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8"/>
  </p:notesMasterIdLst>
  <p:sldIdLst>
    <p:sldId id="578" r:id="rId2"/>
    <p:sldId id="614" r:id="rId3"/>
    <p:sldId id="615" r:id="rId4"/>
    <p:sldId id="616" r:id="rId5"/>
    <p:sldId id="619" r:id="rId6"/>
    <p:sldId id="617" r:id="rId7"/>
  </p:sldIdLst>
  <p:sldSz cx="9144000" cy="6858000" type="screen4x3"/>
  <p:notesSz cx="7099300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346C"/>
    <a:srgbClr val="CC9900"/>
    <a:srgbClr val="FFFF00"/>
    <a:srgbClr val="FFFFCC"/>
    <a:srgbClr val="8094D6"/>
    <a:srgbClr val="0033CC"/>
    <a:srgbClr val="C9DA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836" autoAdjust="0"/>
    <p:restoredTop sz="92329" autoAdjust="0"/>
  </p:normalViewPr>
  <p:slideViewPr>
    <p:cSldViewPr>
      <p:cViewPr varScale="1">
        <p:scale>
          <a:sx n="86" d="100"/>
          <a:sy n="86" d="100"/>
        </p:scale>
        <p:origin x="53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8" d="100"/>
        <a:sy n="7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3C5EFD36-57B3-40FB-99A4-7E2476A8C3A2}" type="datetimeFigureOut">
              <a:rPr kumimoji="1" lang="ja-JP" altLang="en-US" smtClean="0"/>
              <a:pPr/>
              <a:t>2016/3/15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7D1DEA5D-CF83-4A34-B285-6F8EEA98513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47145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DEA5D-CF83-4A34-B285-6F8EEA985134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89094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371600"/>
            <a:ext cx="7772400" cy="1143000"/>
          </a:xfrm>
        </p:spPr>
        <p:txBody>
          <a:bodyPr/>
          <a:lstStyle>
            <a:lvl1pPr>
              <a:defRPr sz="480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altLang="ja-JP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124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ja-JP" altLang="en-US" smtClean="0"/>
              <a:t>マスター サブタイトルの書式設定</a:t>
            </a:r>
            <a:endParaRPr lang="en-US" altLang="ja-JP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  <a:lvl2pPr>
              <a:buSzPct val="90000"/>
              <a:buFont typeface="Wingdings" pitchFamily="2" charset="2"/>
              <a:buChar char="u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2pPr>
            <a:lvl3pPr>
              <a:buFont typeface="Wingdings" pitchFamily="2" charset="2"/>
              <a:buChar char="l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3pPr>
            <a:lvl4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4pPr>
            <a:lvl5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fld id="{BA713040-02FD-4B24-B735-CF7B9AB68790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201601/13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000364" y="6572272"/>
            <a:ext cx="3643338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Friday meeting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+mn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BA713040-02FD-4B24-B735-CF7B9AB68790}" type="slidenum">
              <a:rPr lang="en-US" altLang="ja-JP"/>
              <a:pPr/>
              <a:t>‹#›</a:t>
            </a:fld>
            <a:endParaRPr lang="en-US" altLang="ja-JP" dirty="0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201601/13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157565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Friday meeting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白紙レイアウト-ページ番号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BA713040-02FD-4B24-B735-CF7B9AB68790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768632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2984"/>
            <a:ext cx="8482042" cy="5257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マスターテキストの書式設定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第</a:t>
            </a:r>
            <a:r>
              <a:rPr lang="en-US" altLang="ja-JP" dirty="0" smtClean="0"/>
              <a:t>3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3"/>
            <a:r>
              <a:rPr lang="ja-JP" altLang="en-US" dirty="0" smtClean="0"/>
              <a:t>第</a:t>
            </a:r>
            <a:r>
              <a:rPr lang="en-US" altLang="ja-JP" dirty="0" smtClean="0"/>
              <a:t>4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4"/>
            <a:r>
              <a:rPr lang="ja-JP" altLang="en-US" dirty="0" smtClean="0"/>
              <a:t>第</a:t>
            </a:r>
            <a:r>
              <a:rPr lang="en-US" altLang="ja-JP" dirty="0" smtClean="0"/>
              <a:t>5</a:t>
            </a:r>
            <a:r>
              <a:rPr lang="ja-JP" altLang="en-US" dirty="0" smtClean="0"/>
              <a:t>レベル</a:t>
            </a:r>
            <a:endParaRPr lang="en-US" altLang="ja-JP" dirty="0" smtClean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58" y="214290"/>
            <a:ext cx="8334412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altLang="ja-JP" dirty="0" smtClean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91300"/>
            <a:ext cx="1905000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ts val="1000"/>
              </a:lnSpc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fld id="{BA713040-02FD-4B24-B735-CF7B9AB68790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smtClean="0"/>
              <a:t>201601/13</a:t>
            </a:r>
            <a:endParaRPr lang="ja-JP" altLang="en-US" dirty="0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229003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smtClean="0"/>
              <a:t>Friday meeting</a:t>
            </a:r>
            <a:endParaRPr lang="ja-JP" altLang="en-US" dirty="0"/>
          </a:p>
        </p:txBody>
      </p:sp>
      <p:cxnSp>
        <p:nvCxnSpPr>
          <p:cNvPr id="14" name="直線コネクタ 13"/>
          <p:cNvCxnSpPr/>
          <p:nvPr/>
        </p:nvCxnSpPr>
        <p:spPr bwMode="auto">
          <a:xfrm>
            <a:off x="304744" y="6499224"/>
            <a:ext cx="8501122" cy="1588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直線コネクタ 15"/>
          <p:cNvCxnSpPr/>
          <p:nvPr/>
        </p:nvCxnSpPr>
        <p:spPr bwMode="auto">
          <a:xfrm>
            <a:off x="285720" y="928670"/>
            <a:ext cx="8515380" cy="36530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4" r:id="rId2"/>
    <p:sldLayoutId id="2147483665" r:id="rId3"/>
    <p:sldLayoutId id="2147483666" r:id="rId4"/>
    <p:sldLayoutId id="2147483670" r:id="rId5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n"/>
        <a:defRPr kumimoji="1" sz="20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u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l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Char char="–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V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svnweb.cern.ch/trac/lcgentools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svnweb.cern.ch/trac/lcgentools/browser/trunk/bhwide_lc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svnweb.cern.ch/trac/lcgentools/browser/trunk/Whizard2_tools/tauola_test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LCGen</a:t>
            </a:r>
            <a:r>
              <a:rPr kumimoji="1" lang="en-US" altLang="ja-JP" dirty="0" smtClean="0"/>
              <a:t> </a:t>
            </a:r>
            <a:r>
              <a:rPr kumimoji="1" lang="en-US" altLang="ja-JP" dirty="0" smtClean="0"/>
              <a:t>Meeting</a:t>
            </a:r>
            <a:endParaRPr kumimoji="1" lang="ja-JP" altLang="en-US" dirty="0"/>
          </a:p>
        </p:txBody>
      </p:sp>
      <p:sp>
        <p:nvSpPr>
          <p:cNvPr id="8" name="サブタイトル 7"/>
          <p:cNvSpPr>
            <a:spLocks noGrp="1"/>
          </p:cNvSpPr>
          <p:nvPr>
            <p:ph type="subTitle" idx="1"/>
          </p:nvPr>
        </p:nvSpPr>
        <p:spPr>
          <a:xfrm>
            <a:off x="1295400" y="4005064"/>
            <a:ext cx="6400800" cy="808856"/>
          </a:xfrm>
        </p:spPr>
        <p:txBody>
          <a:bodyPr/>
          <a:lstStyle/>
          <a:p>
            <a:r>
              <a:rPr kumimoji="1" lang="en-US" altLang="ja-JP" dirty="0" smtClean="0"/>
              <a:t>16 March 2016</a:t>
            </a:r>
          </a:p>
          <a:p>
            <a:r>
              <a:rPr kumimoji="1" lang="en-US" altLang="ja-JP" dirty="0" err="1" smtClean="0"/>
              <a:t>Akiya</a:t>
            </a:r>
            <a:r>
              <a:rPr kumimoji="1" lang="en-US" altLang="ja-JP" dirty="0" smtClean="0"/>
              <a:t> Miyamoto</a:t>
            </a:r>
          </a:p>
        </p:txBody>
      </p:sp>
    </p:spTree>
    <p:extLst>
      <p:ext uri="{BB962C8B-B14F-4D97-AF65-F5344CB8AC3E}">
        <p14:creationId xmlns:p14="http://schemas.microsoft.com/office/powerpoint/2010/main" val="1302642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 smtClean="0"/>
              <a:t>Beamstrahlung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altLang="ja-JP" dirty="0" smtClean="0"/>
              <a:t>New entries in </a:t>
            </a:r>
            <a:r>
              <a:rPr lang="en-GB" altLang="ja-JP" dirty="0" smtClean="0">
                <a:hlinkClick r:id="rId2"/>
              </a:rPr>
              <a:t>https</a:t>
            </a:r>
            <a:r>
              <a:rPr lang="en-GB" altLang="ja-JP" dirty="0">
                <a:hlinkClick r:id="rId2"/>
              </a:rPr>
              <a:t>://</a:t>
            </a:r>
            <a:r>
              <a:rPr lang="en-GB" altLang="ja-JP" dirty="0" smtClean="0">
                <a:hlinkClick r:id="rId2"/>
              </a:rPr>
              <a:t>svnweb.cern.ch/trac/lcgentools/</a:t>
            </a:r>
            <a:r>
              <a:rPr lang="en-GB" altLang="ja-JP" dirty="0" smtClean="0"/>
              <a:t>trunk/ILC/gptools</a:t>
            </a:r>
          </a:p>
          <a:p>
            <a:pPr lvl="1"/>
            <a:r>
              <a:rPr lang="en-GB" altLang="ja-JP" dirty="0" err="1" smtClean="0"/>
              <a:t>lumidata</a:t>
            </a:r>
            <a:r>
              <a:rPr lang="en-GB" altLang="ja-JP" dirty="0" smtClean="0"/>
              <a:t>/</a:t>
            </a:r>
            <a:br>
              <a:rPr lang="en-GB" altLang="ja-JP" dirty="0" smtClean="0"/>
            </a:br>
            <a:r>
              <a:rPr lang="en-GB" altLang="ja-JP" dirty="0" smtClean="0"/>
              <a:t> </a:t>
            </a:r>
            <a:r>
              <a:rPr lang="en-GB" altLang="ja-JP" dirty="0" err="1" smtClean="0"/>
              <a:t>ee-lumi</a:t>
            </a:r>
            <a:r>
              <a:rPr lang="en-GB" altLang="ja-JP" dirty="0" smtClean="0"/>
              <a:t> data for ILC, 250, 350, 500, and 1000 GeV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incl. initial beam energy spreads</a:t>
            </a:r>
            <a:br>
              <a:rPr lang="en-US" altLang="ja-JP" dirty="0" smtClean="0"/>
            </a:br>
            <a:r>
              <a:rPr lang="en-US" altLang="ja-JP" dirty="0" smtClean="0"/>
              <a:t>20BXs ( text files, 40 ~ 165 MB )</a:t>
            </a:r>
          </a:p>
          <a:p>
            <a:pPr lvl="1"/>
            <a:r>
              <a:rPr lang="en-US" altLang="ja-JP" dirty="0" smtClean="0"/>
              <a:t>mklumidata.py </a:t>
            </a:r>
            <a:br>
              <a:rPr lang="en-US" altLang="ja-JP" dirty="0" smtClean="0"/>
            </a:br>
            <a:r>
              <a:rPr lang="en-US" altLang="ja-JP" dirty="0" smtClean="0"/>
              <a:t>A python script to create </a:t>
            </a:r>
            <a:r>
              <a:rPr lang="en-US" altLang="ja-JP" dirty="0" err="1" smtClean="0"/>
              <a:t>lumi</a:t>
            </a:r>
            <a:r>
              <a:rPr lang="en-US" altLang="ja-JP" dirty="0"/>
              <a:t> </a:t>
            </a:r>
            <a:r>
              <a:rPr lang="en-US" altLang="ja-JP" dirty="0" smtClean="0"/>
              <a:t>data from a </a:t>
            </a:r>
            <a:r>
              <a:rPr lang="en-US" altLang="ja-JP" dirty="0" err="1" smtClean="0"/>
              <a:t>GuineaPig</a:t>
            </a:r>
            <a:r>
              <a:rPr lang="en-US" altLang="ja-JP" dirty="0" smtClean="0"/>
              <a:t> file, randomizing </a:t>
            </a:r>
            <a:br>
              <a:rPr lang="en-US" altLang="ja-JP" dirty="0" smtClean="0"/>
            </a:br>
            <a:r>
              <a:rPr lang="en-US" altLang="ja-JP" dirty="0" smtClean="0"/>
              <a:t>the order and picking up beam energy only.</a:t>
            </a:r>
          </a:p>
          <a:p>
            <a:pPr lvl="1"/>
            <a:endParaRPr lang="en-US" altLang="ja-JP" dirty="0"/>
          </a:p>
          <a:p>
            <a:r>
              <a:rPr lang="en-US" altLang="ja-JP" dirty="0" err="1" smtClean="0"/>
              <a:t>e</a:t>
            </a:r>
            <a:r>
              <a:rPr lang="en-US" altLang="ja-JP" dirty="0" err="1" smtClean="0">
                <a:latin typeface="Symbol" panose="05050102010706020507" pitchFamily="18" charset="2"/>
              </a:rPr>
              <a:t>g</a:t>
            </a:r>
            <a:r>
              <a:rPr lang="en-US" altLang="ja-JP" dirty="0" smtClean="0"/>
              <a:t> and </a:t>
            </a:r>
            <a:r>
              <a:rPr lang="en-US" altLang="ja-JP" dirty="0" smtClean="0">
                <a:latin typeface="Symbol" panose="05050102010706020507" pitchFamily="18" charset="2"/>
              </a:rPr>
              <a:t>gg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lumi</a:t>
            </a:r>
            <a:r>
              <a:rPr lang="en-US" altLang="ja-JP" dirty="0" smtClean="0"/>
              <a:t> data</a:t>
            </a:r>
          </a:p>
          <a:p>
            <a:pPr lvl="1"/>
            <a:r>
              <a:rPr lang="en-US" altLang="ja-JP" dirty="0" smtClean="0"/>
              <a:t>Got gp-1.4.4 (c version) and guinea-pig-1.2.1(</a:t>
            </a:r>
            <a:r>
              <a:rPr lang="en-US" altLang="ja-JP" dirty="0" err="1" smtClean="0"/>
              <a:t>c++</a:t>
            </a:r>
            <a:r>
              <a:rPr lang="en-US" altLang="ja-JP" dirty="0" smtClean="0"/>
              <a:t> version)</a:t>
            </a:r>
            <a:r>
              <a:rPr lang="en-GB" altLang="ja-JP" dirty="0"/>
              <a:t> from </a:t>
            </a:r>
            <a:br>
              <a:rPr lang="en-GB" altLang="ja-JP" dirty="0"/>
            </a:br>
            <a:r>
              <a:rPr lang="en-GB" altLang="ja-JP" dirty="0"/>
              <a:t> https://clicsw.web.cern.ch/clicsw</a:t>
            </a:r>
            <a:r>
              <a:rPr lang="en-GB" altLang="ja-JP" dirty="0" smtClean="0"/>
              <a:t>/</a:t>
            </a:r>
            <a:br>
              <a:rPr lang="en-GB" altLang="ja-JP" dirty="0" smtClean="0"/>
            </a:br>
            <a:r>
              <a:rPr lang="en-GB" altLang="ja-JP" dirty="0" smtClean="0"/>
              <a:t>and confirmed that they could output </a:t>
            </a:r>
            <a:r>
              <a:rPr lang="en-US" altLang="ja-JP" dirty="0" err="1"/>
              <a:t>e</a:t>
            </a:r>
            <a:r>
              <a:rPr lang="en-US" altLang="ja-JP" dirty="0" err="1">
                <a:latin typeface="Symbol" panose="05050102010706020507" pitchFamily="18" charset="2"/>
              </a:rPr>
              <a:t>g</a:t>
            </a:r>
            <a:r>
              <a:rPr lang="en-US" altLang="ja-JP" dirty="0"/>
              <a:t> and </a:t>
            </a:r>
            <a:r>
              <a:rPr lang="en-US" altLang="ja-JP" dirty="0">
                <a:latin typeface="Symbol" panose="05050102010706020507" pitchFamily="18" charset="2"/>
              </a:rPr>
              <a:t>gg</a:t>
            </a:r>
            <a:r>
              <a:rPr lang="en-US" altLang="ja-JP" dirty="0"/>
              <a:t> </a:t>
            </a:r>
            <a:r>
              <a:rPr lang="en-US" altLang="ja-JP" dirty="0" err="1"/>
              <a:t>lumi</a:t>
            </a:r>
            <a:r>
              <a:rPr lang="en-US" altLang="ja-JP" dirty="0"/>
              <a:t> data</a:t>
            </a:r>
          </a:p>
          <a:p>
            <a:pPr marL="457200" lvl="1" indent="0">
              <a:buNone/>
            </a:pPr>
            <a:r>
              <a:rPr lang="en-US" altLang="ja-JP" dirty="0" smtClean="0"/>
              <a:t>    ( with a help by Moritz (DESY) )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2</a:t>
            </a:fld>
            <a:endParaRPr lang="en-US" altLang="ja-JP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201601/13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375569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BHWIDE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A version of BHWIDE-1.01, used by Andre </a:t>
            </a:r>
            <a:r>
              <a:rPr kumimoji="1" lang="en-US" altLang="ja-JP" dirty="0" err="1" smtClean="0"/>
              <a:t>Sailer</a:t>
            </a:r>
            <a:r>
              <a:rPr lang="en-US" altLang="ja-JP" dirty="0" smtClean="0"/>
              <a:t>, was obtained.</a:t>
            </a:r>
          </a:p>
          <a:p>
            <a:r>
              <a:rPr kumimoji="1" lang="en-US" altLang="ja-JP" dirty="0" smtClean="0"/>
              <a:t>It was modified to</a:t>
            </a:r>
          </a:p>
          <a:p>
            <a:pPr lvl="1"/>
            <a:r>
              <a:rPr lang="en-US" altLang="ja-JP" dirty="0" smtClean="0"/>
              <a:t>read </a:t>
            </a:r>
            <a:r>
              <a:rPr lang="en-US" altLang="ja-JP" dirty="0" err="1" smtClean="0"/>
              <a:t>lumi</a:t>
            </a:r>
            <a:r>
              <a:rPr lang="en-US" altLang="ja-JP" dirty="0" smtClean="0"/>
              <a:t> data for Whizard2</a:t>
            </a:r>
          </a:p>
          <a:p>
            <a:pPr lvl="1"/>
            <a:r>
              <a:rPr kumimoji="1" lang="en-US" altLang="ja-JP" dirty="0" smtClean="0"/>
              <a:t>output a </a:t>
            </a:r>
            <a:r>
              <a:rPr kumimoji="1" lang="en-US" altLang="ja-JP" dirty="0" err="1" smtClean="0"/>
              <a:t>stdhep</a:t>
            </a:r>
            <a:r>
              <a:rPr kumimoji="1" lang="en-US" altLang="ja-JP" dirty="0" smtClean="0"/>
              <a:t> file</a:t>
            </a:r>
          </a:p>
          <a:p>
            <a:pPr lvl="1"/>
            <a:r>
              <a:rPr lang="en-US" altLang="ja-JP" dirty="0" smtClean="0"/>
              <a:t>read job parameters from an input file, instead of hard coding</a:t>
            </a:r>
          </a:p>
          <a:p>
            <a:pPr lvl="1"/>
            <a:endParaRPr kumimoji="1" lang="en-US" altLang="ja-JP" dirty="0"/>
          </a:p>
          <a:p>
            <a:r>
              <a:rPr lang="en-US" altLang="ja-JP" dirty="0" smtClean="0"/>
              <a:t>It was committed to  </a:t>
            </a:r>
            <a:r>
              <a:rPr lang="en-US" altLang="ja-JP" dirty="0" err="1" smtClean="0"/>
              <a:t>lcgentools</a:t>
            </a:r>
            <a:r>
              <a:rPr lang="en-US" altLang="ja-JP" dirty="0" smtClean="0"/>
              <a:t> SVN,</a:t>
            </a:r>
          </a:p>
          <a:p>
            <a:pPr marL="0" indent="0">
              <a:buNone/>
            </a:pPr>
            <a:r>
              <a:rPr lang="en-US" altLang="ja-JP" dirty="0"/>
              <a:t>     </a:t>
            </a:r>
            <a:r>
              <a:rPr lang="en-US" altLang="ja-JP" dirty="0">
                <a:hlinkClick r:id="rId2"/>
              </a:rPr>
              <a:t>https://</a:t>
            </a:r>
            <a:r>
              <a:rPr lang="en-US" altLang="ja-JP" dirty="0" smtClean="0">
                <a:hlinkClick r:id="rId2"/>
              </a:rPr>
              <a:t>svnweb.cern.ch/trac/lcgentools/browser/trunk/bhwide_lc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/>
            </a:r>
            <a:br>
              <a:rPr lang="en-US" altLang="ja-JP" dirty="0"/>
            </a:b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3</a:t>
            </a:fld>
            <a:endParaRPr lang="en-US" altLang="ja-JP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201601/13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541042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Whizard2 and </a:t>
            </a:r>
            <a:r>
              <a:rPr lang="en-US" altLang="ja-JP" dirty="0" err="1" smtClean="0"/>
              <a:t>tauola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09528" y="1063597"/>
            <a:ext cx="8482042" cy="5504683"/>
          </a:xfrm>
        </p:spPr>
        <p:txBody>
          <a:bodyPr/>
          <a:lstStyle/>
          <a:p>
            <a:r>
              <a:rPr kumimoji="1" lang="en-US" altLang="ja-JP" dirty="0" smtClean="0"/>
              <a:t>A version, given to the </a:t>
            </a:r>
            <a:r>
              <a:rPr kumimoji="1" lang="en-US" altLang="ja-JP" dirty="0" err="1" smtClean="0"/>
              <a:t>Whizard</a:t>
            </a:r>
            <a:r>
              <a:rPr kumimoji="1" lang="en-US" altLang="ja-JP" dirty="0" smtClean="0"/>
              <a:t> author in January</a:t>
            </a:r>
            <a:r>
              <a:rPr lang="en-US" altLang="ja-JP" dirty="0"/>
              <a:t>, committed to </a:t>
            </a:r>
            <a:br>
              <a:rPr lang="en-US" altLang="ja-JP" dirty="0"/>
            </a:br>
            <a:r>
              <a:rPr lang="en-US" altLang="ja-JP" dirty="0">
                <a:hlinkClick r:id="rId2"/>
              </a:rPr>
              <a:t>https://</a:t>
            </a:r>
            <a:r>
              <a:rPr lang="en-US" altLang="ja-JP" dirty="0" smtClean="0">
                <a:hlinkClick r:id="rId2"/>
              </a:rPr>
              <a:t>svnweb.cern.ch/trac/lcgentools/browser/trunk/Whizard2_tools/tauola_test</a:t>
            </a:r>
            <a:endParaRPr lang="en-US" altLang="ja-JP" dirty="0" smtClean="0"/>
          </a:p>
          <a:p>
            <a:r>
              <a:rPr kumimoji="1" lang="en-US" altLang="ja-JP" dirty="0" smtClean="0"/>
              <a:t>This does not include Whizard2.2.8 it self, but includes</a:t>
            </a:r>
          </a:p>
          <a:p>
            <a:pPr lvl="1"/>
            <a:r>
              <a:rPr lang="en-US" altLang="ja-JP" dirty="0" err="1" smtClean="0"/>
              <a:t>tauola</a:t>
            </a:r>
            <a:r>
              <a:rPr lang="en-US" altLang="ja-JP" dirty="0" smtClean="0"/>
              <a:t>, interface to </a:t>
            </a:r>
            <a:r>
              <a:rPr lang="en-US" altLang="ja-JP" dirty="0" err="1" smtClean="0"/>
              <a:t>tauola</a:t>
            </a:r>
            <a:r>
              <a:rPr lang="en-US" altLang="ja-JP" dirty="0" smtClean="0"/>
              <a:t> and patches to Whizard2.2.8. </a:t>
            </a:r>
            <a:endParaRPr lang="en-US" altLang="ja-JP" dirty="0"/>
          </a:p>
          <a:p>
            <a:pPr lvl="1"/>
            <a:r>
              <a:rPr kumimoji="1" lang="en-US" altLang="ja-JP" dirty="0" smtClean="0"/>
              <a:t>A bug fix for the longitudinal tau polarization in Higgs decay</a:t>
            </a:r>
          </a:p>
          <a:p>
            <a:pPr lvl="1"/>
            <a:r>
              <a:rPr lang="en-US" altLang="ja-JP" dirty="0" smtClean="0"/>
              <a:t>Examples to run whizard2 for the test ( Sindarin files, </a:t>
            </a:r>
            <a:r>
              <a:rPr lang="en-US" altLang="ja-JP" dirty="0" err="1" smtClean="0"/>
              <a:t>etc</a:t>
            </a:r>
            <a:r>
              <a:rPr lang="en-US" altLang="ja-JP" dirty="0" smtClean="0"/>
              <a:t>)</a:t>
            </a:r>
          </a:p>
          <a:p>
            <a:pPr lvl="1"/>
            <a:r>
              <a:rPr lang="en-US" altLang="ja-JP" dirty="0" smtClean="0"/>
              <a:t>A script to creates plots </a:t>
            </a:r>
          </a:p>
          <a:p>
            <a:pPr lvl="1"/>
            <a:endParaRPr kumimoji="1" lang="en-US" altLang="ja-JP" dirty="0"/>
          </a:p>
          <a:p>
            <a:r>
              <a:rPr lang="en-US" altLang="ja-JP" dirty="0" err="1" smtClean="0"/>
              <a:t>Tranverse</a:t>
            </a:r>
            <a:r>
              <a:rPr lang="en-US" altLang="ja-JP" dirty="0" smtClean="0"/>
              <a:t> correlation in tau pair decay from Higgs.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A both tau+ and tau- have to be decayed, when PYTAUD is called for a single tau from Higgs.</a:t>
            </a:r>
          </a:p>
          <a:p>
            <a:pPr lvl="1"/>
            <a:r>
              <a:rPr lang="en-US" altLang="ja-JP" dirty="0" smtClean="0"/>
              <a:t>FSR photon from tau should be created after tau decay by </a:t>
            </a:r>
            <a:r>
              <a:rPr lang="en-US" altLang="ja-JP" dirty="0" err="1" smtClean="0"/>
              <a:t>tauola</a:t>
            </a:r>
            <a:r>
              <a:rPr lang="en-US" altLang="ja-JP" dirty="0"/>
              <a:t> </a:t>
            </a:r>
            <a:r>
              <a:rPr lang="en-US" altLang="ja-JP" dirty="0" smtClean="0"/>
              <a:t>using PHOTOS and </a:t>
            </a:r>
          </a:p>
          <a:p>
            <a:pPr lvl="2"/>
            <a:r>
              <a:rPr lang="en-US" altLang="ja-JP" dirty="0"/>
              <a:t>MSTJ(39)=</a:t>
            </a:r>
            <a:r>
              <a:rPr lang="en-US" altLang="ja-JP" dirty="0" smtClean="0"/>
              <a:t>15 to dis-allow Pythia to generate photon from tau, or</a:t>
            </a:r>
          </a:p>
          <a:p>
            <a:pPr lvl="2"/>
            <a:r>
              <a:rPr lang="en-US" altLang="ja-JP" dirty="0" smtClean="0"/>
              <a:t>In PYTAUD, neglect FSR photons adding them to tau to recover tau momentum before FSR.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4</a:t>
            </a:fld>
            <a:endParaRPr lang="en-US" altLang="ja-JP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201601/13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918113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図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4960" y="3344490"/>
            <a:ext cx="4829200" cy="3274975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82" y="3374626"/>
            <a:ext cx="4695057" cy="3184004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349811" y="207722"/>
            <a:ext cx="46586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Red(ZH)</a:t>
            </a:r>
            <a:r>
              <a:rPr kumimoji="1"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: </a:t>
            </a:r>
            <a:r>
              <a:rPr kumimoji="1" lang="en-US" altLang="ja-JP" sz="200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</a:t>
            </a:r>
            <a:r>
              <a:rPr kumimoji="1" lang="en-US" altLang="ja-JP" sz="2000" baseline="3000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+</a:t>
            </a:r>
            <a:r>
              <a:rPr kumimoji="1" lang="en-US" altLang="ja-JP" sz="200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</a:t>
            </a:r>
            <a:r>
              <a:rPr kumimoji="1" lang="en-US" altLang="ja-JP" sz="2000" baseline="30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</a:t>
            </a:r>
            <a:r>
              <a:rPr kumimoji="1"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kumimoji="1"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 </a:t>
            </a:r>
            <a:r>
              <a:rPr kumimoji="1" lang="en-US" altLang="ja-JP" sz="2000" dirty="0" err="1" smtClean="0">
                <a:solidFill>
                  <a:srgbClr val="23346C"/>
                </a:solidFill>
                <a:latin typeface="Symbol" panose="05050102010706020507" pitchFamily="18" charset="2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n</a:t>
            </a:r>
            <a:r>
              <a:rPr kumimoji="1" lang="en-US" altLang="ja-JP" sz="2000" baseline="-25000" dirty="0" err="1" smtClean="0">
                <a:solidFill>
                  <a:srgbClr val="23346C"/>
                </a:solidFill>
                <a:latin typeface="Symbol" panose="05050102010706020507" pitchFamily="18" charset="2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m</a:t>
            </a:r>
            <a:r>
              <a:rPr kumimoji="1" lang="en-US" altLang="ja-JP" sz="2000" dirty="0" err="1" smtClean="0">
                <a:solidFill>
                  <a:srgbClr val="23346C"/>
                </a:solidFill>
                <a:latin typeface="Symbol" panose="05050102010706020507" pitchFamily="18" charset="2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n</a:t>
            </a:r>
            <a:r>
              <a:rPr kumimoji="1" lang="en-US" altLang="ja-JP" sz="2000" baseline="-25000" dirty="0" err="1" smtClean="0">
                <a:solidFill>
                  <a:srgbClr val="23346C"/>
                </a:solidFill>
                <a:latin typeface="Symbol" panose="05050102010706020507" pitchFamily="18" charset="2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m</a:t>
            </a:r>
            <a:r>
              <a:rPr kumimoji="1" lang="en-US" altLang="ja-JP" sz="2000" dirty="0" smtClean="0">
                <a:solidFill>
                  <a:srgbClr val="23346C"/>
                </a:solidFill>
                <a:latin typeface="Symbol" panose="05050102010706020507" pitchFamily="18" charset="2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 H, </a:t>
            </a:r>
            <a:r>
              <a:rPr kumimoji="1" lang="en-US" altLang="ja-JP" sz="2000" dirty="0" err="1" smtClean="0">
                <a:solidFill>
                  <a:srgbClr val="23346C"/>
                </a:solidFill>
                <a:latin typeface="Symbol" panose="05050102010706020507" pitchFamily="18" charset="2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Ht+t</a:t>
            </a:r>
            <a:r>
              <a:rPr kumimoji="1" lang="en-US" altLang="ja-JP" sz="2000" dirty="0" smtClean="0">
                <a:solidFill>
                  <a:srgbClr val="23346C"/>
                </a:solidFill>
                <a:latin typeface="Symbol" panose="05050102010706020507" pitchFamily="18" charset="2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-</a:t>
            </a:r>
            <a:r>
              <a:rPr kumimoji="1"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/>
            </a:r>
            <a:br>
              <a:rPr kumimoji="1"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</a:br>
            <a:r>
              <a:rPr kumimoji="1"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Black(ZZ): </a:t>
            </a:r>
            <a:r>
              <a:rPr kumimoji="1" lang="en-US" altLang="ja-JP" sz="200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e</a:t>
            </a:r>
            <a:r>
              <a:rPr kumimoji="1" lang="en-US" altLang="ja-JP" sz="2000" baseline="3000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+</a:t>
            </a:r>
            <a:r>
              <a:rPr kumimoji="1" lang="en-US" altLang="ja-JP" sz="200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e</a:t>
            </a:r>
            <a:r>
              <a:rPr kumimoji="1" lang="en-US" altLang="ja-JP" sz="2000" baseline="30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-</a:t>
            </a:r>
            <a:r>
              <a:rPr kumimoji="1"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  </a:t>
            </a:r>
            <a:r>
              <a:rPr lang="en-US" altLang="ja-JP" sz="2000" dirty="0" err="1">
                <a:solidFill>
                  <a:srgbClr val="23346C"/>
                </a:solidFill>
                <a:latin typeface="Symbol" panose="05050102010706020507" pitchFamily="18" charset="2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n</a:t>
            </a:r>
            <a:r>
              <a:rPr lang="en-US" altLang="ja-JP" sz="2000" baseline="-25000" dirty="0" err="1">
                <a:solidFill>
                  <a:srgbClr val="23346C"/>
                </a:solidFill>
                <a:latin typeface="Symbol" panose="05050102010706020507" pitchFamily="18" charset="2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m</a:t>
            </a:r>
            <a:r>
              <a:rPr lang="en-US" altLang="ja-JP" sz="2000" dirty="0" err="1">
                <a:solidFill>
                  <a:srgbClr val="23346C"/>
                </a:solidFill>
                <a:latin typeface="Symbol" panose="05050102010706020507" pitchFamily="18" charset="2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n</a:t>
            </a:r>
            <a:r>
              <a:rPr lang="en-US" altLang="ja-JP" sz="2000" baseline="-25000" dirty="0" err="1">
                <a:solidFill>
                  <a:srgbClr val="23346C"/>
                </a:solidFill>
                <a:latin typeface="Symbol" panose="05050102010706020507" pitchFamily="18" charset="2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m</a:t>
            </a:r>
            <a:r>
              <a:rPr lang="en-US" altLang="ja-JP" sz="2000" baseline="-25000" dirty="0">
                <a:solidFill>
                  <a:srgbClr val="23346C"/>
                </a:solidFill>
                <a:latin typeface="Symbol" panose="05050102010706020507" pitchFamily="18" charset="2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 </a:t>
            </a:r>
            <a:r>
              <a:rPr lang="en-US" altLang="ja-JP" sz="2000" dirty="0" err="1" smtClean="0">
                <a:solidFill>
                  <a:srgbClr val="23346C"/>
                </a:solidFill>
                <a:latin typeface="Symbol" panose="05050102010706020507" pitchFamily="18" charset="2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t</a:t>
            </a:r>
            <a:r>
              <a:rPr lang="en-US" altLang="ja-JP" sz="2000" baseline="30000" dirty="0" err="1" smtClean="0">
                <a:solidFill>
                  <a:srgbClr val="23346C"/>
                </a:solidFill>
                <a:latin typeface="Symbol" panose="05050102010706020507" pitchFamily="18" charset="2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+</a:t>
            </a:r>
            <a:r>
              <a:rPr lang="en-US" altLang="ja-JP" sz="2000" dirty="0" err="1" smtClean="0">
                <a:solidFill>
                  <a:srgbClr val="23346C"/>
                </a:solidFill>
                <a:latin typeface="Symbol" panose="05050102010706020507" pitchFamily="18" charset="2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t</a:t>
            </a:r>
            <a:r>
              <a:rPr lang="en-US" altLang="ja-JP" sz="2000" baseline="30000" dirty="0" smtClean="0">
                <a:solidFill>
                  <a:srgbClr val="23346C"/>
                </a:solidFill>
                <a:latin typeface="Symbol" panose="05050102010706020507" pitchFamily="18" charset="2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-</a:t>
            </a:r>
            <a:r>
              <a:rPr lang="en-US" altLang="ja-JP" sz="2000" dirty="0" smtClean="0">
                <a:solidFill>
                  <a:srgbClr val="23346C"/>
                </a:solidFill>
                <a:latin typeface="Symbol" panose="05050102010706020507" pitchFamily="18" charset="2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 </a:t>
            </a:r>
            <a:r>
              <a:rPr kumimoji="1"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( </a:t>
            </a:r>
            <a:r>
              <a:rPr kumimoji="1" lang="en-US" altLang="ja-JP" sz="200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m</a:t>
            </a:r>
            <a:r>
              <a:rPr kumimoji="1" lang="en-US" altLang="ja-JP" sz="2000" baseline="-2500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H</a:t>
            </a:r>
            <a:r>
              <a:rPr kumimoji="1"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=2TeV)</a:t>
            </a:r>
            <a:endParaRPr kumimoji="1" lang="ja-JP" altLang="en-US" sz="2000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46967" y="2985792"/>
            <a:ext cx="29690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Cos</a:t>
            </a:r>
            <a:r>
              <a:rPr kumimoji="1" lang="en-US" altLang="ja-JP" sz="2000" dirty="0" err="1" smtClean="0">
                <a:solidFill>
                  <a:srgbClr val="23346C"/>
                </a:solidFill>
                <a:latin typeface="Symbol" panose="05050102010706020507" pitchFamily="18" charset="2"/>
                <a:ea typeface="Arial Unicode MS" pitchFamily="50" charset="-128"/>
                <a:cs typeface="Arial Unicode MS" pitchFamily="50" charset="-128"/>
              </a:rPr>
              <a:t>q</a:t>
            </a:r>
            <a:r>
              <a:rPr kumimoji="1"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between </a:t>
            </a:r>
            <a:r>
              <a:rPr lang="en-US" altLang="ja-JP" sz="2000" dirty="0" smtClean="0">
                <a:solidFill>
                  <a:srgbClr val="23346C"/>
                </a:solidFill>
                <a:latin typeface="Symbol" panose="05050102010706020507" pitchFamily="18" charset="2"/>
                <a:ea typeface="Arial Unicode MS" pitchFamily="50" charset="-128"/>
                <a:cs typeface="Arial Unicode MS" pitchFamily="50" charset="-128"/>
              </a:rPr>
              <a:t>p</a:t>
            </a:r>
            <a:r>
              <a:rPr lang="en-US" altLang="ja-JP" sz="2000" baseline="30000" dirty="0" smtClean="0">
                <a:solidFill>
                  <a:srgbClr val="23346C"/>
                </a:solidFill>
                <a:latin typeface="Symbol" panose="05050102010706020507" pitchFamily="18" charset="2"/>
                <a:ea typeface="Arial Unicode MS" pitchFamily="50" charset="-128"/>
                <a:cs typeface="Arial Unicode MS" pitchFamily="50" charset="-128"/>
              </a:rPr>
              <a:t>+</a:t>
            </a:r>
            <a:r>
              <a:rPr kumimoji="1"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and </a:t>
            </a:r>
            <a:r>
              <a:rPr lang="en-US" altLang="ja-JP" sz="2000" dirty="0" smtClean="0">
                <a:solidFill>
                  <a:srgbClr val="23346C"/>
                </a:solidFill>
                <a:latin typeface="Symbol" panose="05050102010706020507" pitchFamily="18" charset="2"/>
                <a:ea typeface="Arial Unicode MS" pitchFamily="50" charset="-128"/>
                <a:cs typeface="Arial Unicode MS" pitchFamily="50" charset="-128"/>
              </a:rPr>
              <a:t>p</a:t>
            </a:r>
            <a:r>
              <a:rPr lang="en-US" altLang="ja-JP" sz="2000" baseline="30000" dirty="0" smtClean="0">
                <a:solidFill>
                  <a:srgbClr val="23346C"/>
                </a:solidFill>
                <a:latin typeface="Symbol" panose="05050102010706020507" pitchFamily="18" charset="2"/>
                <a:ea typeface="Arial Unicode MS" pitchFamily="50" charset="-128"/>
                <a:cs typeface="Arial Unicode MS" pitchFamily="50" charset="-128"/>
              </a:rPr>
              <a:t>- </a:t>
            </a:r>
            <a:endParaRPr kumimoji="1" lang="ja-JP" altLang="en-US" sz="2000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32901" y="1055369"/>
            <a:ext cx="26532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solidFill>
                  <a:srgbClr val="23346C"/>
                </a:solidFill>
                <a:latin typeface="Symbol" panose="05050102010706020507" pitchFamily="18" charset="2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t  </a:t>
            </a:r>
            <a:r>
              <a:rPr lang="en-US" altLang="ja-JP" sz="2400" dirty="0" err="1" smtClean="0">
                <a:solidFill>
                  <a:srgbClr val="23346C"/>
                </a:solidFill>
                <a:latin typeface="Symbol" panose="05050102010706020507" pitchFamily="18" charset="2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pn</a:t>
            </a:r>
            <a:r>
              <a:rPr lang="en-US" altLang="ja-JP" sz="2400" dirty="0" smtClean="0">
                <a:solidFill>
                  <a:srgbClr val="23346C"/>
                </a:solidFill>
                <a:latin typeface="Symbol" panose="05050102010706020507" pitchFamily="18" charset="2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 </a:t>
            </a:r>
            <a:r>
              <a:rPr kumimoji="1" lang="en-US" altLang="ja-JP" sz="24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decay only</a:t>
            </a:r>
            <a:endParaRPr kumimoji="1" lang="ja-JP" altLang="en-US" sz="2400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773439" y="2985792"/>
            <a:ext cx="41520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Angle between </a:t>
            </a:r>
            <a:r>
              <a:rPr kumimoji="1" lang="en-US" altLang="ja-JP" sz="2000" dirty="0" smtClean="0">
                <a:solidFill>
                  <a:srgbClr val="23346C"/>
                </a:solidFill>
                <a:latin typeface="Symbol" panose="05050102010706020507" pitchFamily="18" charset="2"/>
                <a:ea typeface="Arial Unicode MS" pitchFamily="50" charset="-128"/>
                <a:cs typeface="Arial Unicode MS" pitchFamily="50" charset="-128"/>
              </a:rPr>
              <a:t>p</a:t>
            </a:r>
            <a:r>
              <a:rPr kumimoji="1" lang="en-US" altLang="ja-JP" sz="2000" baseline="30000" dirty="0" smtClean="0">
                <a:solidFill>
                  <a:srgbClr val="23346C"/>
                </a:solidFill>
                <a:latin typeface="Symbol" panose="05050102010706020507" pitchFamily="18" charset="2"/>
                <a:ea typeface="Arial Unicode MS" pitchFamily="50" charset="-128"/>
                <a:cs typeface="Arial Unicode MS" pitchFamily="50" charset="-128"/>
              </a:rPr>
              <a:t>-</a:t>
            </a:r>
            <a:r>
              <a:rPr kumimoji="1" lang="en-US" altLang="ja-JP" sz="2000" dirty="0" err="1" smtClean="0">
                <a:solidFill>
                  <a:srgbClr val="23346C"/>
                </a:solidFill>
                <a:latin typeface="Symbol" panose="05050102010706020507" pitchFamily="18" charset="2"/>
                <a:ea typeface="Arial Unicode MS" pitchFamily="50" charset="-128"/>
                <a:cs typeface="Arial Unicode MS" pitchFamily="50" charset="-128"/>
              </a:rPr>
              <a:t>n</a:t>
            </a:r>
            <a:r>
              <a:rPr kumimoji="1" lang="en-US" altLang="ja-JP" sz="2000" baseline="-25000" dirty="0" err="1" smtClean="0">
                <a:solidFill>
                  <a:srgbClr val="23346C"/>
                </a:solidFill>
                <a:latin typeface="Symbol" panose="05050102010706020507" pitchFamily="18" charset="2"/>
                <a:ea typeface="Arial Unicode MS" pitchFamily="50" charset="-128"/>
                <a:cs typeface="Arial Unicode MS" pitchFamily="50" charset="-128"/>
              </a:rPr>
              <a:t>t</a:t>
            </a:r>
            <a:r>
              <a:rPr kumimoji="1"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and </a:t>
            </a:r>
            <a:r>
              <a:rPr kumimoji="1" lang="en-US" altLang="ja-JP" sz="2000" dirty="0" err="1" smtClean="0">
                <a:solidFill>
                  <a:srgbClr val="23346C"/>
                </a:solidFill>
                <a:latin typeface="Symbol" panose="05050102010706020507" pitchFamily="18" charset="2"/>
                <a:ea typeface="Arial Unicode MS" pitchFamily="50" charset="-128"/>
                <a:cs typeface="Arial Unicode MS" pitchFamily="50" charset="-128"/>
              </a:rPr>
              <a:t>p</a:t>
            </a:r>
            <a:r>
              <a:rPr kumimoji="1" lang="en-US" altLang="ja-JP" sz="2000" baseline="30000" dirty="0" err="1" smtClean="0">
                <a:solidFill>
                  <a:srgbClr val="23346C"/>
                </a:solidFill>
                <a:latin typeface="Symbol" panose="05050102010706020507" pitchFamily="18" charset="2"/>
                <a:ea typeface="Arial Unicode MS" pitchFamily="50" charset="-128"/>
                <a:cs typeface="Arial Unicode MS" pitchFamily="50" charset="-128"/>
              </a:rPr>
              <a:t>+</a:t>
            </a:r>
            <a:r>
              <a:rPr kumimoji="1" lang="en-US" altLang="ja-JP" sz="2000" dirty="0" err="1" smtClean="0">
                <a:solidFill>
                  <a:srgbClr val="23346C"/>
                </a:solidFill>
                <a:latin typeface="Symbol" panose="05050102010706020507" pitchFamily="18" charset="2"/>
                <a:ea typeface="Arial Unicode MS" pitchFamily="50" charset="-128"/>
                <a:cs typeface="Arial Unicode MS" pitchFamily="50" charset="-128"/>
              </a:rPr>
              <a:t>n</a:t>
            </a:r>
            <a:r>
              <a:rPr kumimoji="1" lang="en-US" altLang="ja-JP" sz="2000" baseline="-25000" dirty="0" err="1" smtClean="0">
                <a:solidFill>
                  <a:srgbClr val="23346C"/>
                </a:solidFill>
                <a:latin typeface="Symbol" panose="05050102010706020507" pitchFamily="18" charset="2"/>
                <a:ea typeface="Arial Unicode MS" pitchFamily="50" charset="-128"/>
                <a:cs typeface="Arial Unicode MS" pitchFamily="50" charset="-128"/>
              </a:rPr>
              <a:t>t</a:t>
            </a:r>
            <a:r>
              <a:rPr kumimoji="1"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plains</a:t>
            </a:r>
            <a:endParaRPr kumimoji="1" lang="ja-JP" altLang="en-US" sz="2000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8868" y="0"/>
            <a:ext cx="3502513" cy="3047474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 flipH="1">
            <a:off x="1859546" y="6266242"/>
            <a:ext cx="13323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 err="1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cos</a:t>
            </a:r>
            <a:r>
              <a:rPr kumimoji="1" lang="en-US" altLang="ja-JP" sz="3200" dirty="0" err="1" smtClean="0">
                <a:solidFill>
                  <a:srgbClr val="FF0000"/>
                </a:solidFill>
                <a:latin typeface="Symbol" panose="05050102010706020507" pitchFamily="18" charset="2"/>
                <a:ea typeface="Arial Unicode MS" pitchFamily="50" charset="-128"/>
                <a:cs typeface="Arial Unicode MS" pitchFamily="50" charset="-128"/>
              </a:rPr>
              <a:t>q</a:t>
            </a:r>
            <a:endParaRPr kumimoji="1" lang="ja-JP" altLang="en-US" sz="3200" dirty="0" smtClean="0">
              <a:solidFill>
                <a:srgbClr val="FF0000"/>
              </a:solidFill>
              <a:latin typeface="Symbol" panose="05050102010706020507" pitchFamily="18" charset="2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 flipH="1">
            <a:off x="6813068" y="6122082"/>
            <a:ext cx="3962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 smtClean="0">
                <a:solidFill>
                  <a:schemeClr val="accent6">
                    <a:lumMod val="75000"/>
                  </a:schemeClr>
                </a:solidFill>
                <a:latin typeface="Symbol" panose="05050102010706020507" pitchFamily="18" charset="2"/>
                <a:ea typeface="Arial Unicode MS" pitchFamily="50" charset="-128"/>
                <a:cs typeface="Arial Unicode MS" pitchFamily="50" charset="-128"/>
              </a:rPr>
              <a:t>j</a:t>
            </a:r>
            <a:endParaRPr kumimoji="1" lang="ja-JP" altLang="en-US" sz="3200" dirty="0" smtClean="0">
              <a:solidFill>
                <a:schemeClr val="accent6">
                  <a:lumMod val="75000"/>
                </a:schemeClr>
              </a:solidFill>
              <a:latin typeface="Symbol" panose="05050102010706020507" pitchFamily="18" charset="2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83434" y="1656795"/>
            <a:ext cx="37240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(Latest version, not committed yet)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118501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Remaining issues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Complete </a:t>
            </a:r>
            <a:r>
              <a:rPr kumimoji="1" lang="en-US" altLang="ja-JP" dirty="0" err="1" smtClean="0"/>
              <a:t>tauola</a:t>
            </a:r>
            <a:r>
              <a:rPr kumimoji="1" lang="en-US" altLang="ja-JP" dirty="0" smtClean="0"/>
              <a:t> for Whizard2</a:t>
            </a:r>
          </a:p>
          <a:p>
            <a:r>
              <a:rPr lang="en-US" altLang="ja-JP" dirty="0" smtClean="0"/>
              <a:t>Prepare </a:t>
            </a:r>
            <a:r>
              <a:rPr lang="en-US" altLang="ja-JP" dirty="0" err="1" smtClean="0"/>
              <a:t>eg</a:t>
            </a:r>
            <a:r>
              <a:rPr lang="en-US" altLang="ja-JP" dirty="0" smtClean="0"/>
              <a:t> and gg </a:t>
            </a:r>
            <a:r>
              <a:rPr lang="en-US" altLang="ja-JP" dirty="0" err="1" smtClean="0"/>
              <a:t>lumi</a:t>
            </a:r>
            <a:r>
              <a:rPr lang="en-US" altLang="ja-JP" dirty="0" smtClean="0"/>
              <a:t> data and</a:t>
            </a:r>
          </a:p>
          <a:p>
            <a:pPr lvl="1"/>
            <a:r>
              <a:rPr kumimoji="1" lang="en-US" altLang="ja-JP" dirty="0" smtClean="0"/>
              <a:t>compare  with the </a:t>
            </a:r>
            <a:r>
              <a:rPr kumimoji="1" lang="en-US" altLang="ja-JP" dirty="0" err="1" smtClean="0"/>
              <a:t>lumi</a:t>
            </a:r>
            <a:r>
              <a:rPr kumimoji="1" lang="en-US" altLang="ja-JP" dirty="0" smtClean="0"/>
              <a:t>-linker spectrum</a:t>
            </a:r>
          </a:p>
          <a:p>
            <a:pPr lvl="1"/>
            <a:r>
              <a:rPr lang="en-US" altLang="ja-JP" dirty="0" smtClean="0"/>
              <a:t>compare with DBD samples</a:t>
            </a:r>
          </a:p>
          <a:p>
            <a:r>
              <a:rPr kumimoji="1" lang="en-US" altLang="ja-JP" dirty="0" smtClean="0"/>
              <a:t>4f@500 GeV problem ( # of particles are different from DBD samples )</a:t>
            </a:r>
          </a:p>
          <a:p>
            <a:pPr lvl="1"/>
            <a:r>
              <a:rPr lang="en-US" altLang="ja-JP" dirty="0" smtClean="0"/>
              <a:t>A possible solution: use a proper ( consistent ) </a:t>
            </a:r>
            <a:r>
              <a:rPr lang="en-US" altLang="ja-JP" dirty="0" err="1" smtClean="0"/>
              <a:t>pt</a:t>
            </a:r>
            <a:r>
              <a:rPr lang="en-US" altLang="ja-JP" dirty="0" smtClean="0"/>
              <a:t> cuts for jet</a:t>
            </a:r>
          </a:p>
          <a:p>
            <a:r>
              <a:rPr kumimoji="1" lang="en-US" altLang="ja-JP" dirty="0" smtClean="0"/>
              <a:t>ISR </a:t>
            </a:r>
            <a:r>
              <a:rPr kumimoji="1" lang="en-US" altLang="ja-JP" dirty="0" smtClean="0">
                <a:latin typeface="Symbol" panose="05050102010706020507" pitchFamily="18" charset="2"/>
              </a:rPr>
              <a:t>g</a:t>
            </a:r>
            <a:r>
              <a:rPr kumimoji="1" lang="en-US" altLang="ja-JP" dirty="0" smtClean="0"/>
              <a:t> ( </a:t>
            </a:r>
            <a:r>
              <a:rPr lang="en-US" altLang="ja-JP" dirty="0">
                <a:latin typeface="Symbol" panose="05050102010706020507" pitchFamily="18" charset="2"/>
              </a:rPr>
              <a:t>g</a:t>
            </a:r>
            <a:r>
              <a:rPr kumimoji="1" lang="en-US" altLang="ja-JP" dirty="0" smtClean="0"/>
              <a:t> has not Pt )</a:t>
            </a:r>
          </a:p>
          <a:p>
            <a:pPr lvl="1"/>
            <a:r>
              <a:rPr lang="en-US" altLang="ja-JP" dirty="0" smtClean="0"/>
              <a:t>Which switch gives </a:t>
            </a:r>
            <a:r>
              <a:rPr lang="en-US" altLang="ja-JP" dirty="0" smtClean="0">
                <a:latin typeface="Symbol" panose="05050102010706020507" pitchFamily="18" charset="2"/>
              </a:rPr>
              <a:t>g </a:t>
            </a:r>
            <a:r>
              <a:rPr lang="en-US" altLang="ja-JP" dirty="0" smtClean="0">
                <a:latin typeface="+mn-lt"/>
              </a:rPr>
              <a:t>?  Do you know ?</a:t>
            </a:r>
          </a:p>
          <a:p>
            <a:r>
              <a:rPr lang="en-US" altLang="ja-JP" dirty="0" smtClean="0">
                <a:latin typeface="+mj-lt"/>
              </a:rPr>
              <a:t>CIRCE2 parameters for spectrum including initial beam energy spreads.  Any info from Whizard2 team ?</a:t>
            </a:r>
          </a:p>
          <a:p>
            <a:endParaRPr kumimoji="1" lang="en-US" altLang="ja-JP" dirty="0">
              <a:latin typeface="+mj-lt"/>
            </a:endParaRPr>
          </a:p>
          <a:p>
            <a:r>
              <a:rPr lang="en-US" altLang="ja-JP" dirty="0" smtClean="0">
                <a:latin typeface="+mj-lt"/>
              </a:rPr>
              <a:t>Test </a:t>
            </a:r>
            <a:r>
              <a:rPr lang="en-US" altLang="ja-JP" smtClean="0">
                <a:latin typeface="+mj-lt"/>
              </a:rPr>
              <a:t>shower matching</a:t>
            </a:r>
            <a:endParaRPr kumimoji="1" lang="ja-JP" altLang="en-US" dirty="0">
              <a:latin typeface="+mj-lt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6</a:t>
            </a:fld>
            <a:endParaRPr lang="en-US" altLang="ja-JP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201601/13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19597857"/>
      </p:ext>
    </p:extLst>
  </p:cSld>
  <p:clrMapOvr>
    <a:masterClrMapping/>
  </p:clrMapOvr>
</p:sld>
</file>

<file path=ppt/theme/theme1.xml><?xml version="1.0" encoding="utf-8"?>
<a:theme xmlns:a="http://schemas.openxmlformats.org/drawingml/2006/main" name="miyamoto-EnglishTal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ilk">
      <a:majorFont>
        <a:latin typeface="Arial"/>
        <a:ea typeface=""/>
        <a:cs typeface=""/>
        <a:font script="Jpan" typeface="ＭＳ Ｐゴシック"/>
        <a:font script="Hang" typeface="돋음"/>
        <a:font script="Hans" typeface="方正姚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돋음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2700" cap="flat" cmpd="sng" algn="ctr">
          <a:solidFill>
            <a:srgbClr val="23346C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8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spDef>
    <a:lnDef>
      <a:spPr bwMode="auto">
        <a:noFill/>
        <a:ln w="25400" cap="flat" cmpd="sng" algn="ctr">
          <a:solidFill>
            <a:schemeClr val="accent3">
              <a:lumMod val="75000"/>
            </a:schemeClr>
          </a:solidFill>
          <a:prstDash val="solid"/>
          <a:round/>
          <a:headEnd type="none" w="med" len="med"/>
          <a:tailEnd type="none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kumimoji="1" dirty="0" smtClean="0">
            <a:solidFill>
              <a:srgbClr val="23346C"/>
            </a:solidFill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txDef>
  </a:objectDefaults>
  <a:extraClrSchemeLst>
    <a:extraClrScheme>
      <a:clrScheme name="GLD_templa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D_templa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3902</TotalTime>
  <Words>213</Words>
  <Application>Microsoft Office PowerPoint</Application>
  <PresentationFormat>画面に合わせる (4:3)</PresentationFormat>
  <Paragraphs>63</Paragraphs>
  <Slides>6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5" baseType="lpstr">
      <vt:lpstr>Arial Unicode MS</vt:lpstr>
      <vt:lpstr>ＭＳ Ｐゴシック</vt:lpstr>
      <vt:lpstr>Arial</vt:lpstr>
      <vt:lpstr>Calibri</vt:lpstr>
      <vt:lpstr>Comic Sans MS</vt:lpstr>
      <vt:lpstr>Symbol</vt:lpstr>
      <vt:lpstr>Times New Roman</vt:lpstr>
      <vt:lpstr>Wingdings</vt:lpstr>
      <vt:lpstr>miyamoto-EnglishTalk</vt:lpstr>
      <vt:lpstr>LCGen Meeting</vt:lpstr>
      <vt:lpstr>Beamstrahlung</vt:lpstr>
      <vt:lpstr>BHWIDE</vt:lpstr>
      <vt:lpstr>Whizard2 and tauola</vt:lpstr>
      <vt:lpstr>PowerPoint プレゼンテーション</vt:lpstr>
      <vt:lpstr>Remaining issues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Snowmass EF workshop @ BNL on Higgs</dc:title>
  <dc:creator>miyamoto</dc:creator>
  <cp:lastModifiedBy>miyamoto</cp:lastModifiedBy>
  <cp:revision>306</cp:revision>
  <dcterms:created xsi:type="dcterms:W3CDTF">2013-04-09T04:56:30Z</dcterms:created>
  <dcterms:modified xsi:type="dcterms:W3CDTF">2016-03-15T08:50:42Z</dcterms:modified>
</cp:coreProperties>
</file>