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96" r:id="rId2"/>
  </p:sldMasterIdLst>
  <p:notesMasterIdLst>
    <p:notesMasterId r:id="rId29"/>
  </p:notesMasterIdLst>
  <p:handoutMasterIdLst>
    <p:handoutMasterId r:id="rId30"/>
  </p:handoutMasterIdLst>
  <p:sldIdLst>
    <p:sldId id="257" r:id="rId3"/>
    <p:sldId id="281" r:id="rId4"/>
    <p:sldId id="261" r:id="rId5"/>
    <p:sldId id="283" r:id="rId6"/>
    <p:sldId id="278" r:id="rId7"/>
    <p:sldId id="279" r:id="rId8"/>
    <p:sldId id="286" r:id="rId9"/>
    <p:sldId id="285" r:id="rId10"/>
    <p:sldId id="274" r:id="rId11"/>
    <p:sldId id="270" r:id="rId12"/>
    <p:sldId id="277" r:id="rId13"/>
    <p:sldId id="268" r:id="rId14"/>
    <p:sldId id="263" r:id="rId15"/>
    <p:sldId id="275" r:id="rId16"/>
    <p:sldId id="276" r:id="rId17"/>
    <p:sldId id="262" r:id="rId18"/>
    <p:sldId id="264" r:id="rId19"/>
    <p:sldId id="265" r:id="rId20"/>
    <p:sldId id="266" r:id="rId21"/>
    <p:sldId id="267" r:id="rId22"/>
    <p:sldId id="271" r:id="rId23"/>
    <p:sldId id="273" r:id="rId24"/>
    <p:sldId id="280" r:id="rId25"/>
    <p:sldId id="284" r:id="rId26"/>
    <p:sldId id="269" r:id="rId27"/>
    <p:sldId id="260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296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89911" autoAdjust="0"/>
  </p:normalViewPr>
  <p:slideViewPr>
    <p:cSldViewPr snapToGrid="0">
      <p:cViewPr varScale="1">
        <p:scale>
          <a:sx n="76" d="100"/>
          <a:sy n="76" d="100"/>
        </p:scale>
        <p:origin x="-90" y="-810"/>
      </p:cViewPr>
      <p:guideLst>
        <p:guide orient="horz" pos="2160"/>
        <p:guide orient="horz" pos="4128"/>
        <p:guide pos="3840"/>
        <p:guide pos="729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253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96EA6-6F25-4F19-87BA-7ADCC16DAEFF}" type="datetimeFigureOut">
              <a:rPr lang="en-US" smtClean="0"/>
              <a:t>5/25/2016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E50CC-F33A-4EF4-9F12-93EC4A21A0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C172E-A8B5-46F6-B05C-DFA3E2E0F207}" type="datetimeFigureOut">
              <a:rPr lang="en-US" smtClean="0"/>
              <a:t>5/25/2016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74CE4-FBD8-4481-AEFB-CA53E599A7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974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61588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650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626198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217098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46019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54970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4" name="Rectangle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5" name="Rectangle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6" name="Rectangle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7" name="Rectangle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1" name="Rectangle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8940800" y="4206240"/>
            <a:ext cx="1280160" cy="457200"/>
          </a:xfrm>
        </p:spPr>
        <p:txBody>
          <a:bodyPr/>
          <a:lstStyle/>
          <a:p>
            <a:fld id="{45CFB733-B42B-4B17-BED9-F182C6184A15}" type="datetime1">
              <a:rPr lang="en-US" smtClean="0"/>
              <a:t>5/25/2016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011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62764-1B5D-4D9C-B2DD-EA3B5E506028}" type="datetime1">
              <a:rPr lang="en-US" smtClean="0"/>
              <a:t>5/25/2016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6784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71E5F-A8C7-4ED4-8805-3E6C3FC01181}" type="datetime1">
              <a:rPr lang="en-US" smtClean="0"/>
              <a:t>5/25/2016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143000"/>
            <a:ext cx="8331200" cy="54483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1143000"/>
            <a:ext cx="2540000" cy="54483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7808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F3508-7E34-4ACC-93BC-E2FB3A5B58E4}" type="datetime1">
              <a:rPr lang="en-US" smtClean="0"/>
              <a:t>5/25/2016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68082"/>
            <a:ext cx="10972800" cy="450645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15700"/>
            <a:ext cx="10972800" cy="1066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943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9C8A9-36FF-4123-AFFA-B5755E2479C3}" type="datetime1">
              <a:rPr lang="en-US" smtClean="0"/>
              <a:t>5/25/2016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981201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0512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B98D7-4D0C-4E0D-8978-0A64C8FF5F68}" type="datetime1">
              <a:rPr lang="en-US" smtClean="0"/>
              <a:t>5/25/2016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341875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341875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15700"/>
            <a:ext cx="10972800" cy="1066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4644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3261D24-2CCA-4508-AE48-62F558F04F36}" type="datetime1">
              <a:rPr lang="en-US" smtClean="0"/>
              <a:t>5/25/2016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071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/>
          <a:lstStyle/>
          <a:p>
            <a:fld id="{08AAF963-B98F-4F40-AA9F-48EAB9772797}" type="datetime1">
              <a:rPr lang="en-US" smtClean="0"/>
              <a:t>5/25/2016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219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2AE89-BBAA-42FD-A799-BF1D696C6618}" type="datetime1">
              <a:rPr lang="en-US" smtClean="0"/>
              <a:t>5/25/2016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6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07CFA-C79F-4D47-AB4B-9115506E473E}" type="datetime1">
              <a:rPr lang="en-US" smtClean="0"/>
              <a:t>5/25/2016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050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580573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9868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120BC-D90D-4AC4-9055-7FC2BFF7CAC2}" type="datetime1">
              <a:rPr lang="en-US" smtClean="0"/>
              <a:t>5/25/2016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836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0" name="Rectangle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1" name="Rectangle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2" name="Rectangle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745934F-8341-437D-BB56-1FD65176E024}" type="datetime1">
              <a:rPr lang="en-US" smtClean="0"/>
              <a:t>5/25/2016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321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err="1" smtClean="0"/>
              <a:t>Pierpaolo</a:t>
            </a:r>
            <a:r>
              <a:rPr lang="en-US" b="1" dirty="0" smtClean="0"/>
              <a:t> Valerio</a:t>
            </a:r>
          </a:p>
          <a:p>
            <a:r>
              <a:rPr lang="en-US" dirty="0" err="1" smtClean="0"/>
              <a:t>Edinei</a:t>
            </a:r>
            <a:r>
              <a:rPr lang="en-US" dirty="0" smtClean="0"/>
              <a:t> </a:t>
            </a:r>
            <a:r>
              <a:rPr lang="en-US" dirty="0" err="1" smtClean="0"/>
              <a:t>Santin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FEE MEETING </a:t>
            </a:r>
            <a:r>
              <a:rPr lang="en-US" dirty="0" smtClean="0"/>
              <a:t>2016 - KRAKOW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 Vertex Detector Developments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305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Noise Isolation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10</a:t>
            </a:fld>
            <a:endParaRPr lang="el-GR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2068082"/>
            <a:ext cx="6035548" cy="1391810"/>
          </a:xfrm>
        </p:spPr>
        <p:txBody>
          <a:bodyPr>
            <a:noAutofit/>
          </a:bodyPr>
          <a:lstStyle/>
          <a:p>
            <a:r>
              <a:rPr lang="it-IT" dirty="0" smtClean="0"/>
              <a:t>All the analog structures have now a</a:t>
            </a:r>
            <a:r>
              <a:rPr lang="it-IT" dirty="0"/>
              <a:t> </a:t>
            </a:r>
            <a:r>
              <a:rPr lang="it-IT" dirty="0" smtClean="0"/>
              <a:t>deep n-well isolation structure, to physically separate their substrate from the noisy digital blocks</a:t>
            </a:r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148" y="1665111"/>
            <a:ext cx="4762500" cy="1924050"/>
          </a:xfrm>
          <a:prstGeom prst="rect">
            <a:avLst/>
          </a:prstGeom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609600" y="3745474"/>
            <a:ext cx="10798048" cy="232787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The analog pixel has a mirrored layout, making the connections to their corresponding logic shorter</a:t>
            </a:r>
          </a:p>
          <a:p>
            <a:r>
              <a:rPr lang="it-IT" dirty="0" smtClean="0"/>
              <a:t>More care has been put in </a:t>
            </a:r>
            <a:r>
              <a:rPr lang="it-IT" dirty="0" smtClean="0">
                <a:solidFill>
                  <a:srgbClr val="FF0000"/>
                </a:solidFill>
              </a:rPr>
              <a:t>shielding critical nodes</a:t>
            </a:r>
          </a:p>
          <a:p>
            <a:r>
              <a:rPr lang="it-IT" dirty="0" smtClean="0"/>
              <a:t>Power supply distribution has been optimized to </a:t>
            </a:r>
            <a:r>
              <a:rPr lang="fr-CH" dirty="0" err="1" smtClean="0"/>
              <a:t>improve</a:t>
            </a:r>
            <a:r>
              <a:rPr lang="fr-CH" dirty="0" smtClean="0"/>
              <a:t> </a:t>
            </a:r>
            <a:r>
              <a:rPr lang="fr-CH" dirty="0" err="1" smtClean="0"/>
              <a:t>its</a:t>
            </a:r>
            <a:r>
              <a:rPr lang="fr-CH" dirty="0" smtClean="0"/>
              <a:t> </a:t>
            </a:r>
            <a:r>
              <a:rPr lang="fr-CH" dirty="0" err="1" smtClean="0"/>
              <a:t>stability</a:t>
            </a:r>
            <a:endParaRPr lang="it-IT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1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Crosstalk at the input of the comparators (</a:t>
            </a:r>
            <a:r>
              <a:rPr lang="en-US" sz="3600" dirty="0" err="1"/>
              <a:t>xRC</a:t>
            </a:r>
            <a:r>
              <a:rPr lang="en-US" sz="3600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11</a:t>
            </a:fld>
            <a:endParaRPr lang="el-GR" altLang="en-US"/>
          </a:p>
        </p:txBody>
      </p:sp>
      <p:grpSp>
        <p:nvGrpSpPr>
          <p:cNvPr id="3" name="Group 2"/>
          <p:cNvGrpSpPr/>
          <p:nvPr/>
        </p:nvGrpSpPr>
        <p:grpSpPr>
          <a:xfrm>
            <a:off x="1847528" y="1524448"/>
            <a:ext cx="7306058" cy="3946124"/>
            <a:chOff x="1524001" y="962774"/>
            <a:chExt cx="8883603" cy="4798182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492" y="3296643"/>
              <a:ext cx="3087935" cy="2464313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1835" y="3294729"/>
              <a:ext cx="3087935" cy="2464313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9669" y="3294728"/>
              <a:ext cx="3087935" cy="246431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1" y="964688"/>
              <a:ext cx="3087935" cy="246431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1835" y="962774"/>
              <a:ext cx="3087935" cy="246431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72904" y="1412776"/>
              <a:ext cx="2011528" cy="1440160"/>
            </a:xfrm>
            <a:prstGeom prst="rect">
              <a:avLst/>
            </a:prstGeom>
          </p:spPr>
        </p:pic>
        <p:sp>
          <p:nvSpPr>
            <p:cNvPr id="18" name="Rounded Rectangle 17"/>
            <p:cNvSpPr/>
            <p:nvPr/>
          </p:nvSpPr>
          <p:spPr bwMode="auto">
            <a:xfrm>
              <a:off x="3863753" y="1187460"/>
              <a:ext cx="361751" cy="360040"/>
            </a:xfrm>
            <a:prstGeom prst="roundRect">
              <a:avLst/>
            </a:prstGeom>
            <a:solidFill>
              <a:srgbClr val="C00000"/>
            </a:solidFill>
            <a:ln w="38100" cap="rnd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Aft>
                  <a:spcPct val="0"/>
                </a:spcAft>
              </a:pPr>
              <a:endParaRPr lang="en-US" sz="2000" b="1" dirty="0">
                <a:solidFill>
                  <a:srgbClr val="FFFF00"/>
                </a:solidFill>
                <a:latin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888174" y="1187460"/>
              <a:ext cx="265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</a:rPr>
                <a:t>1</a:t>
              </a:r>
            </a:p>
          </p:txBody>
        </p:sp>
        <p:sp>
          <p:nvSpPr>
            <p:cNvPr id="20" name="Rounded Rectangle 19"/>
            <p:cNvSpPr/>
            <p:nvPr/>
          </p:nvSpPr>
          <p:spPr bwMode="auto">
            <a:xfrm>
              <a:off x="6774536" y="1187460"/>
              <a:ext cx="361751" cy="360040"/>
            </a:xfrm>
            <a:prstGeom prst="roundRect">
              <a:avLst/>
            </a:prstGeom>
            <a:solidFill>
              <a:srgbClr val="C00000"/>
            </a:solidFill>
            <a:ln w="38100" cap="rnd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Aft>
                  <a:spcPct val="0"/>
                </a:spcAft>
              </a:pPr>
              <a:endParaRPr lang="en-US" sz="2000" b="1" dirty="0">
                <a:solidFill>
                  <a:srgbClr val="FFFF00"/>
                </a:solidFill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798957" y="1187460"/>
              <a:ext cx="265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</a:rPr>
                <a:t>2</a:t>
              </a:r>
            </a:p>
          </p:txBody>
        </p:sp>
        <p:sp>
          <p:nvSpPr>
            <p:cNvPr id="22" name="Rounded Rectangle 21"/>
            <p:cNvSpPr/>
            <p:nvPr/>
          </p:nvSpPr>
          <p:spPr bwMode="auto">
            <a:xfrm>
              <a:off x="3870528" y="3542444"/>
              <a:ext cx="361751" cy="360040"/>
            </a:xfrm>
            <a:prstGeom prst="roundRect">
              <a:avLst/>
            </a:prstGeom>
            <a:solidFill>
              <a:srgbClr val="C00000"/>
            </a:solidFill>
            <a:ln w="38100" cap="rnd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Aft>
                  <a:spcPct val="0"/>
                </a:spcAft>
              </a:pPr>
              <a:endParaRPr lang="en-US" sz="2000" b="1" dirty="0">
                <a:solidFill>
                  <a:srgbClr val="FFFF00"/>
                </a:solidFill>
                <a:latin typeface="Arial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894949" y="3542444"/>
              <a:ext cx="265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</a:rPr>
                <a:t>4</a:t>
              </a:r>
            </a:p>
          </p:txBody>
        </p:sp>
        <p:sp>
          <p:nvSpPr>
            <p:cNvPr id="24" name="Rounded Rectangle 23"/>
            <p:cNvSpPr/>
            <p:nvPr/>
          </p:nvSpPr>
          <p:spPr bwMode="auto">
            <a:xfrm>
              <a:off x="6783345" y="3542444"/>
              <a:ext cx="361751" cy="360040"/>
            </a:xfrm>
            <a:prstGeom prst="roundRect">
              <a:avLst/>
            </a:prstGeom>
            <a:solidFill>
              <a:srgbClr val="C00000"/>
            </a:solidFill>
            <a:ln w="38100" cap="rnd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Aft>
                  <a:spcPct val="0"/>
                </a:spcAft>
              </a:pPr>
              <a:endParaRPr lang="en-US" sz="2000" b="1" dirty="0">
                <a:solidFill>
                  <a:srgbClr val="FFFF00"/>
                </a:solidFill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807766" y="3542444"/>
              <a:ext cx="265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</a:rPr>
                <a:t>3</a:t>
              </a:r>
            </a:p>
          </p:txBody>
        </p:sp>
        <p:sp>
          <p:nvSpPr>
            <p:cNvPr id="26" name="Rounded Rectangle 25"/>
            <p:cNvSpPr/>
            <p:nvPr/>
          </p:nvSpPr>
          <p:spPr bwMode="auto">
            <a:xfrm>
              <a:off x="9696401" y="3533152"/>
              <a:ext cx="361751" cy="360040"/>
            </a:xfrm>
            <a:prstGeom prst="roundRect">
              <a:avLst/>
            </a:prstGeom>
            <a:solidFill>
              <a:srgbClr val="C00000"/>
            </a:solidFill>
            <a:ln w="38100" cap="rnd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Aft>
                  <a:spcPct val="0"/>
                </a:spcAft>
              </a:pPr>
              <a:endParaRPr lang="en-US" sz="2000" b="1" dirty="0">
                <a:solidFill>
                  <a:srgbClr val="FFFF00"/>
                </a:solidFill>
                <a:latin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720822" y="3533152"/>
              <a:ext cx="265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</a:rPr>
                <a:t>5</a:t>
              </a:r>
            </a:p>
          </p:txBody>
        </p:sp>
        <p:cxnSp>
          <p:nvCxnSpPr>
            <p:cNvPr id="29" name="Straight Arrow Connector 28"/>
            <p:cNvCxnSpPr/>
            <p:nvPr/>
          </p:nvCxnSpPr>
          <p:spPr bwMode="auto">
            <a:xfrm flipH="1">
              <a:off x="2033166" y="1654324"/>
              <a:ext cx="102394" cy="1905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6" name="TextBox 35"/>
            <p:cNvSpPr txBox="1"/>
            <p:nvPr/>
          </p:nvSpPr>
          <p:spPr>
            <a:xfrm>
              <a:off x="1919537" y="1448756"/>
              <a:ext cx="6189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~41mV</a:t>
              </a:r>
            </a:p>
          </p:txBody>
        </p:sp>
      </p:grpSp>
      <p:sp>
        <p:nvSpPr>
          <p:cNvPr id="28" name="Content Placeholder 5"/>
          <p:cNvSpPr>
            <a:spLocks noGrp="1"/>
          </p:cNvSpPr>
          <p:nvPr>
            <p:ph idx="1"/>
          </p:nvPr>
        </p:nvSpPr>
        <p:spPr>
          <a:xfrm>
            <a:off x="609600" y="5468997"/>
            <a:ext cx="10205325" cy="1204010"/>
          </a:xfrm>
        </p:spPr>
        <p:txBody>
          <a:bodyPr>
            <a:normAutofit fontScale="92500" lnSpcReduction="10000"/>
          </a:bodyPr>
          <a:lstStyle/>
          <a:p>
            <a:r>
              <a:rPr lang="en-US" kern="0" dirty="0" smtClean="0"/>
              <a:t>Extensive simulations were performed to address potential crosstalk</a:t>
            </a:r>
          </a:p>
          <a:p>
            <a:r>
              <a:rPr lang="en-US" kern="0" dirty="0"/>
              <a:t>Maximum error due to crosstalk is ~0.5 mV (</a:t>
            </a:r>
            <a:r>
              <a:rPr lang="en-US" kern="0" dirty="0">
                <a:solidFill>
                  <a:srgbClr val="FF0000"/>
                </a:solidFill>
              </a:rPr>
              <a:t>15e-</a:t>
            </a:r>
            <a:r>
              <a:rPr lang="en-US" kern="0" dirty="0"/>
              <a:t>) which is ~5x lower than the noise spec (</a:t>
            </a:r>
            <a:r>
              <a:rPr lang="en-US" kern="0" dirty="0">
                <a:solidFill>
                  <a:srgbClr val="FF0000"/>
                </a:solidFill>
              </a:rPr>
              <a:t>70e-</a:t>
            </a:r>
            <a:r>
              <a:rPr lang="en-US" kern="0" dirty="0"/>
              <a:t>)</a:t>
            </a:r>
          </a:p>
          <a:p>
            <a:endParaRPr lang="en-US" kern="0" dirty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718408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Power distribution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12</a:t>
            </a:fld>
            <a:endParaRPr lang="el-GR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153" y="1577751"/>
            <a:ext cx="4078206" cy="29069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6091" y="4752714"/>
            <a:ext cx="3888605" cy="1219718"/>
          </a:xfrm>
          <a:prstGeom prst="rect">
            <a:avLst/>
          </a:prstGeom>
        </p:spPr>
      </p:pic>
      <p:sp>
        <p:nvSpPr>
          <p:cNvPr id="12" name="Content Placeholder 5"/>
          <p:cNvSpPr>
            <a:spLocks noGrp="1"/>
          </p:cNvSpPr>
          <p:nvPr>
            <p:ph idx="1"/>
          </p:nvPr>
        </p:nvSpPr>
        <p:spPr>
          <a:xfrm>
            <a:off x="609600" y="2068082"/>
            <a:ext cx="6035548" cy="1391810"/>
          </a:xfrm>
        </p:spPr>
        <p:txBody>
          <a:bodyPr>
            <a:noAutofit/>
          </a:bodyPr>
          <a:lstStyle/>
          <a:p>
            <a:r>
              <a:rPr lang="en-US" dirty="0" smtClean="0"/>
              <a:t>Power is distributed along the columns with vertical lines</a:t>
            </a:r>
          </a:p>
          <a:p>
            <a:pPr lvl="1"/>
            <a:r>
              <a:rPr lang="en-US" dirty="0" smtClean="0"/>
              <a:t>This limits the chip area! TSVs would help</a:t>
            </a:r>
          </a:p>
          <a:p>
            <a:r>
              <a:rPr lang="en-US" dirty="0" smtClean="0"/>
              <a:t>Simulations were used to optimize the </a:t>
            </a:r>
            <a:r>
              <a:rPr lang="en-US" dirty="0" smtClean="0"/>
              <a:t>placement </a:t>
            </a:r>
            <a:r>
              <a:rPr lang="en-US" dirty="0" smtClean="0"/>
              <a:t>of power pads to achieve a </a:t>
            </a:r>
            <a:r>
              <a:rPr lang="en-US" dirty="0" smtClean="0">
                <a:solidFill>
                  <a:srgbClr val="FF0000"/>
                </a:solidFill>
              </a:rPr>
              <a:t>better uniformity </a:t>
            </a:r>
            <a:r>
              <a:rPr lang="en-US" dirty="0" smtClean="0"/>
              <a:t>and to reduce drops </a:t>
            </a:r>
            <a:r>
              <a:rPr lang="en-US" dirty="0"/>
              <a:t>over the matrix</a:t>
            </a:r>
          </a:p>
        </p:txBody>
      </p:sp>
    </p:spTree>
    <p:extLst>
      <p:ext uri="{BB962C8B-B14F-4D97-AF65-F5344CB8AC3E}">
        <p14:creationId xmlns:p14="http://schemas.microsoft.com/office/powerpoint/2010/main" val="2280755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82500"/>
            <a:ext cx="6278217" cy="4792036"/>
          </a:xfrm>
        </p:spPr>
        <p:txBody>
          <a:bodyPr/>
          <a:lstStyle/>
          <a:p>
            <a:r>
              <a:rPr lang="en-GB" dirty="0" smtClean="0"/>
              <a:t>The matrix layout is similar to CLICpix1, as pixels are still organized in 2x8 “super-pixels”</a:t>
            </a:r>
          </a:p>
          <a:p>
            <a:r>
              <a:rPr lang="en-GB" dirty="0" smtClean="0"/>
              <a:t>The </a:t>
            </a:r>
            <a:r>
              <a:rPr lang="en-GB" dirty="0" err="1" smtClean="0"/>
              <a:t>analog</a:t>
            </a:r>
            <a:r>
              <a:rPr lang="en-GB" dirty="0" smtClean="0"/>
              <a:t> parts are now perfectly symmetrical, which should eliminate </a:t>
            </a:r>
            <a:r>
              <a:rPr lang="en-GB" dirty="0" smtClean="0"/>
              <a:t>a fixed </a:t>
            </a:r>
            <a:r>
              <a:rPr lang="en-GB" dirty="0" smtClean="0"/>
              <a:t>pattern noise seen in the first prototype</a:t>
            </a:r>
          </a:p>
          <a:p>
            <a:r>
              <a:rPr lang="en-GB" dirty="0" smtClean="0"/>
              <a:t>The pads are larger and designed to be compatible with both bump bonding and </a:t>
            </a:r>
            <a:r>
              <a:rPr lang="en-GB" dirty="0" err="1" smtClean="0"/>
              <a:t>capacitively</a:t>
            </a:r>
            <a:r>
              <a:rPr lang="en-GB" dirty="0" smtClean="0"/>
              <a:t> coupled sensors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Pixel Layout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5" t="20788" r="16065" b="20670"/>
          <a:stretch/>
        </p:blipFill>
        <p:spPr>
          <a:xfrm>
            <a:off x="7000748" y="1003851"/>
            <a:ext cx="4914900" cy="548640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972298" y="1064591"/>
            <a:ext cx="2676525" cy="12763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Analog Part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72298" y="2368722"/>
            <a:ext cx="2676525" cy="2737009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Digital Part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72297" y="5133512"/>
            <a:ext cx="2676525" cy="12763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Analog Part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4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Performance 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14</a:t>
            </a:fld>
            <a:endParaRPr lang="el-GR" alt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1981200" y="1844824"/>
          <a:ext cx="82296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Parameter (</a:t>
                      </a:r>
                      <a:r>
                        <a:rPr lang="en-US" dirty="0" err="1" smtClean="0"/>
                        <a:t>C</a:t>
                      </a:r>
                      <a:r>
                        <a:rPr lang="en-US" baseline="-25000" dirty="0" err="1" smtClean="0"/>
                        <a:t>det</a:t>
                      </a:r>
                      <a:r>
                        <a:rPr lang="en-US" baseline="0" dirty="0" smtClean="0"/>
                        <a:t> = 20 </a:t>
                      </a:r>
                      <a:r>
                        <a:rPr lang="en-US" baseline="0" dirty="0" err="1" smtClean="0"/>
                        <a:t>fF</a:t>
                      </a:r>
                      <a:r>
                        <a:rPr lang="en-US" baseline="0" dirty="0" smtClean="0"/>
                        <a:t>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Power dissipation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6.6 µW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CSA 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33 mV/</a:t>
                      </a:r>
                      <a:r>
                        <a:rPr lang="en-GB" sz="1800" dirty="0" err="1" smtClean="0"/>
                        <a:t>ke</a:t>
                      </a:r>
                      <a:r>
                        <a:rPr lang="en-GB" sz="1800" dirty="0" smtClean="0"/>
                        <a:t>-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CSA phase margin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67°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err="1" smtClean="0"/>
                        <a:t>ToT</a:t>
                      </a:r>
                      <a:r>
                        <a:rPr lang="en-GB" sz="1800" dirty="0" smtClean="0"/>
                        <a:t> dynamic 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270</a:t>
                      </a:r>
                      <a:r>
                        <a:rPr lang="en-GB" sz="1800" baseline="0" dirty="0" smtClean="0"/>
                        <a:t> </a:t>
                      </a:r>
                      <a:r>
                        <a:rPr lang="en-GB" sz="1800" dirty="0" err="1" smtClean="0"/>
                        <a:t>ke</a:t>
                      </a:r>
                      <a:r>
                        <a:rPr lang="en-GB" sz="1800" dirty="0" smtClean="0"/>
                        <a:t>- (holes) / 150 </a:t>
                      </a:r>
                      <a:r>
                        <a:rPr lang="en-GB" sz="1800" dirty="0" err="1" smtClean="0"/>
                        <a:t>ke</a:t>
                      </a:r>
                      <a:r>
                        <a:rPr lang="en-GB" sz="1800" dirty="0" smtClean="0"/>
                        <a:t>- (electrons)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err="1" smtClean="0"/>
                        <a:t>ToA</a:t>
                      </a:r>
                      <a:r>
                        <a:rPr lang="en-GB" sz="1800" dirty="0" smtClean="0"/>
                        <a:t> accuracy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&lt; 10 ns (w/ offline calibration)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Input-referred</a:t>
                      </a:r>
                      <a:r>
                        <a:rPr lang="en-GB" sz="1800" baseline="0" dirty="0" smtClean="0"/>
                        <a:t> noise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67 e-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Input-referred</a:t>
                      </a:r>
                      <a:r>
                        <a:rPr lang="en-US" baseline="0" dirty="0" smtClean="0"/>
                        <a:t> mismatch error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28</a:t>
                      </a:r>
                      <a:r>
                        <a:rPr lang="en-GB" sz="1800" baseline="0" dirty="0" smtClean="0"/>
                        <a:t> e-</a:t>
                      </a:r>
                      <a:endParaRPr lang="en-GB" sz="18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Minimum threshold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438 e- (</a:t>
                      </a:r>
                      <a:r>
                        <a:rPr lang="en-GB" sz="1800" baseline="0" dirty="0" smtClean="0"/>
                        <a:t>w/ 6-sigma margin</a:t>
                      </a:r>
                      <a:r>
                        <a:rPr lang="en-GB" sz="1800" dirty="0" smtClean="0"/>
                        <a:t>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8547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Some blocks in the periphery which were missing in the previous chip were added, including:</a:t>
            </a:r>
          </a:p>
          <a:p>
            <a:pPr lvl="1"/>
            <a:r>
              <a:rPr lang="en-GB" dirty="0" smtClean="0"/>
              <a:t>A Bandgap reference, which makes the chip more robust to temperature changes</a:t>
            </a:r>
          </a:p>
          <a:p>
            <a:pPr lvl="1"/>
            <a:r>
              <a:rPr lang="en-GB" dirty="0" smtClean="0"/>
              <a:t>Temperature sensor</a:t>
            </a:r>
          </a:p>
          <a:p>
            <a:pPr lvl="1"/>
            <a:r>
              <a:rPr lang="en-GB" dirty="0" smtClean="0"/>
              <a:t>Power supply test-point</a:t>
            </a:r>
          </a:p>
          <a:p>
            <a:pPr lvl="1"/>
            <a:r>
              <a:rPr lang="en-GB" dirty="0" smtClean="0"/>
              <a:t>An electrical connection for the grounding of sensor guard-rings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Analog Blocks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985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Additional Digital Features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2068082"/>
            <a:ext cx="10972800" cy="450645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GB" sz="2600" dirty="0"/>
              <a:t>In the pixels:</a:t>
            </a:r>
          </a:p>
          <a:p>
            <a:pPr marL="630936" lvl="2" indent="-256032">
              <a:lnSpc>
                <a:spcPct val="80000"/>
              </a:lnSpc>
              <a:buClr>
                <a:schemeClr val="accent3"/>
              </a:buClr>
              <a:buFont typeface="Georgia"/>
              <a:buChar char="•"/>
            </a:pPr>
            <a:r>
              <a:rPr lang="en-GB" dirty="0"/>
              <a:t>5 bits </a:t>
            </a:r>
            <a:r>
              <a:rPr lang="en-GB" dirty="0" err="1"/>
              <a:t>ToT</a:t>
            </a:r>
            <a:r>
              <a:rPr lang="en-GB" dirty="0"/>
              <a:t> (up from 4)</a:t>
            </a:r>
          </a:p>
          <a:p>
            <a:pPr marL="630936" lvl="2" indent="-256032">
              <a:lnSpc>
                <a:spcPct val="80000"/>
              </a:lnSpc>
              <a:buClr>
                <a:schemeClr val="accent3"/>
              </a:buClr>
              <a:buFont typeface="Georgia"/>
              <a:buChar char="•"/>
            </a:pPr>
            <a:r>
              <a:rPr lang="en-GB" dirty="0"/>
              <a:t>8 bits </a:t>
            </a:r>
            <a:r>
              <a:rPr lang="en-GB" dirty="0" err="1"/>
              <a:t>ToA</a:t>
            </a:r>
            <a:r>
              <a:rPr lang="en-GB" dirty="0"/>
              <a:t> (up from 4)</a:t>
            </a:r>
          </a:p>
          <a:p>
            <a:pPr marL="630936" lvl="2" indent="-256032">
              <a:lnSpc>
                <a:spcPct val="80000"/>
              </a:lnSpc>
              <a:buClr>
                <a:schemeClr val="accent3"/>
              </a:buClr>
              <a:buFont typeface="Georgia"/>
              <a:buChar char="•"/>
            </a:pPr>
            <a:r>
              <a:rPr lang="en-GB" dirty="0"/>
              <a:t>Optional 13 bits </a:t>
            </a:r>
            <a:r>
              <a:rPr lang="en-GB" dirty="0" err="1"/>
              <a:t>ToA</a:t>
            </a:r>
            <a:r>
              <a:rPr lang="en-GB" dirty="0"/>
              <a:t> instead of </a:t>
            </a:r>
            <a:r>
              <a:rPr lang="en-GB" dirty="0" err="1"/>
              <a:t>ToT</a:t>
            </a:r>
            <a:r>
              <a:rPr lang="en-GB" dirty="0"/>
              <a:t> (it can be used as event counter too)</a:t>
            </a:r>
          </a:p>
          <a:p>
            <a:pPr>
              <a:lnSpc>
                <a:spcPct val="80000"/>
              </a:lnSpc>
            </a:pPr>
            <a:endParaRPr lang="en-GB" sz="2600" dirty="0"/>
          </a:p>
          <a:p>
            <a:pPr>
              <a:lnSpc>
                <a:spcPct val="80000"/>
              </a:lnSpc>
            </a:pPr>
            <a:r>
              <a:rPr lang="en-GB" sz="2600" dirty="0"/>
              <a:t>Easier to decode and more robust data format</a:t>
            </a:r>
          </a:p>
          <a:p>
            <a:pPr>
              <a:lnSpc>
                <a:spcPct val="80000"/>
              </a:lnSpc>
            </a:pPr>
            <a:r>
              <a:rPr lang="en-GB" sz="2600" dirty="0"/>
              <a:t>Faster readout with more standard protocol</a:t>
            </a:r>
          </a:p>
          <a:p>
            <a:pPr>
              <a:lnSpc>
                <a:spcPct val="80000"/>
              </a:lnSpc>
            </a:pPr>
            <a:r>
              <a:rPr lang="en-GB" sz="2600" dirty="0"/>
              <a:t>Automatic test pulse generator</a:t>
            </a:r>
          </a:p>
          <a:p>
            <a:pPr>
              <a:lnSpc>
                <a:spcPct val="80000"/>
              </a:lnSpc>
            </a:pPr>
            <a:r>
              <a:rPr lang="en-GB" sz="2600" dirty="0"/>
              <a:t>I/O link testing routine</a:t>
            </a:r>
          </a:p>
          <a:p>
            <a:pPr>
              <a:lnSpc>
                <a:spcPct val="80000"/>
              </a:lnSpc>
            </a:pPr>
            <a:r>
              <a:rPr lang="en-GB" sz="2600" dirty="0"/>
              <a:t>Some debug features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38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Readout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In order to use clock recovery from data stream, which simplifies the readout system, we set a target bandwidth of 640 Mbit/s over a single (differential) serial link</a:t>
            </a:r>
          </a:p>
          <a:p>
            <a:r>
              <a:rPr lang="en-GB" dirty="0" smtClean="0"/>
              <a:t>In CLICpix1 one column at a time is read: this solution doesn’t scale with clock speed</a:t>
            </a:r>
            <a:endParaRPr lang="en-GB" dirty="0"/>
          </a:p>
          <a:p>
            <a:r>
              <a:rPr lang="en-GB" dirty="0"/>
              <a:t>A more general solution is to </a:t>
            </a:r>
            <a:r>
              <a:rPr lang="en-GB" dirty="0" smtClean="0"/>
              <a:t>read out </a:t>
            </a:r>
            <a:r>
              <a:rPr lang="en-GB" dirty="0"/>
              <a:t>data from multiple columns at the same time using a slower clock and then serialize data at the </a:t>
            </a:r>
            <a:r>
              <a:rPr lang="en-GB" dirty="0" smtClean="0"/>
              <a:t>output</a:t>
            </a:r>
          </a:p>
          <a:p>
            <a:r>
              <a:rPr lang="en-GB" dirty="0" smtClean="0"/>
              <a:t>At </a:t>
            </a:r>
            <a:r>
              <a:rPr lang="en-GB" dirty="0"/>
              <a:t>the same time, the clock is divided by the same ratio to match the output bandwidth</a:t>
            </a:r>
          </a:p>
          <a:p>
            <a:endParaRPr lang="en-GB" dirty="0"/>
          </a:p>
          <a:p>
            <a:r>
              <a:rPr lang="en-GB" dirty="0"/>
              <a:t>The system is entirely configurable: we can read </a:t>
            </a:r>
            <a:r>
              <a:rPr lang="en-GB" dirty="0" smtClean="0"/>
              <a:t>1/2/4/8 </a:t>
            </a:r>
            <a:r>
              <a:rPr lang="en-GB" dirty="0"/>
              <a:t>columns at a time and the clock divider can be configured </a:t>
            </a:r>
            <a:r>
              <a:rPr lang="en-GB" dirty="0" smtClean="0"/>
              <a:t>independently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840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81"/>
          <p:cNvSpPr/>
          <p:nvPr/>
        </p:nvSpPr>
        <p:spPr>
          <a:xfrm>
            <a:off x="3182939" y="6024564"/>
            <a:ext cx="1728787" cy="433387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GB" altLang="en-US" sz="4000" dirty="0"/>
              <a:t>Parallel Readout</a:t>
            </a:r>
          </a:p>
        </p:txBody>
      </p:sp>
      <p:grpSp>
        <p:nvGrpSpPr>
          <p:cNvPr id="14341" name="Group 165"/>
          <p:cNvGrpSpPr>
            <a:grpSpLocks/>
          </p:cNvGrpSpPr>
          <p:nvPr/>
        </p:nvGrpSpPr>
        <p:grpSpPr bwMode="auto">
          <a:xfrm>
            <a:off x="1454151" y="2135188"/>
            <a:ext cx="3457575" cy="4322762"/>
            <a:chOff x="3059832" y="1267356"/>
            <a:chExt cx="3456384" cy="4321884"/>
          </a:xfrm>
        </p:grpSpPr>
        <p:sp>
          <p:nvSpPr>
            <p:cNvPr id="94" name="Rectangle 93"/>
            <p:cNvSpPr/>
            <p:nvPr/>
          </p:nvSpPr>
          <p:spPr>
            <a:xfrm>
              <a:off x="3059832" y="126735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3059832" y="1700655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3491483" y="1267356"/>
              <a:ext cx="433239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3491483" y="1700655"/>
              <a:ext cx="433239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3059832" y="2132367"/>
              <a:ext cx="431651" cy="4333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059832" y="2565667"/>
              <a:ext cx="431651" cy="433299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3491483" y="2132367"/>
              <a:ext cx="433239" cy="4333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3491483" y="2565667"/>
              <a:ext cx="433239" cy="433299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3059832" y="299896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3059832" y="343226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3491483" y="2998966"/>
              <a:ext cx="433239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3491483" y="3432266"/>
              <a:ext cx="433239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3059832" y="3863978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3059832" y="4297277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3491483" y="3863978"/>
              <a:ext cx="433239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3491483" y="4297277"/>
              <a:ext cx="433239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3924722" y="126735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3924722" y="1700655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4356373" y="126735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4356373" y="1700655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3924722" y="2132367"/>
              <a:ext cx="431651" cy="4333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3924722" y="2565667"/>
              <a:ext cx="431651" cy="4332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4356373" y="2132367"/>
              <a:ext cx="431651" cy="4333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4356373" y="2565667"/>
              <a:ext cx="431651" cy="4332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3924722" y="299896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3924722" y="3432266"/>
              <a:ext cx="431651" cy="43171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4356373" y="299896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4356373" y="343226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3924722" y="3863978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3924722" y="4297277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4356373" y="3863978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4356373" y="4297277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4788024" y="126735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4788024" y="1700655"/>
              <a:ext cx="431651" cy="43171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5219676" y="1267356"/>
              <a:ext cx="433238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5219676" y="1700655"/>
              <a:ext cx="433238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4788024" y="2132367"/>
              <a:ext cx="431651" cy="4333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4788024" y="2565667"/>
              <a:ext cx="431651" cy="4332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5219676" y="2132367"/>
              <a:ext cx="433238" cy="4333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5219676" y="2565667"/>
              <a:ext cx="433238" cy="4332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4788024" y="299896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4788024" y="343226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5219676" y="2998966"/>
              <a:ext cx="433238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5219676" y="3432266"/>
              <a:ext cx="433238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4788024" y="3863978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4788024" y="4297277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5219676" y="3863978"/>
              <a:ext cx="433238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5219676" y="4297277"/>
              <a:ext cx="433238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5652913" y="126735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5652913" y="1700655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084565" y="126735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6084565" y="1700655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5652913" y="2132367"/>
              <a:ext cx="431651" cy="4333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5652913" y="2565667"/>
              <a:ext cx="431651" cy="4332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6084565" y="2132367"/>
              <a:ext cx="431651" cy="4333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6084565" y="2565667"/>
              <a:ext cx="431651" cy="4332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5652913" y="299896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5652913" y="343226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6084565" y="299896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6084565" y="3432266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5652913" y="3863978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5652913" y="4297277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6084565" y="3863978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6084565" y="4297277"/>
              <a:ext cx="431651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3059832" y="5157528"/>
              <a:ext cx="1728192" cy="4317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cxnSp>
        <p:nvCxnSpPr>
          <p:cNvPr id="167" name="Straight Arrow Connector 166"/>
          <p:cNvCxnSpPr/>
          <p:nvPr/>
        </p:nvCxnSpPr>
        <p:spPr>
          <a:xfrm>
            <a:off x="1670050" y="3867151"/>
            <a:ext cx="0" cy="2157413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/>
          <p:cNvCxnSpPr/>
          <p:nvPr/>
        </p:nvCxnSpPr>
        <p:spPr>
          <a:xfrm>
            <a:off x="4911726" y="6240463"/>
            <a:ext cx="790575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Rectangle 171"/>
          <p:cNvSpPr/>
          <p:nvPr/>
        </p:nvSpPr>
        <p:spPr>
          <a:xfrm>
            <a:off x="1454150" y="3433764"/>
            <a:ext cx="433388" cy="433387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3" name="Rectangle 172"/>
          <p:cNvSpPr/>
          <p:nvPr/>
        </p:nvSpPr>
        <p:spPr>
          <a:xfrm>
            <a:off x="1454150" y="6024564"/>
            <a:ext cx="1728788" cy="433387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75" name="Straight Arrow Connector 174"/>
          <p:cNvCxnSpPr/>
          <p:nvPr/>
        </p:nvCxnSpPr>
        <p:spPr>
          <a:xfrm>
            <a:off x="2100263" y="3868738"/>
            <a:ext cx="0" cy="2159000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Rectangle 176"/>
          <p:cNvSpPr/>
          <p:nvPr/>
        </p:nvSpPr>
        <p:spPr>
          <a:xfrm>
            <a:off x="1887538" y="3433764"/>
            <a:ext cx="431800" cy="433387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3182938" y="6025356"/>
            <a:ext cx="1728787" cy="431800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3830638" y="3868738"/>
            <a:ext cx="0" cy="2159000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3182938" y="2573164"/>
            <a:ext cx="431800" cy="43180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3181352" y="4731544"/>
            <a:ext cx="431800" cy="433388"/>
          </a:xfrm>
          <a:prstGeom prst="rect">
            <a:avLst/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3398838" y="3868738"/>
            <a:ext cx="0" cy="2159000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Content Placeholder 2"/>
          <p:cNvSpPr txBox="1">
            <a:spLocks/>
          </p:cNvSpPr>
          <p:nvPr/>
        </p:nvSpPr>
        <p:spPr>
          <a:xfrm>
            <a:off x="5775324" y="2098610"/>
            <a:ext cx="5298988" cy="440068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If the chip is configured to read more than one column at a time, the matrix is divided in equal parts (by column), reading one column from each part</a:t>
            </a:r>
          </a:p>
          <a:p>
            <a:r>
              <a:rPr lang="en-US" dirty="0"/>
              <a:t>The data is then serialized with the readout clock</a:t>
            </a:r>
          </a:p>
          <a:p>
            <a:r>
              <a:rPr lang="en-US" dirty="0"/>
              <a:t>8/10 bit encoding is added at the </a:t>
            </a:r>
            <a:r>
              <a:rPr lang="en-US" dirty="0" smtClean="0"/>
              <a:t>output to recover the clock from the data stream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024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" grpId="0" animBg="1"/>
      <p:bldP spid="173" grpId="0" animBg="1"/>
      <p:bldP spid="173" grpId="1" animBg="1"/>
      <p:bldP spid="173" grpId="2" animBg="1"/>
      <p:bldP spid="173" grpId="3" animBg="1"/>
      <p:bldP spid="177" grpId="0" animBg="1"/>
      <p:bldP spid="77" grpId="0" animBg="1"/>
      <p:bldP spid="77" grpId="1" animBg="1"/>
      <p:bldP spid="80" grpId="0" animBg="1"/>
      <p:bldP spid="81" grpId="0" animBg="1"/>
      <p:bldP spid="81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en-GB" altLang="en-US"/>
              <a:t>Readout Time</a:t>
            </a:r>
            <a:endParaRPr lang="en-GB" altLang="en-US" dirty="0"/>
          </a:p>
        </p:txBody>
      </p:sp>
      <p:pic>
        <p:nvPicPr>
          <p:cNvPr id="16388" name="Picture 1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6" b="4596"/>
          <a:stretch>
            <a:fillRect/>
          </a:stretch>
        </p:blipFill>
        <p:spPr bwMode="auto">
          <a:xfrm>
            <a:off x="2167998" y="1641441"/>
            <a:ext cx="4124325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60" b="4585"/>
          <a:stretch>
            <a:fillRect/>
          </a:stretch>
        </p:blipFill>
        <p:spPr bwMode="auto">
          <a:xfrm>
            <a:off x="5843060" y="1641456"/>
            <a:ext cx="4152900" cy="320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 Box 7"/>
          <p:cNvSpPr txBox="1">
            <a:spLocks noChangeArrowheads="1"/>
          </p:cNvSpPr>
          <p:nvPr/>
        </p:nvSpPr>
        <p:spPr bwMode="auto">
          <a:xfrm flipH="1">
            <a:off x="4834997" y="2076417"/>
            <a:ext cx="12954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pt-BR" altLang="en-US" sz="1200"/>
              <a:t>Occupancy</a:t>
            </a:r>
            <a:endParaRPr lang="en-US" altLang="en-US" sz="1200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 rot="16200000" flipH="1">
            <a:off x="1244073" y="2919380"/>
            <a:ext cx="15843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pt-BR" altLang="en-US" sz="1400"/>
              <a:t>Readout time (ms)</a:t>
            </a:r>
            <a:endParaRPr lang="en-US" altLang="en-US" sz="1400"/>
          </a:p>
        </p:txBody>
      </p:sp>
      <p:sp>
        <p:nvSpPr>
          <p:cNvPr id="16392" name="Text Box 7"/>
          <p:cNvSpPr txBox="1">
            <a:spLocks noChangeArrowheads="1"/>
          </p:cNvSpPr>
          <p:nvPr/>
        </p:nvSpPr>
        <p:spPr bwMode="auto">
          <a:xfrm flipH="1">
            <a:off x="3612622" y="4681505"/>
            <a:ext cx="12954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pt-BR" altLang="en-US" sz="1400"/>
              <a:t># columns</a:t>
            </a:r>
            <a:endParaRPr lang="en-US" altLang="en-US" sz="1400"/>
          </a:p>
        </p:txBody>
      </p:sp>
      <p:sp>
        <p:nvSpPr>
          <p:cNvPr id="16393" name="Text Box 7"/>
          <p:cNvSpPr txBox="1">
            <a:spLocks noChangeArrowheads="1"/>
          </p:cNvSpPr>
          <p:nvPr/>
        </p:nvSpPr>
        <p:spPr bwMode="auto">
          <a:xfrm flipH="1">
            <a:off x="8938188" y="2003764"/>
            <a:ext cx="1296987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pt-BR" altLang="en-US" sz="1200"/>
              <a:t>Occupancy</a:t>
            </a:r>
            <a:endParaRPr lang="en-US" altLang="en-US" sz="1200"/>
          </a:p>
        </p:txBody>
      </p:sp>
      <p:sp>
        <p:nvSpPr>
          <p:cNvPr id="16394" name="Text Box 7"/>
          <p:cNvSpPr txBox="1">
            <a:spLocks noChangeArrowheads="1"/>
          </p:cNvSpPr>
          <p:nvPr/>
        </p:nvSpPr>
        <p:spPr bwMode="auto">
          <a:xfrm rot="16200000" flipH="1">
            <a:off x="5276323" y="2905092"/>
            <a:ext cx="15843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pt-BR" altLang="en-US" sz="1400"/>
              <a:t>Readout time (ms)</a:t>
            </a:r>
            <a:endParaRPr lang="en-US" altLang="en-US" sz="1400"/>
          </a:p>
        </p:txBody>
      </p:sp>
      <p:sp>
        <p:nvSpPr>
          <p:cNvPr id="16395" name="Text Box 7"/>
          <p:cNvSpPr txBox="1">
            <a:spLocks noChangeArrowheads="1"/>
          </p:cNvSpPr>
          <p:nvPr/>
        </p:nvSpPr>
        <p:spPr bwMode="auto">
          <a:xfrm flipH="1">
            <a:off x="7528985" y="4667217"/>
            <a:ext cx="12954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pt-BR" altLang="en-US" sz="1400"/>
              <a:t># columns</a:t>
            </a:r>
            <a:endParaRPr lang="en-US" altLang="en-US" sz="140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1953685" y="4975191"/>
            <a:ext cx="39608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70000" lnSpcReduction="20000"/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26056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C5A6A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65760" indent="-256032" eaLnBrk="1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/>
            </a:pPr>
            <a:r>
              <a:rPr lang="en-US" altLang="en-US" sz="3600" dirty="0">
                <a:solidFill>
                  <a:schemeClr val="tx2"/>
                </a:solidFill>
              </a:rPr>
              <a:t>Readout time with a 640 Mb/s </a:t>
            </a:r>
            <a:r>
              <a:rPr lang="en-US" altLang="en-US" sz="3600" dirty="0" err="1">
                <a:solidFill>
                  <a:schemeClr val="tx2"/>
                </a:solidFill>
              </a:rPr>
              <a:t>serializer</a:t>
            </a:r>
            <a:endParaRPr lang="en-US" altLang="en-US" sz="3600" dirty="0">
              <a:solidFill>
                <a:schemeClr val="tx2"/>
              </a:solidFill>
            </a:endParaRPr>
          </a:p>
          <a:p>
            <a:pPr eaLnBrk="1" hangingPunct="1">
              <a:defRPr/>
            </a:pPr>
            <a:endParaRPr lang="en-US" altLang="en-US" sz="3000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6130398" y="4975191"/>
            <a:ext cx="37179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26056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C5A6A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65760" indent="-256032" eaLnBrk="1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/>
            </a:pPr>
            <a:r>
              <a:rPr lang="en-US" altLang="en-US" sz="2900" dirty="0">
                <a:solidFill>
                  <a:schemeClr val="tx2"/>
                </a:solidFill>
              </a:rPr>
              <a:t>Readout time with a 2 Gb/s </a:t>
            </a:r>
            <a:r>
              <a:rPr lang="en-US" altLang="en-US" sz="2900" dirty="0" err="1">
                <a:solidFill>
                  <a:schemeClr val="tx2"/>
                </a:solidFill>
              </a:rPr>
              <a:t>serializer</a:t>
            </a:r>
            <a:endParaRPr lang="en-US" altLang="en-US" sz="2900" dirty="0">
              <a:solidFill>
                <a:schemeClr val="tx2"/>
              </a:solidFill>
            </a:endParaRPr>
          </a:p>
          <a:p>
            <a:pPr eaLnBrk="1" hangingPunct="1">
              <a:defRPr/>
            </a:pPr>
            <a:endParaRPr lang="en-US" altLang="en-US" sz="3000" dirty="0"/>
          </a:p>
        </p:txBody>
      </p:sp>
      <p:sp>
        <p:nvSpPr>
          <p:cNvPr id="16398" name="Content Placeholder 2"/>
          <p:cNvSpPr txBox="1">
            <a:spLocks/>
          </p:cNvSpPr>
          <p:nvPr/>
        </p:nvSpPr>
        <p:spPr bwMode="auto">
          <a:xfrm>
            <a:off x="1953686" y="5881654"/>
            <a:ext cx="79216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282575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639763" indent="-236538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885825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096963" indent="-173038">
              <a:spcBef>
                <a:spcPct val="20000"/>
              </a:spcBef>
              <a:buClr>
                <a:srgbClr val="726056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1296988" indent="-182563">
              <a:spcBef>
                <a:spcPct val="20000"/>
              </a:spcBef>
              <a:buClr>
                <a:srgbClr val="4C5A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175418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C5A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21138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C5A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266858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C5A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12578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C5A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marL="365760" indent="-256032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altLang="en-US" sz="2500" dirty="0">
                <a:solidFill>
                  <a:schemeClr val="tx2"/>
                </a:solidFill>
                <a:latin typeface="+mn-lt"/>
              </a:rPr>
              <a:t>The readout time is well within the CLIC specifications </a:t>
            </a:r>
            <a:r>
              <a:rPr lang="en-US" altLang="en-US" sz="2500" dirty="0" smtClean="0">
                <a:solidFill>
                  <a:schemeClr val="tx2"/>
                </a:solidFill>
                <a:latin typeface="+mn-lt"/>
              </a:rPr>
              <a:t>(800 µs) even </a:t>
            </a:r>
            <a:r>
              <a:rPr lang="en-US" altLang="en-US" sz="2500" dirty="0">
                <a:solidFill>
                  <a:schemeClr val="tx2"/>
                </a:solidFill>
                <a:latin typeface="+mn-lt"/>
              </a:rPr>
              <a:t>with 2 parallel columns </a:t>
            </a: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2407723" y="2625714"/>
            <a:ext cx="253111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5592610" y="2625714"/>
            <a:ext cx="242127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6407076" y="2625714"/>
            <a:ext cx="265588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9722924" y="2625714"/>
            <a:ext cx="11116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791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The CLIC project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8B7F03C-DC0B-4988-9ED7-4B1166B34EC0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816864" y="1556792"/>
            <a:ext cx="5634039" cy="505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>
            <a:lvl1pPr marL="319088" indent="-319088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BBB59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eaLnBrk="1" hangingPunct="1">
              <a:spcBef>
                <a:spcPts val="300"/>
              </a:spcBef>
              <a:buClr>
                <a:schemeClr val="accent3"/>
              </a:buClr>
              <a:buNone/>
            </a:pPr>
            <a:r>
              <a:rPr lang="en-GB" sz="2800" dirty="0">
                <a:solidFill>
                  <a:schemeClr val="tx2"/>
                </a:solidFill>
              </a:rPr>
              <a:t>The Compact Linear Collider (CLIC) is a study for a high-energy and high-luminosity </a:t>
            </a:r>
            <a:r>
              <a:rPr lang="en-GB" sz="2800" dirty="0" smtClean="0">
                <a:solidFill>
                  <a:schemeClr val="tx2"/>
                </a:solidFill>
              </a:rPr>
              <a:t>collider</a:t>
            </a:r>
          </a:p>
          <a:p>
            <a:pPr marL="109728" indent="0" eaLnBrk="1" hangingPunct="1">
              <a:spcBef>
                <a:spcPts val="300"/>
              </a:spcBef>
              <a:buClr>
                <a:schemeClr val="accent3"/>
              </a:buClr>
              <a:buNone/>
            </a:pPr>
            <a:endParaRPr lang="en-GB" sz="2800" dirty="0">
              <a:solidFill>
                <a:schemeClr val="tx2"/>
              </a:solidFill>
            </a:endParaRPr>
          </a:p>
          <a:p>
            <a:pPr marL="365760" indent="-256032" eaLnBrk="1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</a:pPr>
            <a:r>
              <a:rPr lang="en-GB" sz="2800" dirty="0" err="1">
                <a:solidFill>
                  <a:schemeClr val="tx2"/>
                </a:solidFill>
              </a:rPr>
              <a:t>e+e</a:t>
            </a:r>
            <a:r>
              <a:rPr lang="en-GB" sz="2800" dirty="0">
                <a:solidFill>
                  <a:schemeClr val="tx2"/>
                </a:solidFill>
              </a:rPr>
              <a:t>- collider</a:t>
            </a:r>
          </a:p>
          <a:p>
            <a:pPr marL="365760" indent="-256032" eaLnBrk="1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</a:pPr>
            <a:r>
              <a:rPr lang="en-GB" sz="2800" dirty="0">
                <a:solidFill>
                  <a:schemeClr val="tx2"/>
                </a:solidFill>
              </a:rPr>
              <a:t>Can be used to determine standard model parameters with a higher precision than proton colliders</a:t>
            </a:r>
          </a:p>
          <a:p>
            <a:pPr marL="365760" indent="-256032" eaLnBrk="1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</a:pPr>
            <a:r>
              <a:rPr lang="en-GB" sz="2800" dirty="0">
                <a:solidFill>
                  <a:schemeClr val="tx2"/>
                </a:solidFill>
              </a:rPr>
              <a:t>Allows the detection of new particles and the testing of models as </a:t>
            </a:r>
            <a:r>
              <a:rPr lang="en-GB" sz="2800" dirty="0" err="1">
                <a:solidFill>
                  <a:schemeClr val="tx2"/>
                </a:solidFill>
              </a:rPr>
              <a:t>supersymmetry</a:t>
            </a:r>
            <a:r>
              <a:rPr lang="en-GB" sz="2800" dirty="0">
                <a:solidFill>
                  <a:schemeClr val="tx2"/>
                </a:solidFill>
              </a:rPr>
              <a:t> and Higgs strong </a:t>
            </a:r>
            <a:r>
              <a:rPr lang="en-GB" sz="2800" dirty="0" smtClean="0">
                <a:solidFill>
                  <a:schemeClr val="tx2"/>
                </a:solidFill>
              </a:rPr>
              <a:t>interactions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690" y="2208100"/>
            <a:ext cx="5423576" cy="3453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9310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Ethernet packet encapsulation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1690816" y="1782500"/>
            <a:ext cx="8229600" cy="4896544"/>
          </a:xfrm>
        </p:spPr>
        <p:txBody>
          <a:bodyPr>
            <a:normAutofit/>
          </a:bodyPr>
          <a:lstStyle/>
          <a:p>
            <a:r>
              <a:rPr lang="it-IT" altLang="en-US" sz="2400" dirty="0"/>
              <a:t>The data packets follow the Ethernet physical specification</a:t>
            </a:r>
            <a:endParaRPr lang="en-US" altLang="en-US" sz="2400" dirty="0"/>
          </a:p>
          <a:p>
            <a:pPr eaLnBrk="1" hangingPunct="1"/>
            <a:r>
              <a:rPr lang="en-US" altLang="en-US" sz="2400" dirty="0" smtClean="0"/>
              <a:t>The </a:t>
            </a:r>
            <a:r>
              <a:rPr lang="en-US" altLang="en-US" sz="2400" dirty="0" smtClean="0"/>
              <a:t>data stream is </a:t>
            </a:r>
            <a:r>
              <a:rPr lang="en-US" altLang="en-US" sz="2400" dirty="0" smtClean="0"/>
              <a:t>properly </a:t>
            </a:r>
            <a:r>
              <a:rPr lang="en-US" altLang="en-US" sz="2400" dirty="0"/>
              <a:t>divided into packets, each containing data from </a:t>
            </a:r>
            <a:r>
              <a:rPr lang="en-US" altLang="en-US" sz="2400" dirty="0" smtClean="0"/>
              <a:t>one or more </a:t>
            </a:r>
            <a:r>
              <a:rPr lang="en-US" altLang="en-US" sz="2400" dirty="0"/>
              <a:t>double </a:t>
            </a:r>
            <a:r>
              <a:rPr lang="en-US" altLang="en-US" sz="2400" dirty="0" smtClean="0"/>
              <a:t>columns</a:t>
            </a:r>
          </a:p>
          <a:p>
            <a:pPr eaLnBrk="1" hangingPunct="1"/>
            <a:r>
              <a:rPr lang="en-US" altLang="en-US" sz="2400" dirty="0" smtClean="0"/>
              <a:t>Headers </a:t>
            </a:r>
            <a:r>
              <a:rPr lang="en-US" altLang="en-US" sz="2400" dirty="0" smtClean="0"/>
              <a:t>dividing the packets contain relevant chip settings to allow for data reconstruction without any additional </a:t>
            </a:r>
            <a:r>
              <a:rPr lang="en-US" altLang="en-US" sz="2400" dirty="0" smtClean="0"/>
              <a:t>information</a:t>
            </a:r>
            <a:endParaRPr lang="en-US" alt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20</a:t>
            </a:fld>
            <a:endParaRPr lang="el-GR" altLang="en-US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9" y="4987092"/>
            <a:ext cx="7640637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4021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design is complete and the final simulations are ongoing</a:t>
            </a:r>
          </a:p>
          <a:p>
            <a:r>
              <a:rPr lang="en-GB" dirty="0" smtClean="0"/>
              <a:t>Mixed-mode simulations have validated the accuracy of the data acquisition blocks</a:t>
            </a:r>
          </a:p>
          <a:p>
            <a:r>
              <a:rPr lang="en-GB" dirty="0" smtClean="0"/>
              <a:t>A more comprehensive set of digital verifications are being developed to be sure to test every feature and corner case</a:t>
            </a:r>
          </a:p>
          <a:p>
            <a:endParaRPr lang="en-GB" dirty="0" smtClean="0"/>
          </a:p>
          <a:p>
            <a:r>
              <a:rPr lang="en-GB" dirty="0" smtClean="0"/>
              <a:t>As soon as the last verification are done, the chip </a:t>
            </a:r>
            <a:r>
              <a:rPr lang="en-GB" dirty="0" smtClean="0"/>
              <a:t>will be submitted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Design status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561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CLICpix</a:t>
            </a:r>
            <a:r>
              <a:rPr lang="en-GB" dirty="0" smtClean="0"/>
              <a:t> was a successful demonstrator for the CLIC vertex detector, leading to many interesting results within the </a:t>
            </a:r>
            <a:r>
              <a:rPr lang="en-GB" dirty="0" err="1" smtClean="0"/>
              <a:t>CLICdp</a:t>
            </a:r>
            <a:r>
              <a:rPr lang="en-GB" dirty="0" smtClean="0"/>
              <a:t> collaboration</a:t>
            </a:r>
          </a:p>
          <a:p>
            <a:r>
              <a:rPr lang="en-GB" dirty="0" smtClean="0"/>
              <a:t>Some bugs in the design warranted the development of an improved version, which could be used in a wider range of use cases</a:t>
            </a:r>
          </a:p>
          <a:p>
            <a:endParaRPr lang="en-GB" dirty="0"/>
          </a:p>
          <a:p>
            <a:r>
              <a:rPr lang="en-GB" dirty="0" smtClean="0"/>
              <a:t>The design is complete and the last verification steps are ongoing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Conclusions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611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23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Thanks for your attention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585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24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388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DAC </a:t>
            </a:r>
            <a:r>
              <a:rPr lang="en-US" sz="3600" dirty="0" smtClean="0"/>
              <a:t>linearity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25</a:t>
            </a:fld>
            <a:endParaRPr lang="el-GR" alt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556" y="1502245"/>
            <a:ext cx="3900543" cy="32970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020" y="1502246"/>
            <a:ext cx="3900543" cy="3297039"/>
          </a:xfrm>
          <a:prstGeom prst="rect">
            <a:avLst/>
          </a:prstGeom>
        </p:spPr>
      </p:pic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609600" y="4799284"/>
            <a:ext cx="10205325" cy="1873723"/>
          </a:xfrm>
        </p:spPr>
        <p:txBody>
          <a:bodyPr>
            <a:normAutofit/>
          </a:bodyPr>
          <a:lstStyle/>
          <a:p>
            <a:r>
              <a:rPr lang="en-US" kern="0" dirty="0" smtClean="0"/>
              <a:t>The periphery DAC were adjusted to achieve a better linearity</a:t>
            </a:r>
            <a:endParaRPr lang="en-US" kern="0" dirty="0"/>
          </a:p>
          <a:p>
            <a:r>
              <a:rPr lang="en-US" kern="0" dirty="0"/>
              <a:t>At the lower end the linearity is limited by the </a:t>
            </a:r>
            <a:r>
              <a:rPr lang="en-US" kern="0" dirty="0" smtClean="0"/>
              <a:t>output buffer</a:t>
            </a:r>
            <a:r>
              <a:rPr lang="en-US" kern="0" dirty="0"/>
              <a:t>, and at the higher end it is limited by the combination of the buffer and the current mirror</a:t>
            </a:r>
          </a:p>
        </p:txBody>
      </p:sp>
    </p:spTree>
    <p:extLst>
      <p:ext uri="{BB962C8B-B14F-4D97-AF65-F5344CB8AC3E}">
        <p14:creationId xmlns:p14="http://schemas.microsoft.com/office/powerpoint/2010/main" val="690280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Alignment marks </a:t>
            </a:r>
            <a:r>
              <a:rPr lang="en-US" sz="3600" dirty="0" smtClean="0"/>
              <a:t>for easier flip-chip assembly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26</a:t>
            </a:fld>
            <a:endParaRPr lang="el-GR" alt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508421" y="1782500"/>
            <a:ext cx="7428535" cy="4544831"/>
            <a:chOff x="2160711" y="980729"/>
            <a:chExt cx="8591895" cy="525658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/>
            <a:srcRect l="37647" t="19442" r="27765" b="12798"/>
            <a:stretch/>
          </p:blipFill>
          <p:spPr>
            <a:xfrm>
              <a:off x="4149218" y="988936"/>
              <a:ext cx="4322191" cy="5248376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/>
            <a:srcRect l="22824" t="21434" r="30647" b="16120"/>
            <a:stretch/>
          </p:blipFill>
          <p:spPr>
            <a:xfrm>
              <a:off x="8544273" y="3933056"/>
              <a:ext cx="1990945" cy="1656184"/>
            </a:xfrm>
            <a:prstGeom prst="rect">
              <a:avLst/>
            </a:prstGeom>
            <a:ln w="12700">
              <a:solidFill>
                <a:srgbClr val="FFFF00"/>
              </a:solidFill>
            </a:ln>
          </p:spPr>
        </p:pic>
        <p:sp>
          <p:nvSpPr>
            <p:cNvPr id="8" name="Rectangle 7"/>
            <p:cNvSpPr/>
            <p:nvPr/>
          </p:nvSpPr>
          <p:spPr bwMode="auto">
            <a:xfrm>
              <a:off x="8256240" y="5013176"/>
              <a:ext cx="182910" cy="230337"/>
            </a:xfrm>
            <a:prstGeom prst="rect">
              <a:avLst/>
            </a:prstGeom>
            <a:noFill/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Arial" charset="0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 bwMode="auto">
            <a:xfrm flipV="1">
              <a:off x="8256240" y="3933057"/>
              <a:ext cx="288032" cy="108011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8256240" y="5243512"/>
              <a:ext cx="288032" cy="3457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 flipH="1">
              <a:off x="8904314" y="5231581"/>
              <a:ext cx="1604937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9" name="Left Brace 68"/>
            <p:cNvSpPr/>
            <p:nvPr/>
          </p:nvSpPr>
          <p:spPr bwMode="auto">
            <a:xfrm rot="16200000">
              <a:off x="10206802" y="5093961"/>
              <a:ext cx="82352" cy="522544"/>
            </a:xfrm>
            <a:prstGeom prst="leftBrace">
              <a:avLst/>
            </a:prstGeom>
            <a:noFill/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latin typeface="Arial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 rot="21543411">
              <a:off x="9380037" y="5382421"/>
              <a:ext cx="1372569" cy="391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rgbClr val="FFFF00"/>
                  </a:solidFill>
                </a:rPr>
                <a:t>marks on C3PD</a:t>
              </a:r>
            </a:p>
            <a:p>
              <a:pPr algn="ctr"/>
              <a:r>
                <a:rPr lang="en-US" sz="800" b="1" dirty="0">
                  <a:solidFill>
                    <a:srgbClr val="FF0000"/>
                  </a:solidFill>
                </a:rPr>
                <a:t>(for illustration only)</a:t>
              </a:r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8146256" y="1066800"/>
              <a:ext cx="198820" cy="107156"/>
            </a:xfrm>
            <a:prstGeom prst="rect">
              <a:avLst/>
            </a:prstGeom>
            <a:noFill/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Arial" charset="0"/>
              </a:endParaRPr>
            </a:p>
          </p:txBody>
        </p:sp>
        <p:pic>
          <p:nvPicPr>
            <p:cNvPr id="72" name="Picture 71"/>
            <p:cNvPicPr>
              <a:picLocks noChangeAspect="1"/>
            </p:cNvPicPr>
            <p:nvPr/>
          </p:nvPicPr>
          <p:blipFill rotWithShape="1">
            <a:blip r:embed="rId5"/>
            <a:srcRect l="16647" t="34057" r="24883" b="17448"/>
            <a:stretch/>
          </p:blipFill>
          <p:spPr>
            <a:xfrm>
              <a:off x="8544272" y="984419"/>
              <a:ext cx="2028962" cy="1043058"/>
            </a:xfrm>
            <a:prstGeom prst="rect">
              <a:avLst/>
            </a:prstGeom>
            <a:noFill/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pic>
        <p:cxnSp>
          <p:nvCxnSpPr>
            <p:cNvPr id="73" name="Straight Connector 72"/>
            <p:cNvCxnSpPr/>
            <p:nvPr/>
          </p:nvCxnSpPr>
          <p:spPr bwMode="auto">
            <a:xfrm flipV="1">
              <a:off x="9722393" y="1296632"/>
              <a:ext cx="0" cy="61364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/>
            <p:cNvCxnSpPr/>
            <p:nvPr/>
          </p:nvCxnSpPr>
          <p:spPr bwMode="auto">
            <a:xfrm flipV="1">
              <a:off x="8146256" y="984421"/>
              <a:ext cx="398016" cy="82379"/>
            </a:xfrm>
            <a:prstGeom prst="line">
              <a:avLst/>
            </a:prstGeom>
            <a:noFill/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>
              <a:off x="8146256" y="1173957"/>
              <a:ext cx="398016" cy="858037"/>
            </a:xfrm>
            <a:prstGeom prst="line">
              <a:avLst/>
            </a:prstGeom>
            <a:noFill/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83" name="Picture 82"/>
            <p:cNvPicPr>
              <a:picLocks noChangeAspect="1"/>
            </p:cNvPicPr>
            <p:nvPr/>
          </p:nvPicPr>
          <p:blipFill rotWithShape="1">
            <a:blip r:embed="rId6"/>
            <a:srcRect l="13765" t="33392" r="30236" b="17415"/>
            <a:stretch/>
          </p:blipFill>
          <p:spPr>
            <a:xfrm>
              <a:off x="2160711" y="984419"/>
              <a:ext cx="1915643" cy="1043058"/>
            </a:xfrm>
            <a:prstGeom prst="rect">
              <a:avLst/>
            </a:prstGeom>
            <a:noFill/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pic>
        <p:sp>
          <p:nvSpPr>
            <p:cNvPr id="84" name="Rectangle 83"/>
            <p:cNvSpPr/>
            <p:nvPr/>
          </p:nvSpPr>
          <p:spPr bwMode="auto">
            <a:xfrm flipH="1">
              <a:off x="4272980" y="1064171"/>
              <a:ext cx="198820" cy="107156"/>
            </a:xfrm>
            <a:prstGeom prst="rect">
              <a:avLst/>
            </a:prstGeom>
            <a:noFill/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Arial" charset="0"/>
              </a:endParaRPr>
            </a:p>
          </p:txBody>
        </p:sp>
        <p:cxnSp>
          <p:nvCxnSpPr>
            <p:cNvPr id="85" name="Straight Connector 84"/>
            <p:cNvCxnSpPr/>
            <p:nvPr/>
          </p:nvCxnSpPr>
          <p:spPr bwMode="auto">
            <a:xfrm flipH="1" flipV="1">
              <a:off x="4076353" y="980729"/>
              <a:ext cx="398016" cy="82379"/>
            </a:xfrm>
            <a:prstGeom prst="line">
              <a:avLst/>
            </a:prstGeom>
            <a:noFill/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6" name="Straight Connector 85"/>
            <p:cNvCxnSpPr/>
            <p:nvPr/>
          </p:nvCxnSpPr>
          <p:spPr bwMode="auto">
            <a:xfrm flipH="1">
              <a:off x="4076353" y="1170265"/>
              <a:ext cx="398016" cy="858037"/>
            </a:xfrm>
            <a:prstGeom prst="line">
              <a:avLst/>
            </a:prstGeom>
            <a:noFill/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7" name="Straight Connector 86"/>
            <p:cNvCxnSpPr/>
            <p:nvPr/>
          </p:nvCxnSpPr>
          <p:spPr bwMode="auto">
            <a:xfrm flipV="1">
              <a:off x="2987750" y="1291870"/>
              <a:ext cx="0" cy="61364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88" name="Picture 87"/>
            <p:cNvPicPr>
              <a:picLocks noChangeAspect="1"/>
            </p:cNvPicPr>
            <p:nvPr/>
          </p:nvPicPr>
          <p:blipFill rotWithShape="1">
            <a:blip r:embed="rId7"/>
            <a:srcRect l="28768" t="28565" r="35765" b="17626"/>
            <a:stretch/>
          </p:blipFill>
          <p:spPr>
            <a:xfrm>
              <a:off x="2279577" y="3912286"/>
              <a:ext cx="1783262" cy="1676954"/>
            </a:xfrm>
            <a:prstGeom prst="rect">
              <a:avLst/>
            </a:prstGeom>
            <a:ln w="12700">
              <a:solidFill>
                <a:srgbClr val="FFFF00"/>
              </a:solidFill>
            </a:ln>
          </p:spPr>
        </p:pic>
        <p:sp>
          <p:nvSpPr>
            <p:cNvPr id="89" name="Rectangle 88"/>
            <p:cNvSpPr/>
            <p:nvPr/>
          </p:nvSpPr>
          <p:spPr bwMode="auto">
            <a:xfrm flipV="1">
              <a:off x="4177754" y="5014558"/>
              <a:ext cx="182910" cy="230337"/>
            </a:xfrm>
            <a:prstGeom prst="rect">
              <a:avLst/>
            </a:prstGeom>
            <a:noFill/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Arial" charset="0"/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 bwMode="auto">
            <a:xfrm>
              <a:off x="4069144" y="3932058"/>
              <a:ext cx="288032" cy="108011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/>
            <p:cNvCxnSpPr/>
            <p:nvPr/>
          </p:nvCxnSpPr>
          <p:spPr bwMode="auto">
            <a:xfrm flipV="1">
              <a:off x="4069144" y="5242513"/>
              <a:ext cx="288032" cy="3457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 bwMode="auto">
            <a:xfrm flipH="1">
              <a:off x="3167088" y="5128393"/>
              <a:ext cx="566539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/>
            <p:cNvCxnSpPr/>
            <p:nvPr/>
          </p:nvCxnSpPr>
          <p:spPr bwMode="auto">
            <a:xfrm flipV="1">
              <a:off x="9467435" y="5224787"/>
              <a:ext cx="0" cy="43680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6" name="Straight Connector 105"/>
            <p:cNvCxnSpPr/>
            <p:nvPr/>
          </p:nvCxnSpPr>
          <p:spPr bwMode="auto">
            <a:xfrm>
              <a:off x="9711244" y="1330566"/>
              <a:ext cx="623711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8" name="Straight Connector 107"/>
            <p:cNvCxnSpPr/>
            <p:nvPr/>
          </p:nvCxnSpPr>
          <p:spPr bwMode="auto">
            <a:xfrm flipV="1">
              <a:off x="8816289" y="1696088"/>
              <a:ext cx="0" cy="148431"/>
            </a:xfrm>
            <a:prstGeom prst="line">
              <a:avLst/>
            </a:prstGeom>
            <a:solidFill>
              <a:schemeClr val="accent1"/>
            </a:solidFill>
            <a:ln w="635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Arrow Connector 113"/>
            <p:cNvCxnSpPr/>
            <p:nvPr/>
          </p:nvCxnSpPr>
          <p:spPr bwMode="auto">
            <a:xfrm>
              <a:off x="10272464" y="1330567"/>
              <a:ext cx="0" cy="390056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CC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118" name="TextBox 117"/>
            <p:cNvSpPr txBox="1"/>
            <p:nvPr/>
          </p:nvSpPr>
          <p:spPr>
            <a:xfrm>
              <a:off x="9264352" y="2872545"/>
              <a:ext cx="11028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FFC000"/>
                  </a:solidFill>
                </a:rPr>
                <a:t>3234.75µm</a:t>
              </a:r>
            </a:p>
          </p:txBody>
        </p:sp>
        <p:cxnSp>
          <p:nvCxnSpPr>
            <p:cNvPr id="119" name="Straight Arrow Connector 118"/>
            <p:cNvCxnSpPr/>
            <p:nvPr/>
          </p:nvCxnSpPr>
          <p:spPr bwMode="auto">
            <a:xfrm flipH="1">
              <a:off x="2987751" y="1471742"/>
              <a:ext cx="6734643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CC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122" name="TextBox 121"/>
            <p:cNvSpPr txBox="1"/>
            <p:nvPr/>
          </p:nvSpPr>
          <p:spPr>
            <a:xfrm>
              <a:off x="5309256" y="1228948"/>
              <a:ext cx="10665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FFC000"/>
                  </a:solidFill>
                </a:rPr>
                <a:t>3175.00µm</a:t>
              </a:r>
            </a:p>
          </p:txBody>
        </p:sp>
        <p:cxnSp>
          <p:nvCxnSpPr>
            <p:cNvPr id="123" name="Straight Arrow Connector 122"/>
            <p:cNvCxnSpPr/>
            <p:nvPr/>
          </p:nvCxnSpPr>
          <p:spPr bwMode="auto">
            <a:xfrm flipH="1">
              <a:off x="3202707" y="5517232"/>
              <a:ext cx="6262454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CC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124" name="Straight Connector 123"/>
            <p:cNvCxnSpPr/>
            <p:nvPr/>
          </p:nvCxnSpPr>
          <p:spPr bwMode="auto">
            <a:xfrm flipV="1">
              <a:off x="3202707" y="5088706"/>
              <a:ext cx="0" cy="57254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8" name="TextBox 127"/>
            <p:cNvSpPr txBox="1"/>
            <p:nvPr/>
          </p:nvSpPr>
          <p:spPr>
            <a:xfrm>
              <a:off x="3089143" y="5257829"/>
              <a:ext cx="1098474" cy="320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FFC000"/>
                  </a:solidFill>
                </a:rPr>
                <a:t>3261.14µm</a:t>
              </a:r>
            </a:p>
          </p:txBody>
        </p:sp>
        <p:cxnSp>
          <p:nvCxnSpPr>
            <p:cNvPr id="171" name="Straight Connector 170"/>
            <p:cNvCxnSpPr/>
            <p:nvPr/>
          </p:nvCxnSpPr>
          <p:spPr bwMode="auto">
            <a:xfrm flipH="1">
              <a:off x="2937642" y="1342191"/>
              <a:ext cx="566539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2" name="Straight Arrow Connector 171"/>
            <p:cNvCxnSpPr/>
            <p:nvPr/>
          </p:nvCxnSpPr>
          <p:spPr bwMode="auto">
            <a:xfrm>
              <a:off x="3287688" y="1338264"/>
              <a:ext cx="0" cy="378618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CC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173" name="TextBox 172"/>
            <p:cNvSpPr txBox="1"/>
            <p:nvPr/>
          </p:nvSpPr>
          <p:spPr>
            <a:xfrm>
              <a:off x="3194381" y="2890206"/>
              <a:ext cx="10785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FFC000"/>
                  </a:solidFill>
                </a:rPr>
                <a:t>3230.50µm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231905" y="3120104"/>
              <a:ext cx="20980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FFF00"/>
                  </a:solidFill>
                </a:rPr>
                <a:t>CLICpix2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2126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CLICpix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3</a:t>
            </a:fld>
            <a:endParaRPr lang="el-GR" altLang="en-US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177542" y="1568082"/>
            <a:ext cx="5235862" cy="459693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65 nm CMOS r/o ASIC targeted to the CLIC vertex detector</a:t>
            </a:r>
          </a:p>
          <a:p>
            <a:r>
              <a:rPr lang="en-US" dirty="0"/>
              <a:t>Submitted in Nov./2012, tests started in Jan./2013</a:t>
            </a:r>
          </a:p>
          <a:p>
            <a:r>
              <a:rPr lang="en-GB" dirty="0"/>
              <a:t>Based on </a:t>
            </a:r>
            <a:r>
              <a:rPr lang="en-GB" dirty="0" err="1"/>
              <a:t>Medipix</a:t>
            </a:r>
            <a:r>
              <a:rPr lang="en-GB" dirty="0"/>
              <a:t> chip family</a:t>
            </a:r>
          </a:p>
          <a:p>
            <a:r>
              <a:rPr lang="en-GB" dirty="0"/>
              <a:t>64 x 64 pixel matrix, 1.6 x 1.6 mm2 active area</a:t>
            </a:r>
          </a:p>
          <a:p>
            <a:r>
              <a:rPr lang="el-GR" dirty="0"/>
              <a:t>25 μ</a:t>
            </a:r>
            <a:r>
              <a:rPr lang="en-US" dirty="0"/>
              <a:t>m x 25 </a:t>
            </a:r>
            <a:r>
              <a:rPr lang="el-GR" dirty="0"/>
              <a:t>μ</a:t>
            </a:r>
            <a:r>
              <a:rPr lang="en-US" dirty="0"/>
              <a:t>m pixel pitch</a:t>
            </a:r>
          </a:p>
          <a:p>
            <a:r>
              <a:rPr lang="en-GB" dirty="0"/>
              <a:t>Simultaneous time (4-bit </a:t>
            </a:r>
            <a:r>
              <a:rPr lang="en-GB" dirty="0" err="1"/>
              <a:t>ToA</a:t>
            </a:r>
            <a:r>
              <a:rPr lang="en-GB" dirty="0"/>
              <a:t>, 10 ns) and energy (4-bit </a:t>
            </a:r>
            <a:r>
              <a:rPr lang="en-GB" dirty="0" err="1"/>
              <a:t>ToT</a:t>
            </a:r>
            <a:r>
              <a:rPr lang="en-GB" dirty="0"/>
              <a:t>) measurements</a:t>
            </a:r>
          </a:p>
          <a:p>
            <a:r>
              <a:rPr lang="en-US" dirty="0"/>
              <a:t>Selectable on-chip data compression (pixel, super pixel, column-based)</a:t>
            </a:r>
          </a:p>
          <a:p>
            <a:r>
              <a:rPr lang="en-GB" dirty="0"/>
              <a:t>Power pulsing enabled (</a:t>
            </a:r>
            <a:r>
              <a:rPr lang="en-GB" dirty="0" err="1"/>
              <a:t>Pavg</a:t>
            </a:r>
            <a:r>
              <a:rPr lang="en-GB" dirty="0"/>
              <a:t> &lt; 50 </a:t>
            </a:r>
            <a:r>
              <a:rPr lang="en-GB" dirty="0" err="1"/>
              <a:t>mW</a:t>
            </a:r>
            <a:r>
              <a:rPr lang="en-GB" dirty="0"/>
              <a:t>/cm2)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315362" y="3737273"/>
            <a:ext cx="3047832" cy="2492473"/>
            <a:chOff x="4986244" y="2670479"/>
            <a:chExt cx="3956715" cy="323574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920"/>
            <a:stretch/>
          </p:blipFill>
          <p:spPr>
            <a:xfrm>
              <a:off x="5296271" y="2670479"/>
              <a:ext cx="3319367" cy="293574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5307448" y="2845363"/>
              <a:ext cx="3376021" cy="399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3"/>
                  </a:solidFill>
                </a:rPr>
                <a:t>CLIC Work in Progress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863931" y="5466710"/>
              <a:ext cx="1584500" cy="439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Column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4754344" y="3077263"/>
              <a:ext cx="903313" cy="439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Row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8297720" y="4038250"/>
              <a:ext cx="850965" cy="439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#hits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264025" y="1235568"/>
            <a:ext cx="3037034" cy="2406800"/>
            <a:chOff x="160319" y="2749286"/>
            <a:chExt cx="4401994" cy="3078449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479" y="2749286"/>
              <a:ext cx="4256834" cy="3060982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871397" y="2780928"/>
              <a:ext cx="2973333" cy="393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3"/>
                  </a:solidFill>
                </a:rPr>
                <a:t>CLIC Work in Progress</a:t>
              </a: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131840" y="5445225"/>
              <a:ext cx="1363961" cy="28803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Arial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671604" y="5394703"/>
              <a:ext cx="1510643" cy="433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Column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-147598" y="3190279"/>
              <a:ext cx="1048865" cy="4330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Row</a:t>
              </a:r>
            </a:p>
          </p:txBody>
        </p:sp>
      </p:grp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0" t="4461" r="58864" b="20045"/>
          <a:stretch/>
        </p:blipFill>
        <p:spPr>
          <a:xfrm rot="10800000">
            <a:off x="738571" y="1923247"/>
            <a:ext cx="2348367" cy="3775608"/>
          </a:xfrm>
          <a:prstGeom prst="rect">
            <a:avLst/>
          </a:prstGeom>
        </p:spPr>
      </p:pic>
      <p:cxnSp>
        <p:nvCxnSpPr>
          <p:cNvPr id="37" name="Straight Arrow Connector 23"/>
          <p:cNvCxnSpPr/>
          <p:nvPr/>
        </p:nvCxnSpPr>
        <p:spPr>
          <a:xfrm flipV="1">
            <a:off x="624095" y="1923245"/>
            <a:ext cx="1" cy="3775610"/>
          </a:xfrm>
          <a:prstGeom prst="straightConnector1">
            <a:avLst/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2"/>
          <p:cNvCxnSpPr/>
          <p:nvPr/>
        </p:nvCxnSpPr>
        <p:spPr>
          <a:xfrm>
            <a:off x="733900" y="5823769"/>
            <a:ext cx="2353038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3"/>
          <p:cNvSpPr txBox="1"/>
          <p:nvPr/>
        </p:nvSpPr>
        <p:spPr>
          <a:xfrm>
            <a:off x="1458616" y="5795684"/>
            <a:ext cx="1304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1.85  mm</a:t>
            </a:r>
          </a:p>
        </p:txBody>
      </p:sp>
      <p:sp>
        <p:nvSpPr>
          <p:cNvPr id="40" name="TextBox 34"/>
          <p:cNvSpPr txBox="1"/>
          <p:nvPr/>
        </p:nvSpPr>
        <p:spPr>
          <a:xfrm rot="16200000">
            <a:off x="-187819" y="3231595"/>
            <a:ext cx="1304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3 mm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11035449" y="2254553"/>
            <a:ext cx="6554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#hits</a:t>
            </a:r>
          </a:p>
        </p:txBody>
      </p:sp>
    </p:spTree>
    <p:extLst>
      <p:ext uri="{BB962C8B-B14F-4D97-AF65-F5344CB8AC3E}">
        <p14:creationId xmlns:p14="http://schemas.microsoft.com/office/powerpoint/2010/main" val="229656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4422" y="3883068"/>
            <a:ext cx="7377162" cy="2605414"/>
          </a:xfrm>
        </p:spPr>
        <p:txBody>
          <a:bodyPr>
            <a:normAutofit lnSpcReduction="10000"/>
          </a:bodyPr>
          <a:lstStyle/>
          <a:p>
            <a:r>
              <a:rPr lang="en-GB" kern="0" dirty="0"/>
              <a:t>Recent results using both </a:t>
            </a:r>
            <a:r>
              <a:rPr lang="en-GB" kern="0" dirty="0" err="1"/>
              <a:t>capacitively</a:t>
            </a:r>
            <a:r>
              <a:rPr lang="en-GB" kern="0" dirty="0"/>
              <a:t> coupled HV-CMOS and bump-bonded Si sensors show good uniformity and detection efficiency</a:t>
            </a:r>
          </a:p>
          <a:p>
            <a:r>
              <a:rPr lang="en-GB" dirty="0" smtClean="0"/>
              <a:t>The chip works well and it provides a good proof-of-concept for a CLIC vertex detector built with current technology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822AD-EA3C-47A0-AB4C-18EDF38D19DC}" type="slidenum">
              <a:rPr lang="en-GB" smtClean="0"/>
              <a:t>4</a:t>
            </a:fld>
            <a:endParaRPr lang="en-GB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14" y="1581896"/>
            <a:ext cx="7467521" cy="37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1603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Why a redesign?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</a:t>
            </a:r>
            <a:r>
              <a:rPr lang="en-GB" dirty="0">
                <a:solidFill>
                  <a:srgbClr val="FF0000"/>
                </a:solidFill>
              </a:rPr>
              <a:t>crosstalk coupling </a:t>
            </a:r>
            <a:r>
              <a:rPr lang="en-GB" dirty="0"/>
              <a:t>to the input pad limits the minimum </a:t>
            </a:r>
            <a:r>
              <a:rPr lang="en-GB" dirty="0" smtClean="0"/>
              <a:t>threshold (a fixed pattern noise is visible in the measurements)</a:t>
            </a:r>
            <a:endParaRPr lang="en-GB" dirty="0"/>
          </a:p>
          <a:p>
            <a:r>
              <a:rPr lang="en-GB" dirty="0"/>
              <a:t>A small readout bug limits the performance of the data compression</a:t>
            </a:r>
          </a:p>
          <a:p>
            <a:r>
              <a:rPr lang="en-GB" dirty="0" smtClean="0"/>
              <a:t>The I/</a:t>
            </a:r>
            <a:r>
              <a:rPr lang="en-GB" dirty="0" err="1" smtClean="0"/>
              <a:t>Os</a:t>
            </a:r>
            <a:r>
              <a:rPr lang="en-GB" dirty="0" smtClean="0"/>
              <a:t> work as intended, but </a:t>
            </a:r>
            <a:r>
              <a:rPr lang="en-GB" dirty="0" smtClean="0"/>
              <a:t>the </a:t>
            </a:r>
            <a:r>
              <a:rPr lang="en-GB" dirty="0" smtClean="0"/>
              <a:t>interface is not very user-friendly or convenient</a:t>
            </a:r>
          </a:p>
          <a:p>
            <a:r>
              <a:rPr lang="en-GB" dirty="0" smtClean="0"/>
              <a:t>Limited counters length, despite meeting the CLIC specifications, makes data taking relatively slow and some measurements difficult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822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CLICpix2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68082"/>
            <a:ext cx="6582737" cy="4506454"/>
          </a:xfrm>
        </p:spPr>
        <p:txBody>
          <a:bodyPr>
            <a:normAutofit fontScale="92500" lnSpcReduction="20000"/>
          </a:bodyPr>
          <a:lstStyle/>
          <a:p>
            <a:r>
              <a:rPr lang="en-GB" sz="2000" dirty="0"/>
              <a:t>CLICpix2 is a redesign of </a:t>
            </a:r>
            <a:r>
              <a:rPr lang="en-GB" sz="2000" dirty="0" err="1"/>
              <a:t>CLICpix</a:t>
            </a:r>
            <a:r>
              <a:rPr lang="en-GB" sz="2000" dirty="0"/>
              <a:t> </a:t>
            </a:r>
            <a:r>
              <a:rPr lang="en-GB" sz="2000" dirty="0" smtClean="0"/>
              <a:t>(referred to as “CLICpix1”), using the same CMOS technology</a:t>
            </a:r>
          </a:p>
          <a:p>
            <a:r>
              <a:rPr lang="en-GB" sz="2000" dirty="0" smtClean="0"/>
              <a:t>CLICpix1 </a:t>
            </a:r>
            <a:r>
              <a:rPr lang="en-GB" sz="2000" dirty="0"/>
              <a:t>was already successful as a proof-of-concept for the general architecture of the chip. Many blocks are reused with little </a:t>
            </a:r>
            <a:r>
              <a:rPr lang="en-GB" sz="2000" dirty="0" smtClean="0"/>
              <a:t>changes</a:t>
            </a:r>
          </a:p>
          <a:p>
            <a:r>
              <a:rPr lang="en-GB" sz="2000" dirty="0" smtClean="0"/>
              <a:t>The new chip features bug fixes and “quality of life” improvements, along with a large number of minor upgrades to most blocks (too many to present them all!)</a:t>
            </a:r>
          </a:p>
          <a:p>
            <a:endParaRPr lang="en-GB" sz="2000" dirty="0"/>
          </a:p>
          <a:p>
            <a:r>
              <a:rPr lang="en-GB" sz="2000" dirty="0" smtClean="0"/>
              <a:t>Main features:</a:t>
            </a:r>
          </a:p>
          <a:p>
            <a:pPr lvl="1"/>
            <a:r>
              <a:rPr lang="en-GB" sz="1800" dirty="0"/>
              <a:t>Longer counters for </a:t>
            </a:r>
            <a:r>
              <a:rPr lang="en-GB" sz="1800" dirty="0" err="1"/>
              <a:t>ToT</a:t>
            </a:r>
            <a:r>
              <a:rPr lang="en-GB" sz="1800" dirty="0"/>
              <a:t> and </a:t>
            </a:r>
            <a:r>
              <a:rPr lang="en-GB" sz="1800" dirty="0" err="1"/>
              <a:t>ToA</a:t>
            </a:r>
            <a:r>
              <a:rPr lang="en-GB" sz="1800" dirty="0"/>
              <a:t> to make testing more efficient</a:t>
            </a:r>
          </a:p>
          <a:p>
            <a:pPr lvl="1"/>
            <a:r>
              <a:rPr lang="en-GB" sz="1800" dirty="0"/>
              <a:t>Implement a smarter I/O protocol to allow an easier system design and a faster readout</a:t>
            </a:r>
          </a:p>
          <a:p>
            <a:pPr lvl="1"/>
            <a:r>
              <a:rPr lang="en-GB" sz="1800" dirty="0"/>
              <a:t>Bigger pixel </a:t>
            </a:r>
            <a:r>
              <a:rPr lang="en-GB" sz="1800" dirty="0" smtClean="0"/>
              <a:t>matrix (128 by 128 pixels)</a:t>
            </a:r>
            <a:endParaRPr lang="en-GB" sz="1800" dirty="0"/>
          </a:p>
          <a:p>
            <a:pPr lvl="1"/>
            <a:r>
              <a:rPr lang="en-GB" sz="1800" dirty="0"/>
              <a:t>Better noise isolation</a:t>
            </a:r>
          </a:p>
          <a:p>
            <a:pPr lvl="1"/>
            <a:r>
              <a:rPr lang="en-GB" sz="1800" dirty="0"/>
              <a:t>Integrated testing DACs</a:t>
            </a:r>
          </a:p>
          <a:p>
            <a:pPr lvl="1"/>
            <a:r>
              <a:rPr lang="en-GB" sz="1800" dirty="0"/>
              <a:t>Integrated bandgap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7647" t="19442" r="27765" b="12798"/>
          <a:stretch/>
        </p:blipFill>
        <p:spPr>
          <a:xfrm>
            <a:off x="7705570" y="1503627"/>
            <a:ext cx="3736958" cy="4537735"/>
          </a:xfrm>
          <a:prstGeom prst="rect">
            <a:avLst/>
          </a:prstGeom>
        </p:spPr>
      </p:pic>
      <p:cxnSp>
        <p:nvCxnSpPr>
          <p:cNvPr id="5" name="Straight Arrow Connector 23"/>
          <p:cNvCxnSpPr/>
          <p:nvPr/>
        </p:nvCxnSpPr>
        <p:spPr>
          <a:xfrm flipV="1">
            <a:off x="7607073" y="1503627"/>
            <a:ext cx="1203" cy="4531421"/>
          </a:xfrm>
          <a:prstGeom prst="straightConnector1">
            <a:avLst/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32"/>
          <p:cNvCxnSpPr/>
          <p:nvPr/>
        </p:nvCxnSpPr>
        <p:spPr>
          <a:xfrm>
            <a:off x="7702061" y="1441914"/>
            <a:ext cx="3740467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33"/>
          <p:cNvSpPr txBox="1"/>
          <p:nvPr/>
        </p:nvSpPr>
        <p:spPr>
          <a:xfrm>
            <a:off x="9018136" y="1103439"/>
            <a:ext cx="169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3.3  </a:t>
            </a:r>
            <a:r>
              <a:rPr lang="en-GB" dirty="0"/>
              <a:t>mm</a:t>
            </a:r>
          </a:p>
        </p:txBody>
      </p:sp>
      <p:sp>
        <p:nvSpPr>
          <p:cNvPr id="8" name="TextBox 34"/>
          <p:cNvSpPr txBox="1"/>
          <p:nvPr/>
        </p:nvSpPr>
        <p:spPr>
          <a:xfrm rot="16200000">
            <a:off x="6628203" y="3060071"/>
            <a:ext cx="169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4 </a:t>
            </a:r>
            <a:r>
              <a:rPr lang="it-IT" dirty="0"/>
              <a:t>mm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673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4000" dirty="0" smtClean="0"/>
              <a:t>Array architecture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759963" y="1535170"/>
            <a:ext cx="5585520" cy="4320481"/>
            <a:chOff x="1391477" y="1124744"/>
            <a:chExt cx="7680855" cy="4320481"/>
          </a:xfrm>
        </p:grpSpPr>
        <p:sp>
          <p:nvSpPr>
            <p:cNvPr id="7" name="Rectangle 6"/>
            <p:cNvSpPr/>
            <p:nvPr/>
          </p:nvSpPr>
          <p:spPr bwMode="auto">
            <a:xfrm>
              <a:off x="1391477" y="112474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</a:t>
              </a: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1391477" y="184482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1391477" y="256490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1391477" y="328498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1967541" y="112474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1967541" y="184482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1967541" y="256490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1967541" y="328498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2351584" y="112474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2351584" y="184482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2351584" y="256490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2351584" y="328498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2735627" y="112474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2735627" y="184482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2735627" y="256490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2735627" y="328498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1" name="Rectangle 390"/>
            <p:cNvSpPr/>
            <p:nvPr/>
          </p:nvSpPr>
          <p:spPr bwMode="auto">
            <a:xfrm>
              <a:off x="1391477" y="112474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2" name="Rectangle 391"/>
            <p:cNvSpPr/>
            <p:nvPr/>
          </p:nvSpPr>
          <p:spPr bwMode="auto">
            <a:xfrm>
              <a:off x="2351584" y="112474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3" name="Rectangle 392"/>
            <p:cNvSpPr/>
            <p:nvPr/>
          </p:nvSpPr>
          <p:spPr bwMode="auto">
            <a:xfrm>
              <a:off x="1391477" y="184482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4" name="Rectangle 393"/>
            <p:cNvSpPr/>
            <p:nvPr/>
          </p:nvSpPr>
          <p:spPr bwMode="auto">
            <a:xfrm>
              <a:off x="2351584" y="184482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5" name="Rectangle 394"/>
            <p:cNvSpPr/>
            <p:nvPr/>
          </p:nvSpPr>
          <p:spPr bwMode="auto">
            <a:xfrm>
              <a:off x="1391477" y="256490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6" name="Rectangle 395"/>
            <p:cNvSpPr/>
            <p:nvPr/>
          </p:nvSpPr>
          <p:spPr bwMode="auto">
            <a:xfrm>
              <a:off x="2351584" y="256490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7" name="Rectangle 396"/>
            <p:cNvSpPr/>
            <p:nvPr/>
          </p:nvSpPr>
          <p:spPr bwMode="auto">
            <a:xfrm>
              <a:off x="1391477" y="328498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8" name="Rectangle 397"/>
            <p:cNvSpPr/>
            <p:nvPr/>
          </p:nvSpPr>
          <p:spPr bwMode="auto">
            <a:xfrm>
              <a:off x="2351584" y="328498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9" name="Rectangle 398"/>
            <p:cNvSpPr/>
            <p:nvPr/>
          </p:nvSpPr>
          <p:spPr bwMode="auto">
            <a:xfrm>
              <a:off x="1391477" y="4005065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00" name="Rectangle 399"/>
            <p:cNvSpPr/>
            <p:nvPr/>
          </p:nvSpPr>
          <p:spPr bwMode="auto">
            <a:xfrm>
              <a:off x="1391477" y="4725145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03" name="Rectangle 402"/>
            <p:cNvSpPr/>
            <p:nvPr/>
          </p:nvSpPr>
          <p:spPr bwMode="auto">
            <a:xfrm>
              <a:off x="1967541" y="4005065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04" name="Rectangle 403"/>
            <p:cNvSpPr/>
            <p:nvPr/>
          </p:nvSpPr>
          <p:spPr bwMode="auto">
            <a:xfrm>
              <a:off x="1967541" y="4725145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07" name="Rectangle 406"/>
            <p:cNvSpPr/>
            <p:nvPr/>
          </p:nvSpPr>
          <p:spPr bwMode="auto">
            <a:xfrm>
              <a:off x="2351584" y="4005065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08" name="Rectangle 407"/>
            <p:cNvSpPr/>
            <p:nvPr/>
          </p:nvSpPr>
          <p:spPr bwMode="auto">
            <a:xfrm>
              <a:off x="2351584" y="4725145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11" name="Rectangle 410"/>
            <p:cNvSpPr/>
            <p:nvPr/>
          </p:nvSpPr>
          <p:spPr bwMode="auto">
            <a:xfrm>
              <a:off x="2735627" y="4005065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12" name="Rectangle 411"/>
            <p:cNvSpPr/>
            <p:nvPr/>
          </p:nvSpPr>
          <p:spPr bwMode="auto">
            <a:xfrm>
              <a:off x="2735627" y="4725145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15" name="Rectangle 414"/>
            <p:cNvSpPr/>
            <p:nvPr/>
          </p:nvSpPr>
          <p:spPr bwMode="auto">
            <a:xfrm>
              <a:off x="1391477" y="4005065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16" name="Rectangle 415"/>
            <p:cNvSpPr/>
            <p:nvPr/>
          </p:nvSpPr>
          <p:spPr bwMode="auto">
            <a:xfrm>
              <a:off x="2351584" y="4005065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17" name="Rectangle 416"/>
            <p:cNvSpPr/>
            <p:nvPr/>
          </p:nvSpPr>
          <p:spPr bwMode="auto">
            <a:xfrm>
              <a:off x="1391477" y="4725145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18" name="Rectangle 417"/>
            <p:cNvSpPr/>
            <p:nvPr/>
          </p:nvSpPr>
          <p:spPr bwMode="auto">
            <a:xfrm>
              <a:off x="2351584" y="4725145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47" name="Rectangle 446"/>
            <p:cNvSpPr/>
            <p:nvPr/>
          </p:nvSpPr>
          <p:spPr bwMode="auto">
            <a:xfrm>
              <a:off x="3311691" y="112474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48" name="Rectangle 447"/>
            <p:cNvSpPr/>
            <p:nvPr/>
          </p:nvSpPr>
          <p:spPr bwMode="auto">
            <a:xfrm>
              <a:off x="3311691" y="184482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49" name="Rectangle 448"/>
            <p:cNvSpPr/>
            <p:nvPr/>
          </p:nvSpPr>
          <p:spPr bwMode="auto">
            <a:xfrm>
              <a:off x="3311691" y="256490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50" name="Rectangle 449"/>
            <p:cNvSpPr/>
            <p:nvPr/>
          </p:nvSpPr>
          <p:spPr bwMode="auto">
            <a:xfrm>
              <a:off x="3311691" y="328498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51" name="Rectangle 450"/>
            <p:cNvSpPr/>
            <p:nvPr/>
          </p:nvSpPr>
          <p:spPr bwMode="auto">
            <a:xfrm>
              <a:off x="3887755" y="112474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52" name="Rectangle 451"/>
            <p:cNvSpPr/>
            <p:nvPr/>
          </p:nvSpPr>
          <p:spPr bwMode="auto">
            <a:xfrm>
              <a:off x="3887755" y="184482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53" name="Rectangle 452"/>
            <p:cNvSpPr/>
            <p:nvPr/>
          </p:nvSpPr>
          <p:spPr bwMode="auto">
            <a:xfrm>
              <a:off x="3887755" y="256490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54" name="Rectangle 453"/>
            <p:cNvSpPr/>
            <p:nvPr/>
          </p:nvSpPr>
          <p:spPr bwMode="auto">
            <a:xfrm>
              <a:off x="3887755" y="328498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55" name="Rectangle 454"/>
            <p:cNvSpPr/>
            <p:nvPr/>
          </p:nvSpPr>
          <p:spPr bwMode="auto">
            <a:xfrm>
              <a:off x="4271797" y="112474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56" name="Rectangle 455"/>
            <p:cNvSpPr/>
            <p:nvPr/>
          </p:nvSpPr>
          <p:spPr bwMode="auto">
            <a:xfrm>
              <a:off x="4271797" y="184482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57" name="Rectangle 456"/>
            <p:cNvSpPr/>
            <p:nvPr/>
          </p:nvSpPr>
          <p:spPr bwMode="auto">
            <a:xfrm>
              <a:off x="4271797" y="256490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58" name="Rectangle 457"/>
            <p:cNvSpPr/>
            <p:nvPr/>
          </p:nvSpPr>
          <p:spPr bwMode="auto">
            <a:xfrm>
              <a:off x="4271797" y="328498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59" name="Rectangle 458"/>
            <p:cNvSpPr/>
            <p:nvPr/>
          </p:nvSpPr>
          <p:spPr bwMode="auto">
            <a:xfrm>
              <a:off x="4655840" y="112474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0" name="Rectangle 459"/>
            <p:cNvSpPr/>
            <p:nvPr/>
          </p:nvSpPr>
          <p:spPr bwMode="auto">
            <a:xfrm>
              <a:off x="4655840" y="184482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1" name="Rectangle 460"/>
            <p:cNvSpPr/>
            <p:nvPr/>
          </p:nvSpPr>
          <p:spPr bwMode="auto">
            <a:xfrm>
              <a:off x="4655840" y="256490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2" name="Rectangle 461"/>
            <p:cNvSpPr/>
            <p:nvPr/>
          </p:nvSpPr>
          <p:spPr bwMode="auto">
            <a:xfrm>
              <a:off x="4655840" y="328498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3" name="Rectangle 462"/>
            <p:cNvSpPr/>
            <p:nvPr/>
          </p:nvSpPr>
          <p:spPr bwMode="auto">
            <a:xfrm>
              <a:off x="3311691" y="112474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4" name="Rectangle 463"/>
            <p:cNvSpPr/>
            <p:nvPr/>
          </p:nvSpPr>
          <p:spPr bwMode="auto">
            <a:xfrm>
              <a:off x="4271797" y="112474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5" name="Rectangle 464"/>
            <p:cNvSpPr/>
            <p:nvPr/>
          </p:nvSpPr>
          <p:spPr bwMode="auto">
            <a:xfrm>
              <a:off x="3311691" y="184482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6" name="Rectangle 465"/>
            <p:cNvSpPr/>
            <p:nvPr/>
          </p:nvSpPr>
          <p:spPr bwMode="auto">
            <a:xfrm>
              <a:off x="4271797" y="184482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7" name="Rectangle 466"/>
            <p:cNvSpPr/>
            <p:nvPr/>
          </p:nvSpPr>
          <p:spPr bwMode="auto">
            <a:xfrm>
              <a:off x="3311691" y="256490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8" name="Rectangle 467"/>
            <p:cNvSpPr/>
            <p:nvPr/>
          </p:nvSpPr>
          <p:spPr bwMode="auto">
            <a:xfrm>
              <a:off x="4271797" y="256490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9" name="Rectangle 468"/>
            <p:cNvSpPr/>
            <p:nvPr/>
          </p:nvSpPr>
          <p:spPr bwMode="auto">
            <a:xfrm>
              <a:off x="3311691" y="328498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0" name="Rectangle 469"/>
            <p:cNvSpPr/>
            <p:nvPr/>
          </p:nvSpPr>
          <p:spPr bwMode="auto">
            <a:xfrm>
              <a:off x="4271797" y="328498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1" name="Rectangle 470"/>
            <p:cNvSpPr/>
            <p:nvPr/>
          </p:nvSpPr>
          <p:spPr bwMode="auto">
            <a:xfrm>
              <a:off x="3311691" y="4005065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2" name="Rectangle 471"/>
            <p:cNvSpPr/>
            <p:nvPr/>
          </p:nvSpPr>
          <p:spPr bwMode="auto">
            <a:xfrm>
              <a:off x="3311691" y="4725145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5" name="Rectangle 474"/>
            <p:cNvSpPr/>
            <p:nvPr/>
          </p:nvSpPr>
          <p:spPr bwMode="auto">
            <a:xfrm>
              <a:off x="3887755" y="4005065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6" name="Rectangle 475"/>
            <p:cNvSpPr/>
            <p:nvPr/>
          </p:nvSpPr>
          <p:spPr bwMode="auto">
            <a:xfrm>
              <a:off x="3887755" y="4725145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9" name="Rectangle 478"/>
            <p:cNvSpPr/>
            <p:nvPr/>
          </p:nvSpPr>
          <p:spPr bwMode="auto">
            <a:xfrm>
              <a:off x="4271797" y="4005065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0" name="Rectangle 479"/>
            <p:cNvSpPr/>
            <p:nvPr/>
          </p:nvSpPr>
          <p:spPr bwMode="auto">
            <a:xfrm>
              <a:off x="4271797" y="4725145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3" name="Rectangle 482"/>
            <p:cNvSpPr/>
            <p:nvPr/>
          </p:nvSpPr>
          <p:spPr bwMode="auto">
            <a:xfrm>
              <a:off x="4655840" y="4005065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4" name="Rectangle 483"/>
            <p:cNvSpPr/>
            <p:nvPr/>
          </p:nvSpPr>
          <p:spPr bwMode="auto">
            <a:xfrm>
              <a:off x="4655840" y="4725145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7" name="Rectangle 486"/>
            <p:cNvSpPr/>
            <p:nvPr/>
          </p:nvSpPr>
          <p:spPr bwMode="auto">
            <a:xfrm>
              <a:off x="3311691" y="4005065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8" name="Rectangle 487"/>
            <p:cNvSpPr/>
            <p:nvPr/>
          </p:nvSpPr>
          <p:spPr bwMode="auto">
            <a:xfrm>
              <a:off x="4271797" y="4005065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9" name="Rectangle 488"/>
            <p:cNvSpPr/>
            <p:nvPr/>
          </p:nvSpPr>
          <p:spPr bwMode="auto">
            <a:xfrm>
              <a:off x="3311691" y="4725145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90" name="Rectangle 489"/>
            <p:cNvSpPr/>
            <p:nvPr/>
          </p:nvSpPr>
          <p:spPr bwMode="auto">
            <a:xfrm>
              <a:off x="4271797" y="4725145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19" name="Rectangle 518"/>
            <p:cNvSpPr/>
            <p:nvPr/>
          </p:nvSpPr>
          <p:spPr bwMode="auto">
            <a:xfrm>
              <a:off x="5231904" y="112474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0" name="Rectangle 519"/>
            <p:cNvSpPr/>
            <p:nvPr/>
          </p:nvSpPr>
          <p:spPr bwMode="auto">
            <a:xfrm>
              <a:off x="5231904" y="184482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1" name="Rectangle 520"/>
            <p:cNvSpPr/>
            <p:nvPr/>
          </p:nvSpPr>
          <p:spPr bwMode="auto">
            <a:xfrm>
              <a:off x="5231904" y="256490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2" name="Rectangle 521"/>
            <p:cNvSpPr/>
            <p:nvPr/>
          </p:nvSpPr>
          <p:spPr bwMode="auto">
            <a:xfrm>
              <a:off x="5231904" y="328498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3" name="Rectangle 522"/>
            <p:cNvSpPr/>
            <p:nvPr/>
          </p:nvSpPr>
          <p:spPr bwMode="auto">
            <a:xfrm>
              <a:off x="5807969" y="112474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4" name="Rectangle 523"/>
            <p:cNvSpPr/>
            <p:nvPr/>
          </p:nvSpPr>
          <p:spPr bwMode="auto">
            <a:xfrm>
              <a:off x="5807969" y="184482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5" name="Rectangle 524"/>
            <p:cNvSpPr/>
            <p:nvPr/>
          </p:nvSpPr>
          <p:spPr bwMode="auto">
            <a:xfrm>
              <a:off x="5807969" y="256490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6" name="Rectangle 525"/>
            <p:cNvSpPr/>
            <p:nvPr/>
          </p:nvSpPr>
          <p:spPr bwMode="auto">
            <a:xfrm>
              <a:off x="5807969" y="328498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7" name="Rectangle 526"/>
            <p:cNvSpPr/>
            <p:nvPr/>
          </p:nvSpPr>
          <p:spPr bwMode="auto">
            <a:xfrm>
              <a:off x="6192012" y="112474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8" name="Rectangle 527"/>
            <p:cNvSpPr/>
            <p:nvPr/>
          </p:nvSpPr>
          <p:spPr bwMode="auto">
            <a:xfrm>
              <a:off x="6192012" y="184482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9" name="Rectangle 528"/>
            <p:cNvSpPr/>
            <p:nvPr/>
          </p:nvSpPr>
          <p:spPr bwMode="auto">
            <a:xfrm>
              <a:off x="6192012" y="256490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30" name="Rectangle 529"/>
            <p:cNvSpPr/>
            <p:nvPr/>
          </p:nvSpPr>
          <p:spPr bwMode="auto">
            <a:xfrm>
              <a:off x="6192012" y="328498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31" name="Rectangle 530"/>
            <p:cNvSpPr/>
            <p:nvPr/>
          </p:nvSpPr>
          <p:spPr bwMode="auto">
            <a:xfrm>
              <a:off x="6576055" y="112474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32" name="Rectangle 531"/>
            <p:cNvSpPr/>
            <p:nvPr/>
          </p:nvSpPr>
          <p:spPr bwMode="auto">
            <a:xfrm>
              <a:off x="6576055" y="184482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33" name="Rectangle 532"/>
            <p:cNvSpPr/>
            <p:nvPr/>
          </p:nvSpPr>
          <p:spPr bwMode="auto">
            <a:xfrm>
              <a:off x="6576055" y="256490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34" name="Rectangle 533"/>
            <p:cNvSpPr/>
            <p:nvPr/>
          </p:nvSpPr>
          <p:spPr bwMode="auto">
            <a:xfrm>
              <a:off x="6576055" y="328498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35" name="Rectangle 534"/>
            <p:cNvSpPr/>
            <p:nvPr/>
          </p:nvSpPr>
          <p:spPr bwMode="auto">
            <a:xfrm>
              <a:off x="5231904" y="112474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36" name="Rectangle 535"/>
            <p:cNvSpPr/>
            <p:nvPr/>
          </p:nvSpPr>
          <p:spPr bwMode="auto">
            <a:xfrm>
              <a:off x="6192012" y="112474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37" name="Rectangle 536"/>
            <p:cNvSpPr/>
            <p:nvPr/>
          </p:nvSpPr>
          <p:spPr bwMode="auto">
            <a:xfrm>
              <a:off x="5231904" y="184482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38" name="Rectangle 537"/>
            <p:cNvSpPr/>
            <p:nvPr/>
          </p:nvSpPr>
          <p:spPr bwMode="auto">
            <a:xfrm>
              <a:off x="6192012" y="184482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39" name="Rectangle 538"/>
            <p:cNvSpPr/>
            <p:nvPr/>
          </p:nvSpPr>
          <p:spPr bwMode="auto">
            <a:xfrm>
              <a:off x="5231904" y="256490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40" name="Rectangle 539"/>
            <p:cNvSpPr/>
            <p:nvPr/>
          </p:nvSpPr>
          <p:spPr bwMode="auto">
            <a:xfrm>
              <a:off x="6192012" y="256490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41" name="Rectangle 540"/>
            <p:cNvSpPr/>
            <p:nvPr/>
          </p:nvSpPr>
          <p:spPr bwMode="auto">
            <a:xfrm>
              <a:off x="5231904" y="328498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42" name="Rectangle 541"/>
            <p:cNvSpPr/>
            <p:nvPr/>
          </p:nvSpPr>
          <p:spPr bwMode="auto">
            <a:xfrm>
              <a:off x="6192012" y="328498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43" name="Rectangle 542"/>
            <p:cNvSpPr/>
            <p:nvPr/>
          </p:nvSpPr>
          <p:spPr bwMode="auto">
            <a:xfrm>
              <a:off x="5231904" y="4005065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44" name="Rectangle 543"/>
            <p:cNvSpPr/>
            <p:nvPr/>
          </p:nvSpPr>
          <p:spPr bwMode="auto">
            <a:xfrm>
              <a:off x="5231904" y="4725145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47" name="Rectangle 546"/>
            <p:cNvSpPr/>
            <p:nvPr/>
          </p:nvSpPr>
          <p:spPr bwMode="auto">
            <a:xfrm>
              <a:off x="5807969" y="4005065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48" name="Rectangle 547"/>
            <p:cNvSpPr/>
            <p:nvPr/>
          </p:nvSpPr>
          <p:spPr bwMode="auto">
            <a:xfrm>
              <a:off x="5807969" y="4725145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51" name="Rectangle 550"/>
            <p:cNvSpPr/>
            <p:nvPr/>
          </p:nvSpPr>
          <p:spPr bwMode="auto">
            <a:xfrm>
              <a:off x="6192012" y="4005065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52" name="Rectangle 551"/>
            <p:cNvSpPr/>
            <p:nvPr/>
          </p:nvSpPr>
          <p:spPr bwMode="auto">
            <a:xfrm>
              <a:off x="6192012" y="4725145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55" name="Rectangle 554"/>
            <p:cNvSpPr/>
            <p:nvPr/>
          </p:nvSpPr>
          <p:spPr bwMode="auto">
            <a:xfrm>
              <a:off x="6576055" y="4005065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56" name="Rectangle 555"/>
            <p:cNvSpPr/>
            <p:nvPr/>
          </p:nvSpPr>
          <p:spPr bwMode="auto">
            <a:xfrm>
              <a:off x="6576055" y="4725145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59" name="Rectangle 558"/>
            <p:cNvSpPr/>
            <p:nvPr/>
          </p:nvSpPr>
          <p:spPr bwMode="auto">
            <a:xfrm>
              <a:off x="5231904" y="4005065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0" name="Rectangle 559"/>
            <p:cNvSpPr/>
            <p:nvPr/>
          </p:nvSpPr>
          <p:spPr bwMode="auto">
            <a:xfrm>
              <a:off x="6192012" y="4005065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1" name="Rectangle 560"/>
            <p:cNvSpPr/>
            <p:nvPr/>
          </p:nvSpPr>
          <p:spPr bwMode="auto">
            <a:xfrm>
              <a:off x="5231904" y="4725145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2" name="Rectangle 561"/>
            <p:cNvSpPr/>
            <p:nvPr/>
          </p:nvSpPr>
          <p:spPr bwMode="auto">
            <a:xfrm>
              <a:off x="6192012" y="4725145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1" name="Rectangle 590"/>
            <p:cNvSpPr/>
            <p:nvPr/>
          </p:nvSpPr>
          <p:spPr bwMode="auto">
            <a:xfrm>
              <a:off x="7152119" y="112474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2" name="Rectangle 591"/>
            <p:cNvSpPr/>
            <p:nvPr/>
          </p:nvSpPr>
          <p:spPr bwMode="auto">
            <a:xfrm>
              <a:off x="7152119" y="184482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3" name="Rectangle 592"/>
            <p:cNvSpPr/>
            <p:nvPr/>
          </p:nvSpPr>
          <p:spPr bwMode="auto">
            <a:xfrm>
              <a:off x="7152119" y="256490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4" name="Rectangle 593"/>
            <p:cNvSpPr/>
            <p:nvPr/>
          </p:nvSpPr>
          <p:spPr bwMode="auto">
            <a:xfrm>
              <a:off x="7152119" y="328498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5" name="Rectangle 594"/>
            <p:cNvSpPr/>
            <p:nvPr/>
          </p:nvSpPr>
          <p:spPr bwMode="auto">
            <a:xfrm>
              <a:off x="7728183" y="112474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6" name="Rectangle 595"/>
            <p:cNvSpPr/>
            <p:nvPr/>
          </p:nvSpPr>
          <p:spPr bwMode="auto">
            <a:xfrm>
              <a:off x="7728183" y="184482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7" name="Rectangle 596"/>
            <p:cNvSpPr/>
            <p:nvPr/>
          </p:nvSpPr>
          <p:spPr bwMode="auto">
            <a:xfrm>
              <a:off x="7728183" y="256490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8" name="Rectangle 597"/>
            <p:cNvSpPr/>
            <p:nvPr/>
          </p:nvSpPr>
          <p:spPr bwMode="auto">
            <a:xfrm>
              <a:off x="7728183" y="328498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9" name="Rectangle 598"/>
            <p:cNvSpPr/>
            <p:nvPr/>
          </p:nvSpPr>
          <p:spPr bwMode="auto">
            <a:xfrm>
              <a:off x="8112225" y="112474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0" name="Rectangle 599"/>
            <p:cNvSpPr/>
            <p:nvPr/>
          </p:nvSpPr>
          <p:spPr bwMode="auto">
            <a:xfrm>
              <a:off x="8112225" y="184482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1" name="Rectangle 600"/>
            <p:cNvSpPr/>
            <p:nvPr/>
          </p:nvSpPr>
          <p:spPr bwMode="auto">
            <a:xfrm>
              <a:off x="8112225" y="256490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2" name="Rectangle 601"/>
            <p:cNvSpPr/>
            <p:nvPr/>
          </p:nvSpPr>
          <p:spPr bwMode="auto">
            <a:xfrm>
              <a:off x="8112225" y="3284984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3" name="Rectangle 602"/>
            <p:cNvSpPr/>
            <p:nvPr/>
          </p:nvSpPr>
          <p:spPr bwMode="auto">
            <a:xfrm>
              <a:off x="8496268" y="112474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4" name="Rectangle 603"/>
            <p:cNvSpPr/>
            <p:nvPr/>
          </p:nvSpPr>
          <p:spPr bwMode="auto">
            <a:xfrm>
              <a:off x="8496268" y="184482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5" name="Rectangle 604"/>
            <p:cNvSpPr/>
            <p:nvPr/>
          </p:nvSpPr>
          <p:spPr bwMode="auto">
            <a:xfrm>
              <a:off x="8496268" y="256490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6" name="Rectangle 605"/>
            <p:cNvSpPr/>
            <p:nvPr/>
          </p:nvSpPr>
          <p:spPr bwMode="auto">
            <a:xfrm>
              <a:off x="8496268" y="3284984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7" name="Rectangle 606"/>
            <p:cNvSpPr/>
            <p:nvPr/>
          </p:nvSpPr>
          <p:spPr bwMode="auto">
            <a:xfrm>
              <a:off x="7152118" y="112474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8" name="Rectangle 607"/>
            <p:cNvSpPr/>
            <p:nvPr/>
          </p:nvSpPr>
          <p:spPr bwMode="auto">
            <a:xfrm>
              <a:off x="8112225" y="112474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9" name="Rectangle 608"/>
            <p:cNvSpPr/>
            <p:nvPr/>
          </p:nvSpPr>
          <p:spPr bwMode="auto">
            <a:xfrm>
              <a:off x="7152118" y="184482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0" name="Rectangle 609"/>
            <p:cNvSpPr/>
            <p:nvPr/>
          </p:nvSpPr>
          <p:spPr bwMode="auto">
            <a:xfrm>
              <a:off x="8112225" y="184482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1" name="Rectangle 610"/>
            <p:cNvSpPr/>
            <p:nvPr/>
          </p:nvSpPr>
          <p:spPr bwMode="auto">
            <a:xfrm>
              <a:off x="7152118" y="256490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2" name="Rectangle 611"/>
            <p:cNvSpPr/>
            <p:nvPr/>
          </p:nvSpPr>
          <p:spPr bwMode="auto">
            <a:xfrm>
              <a:off x="8112225" y="256490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3" name="Rectangle 612"/>
            <p:cNvSpPr/>
            <p:nvPr/>
          </p:nvSpPr>
          <p:spPr bwMode="auto">
            <a:xfrm>
              <a:off x="7152118" y="328498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4" name="Rectangle 613"/>
            <p:cNvSpPr/>
            <p:nvPr/>
          </p:nvSpPr>
          <p:spPr bwMode="auto">
            <a:xfrm>
              <a:off x="8112225" y="3284984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5" name="Rectangle 614"/>
            <p:cNvSpPr/>
            <p:nvPr/>
          </p:nvSpPr>
          <p:spPr bwMode="auto">
            <a:xfrm>
              <a:off x="7152119" y="4005065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6" name="Rectangle 615"/>
            <p:cNvSpPr/>
            <p:nvPr/>
          </p:nvSpPr>
          <p:spPr bwMode="auto">
            <a:xfrm>
              <a:off x="7152119" y="4725145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9" name="Rectangle 618"/>
            <p:cNvSpPr/>
            <p:nvPr/>
          </p:nvSpPr>
          <p:spPr bwMode="auto">
            <a:xfrm>
              <a:off x="7728183" y="4005065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0" name="Rectangle 619"/>
            <p:cNvSpPr/>
            <p:nvPr/>
          </p:nvSpPr>
          <p:spPr bwMode="auto">
            <a:xfrm>
              <a:off x="7728183" y="4725145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3" name="Rectangle 622"/>
            <p:cNvSpPr/>
            <p:nvPr/>
          </p:nvSpPr>
          <p:spPr bwMode="auto">
            <a:xfrm>
              <a:off x="8112225" y="4005065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4" name="Rectangle 623"/>
            <p:cNvSpPr/>
            <p:nvPr/>
          </p:nvSpPr>
          <p:spPr bwMode="auto">
            <a:xfrm>
              <a:off x="8112225" y="4725145"/>
              <a:ext cx="384043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7" name="Rectangle 626"/>
            <p:cNvSpPr/>
            <p:nvPr/>
          </p:nvSpPr>
          <p:spPr bwMode="auto">
            <a:xfrm>
              <a:off x="8496268" y="4005065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8" name="Rectangle 627"/>
            <p:cNvSpPr/>
            <p:nvPr/>
          </p:nvSpPr>
          <p:spPr bwMode="auto">
            <a:xfrm>
              <a:off x="8496268" y="4725145"/>
              <a:ext cx="576064" cy="72008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1" name="Rectangle 630"/>
            <p:cNvSpPr/>
            <p:nvPr/>
          </p:nvSpPr>
          <p:spPr bwMode="auto">
            <a:xfrm>
              <a:off x="7152118" y="4005065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2" name="Rectangle 631"/>
            <p:cNvSpPr/>
            <p:nvPr/>
          </p:nvSpPr>
          <p:spPr bwMode="auto">
            <a:xfrm>
              <a:off x="8112225" y="4005065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3" name="Rectangle 632"/>
            <p:cNvSpPr/>
            <p:nvPr/>
          </p:nvSpPr>
          <p:spPr bwMode="auto">
            <a:xfrm>
              <a:off x="7152118" y="4725145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4" name="Rectangle 633"/>
            <p:cNvSpPr/>
            <p:nvPr/>
          </p:nvSpPr>
          <p:spPr bwMode="auto">
            <a:xfrm>
              <a:off x="8112225" y="4725145"/>
              <a:ext cx="960107" cy="720080"/>
            </a:xfrm>
            <a:prstGeom prst="rect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953" name="TextBox 952"/>
          <p:cNvSpPr txBox="1"/>
          <p:nvPr/>
        </p:nvSpPr>
        <p:spPr>
          <a:xfrm>
            <a:off x="1928297" y="2751700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Analog </a:t>
            </a:r>
            <a:r>
              <a:rPr lang="en-US" dirty="0" smtClean="0"/>
              <a:t>part of adjacent pixels share biasing lines and power distribution lines</a:t>
            </a:r>
            <a:endParaRPr lang="en-US" dirty="0"/>
          </a:p>
        </p:txBody>
      </p:sp>
      <p:sp>
        <p:nvSpPr>
          <p:cNvPr id="150" name="TextBox 149"/>
          <p:cNvSpPr txBox="1"/>
          <p:nvPr/>
        </p:nvSpPr>
        <p:spPr>
          <a:xfrm>
            <a:off x="1928297" y="4191761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Digital</a:t>
            </a:r>
            <a:r>
              <a:rPr lang="en-US" dirty="0"/>
              <a:t> part is shared between each two adjacent pixels (including power distribution)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92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Super-Pixel</a:t>
            </a:r>
            <a:endParaRPr lang="en-US" sz="4000" dirty="0"/>
          </a:p>
        </p:txBody>
      </p:sp>
      <p:sp>
        <p:nvSpPr>
          <p:cNvPr id="2422" name="Rectangle 374"/>
          <p:cNvSpPr>
            <a:spLocks noChangeArrowheads="1"/>
          </p:cNvSpPr>
          <p:nvPr/>
        </p:nvSpPr>
        <p:spPr bwMode="auto">
          <a:xfrm>
            <a:off x="7341210" y="1412539"/>
            <a:ext cx="966709" cy="7250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21" name="Rectangle 373"/>
          <p:cNvSpPr>
            <a:spLocks noChangeArrowheads="1"/>
          </p:cNvSpPr>
          <p:nvPr/>
        </p:nvSpPr>
        <p:spPr bwMode="auto">
          <a:xfrm>
            <a:off x="7341210" y="2400910"/>
            <a:ext cx="966709" cy="7250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20" name="Rectangle 372"/>
          <p:cNvSpPr>
            <a:spLocks noChangeArrowheads="1"/>
          </p:cNvSpPr>
          <p:nvPr/>
        </p:nvSpPr>
        <p:spPr bwMode="auto">
          <a:xfrm>
            <a:off x="7341210" y="3382438"/>
            <a:ext cx="966709" cy="7250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19" name="Rectangle 371"/>
          <p:cNvSpPr>
            <a:spLocks noChangeArrowheads="1"/>
          </p:cNvSpPr>
          <p:nvPr/>
        </p:nvSpPr>
        <p:spPr bwMode="auto">
          <a:xfrm>
            <a:off x="7341210" y="4367388"/>
            <a:ext cx="966709" cy="7250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Rectangle 374"/>
          <p:cNvSpPr>
            <a:spLocks noChangeArrowheads="1"/>
          </p:cNvSpPr>
          <p:nvPr/>
        </p:nvSpPr>
        <p:spPr bwMode="auto">
          <a:xfrm>
            <a:off x="8649918" y="1412539"/>
            <a:ext cx="966709" cy="7250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Rectangle 373"/>
          <p:cNvSpPr>
            <a:spLocks noChangeArrowheads="1"/>
          </p:cNvSpPr>
          <p:nvPr/>
        </p:nvSpPr>
        <p:spPr bwMode="auto">
          <a:xfrm>
            <a:off x="8649918" y="2400910"/>
            <a:ext cx="966709" cy="7250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Rectangle 372"/>
          <p:cNvSpPr>
            <a:spLocks noChangeArrowheads="1"/>
          </p:cNvSpPr>
          <p:nvPr/>
        </p:nvSpPr>
        <p:spPr bwMode="auto">
          <a:xfrm>
            <a:off x="8649918" y="3382438"/>
            <a:ext cx="966709" cy="7250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Rectangle 371"/>
          <p:cNvSpPr>
            <a:spLocks noChangeArrowheads="1"/>
          </p:cNvSpPr>
          <p:nvPr/>
        </p:nvSpPr>
        <p:spPr bwMode="auto">
          <a:xfrm>
            <a:off x="8649918" y="4367388"/>
            <a:ext cx="966709" cy="7250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AutoShape 330"/>
          <p:cNvSpPr>
            <a:spLocks noChangeShapeType="1"/>
          </p:cNvSpPr>
          <p:nvPr/>
        </p:nvSpPr>
        <p:spPr bwMode="auto">
          <a:xfrm flipH="1">
            <a:off x="7671171" y="5476986"/>
            <a:ext cx="43603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AutoShape 304"/>
          <p:cNvSpPr>
            <a:spLocks noChangeShapeType="1"/>
          </p:cNvSpPr>
          <p:nvPr/>
        </p:nvSpPr>
        <p:spPr bwMode="auto">
          <a:xfrm flipV="1">
            <a:off x="7024319" y="5301726"/>
            <a:ext cx="618913" cy="95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AutoShape 312"/>
          <p:cNvSpPr>
            <a:spLocks noChangeArrowheads="1"/>
          </p:cNvSpPr>
          <p:nvPr/>
        </p:nvSpPr>
        <p:spPr bwMode="auto">
          <a:xfrm flipH="1">
            <a:off x="7534433" y="5377926"/>
            <a:ext cx="433917" cy="1651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ln>
            <a:solidFill>
              <a:schemeClr val="accent4">
                <a:lumMod val="60000"/>
                <a:lumOff val="40000"/>
              </a:schemeClr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AutoShape 329"/>
          <p:cNvSpPr>
            <a:spLocks noChangeShapeType="1"/>
          </p:cNvSpPr>
          <p:nvPr/>
        </p:nvSpPr>
        <p:spPr bwMode="auto">
          <a:xfrm flipH="1" flipV="1">
            <a:off x="7653390" y="5301726"/>
            <a:ext cx="0" cy="793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AutoShape 330"/>
          <p:cNvSpPr>
            <a:spLocks noChangeShapeType="1"/>
          </p:cNvSpPr>
          <p:nvPr/>
        </p:nvSpPr>
        <p:spPr bwMode="auto">
          <a:xfrm flipH="1">
            <a:off x="7671171" y="5797026"/>
            <a:ext cx="43603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Rectangle 356"/>
          <p:cNvSpPr>
            <a:spLocks noChangeArrowheads="1"/>
          </p:cNvSpPr>
          <p:nvPr/>
        </p:nvSpPr>
        <p:spPr bwMode="auto">
          <a:xfrm flipH="1">
            <a:off x="7534433" y="5681138"/>
            <a:ext cx="429684" cy="292100"/>
          </a:xfrm>
          <a:prstGeom prst="rect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Text Box 313"/>
          <p:cNvSpPr txBox="1">
            <a:spLocks noChangeArrowheads="1"/>
          </p:cNvSpPr>
          <p:nvPr/>
        </p:nvSpPr>
        <p:spPr bwMode="auto">
          <a:xfrm>
            <a:off x="7532319" y="5687488"/>
            <a:ext cx="9525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HF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10" name="Straight Arrow Connector 109"/>
          <p:cNvCxnSpPr>
            <a:stCxn id="2422" idx="3"/>
            <a:endCxn id="96" idx="1"/>
          </p:cNvCxnSpPr>
          <p:nvPr/>
        </p:nvCxnSpPr>
        <p:spPr>
          <a:xfrm>
            <a:off x="8307920" y="1775055"/>
            <a:ext cx="34199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stCxn id="96" idx="2"/>
            <a:endCxn id="97" idx="0"/>
          </p:cNvCxnSpPr>
          <p:nvPr/>
        </p:nvCxnSpPr>
        <p:spPr>
          <a:xfrm>
            <a:off x="9133273" y="2137572"/>
            <a:ext cx="0" cy="26333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stCxn id="97" idx="1"/>
            <a:endCxn id="2421" idx="3"/>
          </p:cNvCxnSpPr>
          <p:nvPr/>
        </p:nvCxnSpPr>
        <p:spPr>
          <a:xfrm flipH="1">
            <a:off x="8307920" y="2763426"/>
            <a:ext cx="34199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>
            <a:stCxn id="2421" idx="2"/>
            <a:endCxn id="2420" idx="0"/>
          </p:cNvCxnSpPr>
          <p:nvPr/>
        </p:nvCxnSpPr>
        <p:spPr>
          <a:xfrm>
            <a:off x="7824565" y="3125942"/>
            <a:ext cx="0" cy="2564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>
            <a:stCxn id="2420" idx="3"/>
            <a:endCxn id="98" idx="1"/>
          </p:cNvCxnSpPr>
          <p:nvPr/>
        </p:nvCxnSpPr>
        <p:spPr>
          <a:xfrm>
            <a:off x="8307920" y="3744954"/>
            <a:ext cx="34199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stCxn id="98" idx="2"/>
            <a:endCxn id="99" idx="0"/>
          </p:cNvCxnSpPr>
          <p:nvPr/>
        </p:nvCxnSpPr>
        <p:spPr>
          <a:xfrm>
            <a:off x="9133273" y="4107470"/>
            <a:ext cx="0" cy="2599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99" idx="1"/>
            <a:endCxn id="2419" idx="3"/>
          </p:cNvCxnSpPr>
          <p:nvPr/>
        </p:nvCxnSpPr>
        <p:spPr>
          <a:xfrm flipH="1">
            <a:off x="8307920" y="4729904"/>
            <a:ext cx="34199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AutoShape 329"/>
          <p:cNvSpPr>
            <a:spLocks noChangeShapeType="1"/>
          </p:cNvSpPr>
          <p:nvPr/>
        </p:nvSpPr>
        <p:spPr bwMode="auto">
          <a:xfrm flipV="1">
            <a:off x="7856590" y="5089318"/>
            <a:ext cx="848" cy="27432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Moon 127"/>
          <p:cNvSpPr/>
          <p:nvPr/>
        </p:nvSpPr>
        <p:spPr>
          <a:xfrm>
            <a:off x="8131758" y="5531278"/>
            <a:ext cx="619760" cy="533400"/>
          </a:xfrm>
          <a:prstGeom prst="moon">
            <a:avLst>
              <a:gd name="adj" fmla="val 80833"/>
            </a:avLst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0" name="Straight Connector 129"/>
          <p:cNvCxnSpPr>
            <a:stCxn id="103" idx="1"/>
            <a:endCxn id="107" idx="0"/>
          </p:cNvCxnSpPr>
          <p:nvPr/>
        </p:nvCxnSpPr>
        <p:spPr>
          <a:xfrm flipH="1">
            <a:off x="7749274" y="5543026"/>
            <a:ext cx="2117" cy="138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>
            <a:off x="7837118" y="1096438"/>
            <a:ext cx="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AutoShape 306"/>
          <p:cNvSpPr>
            <a:spLocks noChangeShapeType="1"/>
          </p:cNvSpPr>
          <p:nvPr/>
        </p:nvSpPr>
        <p:spPr bwMode="auto">
          <a:xfrm flipV="1">
            <a:off x="7024318" y="1248838"/>
            <a:ext cx="8128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AutoShape 305"/>
          <p:cNvSpPr>
            <a:spLocks noChangeShapeType="1"/>
          </p:cNvSpPr>
          <p:nvPr/>
        </p:nvSpPr>
        <p:spPr bwMode="auto">
          <a:xfrm>
            <a:off x="7024315" y="1248838"/>
            <a:ext cx="3" cy="40528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AutoShape 330"/>
          <p:cNvSpPr>
            <a:spLocks noChangeShapeType="1"/>
          </p:cNvSpPr>
          <p:nvPr/>
        </p:nvSpPr>
        <p:spPr bwMode="auto">
          <a:xfrm flipH="1">
            <a:off x="8649919" y="5744638"/>
            <a:ext cx="43603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AutoShape 330"/>
          <p:cNvSpPr>
            <a:spLocks noChangeShapeType="1"/>
          </p:cNvSpPr>
          <p:nvPr/>
        </p:nvSpPr>
        <p:spPr bwMode="auto">
          <a:xfrm flipH="1">
            <a:off x="8649919" y="5897038"/>
            <a:ext cx="43603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AutoShape 330"/>
          <p:cNvSpPr>
            <a:spLocks noChangeShapeType="1"/>
          </p:cNvSpPr>
          <p:nvPr/>
        </p:nvSpPr>
        <p:spPr bwMode="auto">
          <a:xfrm flipH="1">
            <a:off x="8649919" y="5668438"/>
            <a:ext cx="43603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AutoShape 330"/>
          <p:cNvSpPr>
            <a:spLocks noChangeShapeType="1"/>
          </p:cNvSpPr>
          <p:nvPr/>
        </p:nvSpPr>
        <p:spPr bwMode="auto">
          <a:xfrm flipH="1">
            <a:off x="8649919" y="5820838"/>
            <a:ext cx="43603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Text Box 313"/>
          <p:cNvSpPr txBox="1">
            <a:spLocks noChangeArrowheads="1"/>
          </p:cNvSpPr>
          <p:nvPr/>
        </p:nvSpPr>
        <p:spPr bwMode="auto">
          <a:xfrm>
            <a:off x="9056318" y="5668438"/>
            <a:ext cx="15240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Pixel Hit</a:t>
            </a:r>
            <a:r>
              <a:rPr kumimoji="0" lang="en-US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Flags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43" name="Straight Arrow Connector 142"/>
          <p:cNvCxnSpPr/>
          <p:nvPr/>
        </p:nvCxnSpPr>
        <p:spPr>
          <a:xfrm>
            <a:off x="7735515" y="5973238"/>
            <a:ext cx="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Content Placeholder 2"/>
          <p:cNvSpPr>
            <a:spLocks noGrp="1"/>
          </p:cNvSpPr>
          <p:nvPr>
            <p:ph idx="1"/>
          </p:nvPr>
        </p:nvSpPr>
        <p:spPr>
          <a:xfrm>
            <a:off x="1320800" y="1628800"/>
            <a:ext cx="4378542" cy="434443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600" dirty="0"/>
              <a:t>In ClicPix2, pixel clustering in 2x8 arrays allows to further compress the data for low occupancies</a:t>
            </a:r>
          </a:p>
          <a:p>
            <a:pPr>
              <a:lnSpc>
                <a:spcPct val="80000"/>
              </a:lnSpc>
            </a:pPr>
            <a:endParaRPr lang="en-US" sz="2600" dirty="0"/>
          </a:p>
          <a:p>
            <a:pPr>
              <a:lnSpc>
                <a:spcPct val="80000"/>
              </a:lnSpc>
            </a:pPr>
            <a:r>
              <a:rPr lang="en-US" sz="2600" dirty="0"/>
              <a:t>It also reduces the area because some of the electronics can be shared (clock distribution tree, biasing lines)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6922718" y="1172638"/>
            <a:ext cx="3454400" cy="495300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687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Frontend block diagram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897307" y="5294978"/>
            <a:ext cx="10468599" cy="1080120"/>
          </a:xfrm>
        </p:spPr>
        <p:txBody>
          <a:bodyPr>
            <a:normAutofit/>
          </a:bodyPr>
          <a:lstStyle/>
          <a:p>
            <a:r>
              <a:rPr lang="en-US" sz="2000" dirty="0"/>
              <a:t>Composed of three building blocks: charge-sensitive amplifier, comparator, and calibration </a:t>
            </a:r>
            <a:r>
              <a:rPr lang="en-US" sz="2000" dirty="0" smtClean="0"/>
              <a:t>DAC</a:t>
            </a:r>
          </a:p>
          <a:p>
            <a:r>
              <a:rPr lang="en-US" sz="2000" dirty="0" smtClean="0"/>
              <a:t>Conceptually the same as CLICpix1, but many blocks were improved to have better noise immunity and make their footprint smaller!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9</a:t>
            </a:fld>
            <a:endParaRPr lang="el-G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32460"/>
            <a:ext cx="8529638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675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ining presentation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Training presentation" id="{9308F140-5CDC-477D-BC4D-9C1906451284}" vid="{11C5112C-663B-4E6D-9D3D-2361F8FA32D6}"/>
    </a:ext>
  </a:extLst>
</a:theme>
</file>

<file path=ppt/theme/theme2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FD44557-C150-4AA7-97B1-62E8021520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Training presentation</Template>
  <TotalTime>0</TotalTime>
  <Words>1393</Words>
  <Application>Microsoft Office PowerPoint</Application>
  <PresentationFormat>Custom</PresentationFormat>
  <Paragraphs>206</Paragraphs>
  <Slides>26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Training presentation</vt:lpstr>
      <vt:lpstr>CLIC Vertex Detector Developments</vt:lpstr>
      <vt:lpstr>The CLIC project</vt:lpstr>
      <vt:lpstr>CLICpix</vt:lpstr>
      <vt:lpstr>Current results</vt:lpstr>
      <vt:lpstr>Why a redesign?</vt:lpstr>
      <vt:lpstr>CLICpix2</vt:lpstr>
      <vt:lpstr>Array architecture</vt:lpstr>
      <vt:lpstr>Super-Pixel</vt:lpstr>
      <vt:lpstr>Frontend block diagram</vt:lpstr>
      <vt:lpstr>Noise Isolation</vt:lpstr>
      <vt:lpstr>Crosstalk at the input of the comparators (xRC)</vt:lpstr>
      <vt:lpstr>Power distribution</vt:lpstr>
      <vt:lpstr>Pixel Layout</vt:lpstr>
      <vt:lpstr>Performance summary</vt:lpstr>
      <vt:lpstr>Additional Analog Blocks</vt:lpstr>
      <vt:lpstr>Additional Digital Features</vt:lpstr>
      <vt:lpstr>Readout algorithm</vt:lpstr>
      <vt:lpstr>Parallel Readout</vt:lpstr>
      <vt:lpstr>Readout Time</vt:lpstr>
      <vt:lpstr>Ethernet packet encapsulation</vt:lpstr>
      <vt:lpstr>Design status</vt:lpstr>
      <vt:lpstr>Conclusions</vt:lpstr>
      <vt:lpstr>Thanks for your attention</vt:lpstr>
      <vt:lpstr>BACKUP SLIDES</vt:lpstr>
      <vt:lpstr>DAC linearity</vt:lpstr>
      <vt:lpstr>Alignment marks for easier flip-chip assembly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2016-01-19T10:13:40Z</dcterms:created>
  <dcterms:modified xsi:type="dcterms:W3CDTF">2016-05-25T17:33:04Z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TC034606049991</vt:lpwstr>
  </property>
</Properties>
</file>