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tif" ContentType="video/unknown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448" r:id="rId3"/>
    <p:sldId id="494" r:id="rId4"/>
    <p:sldId id="492" r:id="rId5"/>
    <p:sldId id="493" r:id="rId6"/>
    <p:sldId id="495" r:id="rId7"/>
    <p:sldId id="491" r:id="rId8"/>
    <p:sldId id="483" r:id="rId9"/>
    <p:sldId id="497" r:id="rId10"/>
    <p:sldId id="496" r:id="rId11"/>
    <p:sldId id="499" r:id="rId12"/>
    <p:sldId id="509" r:id="rId13"/>
    <p:sldId id="513" r:id="rId14"/>
    <p:sldId id="514" r:id="rId15"/>
    <p:sldId id="511" r:id="rId16"/>
    <p:sldId id="498" r:id="rId17"/>
    <p:sldId id="500" r:id="rId18"/>
    <p:sldId id="501" r:id="rId19"/>
    <p:sldId id="503" r:id="rId20"/>
    <p:sldId id="502" r:id="rId21"/>
    <p:sldId id="504" r:id="rId22"/>
    <p:sldId id="506" r:id="rId23"/>
    <p:sldId id="507" r:id="rId24"/>
    <p:sldId id="508" r:id="rId25"/>
    <p:sldId id="485" r:id="rId26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EFF"/>
    <a:srgbClr val="E06071"/>
    <a:srgbClr val="FF869E"/>
    <a:srgbClr val="F26C2E"/>
    <a:srgbClr val="DA225B"/>
    <a:srgbClr val="F49857"/>
    <a:srgbClr val="5FA7E2"/>
    <a:srgbClr val="FFFF22"/>
    <a:srgbClr val="95B559"/>
    <a:srgbClr val="BA6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16" autoAdjust="0"/>
    <p:restoredTop sz="95447" autoAdjust="0"/>
  </p:normalViewPr>
  <p:slideViewPr>
    <p:cSldViewPr>
      <p:cViewPr>
        <p:scale>
          <a:sx n="102" d="100"/>
          <a:sy n="102" d="100"/>
        </p:scale>
        <p:origin x="1400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04DF5D-D071-E846-8540-730658D50CD3}" type="datetime1">
              <a:rPr lang="pt-BR" smtClean="0"/>
              <a:t>30/06/16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DC7E47-4ED3-444E-91CA-F18ADFDA314E}" type="slidenum">
              <a:rPr lang="en-US" smtClean="0"/>
              <a:t>‹n.º›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7168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4C90471A-F2B1-6048-AE09-26050E322588}" type="datetime1">
              <a:rPr lang="pt-BR" smtClean="0"/>
              <a:t>30/06/16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CA5D3BF3-D352-46FC-8343-31F56E6730EA}" type="slidenum">
              <a:rPr lang="en-US" smtClean="0"/>
              <a:pPr/>
              <a:t>‹n.º›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29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6414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325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3300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8649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7043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8713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3790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2577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926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8935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70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5609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9587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1549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1208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5503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082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456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87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95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2017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572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2023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4001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030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8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x-none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  <a:extLst/>
          </a:lstStyle>
          <a:p>
            <a:pPr algn="ctr"/>
            <a:r>
              <a:rPr lang="en-US" sz="2000" smtClean="0">
                <a:solidFill>
                  <a:srgbClr val="FFFFFF"/>
                </a:solidFill>
              </a:rPr>
              <a:t>10/03/16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1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  <a:extLst/>
          </a:lstStyle>
          <a:p>
            <a:pPr algn="r"/>
            <a:r>
              <a:rPr lang="en-US" smtClean="0">
                <a:solidFill>
                  <a:schemeClr val="tx2"/>
                </a:solidFill>
              </a:rPr>
              <a:t>mvicente@cern.ch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‹n.º›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3124200"/>
            <a:ext cx="6477000" cy="2717800"/>
          </a:xfrm>
        </p:spPr>
        <p:txBody>
          <a:bodyPr rtlCol="0" anchor="b"/>
          <a:lstStyle>
            <a:lvl1pPr>
              <a:defRPr cap="all" baseline="0"/>
            </a:lvl1pPr>
            <a:extLst/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10/03/16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mvicente@cern.ch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‹n.º›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803400"/>
            <a:ext cx="8153400" cy="4368800"/>
          </a:xfrm>
        </p:spPr>
        <p:txBody>
          <a:bodyPr/>
          <a:lstStyle>
            <a:extLst/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1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10/03/16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1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2400" b="1" smtClean="0">
                <a:solidFill>
                  <a:srgbClr val="FFFFFF"/>
                </a:solidFill>
              </a:rPr>
              <a:pPr algn="ctr"/>
              <a:t>‹n.º›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r>
              <a:rPr lang="en-US" smtClean="0"/>
              <a:t>mvicente@cern.ch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803403"/>
            <a:ext cx="3886200" cy="4358165"/>
          </a:xfrm>
        </p:spPr>
        <p:txBody>
          <a:bodyPr/>
          <a:lstStyle>
            <a:extLst/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803401"/>
            <a:ext cx="3886200" cy="4358167"/>
          </a:xfrm>
        </p:spPr>
        <p:txBody>
          <a:bodyPr/>
          <a:lstStyle>
            <a:extLst/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10/03/16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‹n.º›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mvicente@cern.ch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57480"/>
            <a:ext cx="8153400" cy="134112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559757"/>
            <a:ext cx="3886200" cy="3505200"/>
          </a:xfrm>
        </p:spPr>
        <p:txBody>
          <a:bodyPr/>
          <a:lstStyle>
            <a:extLst/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559757"/>
            <a:ext cx="3886200" cy="3505200"/>
          </a:xfrm>
        </p:spPr>
        <p:txBody>
          <a:bodyPr/>
          <a:lstStyle>
            <a:extLst/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10/03/16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‹n.º›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mvicente@cern.ch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816382"/>
            <a:ext cx="3886200" cy="707136"/>
          </a:xfrm>
          <a:solidFill>
            <a:schemeClr val="accent2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816382"/>
            <a:ext cx="3886200" cy="707136"/>
          </a:xfrm>
          <a:solidFill>
            <a:schemeClr val="accent4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x-none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10/03/16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mvicente@cern.ch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‹n.º›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10/03/16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mvicente@cern.ch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‹n.º›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 anchor="b"/>
          <a:lstStyle>
            <a:lvl1pPr algn="l">
              <a:buNone/>
              <a:defRPr sz="4200" b="0"/>
            </a:lvl1pPr>
            <a:extLst/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10/03/16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mvicente@cern.ch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‹n.º›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905000"/>
            <a:ext cx="1600200" cy="41656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905000"/>
            <a:ext cx="6400800" cy="4267200"/>
          </a:xfrm>
        </p:spPr>
        <p:txBody>
          <a:bodyPr/>
          <a:lstStyle>
            <a:extLst/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4559808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>
              <a:buNone/>
              <a:defRPr sz="3200"/>
            </a:lvl1pPr>
            <a:extLst/>
          </a:lstStyle>
          <a:p>
            <a:r>
              <a:rPr lang="x-none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  <a:extLst/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89520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724400"/>
            <a:ext cx="7315200" cy="6096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  <a:extLst/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>
            <a:extLst/>
          </a:lstStyle>
          <a:p>
            <a:r>
              <a:rPr lang="en-US" smtClean="0"/>
              <a:t>10/03/16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8"/>
          </a:xfrm>
        </p:spPr>
        <p:txBody>
          <a:bodyPr rtlCol="0"/>
          <a:lstStyle>
            <a:lvl1pPr>
              <a:defRPr sz="2800"/>
            </a:lvl1pPr>
            <a:extLst/>
          </a:lstStyle>
          <a:p>
            <a:pPr algn="ctr"/>
            <a:fld id="{8F82E0A0-C266-4798-8C8F-B9F91E9DA37E}" type="slidenum">
              <a:rPr lang="en-US" sz="2800" b="1" smtClean="0">
                <a:solidFill>
                  <a:srgbClr val="FFFFFF"/>
                </a:solidFill>
              </a:rPr>
              <a:pPr algn="ctr"/>
              <a:t>‹n.º›</a:t>
            </a:fld>
            <a:endParaRPr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9"/>
            <a:ext cx="4572000" cy="365125"/>
          </a:xfrm>
        </p:spPr>
        <p:txBody>
          <a:bodyPr rtlCol="0"/>
          <a:lstStyle>
            <a:extLst/>
          </a:lstStyle>
          <a:p>
            <a:r>
              <a:rPr lang="en-US" smtClean="0"/>
              <a:t>mvicente@cern.ch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803400"/>
            <a:ext cx="8153400" cy="432308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  <a:extLst/>
          </a:lstStyle>
          <a:p>
            <a:r>
              <a:rPr lang="en-US" sz="1400" smtClean="0">
                <a:solidFill>
                  <a:schemeClr val="tx2"/>
                </a:solidFill>
              </a:rPr>
              <a:t>10/03/16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5" y="6248209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  <a:extLst/>
          </a:lstStyle>
          <a:p>
            <a:pPr algn="r"/>
            <a:r>
              <a:rPr lang="en-US" sz="1400" smtClean="0">
                <a:solidFill>
                  <a:schemeClr val="tx2"/>
                </a:solidFill>
              </a:rPr>
              <a:t>mvicente@cern.ch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460227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505947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505947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49801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‹n.º›</a:t>
            </a:fld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l" rtl="0" eaLnBrk="1" latinLnBrk="0" hangingPunct="1">
        <a:spcBef>
          <a:spcPct val="0"/>
        </a:spcBef>
        <a:buNone/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microsoft.com/office/2007/relationships/hdphoto" Target="../media/hdphoto1.wdp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24.png"/><Relationship Id="rId9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6.jpeg"/><Relationship Id="rId5" Type="http://schemas.openxmlformats.org/officeDocument/2006/relationships/image" Target="../media/image7.jp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28.png"/><Relationship Id="rId9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30.png"/><Relationship Id="rId9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30.png"/><Relationship Id="rId9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30.png"/><Relationship Id="rId9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3.png"/><Relationship Id="rId9" Type="http://schemas.openxmlformats.org/officeDocument/2006/relationships/image" Target="../media/image34.png"/><Relationship Id="rId10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35.png"/><Relationship Id="rId9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38.png"/><Relationship Id="rId9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40.png"/><Relationship Id="rId9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42.png"/><Relationship Id="rId9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44.png"/><Relationship Id="rId9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6.jpeg"/><Relationship Id="rId5" Type="http://schemas.openxmlformats.org/officeDocument/2006/relationships/image" Target="../media/image7.jp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46.png"/><Relationship Id="rId10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6.jpeg"/><Relationship Id="rId6" Type="http://schemas.openxmlformats.org/officeDocument/2006/relationships/image" Target="../media/image7.jp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4.jpeg"/><Relationship Id="rId9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.xml"/><Relationship Id="rId5" Type="http://schemas.openxmlformats.org/officeDocument/2006/relationships/image" Target="../media/image6.jpeg"/><Relationship Id="rId6" Type="http://schemas.openxmlformats.org/officeDocument/2006/relationships/image" Target="../media/image7.jp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6.png"/><Relationship Id="rId11" Type="http://schemas.openxmlformats.org/officeDocument/2006/relationships/image" Target="../media/image17.png"/><Relationship Id="rId1" Type="http://schemas.microsoft.com/office/2007/relationships/media" Target="../media/media1.tif"/><Relationship Id="rId2" Type="http://schemas.openxmlformats.org/officeDocument/2006/relationships/video" Target="../media/media1.t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6.jpeg"/><Relationship Id="rId5" Type="http://schemas.openxmlformats.org/officeDocument/2006/relationships/image" Target="../media/image7.jp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6.jpeg"/><Relationship Id="rId5" Type="http://schemas.openxmlformats.org/officeDocument/2006/relationships/image" Target="../media/image7.jp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6.jpeg"/><Relationship Id="rId5" Type="http://schemas.openxmlformats.org/officeDocument/2006/relationships/image" Target="../media/image7.jp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10" b="26740"/>
          <a:stretch/>
        </p:blipFill>
        <p:spPr>
          <a:xfrm>
            <a:off x="0" y="2133600"/>
            <a:ext cx="9144000" cy="38770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0" b="18049"/>
          <a:stretch/>
        </p:blipFill>
        <p:spPr>
          <a:xfrm>
            <a:off x="-1" y="1752600"/>
            <a:ext cx="9144001" cy="4267200"/>
          </a:xfrm>
          <a:prstGeom prst="rect">
            <a:avLst/>
          </a:prstGeom>
        </p:spPr>
      </p:pic>
      <p:pic>
        <p:nvPicPr>
          <p:cNvPr id="16" name="Picture 15" descr="11465.jpeg"/>
          <p:cNvPicPr>
            <a:picLocks noChangeAspect="1"/>
          </p:cNvPicPr>
          <p:nvPr/>
        </p:nvPicPr>
        <p:blipFill rotWithShape="1">
          <a:blip r:embed="rId5">
            <a:alphaModFix amt="27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7397" r="18901" b="34200"/>
          <a:stretch/>
        </p:blipFill>
        <p:spPr>
          <a:xfrm>
            <a:off x="2362200" y="6044487"/>
            <a:ext cx="6781800" cy="702909"/>
          </a:xfrm>
          <a:prstGeom prst="rect">
            <a:avLst/>
          </a:prstGeom>
          <a:effectLst/>
        </p:spPr>
      </p:pic>
      <p:sp>
        <p:nvSpPr>
          <p:cNvPr id="17" name="TextBox 16"/>
          <p:cNvSpPr txBox="1"/>
          <p:nvPr/>
        </p:nvSpPr>
        <p:spPr>
          <a:xfrm>
            <a:off x="67867" y="6088166"/>
            <a:ext cx="214193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WG Vertex meeting</a:t>
            </a:r>
            <a:endParaRPr lang="en-US" b="1" dirty="0" smtClean="0"/>
          </a:p>
          <a:p>
            <a:r>
              <a:rPr lang="en-US" sz="1600" dirty="0" smtClean="0"/>
              <a:t>               </a:t>
            </a:r>
            <a:r>
              <a:rPr lang="en-US" sz="1600" dirty="0" smtClean="0"/>
              <a:t>01/07/2016</a:t>
            </a:r>
            <a:endParaRPr lang="en-US" sz="1600" dirty="0"/>
          </a:p>
        </p:txBody>
      </p:sp>
      <p:sp>
        <p:nvSpPr>
          <p:cNvPr id="2" name="Rectangle 1"/>
          <p:cNvSpPr/>
          <p:nvPr/>
        </p:nvSpPr>
        <p:spPr>
          <a:xfrm>
            <a:off x="3968663" y="6235446"/>
            <a:ext cx="5105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70000"/>
              </a:lnSpc>
            </a:pPr>
            <a:r>
              <a:rPr lang="en-US" sz="2800" b="1" dirty="0" err="1" smtClean="0"/>
              <a:t>Mateus</a:t>
            </a:r>
            <a:r>
              <a:rPr lang="en-US" sz="2800" b="1" dirty="0" smtClean="0"/>
              <a:t> </a:t>
            </a:r>
            <a:r>
              <a:rPr lang="en-US" sz="2800" b="1" dirty="0" smtClean="0"/>
              <a:t>Vicente</a:t>
            </a:r>
          </a:p>
          <a:p>
            <a:pPr algn="r">
              <a:lnSpc>
                <a:spcPct val="70000"/>
              </a:lnSpc>
            </a:pPr>
            <a:endParaRPr lang="en-US" sz="3200" b="1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"/>
            <a:ext cx="5161550" cy="8534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0999" y="1299627"/>
            <a:ext cx="77226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dirty="0" smtClean="0">
                <a:solidFill>
                  <a:srgbClr val="F26C2E"/>
                </a:solidFill>
              </a:rPr>
              <a:t>Cross Section Measurements </a:t>
            </a:r>
          </a:p>
          <a:p>
            <a:pPr algn="just"/>
            <a:r>
              <a:rPr lang="en-US" sz="3200" b="1" dirty="0" smtClean="0">
                <a:solidFill>
                  <a:srgbClr val="F26C2E"/>
                </a:solidFill>
              </a:rPr>
              <a:t>+ Capacitive Coupling Simulation </a:t>
            </a:r>
          </a:p>
          <a:p>
            <a:pPr algn="just"/>
            <a:r>
              <a:rPr lang="en-US" sz="3200" b="1" dirty="0" smtClean="0">
                <a:solidFill>
                  <a:srgbClr val="F26C2E"/>
                </a:solidFill>
              </a:rPr>
              <a:t>+ Flip-chip alignment</a:t>
            </a:r>
            <a:endParaRPr lang="en-US" sz="2000" b="1" dirty="0">
              <a:solidFill>
                <a:srgbClr val="F26C2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10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3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Simulation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Capacitive Coupling (with M5 layer)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989307"/>
            <a:ext cx="3098704" cy="2537139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850" y="2989307"/>
            <a:ext cx="5161550" cy="2537139"/>
          </a:xfrm>
          <a:prstGeom prst="rect">
            <a:avLst/>
          </a:prstGeom>
        </p:spPr>
      </p:pic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362200"/>
            <a:ext cx="6882116" cy="39654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smtClean="0"/>
              <a:t>Implementation of M5 layer (from GDS file) on 3D model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0034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3779"/>
            <a:ext cx="4584529" cy="3728940"/>
          </a:xfrm>
          <a:prstGeom prst="rect">
            <a:avLst/>
          </a:prstGeom>
        </p:spPr>
      </p:pic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/>
              <a:t>20</a:t>
            </a:r>
            <a:endParaRPr lang="en-US" dirty="0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4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839" y="2242789"/>
            <a:ext cx="4596279" cy="371402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52400" y="1875910"/>
            <a:ext cx="4142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93CEFF"/>
                </a:solidFill>
              </a:rPr>
              <a:t>Central C3PD Pixel and CLIXpix2 </a:t>
            </a:r>
            <a:r>
              <a:rPr lang="en-US" dirty="0" smtClean="0">
                <a:solidFill>
                  <a:srgbClr val="93CEFF"/>
                </a:solidFill>
              </a:rPr>
              <a:t>terminals</a:t>
            </a:r>
            <a:endParaRPr lang="en-US" dirty="0">
              <a:solidFill>
                <a:srgbClr val="93CE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96939" y="1875910"/>
            <a:ext cx="3837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869E"/>
                </a:solidFill>
              </a:rPr>
              <a:t>Central C3PD Pixel and C3PD </a:t>
            </a:r>
            <a:r>
              <a:rPr lang="en-US" dirty="0" smtClean="0">
                <a:solidFill>
                  <a:srgbClr val="FF869E"/>
                </a:solidFill>
              </a:rPr>
              <a:t>terminals</a:t>
            </a:r>
            <a:endParaRPr lang="en-US" dirty="0">
              <a:solidFill>
                <a:srgbClr val="FF869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5400000">
            <a:off x="4191000" y="2249841"/>
            <a:ext cx="343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+mj-lt"/>
                <a:ea typeface="Arial" charset="0"/>
                <a:cs typeface="Arial" charset="0"/>
              </a:rPr>
              <a:t>fF</a:t>
            </a:r>
            <a:endParaRPr lang="en-US" sz="1600" dirty="0">
              <a:latin typeface="+mj-lt"/>
              <a:ea typeface="Arial" charset="0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5400000">
            <a:off x="8725364" y="2249841"/>
            <a:ext cx="343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+mj-lt"/>
                <a:ea typeface="Arial" charset="0"/>
                <a:cs typeface="Arial" charset="0"/>
              </a:rPr>
              <a:t>fF</a:t>
            </a:r>
            <a:endParaRPr lang="en-US" sz="1600" dirty="0">
              <a:latin typeface="+mj-lt"/>
              <a:ea typeface="Arial" charset="0"/>
              <a:cs typeface="Arial" charset="0"/>
            </a:endParaRPr>
          </a:p>
        </p:txBody>
      </p:sp>
      <p:sp>
        <p:nvSpPr>
          <p:cNvPr id="24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Simulation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Capacitive Coupling (with M5 layer)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97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/>
              <a:t>20</a:t>
            </a:r>
            <a:endParaRPr lang="en-US" dirty="0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4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Simulation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Capacitive Coupling to other metals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641" y="2589611"/>
            <a:ext cx="6245475" cy="3243593"/>
          </a:xfrm>
          <a:prstGeom prst="rect">
            <a:avLst/>
          </a:prstGeom>
        </p:spPr>
      </p:pic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1981200"/>
            <a:ext cx="6882116" cy="39654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smtClean="0"/>
              <a:t>Coupling of the pixels with Guard Ring and M6+M5</a:t>
            </a:r>
            <a:endParaRPr lang="en-US" sz="2000" dirty="0" smtClean="0"/>
          </a:p>
        </p:txBody>
      </p:sp>
      <p:pic>
        <p:nvPicPr>
          <p:cNvPr id="26" name="Imagem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8592" y="3129215"/>
            <a:ext cx="1386098" cy="1078017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228600" y="2604725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GR: 3.20 </a:t>
            </a:r>
            <a:r>
              <a:rPr lang="pt-BR" dirty="0" err="1" smtClean="0"/>
              <a:t>fF</a:t>
            </a:r>
            <a:endParaRPr lang="pt-BR" dirty="0"/>
          </a:p>
        </p:txBody>
      </p:sp>
      <p:pic>
        <p:nvPicPr>
          <p:cNvPr id="27" name="Imagem 2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160455" y="5025482"/>
            <a:ext cx="1943101" cy="962376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6240501" y="6031468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mtClean="0"/>
              <a:t>M6+M5: 0.37 </a:t>
            </a:r>
            <a:r>
              <a:rPr lang="pt-BR" dirty="0" err="1" smtClean="0"/>
              <a:t>fF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3025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/>
              <a:t>20</a:t>
            </a:r>
            <a:endParaRPr lang="en-US" dirty="0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4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Simulation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err="1" smtClean="0">
                <a:solidFill>
                  <a:schemeClr val="bg1">
                    <a:lumMod val="50000"/>
                  </a:schemeClr>
                </a:solidFill>
              </a:rPr>
              <a:t>Capacitively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 Coupled Signal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8" y="1828800"/>
            <a:ext cx="7796521" cy="39654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smtClean="0"/>
              <a:t>Simulation of a voltage pulse from C3PD pixel and measurement of the signal in the CLICpix2 pixel</a:t>
            </a:r>
          </a:p>
          <a:p>
            <a:pPr lvl="1"/>
            <a:r>
              <a:rPr lang="en-US" sz="1800" dirty="0"/>
              <a:t>Possibility of couple the terminal to a circuit defined by a </a:t>
            </a:r>
            <a:r>
              <a:rPr lang="en-US" sz="1800" b="1" dirty="0"/>
              <a:t>SPICE </a:t>
            </a:r>
            <a:r>
              <a:rPr lang="en-US" sz="1800" b="1" dirty="0" smtClean="0"/>
              <a:t>netlist</a:t>
            </a:r>
            <a:endParaRPr lang="en-US" sz="1800" b="1" dirty="0"/>
          </a:p>
        </p:txBody>
      </p:sp>
      <p:sp>
        <p:nvSpPr>
          <p:cNvPr id="15" name="Content Placeholder 5"/>
          <p:cNvSpPr txBox="1">
            <a:spLocks/>
          </p:cNvSpPr>
          <p:nvPr/>
        </p:nvSpPr>
        <p:spPr>
          <a:xfrm>
            <a:off x="769957" y="5257800"/>
            <a:ext cx="7796521" cy="39654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b="1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148" y="2890274"/>
            <a:ext cx="5677705" cy="1945773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596245"/>
            <a:ext cx="5505853" cy="1851183"/>
          </a:xfrm>
          <a:prstGeom prst="rect">
            <a:avLst/>
          </a:prstGeom>
        </p:spPr>
      </p:pic>
      <p:sp>
        <p:nvSpPr>
          <p:cNvPr id="21" name="CaixaDeTexto 20"/>
          <p:cNvSpPr txBox="1"/>
          <p:nvPr/>
        </p:nvSpPr>
        <p:spPr>
          <a:xfrm rot="16200000">
            <a:off x="1394223" y="5261389"/>
            <a:ext cx="8194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Charge [</a:t>
            </a:r>
            <a:r>
              <a:rPr lang="pt-BR" sz="1000" dirty="0" err="1" smtClean="0"/>
              <a:t>pC</a:t>
            </a:r>
            <a:r>
              <a:rPr lang="pt-BR" sz="1000" dirty="0" smtClean="0"/>
              <a:t>]</a:t>
            </a:r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19213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/>
              <a:t>20</a:t>
            </a:r>
            <a:endParaRPr lang="en-US" dirty="0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4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Simulation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err="1" smtClean="0">
                <a:solidFill>
                  <a:schemeClr val="bg1">
                    <a:lumMod val="50000"/>
                  </a:schemeClr>
                </a:solidFill>
              </a:rPr>
              <a:t>Capacitively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 Coupled Signal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8" y="1828800"/>
            <a:ext cx="7796521" cy="39654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smtClean="0"/>
              <a:t>Simulation of a voltage pulse from C3PD pixel and measurement of the signal in the CLICpix2 pixel</a:t>
            </a:r>
          </a:p>
          <a:p>
            <a:pPr lvl="1"/>
            <a:r>
              <a:rPr lang="en-US" sz="1800" dirty="0"/>
              <a:t>Possibility of couple the terminal to a circuit defined by a </a:t>
            </a:r>
            <a:r>
              <a:rPr lang="en-US" sz="1800" b="1" dirty="0"/>
              <a:t>SPICE </a:t>
            </a:r>
            <a:r>
              <a:rPr lang="en-US" sz="1800" b="1" dirty="0" smtClean="0"/>
              <a:t>netlist</a:t>
            </a:r>
            <a:endParaRPr lang="en-US" sz="1800" b="1" dirty="0"/>
          </a:p>
        </p:txBody>
      </p:sp>
      <p:sp>
        <p:nvSpPr>
          <p:cNvPr id="15" name="Content Placeholder 5"/>
          <p:cNvSpPr txBox="1">
            <a:spLocks/>
          </p:cNvSpPr>
          <p:nvPr/>
        </p:nvSpPr>
        <p:spPr>
          <a:xfrm>
            <a:off x="769957" y="5257800"/>
            <a:ext cx="7796521" cy="39654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b="1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148" y="2890274"/>
            <a:ext cx="5677705" cy="1945773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1" y="4596245"/>
            <a:ext cx="5429652" cy="1851183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 rot="16200000">
            <a:off x="1394223" y="5261389"/>
            <a:ext cx="8194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Charge [</a:t>
            </a:r>
            <a:r>
              <a:rPr lang="pt-BR" sz="1000" dirty="0" err="1" smtClean="0"/>
              <a:t>pC</a:t>
            </a:r>
            <a:r>
              <a:rPr lang="pt-BR" sz="1000" dirty="0" smtClean="0"/>
              <a:t>]</a:t>
            </a:r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183079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/>
              <a:t>20</a:t>
            </a:r>
            <a:endParaRPr lang="en-US" dirty="0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4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Simulation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err="1" smtClean="0">
                <a:solidFill>
                  <a:schemeClr val="bg1">
                    <a:lumMod val="50000"/>
                  </a:schemeClr>
                </a:solidFill>
              </a:rPr>
              <a:t>Capacitively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 Coupled Signal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8" y="1828800"/>
            <a:ext cx="7796521" cy="39654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smtClean="0"/>
              <a:t>Simulation of a voltage pulse from C3PD pixel and measurement of the signal in the CLICpix2 pixel</a:t>
            </a:r>
          </a:p>
          <a:p>
            <a:pPr lvl="1"/>
            <a:r>
              <a:rPr lang="en-US" sz="1800" dirty="0"/>
              <a:t>Possibility of couple the terminal to a circuit defined by a </a:t>
            </a:r>
            <a:r>
              <a:rPr lang="en-US" sz="1800" b="1" dirty="0"/>
              <a:t>SPICE </a:t>
            </a:r>
            <a:r>
              <a:rPr lang="en-US" sz="1800" b="1" dirty="0" smtClean="0"/>
              <a:t>netlist</a:t>
            </a:r>
            <a:endParaRPr lang="en-US" sz="1800" b="1" dirty="0"/>
          </a:p>
        </p:txBody>
      </p:sp>
      <p:sp>
        <p:nvSpPr>
          <p:cNvPr id="15" name="Content Placeholder 5"/>
          <p:cNvSpPr txBox="1">
            <a:spLocks/>
          </p:cNvSpPr>
          <p:nvPr/>
        </p:nvSpPr>
        <p:spPr>
          <a:xfrm>
            <a:off x="769957" y="5257800"/>
            <a:ext cx="7796521" cy="39654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b="1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148" y="2890274"/>
            <a:ext cx="5677705" cy="1945773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148" y="4566674"/>
            <a:ext cx="5677705" cy="1910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1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16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3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Flip-chip Alignment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Cross Section Measurement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7" r="37443"/>
          <a:stretch/>
        </p:blipFill>
        <p:spPr>
          <a:xfrm rot="16200000">
            <a:off x="1727038" y="1473362"/>
            <a:ext cx="2969845" cy="5661921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844" y="3410562"/>
            <a:ext cx="2407901" cy="1329580"/>
          </a:xfrm>
          <a:prstGeom prst="rect">
            <a:avLst/>
          </a:prstGeom>
        </p:spPr>
      </p:pic>
      <p:sp>
        <p:nvSpPr>
          <p:cNvPr id="21" name="Content Placeholder 5"/>
          <p:cNvSpPr txBox="1">
            <a:spLocks/>
          </p:cNvSpPr>
          <p:nvPr/>
        </p:nvSpPr>
        <p:spPr>
          <a:xfrm>
            <a:off x="661679" y="1981200"/>
            <a:ext cx="6882116" cy="3429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smtClean="0"/>
              <a:t>Measurement with optical microscope (</a:t>
            </a:r>
            <a:r>
              <a:rPr lang="en-US" sz="2000" dirty="0" err="1" smtClean="0"/>
              <a:t>CLICpix</a:t>
            </a:r>
            <a:r>
              <a:rPr lang="en-US" sz="2000" dirty="0" smtClean="0"/>
              <a:t> + CCPDv3)</a:t>
            </a:r>
          </a:p>
          <a:p>
            <a:pPr lvl="1"/>
            <a:r>
              <a:rPr lang="en-US" sz="1700" dirty="0" smtClean="0"/>
              <a:t>Bump pads misaligned by ~ 1.1um (after gluing)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78667" y="4714277"/>
            <a:ext cx="1386098" cy="1078017"/>
          </a:xfrm>
          <a:prstGeom prst="rect">
            <a:avLst/>
          </a:prstGeom>
        </p:spPr>
      </p:pic>
      <p:sp>
        <p:nvSpPr>
          <p:cNvPr id="24" name="CaixaDeTexto 23"/>
          <p:cNvSpPr txBox="1"/>
          <p:nvPr/>
        </p:nvSpPr>
        <p:spPr>
          <a:xfrm>
            <a:off x="3855924" y="5743968"/>
            <a:ext cx="21547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err="1" smtClean="0">
                <a:solidFill>
                  <a:schemeClr val="bg1">
                    <a:lumMod val="50000"/>
                  </a:schemeClr>
                </a:solidFill>
              </a:rPr>
              <a:t>Thanks</a:t>
            </a: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1600" dirty="0" err="1" smtClean="0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1600" dirty="0" err="1" smtClean="0">
                <a:solidFill>
                  <a:schemeClr val="bg1">
                    <a:lumMod val="50000"/>
                  </a:schemeClr>
                </a:solidFill>
              </a:rPr>
              <a:t>Florian</a:t>
            </a: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1600" dirty="0" err="1" smtClean="0">
                <a:solidFill>
                  <a:schemeClr val="bg1">
                    <a:lumMod val="50000"/>
                  </a:schemeClr>
                </a:solidFill>
              </a:rPr>
              <a:t>Pipper</a:t>
            </a:r>
            <a:endParaRPr lang="pt-BR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3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17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3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1" name="Content Placeholder 5"/>
          <p:cNvSpPr txBox="1">
            <a:spLocks/>
          </p:cNvSpPr>
          <p:nvPr/>
        </p:nvSpPr>
        <p:spPr>
          <a:xfrm>
            <a:off x="661679" y="1981200"/>
            <a:ext cx="6729721" cy="3429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err="1" smtClean="0"/>
              <a:t>Accura</a:t>
            </a:r>
            <a:r>
              <a:rPr lang="en-US" sz="2000" dirty="0" smtClean="0"/>
              <a:t> 100 pictures</a:t>
            </a:r>
          </a:p>
          <a:p>
            <a:pPr lvl="1"/>
            <a:r>
              <a:rPr lang="en-US" sz="1400" dirty="0" smtClean="0"/>
              <a:t>Two cameras (one pointing up and another pointing down) to align the chips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656" y="2757259"/>
            <a:ext cx="4265744" cy="3110141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56" y="2757259"/>
            <a:ext cx="4265744" cy="3110141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213479" y="2771525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mtClean="0"/>
              <a:t>CLICpix</a:t>
            </a: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659499" y="2767448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mtClean="0"/>
              <a:t>CCPDv3</a:t>
            </a:r>
            <a:endParaRPr lang="pt-BR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Flip-chip Alignment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Flip-chip process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05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18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3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Flip-chip + </a:t>
            </a:r>
            <a:r>
              <a:rPr lang="en-US" b="1" dirty="0" err="1" smtClean="0"/>
              <a:t>PixelShop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Alignment Measurement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61" y="2367345"/>
            <a:ext cx="6870023" cy="4030771"/>
          </a:xfrm>
          <a:prstGeom prst="rect">
            <a:avLst/>
          </a:prstGeom>
        </p:spPr>
      </p:pic>
      <p:sp>
        <p:nvSpPr>
          <p:cNvPr id="22" name="Content Placeholder 5"/>
          <p:cNvSpPr txBox="1">
            <a:spLocks/>
          </p:cNvSpPr>
          <p:nvPr/>
        </p:nvSpPr>
        <p:spPr>
          <a:xfrm>
            <a:off x="661679" y="1905000"/>
            <a:ext cx="8341600" cy="3429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/>
              <a:t>Pixels pattern recognition </a:t>
            </a:r>
            <a:r>
              <a:rPr lang="en-US" sz="2000" dirty="0" smtClean="0">
                <a:sym typeface="Wingdings"/>
              </a:rPr>
              <a:t> Distance between pixel pads</a:t>
            </a:r>
            <a:endParaRPr lang="en-US" sz="2000" dirty="0"/>
          </a:p>
        </p:txBody>
      </p:sp>
      <p:sp>
        <p:nvSpPr>
          <p:cNvPr id="24" name="CaixaDeTexto 23"/>
          <p:cNvSpPr txBox="1"/>
          <p:nvPr/>
        </p:nvSpPr>
        <p:spPr>
          <a:xfrm rot="16200000">
            <a:off x="-204625" y="5070176"/>
            <a:ext cx="2207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err="1" smtClean="0">
                <a:solidFill>
                  <a:schemeClr val="bg1">
                    <a:lumMod val="50000"/>
                  </a:schemeClr>
                </a:solidFill>
              </a:rPr>
              <a:t>Thanks</a:t>
            </a: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1600" dirty="0" err="1" smtClean="0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1600" dirty="0" err="1" smtClean="0">
                <a:solidFill>
                  <a:schemeClr val="bg1">
                    <a:lumMod val="50000"/>
                  </a:schemeClr>
                </a:solidFill>
              </a:rPr>
              <a:t>Mathieu</a:t>
            </a: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</a:rPr>
              <a:t> Benoit</a:t>
            </a:r>
            <a:endParaRPr lang="pt-BR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63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19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3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PixelShop</a:t>
            </a:r>
            <a:r>
              <a:rPr lang="en-US" b="1" dirty="0" smtClean="0"/>
              <a:t> Calibration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Alignment Measurement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2" name="Content Placeholder 5"/>
          <p:cNvSpPr txBox="1">
            <a:spLocks/>
          </p:cNvSpPr>
          <p:nvPr/>
        </p:nvSpPr>
        <p:spPr>
          <a:xfrm>
            <a:off x="661679" y="1981200"/>
            <a:ext cx="8341600" cy="3429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smtClean="0"/>
              <a:t>CCPDv3 Pixel Pad (20 x 20 um)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91" y="2671242"/>
            <a:ext cx="4521201" cy="3090315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229" y="2540740"/>
            <a:ext cx="3617171" cy="335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60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Outline</a:t>
            </a:r>
            <a:endParaRPr lang="en-US" sz="3600" dirty="0">
              <a:solidFill>
                <a:srgbClr val="7F7F7F"/>
              </a:solidFill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2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sp>
        <p:nvSpPr>
          <p:cNvPr id="15" name="Content Placeholder 5"/>
          <p:cNvSpPr txBox="1">
            <a:spLocks/>
          </p:cNvSpPr>
          <p:nvPr/>
        </p:nvSpPr>
        <p:spPr>
          <a:xfrm>
            <a:off x="304800" y="2496030"/>
            <a:ext cx="3886200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1900" dirty="0" smtClean="0"/>
              <a:t>Cross Section Measurements</a:t>
            </a:r>
            <a:endParaRPr lang="en-US" sz="1900" dirty="0"/>
          </a:p>
          <a:p>
            <a:r>
              <a:rPr lang="en-US" sz="1900" dirty="0" smtClean="0"/>
              <a:t>COMSOL simulation</a:t>
            </a:r>
          </a:p>
          <a:p>
            <a:pPr lvl="1"/>
            <a:r>
              <a:rPr lang="en-US" sz="1600" dirty="0" smtClean="0"/>
              <a:t>Implementation of M5 layer</a:t>
            </a:r>
          </a:p>
          <a:p>
            <a:pPr lvl="1"/>
            <a:r>
              <a:rPr lang="en-US" sz="1700" dirty="0" smtClean="0"/>
              <a:t>New Results</a:t>
            </a:r>
          </a:p>
          <a:p>
            <a:pPr lvl="1"/>
            <a:r>
              <a:rPr lang="en-US" sz="1700" dirty="0" smtClean="0"/>
              <a:t>Pixel Voltage Output</a:t>
            </a:r>
            <a:endParaRPr lang="en-US" sz="1700" dirty="0" smtClean="0"/>
          </a:p>
          <a:p>
            <a:r>
              <a:rPr lang="en-US" sz="2000" dirty="0" smtClean="0"/>
              <a:t>Flip-chip alignment</a:t>
            </a:r>
          </a:p>
          <a:p>
            <a:pPr lvl="1"/>
            <a:r>
              <a:rPr lang="en-US" sz="1700" dirty="0" smtClean="0"/>
              <a:t>Alignment software</a:t>
            </a:r>
          </a:p>
          <a:p>
            <a:pPr lvl="1"/>
            <a:r>
              <a:rPr lang="en-US" sz="1700" dirty="0" smtClean="0"/>
              <a:t>Measurements</a:t>
            </a:r>
          </a:p>
          <a:p>
            <a:r>
              <a:rPr lang="en-US" sz="2000" dirty="0" smtClean="0"/>
              <a:t>Conclusions</a:t>
            </a:r>
            <a:endParaRPr lang="en-US" sz="2000" dirty="0" smtClean="0"/>
          </a:p>
        </p:txBody>
      </p:sp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2281303"/>
            <a:ext cx="5009150" cy="33323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34267" y="5742801"/>
            <a:ext cx="192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CLICpix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Coupled to CCPDv3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60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20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3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PixelShop</a:t>
            </a:r>
            <a:r>
              <a:rPr lang="en-US" b="1" dirty="0" smtClean="0"/>
              <a:t> Calibration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Alignment Measurement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2" name="Content Placeholder 5"/>
          <p:cNvSpPr txBox="1">
            <a:spLocks/>
          </p:cNvSpPr>
          <p:nvPr/>
        </p:nvSpPr>
        <p:spPr>
          <a:xfrm>
            <a:off x="661679" y="1981200"/>
            <a:ext cx="8341600" cy="3429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err="1" smtClean="0"/>
              <a:t>CLICpix</a:t>
            </a:r>
            <a:r>
              <a:rPr lang="en-US" sz="2000" dirty="0" smtClean="0"/>
              <a:t> Pixel Pad (14 x 22.5 um)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438400"/>
            <a:ext cx="4110183" cy="355600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917229" y="2503232"/>
            <a:ext cx="3617171" cy="3426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78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21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3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PixelShop</a:t>
            </a:r>
            <a:r>
              <a:rPr lang="en-US" b="1" dirty="0" smtClean="0"/>
              <a:t> Calibration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Alignment Measurement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2" name="Content Placeholder 5"/>
          <p:cNvSpPr txBox="1">
            <a:spLocks/>
          </p:cNvSpPr>
          <p:nvPr/>
        </p:nvSpPr>
        <p:spPr>
          <a:xfrm>
            <a:off x="661679" y="1981200"/>
            <a:ext cx="8341600" cy="3429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smtClean="0"/>
              <a:t>Pixel to um conversion factor (default from SET = 0.47; new = 0.37)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924664"/>
            <a:ext cx="3800907" cy="3564336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979" y="2895600"/>
            <a:ext cx="3729936" cy="3580108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3172198" y="2428443"/>
            <a:ext cx="3058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CCPDv3 Pixel </a:t>
            </a:r>
            <a:r>
              <a:rPr lang="pt-BR" dirty="0" err="1" smtClean="0"/>
              <a:t>Pad</a:t>
            </a:r>
            <a:r>
              <a:rPr lang="pt-BR" dirty="0" smtClean="0"/>
              <a:t>: 20 </a:t>
            </a:r>
            <a:r>
              <a:rPr lang="pt-BR" dirty="0" err="1" smtClean="0"/>
              <a:t>x</a:t>
            </a:r>
            <a:r>
              <a:rPr lang="pt-BR" dirty="0" smtClean="0"/>
              <a:t> 20 um</a:t>
            </a:r>
            <a:endParaRPr lang="pt-BR" dirty="0"/>
          </a:p>
        </p:txBody>
      </p:sp>
      <p:cxnSp>
        <p:nvCxnSpPr>
          <p:cNvPr id="13" name="Conector Reto 12"/>
          <p:cNvCxnSpPr/>
          <p:nvPr/>
        </p:nvCxnSpPr>
        <p:spPr>
          <a:xfrm flipV="1">
            <a:off x="2743200" y="6248400"/>
            <a:ext cx="457200" cy="1680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CaixaDeTexto 20"/>
          <p:cNvSpPr txBox="1"/>
          <p:nvPr/>
        </p:nvSpPr>
        <p:spPr>
          <a:xfrm>
            <a:off x="2690007" y="6329985"/>
            <a:ext cx="651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CCPDv3</a:t>
            </a:r>
            <a:endParaRPr lang="pt-BR" sz="1050" dirty="0"/>
          </a:p>
        </p:txBody>
      </p:sp>
      <p:cxnSp>
        <p:nvCxnSpPr>
          <p:cNvPr id="26" name="Conector Reto 25"/>
          <p:cNvCxnSpPr/>
          <p:nvPr/>
        </p:nvCxnSpPr>
        <p:spPr>
          <a:xfrm flipV="1">
            <a:off x="6512349" y="6222989"/>
            <a:ext cx="457200" cy="1680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CaixaDeTexto 26"/>
          <p:cNvSpPr txBox="1"/>
          <p:nvPr/>
        </p:nvSpPr>
        <p:spPr>
          <a:xfrm>
            <a:off x="6459156" y="6304574"/>
            <a:ext cx="651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CCPDv3</a:t>
            </a:r>
            <a:endParaRPr lang="pt-BR" sz="1050" dirty="0"/>
          </a:p>
        </p:txBody>
      </p:sp>
    </p:spTree>
    <p:extLst>
      <p:ext uri="{BB962C8B-B14F-4D97-AF65-F5344CB8AC3E}">
        <p14:creationId xmlns:p14="http://schemas.microsoft.com/office/powerpoint/2010/main" val="13854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22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3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PixelShop</a:t>
            </a:r>
            <a:r>
              <a:rPr lang="en-US" b="1" dirty="0" smtClean="0"/>
              <a:t> Calibration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Alignment Measurement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2" name="Content Placeholder 5"/>
          <p:cNvSpPr txBox="1">
            <a:spLocks/>
          </p:cNvSpPr>
          <p:nvPr/>
        </p:nvSpPr>
        <p:spPr>
          <a:xfrm>
            <a:off x="661679" y="1981200"/>
            <a:ext cx="8341600" cy="3429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smtClean="0"/>
              <a:t>Pixel to um conversion factor (default from SET = 0.47; new = 0.37)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339" y="2924664"/>
            <a:ext cx="3690228" cy="3564336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471" y="2895600"/>
            <a:ext cx="3728952" cy="3580108"/>
          </a:xfrm>
          <a:prstGeom prst="rect">
            <a:avLst/>
          </a:prstGeom>
        </p:spPr>
      </p:pic>
      <p:cxnSp>
        <p:nvCxnSpPr>
          <p:cNvPr id="12" name="Conector Reto 11"/>
          <p:cNvCxnSpPr/>
          <p:nvPr/>
        </p:nvCxnSpPr>
        <p:spPr>
          <a:xfrm flipV="1">
            <a:off x="6858000" y="6205654"/>
            <a:ext cx="33454" cy="2108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ector Reto 25"/>
          <p:cNvCxnSpPr/>
          <p:nvPr/>
        </p:nvCxnSpPr>
        <p:spPr>
          <a:xfrm flipV="1">
            <a:off x="3079595" y="6231674"/>
            <a:ext cx="33454" cy="2108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CaixaDeTexto 29"/>
          <p:cNvSpPr txBox="1"/>
          <p:nvPr/>
        </p:nvSpPr>
        <p:spPr>
          <a:xfrm>
            <a:off x="3113049" y="2450068"/>
            <a:ext cx="3186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/>
              <a:t>CLICpix</a:t>
            </a:r>
            <a:r>
              <a:rPr lang="pt-BR" dirty="0" smtClean="0"/>
              <a:t> Pixel </a:t>
            </a:r>
            <a:r>
              <a:rPr lang="pt-BR" dirty="0" err="1" smtClean="0"/>
              <a:t>Pad</a:t>
            </a:r>
            <a:r>
              <a:rPr lang="pt-BR" dirty="0" smtClean="0"/>
              <a:t>: 14 </a:t>
            </a:r>
            <a:r>
              <a:rPr lang="pt-BR" dirty="0" err="1" smtClean="0"/>
              <a:t>x</a:t>
            </a:r>
            <a:r>
              <a:rPr lang="pt-BR" dirty="0" smtClean="0"/>
              <a:t> 22.5 um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453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086680"/>
            <a:ext cx="3354753" cy="324030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23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4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3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PixelShop</a:t>
            </a:r>
            <a:r>
              <a:rPr lang="en-US" b="1" dirty="0" smtClean="0"/>
              <a:t> Calibration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Alignment Measurement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/>
        </p:nvSpPr>
        <p:spPr>
          <a:xfrm>
            <a:off x="661679" y="1981200"/>
            <a:ext cx="8341600" cy="3429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smtClean="0"/>
              <a:t>Pixel to um conversion factor (default from SET = 0.47; new = 0.37)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3113049" y="2450068"/>
            <a:ext cx="3186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/>
              <a:t>CLICpix</a:t>
            </a:r>
            <a:r>
              <a:rPr lang="pt-BR" dirty="0" smtClean="0"/>
              <a:t> Pixel </a:t>
            </a:r>
            <a:r>
              <a:rPr lang="pt-BR" dirty="0" err="1" smtClean="0"/>
              <a:t>Pad</a:t>
            </a:r>
            <a:r>
              <a:rPr lang="pt-BR" dirty="0" smtClean="0"/>
              <a:t>: 14 </a:t>
            </a:r>
            <a:r>
              <a:rPr lang="pt-BR" dirty="0" err="1" smtClean="0"/>
              <a:t>x</a:t>
            </a:r>
            <a:r>
              <a:rPr lang="pt-BR" dirty="0" smtClean="0"/>
              <a:t> 22.5 um</a:t>
            </a:r>
            <a:endParaRPr lang="pt-BR" dirty="0"/>
          </a:p>
        </p:txBody>
      </p:sp>
      <p:cxnSp>
        <p:nvCxnSpPr>
          <p:cNvPr id="26" name="Conector Reto 25"/>
          <p:cNvCxnSpPr/>
          <p:nvPr/>
        </p:nvCxnSpPr>
        <p:spPr>
          <a:xfrm flipV="1">
            <a:off x="3079595" y="6231674"/>
            <a:ext cx="33454" cy="2108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m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3424405"/>
            <a:ext cx="2368078" cy="1909595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981" y="3399715"/>
            <a:ext cx="2439297" cy="190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0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492" y="2618680"/>
            <a:ext cx="3690508" cy="361165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83" y="2644635"/>
            <a:ext cx="3785136" cy="360376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24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5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Flip-chip + </a:t>
            </a:r>
            <a:r>
              <a:rPr lang="en-US" b="1" dirty="0" err="1" smtClean="0"/>
              <a:t>PixelShop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Alignment Measurement (before gluing)  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1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6" name="Content Placeholder 5"/>
          <p:cNvSpPr txBox="1">
            <a:spLocks/>
          </p:cNvSpPr>
          <p:nvPr/>
        </p:nvSpPr>
        <p:spPr>
          <a:xfrm>
            <a:off x="661679" y="1981200"/>
            <a:ext cx="8341600" cy="3429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smtClean="0"/>
              <a:t>Distance between sensor and read-out chip pixel pads</a:t>
            </a:r>
          </a:p>
          <a:p>
            <a:pPr lvl="1"/>
            <a:r>
              <a:rPr lang="en-US" sz="1700" dirty="0" smtClean="0"/>
              <a:t>Distance (Y) after gluing ~ 1.1 um</a:t>
            </a:r>
          </a:p>
        </p:txBody>
      </p:sp>
      <p:sp>
        <p:nvSpPr>
          <p:cNvPr id="10" name="Rosca 9"/>
          <p:cNvSpPr/>
          <p:nvPr/>
        </p:nvSpPr>
        <p:spPr>
          <a:xfrm>
            <a:off x="7162800" y="2895600"/>
            <a:ext cx="1600200" cy="685800"/>
          </a:xfrm>
          <a:prstGeom prst="donut">
            <a:avLst/>
          </a:prstGeom>
          <a:solidFill>
            <a:schemeClr val="accent2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82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/>
              <a:t>26</a:t>
            </a:r>
            <a:endParaRPr lang="en-US" dirty="0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05/04/16</a:t>
            </a:r>
            <a:endParaRPr lang="en-US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Conclusions</a:t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and next steps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Content Placeholder 5"/>
          <p:cNvSpPr txBox="1">
            <a:spLocks/>
          </p:cNvSpPr>
          <p:nvPr/>
        </p:nvSpPr>
        <p:spPr>
          <a:xfrm>
            <a:off x="3505200" y="2438400"/>
            <a:ext cx="5334000" cy="3657600"/>
          </a:xfrm>
          <a:prstGeom prst="rect">
            <a:avLst/>
          </a:prstGeom>
        </p:spPr>
        <p:txBody>
          <a:bodyPr vert="horz"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1800" smtClean="0"/>
              <a:t>New </a:t>
            </a:r>
            <a:r>
              <a:rPr lang="en-US" sz="1800"/>
              <a:t>c</a:t>
            </a:r>
            <a:r>
              <a:rPr lang="en-US" sz="1800" smtClean="0"/>
              <a:t>ross section </a:t>
            </a:r>
            <a:r>
              <a:rPr lang="en-US" sz="1800" dirty="0" smtClean="0"/>
              <a:t>measurements</a:t>
            </a:r>
          </a:p>
          <a:p>
            <a:pPr lvl="1"/>
            <a:r>
              <a:rPr lang="en-US" sz="1500" dirty="0" smtClean="0"/>
              <a:t>Check layer thickness to update COMSOL simulation</a:t>
            </a:r>
          </a:p>
          <a:p>
            <a:pPr lvl="1"/>
            <a:r>
              <a:rPr lang="en-US" sz="1500" dirty="0" smtClean="0"/>
              <a:t>Verify chip alignment after gluing</a:t>
            </a:r>
            <a:endParaRPr lang="en-US" sz="1500" dirty="0" smtClean="0"/>
          </a:p>
          <a:p>
            <a:r>
              <a:rPr lang="en-US" sz="1800" dirty="0" smtClean="0"/>
              <a:t>New results on pixel coupling constant</a:t>
            </a:r>
            <a:endParaRPr lang="en-US" sz="1800" dirty="0" smtClean="0"/>
          </a:p>
          <a:p>
            <a:pPr lvl="1"/>
            <a:r>
              <a:rPr lang="en-US" sz="1400" dirty="0" smtClean="0"/>
              <a:t>New gap between the chips</a:t>
            </a:r>
          </a:p>
          <a:p>
            <a:pPr lvl="1"/>
            <a:r>
              <a:rPr lang="en-US" sz="1400" dirty="0" smtClean="0"/>
              <a:t>Coupling constant to GR and metal lines</a:t>
            </a:r>
          </a:p>
          <a:p>
            <a:pPr lvl="1"/>
            <a:r>
              <a:rPr lang="en-US" sz="1400" dirty="0" smtClean="0"/>
              <a:t>Model ready to study systematically the effect of misalignment</a:t>
            </a:r>
          </a:p>
          <a:p>
            <a:pPr lvl="1"/>
            <a:r>
              <a:rPr lang="en-US" sz="1400" dirty="0" smtClean="0"/>
              <a:t>New simulation of the signal transmission</a:t>
            </a:r>
          </a:p>
          <a:p>
            <a:r>
              <a:rPr lang="en-US" sz="1800" dirty="0" smtClean="0"/>
              <a:t>New software to help chip alignment during flip-chip</a:t>
            </a:r>
          </a:p>
          <a:p>
            <a:pPr lvl="1"/>
            <a:r>
              <a:rPr lang="en-US" sz="1400" dirty="0" smtClean="0"/>
              <a:t>Possibility to reach an alignment &lt; 0.5 um</a:t>
            </a:r>
            <a:endParaRPr lang="en-US" sz="1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512182"/>
            <a:ext cx="3175786" cy="28818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6700" y="5408157"/>
            <a:ext cx="3226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Electric Field </a:t>
            </a:r>
            <a:r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t>between CLICpix2 and C3PD</a:t>
            </a:r>
            <a:endParaRPr lang="en-US" sz="140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99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3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3" name="Content Placeholder 5"/>
          <p:cNvSpPr txBox="1">
            <a:spLocks/>
          </p:cNvSpPr>
          <p:nvPr/>
        </p:nvSpPr>
        <p:spPr>
          <a:xfrm>
            <a:off x="509279" y="2059833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smtClean="0"/>
              <a:t>@ Cross </a:t>
            </a:r>
            <a:r>
              <a:rPr lang="en-US" sz="2000" smtClean="0"/>
              <a:t>Section LAB</a:t>
            </a:r>
            <a:endParaRPr lang="en-US" sz="2000" dirty="0" smtClean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Cross Section Measurements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Optical microscope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590800"/>
            <a:ext cx="4265744" cy="3196006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856" y="2595194"/>
            <a:ext cx="4265744" cy="3196006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4653941" y="5823928"/>
            <a:ext cx="21547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err="1" smtClean="0">
                <a:solidFill>
                  <a:schemeClr val="bg1">
                    <a:lumMod val="50000"/>
                  </a:schemeClr>
                </a:solidFill>
              </a:rPr>
              <a:t>Thanks</a:t>
            </a: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1600" dirty="0" err="1" smtClean="0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1600" dirty="0" err="1" smtClean="0">
                <a:solidFill>
                  <a:schemeClr val="bg1">
                    <a:lumMod val="50000"/>
                  </a:schemeClr>
                </a:solidFill>
              </a:rPr>
              <a:t>Florian</a:t>
            </a: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1600" dirty="0" err="1" smtClean="0">
                <a:solidFill>
                  <a:schemeClr val="bg1">
                    <a:lumMod val="50000"/>
                  </a:schemeClr>
                </a:solidFill>
              </a:rPr>
              <a:t>Pipper</a:t>
            </a:r>
            <a:endParaRPr lang="pt-BR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71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4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Cross Section Measurements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Scanning Electron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Microscopy - SEM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01" y="2673074"/>
            <a:ext cx="5915755" cy="3004440"/>
          </a:xfrm>
          <a:prstGeom prst="rect">
            <a:avLst/>
          </a:prstGeom>
        </p:spPr>
      </p:pic>
      <p:pic>
        <p:nvPicPr>
          <p:cNvPr id="22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34115" y="3042556"/>
            <a:ext cx="3004440" cy="2253329"/>
          </a:xfrm>
          <a:prstGeom prst="rect">
            <a:avLst/>
          </a:prstGeom>
        </p:spPr>
      </p:pic>
      <p:sp>
        <p:nvSpPr>
          <p:cNvPr id="25" name="Content Placeholder 5"/>
          <p:cNvSpPr txBox="1">
            <a:spLocks/>
          </p:cNvSpPr>
          <p:nvPr/>
        </p:nvSpPr>
        <p:spPr>
          <a:xfrm>
            <a:off x="509279" y="2059833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smtClean="0"/>
              <a:t>Service from CERN </a:t>
            </a:r>
            <a:r>
              <a:rPr lang="en-US" sz="2000"/>
              <a:t>EN-MME-MM </a:t>
            </a:r>
            <a:r>
              <a:rPr lang="en-US" sz="2000" smtClean="0"/>
              <a:t>group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12820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5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5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3" name="Content Placeholder 5"/>
          <p:cNvSpPr txBox="1">
            <a:spLocks/>
          </p:cNvSpPr>
          <p:nvPr/>
        </p:nvSpPr>
        <p:spPr>
          <a:xfrm>
            <a:off x="509279" y="2059833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smtClean="0"/>
              <a:t>Service from CERN </a:t>
            </a:r>
            <a:r>
              <a:rPr lang="en-US" sz="2000"/>
              <a:t>EN-MME-MM </a:t>
            </a:r>
            <a:r>
              <a:rPr lang="en-US" sz="2000" smtClean="0"/>
              <a:t>group</a:t>
            </a:r>
            <a:endParaRPr lang="en-US" sz="2000" dirty="0" smtClean="0"/>
          </a:p>
        </p:txBody>
      </p:sp>
      <p:pic>
        <p:nvPicPr>
          <p:cNvPr id="15" name="Picture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703769"/>
            <a:ext cx="4314375" cy="3239831"/>
          </a:xfrm>
          <a:prstGeom prst="rect">
            <a:avLst/>
          </a:prstGeom>
        </p:spPr>
      </p:pic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Cross Section Measurements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Scanning Electron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Microscopy - SEM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" name="SET29_01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632267" y="2703769"/>
            <a:ext cx="4319777" cy="323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053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6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3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Simulation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Capacitive 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C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oupling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7" y="2438400"/>
            <a:ext cx="8312727" cy="3503801"/>
          </a:xfrm>
          <a:prstGeom prst="rect">
            <a:avLst/>
          </a:prstGeom>
        </p:spPr>
      </p:pic>
      <p:sp>
        <p:nvSpPr>
          <p:cNvPr id="20" name="Content Placeholder 5"/>
          <p:cNvSpPr txBox="1">
            <a:spLocks/>
          </p:cNvSpPr>
          <p:nvPr/>
        </p:nvSpPr>
        <p:spPr>
          <a:xfrm>
            <a:off x="516835" y="5486400"/>
            <a:ext cx="5967721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pt-BR" sz="2000" dirty="0"/>
              <a:t>Cross </a:t>
            </a:r>
            <a:r>
              <a:rPr lang="pt-BR" sz="2000" dirty="0" err="1"/>
              <a:t>section</a:t>
            </a:r>
            <a:r>
              <a:rPr lang="pt-BR" sz="2000" dirty="0"/>
              <a:t> </a:t>
            </a:r>
            <a:r>
              <a:rPr lang="pt-BR" sz="2000" dirty="0" err="1"/>
              <a:t>of</a:t>
            </a:r>
            <a:r>
              <a:rPr lang="pt-BR" sz="2000" dirty="0"/>
              <a:t> 3D </a:t>
            </a:r>
            <a:r>
              <a:rPr lang="pt-BR" sz="2000" dirty="0" err="1"/>
              <a:t>model</a:t>
            </a:r>
            <a:r>
              <a:rPr lang="pt-BR" sz="2000" dirty="0"/>
              <a:t> </a:t>
            </a:r>
            <a:r>
              <a:rPr lang="pt-BR" sz="2000" dirty="0" err="1"/>
              <a:t>of</a:t>
            </a:r>
            <a:r>
              <a:rPr lang="pt-BR" sz="2000" dirty="0"/>
              <a:t> CLICpix2 + </a:t>
            </a:r>
            <a:r>
              <a:rPr lang="pt-BR" sz="2000" dirty="0" smtClean="0"/>
              <a:t>C3PD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42291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100451"/>
            <a:ext cx="8647444" cy="3925485"/>
          </a:xfrm>
          <a:prstGeom prst="rect">
            <a:avLst/>
          </a:prstGeom>
        </p:spPr>
      </p:pic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7</a:t>
            </a:fld>
            <a:endParaRPr lang="en-US" dirty="0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4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83693" y="5530232"/>
            <a:ext cx="18404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CLICpix2 and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C3PD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pads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Simulation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Pixel pads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1649407" y="3904803"/>
            <a:ext cx="677904" cy="400110"/>
          </a:xfrm>
          <a:prstGeom prst="rect">
            <a:avLst/>
          </a:prstGeom>
          <a:noFill/>
          <a:scene3d>
            <a:camera prst="isometricRightUp">
              <a:rot lat="1800000" lon="18899998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E06071"/>
                </a:solidFill>
              </a:rPr>
              <a:t>10</a:t>
            </a:r>
            <a:endParaRPr lang="en-US" sz="3600" dirty="0">
              <a:solidFill>
                <a:srgbClr val="E06071"/>
              </a:solidFill>
            </a:endParaRPr>
          </a:p>
        </p:txBody>
      </p:sp>
      <p:sp>
        <p:nvSpPr>
          <p:cNvPr id="29" name="TextBox 21"/>
          <p:cNvSpPr txBox="1"/>
          <p:nvPr/>
        </p:nvSpPr>
        <p:spPr>
          <a:xfrm>
            <a:off x="3371850" y="4313217"/>
            <a:ext cx="677904" cy="400110"/>
          </a:xfrm>
          <a:prstGeom prst="rect">
            <a:avLst/>
          </a:prstGeom>
          <a:noFill/>
          <a:scene3d>
            <a:camera prst="isometricRightUp">
              <a:rot lat="1800000" lon="18899998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E06071"/>
                </a:solidFill>
              </a:rPr>
              <a:t>11</a:t>
            </a:r>
            <a:endParaRPr lang="en-US" sz="3600" dirty="0">
              <a:solidFill>
                <a:srgbClr val="E06071"/>
              </a:solidFill>
            </a:endParaRPr>
          </a:p>
        </p:txBody>
      </p:sp>
      <p:sp>
        <p:nvSpPr>
          <p:cNvPr id="30" name="TextBox 22"/>
          <p:cNvSpPr txBox="1"/>
          <p:nvPr/>
        </p:nvSpPr>
        <p:spPr>
          <a:xfrm>
            <a:off x="5079344" y="4699020"/>
            <a:ext cx="677904" cy="400110"/>
          </a:xfrm>
          <a:prstGeom prst="rect">
            <a:avLst/>
          </a:prstGeom>
          <a:noFill/>
          <a:scene3d>
            <a:camera prst="isometricRightUp">
              <a:rot lat="1800000" lon="18899998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E06071"/>
                </a:solidFill>
              </a:rPr>
              <a:t>12</a:t>
            </a:r>
            <a:endParaRPr lang="en-US" sz="3600" dirty="0">
              <a:solidFill>
                <a:srgbClr val="E06071"/>
              </a:solidFill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2945878" y="3317575"/>
            <a:ext cx="677904" cy="400110"/>
          </a:xfrm>
          <a:prstGeom prst="rect">
            <a:avLst/>
          </a:prstGeom>
          <a:noFill/>
          <a:scene3d>
            <a:camera prst="isometricRightUp">
              <a:rot lat="1800000" lon="18899998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E06071"/>
                </a:solidFill>
              </a:rPr>
              <a:t>13</a:t>
            </a:r>
            <a:endParaRPr lang="en-US" sz="3600" dirty="0">
              <a:solidFill>
                <a:srgbClr val="E06071"/>
              </a:solidFill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4642750" y="3736685"/>
            <a:ext cx="677904" cy="400110"/>
          </a:xfrm>
          <a:prstGeom prst="rect">
            <a:avLst/>
          </a:prstGeom>
          <a:noFill/>
          <a:scene3d>
            <a:camera prst="isometricRightUp">
              <a:rot lat="1800000" lon="18899998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E06071"/>
                </a:solidFill>
              </a:rPr>
              <a:t>14</a:t>
            </a:r>
            <a:endParaRPr lang="en-US" sz="3600" dirty="0">
              <a:solidFill>
                <a:srgbClr val="E06071"/>
              </a:solidFill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6339147" y="4136947"/>
            <a:ext cx="677904" cy="400110"/>
          </a:xfrm>
          <a:prstGeom prst="rect">
            <a:avLst/>
          </a:prstGeom>
          <a:noFill/>
          <a:scene3d>
            <a:camera prst="isometricRightUp">
              <a:rot lat="1800000" lon="18899998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E06071"/>
                </a:solidFill>
              </a:rPr>
              <a:t>15</a:t>
            </a:r>
            <a:endParaRPr lang="en-US" sz="3600" dirty="0">
              <a:solidFill>
                <a:srgbClr val="E06071"/>
              </a:solidFill>
            </a:endParaRPr>
          </a:p>
        </p:txBody>
      </p:sp>
      <p:sp>
        <p:nvSpPr>
          <p:cNvPr id="34" name="TextBox 26"/>
          <p:cNvSpPr txBox="1"/>
          <p:nvPr/>
        </p:nvSpPr>
        <p:spPr>
          <a:xfrm>
            <a:off x="4212141" y="2739312"/>
            <a:ext cx="677904" cy="400110"/>
          </a:xfrm>
          <a:prstGeom prst="rect">
            <a:avLst/>
          </a:prstGeom>
          <a:noFill/>
          <a:scene3d>
            <a:camera prst="isometricRightUp">
              <a:rot lat="1800000" lon="18899998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E06071"/>
                </a:solidFill>
              </a:rPr>
              <a:t>16</a:t>
            </a:r>
            <a:endParaRPr lang="en-US" sz="3600" dirty="0">
              <a:solidFill>
                <a:srgbClr val="E06071"/>
              </a:solidFill>
            </a:endParaRPr>
          </a:p>
        </p:txBody>
      </p:sp>
      <p:sp>
        <p:nvSpPr>
          <p:cNvPr id="35" name="TextBox 27"/>
          <p:cNvSpPr txBox="1"/>
          <p:nvPr/>
        </p:nvSpPr>
        <p:spPr>
          <a:xfrm>
            <a:off x="5965018" y="3144136"/>
            <a:ext cx="677904" cy="400110"/>
          </a:xfrm>
          <a:prstGeom prst="rect">
            <a:avLst/>
          </a:prstGeom>
          <a:noFill/>
          <a:scene3d>
            <a:camera prst="isometricRightUp">
              <a:rot lat="1800000" lon="18899998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E06071"/>
                </a:solidFill>
              </a:rPr>
              <a:t>17</a:t>
            </a:r>
            <a:endParaRPr lang="en-US" sz="3600" dirty="0">
              <a:solidFill>
                <a:srgbClr val="E06071"/>
              </a:solidFill>
            </a:endParaRPr>
          </a:p>
        </p:txBody>
      </p:sp>
      <p:sp>
        <p:nvSpPr>
          <p:cNvPr id="36" name="TextBox 28"/>
          <p:cNvSpPr txBox="1"/>
          <p:nvPr/>
        </p:nvSpPr>
        <p:spPr>
          <a:xfrm>
            <a:off x="7604398" y="3562027"/>
            <a:ext cx="677904" cy="400110"/>
          </a:xfrm>
          <a:prstGeom prst="rect">
            <a:avLst/>
          </a:prstGeom>
          <a:noFill/>
          <a:scene3d>
            <a:camera prst="isometricRightUp">
              <a:rot lat="1800000" lon="18899998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E06071"/>
                </a:solidFill>
              </a:rPr>
              <a:t>18</a:t>
            </a:r>
            <a:endParaRPr lang="en-US" sz="3600" dirty="0">
              <a:solidFill>
                <a:srgbClr val="E06071"/>
              </a:solidFill>
            </a:endParaRPr>
          </a:p>
        </p:txBody>
      </p:sp>
      <p:sp>
        <p:nvSpPr>
          <p:cNvPr id="37" name="TextBox 29"/>
          <p:cNvSpPr txBox="1"/>
          <p:nvPr/>
        </p:nvSpPr>
        <p:spPr>
          <a:xfrm>
            <a:off x="1688737" y="4136947"/>
            <a:ext cx="538990" cy="400110"/>
          </a:xfrm>
          <a:prstGeom prst="rect">
            <a:avLst/>
          </a:prstGeom>
          <a:noFill/>
          <a:scene3d>
            <a:camera prst="isometricOffAxis1Top">
              <a:rot lat="0" lon="0" rev="456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93CEFF"/>
                </a:solidFill>
              </a:rPr>
              <a:t>1</a:t>
            </a:r>
            <a:endParaRPr lang="en-US" sz="3600" dirty="0">
              <a:solidFill>
                <a:srgbClr val="93CEFF"/>
              </a:solidFill>
            </a:endParaRPr>
          </a:p>
        </p:txBody>
      </p:sp>
      <p:sp>
        <p:nvSpPr>
          <p:cNvPr id="38" name="TextBox 30"/>
          <p:cNvSpPr txBox="1"/>
          <p:nvPr/>
        </p:nvSpPr>
        <p:spPr>
          <a:xfrm>
            <a:off x="3448106" y="4589184"/>
            <a:ext cx="538990" cy="400110"/>
          </a:xfrm>
          <a:prstGeom prst="rect">
            <a:avLst/>
          </a:prstGeom>
          <a:noFill/>
          <a:scene3d>
            <a:camera prst="orthographicFront">
              <a:rot lat="1800000" lon="2400000" rev="3600000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93CEFF"/>
                </a:solidFill>
              </a:rPr>
              <a:t>2</a:t>
            </a:r>
            <a:endParaRPr lang="en-US" sz="3600" dirty="0">
              <a:solidFill>
                <a:srgbClr val="93CEFF"/>
              </a:solidFill>
            </a:endParaRPr>
          </a:p>
        </p:txBody>
      </p:sp>
      <p:sp>
        <p:nvSpPr>
          <p:cNvPr id="39" name="TextBox 31"/>
          <p:cNvSpPr txBox="1"/>
          <p:nvPr/>
        </p:nvSpPr>
        <p:spPr>
          <a:xfrm>
            <a:off x="5186087" y="5027208"/>
            <a:ext cx="538990" cy="400110"/>
          </a:xfrm>
          <a:prstGeom prst="rect">
            <a:avLst/>
          </a:prstGeom>
          <a:noFill/>
          <a:scene3d>
            <a:camera prst="orthographicFront">
              <a:rot lat="1800000" lon="2400000" rev="3600000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sz="2000" smtClean="0">
                <a:solidFill>
                  <a:srgbClr val="93CEFF"/>
                </a:solidFill>
              </a:rPr>
              <a:t>3</a:t>
            </a:r>
            <a:endParaRPr lang="en-US" sz="3600" dirty="0">
              <a:solidFill>
                <a:srgbClr val="93CEFF"/>
              </a:solidFill>
            </a:endParaRPr>
          </a:p>
        </p:txBody>
      </p:sp>
      <p:sp>
        <p:nvSpPr>
          <p:cNvPr id="40" name="TextBox 32"/>
          <p:cNvSpPr txBox="1"/>
          <p:nvPr/>
        </p:nvSpPr>
        <p:spPr>
          <a:xfrm>
            <a:off x="3127262" y="3562027"/>
            <a:ext cx="538990" cy="400110"/>
          </a:xfrm>
          <a:prstGeom prst="rect">
            <a:avLst/>
          </a:prstGeom>
          <a:noFill/>
          <a:scene3d>
            <a:camera prst="orthographicFront">
              <a:rot lat="1800000" lon="2400000" rev="3600000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93CEFF"/>
                </a:solidFill>
              </a:rPr>
              <a:t>4</a:t>
            </a:r>
            <a:endParaRPr lang="en-US" sz="3600" dirty="0">
              <a:solidFill>
                <a:srgbClr val="93CEFF"/>
              </a:solidFill>
            </a:endParaRPr>
          </a:p>
        </p:txBody>
      </p:sp>
      <p:sp>
        <p:nvSpPr>
          <p:cNvPr id="41" name="TextBox 33"/>
          <p:cNvSpPr txBox="1"/>
          <p:nvPr/>
        </p:nvSpPr>
        <p:spPr>
          <a:xfrm>
            <a:off x="4827587" y="3985691"/>
            <a:ext cx="538990" cy="400110"/>
          </a:xfrm>
          <a:prstGeom prst="rect">
            <a:avLst/>
          </a:prstGeom>
          <a:noFill/>
          <a:scene3d>
            <a:camera prst="orthographicFront">
              <a:rot lat="1800000" lon="2400000" rev="3600000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93CEFF"/>
                </a:solidFill>
              </a:rPr>
              <a:t>5</a:t>
            </a:r>
            <a:endParaRPr lang="en-US" sz="3600" dirty="0">
              <a:solidFill>
                <a:srgbClr val="93CEFF"/>
              </a:solidFill>
            </a:endParaRPr>
          </a:p>
        </p:txBody>
      </p:sp>
      <p:sp>
        <p:nvSpPr>
          <p:cNvPr id="42" name="TextBox 34"/>
          <p:cNvSpPr txBox="1"/>
          <p:nvPr/>
        </p:nvSpPr>
        <p:spPr>
          <a:xfrm>
            <a:off x="6535081" y="4389129"/>
            <a:ext cx="538990" cy="400110"/>
          </a:xfrm>
          <a:prstGeom prst="rect">
            <a:avLst/>
          </a:prstGeom>
          <a:noFill/>
          <a:scene3d>
            <a:camera prst="orthographicFront">
              <a:rot lat="1800000" lon="2400000" rev="3600000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93CEFF"/>
                </a:solidFill>
              </a:rPr>
              <a:t>6</a:t>
            </a:r>
            <a:endParaRPr lang="en-US" sz="3600" dirty="0">
              <a:solidFill>
                <a:srgbClr val="93CEFF"/>
              </a:solidFill>
            </a:endParaRPr>
          </a:p>
        </p:txBody>
      </p:sp>
      <p:sp>
        <p:nvSpPr>
          <p:cNvPr id="43" name="TextBox 35"/>
          <p:cNvSpPr txBox="1"/>
          <p:nvPr/>
        </p:nvSpPr>
        <p:spPr>
          <a:xfrm>
            <a:off x="4281598" y="3008387"/>
            <a:ext cx="538990" cy="400110"/>
          </a:xfrm>
          <a:prstGeom prst="rect">
            <a:avLst/>
          </a:prstGeom>
          <a:noFill/>
          <a:scene3d>
            <a:camera prst="orthographicFront">
              <a:rot lat="1800000" lon="2400000" rev="3600000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93CEFF"/>
                </a:solidFill>
              </a:rPr>
              <a:t>7</a:t>
            </a:r>
            <a:endParaRPr lang="en-US" sz="3600" dirty="0">
              <a:solidFill>
                <a:srgbClr val="93CEFF"/>
              </a:solidFill>
            </a:endParaRPr>
          </a:p>
        </p:txBody>
      </p:sp>
      <p:sp>
        <p:nvSpPr>
          <p:cNvPr id="44" name="TextBox 36"/>
          <p:cNvSpPr txBox="1"/>
          <p:nvPr/>
        </p:nvSpPr>
        <p:spPr>
          <a:xfrm>
            <a:off x="6034475" y="3436317"/>
            <a:ext cx="538990" cy="400110"/>
          </a:xfrm>
          <a:prstGeom prst="rect">
            <a:avLst/>
          </a:prstGeom>
          <a:noFill/>
          <a:scene3d>
            <a:camera prst="orthographicFront">
              <a:rot lat="1800000" lon="2400000" rev="3600000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93CEFF"/>
                </a:solidFill>
              </a:rPr>
              <a:t>8</a:t>
            </a:r>
            <a:endParaRPr lang="en-US" sz="3600" dirty="0">
              <a:solidFill>
                <a:srgbClr val="93CEFF"/>
              </a:solidFill>
            </a:endParaRPr>
          </a:p>
        </p:txBody>
      </p:sp>
      <p:sp>
        <p:nvSpPr>
          <p:cNvPr id="45" name="TextBox 37"/>
          <p:cNvSpPr txBox="1"/>
          <p:nvPr/>
        </p:nvSpPr>
        <p:spPr>
          <a:xfrm>
            <a:off x="7733044" y="3839115"/>
            <a:ext cx="538990" cy="400110"/>
          </a:xfrm>
          <a:prstGeom prst="rect">
            <a:avLst/>
          </a:prstGeom>
          <a:noFill/>
          <a:scene3d>
            <a:camera prst="orthographicFront">
              <a:rot lat="1800000" lon="2400000" rev="3600000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sz="2000" smtClean="0">
                <a:solidFill>
                  <a:srgbClr val="93CEFF"/>
                </a:solidFill>
              </a:rPr>
              <a:t>9</a:t>
            </a:r>
            <a:endParaRPr lang="en-US" sz="3600" dirty="0">
              <a:solidFill>
                <a:srgbClr val="93CE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0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01623"/>
            <a:ext cx="4584529" cy="3726270"/>
          </a:xfrm>
          <a:prstGeom prst="rect">
            <a:avLst/>
          </a:prstGeom>
        </p:spPr>
      </p:pic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/>
              <a:t>20</a:t>
            </a:r>
            <a:endParaRPr lang="en-US" dirty="0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4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183053"/>
            <a:ext cx="4740980" cy="371995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52400" y="1875910"/>
            <a:ext cx="4142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93CEFF"/>
                </a:solidFill>
              </a:rPr>
              <a:t>Central C3PD Pixel and CLIXpix2 </a:t>
            </a:r>
            <a:r>
              <a:rPr lang="en-US" dirty="0" smtClean="0">
                <a:solidFill>
                  <a:srgbClr val="93CEFF"/>
                </a:solidFill>
              </a:rPr>
              <a:t>terminals</a:t>
            </a:r>
            <a:endParaRPr lang="en-US" dirty="0">
              <a:solidFill>
                <a:srgbClr val="93CE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96939" y="1875910"/>
            <a:ext cx="3837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869E"/>
                </a:solidFill>
              </a:rPr>
              <a:t>Central C3PD Pixel and C3PD </a:t>
            </a:r>
            <a:r>
              <a:rPr lang="en-US" dirty="0" smtClean="0">
                <a:solidFill>
                  <a:srgbClr val="FF869E"/>
                </a:solidFill>
              </a:rPr>
              <a:t>terminals</a:t>
            </a:r>
            <a:endParaRPr lang="en-US" dirty="0">
              <a:solidFill>
                <a:srgbClr val="FF869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5400000">
            <a:off x="4191000" y="2249841"/>
            <a:ext cx="343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+mj-lt"/>
                <a:ea typeface="Arial" charset="0"/>
                <a:cs typeface="Arial" charset="0"/>
              </a:rPr>
              <a:t>fF</a:t>
            </a:r>
            <a:endParaRPr lang="en-US" sz="1600" dirty="0">
              <a:latin typeface="+mj-lt"/>
              <a:ea typeface="Arial" charset="0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5400000">
            <a:off x="8725364" y="2249841"/>
            <a:ext cx="343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+mj-lt"/>
                <a:ea typeface="Arial" charset="0"/>
                <a:cs typeface="Arial" charset="0"/>
              </a:rPr>
              <a:t>fF</a:t>
            </a:r>
            <a:endParaRPr lang="en-US" sz="1600" dirty="0">
              <a:latin typeface="+mj-lt"/>
              <a:ea typeface="Arial" charset="0"/>
              <a:cs typeface="Arial" charset="0"/>
            </a:endParaRPr>
          </a:p>
        </p:txBody>
      </p:sp>
      <p:sp>
        <p:nvSpPr>
          <p:cNvPr id="24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Simulation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Capacitive Coupling (gap = 0.5 um)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88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29" y="2172514"/>
            <a:ext cx="4584529" cy="3694886"/>
          </a:xfrm>
          <a:prstGeom prst="rect">
            <a:avLst/>
          </a:prstGeom>
        </p:spPr>
      </p:pic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/>
              <a:t>20</a:t>
            </a:r>
            <a:endParaRPr lang="en-US" dirty="0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4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4" t="58014" r="4800" b="39276"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721" y="2209800"/>
            <a:ext cx="4596279" cy="364581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52400" y="1875910"/>
            <a:ext cx="4142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93CEFF"/>
                </a:solidFill>
              </a:rPr>
              <a:t>Central C3PD Pixel and CLIXpix2 </a:t>
            </a:r>
            <a:r>
              <a:rPr lang="en-US" dirty="0" smtClean="0">
                <a:solidFill>
                  <a:srgbClr val="93CEFF"/>
                </a:solidFill>
              </a:rPr>
              <a:t>terminals</a:t>
            </a:r>
            <a:endParaRPr lang="en-US" dirty="0">
              <a:solidFill>
                <a:srgbClr val="93CE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96939" y="1875910"/>
            <a:ext cx="3837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869E"/>
                </a:solidFill>
              </a:rPr>
              <a:t>Central C3PD Pixel and C3PD </a:t>
            </a:r>
            <a:r>
              <a:rPr lang="en-US" dirty="0" smtClean="0">
                <a:solidFill>
                  <a:srgbClr val="FF869E"/>
                </a:solidFill>
              </a:rPr>
              <a:t>terminals</a:t>
            </a:r>
            <a:endParaRPr lang="en-US" dirty="0">
              <a:solidFill>
                <a:srgbClr val="FF869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5400000">
            <a:off x="4191000" y="2249841"/>
            <a:ext cx="343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+mj-lt"/>
                <a:ea typeface="Arial" charset="0"/>
                <a:cs typeface="Arial" charset="0"/>
              </a:rPr>
              <a:t>fF</a:t>
            </a:r>
            <a:endParaRPr lang="en-US" sz="1600" dirty="0">
              <a:latin typeface="+mj-lt"/>
              <a:ea typeface="Arial" charset="0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5400000">
            <a:off x="8725364" y="2249841"/>
            <a:ext cx="343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+mj-lt"/>
                <a:ea typeface="Arial" charset="0"/>
                <a:cs typeface="Arial" charset="0"/>
              </a:rPr>
              <a:t>fF</a:t>
            </a:r>
            <a:endParaRPr lang="en-US" sz="1600" dirty="0">
              <a:latin typeface="+mj-lt"/>
              <a:ea typeface="Arial" charset="0"/>
              <a:cs typeface="Arial" charset="0"/>
            </a:endParaRPr>
          </a:p>
        </p:txBody>
      </p:sp>
      <p:sp>
        <p:nvSpPr>
          <p:cNvPr id="24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01</a:t>
            </a:r>
            <a:r>
              <a:rPr lang="en-US" smtClean="0"/>
              <a:t>/07/16</a:t>
            </a:r>
            <a:endParaRPr lang="en-US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Simulation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Capacitive Coupling (gap = 0.32 um)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1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 Presentation">
  <a:themeElements>
    <a:clrScheme name="UniGeneve + Atlas + CLIC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0080BD"/>
      </a:accent1>
      <a:accent2>
        <a:srgbClr val="D9225B"/>
      </a:accent2>
      <a:accent3>
        <a:srgbClr val="F58E23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1112</Words>
  <Application>Microsoft Macintosh PowerPoint</Application>
  <PresentationFormat>Apresentação na tela (4:3)</PresentationFormat>
  <Paragraphs>241</Paragraphs>
  <Slides>25</Slides>
  <Notes>25</Notes>
  <HiddenSlides>0</HiddenSlides>
  <MMClips>1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1" baseType="lpstr">
      <vt:lpstr>Calibri</vt:lpstr>
      <vt:lpstr>Tw Cen MT</vt:lpstr>
      <vt:lpstr>Wingdings</vt:lpstr>
      <vt:lpstr>Wingdings 2</vt:lpstr>
      <vt:lpstr>Arial</vt:lpstr>
      <vt:lpstr>Widescreen Presentation</vt:lpstr>
      <vt:lpstr>Apresentação do PowerPoint</vt:lpstr>
      <vt:lpstr>Outline</vt:lpstr>
      <vt:lpstr>Cross Section Measurements  Optical microscope</vt:lpstr>
      <vt:lpstr>Cross Section Measurements  Scanning Electron Microscopy - SEM</vt:lpstr>
      <vt:lpstr>Cross Section Measurements  Scanning Electron Microscopy - SEM</vt:lpstr>
      <vt:lpstr>Simulation  Capacitive Coupling</vt:lpstr>
      <vt:lpstr>Simulation  Pixel pads</vt:lpstr>
      <vt:lpstr>Simulation  Capacitive Coupling (gap = 0.5 um)</vt:lpstr>
      <vt:lpstr>Simulation  Capacitive Coupling (gap = 0.32 um)</vt:lpstr>
      <vt:lpstr>Simulation  Capacitive Coupling (with M5 layer)</vt:lpstr>
      <vt:lpstr>Simulation  Capacitive Coupling (with M5 layer)</vt:lpstr>
      <vt:lpstr>Simulation  Capacitive Coupling to other metals</vt:lpstr>
      <vt:lpstr>Simulation  Capacitively Coupled Signal</vt:lpstr>
      <vt:lpstr>Simulation  Capacitively Coupled Signal</vt:lpstr>
      <vt:lpstr>Simulation  Capacitively Coupled Signal</vt:lpstr>
      <vt:lpstr>Flip-chip Alignment  Cross Section Measurement</vt:lpstr>
      <vt:lpstr>Flip-chip Alignment  Flip-chip process</vt:lpstr>
      <vt:lpstr>Flip-chip + PixelShop  Alignment Measurement</vt:lpstr>
      <vt:lpstr>PixelShop Calibration  Alignment Measurement</vt:lpstr>
      <vt:lpstr>PixelShop Calibration  Alignment Measurement</vt:lpstr>
      <vt:lpstr>PixelShop Calibration  Alignment Measurement</vt:lpstr>
      <vt:lpstr>PixelShop Calibration  Alignment Measurement</vt:lpstr>
      <vt:lpstr>PixelShop Calibration  Alignment Measurement</vt:lpstr>
      <vt:lpstr>Flip-chip + PixelShop  Alignment Measurement (before gluing)  </vt:lpstr>
      <vt:lpstr>Conclusions  and next steps</vt:lpstr>
    </vt:vector>
  </TitlesOfParts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cp:lastPrinted>2016-05-04T09:26:49Z</cp:lastPrinted>
  <dcterms:created xsi:type="dcterms:W3CDTF">2010-04-19T20:53:40Z</dcterms:created>
  <dcterms:modified xsi:type="dcterms:W3CDTF">2016-07-01T04:16:14Z</dcterms:modified>
</cp:coreProperties>
</file>