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" ContentType="image/tif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93" r:id="rId7"/>
    <p:sldId id="262" r:id="rId8"/>
    <p:sldId id="263" r:id="rId9"/>
    <p:sldId id="264" r:id="rId10"/>
    <p:sldId id="266" r:id="rId11"/>
    <p:sldId id="269" r:id="rId12"/>
    <p:sldId id="273" r:id="rId13"/>
    <p:sldId id="275" r:id="rId14"/>
    <p:sldId id="278" r:id="rId15"/>
    <p:sldId id="271" r:id="rId16"/>
    <p:sldId id="292" r:id="rId17"/>
    <p:sldId id="294" r:id="rId18"/>
    <p:sldId id="291" r:id="rId19"/>
    <p:sldId id="279" r:id="rId20"/>
    <p:sldId id="280" r:id="rId21"/>
    <p:sldId id="282" r:id="rId22"/>
    <p:sldId id="296" r:id="rId23"/>
    <p:sldId id="295" r:id="rId24"/>
    <p:sldId id="283" r:id="rId25"/>
    <p:sldId id="284" r:id="rId26"/>
    <p:sldId id="285" r:id="rId27"/>
    <p:sldId id="286" r:id="rId28"/>
    <p:sldId id="287" r:id="rId29"/>
    <p:sldId id="288" r:id="rId30"/>
    <p:sldId id="289" r:id="rId31"/>
    <p:sldId id="290" r:id="rId32"/>
  </p:sldIdLst>
  <p:sldSz cx="13004800" cy="97536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3316"/>
    <p:restoredTop sz="85497"/>
  </p:normalViewPr>
  <p:slideViewPr>
    <p:cSldViewPr snapToGrid="0" snapToObjects="1">
      <p:cViewPr>
        <p:scale>
          <a:sx n="57" d="100"/>
          <a:sy n="57" d="100"/>
        </p:scale>
        <p:origin x="26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Shape 1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6" name="Shape 1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57747793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r>
              <a:rPr lang="en-US" dirty="0" smtClean="0"/>
              <a:t>High energy LHC -&gt; 14 </a:t>
            </a:r>
            <a:r>
              <a:rPr lang="en-US" dirty="0" err="1" smtClean="0"/>
              <a:t>TeV</a:t>
            </a:r>
            <a:r>
              <a:rPr lang="en-US" baseline="0" dirty="0" smtClean="0"/>
              <a:t> LHC</a:t>
            </a:r>
          </a:p>
          <a:p>
            <a:pPr marL="342900" indent="-342900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1894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6229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8278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26304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buFontTx/>
              <a:buChar char="-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99411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</a:t>
            </a:r>
            <a:r>
              <a:rPr lang="en-US" dirty="0" err="1" smtClean="0"/>
              <a:t>Leckstrom</a:t>
            </a:r>
            <a:r>
              <a:rPr lang="en-US" dirty="0" smtClean="0"/>
              <a:t> != transient!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8756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fld id="{7458A804-1C93-714B-8475-A1EC52A7BD9D}" type="slidenum">
              <a:rPr lang="en-GB"/>
              <a:pPr/>
              <a:t>17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13856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Change guard ring </a:t>
            </a:r>
            <a:r>
              <a:rPr lang="en-US" dirty="0" err="1" smtClean="0"/>
              <a:t>tcad</a:t>
            </a:r>
            <a:r>
              <a:rPr lang="en-US" dirty="0" smtClean="0"/>
              <a:t> plot or make 4 cases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238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  <a:prstGeom prst="rect">
            <a:avLst/>
          </a:prstGeom>
          <a:ln/>
        </p:spPr>
        <p:txBody>
          <a:bodyPr/>
          <a:lstStyle/>
          <a:p>
            <a:fld id="{7458A804-1C93-714B-8475-A1EC52A7BD9D}" type="slidenum">
              <a:rPr lang="en-GB"/>
              <a:pPr/>
              <a:t>22</a:t>
            </a:fld>
            <a:endParaRPr lang="en-GB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1513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>
            <a:spLocks noGrp="1"/>
          </p:cNvSpPr>
          <p:nvPr>
            <p:ph type="title"/>
          </p:nvPr>
        </p:nvSpPr>
        <p:spPr>
          <a:xfrm>
            <a:off x="1270000" y="1638300"/>
            <a:ext cx="10464800" cy="33020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Shape 12"/>
          <p:cNvSpPr>
            <a:spLocks noGrp="1"/>
          </p:cNvSpPr>
          <p:nvPr>
            <p:ph type="body" sz="quarter" idx="1"/>
          </p:nvPr>
        </p:nvSpPr>
        <p:spPr>
          <a:xfrm>
            <a:off x="1270000" y="50292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hape 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13004800" cy="9753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hape 10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hape 11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975359" y="-1"/>
            <a:ext cx="11054082" cy="1625601"/>
          </a:xfrm>
          <a:prstGeom prst="rect">
            <a:avLst/>
          </a:prstGeom>
        </p:spPr>
        <p:txBody>
          <a:bodyPr lIns="65023" tIns="65023" rIns="65023" bIns="65023"/>
          <a:lstStyle>
            <a:lvl1pPr defTabSz="1300480">
              <a:defRPr sz="5000">
                <a:solidFill>
                  <a:srgbClr val="333399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idx="1"/>
          </p:nvPr>
        </p:nvSpPr>
        <p:spPr>
          <a:xfrm>
            <a:off x="-1" y="1517226"/>
            <a:ext cx="13004802" cy="7586135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465364" indent="-465364" defTabSz="1300480">
              <a:spcBef>
                <a:spcPts val="900"/>
              </a:spcBef>
              <a:buSzPct val="100000"/>
              <a:defRPr sz="3800">
                <a:latin typeface="Helvetica"/>
                <a:ea typeface="Helvetica"/>
                <a:cs typeface="Helvetica"/>
                <a:sym typeface="Helvetica"/>
              </a:defRPr>
            </a:lvl1pPr>
            <a:lvl2pPr marL="909637" indent="-452437" defTabSz="1300480">
              <a:spcBef>
                <a:spcPts val="900"/>
              </a:spcBef>
              <a:buSzPct val="100000"/>
              <a:buChar char="–"/>
              <a:defRPr sz="3800">
                <a:latin typeface="Helvetica"/>
                <a:ea typeface="Helvetica"/>
                <a:cs typeface="Helvetica"/>
                <a:sym typeface="Helvetica"/>
              </a:defRPr>
            </a:lvl2pPr>
            <a:lvl3pPr marL="1348739" indent="-434339" defTabSz="1300480">
              <a:spcBef>
                <a:spcPts val="900"/>
              </a:spcBef>
              <a:buSzPct val="100000"/>
              <a:defRPr sz="3800">
                <a:latin typeface="Helvetica"/>
                <a:ea typeface="Helvetica"/>
                <a:cs typeface="Helvetica"/>
                <a:sym typeface="Helvetica"/>
              </a:defRPr>
            </a:lvl3pPr>
            <a:lvl4pPr marL="1914525" indent="-542925" defTabSz="1300480">
              <a:spcBef>
                <a:spcPts val="900"/>
              </a:spcBef>
              <a:buSzPct val="100000"/>
              <a:buChar char="–"/>
              <a:defRPr sz="3800">
                <a:latin typeface="Helvetica"/>
                <a:ea typeface="Helvetica"/>
                <a:cs typeface="Helvetica"/>
                <a:sym typeface="Helvetica"/>
              </a:defRPr>
            </a:lvl4pPr>
            <a:lvl5pPr marL="2371725" indent="-542925" defTabSz="1300480">
              <a:spcBef>
                <a:spcPts val="900"/>
              </a:spcBef>
              <a:buSzPct val="100000"/>
              <a:buChar char="»"/>
              <a:defRPr sz="3800"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11658092" y="9103360"/>
            <a:ext cx="371349" cy="422149"/>
          </a:xfrm>
          <a:prstGeom prst="rect">
            <a:avLst/>
          </a:prstGeom>
        </p:spPr>
        <p:txBody>
          <a:bodyPr lIns="65023" tIns="65023" rIns="65023" bIns="65023"/>
          <a:lstStyle>
            <a:lvl1pPr algn="r" defTabSz="1300480">
              <a:defRPr>
                <a:solidFill>
                  <a:srgbClr val="0000FF"/>
                </a:solidFill>
                <a:latin typeface="Times"/>
                <a:ea typeface="Times"/>
                <a:cs typeface="Times"/>
                <a:sym typeface="Time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75360" y="9103360"/>
            <a:ext cx="2709333" cy="6502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May 15, 2014</a:t>
            </a:r>
            <a:endParaRPr lang="en-US" dirty="0">
              <a:latin typeface="Times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443307" y="9103360"/>
            <a:ext cx="4118187" cy="6502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VTX sensor and r/o R&amp;D</a:t>
            </a:r>
            <a:endParaRPr lang="en-US" dirty="0">
              <a:latin typeface="Times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290866" y="9251950"/>
            <a:ext cx="410369" cy="379591"/>
          </a:xfrm>
        </p:spPr>
        <p:txBody>
          <a:bodyPr/>
          <a:lstStyle/>
          <a:p>
            <a:fld id="{918AD847-EA26-2447-9994-E230048DA20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4519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xfrm>
            <a:off x="1270000" y="3225800"/>
            <a:ext cx="10464800" cy="33020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>
            <a:spLocks noGrp="1"/>
          </p:cNvSpPr>
          <p:nvPr>
            <p:ph type="pic" sz="half" idx="13"/>
          </p:nvPr>
        </p:nvSpPr>
        <p:spPr>
          <a:xfrm>
            <a:off x="6718300" y="635000"/>
            <a:ext cx="5334000" cy="8229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Shape 39"/>
          <p:cNvSpPr>
            <a:spLocks noGrp="1"/>
          </p:cNvSpPr>
          <p:nvPr>
            <p:ph type="title"/>
          </p:nvPr>
        </p:nvSpPr>
        <p:spPr>
          <a:xfrm>
            <a:off x="952500" y="635000"/>
            <a:ext cx="5334000" cy="3987800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40" name="Shape 40"/>
          <p:cNvSpPr>
            <a:spLocks noGrp="1"/>
          </p:cNvSpPr>
          <p:nvPr>
            <p:ph type="body" sz="quarter" idx="1"/>
          </p:nvPr>
        </p:nvSpPr>
        <p:spPr>
          <a:xfrm>
            <a:off x="952500" y="4762500"/>
            <a:ext cx="5334000" cy="41021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hape 4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hape 49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Shape 5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Shape 57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hape 5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>
            <a:spLocks noGrp="1"/>
          </p:cNvSpPr>
          <p:nvPr>
            <p:ph type="pic" sz="half" idx="13"/>
          </p:nvPr>
        </p:nvSpPr>
        <p:spPr>
          <a:xfrm>
            <a:off x="6718300" y="2603500"/>
            <a:ext cx="5334000" cy="62865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Shape 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Shape 67"/>
          <p:cNvSpPr>
            <a:spLocks noGrp="1"/>
          </p:cNvSpPr>
          <p:nvPr>
            <p:ph type="body" sz="half" idx="1"/>
          </p:nvPr>
        </p:nvSpPr>
        <p:spPr>
          <a:xfrm>
            <a:off x="952500" y="2603500"/>
            <a:ext cx="5334000" cy="6286500"/>
          </a:xfrm>
          <a:prstGeom prst="rect">
            <a:avLst/>
          </a:prstGeom>
        </p:spPr>
        <p:txBody>
          <a:bodyPr/>
          <a:lstStyle>
            <a:lvl1pPr marL="342900" indent="-342900">
              <a:spcBef>
                <a:spcPts val="3200"/>
              </a:spcBef>
              <a:defRPr sz="2800"/>
            </a:lvl1pPr>
            <a:lvl2pPr marL="685800" indent="-342900">
              <a:spcBef>
                <a:spcPts val="3200"/>
              </a:spcBef>
              <a:defRPr sz="2800"/>
            </a:lvl2pPr>
            <a:lvl3pPr marL="1028700" indent="-342900">
              <a:spcBef>
                <a:spcPts val="3200"/>
              </a:spcBef>
              <a:defRPr sz="2800"/>
            </a:lvl3pPr>
            <a:lvl4pPr marL="1371600" indent="-342900">
              <a:spcBef>
                <a:spcPts val="3200"/>
              </a:spcBef>
              <a:defRPr sz="2800"/>
            </a:lvl4pPr>
            <a:lvl5pPr marL="1714500" indent="-342900">
              <a:spcBef>
                <a:spcPts val="3200"/>
              </a:spcBef>
              <a:defRPr sz="2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hape 68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>
            <a:spLocks noGrp="1"/>
          </p:cNvSpPr>
          <p:nvPr>
            <p:ph type="body" idx="1"/>
          </p:nvPr>
        </p:nvSpPr>
        <p:spPr>
          <a:xfrm>
            <a:off x="952500" y="1270000"/>
            <a:ext cx="11099800" cy="7213600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hape 7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>
            <a:spLocks noGrp="1"/>
          </p:cNvSpPr>
          <p:nvPr>
            <p:ph type="pic" sz="quarter" idx="13"/>
          </p:nvPr>
        </p:nvSpPr>
        <p:spPr>
          <a:xfrm>
            <a:off x="6718300" y="5092700"/>
            <a:ext cx="5334000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Shape 84"/>
          <p:cNvSpPr>
            <a:spLocks noGrp="1"/>
          </p:cNvSpPr>
          <p:nvPr>
            <p:ph type="pic" sz="quarter" idx="14"/>
          </p:nvPr>
        </p:nvSpPr>
        <p:spPr>
          <a:xfrm>
            <a:off x="6724518" y="889000"/>
            <a:ext cx="5334001" cy="3771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Shape 85"/>
          <p:cNvSpPr>
            <a:spLocks noGrp="1"/>
          </p:cNvSpPr>
          <p:nvPr>
            <p:ph type="pic" sz="half" idx="15"/>
          </p:nvPr>
        </p:nvSpPr>
        <p:spPr>
          <a:xfrm>
            <a:off x="952500" y="889000"/>
            <a:ext cx="5334000" cy="79756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hape 86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Shape 93"/>
          <p:cNvSpPr>
            <a:spLocks noGrp="1"/>
          </p:cNvSpPr>
          <p:nvPr>
            <p:ph type="body" sz="quarter" idx="13"/>
          </p:nvPr>
        </p:nvSpPr>
        <p:spPr>
          <a:xfrm>
            <a:off x="1270000" y="6362700"/>
            <a:ext cx="10464800" cy="469900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400"/>
            </a:lvl1pPr>
          </a:lstStyle>
          <a:p>
            <a:r>
              <a:t>–Johnny Appleseed</a:t>
            </a:r>
          </a:p>
        </p:txBody>
      </p:sp>
      <p:sp>
        <p:nvSpPr>
          <p:cNvPr id="94" name="Shape 94"/>
          <p:cNvSpPr>
            <a:spLocks noGrp="1"/>
          </p:cNvSpPr>
          <p:nvPr>
            <p:ph type="body" sz="quarter" idx="14"/>
          </p:nvPr>
        </p:nvSpPr>
        <p:spPr>
          <a:xfrm>
            <a:off x="1270000" y="4267200"/>
            <a:ext cx="10464800" cy="6858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800"/>
            </a:lvl1pPr>
          </a:lstStyle>
          <a:p>
            <a:r>
              <a:t>“Type a quote here.” </a:t>
            </a:r>
          </a:p>
        </p:txBody>
      </p:sp>
      <p:sp>
        <p:nvSpPr>
          <p:cNvPr id="95" name="Shape 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952500" y="444500"/>
            <a:ext cx="11099800" cy="2159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952500" y="2603500"/>
            <a:ext cx="11099800" cy="62865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hape 4"/>
          <p:cNvSpPr>
            <a:spLocks noGrp="1"/>
          </p:cNvSpPr>
          <p:nvPr>
            <p:ph type="sldNum" sz="quarter" idx="2"/>
          </p:nvPr>
        </p:nvSpPr>
        <p:spPr>
          <a:xfrm>
            <a:off x="6311798" y="9251950"/>
            <a:ext cx="368504" cy="381000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8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ransition spd="med"/>
  <p:txStyles>
    <p:title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0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444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889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1333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778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2222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2667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3111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35560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4000500" marR="0" indent="-444500" algn="l" defTabSz="584200" rtl="0" latinLnBrk="0">
        <a:lnSpc>
          <a:spcPct val="100000"/>
        </a:lnSpc>
        <a:spcBef>
          <a:spcPts val="4200"/>
        </a:spcBef>
        <a:spcAft>
          <a:spcPts val="0"/>
        </a:spcAft>
        <a:buClrTx/>
        <a:buSzPct val="75000"/>
        <a:buFontTx/>
        <a:buChar char="•"/>
        <a:tabLst/>
        <a:defRPr sz="36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228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457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685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9144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11430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13716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6002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828800" algn="ctr" defTabSz="5842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8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6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4" Type="http://schemas.openxmlformats.org/officeDocument/2006/relationships/image" Target="../media/image3.jpeg"/><Relationship Id="rId5" Type="http://schemas.openxmlformats.org/officeDocument/2006/relationships/image" Target="../media/image36.png"/><Relationship Id="rId6" Type="http://schemas.openxmlformats.org/officeDocument/2006/relationships/image" Target="../media/image37.png"/><Relationship Id="rId7" Type="http://schemas.openxmlformats.org/officeDocument/2006/relationships/image" Target="../media/image38.png"/><Relationship Id="rId8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4" Type="http://schemas.openxmlformats.org/officeDocument/2006/relationships/image" Target="../media/image15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tif"/><Relationship Id="rId8" Type="http://schemas.openxmlformats.org/officeDocument/2006/relationships/image" Target="../media/image12.jpeg"/><Relationship Id="rId9" Type="http://schemas.openxmlformats.org/officeDocument/2006/relationships/image" Target="../media/image13.png"/><Relationship Id="rId10" Type="http://schemas.openxmlformats.org/officeDocument/2006/relationships/image" Target="../media/image14.png"/><Relationship Id="rId11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tif"/><Relationship Id="rId8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6" Type="http://schemas.openxmlformats.org/officeDocument/2006/relationships/image" Target="../media/image5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hyperlink" Target="http://iopscience.iop.org/1748-0221/6/11/C11018/pdf/1748-0221_6_11_C11018.pdf" TargetMode="External"/><Relationship Id="rId6" Type="http://schemas.openxmlformats.org/officeDocument/2006/relationships/image" Target="../media/image59.png"/><Relationship Id="rId7" Type="http://schemas.openxmlformats.org/officeDocument/2006/relationships/image" Target="../media/image60.png"/><Relationship Id="rId8" Type="http://schemas.openxmlformats.org/officeDocument/2006/relationships/image" Target="../media/image61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6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tif"/><Relationship Id="rId7" Type="http://schemas.openxmlformats.org/officeDocument/2006/relationships/image" Target="../media/image12.jpe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3.jpeg"/><Relationship Id="rId11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tif"/><Relationship Id="rId4" Type="http://schemas.openxmlformats.org/officeDocument/2006/relationships/image" Target="../media/image68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4" Type="http://schemas.openxmlformats.org/officeDocument/2006/relationships/image" Target="../media/image70.emf"/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Relationship Id="rId3" Type="http://schemas.openxmlformats.org/officeDocument/2006/relationships/image" Target="../media/image7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"/><Relationship Id="rId4" Type="http://schemas.openxmlformats.org/officeDocument/2006/relationships/image" Target="../media/image72.tif"/><Relationship Id="rId5" Type="http://schemas.openxmlformats.org/officeDocument/2006/relationships/image" Target="../media/image73.tif"/><Relationship Id="rId6" Type="http://schemas.openxmlformats.org/officeDocument/2006/relationships/image" Target="../media/image74.tif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4" Type="http://schemas.openxmlformats.org/officeDocument/2006/relationships/image" Target="../media/image82.png"/><Relationship Id="rId5" Type="http://schemas.openxmlformats.org/officeDocument/2006/relationships/image" Target="../media/image83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4" Type="http://schemas.openxmlformats.org/officeDocument/2006/relationships/image" Target="../media/image17.jpeg"/><Relationship Id="rId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tif"/><Relationship Id="rId4" Type="http://schemas.openxmlformats.org/officeDocument/2006/relationships/image" Target="../media/image85.tif"/><Relationship Id="rId5" Type="http://schemas.openxmlformats.org/officeDocument/2006/relationships/image" Target="../media/image86.tif"/><Relationship Id="rId6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89.png"/><Relationship Id="rId6" Type="http://schemas.openxmlformats.org/officeDocument/2006/relationships/image" Target="../media/image90.pn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6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19.t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6" Type="http://schemas.openxmlformats.org/officeDocument/2006/relationships/image" Target="../media/image22.png"/><Relationship Id="rId7" Type="http://schemas.openxmlformats.org/officeDocument/2006/relationships/image" Target="../media/image23.tif"/><Relationship Id="rId8" Type="http://schemas.openxmlformats.org/officeDocument/2006/relationships/image" Target="../media/image24.tif"/><Relationship Id="rId9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26.tif"/><Relationship Id="rId5" Type="http://schemas.openxmlformats.org/officeDocument/2006/relationships/image" Target="../media/image27.tif"/><Relationship Id="rId6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4" Type="http://schemas.openxmlformats.org/officeDocument/2006/relationships/image" Target="../media/image30.png"/><Relationship Id="rId5" Type="http://schemas.openxmlformats.org/officeDocument/2006/relationships/image" Target="../media/image3.jpeg"/><Relationship Id="rId6" Type="http://schemas.openxmlformats.org/officeDocument/2006/relationships/image" Target="../media/image31.emf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4" Type="http://schemas.openxmlformats.org/officeDocument/2006/relationships/image" Target="../media/image33.emf"/><Relationship Id="rId5" Type="http://schemas.openxmlformats.org/officeDocument/2006/relationships/image" Target="../media/image3.jpeg"/><Relationship Id="rId6" Type="http://schemas.openxmlformats.org/officeDocument/2006/relationships/image" Target="../media/image15.png"/><Relationship Id="rId7" Type="http://schemas.openxmlformats.org/officeDocument/2006/relationships/image" Target="../media/image3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>
            <a:spLocks noGrp="1"/>
          </p:cNvSpPr>
          <p:nvPr>
            <p:ph type="ctrTitle"/>
          </p:nvPr>
        </p:nvSpPr>
        <p:spPr>
          <a:xfrm>
            <a:off x="1270000" y="2620683"/>
            <a:ext cx="10464800" cy="3302001"/>
          </a:xfrm>
          <a:prstGeom prst="rect">
            <a:avLst/>
          </a:prstGeom>
        </p:spPr>
        <p:txBody>
          <a:bodyPr/>
          <a:lstStyle>
            <a:lvl1pPr defTabSz="457200">
              <a:defRPr sz="7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Silicon pixel-detector R&amp;D for CLIC</a:t>
            </a:r>
          </a:p>
        </p:txBody>
      </p:sp>
      <p:sp>
        <p:nvSpPr>
          <p:cNvPr id="129" name="Shape 129"/>
          <p:cNvSpPr>
            <a:spLocks noGrp="1"/>
          </p:cNvSpPr>
          <p:nvPr>
            <p:ph type="subTitle" sz="half" idx="1"/>
          </p:nvPr>
        </p:nvSpPr>
        <p:spPr>
          <a:xfrm>
            <a:off x="1039134" y="5702690"/>
            <a:ext cx="10464801" cy="283313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200000"/>
              </a:lnSpc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Magdalena Munker (CERN, University of Bonn)</a:t>
            </a:r>
          </a:p>
          <a:p>
            <a:pPr>
              <a:lnSpc>
                <a:spcPct val="120000"/>
              </a:lnSpc>
              <a:defRPr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On behalf of the CLICdp collaboration</a:t>
            </a:r>
          </a:p>
        </p:txBody>
      </p:sp>
      <p:pic>
        <p:nvPicPr>
          <p:cNvPr id="130" name="slide2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22609"/>
            <a:ext cx="13004801" cy="358932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1" name="clic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358" y="6933811"/>
            <a:ext cx="2833130" cy="283313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2" name="CERN-logo_outline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473585" y="7264447"/>
            <a:ext cx="2346592" cy="23077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BMBF_RGB_Gef_L_e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794475" y="7991160"/>
            <a:ext cx="2151887" cy="1646852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Shape 136"/>
          <p:cNvSpPr/>
          <p:nvPr/>
        </p:nvSpPr>
        <p:spPr>
          <a:xfrm>
            <a:off x="5419242" y="7496969"/>
            <a:ext cx="2003755" cy="5488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900"/>
            </a:lvl1pPr>
          </a:lstStyle>
          <a:p>
            <a:r>
              <a:rPr lang="en-US" dirty="0" smtClean="0"/>
              <a:t>4</a:t>
            </a:r>
            <a:r>
              <a:rPr dirty="0" smtClean="0"/>
              <a:t> </a:t>
            </a:r>
            <a:r>
              <a:rPr dirty="0"/>
              <a:t>July 2016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8193" y="8306064"/>
            <a:ext cx="3903479" cy="102182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509" y="6747757"/>
            <a:ext cx="2937515" cy="2569678"/>
          </a:xfrm>
          <a:prstGeom prst="rect">
            <a:avLst/>
          </a:prstGeom>
        </p:spPr>
      </p:pic>
      <p:pic>
        <p:nvPicPr>
          <p:cNvPr id="343" name="clic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864385" y="8671"/>
            <a:ext cx="1141907" cy="1141906"/>
          </a:xfrm>
          <a:prstGeom prst="rect">
            <a:avLst/>
          </a:prstGeom>
          <a:ln w="12700">
            <a:miter lim="400000"/>
          </a:ln>
        </p:spPr>
      </p:pic>
      <p:sp>
        <p:nvSpPr>
          <p:cNvPr id="344" name="Shape 344"/>
          <p:cNvSpPr/>
          <p:nvPr/>
        </p:nvSpPr>
        <p:spPr>
          <a:xfrm>
            <a:off x="516113" y="77973"/>
            <a:ext cx="11321475" cy="850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Simulation of planar sensor performance</a:t>
            </a:r>
          </a:p>
        </p:txBody>
      </p:sp>
      <p:sp>
        <p:nvSpPr>
          <p:cNvPr id="345" name="Shape 345"/>
          <p:cNvSpPr/>
          <p:nvPr/>
        </p:nvSpPr>
        <p:spPr>
          <a:xfrm>
            <a:off x="201278" y="1154069"/>
            <a:ext cx="7519490" cy="29679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52777" indent="-352777" algn="l" defTabSz="457200">
              <a:spcBef>
                <a:spcPts val="2100"/>
              </a:spcBef>
              <a:buSzPct val="100000"/>
              <a:buAutoNum type="arabicPeriod"/>
              <a:tabLst>
                <a:tab pos="139700" algn="l"/>
                <a:tab pos="457200" algn="l"/>
              </a:tabLst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GEANT4 simulation of energy deposit in silicon sensor</a:t>
            </a:r>
          </a:p>
          <a:p>
            <a:pPr marL="352777" indent="-352777" algn="l" defTabSz="457200">
              <a:spcBef>
                <a:spcPts val="2100"/>
              </a:spcBef>
              <a:buSzPct val="100000"/>
              <a:buAutoNum type="arabicPeriod"/>
              <a:tabLst>
                <a:tab pos="139700" algn="l"/>
                <a:tab pos="457200" algn="l"/>
              </a:tabLst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Finite element TCAD simulation of silicon sensor</a:t>
            </a:r>
          </a:p>
          <a:p>
            <a:pPr marL="352777" indent="-352777" algn="l" defTabSz="457200">
              <a:spcBef>
                <a:spcPts val="2100"/>
              </a:spcBef>
              <a:buSzPct val="100000"/>
              <a:buAutoNum type="arabicPeriod"/>
              <a:tabLst>
                <a:tab pos="139700" algn="l"/>
                <a:tab pos="457200" algn="l"/>
              </a:tabLst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Fast parametric model of front </a:t>
            </a:r>
          </a:p>
          <a:p>
            <a:pPr marL="457200" indent="-457200" algn="l" defTabSz="457200">
              <a:lnSpc>
                <a:spcPct val="20000"/>
              </a:lnSpc>
              <a:spcBef>
                <a:spcPts val="2100"/>
              </a:spcBef>
              <a:tabLst>
                <a:tab pos="139700" algn="l"/>
                <a:tab pos="457200" algn="l"/>
              </a:tabLst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end electronics and </a:t>
            </a:r>
            <a:r>
              <a:rPr lang="en-US" dirty="0" smtClean="0"/>
              <a:t>Landau </a:t>
            </a:r>
            <a:r>
              <a:rPr dirty="0" smtClean="0"/>
              <a:t>fluctuations</a:t>
            </a:r>
            <a:endParaRPr dirty="0"/>
          </a:p>
          <a:p>
            <a:pPr marL="352777" indent="-352777" algn="l" defTabSz="457200">
              <a:spcBef>
                <a:spcPts val="2100"/>
              </a:spcBef>
              <a:buSzPct val="100000"/>
              <a:buAutoNum type="arabicPeriod" startAt="4"/>
              <a:tabLst>
                <a:tab pos="139700" algn="l"/>
                <a:tab pos="457200" algn="l"/>
              </a:tabLst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Reconstruction</a:t>
            </a:r>
            <a:r>
              <a:rPr lang="en-US" dirty="0" smtClean="0"/>
              <a:t>, </a:t>
            </a:r>
            <a:r>
              <a:rPr dirty="0" smtClean="0"/>
              <a:t>calculation </a:t>
            </a:r>
            <a:r>
              <a:rPr dirty="0"/>
              <a:t>of </a:t>
            </a:r>
            <a:r>
              <a:rPr dirty="0" smtClean="0"/>
              <a:t>observables</a:t>
            </a:r>
            <a:endParaRPr lang="en-US" dirty="0" smtClean="0"/>
          </a:p>
          <a:p>
            <a:pPr algn="l" defTabSz="457200">
              <a:lnSpc>
                <a:spcPct val="50000"/>
              </a:lnSpc>
              <a:spcBef>
                <a:spcPts val="2100"/>
              </a:spcBef>
              <a:buSzPct val="100000"/>
              <a:tabLst>
                <a:tab pos="139700" algn="l"/>
                <a:tab pos="457200" algn="l"/>
              </a:tabLst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    and simulation of telescope resolution</a:t>
            </a:r>
            <a:endParaRPr dirty="0"/>
          </a:p>
        </p:txBody>
      </p:sp>
      <p:sp>
        <p:nvSpPr>
          <p:cNvPr id="346" name="Shape 346"/>
          <p:cNvSpPr/>
          <p:nvPr/>
        </p:nvSpPr>
        <p:spPr>
          <a:xfrm>
            <a:off x="12409875" y="9342804"/>
            <a:ext cx="5379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p. 9</a:t>
            </a:r>
          </a:p>
        </p:txBody>
      </p:sp>
      <p:sp>
        <p:nvSpPr>
          <p:cNvPr id="347" name="Shape 347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48" name="Shape 348"/>
          <p:cNvSpPr/>
          <p:nvPr/>
        </p:nvSpPr>
        <p:spPr>
          <a:xfrm>
            <a:off x="42572" y="9402004"/>
            <a:ext cx="5992025" cy="364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Magdalena Munker (CERN / University of Bonn), </a:t>
            </a:r>
            <a:r>
              <a:rPr lang="en-US" dirty="0" smtClean="0"/>
              <a:t>4</a:t>
            </a:r>
            <a:r>
              <a:rPr dirty="0" smtClean="0"/>
              <a:t> </a:t>
            </a:r>
            <a:r>
              <a:rPr dirty="0"/>
              <a:t>July 2016</a:t>
            </a:r>
          </a:p>
        </p:txBody>
      </p:sp>
      <p:pic>
        <p:nvPicPr>
          <p:cNvPr id="349" name="hole_density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496792" y="1415720"/>
            <a:ext cx="5291976" cy="2336332"/>
          </a:xfrm>
          <a:prstGeom prst="rect">
            <a:avLst/>
          </a:prstGeom>
          <a:ln w="12700">
            <a:miter lim="400000"/>
          </a:ln>
        </p:spPr>
      </p:pic>
      <p:sp>
        <p:nvSpPr>
          <p:cNvPr id="350" name="Shape 350"/>
          <p:cNvSpPr/>
          <p:nvPr/>
        </p:nvSpPr>
        <p:spPr>
          <a:xfrm>
            <a:off x="11368984" y="2608101"/>
            <a:ext cx="12954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ct val="80000"/>
              </a:lnSpc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Work in progress</a:t>
            </a:r>
          </a:p>
        </p:txBody>
      </p:sp>
      <p:sp>
        <p:nvSpPr>
          <p:cNvPr id="351" name="Shape 351"/>
          <p:cNvSpPr/>
          <p:nvPr/>
        </p:nvSpPr>
        <p:spPr>
          <a:xfrm>
            <a:off x="238058" y="996330"/>
            <a:ext cx="9194154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52" name="Shape 352"/>
          <p:cNvSpPr/>
          <p:nvPr/>
        </p:nvSpPr>
        <p:spPr>
          <a:xfrm>
            <a:off x="238058" y="4247634"/>
            <a:ext cx="560105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353" name="res100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442302" y="3732899"/>
            <a:ext cx="3197393" cy="2548893"/>
          </a:xfrm>
          <a:prstGeom prst="rect">
            <a:avLst/>
          </a:prstGeom>
          <a:ln w="12700">
            <a:miter lim="400000"/>
          </a:ln>
        </p:spPr>
      </p:pic>
      <p:pic>
        <p:nvPicPr>
          <p:cNvPr id="354" name="ClusterVsAngle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665693" y="3783700"/>
            <a:ext cx="3197394" cy="2548891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res_CLICpix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244159" y="6700181"/>
            <a:ext cx="3546774" cy="2664772"/>
          </a:xfrm>
          <a:prstGeom prst="rect">
            <a:avLst/>
          </a:prstGeom>
          <a:ln w="12700">
            <a:miter lim="400000"/>
          </a:ln>
        </p:spPr>
      </p:pic>
      <p:sp>
        <p:nvSpPr>
          <p:cNvPr id="357" name="Shape 357"/>
          <p:cNvSpPr/>
          <p:nvPr/>
        </p:nvSpPr>
        <p:spPr>
          <a:xfrm>
            <a:off x="238058" y="6544992"/>
            <a:ext cx="12528684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58" name="Shape 358"/>
          <p:cNvSpPr/>
          <p:nvPr/>
        </p:nvSpPr>
        <p:spPr>
          <a:xfrm>
            <a:off x="176584" y="4353242"/>
            <a:ext cx="6265718" cy="2106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59291" indent="-259291" algn="l">
              <a:buSzPct val="75000"/>
              <a:buChar char="•"/>
              <a:defRPr sz="21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tx1"/>
                </a:solidFill>
              </a:rPr>
              <a:t>Comparison of simulation to </a:t>
            </a:r>
            <a:r>
              <a:rPr dirty="0" smtClean="0"/>
              <a:t>Timepix</a:t>
            </a:r>
            <a:endParaRPr dirty="0"/>
          </a:p>
          <a:p>
            <a:pPr algn="l">
              <a:lnSpc>
                <a:spcPct val="12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    </a:t>
            </a:r>
            <a:r>
              <a:rPr dirty="0" smtClean="0"/>
              <a:t>test-beam </a:t>
            </a:r>
            <a:r>
              <a:rPr dirty="0" smtClean="0">
                <a:solidFill>
                  <a:schemeClr val="tx1"/>
                </a:solidFill>
              </a:rPr>
              <a:t>results</a:t>
            </a:r>
            <a:r>
              <a:rPr lang="en-US" dirty="0" smtClean="0">
                <a:solidFill>
                  <a:schemeClr val="tx1"/>
                </a:solidFill>
              </a:rPr>
              <a:t> (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pitch of 55 </a:t>
            </a:r>
            <a:r>
              <a:rPr lang="el-GR" dirty="0" err="1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μm</a:t>
            </a:r>
            <a:r>
              <a:rPr lang="en-US" dirty="0" smtClean="0">
                <a:solidFill>
                  <a:schemeClr val="tx1"/>
                </a:solidFill>
              </a:rPr>
              <a:t>)</a:t>
            </a:r>
            <a:r>
              <a:rPr dirty="0" smtClean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  <a:p>
            <a:pPr marL="703791" lvl="1" indent="-259291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Simulation reproduces distribution of residual</a:t>
            </a:r>
          </a:p>
          <a:p>
            <a:pPr marL="703791" lvl="1" indent="-259291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Simulation reproduces dependency of 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</a:t>
            </a:r>
            <a:r>
              <a:rPr dirty="0" smtClean="0"/>
              <a:t>charge </a:t>
            </a:r>
            <a:r>
              <a:rPr dirty="0"/>
              <a:t>sharing on incident angle</a:t>
            </a:r>
          </a:p>
        </p:txBody>
      </p:sp>
      <p:sp>
        <p:nvSpPr>
          <p:cNvPr id="359" name="Shape 359"/>
          <p:cNvSpPr/>
          <p:nvPr/>
        </p:nvSpPr>
        <p:spPr>
          <a:xfrm>
            <a:off x="130864" y="6880269"/>
            <a:ext cx="6287556" cy="210621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291" indent="-259291" algn="l">
              <a:buSzPct val="75000"/>
              <a:buChar char="•"/>
              <a:defRPr sz="21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tx1"/>
                </a:solidFill>
              </a:rPr>
              <a:t>Comparison of simulation to</a:t>
            </a:r>
            <a:r>
              <a:rPr dirty="0"/>
              <a:t> CLICpix </a:t>
            </a:r>
          </a:p>
          <a:p>
            <a:pPr algn="l">
              <a:lnSpc>
                <a:spcPct val="12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test-beam </a:t>
            </a:r>
            <a:r>
              <a:rPr dirty="0" smtClean="0"/>
              <a:t>results</a:t>
            </a:r>
            <a:r>
              <a:rPr lang="en-US" dirty="0" smtClean="0"/>
              <a:t>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pitch of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25 </a:t>
            </a:r>
            <a:r>
              <a:rPr lang="el-GR" dirty="0" err="1">
                <a:solidFill>
                  <a:schemeClr val="accent5">
                    <a:lumMod val="60000"/>
                    <a:lumOff val="40000"/>
                  </a:schemeClr>
                </a:solidFill>
              </a:rPr>
              <a:t>μm</a:t>
            </a:r>
            <a:r>
              <a:rPr lang="en-US" dirty="0">
                <a:solidFill>
                  <a:schemeClr val="tx1"/>
                </a:solidFill>
              </a:rPr>
              <a:t>) </a:t>
            </a:r>
            <a:r>
              <a:rPr dirty="0" smtClean="0"/>
              <a:t>:</a:t>
            </a:r>
            <a:endParaRPr dirty="0"/>
          </a:p>
          <a:p>
            <a:pPr marL="703791" lvl="1" indent="-259291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Simulation reproduces distribution of residual</a:t>
            </a:r>
          </a:p>
          <a:p>
            <a:pPr marL="703791" lvl="1" indent="-259291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Simulation reproduces dependency of 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charge sharing on threshold</a:t>
            </a:r>
          </a:p>
        </p:txBody>
      </p:sp>
      <p:sp>
        <p:nvSpPr>
          <p:cNvPr id="360" name="Shape 360"/>
          <p:cNvSpPr/>
          <p:nvPr/>
        </p:nvSpPr>
        <p:spPr>
          <a:xfrm>
            <a:off x="9076279" y="1152686"/>
            <a:ext cx="405278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TCAD simulation of planar sensor:</a:t>
            </a:r>
          </a:p>
        </p:txBody>
      </p:sp>
      <p:sp>
        <p:nvSpPr>
          <p:cNvPr id="361" name="Shape 361"/>
          <p:cNvSpPr/>
          <p:nvPr/>
        </p:nvSpPr>
        <p:spPr>
          <a:xfrm>
            <a:off x="7775966" y="5226832"/>
            <a:ext cx="1451134" cy="5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Work in progress</a:t>
            </a:r>
          </a:p>
        </p:txBody>
      </p:sp>
      <p:sp>
        <p:nvSpPr>
          <p:cNvPr id="362" name="Shape 362"/>
          <p:cNvSpPr/>
          <p:nvPr/>
        </p:nvSpPr>
        <p:spPr>
          <a:xfrm>
            <a:off x="8171541" y="8032567"/>
            <a:ext cx="1451134" cy="5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r"/>
            <a:r>
              <a:rPr dirty="0"/>
              <a:t>Work in progress</a:t>
            </a:r>
          </a:p>
        </p:txBody>
      </p:sp>
      <p:sp>
        <p:nvSpPr>
          <p:cNvPr id="363" name="Shape 363"/>
          <p:cNvSpPr/>
          <p:nvPr/>
        </p:nvSpPr>
        <p:spPr>
          <a:xfrm>
            <a:off x="11316518" y="8368850"/>
            <a:ext cx="1451133" cy="5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Work in progress</a:t>
            </a:r>
          </a:p>
        </p:txBody>
      </p:sp>
      <p:sp>
        <p:nvSpPr>
          <p:cNvPr id="364" name="Shape 364"/>
          <p:cNvSpPr/>
          <p:nvPr/>
        </p:nvSpPr>
        <p:spPr>
          <a:xfrm>
            <a:off x="11316518" y="5281411"/>
            <a:ext cx="1451133" cy="5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Work in progress</a:t>
            </a:r>
          </a:p>
        </p:txBody>
      </p:sp>
      <p:sp>
        <p:nvSpPr>
          <p:cNvPr id="373" name="Shape 373"/>
          <p:cNvSpPr/>
          <p:nvPr/>
        </p:nvSpPr>
        <p:spPr>
          <a:xfrm rot="16200000">
            <a:off x="9113683" y="4364220"/>
            <a:ext cx="1497721" cy="31750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Mean cluster size</a:t>
            </a:r>
          </a:p>
        </p:txBody>
      </p:sp>
      <p:sp>
        <p:nvSpPr>
          <p:cNvPr id="36" name="Shape 288"/>
          <p:cNvSpPr/>
          <p:nvPr/>
        </p:nvSpPr>
        <p:spPr>
          <a:xfrm>
            <a:off x="8177377" y="6027623"/>
            <a:ext cx="1711445" cy="32419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00" dirty="0" smtClean="0"/>
              <a:t>Residual</a:t>
            </a:r>
            <a:r>
              <a:rPr lang="en-US" dirty="0" smtClean="0"/>
              <a:t> / </a:t>
            </a:r>
            <a:r>
              <a:rPr lang="en-US" sz="1400" dirty="0" smtClean="0"/>
              <a:t>mm</a:t>
            </a:r>
            <a:endParaRPr sz="1400" dirty="0"/>
          </a:p>
        </p:txBody>
      </p:sp>
      <p:sp>
        <p:nvSpPr>
          <p:cNvPr id="37" name="Shape 288"/>
          <p:cNvSpPr/>
          <p:nvPr/>
        </p:nvSpPr>
        <p:spPr>
          <a:xfrm>
            <a:off x="8431335" y="9056144"/>
            <a:ext cx="1711445" cy="32419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00" dirty="0" smtClean="0"/>
              <a:t>Residual</a:t>
            </a:r>
            <a:r>
              <a:rPr lang="en-US" dirty="0" smtClean="0"/>
              <a:t> / </a:t>
            </a:r>
            <a:r>
              <a:rPr lang="en-US" sz="1400" dirty="0" smtClean="0"/>
              <a:t>mm</a:t>
            </a:r>
            <a:endParaRPr sz="1400" dirty="0"/>
          </a:p>
        </p:txBody>
      </p:sp>
      <p:sp>
        <p:nvSpPr>
          <p:cNvPr id="38" name="Shape 361"/>
          <p:cNvSpPr/>
          <p:nvPr/>
        </p:nvSpPr>
        <p:spPr>
          <a:xfrm>
            <a:off x="7028804" y="3882869"/>
            <a:ext cx="940277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400" dirty="0" smtClean="0">
                <a:solidFill>
                  <a:schemeClr val="tx1"/>
                </a:solidFill>
              </a:rPr>
              <a:t>Thickness of 100 </a:t>
            </a:r>
            <a:r>
              <a:rPr lang="el-GR" sz="1400" dirty="0" err="1">
                <a:solidFill>
                  <a:schemeClr val="tx1"/>
                </a:solidFill>
              </a:rPr>
              <a:t>μm</a:t>
            </a:r>
            <a:r>
              <a:rPr lang="el-GR" sz="1400" dirty="0">
                <a:solidFill>
                  <a:schemeClr val="tx1"/>
                </a:solidFill>
              </a:rPr>
              <a:t> </a:t>
            </a:r>
            <a:endParaRPr sz="1400" dirty="0">
              <a:solidFill>
                <a:schemeClr val="tx1"/>
              </a:solidFill>
            </a:endParaRPr>
          </a:p>
        </p:txBody>
      </p:sp>
      <p:sp>
        <p:nvSpPr>
          <p:cNvPr id="39" name="Shape 361"/>
          <p:cNvSpPr/>
          <p:nvPr/>
        </p:nvSpPr>
        <p:spPr>
          <a:xfrm>
            <a:off x="11506184" y="3871202"/>
            <a:ext cx="940277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400" dirty="0" smtClean="0">
                <a:solidFill>
                  <a:schemeClr val="tx1"/>
                </a:solidFill>
              </a:rPr>
              <a:t>Thickness of 100 </a:t>
            </a:r>
            <a:r>
              <a:rPr lang="el-GR" sz="1400" dirty="0" err="1">
                <a:solidFill>
                  <a:schemeClr val="tx1"/>
                </a:solidFill>
              </a:rPr>
              <a:t>μm</a:t>
            </a:r>
            <a:r>
              <a:rPr lang="el-GR" sz="1400" dirty="0">
                <a:solidFill>
                  <a:schemeClr val="tx1"/>
                </a:solidFill>
              </a:rPr>
              <a:t> </a:t>
            </a:r>
            <a:endParaRPr sz="1400" dirty="0">
              <a:solidFill>
                <a:schemeClr val="tx1"/>
              </a:solidFill>
            </a:endParaRPr>
          </a:p>
        </p:txBody>
      </p:sp>
      <p:sp>
        <p:nvSpPr>
          <p:cNvPr id="41" name="Shape 361"/>
          <p:cNvSpPr/>
          <p:nvPr/>
        </p:nvSpPr>
        <p:spPr>
          <a:xfrm>
            <a:off x="6944256" y="6767935"/>
            <a:ext cx="940277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400" dirty="0" smtClean="0">
                <a:solidFill>
                  <a:schemeClr val="tx1"/>
                </a:solidFill>
              </a:rPr>
              <a:t>Thickness of 200 </a:t>
            </a:r>
            <a:r>
              <a:rPr lang="el-GR" sz="1400" dirty="0" err="1">
                <a:solidFill>
                  <a:schemeClr val="tx1"/>
                </a:solidFill>
              </a:rPr>
              <a:t>μm</a:t>
            </a:r>
            <a:r>
              <a:rPr lang="el-GR" sz="1400" dirty="0">
                <a:solidFill>
                  <a:schemeClr val="tx1"/>
                </a:solidFill>
              </a:rPr>
              <a:t> </a:t>
            </a:r>
            <a:endParaRPr sz="1400" dirty="0">
              <a:solidFill>
                <a:schemeClr val="tx1"/>
              </a:solidFill>
            </a:endParaRPr>
          </a:p>
        </p:txBody>
      </p:sp>
      <p:sp>
        <p:nvSpPr>
          <p:cNvPr id="43" name="Shape 361"/>
          <p:cNvSpPr/>
          <p:nvPr/>
        </p:nvSpPr>
        <p:spPr>
          <a:xfrm>
            <a:off x="10844767" y="8412984"/>
            <a:ext cx="940277" cy="4903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400" dirty="0" smtClean="0">
                <a:solidFill>
                  <a:schemeClr val="tx1"/>
                </a:solidFill>
              </a:rPr>
              <a:t>Thickness of 200 </a:t>
            </a:r>
            <a:r>
              <a:rPr lang="el-GR" sz="1400" dirty="0" err="1">
                <a:solidFill>
                  <a:schemeClr val="tx1"/>
                </a:solidFill>
              </a:rPr>
              <a:t>μm</a:t>
            </a:r>
            <a:r>
              <a:rPr lang="el-GR" sz="1400" dirty="0">
                <a:solidFill>
                  <a:schemeClr val="tx1"/>
                </a:solidFill>
              </a:rPr>
              <a:t> </a:t>
            </a:r>
            <a:endParaRPr sz="1400" dirty="0">
              <a:solidFill>
                <a:schemeClr val="tx1"/>
              </a:solidFill>
            </a:endParaRPr>
          </a:p>
        </p:txBody>
      </p:sp>
      <p:sp>
        <p:nvSpPr>
          <p:cNvPr id="35" name="Shape 255"/>
          <p:cNvSpPr/>
          <p:nvPr/>
        </p:nvSpPr>
        <p:spPr>
          <a:xfrm>
            <a:off x="7890628" y="4929164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  <p:sp>
        <p:nvSpPr>
          <p:cNvPr id="48" name="Shape 255"/>
          <p:cNvSpPr/>
          <p:nvPr/>
        </p:nvSpPr>
        <p:spPr>
          <a:xfrm>
            <a:off x="8965171" y="7735408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  <p:sp>
        <p:nvSpPr>
          <p:cNvPr id="49" name="Shape 255"/>
          <p:cNvSpPr/>
          <p:nvPr/>
        </p:nvSpPr>
        <p:spPr>
          <a:xfrm>
            <a:off x="12102520" y="7781182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  <p:sp>
        <p:nvSpPr>
          <p:cNvPr id="50" name="Shape 255"/>
          <p:cNvSpPr/>
          <p:nvPr/>
        </p:nvSpPr>
        <p:spPr>
          <a:xfrm>
            <a:off x="12137067" y="5080024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  <p:sp>
        <p:nvSpPr>
          <p:cNvPr id="53" name="Shape 255"/>
          <p:cNvSpPr/>
          <p:nvPr/>
        </p:nvSpPr>
        <p:spPr>
          <a:xfrm>
            <a:off x="12093432" y="2333784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Shape 427"/>
          <p:cNvSpPr/>
          <p:nvPr/>
        </p:nvSpPr>
        <p:spPr>
          <a:xfrm>
            <a:off x="-722461" y="103810"/>
            <a:ext cx="1444972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4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HV-CMOS active sensor assemblies </a:t>
            </a:r>
          </a:p>
        </p:txBody>
      </p:sp>
      <p:sp>
        <p:nvSpPr>
          <p:cNvPr id="428" name="Shape 428"/>
          <p:cNvSpPr/>
          <p:nvPr/>
        </p:nvSpPr>
        <p:spPr>
          <a:xfrm>
            <a:off x="12301143" y="9342804"/>
            <a:ext cx="679228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p. 10</a:t>
            </a:r>
          </a:p>
        </p:txBody>
      </p:sp>
      <p:pic>
        <p:nvPicPr>
          <p:cNvPr id="429" name="clic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64385" y="8671"/>
            <a:ext cx="1141907" cy="1141906"/>
          </a:xfrm>
          <a:prstGeom prst="rect">
            <a:avLst/>
          </a:prstGeom>
          <a:ln w="12700">
            <a:miter lim="400000"/>
          </a:ln>
        </p:spPr>
      </p:pic>
      <p:sp>
        <p:nvSpPr>
          <p:cNvPr id="430" name="Shape 430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31" name="Shape 431"/>
          <p:cNvSpPr/>
          <p:nvPr/>
        </p:nvSpPr>
        <p:spPr>
          <a:xfrm>
            <a:off x="42572" y="9402004"/>
            <a:ext cx="5992025" cy="364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Magdalena Munker (CERN / University of Bonn), </a:t>
            </a:r>
            <a:r>
              <a:rPr lang="en-US" dirty="0" smtClean="0"/>
              <a:t>4</a:t>
            </a:r>
            <a:r>
              <a:rPr dirty="0" smtClean="0"/>
              <a:t> </a:t>
            </a:r>
            <a:r>
              <a:rPr dirty="0"/>
              <a:t>July 2016</a:t>
            </a:r>
          </a:p>
        </p:txBody>
      </p:sp>
      <p:sp>
        <p:nvSpPr>
          <p:cNvPr id="432" name="Shape 432"/>
          <p:cNvSpPr/>
          <p:nvPr/>
        </p:nvSpPr>
        <p:spPr>
          <a:xfrm>
            <a:off x="238058" y="932830"/>
            <a:ext cx="990501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433" name="image88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657953" y="1865393"/>
            <a:ext cx="3715175" cy="3144244"/>
          </a:xfrm>
          <a:prstGeom prst="rect">
            <a:avLst/>
          </a:prstGeom>
          <a:ln w="12700">
            <a:miter lim="400000"/>
          </a:ln>
        </p:spPr>
      </p:pic>
      <p:sp>
        <p:nvSpPr>
          <p:cNvPr id="436" name="Shape 436"/>
          <p:cNvSpPr/>
          <p:nvPr/>
        </p:nvSpPr>
        <p:spPr>
          <a:xfrm>
            <a:off x="-180750" y="903237"/>
            <a:ext cx="8322791" cy="35281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914400">
              <a:lnSpc>
                <a:spcPct val="180000"/>
              </a:lnSpc>
              <a:buSzPct val="75000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     Capacitive </a:t>
            </a:r>
            <a:r>
              <a:rPr dirty="0" smtClean="0"/>
              <a:t>Coupled </a:t>
            </a:r>
            <a:r>
              <a:rPr dirty="0"/>
              <a:t>Pixel Detector (CCPD) used as active sensor:</a:t>
            </a:r>
          </a:p>
          <a:p>
            <a:pPr marL="691444" lvl="1" indent="-246944" algn="l" defTabSz="914400">
              <a:lnSpc>
                <a:spcPct val="20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Commercial 180 nm High-Voltage-CMOS process</a:t>
            </a:r>
          </a:p>
          <a:p>
            <a:pPr marL="691444" lvl="1" indent="-246944" algn="l" defTabSz="914400">
              <a:lnSpc>
                <a:spcPct val="20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Deep n-well shields electronics from the substrate bias</a:t>
            </a:r>
          </a:p>
          <a:p>
            <a:pPr marL="691444" lvl="1" indent="-246944" algn="l" defTabSz="914400">
              <a:lnSpc>
                <a:spcPct val="14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HV substrate bias of ~ 60 V        </a:t>
            </a:r>
            <a:endParaRPr lang="en-US" dirty="0" smtClean="0"/>
          </a:p>
          <a:p>
            <a:pPr marL="444500" lvl="1" indent="0" algn="l" defTabSz="914400">
              <a:lnSpc>
                <a:spcPct val="140000"/>
              </a:lnSpc>
              <a:buSzPct val="75000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         F</a:t>
            </a:r>
            <a:r>
              <a:rPr dirty="0" smtClean="0"/>
              <a:t>ast </a:t>
            </a:r>
            <a:r>
              <a:rPr dirty="0"/>
              <a:t>signal by drift due to creation of depletion layer</a:t>
            </a:r>
          </a:p>
          <a:p>
            <a:pPr marL="691444" lvl="1" indent="-246944" algn="l" defTabSz="914400">
              <a:lnSpc>
                <a:spcPct val="20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0" dirty="0">
                <a:sym typeface="Helvetica"/>
              </a:rPr>
              <a:t>Output of two-stage </a:t>
            </a:r>
            <a:r>
              <a:rPr lang="en-US" sz="2100" dirty="0" smtClean="0">
                <a:sym typeface="Helvetica"/>
              </a:rPr>
              <a:t>amplifier in pixel:</a:t>
            </a:r>
          </a:p>
        </p:txBody>
      </p:sp>
      <p:sp>
        <p:nvSpPr>
          <p:cNvPr id="437" name="Shape 437"/>
          <p:cNvSpPr/>
          <p:nvPr/>
        </p:nvSpPr>
        <p:spPr>
          <a:xfrm>
            <a:off x="359171" y="5730619"/>
            <a:ext cx="3320729" cy="2844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438" name="effHVCMOS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160852" y="5435615"/>
            <a:ext cx="4267174" cy="3254290"/>
          </a:xfrm>
          <a:prstGeom prst="rect">
            <a:avLst/>
          </a:prstGeom>
          <a:ln w="12700">
            <a:miter lim="400000"/>
          </a:ln>
        </p:spPr>
      </p:pic>
      <p:pic>
        <p:nvPicPr>
          <p:cNvPr id="439" name="resHVCMOS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093178" y="5438010"/>
            <a:ext cx="3971982" cy="3189622"/>
          </a:xfrm>
          <a:prstGeom prst="rect">
            <a:avLst/>
          </a:prstGeom>
          <a:ln w="12700">
            <a:miter lim="400000"/>
          </a:ln>
        </p:spPr>
      </p:pic>
      <p:sp>
        <p:nvSpPr>
          <p:cNvPr id="440" name="Shape 440"/>
          <p:cNvSpPr/>
          <p:nvPr/>
        </p:nvSpPr>
        <p:spPr>
          <a:xfrm>
            <a:off x="830087" y="7350590"/>
            <a:ext cx="3647867" cy="889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ts val="4000"/>
              </a:lnSpc>
              <a:spcBef>
                <a:spcPts val="1200"/>
              </a:spcBef>
              <a:defRPr sz="21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Proof of principle achieved </a:t>
            </a:r>
          </a:p>
        </p:txBody>
      </p:sp>
      <p:sp>
        <p:nvSpPr>
          <p:cNvPr id="441" name="Shape 441"/>
          <p:cNvSpPr/>
          <p:nvPr/>
        </p:nvSpPr>
        <p:spPr>
          <a:xfrm>
            <a:off x="202928" y="6392298"/>
            <a:ext cx="4286079" cy="10643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291" indent="-259291" algn="l" defTabSz="457200">
              <a:lnSpc>
                <a:spcPct val="150000"/>
              </a:lnSpc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Resolution </a:t>
            </a:r>
            <a:r>
              <a:rPr dirty="0"/>
              <a:t>~ 6 </a:t>
            </a:r>
            <a:r>
              <a:rPr dirty="0" smtClean="0"/>
              <a:t>μm</a:t>
            </a:r>
            <a:endParaRPr lang="en-US" dirty="0" smtClean="0"/>
          </a:p>
          <a:p>
            <a:pPr marL="259291" indent="-259291" algn="l" defTabSz="457200">
              <a:spcBef>
                <a:spcPts val="1200"/>
              </a:spcBef>
              <a:buSzPct val="75000"/>
              <a:buFontTx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Efficiency ~ 99.9 </a:t>
            </a:r>
            <a:r>
              <a:rPr lang="en-US" dirty="0" smtClean="0"/>
              <a:t>%</a:t>
            </a:r>
            <a:endParaRPr lang="en-US" dirty="0"/>
          </a:p>
        </p:txBody>
      </p:sp>
      <p:sp>
        <p:nvSpPr>
          <p:cNvPr id="442" name="Shape 442"/>
          <p:cNvSpPr/>
          <p:nvPr/>
        </p:nvSpPr>
        <p:spPr>
          <a:xfrm>
            <a:off x="459760" y="7816446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45" name="Shape 445"/>
          <p:cNvSpPr/>
          <p:nvPr/>
        </p:nvSpPr>
        <p:spPr>
          <a:xfrm>
            <a:off x="315432" y="5873774"/>
            <a:ext cx="2330766" cy="555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914400">
              <a:lnSpc>
                <a:spcPct val="14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smtClean="0"/>
              <a:t>Test</a:t>
            </a:r>
            <a:r>
              <a:rPr lang="en-US" dirty="0" smtClean="0"/>
              <a:t>-</a:t>
            </a:r>
            <a:r>
              <a:rPr dirty="0" smtClean="0"/>
              <a:t>beam </a:t>
            </a:r>
            <a:r>
              <a:rPr dirty="0"/>
              <a:t>results:</a:t>
            </a:r>
          </a:p>
        </p:txBody>
      </p:sp>
      <p:sp>
        <p:nvSpPr>
          <p:cNvPr id="449" name="Shape 449"/>
          <p:cNvSpPr/>
          <p:nvPr/>
        </p:nvSpPr>
        <p:spPr>
          <a:xfrm>
            <a:off x="848380" y="8037676"/>
            <a:ext cx="2861431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 defTabSz="914400">
              <a:defRPr sz="1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Nucl. Instrum. Meth. A823 (2016) 1</a:t>
            </a:r>
          </a:p>
        </p:txBody>
      </p:sp>
      <p:sp>
        <p:nvSpPr>
          <p:cNvPr id="450" name="Shape 450"/>
          <p:cNvSpPr/>
          <p:nvPr/>
        </p:nvSpPr>
        <p:spPr>
          <a:xfrm>
            <a:off x="841420" y="8334757"/>
            <a:ext cx="1893167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 defTabSz="914400">
              <a:defRPr sz="1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CLICdp-Pub-2015-003</a:t>
            </a:r>
          </a:p>
        </p:txBody>
      </p:sp>
      <p:sp>
        <p:nvSpPr>
          <p:cNvPr id="451" name="Shape 451"/>
          <p:cNvSpPr/>
          <p:nvPr/>
        </p:nvSpPr>
        <p:spPr>
          <a:xfrm>
            <a:off x="8665484" y="1504700"/>
            <a:ext cx="4052779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Layout CLICpix-HV-CMOS assembly:</a:t>
            </a:r>
          </a:p>
        </p:txBody>
      </p:sp>
      <p:sp>
        <p:nvSpPr>
          <p:cNvPr id="2" name="Rectangle 1"/>
          <p:cNvSpPr/>
          <p:nvPr/>
        </p:nvSpPr>
        <p:spPr>
          <a:xfrm>
            <a:off x="193210" y="4279487"/>
            <a:ext cx="8270789" cy="13526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91444" lvl="2" indent="-246944" algn="l" defTabSz="914400">
              <a:lnSpc>
                <a:spcPct val="14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0" dirty="0">
                <a:sym typeface="Helvetica"/>
              </a:rPr>
              <a:t>Peaking time ~120 ns</a:t>
            </a:r>
          </a:p>
          <a:p>
            <a:pPr marL="691444" lvl="1" indent="-246944" algn="l" defTabSz="914400"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Coupled through layer of glue to </a:t>
            </a:r>
            <a:r>
              <a:rPr lang="en-US" dirty="0" err="1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CLICpix</a:t>
            </a:r>
            <a:r>
              <a:rPr lang="en-US" dirty="0"/>
              <a:t> ASIC (</a:t>
            </a: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25 </a:t>
            </a:r>
            <a:r>
              <a:rPr lang="en-US" dirty="0" err="1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μm</a:t>
            </a: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pitch</a:t>
            </a:r>
            <a:r>
              <a:rPr lang="en-US" dirty="0" smtClean="0"/>
              <a:t>)</a:t>
            </a:r>
          </a:p>
          <a:p>
            <a:pPr marL="444500" lvl="1" indent="0" algn="l" defTabSz="914400">
              <a:lnSpc>
                <a:spcPct val="150000"/>
              </a:lnSpc>
              <a:buSzPct val="75000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         No bump bonding</a:t>
            </a:r>
            <a:endParaRPr lang="en-US" dirty="0"/>
          </a:p>
        </p:txBody>
      </p:sp>
      <p:sp>
        <p:nvSpPr>
          <p:cNvPr id="28" name="Shape 274"/>
          <p:cNvSpPr/>
          <p:nvPr/>
        </p:nvSpPr>
        <p:spPr>
          <a:xfrm>
            <a:off x="582391" y="3489515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2" name="Shape 274"/>
          <p:cNvSpPr/>
          <p:nvPr/>
        </p:nvSpPr>
        <p:spPr>
          <a:xfrm>
            <a:off x="1011236" y="5359203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" name="Rectangle 2"/>
          <p:cNvSpPr/>
          <p:nvPr/>
        </p:nvSpPr>
        <p:spPr>
          <a:xfrm>
            <a:off x="10652167" y="2724950"/>
            <a:ext cx="1648976" cy="196702"/>
          </a:xfrm>
          <a:prstGeom prst="rect">
            <a:avLst/>
          </a:prstGeom>
          <a:solidFill>
            <a:srgbClr val="00FDFF"/>
          </a:solidFill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25" name="Shape 451"/>
          <p:cNvSpPr/>
          <p:nvPr/>
        </p:nvSpPr>
        <p:spPr>
          <a:xfrm>
            <a:off x="10346738" y="2673826"/>
            <a:ext cx="4052779" cy="3057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100" dirty="0" smtClean="0">
                <a:solidFill>
                  <a:schemeClr val="tx1"/>
                </a:solidFill>
              </a:rPr>
              <a:t>Passivation + glue (a few </a:t>
            </a:r>
            <a:r>
              <a:rPr lang="en-US" sz="1100" dirty="0" err="1" smtClean="0">
                <a:solidFill>
                  <a:schemeClr val="tx1"/>
                </a:solidFill>
              </a:rPr>
              <a:t>μm</a:t>
            </a:r>
            <a:r>
              <a:rPr lang="en-US" sz="1100" dirty="0" smtClean="0">
                <a:solidFill>
                  <a:schemeClr val="tx1"/>
                </a:solidFill>
              </a:rPr>
              <a:t>)</a:t>
            </a:r>
            <a:endParaRPr sz="1100" dirty="0">
              <a:solidFill>
                <a:schemeClr val="tx1"/>
              </a:solidFill>
            </a:endParaRPr>
          </a:p>
        </p:txBody>
      </p:sp>
      <p:sp>
        <p:nvSpPr>
          <p:cNvPr id="26" name="Shape 432"/>
          <p:cNvSpPr/>
          <p:nvPr/>
        </p:nvSpPr>
        <p:spPr>
          <a:xfrm>
            <a:off x="325948" y="8756812"/>
            <a:ext cx="12392315" cy="10762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" name="Shape 445"/>
          <p:cNvSpPr/>
          <p:nvPr/>
        </p:nvSpPr>
        <p:spPr>
          <a:xfrm>
            <a:off x="287521" y="8787780"/>
            <a:ext cx="10640674" cy="555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914400">
              <a:lnSpc>
                <a:spcPct val="14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Simulation of HV-CMOS sensors performed:   </a:t>
            </a:r>
            <a:r>
              <a:rPr lang="it-IT" i="1" dirty="0" smtClean="0">
                <a:latin typeface="+mj-lt"/>
              </a:rPr>
              <a:t>CLICdp-Note-2016-004</a:t>
            </a:r>
            <a:endParaRPr lang="it-IT" i="1" dirty="0">
              <a:latin typeface="+mj-lt"/>
            </a:endParaRPr>
          </a:p>
        </p:txBody>
      </p:sp>
      <p:sp>
        <p:nvSpPr>
          <p:cNvPr id="29" name="Shape 533"/>
          <p:cNvSpPr/>
          <p:nvPr/>
        </p:nvSpPr>
        <p:spPr>
          <a:xfrm>
            <a:off x="6544407" y="7531288"/>
            <a:ext cx="1105971" cy="545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r"/>
            <a:r>
              <a:rPr lang="en-US" dirty="0" err="1" smtClean="0"/>
              <a:t>CLICpix</a:t>
            </a:r>
            <a:r>
              <a:rPr lang="en-US" dirty="0" smtClean="0"/>
              <a:t> HV-CMOS</a:t>
            </a:r>
            <a:endParaRPr dirty="0"/>
          </a:p>
        </p:txBody>
      </p:sp>
      <p:sp>
        <p:nvSpPr>
          <p:cNvPr id="30" name="Shape 533"/>
          <p:cNvSpPr/>
          <p:nvPr/>
        </p:nvSpPr>
        <p:spPr>
          <a:xfrm>
            <a:off x="10780577" y="5878391"/>
            <a:ext cx="1105971" cy="545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r"/>
            <a:r>
              <a:rPr lang="en-US" dirty="0" err="1" smtClean="0"/>
              <a:t>CLICpix</a:t>
            </a:r>
            <a:r>
              <a:rPr lang="en-US" dirty="0" smtClean="0"/>
              <a:t> HV-CMOS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8464" y="6247003"/>
            <a:ext cx="3896792" cy="3044584"/>
          </a:xfrm>
          <a:prstGeom prst="rect">
            <a:avLst/>
          </a:prstGeom>
        </p:spPr>
      </p:pic>
      <p:sp>
        <p:nvSpPr>
          <p:cNvPr id="518" name="Shape 518"/>
          <p:cNvSpPr/>
          <p:nvPr/>
        </p:nvSpPr>
        <p:spPr>
          <a:xfrm>
            <a:off x="2543345" y="48343"/>
            <a:ext cx="8172109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/>
              <a:t>I</a:t>
            </a:r>
            <a:r>
              <a:rPr dirty="0" smtClean="0"/>
              <a:t>ntegrated </a:t>
            </a:r>
            <a:r>
              <a:rPr dirty="0"/>
              <a:t>CMOS technology</a:t>
            </a:r>
          </a:p>
        </p:txBody>
      </p:sp>
      <p:sp>
        <p:nvSpPr>
          <p:cNvPr id="519" name="Shape 519"/>
          <p:cNvSpPr/>
          <p:nvPr/>
        </p:nvSpPr>
        <p:spPr>
          <a:xfrm>
            <a:off x="12304928" y="9340820"/>
            <a:ext cx="671659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p. </a:t>
            </a:r>
            <a:r>
              <a:rPr lang="en-US" dirty="0" smtClean="0"/>
              <a:t>11</a:t>
            </a:r>
            <a:endParaRPr dirty="0"/>
          </a:p>
        </p:txBody>
      </p:sp>
      <p:pic>
        <p:nvPicPr>
          <p:cNvPr id="520" name="clic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64385" y="8671"/>
            <a:ext cx="1141907" cy="1141906"/>
          </a:xfrm>
          <a:prstGeom prst="rect">
            <a:avLst/>
          </a:prstGeom>
          <a:ln w="12700">
            <a:miter lim="400000"/>
          </a:ln>
        </p:spPr>
      </p:pic>
      <p:sp>
        <p:nvSpPr>
          <p:cNvPr id="521" name="Shape 521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22" name="Shape 522"/>
          <p:cNvSpPr/>
          <p:nvPr/>
        </p:nvSpPr>
        <p:spPr>
          <a:xfrm>
            <a:off x="42572" y="9402004"/>
            <a:ext cx="5992025" cy="364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Magdalena Munker (CERN / University of Bonn), </a:t>
            </a:r>
            <a:r>
              <a:rPr lang="en-US" dirty="0" smtClean="0"/>
              <a:t>4</a:t>
            </a:r>
            <a:r>
              <a:rPr dirty="0" smtClean="0"/>
              <a:t> </a:t>
            </a:r>
            <a:r>
              <a:rPr dirty="0"/>
              <a:t>July 2016</a:t>
            </a:r>
          </a:p>
        </p:txBody>
      </p:sp>
      <p:sp>
        <p:nvSpPr>
          <p:cNvPr id="523" name="Shape 523"/>
          <p:cNvSpPr/>
          <p:nvPr/>
        </p:nvSpPr>
        <p:spPr>
          <a:xfrm flipV="1">
            <a:off x="212658" y="1052613"/>
            <a:ext cx="11164179" cy="19917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524" name="image11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08019" y="2231142"/>
            <a:ext cx="4473043" cy="2569477"/>
          </a:xfrm>
          <a:prstGeom prst="rect">
            <a:avLst/>
          </a:prstGeom>
          <a:ln w="12700">
            <a:miter lim="400000"/>
          </a:ln>
        </p:spPr>
      </p:pic>
      <p:pic>
        <p:nvPicPr>
          <p:cNvPr id="525" name="inPixel_clustersize_rebi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752084" y="5408606"/>
            <a:ext cx="4154391" cy="3853985"/>
          </a:xfrm>
          <a:prstGeom prst="rect">
            <a:avLst/>
          </a:prstGeom>
          <a:ln w="12700">
            <a:miter lim="400000"/>
          </a:ln>
        </p:spPr>
      </p:pic>
      <p:sp>
        <p:nvSpPr>
          <p:cNvPr id="526" name="Shape 526"/>
          <p:cNvSpPr/>
          <p:nvPr/>
        </p:nvSpPr>
        <p:spPr>
          <a:xfrm>
            <a:off x="197253" y="5755087"/>
            <a:ext cx="740499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27" name="Shape 527"/>
          <p:cNvSpPr/>
          <p:nvPr/>
        </p:nvSpPr>
        <p:spPr>
          <a:xfrm>
            <a:off x="229126" y="1109931"/>
            <a:ext cx="8982817" cy="44653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lnSpc>
                <a:spcPct val="20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ALICE </a:t>
            </a:r>
            <a:r>
              <a:rPr lang="en-US" dirty="0" smtClean="0"/>
              <a:t>INVESTIGATOR, </a:t>
            </a:r>
            <a:r>
              <a:rPr dirty="0" smtClean="0"/>
              <a:t>monolithic </a:t>
            </a:r>
            <a:r>
              <a:rPr dirty="0"/>
              <a:t>HR-CMOS test-chip:</a:t>
            </a:r>
          </a:p>
          <a:p>
            <a:pPr marL="259291" indent="-259291" algn="l">
              <a:lnSpc>
                <a:spcPct val="20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Developed by the ALICE </a:t>
            </a:r>
            <a:r>
              <a:rPr dirty="0" smtClean="0"/>
              <a:t>collaboration</a:t>
            </a:r>
            <a:r>
              <a:rPr lang="en-US" dirty="0" smtClean="0"/>
              <a:t> to test analogue performance</a:t>
            </a:r>
            <a:endParaRPr dirty="0"/>
          </a:p>
          <a:p>
            <a:pPr marL="259291" indent="-259291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tx1"/>
                </a:solidFill>
              </a:rPr>
              <a:t>180 nm CMOS </a:t>
            </a:r>
            <a:r>
              <a:rPr dirty="0" smtClean="0">
                <a:solidFill>
                  <a:schemeClr val="tx1"/>
                </a:solidFill>
              </a:rPr>
              <a:t>process</a:t>
            </a:r>
            <a:r>
              <a:rPr lang="en-US" dirty="0" smtClean="0">
                <a:solidFill>
                  <a:schemeClr val="tx1"/>
                </a:solidFill>
              </a:rPr>
              <a:t>,</a:t>
            </a:r>
            <a:r>
              <a:rPr dirty="0" smtClean="0">
                <a:solidFill>
                  <a:schemeClr val="tx1"/>
                </a:solidFill>
              </a:rPr>
              <a:t>15-40 </a:t>
            </a:r>
            <a:r>
              <a:rPr dirty="0">
                <a:solidFill>
                  <a:schemeClr val="tx1"/>
                </a:solidFill>
              </a:rPr>
              <a:t>μm / 1-8 kΩcm epitaxial </a:t>
            </a:r>
            <a:r>
              <a:rPr dirty="0" smtClean="0">
                <a:solidFill>
                  <a:schemeClr val="tx1"/>
                </a:solidFill>
              </a:rPr>
              <a:t>layer</a:t>
            </a:r>
            <a:endParaRPr lang="en-US" dirty="0" smtClean="0">
              <a:solidFill>
                <a:schemeClr val="tx1"/>
              </a:solidFill>
            </a:endParaRPr>
          </a:p>
          <a:p>
            <a:pPr marL="259291" indent="-259291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134 </a:t>
            </a:r>
            <a:r>
              <a:rPr dirty="0"/>
              <a:t>mini-matrices with different pixel layouts and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8x8 </a:t>
            </a:r>
            <a:r>
              <a:rPr lang="en-US"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pixel matrix</a:t>
            </a:r>
            <a:endParaRPr dirty="0"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  <a:p>
            <a:pPr marL="259291" indent="-259291" algn="l">
              <a:lnSpc>
                <a:spcPct val="20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Helvetica"/>
              </a:rPr>
              <a:t>Optimization </a:t>
            </a:r>
            <a:r>
              <a:rPr lang="en-US" sz="2100" dirty="0">
                <a:solidFill>
                  <a:schemeClr val="accent5">
                    <a:lumMod val="60000"/>
                    <a:lumOff val="40000"/>
                  </a:schemeClr>
                </a:solidFill>
                <a:sym typeface="Helvetica"/>
              </a:rPr>
              <a:t>of collection-diode geometry</a:t>
            </a:r>
            <a:r>
              <a:rPr lang="en-US" sz="2100" dirty="0">
                <a:sym typeface="Helvetica"/>
              </a:rPr>
              <a:t> </a:t>
            </a:r>
            <a:r>
              <a:rPr lang="en-US" sz="2100" dirty="0" smtClean="0">
                <a:sym typeface="Helvetica"/>
              </a:rPr>
              <a:t> to </a:t>
            </a:r>
            <a:r>
              <a:rPr lang="en-US" sz="2100" dirty="0">
                <a:sym typeface="Helvetica"/>
              </a:rPr>
              <a:t>minimize </a:t>
            </a:r>
          </a:p>
          <a:p>
            <a:pPr algn="l">
              <a:buSzPct val="75000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0" dirty="0" smtClean="0">
                <a:sym typeface="Helvetica"/>
              </a:rPr>
              <a:t>   </a:t>
            </a:r>
            <a:r>
              <a:rPr lang="en-US" sz="2100" dirty="0" smtClean="0">
                <a:sym typeface="Helvetica"/>
              </a:rPr>
              <a:t>capacitance </a:t>
            </a:r>
            <a:r>
              <a:rPr lang="en-US" sz="2100" dirty="0">
                <a:sym typeface="Helvetica"/>
              </a:rPr>
              <a:t>(~2 </a:t>
            </a:r>
            <a:r>
              <a:rPr lang="en-US" sz="2100" dirty="0" err="1">
                <a:sym typeface="Helvetica"/>
              </a:rPr>
              <a:t>fF</a:t>
            </a:r>
            <a:r>
              <a:rPr lang="en-US" sz="2100" dirty="0" smtClean="0">
                <a:sym typeface="Helvetica"/>
              </a:rPr>
              <a:t>)        </a:t>
            </a:r>
            <a:r>
              <a:rPr lang="en-US" sz="21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Helvetica"/>
              </a:rPr>
              <a:t>fast timing</a:t>
            </a:r>
            <a:endParaRPr lang="en-US" dirty="0">
              <a:solidFill>
                <a:schemeClr val="accent5">
                  <a:lumMod val="60000"/>
                  <a:lumOff val="40000"/>
                </a:schemeClr>
              </a:solidFill>
            </a:endParaRP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endParaRPr dirty="0"/>
          </a:p>
          <a:p>
            <a:pPr marL="259291" indent="-259291" algn="l"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Digitisation and readout not integrated in chip</a:t>
            </a:r>
          </a:p>
          <a:p>
            <a:pPr algn="l">
              <a:lnSpc>
                <a:spcPct val="15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External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65 MHz </a:t>
            </a:r>
            <a:r>
              <a:rPr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sampling ADC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per pixel</a:t>
            </a:r>
            <a:r>
              <a:rPr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 </a:t>
            </a:r>
            <a:r>
              <a:rPr dirty="0"/>
              <a:t>reads out full </a:t>
            </a:r>
            <a:r>
              <a:rPr dirty="0" smtClean="0"/>
              <a:t>waveform</a:t>
            </a:r>
            <a:endParaRPr dirty="0"/>
          </a:p>
        </p:txBody>
      </p:sp>
      <p:pic>
        <p:nvPicPr>
          <p:cNvPr id="528" name="res_mm75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4835" y="6285110"/>
            <a:ext cx="3620802" cy="2911968"/>
          </a:xfrm>
          <a:prstGeom prst="rect">
            <a:avLst/>
          </a:prstGeom>
          <a:ln w="12700">
            <a:miter lim="400000"/>
          </a:ln>
        </p:spPr>
      </p:pic>
      <p:sp>
        <p:nvSpPr>
          <p:cNvPr id="530" name="Shape 530"/>
          <p:cNvSpPr/>
          <p:nvPr/>
        </p:nvSpPr>
        <p:spPr>
          <a:xfrm>
            <a:off x="561442" y="5290036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31" name="Shape 531"/>
          <p:cNvSpPr/>
          <p:nvPr/>
        </p:nvSpPr>
        <p:spPr>
          <a:xfrm>
            <a:off x="234168" y="5837422"/>
            <a:ext cx="7492436" cy="555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914400">
              <a:lnSpc>
                <a:spcPct val="14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Test</a:t>
            </a:r>
            <a:r>
              <a:rPr lang="en-US" dirty="0" smtClean="0"/>
              <a:t>-</a:t>
            </a:r>
            <a:r>
              <a:rPr dirty="0" smtClean="0"/>
              <a:t>beam </a:t>
            </a:r>
            <a:r>
              <a:rPr dirty="0"/>
              <a:t>results, mini-matrix with pitch of 28 μm, V</a:t>
            </a:r>
            <a:r>
              <a:rPr baseline="-5999" dirty="0"/>
              <a:t>bias</a:t>
            </a:r>
            <a:r>
              <a:rPr dirty="0"/>
              <a:t> =</a:t>
            </a:r>
            <a:r>
              <a:rPr dirty="0">
                <a:latin typeface="Times"/>
                <a:ea typeface="Times"/>
                <a:cs typeface="Times"/>
                <a:sym typeface="Times"/>
              </a:rPr>
              <a:t> </a:t>
            </a:r>
            <a:r>
              <a:rPr dirty="0"/>
              <a:t>6 V:</a:t>
            </a:r>
          </a:p>
        </p:txBody>
      </p:sp>
      <p:sp>
        <p:nvSpPr>
          <p:cNvPr id="532" name="Shape 532"/>
          <p:cNvSpPr/>
          <p:nvPr/>
        </p:nvSpPr>
        <p:spPr>
          <a:xfrm>
            <a:off x="10176362" y="5876332"/>
            <a:ext cx="1936898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Work in progress</a:t>
            </a:r>
          </a:p>
        </p:txBody>
      </p:sp>
      <p:sp>
        <p:nvSpPr>
          <p:cNvPr id="533" name="Shape 533"/>
          <p:cNvSpPr/>
          <p:nvPr/>
        </p:nvSpPr>
        <p:spPr>
          <a:xfrm>
            <a:off x="6273039" y="7775879"/>
            <a:ext cx="1453565" cy="5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r"/>
            <a:r>
              <a:rPr dirty="0"/>
              <a:t>Work in progress</a:t>
            </a:r>
          </a:p>
        </p:txBody>
      </p:sp>
      <p:sp>
        <p:nvSpPr>
          <p:cNvPr id="20" name="Shape 532"/>
          <p:cNvSpPr/>
          <p:nvPr/>
        </p:nvSpPr>
        <p:spPr>
          <a:xfrm>
            <a:off x="9128955" y="5138102"/>
            <a:ext cx="364636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2000" dirty="0" smtClean="0"/>
              <a:t>Cluster size in pixel cell:</a:t>
            </a:r>
            <a:endParaRPr sz="2000" dirty="0"/>
          </a:p>
        </p:txBody>
      </p:sp>
      <p:sp>
        <p:nvSpPr>
          <p:cNvPr id="21" name="Shape 288"/>
          <p:cNvSpPr/>
          <p:nvPr/>
        </p:nvSpPr>
        <p:spPr>
          <a:xfrm>
            <a:off x="2399893" y="8990673"/>
            <a:ext cx="1711445" cy="32419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00" dirty="0" smtClean="0"/>
              <a:t>Residual</a:t>
            </a:r>
            <a:r>
              <a:rPr lang="en-US" dirty="0" smtClean="0"/>
              <a:t> / </a:t>
            </a:r>
            <a:r>
              <a:rPr lang="en-US" sz="1400" dirty="0" smtClean="0"/>
              <a:t>mm</a:t>
            </a:r>
            <a:endParaRPr sz="1400" dirty="0"/>
          </a:p>
        </p:txBody>
      </p:sp>
      <p:sp>
        <p:nvSpPr>
          <p:cNvPr id="25" name="Shape 288"/>
          <p:cNvSpPr/>
          <p:nvPr/>
        </p:nvSpPr>
        <p:spPr>
          <a:xfrm>
            <a:off x="5052381" y="7355522"/>
            <a:ext cx="802707" cy="29649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l-GR" sz="1400" dirty="0" smtClean="0">
                <a:solidFill>
                  <a:srgbClr val="FF0000"/>
                </a:solidFill>
              </a:rPr>
              <a:t>σ</a:t>
            </a:r>
            <a:r>
              <a:rPr lang="en-US" sz="1400" dirty="0" smtClean="0">
                <a:solidFill>
                  <a:srgbClr val="FF0000"/>
                </a:solidFill>
              </a:rPr>
              <a:t> ~ 6 ns</a:t>
            </a:r>
            <a:endParaRPr sz="1400" dirty="0">
              <a:solidFill>
                <a:srgbClr val="FF0000"/>
              </a:solidFill>
            </a:endParaRPr>
          </a:p>
        </p:txBody>
      </p:sp>
      <p:sp>
        <p:nvSpPr>
          <p:cNvPr id="26" name="Shape 288"/>
          <p:cNvSpPr/>
          <p:nvPr/>
        </p:nvSpPr>
        <p:spPr>
          <a:xfrm>
            <a:off x="2537168" y="6537044"/>
            <a:ext cx="1182926" cy="268792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Gauss fit</a:t>
            </a:r>
            <a:endParaRPr sz="1100" dirty="0">
              <a:solidFill>
                <a:srgbClr val="FF0000"/>
              </a:solidFill>
            </a:endParaRPr>
          </a:p>
        </p:txBody>
      </p:sp>
      <p:sp>
        <p:nvSpPr>
          <p:cNvPr id="27" name="Shape 288"/>
          <p:cNvSpPr/>
          <p:nvPr/>
        </p:nvSpPr>
        <p:spPr>
          <a:xfrm>
            <a:off x="912662" y="7390908"/>
            <a:ext cx="1091609" cy="29649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l-GR" sz="1400" dirty="0" smtClean="0">
                <a:solidFill>
                  <a:srgbClr val="FF0000"/>
                </a:solidFill>
              </a:rPr>
              <a:t>σ</a:t>
            </a:r>
            <a:r>
              <a:rPr lang="en-US" sz="1400" dirty="0" smtClean="0">
                <a:solidFill>
                  <a:srgbClr val="FF0000"/>
                </a:solidFill>
              </a:rPr>
              <a:t> ~ 6 </a:t>
            </a:r>
            <a:r>
              <a:rPr lang="el-GR" sz="1400" dirty="0" err="1">
                <a:solidFill>
                  <a:srgbClr val="FF0000"/>
                </a:solidFill>
              </a:rPr>
              <a:t>μm</a:t>
            </a:r>
            <a:endParaRPr sz="1400" dirty="0">
              <a:solidFill>
                <a:srgbClr val="FF0000"/>
              </a:solidFill>
            </a:endParaRPr>
          </a:p>
        </p:txBody>
      </p:sp>
      <p:sp>
        <p:nvSpPr>
          <p:cNvPr id="28" name="Shape 530"/>
          <p:cNvSpPr/>
          <p:nvPr/>
        </p:nvSpPr>
        <p:spPr>
          <a:xfrm>
            <a:off x="2945640" y="4229291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cxnSp>
        <p:nvCxnSpPr>
          <p:cNvPr id="4" name="Straight Connector 3"/>
          <p:cNvCxnSpPr/>
          <p:nvPr/>
        </p:nvCxnSpPr>
        <p:spPr>
          <a:xfrm>
            <a:off x="6625608" y="6682306"/>
            <a:ext cx="300421" cy="0"/>
          </a:xfrm>
          <a:prstGeom prst="line">
            <a:avLst/>
          </a:prstGeom>
          <a:noFill/>
          <a:ln w="12700" cap="flat">
            <a:solidFill>
              <a:srgbClr val="FF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23" name="Shape 288"/>
          <p:cNvSpPr/>
          <p:nvPr/>
        </p:nvSpPr>
        <p:spPr>
          <a:xfrm>
            <a:off x="6823394" y="6551450"/>
            <a:ext cx="858038" cy="268792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>
                <a:solidFill>
                  <a:srgbClr val="FF0000"/>
                </a:solidFill>
              </a:rPr>
              <a:t> </a:t>
            </a:r>
            <a:r>
              <a:rPr lang="en-US" sz="1200" dirty="0" smtClean="0">
                <a:solidFill>
                  <a:srgbClr val="FF0000"/>
                </a:solidFill>
              </a:rPr>
              <a:t>Gauss fit</a:t>
            </a:r>
            <a:endParaRPr sz="1100" dirty="0">
              <a:solidFill>
                <a:srgbClr val="FF0000"/>
              </a:solidFill>
            </a:endParaRPr>
          </a:p>
        </p:txBody>
      </p:sp>
      <p:sp>
        <p:nvSpPr>
          <p:cNvPr id="30" name="Shape 255"/>
          <p:cNvSpPr/>
          <p:nvPr/>
        </p:nvSpPr>
        <p:spPr>
          <a:xfrm>
            <a:off x="7031293" y="8388343"/>
            <a:ext cx="1141906" cy="361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400" dirty="0" err="1" smtClean="0"/>
              <a:t>CLICdp</a:t>
            </a:r>
            <a:endParaRPr sz="1400" dirty="0"/>
          </a:p>
        </p:txBody>
      </p:sp>
      <p:sp>
        <p:nvSpPr>
          <p:cNvPr id="31" name="Shape 533"/>
          <p:cNvSpPr/>
          <p:nvPr/>
        </p:nvSpPr>
        <p:spPr>
          <a:xfrm>
            <a:off x="2039554" y="7741094"/>
            <a:ext cx="1453565" cy="5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r"/>
            <a:r>
              <a:rPr dirty="0"/>
              <a:t>Work in progress</a:t>
            </a:r>
          </a:p>
        </p:txBody>
      </p:sp>
      <p:sp>
        <p:nvSpPr>
          <p:cNvPr id="32" name="Shape 255"/>
          <p:cNvSpPr/>
          <p:nvPr/>
        </p:nvSpPr>
        <p:spPr>
          <a:xfrm>
            <a:off x="2777746" y="8309620"/>
            <a:ext cx="1141906" cy="361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400" dirty="0" err="1" smtClean="0"/>
              <a:t>CLICdp</a:t>
            </a:r>
            <a:endParaRPr sz="1400" dirty="0"/>
          </a:p>
        </p:txBody>
      </p:sp>
      <p:sp>
        <p:nvSpPr>
          <p:cNvPr id="33" name="Shape 255"/>
          <p:cNvSpPr/>
          <p:nvPr/>
        </p:nvSpPr>
        <p:spPr>
          <a:xfrm>
            <a:off x="10573858" y="5589750"/>
            <a:ext cx="1141906" cy="3611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400" dirty="0" err="1" smtClean="0"/>
              <a:t>CLICdp</a:t>
            </a:r>
            <a:endParaRPr sz="14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10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5400000">
            <a:off x="-171251" y="165091"/>
            <a:ext cx="2044161" cy="1701662"/>
          </a:xfrm>
          <a:prstGeom prst="rect">
            <a:avLst/>
          </a:prstGeom>
          <a:ln w="12700">
            <a:miter lim="400000"/>
          </a:ln>
        </p:spPr>
      </p:pic>
      <p:sp>
        <p:nvSpPr>
          <p:cNvPr id="559" name="Shape 559"/>
          <p:cNvSpPr/>
          <p:nvPr/>
        </p:nvSpPr>
        <p:spPr>
          <a:xfrm>
            <a:off x="5093484" y="48343"/>
            <a:ext cx="2792431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smtClean="0"/>
              <a:t>Summary</a:t>
            </a:r>
            <a:endParaRPr dirty="0"/>
          </a:p>
        </p:txBody>
      </p:sp>
      <p:sp>
        <p:nvSpPr>
          <p:cNvPr id="560" name="Shape 560"/>
          <p:cNvSpPr/>
          <p:nvPr/>
        </p:nvSpPr>
        <p:spPr>
          <a:xfrm>
            <a:off x="1669187" y="1091985"/>
            <a:ext cx="9638613" cy="69213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lnSpc>
                <a:spcPct val="25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     Challenging requirements</a:t>
            </a:r>
            <a:r>
              <a:rPr dirty="0"/>
              <a:t> for the CLIC vertex and tracking detectors</a:t>
            </a:r>
          </a:p>
          <a:p>
            <a:pPr algn="l">
              <a:lnSpc>
                <a:spcPct val="20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Very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active integrated R&amp;D</a:t>
            </a:r>
            <a:r>
              <a:rPr b="1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effort </a:t>
            </a:r>
            <a:r>
              <a:rPr dirty="0"/>
              <a:t>for the vertex and the tracker:</a:t>
            </a:r>
          </a:p>
          <a:p>
            <a:pPr marL="728486" lvl="1" indent="-283986" algn="l">
              <a:lnSpc>
                <a:spcPct val="200000"/>
              </a:lnSpc>
              <a:buSzPct val="75000"/>
              <a:buChar char="•"/>
              <a:defRPr sz="2100" u="sng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T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hin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planar sensors </a:t>
            </a:r>
            <a:r>
              <a:rPr dirty="0"/>
              <a:t>with Timepix(3) readout:</a:t>
            </a:r>
          </a:p>
          <a:p>
            <a:pPr lvl="1"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Efficiency of </a:t>
            </a:r>
            <a:r>
              <a:rPr lang="en-US" dirty="0" smtClean="0"/>
              <a:t>&gt;</a:t>
            </a:r>
            <a:r>
              <a:rPr dirty="0" smtClean="0"/>
              <a:t> </a:t>
            </a:r>
            <a:r>
              <a:rPr dirty="0"/>
              <a:t>99 % even for thin sensors of 50 μm</a:t>
            </a:r>
          </a:p>
          <a:p>
            <a:pPr marL="728486" lvl="1" indent="-283986" algn="l">
              <a:lnSpc>
                <a:spcPct val="200000"/>
              </a:lnSpc>
              <a:buSzPct val="75000"/>
              <a:buChar char="•"/>
              <a:defRPr sz="2100" u="sng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Active edge sensors </a:t>
            </a:r>
            <a:r>
              <a:rPr dirty="0"/>
              <a:t>with Timepix3 readout:</a:t>
            </a:r>
          </a:p>
          <a:p>
            <a:pPr lvl="1"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Study of different guard ring layouts to obtain efficiency up to the edge</a:t>
            </a:r>
          </a:p>
          <a:p>
            <a:pPr marL="728486" lvl="1" indent="-283986" algn="l">
              <a:lnSpc>
                <a:spcPct val="200000"/>
              </a:lnSpc>
              <a:buSzPct val="75000"/>
              <a:buChar char="•"/>
              <a:defRPr sz="2100" u="sng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CLICpix</a:t>
            </a:r>
            <a:r>
              <a:rPr dirty="0"/>
              <a:t> (64x64 pixel matrix with 25 μm pitch) planar sensor assemblies:</a:t>
            </a:r>
          </a:p>
          <a:p>
            <a:pPr lvl="1" algn="l">
              <a:lnSpc>
                <a:spcPct val="12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</a:t>
            </a:r>
            <a:r>
              <a:rPr lang="en-US" sz="2100" dirty="0">
                <a:sym typeface="Helvetica"/>
              </a:rPr>
              <a:t>Developed single-chip bump-bonding process for 25 um </a:t>
            </a:r>
            <a:r>
              <a:rPr lang="en-US" sz="2100" dirty="0" smtClean="0">
                <a:sym typeface="Helvetica"/>
              </a:rPr>
              <a:t>pitch</a:t>
            </a:r>
          </a:p>
          <a:p>
            <a:pPr lvl="1" algn="l">
              <a:lnSpc>
                <a:spcPct val="12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0" dirty="0">
                <a:sym typeface="Helvetica"/>
              </a:rPr>
              <a:t> </a:t>
            </a:r>
            <a:r>
              <a:rPr lang="en-US" sz="2100" dirty="0" smtClean="0">
                <a:sym typeface="Helvetica"/>
              </a:rPr>
              <a:t>       Performance in agreement with expectations</a:t>
            </a:r>
          </a:p>
          <a:p>
            <a:pPr marL="728486" lvl="1" indent="-283986" algn="l">
              <a:lnSpc>
                <a:spcPct val="200000"/>
              </a:lnSpc>
              <a:buSzPct val="75000"/>
              <a:buChar char="•"/>
              <a:defRPr sz="2100" u="sng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HV-CMOS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active sensors</a:t>
            </a:r>
            <a:r>
              <a:rPr dirty="0"/>
              <a:t> and </a:t>
            </a:r>
            <a:r>
              <a:rPr dirty="0" smtClean="0"/>
              <a:t>capaci</a:t>
            </a:r>
            <a:r>
              <a:rPr lang="en-US" dirty="0" smtClean="0"/>
              <a:t>ti</a:t>
            </a:r>
            <a:r>
              <a:rPr dirty="0" smtClean="0"/>
              <a:t>ve </a:t>
            </a:r>
            <a:r>
              <a:rPr dirty="0"/>
              <a:t>coupling:</a:t>
            </a:r>
          </a:p>
          <a:p>
            <a:pPr lvl="1" algn="l">
              <a:lnSpc>
                <a:spcPct val="12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Proof of principle by coupling of CCPD to CLICpix ASIC achieved</a:t>
            </a:r>
          </a:p>
          <a:p>
            <a:pPr marL="703791" lvl="1" indent="-259291" algn="l">
              <a:lnSpc>
                <a:spcPct val="200000"/>
              </a:lnSpc>
              <a:buSzPct val="75000"/>
              <a:buChar char="•"/>
              <a:defRPr sz="2100" u="sng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Monolithic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HR-CMOS test-chip</a:t>
            </a:r>
            <a:r>
              <a:rPr dirty="0"/>
              <a:t> from the ALICE collaboration:</a:t>
            </a:r>
          </a:p>
          <a:p>
            <a:pPr lvl="1"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First test-beam results show attractiveness of this technology for CLIC        </a:t>
            </a:r>
          </a:p>
        </p:txBody>
      </p:sp>
      <p:pic>
        <p:nvPicPr>
          <p:cNvPr id="561" name="image109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916597"/>
            <a:ext cx="1709674" cy="20373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2" name="image30.tif" descr="PastedGraphic-1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229650" y="5615065"/>
            <a:ext cx="1773581" cy="2851372"/>
          </a:xfrm>
          <a:prstGeom prst="rect">
            <a:avLst/>
          </a:prstGeom>
          <a:ln w="12700">
            <a:miter lim="400000"/>
          </a:ln>
        </p:spPr>
      </p:pic>
      <p:pic>
        <p:nvPicPr>
          <p:cNvPr id="563" name="image8.png"/>
          <p:cNvPicPr>
            <a:picLocks noChangeAspect="1"/>
          </p:cNvPicPr>
          <p:nvPr/>
        </p:nvPicPr>
        <p:blipFill>
          <a:blip r:embed="rId5">
            <a:extLst/>
          </a:blip>
          <a:srcRect t="9079" r="4884" b="4663"/>
          <a:stretch>
            <a:fillRect/>
          </a:stretch>
        </p:blipFill>
        <p:spPr>
          <a:xfrm>
            <a:off x="-3055" y="5090165"/>
            <a:ext cx="1704716" cy="20006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64" name="image87.png" descr="CCPDV3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6200000">
            <a:off x="116341" y="3563732"/>
            <a:ext cx="1451696" cy="1684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565" name="image79.ti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 rot="16200000">
            <a:off x="-173850" y="1846093"/>
            <a:ext cx="2028706" cy="1681006"/>
          </a:xfrm>
          <a:prstGeom prst="rect">
            <a:avLst/>
          </a:prstGeom>
          <a:ln w="12700">
            <a:miter lim="400000"/>
          </a:ln>
        </p:spPr>
      </p:pic>
      <p:pic>
        <p:nvPicPr>
          <p:cNvPr id="566" name="image89.jpg" descr="_MG_3516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234142" y="8466437"/>
            <a:ext cx="1785644" cy="1315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567" name="image31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0" y="8933047"/>
            <a:ext cx="1671637" cy="822707"/>
          </a:xfrm>
          <a:prstGeom prst="rect">
            <a:avLst/>
          </a:prstGeom>
          <a:ln w="12700">
            <a:miter lim="400000"/>
          </a:ln>
        </p:spPr>
      </p:pic>
      <p:pic>
        <p:nvPicPr>
          <p:cNvPr id="568" name="image82.pn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1197957" y="3886201"/>
            <a:ext cx="1866327" cy="1755060"/>
          </a:xfrm>
          <a:prstGeom prst="rect">
            <a:avLst/>
          </a:prstGeom>
          <a:ln w="12700">
            <a:miter lim="400000"/>
          </a:ln>
        </p:spPr>
      </p:pic>
      <p:pic>
        <p:nvPicPr>
          <p:cNvPr id="569" name="image10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5400000">
            <a:off x="11052616" y="163497"/>
            <a:ext cx="2136045" cy="1778151"/>
          </a:xfrm>
          <a:prstGeom prst="rect">
            <a:avLst/>
          </a:prstGeom>
          <a:ln w="12700">
            <a:miter lim="400000"/>
          </a:ln>
        </p:spPr>
      </p:pic>
      <p:sp>
        <p:nvSpPr>
          <p:cNvPr id="570" name="Shape 570"/>
          <p:cNvSpPr/>
          <p:nvPr/>
        </p:nvSpPr>
        <p:spPr>
          <a:xfrm>
            <a:off x="12304927" y="9340820"/>
            <a:ext cx="671659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p. </a:t>
            </a:r>
            <a:r>
              <a:rPr lang="en-US" dirty="0" smtClean="0"/>
              <a:t>12</a:t>
            </a:r>
            <a:endParaRPr dirty="0"/>
          </a:p>
        </p:txBody>
      </p:sp>
      <p:sp>
        <p:nvSpPr>
          <p:cNvPr id="571" name="Shape 571"/>
          <p:cNvSpPr/>
          <p:nvPr/>
        </p:nvSpPr>
        <p:spPr>
          <a:xfrm>
            <a:off x="2214073" y="3411359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72" name="Shape 572"/>
          <p:cNvSpPr/>
          <p:nvPr/>
        </p:nvSpPr>
        <p:spPr>
          <a:xfrm>
            <a:off x="2179071" y="5708832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73" name="Shape 573"/>
          <p:cNvSpPr/>
          <p:nvPr/>
        </p:nvSpPr>
        <p:spPr>
          <a:xfrm>
            <a:off x="2179071" y="5319348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74" name="Shape 574"/>
          <p:cNvSpPr/>
          <p:nvPr/>
        </p:nvSpPr>
        <p:spPr>
          <a:xfrm>
            <a:off x="2179071" y="7745217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575" name="clic.jp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1603223" y="421282"/>
            <a:ext cx="964106" cy="964106"/>
          </a:xfrm>
          <a:prstGeom prst="rect">
            <a:avLst/>
          </a:prstGeom>
          <a:ln w="12700">
            <a:miter lim="400000"/>
          </a:ln>
        </p:spPr>
      </p:pic>
      <p:sp>
        <p:nvSpPr>
          <p:cNvPr id="576" name="Shape 576"/>
          <p:cNvSpPr/>
          <p:nvPr/>
        </p:nvSpPr>
        <p:spPr>
          <a:xfrm>
            <a:off x="2166371" y="6751915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577" name="Shape 577"/>
          <p:cNvSpPr/>
          <p:nvPr/>
        </p:nvSpPr>
        <p:spPr>
          <a:xfrm>
            <a:off x="2191771" y="4341171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25" name="image89.jpg" descr="_MG_3516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215314" y="2602872"/>
            <a:ext cx="1785644" cy="1315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image31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1220817" y="1955613"/>
            <a:ext cx="1786072" cy="879027"/>
          </a:xfrm>
          <a:prstGeom prst="rect">
            <a:avLst/>
          </a:prstGeom>
          <a:ln w="12700">
            <a:miter lim="400000"/>
          </a:ln>
        </p:spPr>
      </p:pic>
      <p:sp>
        <p:nvSpPr>
          <p:cNvPr id="27" name="Shape 612"/>
          <p:cNvSpPr/>
          <p:nvPr/>
        </p:nvSpPr>
        <p:spPr>
          <a:xfrm>
            <a:off x="2132986" y="8323335"/>
            <a:ext cx="8505829" cy="12105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>
              <a:lnSpc>
                <a:spcPct val="150000"/>
              </a:lnSpc>
              <a:defRPr sz="4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100000"/>
              </a:lnSpc>
            </a:pPr>
            <a:r>
              <a:rPr sz="3600" dirty="0"/>
              <a:t>Thanks to everyone who provided material for this talk!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6" name="Shape 616"/>
          <p:cNvSpPr/>
          <p:nvPr/>
        </p:nvSpPr>
        <p:spPr>
          <a:xfrm>
            <a:off x="2485074" y="4030929"/>
            <a:ext cx="8034652" cy="990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150000"/>
              </a:lnSpc>
              <a:defRPr sz="5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BACKUP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5" y="6285621"/>
            <a:ext cx="3688003" cy="299480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652" y="3641104"/>
            <a:ext cx="4294579" cy="26746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6733" y="6299095"/>
            <a:ext cx="5374633" cy="2984092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9478" y="6390623"/>
            <a:ext cx="3633136" cy="2914229"/>
          </a:xfrm>
          <a:prstGeom prst="rect">
            <a:avLst/>
          </a:prstGeom>
        </p:spPr>
      </p:pic>
      <p:sp>
        <p:nvSpPr>
          <p:cNvPr id="472" name="Shape 472"/>
          <p:cNvSpPr/>
          <p:nvPr/>
        </p:nvSpPr>
        <p:spPr>
          <a:xfrm>
            <a:off x="-722461" y="189625"/>
            <a:ext cx="14449721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lnSpc>
                <a:spcPct val="80000"/>
              </a:lnSpc>
              <a:defRPr sz="4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Simulation of HV-CMOS sensors</a:t>
            </a:r>
          </a:p>
        </p:txBody>
      </p:sp>
      <p:pic>
        <p:nvPicPr>
          <p:cNvPr id="473" name="image101.ti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142371" y="987323"/>
            <a:ext cx="4342140" cy="2456593"/>
          </a:xfrm>
          <a:prstGeom prst="rect">
            <a:avLst/>
          </a:prstGeom>
          <a:ln w="12700">
            <a:miter lim="400000"/>
          </a:ln>
        </p:spPr>
      </p:pic>
      <p:sp>
        <p:nvSpPr>
          <p:cNvPr id="474" name="Shape 474"/>
          <p:cNvSpPr/>
          <p:nvPr/>
        </p:nvSpPr>
        <p:spPr>
          <a:xfrm>
            <a:off x="12310507" y="9342804"/>
            <a:ext cx="660500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p. 11</a:t>
            </a:r>
          </a:p>
        </p:txBody>
      </p:sp>
      <p:pic>
        <p:nvPicPr>
          <p:cNvPr id="475" name="clic.jp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864385" y="8671"/>
            <a:ext cx="1141907" cy="1141906"/>
          </a:xfrm>
          <a:prstGeom prst="rect">
            <a:avLst/>
          </a:prstGeom>
          <a:ln w="12700">
            <a:miter lim="400000"/>
          </a:ln>
        </p:spPr>
      </p:pic>
      <p:sp>
        <p:nvSpPr>
          <p:cNvPr id="476" name="Shape 476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77" name="Shape 477"/>
          <p:cNvSpPr/>
          <p:nvPr/>
        </p:nvSpPr>
        <p:spPr>
          <a:xfrm>
            <a:off x="71475" y="9406304"/>
            <a:ext cx="5934219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Magdalena Munker (CERN / University of Bonn), 3 July 2016</a:t>
            </a:r>
          </a:p>
        </p:txBody>
      </p:sp>
      <p:sp>
        <p:nvSpPr>
          <p:cNvPr id="478" name="Shape 478"/>
          <p:cNvSpPr/>
          <p:nvPr/>
        </p:nvSpPr>
        <p:spPr>
          <a:xfrm>
            <a:off x="296423" y="1211076"/>
            <a:ext cx="811343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79" name="Shape 479"/>
          <p:cNvSpPr/>
          <p:nvPr/>
        </p:nvSpPr>
        <p:spPr>
          <a:xfrm>
            <a:off x="223959" y="1221265"/>
            <a:ext cx="8304201" cy="50147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lnSpc>
                <a:spcPct val="17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Implementation of </a:t>
            </a:r>
            <a:r>
              <a:rPr dirty="0" smtClean="0"/>
              <a:t>CCPD </a:t>
            </a:r>
            <a:r>
              <a:rPr dirty="0"/>
              <a:t>pixel structure in TCAD:</a:t>
            </a:r>
          </a:p>
          <a:p>
            <a:pPr marL="691444" lvl="1" indent="-246944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Simulation of leakage current to identify cause of </a:t>
            </a:r>
            <a:endParaRPr dirty="0" smtClean="0"/>
          </a:p>
          <a:p>
            <a:pPr lvl="1"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      </a:t>
            </a:r>
            <a:r>
              <a:rPr lang="en-US" dirty="0" smtClean="0"/>
              <a:t>early breakdown at ~ 90 V</a:t>
            </a:r>
          </a:p>
          <a:p>
            <a:pPr lvl="1" algn="l">
              <a:lnSpc>
                <a:spcPct val="15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 </a:t>
            </a:r>
            <a:r>
              <a:rPr lang="en-US" dirty="0" smtClean="0"/>
              <a:t>           Used to improve next generation of CCPD </a:t>
            </a:r>
          </a:p>
          <a:p>
            <a:pPr lvl="1" algn="l">
              <a:lnSpc>
                <a:spcPct val="15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       Transient </a:t>
            </a:r>
            <a:r>
              <a:rPr lang="en-US" dirty="0"/>
              <a:t>simulation of MIPs entering the </a:t>
            </a:r>
            <a:r>
              <a:rPr lang="en-US" dirty="0" smtClean="0"/>
              <a:t>sensor</a:t>
            </a:r>
            <a:endParaRPr dirty="0"/>
          </a:p>
          <a:p>
            <a:pPr lvl="1" algn="l">
              <a:lnSpc>
                <a:spcPct val="20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</a:t>
            </a:r>
            <a:r>
              <a:rPr dirty="0" smtClean="0"/>
              <a:t>     Fast </a:t>
            </a:r>
            <a:r>
              <a:rPr dirty="0"/>
              <a:t>rise time ~ ns of collected charge from depleted </a:t>
            </a:r>
            <a:r>
              <a:rPr lang="en-US" dirty="0" smtClean="0"/>
              <a:t>region</a:t>
            </a:r>
            <a:r>
              <a:rPr dirty="0" smtClean="0"/>
              <a:t> </a:t>
            </a:r>
            <a:endParaRPr dirty="0"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</a:t>
            </a:r>
            <a:r>
              <a:rPr dirty="0" smtClean="0"/>
              <a:t>Significant</a:t>
            </a:r>
            <a:r>
              <a:rPr lang="en-US" dirty="0" smtClean="0"/>
              <a:t>ly</a:t>
            </a:r>
            <a:r>
              <a:rPr dirty="0" smtClean="0"/>
              <a:t> </a:t>
            </a:r>
            <a:r>
              <a:rPr dirty="0"/>
              <a:t>slower rise time of collected charge from 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non depleted </a:t>
            </a:r>
            <a:r>
              <a:rPr dirty="0" smtClean="0"/>
              <a:t>bulk</a:t>
            </a:r>
            <a:endParaRPr lang="en-US" dirty="0" smtClean="0"/>
          </a:p>
          <a:p>
            <a:pPr marL="691444" lvl="1" indent="-246944" algn="l">
              <a:lnSpc>
                <a:spcPct val="200000"/>
              </a:lnSpc>
              <a:buSzPct val="75000"/>
              <a:buFontTx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Simulation of </a:t>
            </a:r>
            <a:r>
              <a:rPr lang="en-US" dirty="0"/>
              <a:t>MIPs entering the </a:t>
            </a:r>
            <a:r>
              <a:rPr lang="en-US" dirty="0" smtClean="0"/>
              <a:t>sensor </a:t>
            </a:r>
            <a:r>
              <a:rPr lang="en-US" dirty="0"/>
              <a:t>on different positions</a:t>
            </a:r>
          </a:p>
          <a:p>
            <a:pPr marL="444500" lvl="1" indent="0" algn="l">
              <a:buSzPct val="75000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   Gain understanding of charge sharing between pixels</a:t>
            </a:r>
            <a:endParaRPr lang="en-US" dirty="0"/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endParaRPr dirty="0"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</p:txBody>
      </p:sp>
      <p:sp>
        <p:nvSpPr>
          <p:cNvPr id="481" name="Shape 481"/>
          <p:cNvSpPr/>
          <p:nvPr/>
        </p:nvSpPr>
        <p:spPr>
          <a:xfrm>
            <a:off x="9817460" y="2498957"/>
            <a:ext cx="1366608" cy="741250"/>
          </a:xfrm>
          <a:prstGeom prst="rect">
            <a:avLst/>
          </a:prstGeom>
          <a:solidFill>
            <a:srgbClr val="00FDFF"/>
          </a:solidFill>
          <a:ln w="25400">
            <a:solidFill>
              <a:srgbClr val="00FDFF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85" name="Shape 485"/>
          <p:cNvSpPr/>
          <p:nvPr/>
        </p:nvSpPr>
        <p:spPr>
          <a:xfrm>
            <a:off x="593596" y="5680151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86" name="Shape 486"/>
          <p:cNvSpPr/>
          <p:nvPr/>
        </p:nvSpPr>
        <p:spPr>
          <a:xfrm>
            <a:off x="296423" y="6098013"/>
            <a:ext cx="7396184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90" name="Shape 490"/>
          <p:cNvSpPr/>
          <p:nvPr/>
        </p:nvSpPr>
        <p:spPr>
          <a:xfrm>
            <a:off x="5724886" y="8380992"/>
            <a:ext cx="1451133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err="1" smtClean="0"/>
              <a:t>CLICdp</a:t>
            </a:r>
            <a:endParaRPr dirty="0"/>
          </a:p>
        </p:txBody>
      </p:sp>
      <p:sp>
        <p:nvSpPr>
          <p:cNvPr id="493" name="Shape 493"/>
          <p:cNvSpPr/>
          <p:nvPr/>
        </p:nvSpPr>
        <p:spPr>
          <a:xfrm>
            <a:off x="8346759" y="4558811"/>
            <a:ext cx="1451133" cy="5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Work in progress</a:t>
            </a:r>
          </a:p>
        </p:txBody>
      </p:sp>
      <p:sp>
        <p:nvSpPr>
          <p:cNvPr id="494" name="Shape 494"/>
          <p:cNvSpPr/>
          <p:nvPr/>
        </p:nvSpPr>
        <p:spPr>
          <a:xfrm>
            <a:off x="8388265" y="2401030"/>
            <a:ext cx="1451133" cy="5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Work in progress</a:t>
            </a:r>
          </a:p>
        </p:txBody>
      </p:sp>
      <p:sp>
        <p:nvSpPr>
          <p:cNvPr id="495" name="Shape 495"/>
          <p:cNvSpPr/>
          <p:nvPr/>
        </p:nvSpPr>
        <p:spPr>
          <a:xfrm>
            <a:off x="5207925" y="8151431"/>
            <a:ext cx="1952375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 defTabSz="914400">
              <a:defRPr sz="1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CLICdp-Note-2016-004</a:t>
            </a:r>
          </a:p>
        </p:txBody>
      </p:sp>
      <p:sp>
        <p:nvSpPr>
          <p:cNvPr id="29" name="Shape 490"/>
          <p:cNvSpPr/>
          <p:nvPr/>
        </p:nvSpPr>
        <p:spPr>
          <a:xfrm>
            <a:off x="7844315" y="6620157"/>
            <a:ext cx="1451133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err="1" smtClean="0"/>
              <a:t>CLICdp</a:t>
            </a:r>
            <a:endParaRPr dirty="0"/>
          </a:p>
        </p:txBody>
      </p:sp>
      <p:sp>
        <p:nvSpPr>
          <p:cNvPr id="30" name="Shape 490"/>
          <p:cNvSpPr/>
          <p:nvPr/>
        </p:nvSpPr>
        <p:spPr>
          <a:xfrm>
            <a:off x="1857067" y="8129930"/>
            <a:ext cx="1451133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err="1" smtClean="0"/>
              <a:t>CLICdp</a:t>
            </a:r>
            <a:endParaRPr dirty="0"/>
          </a:p>
        </p:txBody>
      </p:sp>
      <p:sp>
        <p:nvSpPr>
          <p:cNvPr id="32" name="Shape 493"/>
          <p:cNvSpPr/>
          <p:nvPr/>
        </p:nvSpPr>
        <p:spPr>
          <a:xfrm>
            <a:off x="9297568" y="5301746"/>
            <a:ext cx="1926692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>
                <a:solidFill>
                  <a:schemeClr val="bg1"/>
                </a:solidFill>
              </a:rPr>
              <a:t>Depleted region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33" name="Shape 484"/>
          <p:cNvSpPr/>
          <p:nvPr/>
        </p:nvSpPr>
        <p:spPr>
          <a:xfrm flipV="1">
            <a:off x="10294906" y="4241614"/>
            <a:ext cx="46031" cy="1042751"/>
          </a:xfrm>
          <a:prstGeom prst="line">
            <a:avLst/>
          </a:prstGeom>
          <a:ln w="12700">
            <a:solidFill>
              <a:schemeClr val="bg1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1" name="Shape 480"/>
          <p:cNvSpPr/>
          <p:nvPr/>
        </p:nvSpPr>
        <p:spPr>
          <a:xfrm>
            <a:off x="609959" y="3380676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4" name="Shape 480"/>
          <p:cNvSpPr/>
          <p:nvPr/>
        </p:nvSpPr>
        <p:spPr>
          <a:xfrm>
            <a:off x="567341" y="3958376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5" name="Shape 480"/>
          <p:cNvSpPr/>
          <p:nvPr/>
        </p:nvSpPr>
        <p:spPr>
          <a:xfrm>
            <a:off x="570886" y="4387221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559"/>
          <p:cNvSpPr/>
          <p:nvPr/>
        </p:nvSpPr>
        <p:spPr>
          <a:xfrm>
            <a:off x="3819106" y="112138"/>
            <a:ext cx="5341206" cy="8566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err="1" smtClean="0"/>
              <a:t>Timepix</a:t>
            </a:r>
            <a:r>
              <a:rPr lang="en-US" dirty="0" smtClean="0"/>
              <a:t> calibration</a:t>
            </a:r>
            <a:endParaRPr dirty="0"/>
          </a:p>
        </p:txBody>
      </p:sp>
      <p:sp>
        <p:nvSpPr>
          <p:cNvPr id="4" name="Shape 523"/>
          <p:cNvSpPr/>
          <p:nvPr/>
        </p:nvSpPr>
        <p:spPr>
          <a:xfrm flipV="1">
            <a:off x="212658" y="1021024"/>
            <a:ext cx="12376291" cy="5150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212658" y="1124768"/>
            <a:ext cx="1067508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Energy calibration:</a:t>
            </a:r>
          </a:p>
          <a:p>
            <a:pPr marL="342900" indent="-342900" algn="l">
              <a:lnSpc>
                <a:spcPct val="150000"/>
              </a:lnSpc>
              <a:buFont typeface="Arial" charset="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Calibration of </a:t>
            </a:r>
            <a:r>
              <a:rPr lang="en-US" dirty="0" err="1" smtClean="0"/>
              <a:t>Timepix</a:t>
            </a:r>
            <a:r>
              <a:rPr lang="en-US" dirty="0" smtClean="0"/>
              <a:t> </a:t>
            </a:r>
            <a:r>
              <a:rPr lang="en-US" dirty="0" err="1" smtClean="0"/>
              <a:t>ToT</a:t>
            </a:r>
            <a:r>
              <a:rPr lang="en-US" dirty="0" smtClean="0"/>
              <a:t> readout values 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     by using photons of known energy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92263" y="1193209"/>
            <a:ext cx="3947097" cy="316574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889" y="4976563"/>
            <a:ext cx="5206444" cy="4419129"/>
          </a:xfrm>
          <a:prstGeom prst="rect">
            <a:avLst/>
          </a:prstGeom>
        </p:spPr>
      </p:pic>
      <p:sp>
        <p:nvSpPr>
          <p:cNvPr id="10" name="Shape 523"/>
          <p:cNvSpPr/>
          <p:nvPr/>
        </p:nvSpPr>
        <p:spPr>
          <a:xfrm flipV="1">
            <a:off x="301564" y="4058749"/>
            <a:ext cx="7232264" cy="7183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1" name="Rectangle 10"/>
          <p:cNvSpPr/>
          <p:nvPr/>
        </p:nvSpPr>
        <p:spPr>
          <a:xfrm>
            <a:off x="173973" y="2432590"/>
            <a:ext cx="50147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lnSpc>
                <a:spcPct val="150000"/>
              </a:lnSpc>
              <a:buFont typeface="Arial" charset="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Fit of peaks in spectrum</a:t>
            </a:r>
          </a:p>
          <a:p>
            <a:pPr algn="l">
              <a:lnSpc>
                <a:spcPct val="15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     Determine dependency of measured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err="1" smtClean="0"/>
              <a:t>ToT</a:t>
            </a:r>
            <a:r>
              <a:rPr lang="en-US" dirty="0" smtClean="0"/>
              <a:t> </a:t>
            </a:r>
            <a:r>
              <a:rPr lang="en-US" dirty="0"/>
              <a:t>on </a:t>
            </a:r>
            <a:r>
              <a:rPr lang="en-US" dirty="0" smtClean="0"/>
              <a:t>known energy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62" y="1219714"/>
            <a:ext cx="3449657" cy="273097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212658" y="4068345"/>
            <a:ext cx="961182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Threshold calibration:</a:t>
            </a:r>
          </a:p>
          <a:p>
            <a:pPr marL="342900" indent="-342900" algn="l">
              <a:lnSpc>
                <a:spcPct val="150000"/>
              </a:lnSpc>
              <a:buFont typeface="Arial" charset="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Perform X-ray measurement in counting mode</a:t>
            </a:r>
          </a:p>
          <a:p>
            <a:pPr marL="342900" indent="-342900" algn="l">
              <a:lnSpc>
                <a:spcPct val="150000"/>
              </a:lnSpc>
              <a:buFont typeface="Arial" charset="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Extract derivative of counts as function of threshold level</a:t>
            </a:r>
          </a:p>
          <a:p>
            <a:pPr marL="342900" indent="-342900" algn="l">
              <a:lnSpc>
                <a:spcPct val="150000"/>
              </a:lnSpc>
              <a:buFont typeface="Arial" charset="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Determine peak threshold in spectrum of derivative </a:t>
            </a:r>
          </a:p>
        </p:txBody>
      </p:sp>
      <p:sp>
        <p:nvSpPr>
          <p:cNvPr id="29" name="Shape 533"/>
          <p:cNvSpPr/>
          <p:nvPr/>
        </p:nvSpPr>
        <p:spPr>
          <a:xfrm>
            <a:off x="6484296" y="2419253"/>
            <a:ext cx="1453565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err="1" smtClean="0"/>
              <a:t>CLICdp</a:t>
            </a:r>
            <a:endParaRPr dirty="0"/>
          </a:p>
        </p:txBody>
      </p:sp>
      <p:sp>
        <p:nvSpPr>
          <p:cNvPr id="31" name="Shape 533"/>
          <p:cNvSpPr/>
          <p:nvPr/>
        </p:nvSpPr>
        <p:spPr>
          <a:xfrm>
            <a:off x="11551235" y="2976879"/>
            <a:ext cx="1453565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mtClean="0"/>
              <a:t>CLICdp</a:t>
            </a:r>
            <a:endParaRPr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219" y="5976034"/>
            <a:ext cx="3679887" cy="3315541"/>
          </a:xfrm>
          <a:prstGeom prst="rect">
            <a:avLst/>
          </a:prstGeom>
        </p:spPr>
      </p:pic>
      <p:pic>
        <p:nvPicPr>
          <p:cNvPr id="608" name="Picture 60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297" y="6154504"/>
            <a:ext cx="3631530" cy="3147327"/>
          </a:xfrm>
          <a:prstGeom prst="rect">
            <a:avLst/>
          </a:prstGeom>
        </p:spPr>
      </p:pic>
      <p:sp>
        <p:nvSpPr>
          <p:cNvPr id="35" name="Shape 519"/>
          <p:cNvSpPr/>
          <p:nvPr/>
        </p:nvSpPr>
        <p:spPr>
          <a:xfrm>
            <a:off x="12361835" y="9340820"/>
            <a:ext cx="557845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p. </a:t>
            </a:r>
            <a:r>
              <a:rPr lang="en-US" dirty="0" smtClean="0"/>
              <a:t>X</a:t>
            </a:r>
            <a:endParaRPr dirty="0"/>
          </a:p>
        </p:txBody>
      </p:sp>
      <p:sp>
        <p:nvSpPr>
          <p:cNvPr id="36" name="Shape 521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7" name="Shape 522"/>
          <p:cNvSpPr/>
          <p:nvPr/>
        </p:nvSpPr>
        <p:spPr>
          <a:xfrm>
            <a:off x="71475" y="9406304"/>
            <a:ext cx="5934219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Magdalena Munker (CERN / University of Bonn), 3 July 2016</a:t>
            </a:r>
          </a:p>
        </p:txBody>
      </p:sp>
      <p:sp>
        <p:nvSpPr>
          <p:cNvPr id="38" name="Shape 574"/>
          <p:cNvSpPr/>
          <p:nvPr/>
        </p:nvSpPr>
        <p:spPr>
          <a:xfrm>
            <a:off x="286481" y="3237016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3424376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Image 8" descr="FishTSVs[2]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57862" y="5184034"/>
            <a:ext cx="3996117" cy="3996117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444" y="4262332"/>
            <a:ext cx="5259846" cy="4915746"/>
          </a:xfrm>
          <a:prstGeom prst="rect">
            <a:avLst/>
          </a:prstGeom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6990" y="15769"/>
            <a:ext cx="13004800" cy="866987"/>
          </a:xfrm>
        </p:spPr>
        <p:txBody>
          <a:bodyPr/>
          <a:lstStyle/>
          <a:p>
            <a:r>
              <a:rPr lang="en-US" sz="3982" dirty="0"/>
              <a:t>Through-Silicon </a:t>
            </a:r>
            <a:r>
              <a:rPr lang="en-US" sz="3982" dirty="0" err="1"/>
              <a:t>Vias</a:t>
            </a:r>
            <a:r>
              <a:rPr lang="en-US" sz="3982" dirty="0"/>
              <a:t> (TSV)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4294967295"/>
          </p:nvPr>
        </p:nvSpPr>
        <p:spPr>
          <a:xfrm>
            <a:off x="975360" y="9244718"/>
            <a:ext cx="2709333" cy="6502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June 9, 2016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4294967295"/>
          </p:nvPr>
        </p:nvSpPr>
        <p:spPr>
          <a:xfrm>
            <a:off x="4443307" y="9244718"/>
            <a:ext cx="4118187" cy="65024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vertex and tracker R&amp;D</a:t>
            </a:r>
            <a:endParaRPr lang="en-US" dirty="0">
              <a:solidFill>
                <a:schemeClr val="tx1"/>
              </a:solidFill>
              <a:latin typeface="Times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4294967295"/>
          </p:nvPr>
        </p:nvSpPr>
        <p:spPr>
          <a:xfrm>
            <a:off x="9320107" y="9244718"/>
            <a:ext cx="2709333" cy="650240"/>
          </a:xfrm>
          <a:prstGeom prst="rect">
            <a:avLst/>
          </a:prstGeom>
        </p:spPr>
        <p:txBody>
          <a:bodyPr/>
          <a:lstStyle/>
          <a:p>
            <a:fld id="{5C2DF22E-1A28-554A-BAF8-14375A9F6D01}" type="slidenum">
              <a:rPr lang="en-US" smtClean="0">
                <a:latin typeface="Arial"/>
                <a:cs typeface="Arial"/>
              </a:rPr>
              <a:pPr/>
              <a:t>17</a:t>
            </a:fld>
            <a:endParaRPr lang="en-US" dirty="0">
              <a:solidFill>
                <a:schemeClr val="tx1"/>
              </a:solidFill>
              <a:latin typeface="Arial"/>
              <a:cs typeface="Arial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1979" y="677934"/>
            <a:ext cx="7839005" cy="32215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46095" indent="-246095"/>
            <a:r>
              <a:rPr lang="en-GB" sz="2133" dirty="0">
                <a:latin typeface="Helvetica"/>
                <a:cs typeface="Helvetica"/>
              </a:rPr>
              <a:t>Through Silicon Via (</a:t>
            </a:r>
            <a:r>
              <a:rPr lang="en-GB" sz="2133" dirty="0">
                <a:solidFill>
                  <a:srgbClr val="0000FF"/>
                </a:solidFill>
                <a:latin typeface="Helvetica"/>
                <a:cs typeface="Helvetica"/>
              </a:rPr>
              <a:t>TSV</a:t>
            </a:r>
            <a:r>
              <a:rPr lang="en-GB" sz="2133" dirty="0">
                <a:latin typeface="Helvetica"/>
                <a:cs typeface="Helvetica"/>
              </a:rPr>
              <a:t>): </a:t>
            </a:r>
            <a:r>
              <a:rPr lang="en-GB" sz="2133" dirty="0">
                <a:solidFill>
                  <a:srgbClr val="0000FF"/>
                </a:solidFill>
                <a:latin typeface="Helvetica"/>
                <a:cs typeface="Helvetica"/>
              </a:rPr>
              <a:t>vertical electrical connection</a:t>
            </a:r>
            <a:endParaRPr lang="en-GB" sz="2133" dirty="0">
              <a:latin typeface="Helvetica"/>
              <a:cs typeface="Helvetica"/>
            </a:endParaRPr>
          </a:p>
          <a:p>
            <a:pPr marL="246095" indent="-246095"/>
            <a:r>
              <a:rPr lang="en-GB" sz="2133" dirty="0">
                <a:latin typeface="Helvetica"/>
                <a:cs typeface="Helvetica"/>
                <a:sym typeface="Wingdings"/>
              </a:rPr>
              <a:t></a:t>
            </a:r>
            <a:r>
              <a:rPr lang="en-GB" sz="2133" dirty="0">
                <a:latin typeface="Helvetica"/>
                <a:cs typeface="Helvetica"/>
              </a:rPr>
              <a:t> eliminates need for </a:t>
            </a:r>
            <a:r>
              <a:rPr lang="en-GB" sz="2133" dirty="0" err="1">
                <a:latin typeface="Helvetica"/>
                <a:cs typeface="Helvetica"/>
              </a:rPr>
              <a:t>wirebonds</a:t>
            </a:r>
            <a:r>
              <a:rPr lang="en-GB" sz="2133" dirty="0">
                <a:latin typeface="Helvetica"/>
                <a:cs typeface="Helvetica"/>
              </a:rPr>
              <a:t> </a:t>
            </a:r>
          </a:p>
          <a:p>
            <a:pPr marL="406394" indent="-406394">
              <a:buFont typeface="Wingdings" charset="0"/>
              <a:buChar char="à"/>
            </a:pPr>
            <a:r>
              <a:rPr lang="en-GB" sz="2133" dirty="0">
                <a:latin typeface="Helvetica"/>
                <a:cs typeface="Helvetica"/>
                <a:sym typeface="Wingdings"/>
              </a:rPr>
              <a:t>4-side </a:t>
            </a:r>
            <a:r>
              <a:rPr lang="en-GB" sz="2133" dirty="0" err="1">
                <a:latin typeface="Helvetica"/>
                <a:cs typeface="Helvetica"/>
                <a:sym typeface="Wingdings"/>
              </a:rPr>
              <a:t>buttable</a:t>
            </a:r>
            <a:r>
              <a:rPr lang="en-GB" sz="2133" dirty="0">
                <a:latin typeface="Helvetica"/>
                <a:cs typeface="Helvetica"/>
                <a:sym typeface="Wingdings"/>
              </a:rPr>
              <a:t> chips</a:t>
            </a:r>
          </a:p>
          <a:p>
            <a:pPr marL="406394" indent="-406394">
              <a:buFont typeface="Wingdings" charset="0"/>
              <a:buChar char="à"/>
            </a:pPr>
            <a:r>
              <a:rPr lang="en-GB" sz="2133" dirty="0">
                <a:latin typeface="Helvetica"/>
                <a:cs typeface="Helvetica"/>
                <a:sym typeface="Wingdings"/>
              </a:rPr>
              <a:t>increased reliability, reduced material budget</a:t>
            </a:r>
          </a:p>
          <a:p>
            <a:endParaRPr lang="en-GB" sz="1138" dirty="0">
              <a:latin typeface="Helvetica"/>
              <a:cs typeface="Helvetica"/>
            </a:endParaRPr>
          </a:p>
          <a:p>
            <a:r>
              <a:rPr lang="en-GB" sz="2133" dirty="0">
                <a:solidFill>
                  <a:srgbClr val="0000FF"/>
                </a:solidFill>
                <a:latin typeface="Helvetica"/>
                <a:cs typeface="Helvetica"/>
              </a:rPr>
              <a:t>TSV project </a:t>
            </a:r>
            <a:r>
              <a:rPr lang="en-GB" sz="2133" dirty="0">
                <a:latin typeface="Helvetica"/>
                <a:cs typeface="Helvetica"/>
              </a:rPr>
              <a:t>(ALICE, CLIC, ACEOLE, AIDA) with </a:t>
            </a:r>
            <a:r>
              <a:rPr lang="en-GB" sz="2133" dirty="0">
                <a:solidFill>
                  <a:srgbClr val="0000FF"/>
                </a:solidFill>
                <a:latin typeface="Helvetica"/>
                <a:cs typeface="Helvetica"/>
              </a:rPr>
              <a:t>CEA-</a:t>
            </a:r>
            <a:r>
              <a:rPr lang="en-GB" sz="2133" dirty="0" err="1">
                <a:solidFill>
                  <a:srgbClr val="0000FF"/>
                </a:solidFill>
                <a:latin typeface="Helvetica"/>
                <a:cs typeface="Helvetica"/>
              </a:rPr>
              <a:t>Leti</a:t>
            </a:r>
            <a:endParaRPr lang="en-GB" sz="2133" dirty="0">
              <a:latin typeface="Helvetica"/>
              <a:cs typeface="Helvetica"/>
            </a:endParaRPr>
          </a:p>
          <a:p>
            <a:pPr marL="406394" indent="-406394">
              <a:buFont typeface="Arial"/>
              <a:buChar char="•"/>
            </a:pPr>
            <a:r>
              <a:rPr lang="en-GB" sz="2133" dirty="0">
                <a:latin typeface="Helvetica"/>
                <a:cs typeface="Helvetica"/>
              </a:rPr>
              <a:t>130 nm Medipix(RX) wafers, via-last process</a:t>
            </a:r>
          </a:p>
          <a:p>
            <a:pPr marL="406394" indent="-406394">
              <a:buFont typeface="Arial"/>
              <a:buChar char="•"/>
            </a:pPr>
            <a:r>
              <a:rPr lang="en-GB" sz="2133" dirty="0">
                <a:latin typeface="Helvetica"/>
                <a:cs typeface="Helvetica"/>
              </a:rPr>
              <a:t>1. phase: demonstrated </a:t>
            </a:r>
            <a:r>
              <a:rPr lang="en-GB" sz="2133" dirty="0">
                <a:solidFill>
                  <a:srgbClr val="0000FF"/>
                </a:solidFill>
                <a:latin typeface="Helvetica"/>
                <a:cs typeface="Helvetica"/>
              </a:rPr>
              <a:t>feasibility</a:t>
            </a:r>
          </a:p>
          <a:p>
            <a:pPr marL="406394" indent="-406394">
              <a:buFont typeface="Arial"/>
              <a:buChar char="•"/>
            </a:pPr>
            <a:r>
              <a:rPr lang="en-GB" sz="2133" dirty="0">
                <a:latin typeface="Helvetica"/>
                <a:cs typeface="Helvetica"/>
              </a:rPr>
              <a:t>2. phase: demonstrated </a:t>
            </a:r>
            <a:r>
              <a:rPr lang="en-GB" sz="2133" dirty="0">
                <a:solidFill>
                  <a:srgbClr val="0000FF"/>
                </a:solidFill>
                <a:latin typeface="Helvetica"/>
                <a:cs typeface="Helvetica"/>
              </a:rPr>
              <a:t>good yield</a:t>
            </a:r>
          </a:p>
          <a:p>
            <a:pPr marL="406394" indent="-406394">
              <a:buFont typeface="Arial"/>
              <a:buChar char="•"/>
            </a:pPr>
            <a:r>
              <a:rPr lang="en-GB" sz="2133" dirty="0">
                <a:latin typeface="Helvetica"/>
                <a:cs typeface="Helvetica"/>
              </a:rPr>
              <a:t>3. phase: TSV with MPX3/TPX3,</a:t>
            </a:r>
            <a:r>
              <a:rPr lang="en-GB" sz="2133" dirty="0">
                <a:solidFill>
                  <a:srgbClr val="0000FF"/>
                </a:solidFill>
                <a:latin typeface="Helvetica"/>
                <a:cs typeface="Helvetica"/>
              </a:rPr>
              <a:t> 50 </a:t>
            </a:r>
            <a:r>
              <a:rPr lang="en-GB" sz="2133" dirty="0" err="1">
                <a:solidFill>
                  <a:srgbClr val="0000FF"/>
                </a:solidFill>
                <a:latin typeface="Helvetica"/>
                <a:cs typeface="Helvetica"/>
              </a:rPr>
              <a:t>μm</a:t>
            </a:r>
            <a:r>
              <a:rPr lang="en-GB" sz="2133" dirty="0">
                <a:solidFill>
                  <a:srgbClr val="0000FF"/>
                </a:solidFill>
                <a:latin typeface="Helvetica"/>
                <a:cs typeface="Helvetica"/>
              </a:rPr>
              <a:t> </a:t>
            </a:r>
            <a:r>
              <a:rPr lang="en-GB" sz="2133" dirty="0">
                <a:latin typeface="Helvetica"/>
                <a:cs typeface="Helvetica"/>
              </a:rPr>
              <a:t>thickness (ongoing)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65683" y="3952577"/>
            <a:ext cx="3591048" cy="3986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91" dirty="0">
                <a:solidFill>
                  <a:srgbClr val="0000FF"/>
                </a:solidFill>
              </a:rPr>
              <a:t>CEA-</a:t>
            </a:r>
            <a:r>
              <a:rPr lang="en-US" sz="1991" dirty="0" err="1">
                <a:solidFill>
                  <a:srgbClr val="0000FF"/>
                </a:solidFill>
              </a:rPr>
              <a:t>Leti</a:t>
            </a:r>
            <a:r>
              <a:rPr lang="en-US" sz="1991" dirty="0">
                <a:solidFill>
                  <a:srgbClr val="0000FF"/>
                </a:solidFill>
              </a:rPr>
              <a:t> via-last process flow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855191" y="4338785"/>
            <a:ext cx="1492716" cy="311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dirty="0">
                <a:solidFill>
                  <a:srgbClr val="0000FF"/>
                </a:solidFill>
              </a:rPr>
              <a:t>UBM deposition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704238" y="6310560"/>
            <a:ext cx="1848583" cy="53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dirty="0">
                <a:solidFill>
                  <a:srgbClr val="0000FF"/>
                </a:solidFill>
              </a:rPr>
              <a:t>Temporary bonding,</a:t>
            </a:r>
            <a:br>
              <a:rPr lang="en-US" sz="1422" dirty="0">
                <a:solidFill>
                  <a:srgbClr val="0000FF"/>
                </a:solidFill>
              </a:rPr>
            </a:br>
            <a:r>
              <a:rPr lang="en-US" sz="1422" dirty="0">
                <a:solidFill>
                  <a:srgbClr val="0000FF"/>
                </a:solidFill>
              </a:rPr>
              <a:t>thinning to 120 </a:t>
            </a:r>
            <a:r>
              <a:rPr lang="en-US" sz="1422" dirty="0" err="1">
                <a:solidFill>
                  <a:srgbClr val="0000FF"/>
                </a:solidFill>
              </a:rPr>
              <a:t>μm</a:t>
            </a:r>
            <a:endParaRPr lang="en-US" sz="1422" dirty="0">
              <a:solidFill>
                <a:srgbClr val="0000FF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74268" y="7744319"/>
            <a:ext cx="1965602" cy="3111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dirty="0">
                <a:solidFill>
                  <a:srgbClr val="0000FF"/>
                </a:solidFill>
              </a:rPr>
              <a:t>via etching + isolation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317024" y="4442724"/>
            <a:ext cx="1542409" cy="53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dirty="0">
                <a:solidFill>
                  <a:srgbClr val="0000FF"/>
                </a:solidFill>
              </a:rPr>
              <a:t>Cu deposition + </a:t>
            </a:r>
          </a:p>
          <a:p>
            <a:r>
              <a:rPr lang="en-US" sz="1422" dirty="0">
                <a:solidFill>
                  <a:srgbClr val="0000FF"/>
                </a:solidFill>
              </a:rPr>
              <a:t>patterning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326170" y="6208149"/>
            <a:ext cx="1736373" cy="53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dirty="0">
                <a:solidFill>
                  <a:srgbClr val="0000FF"/>
                </a:solidFill>
              </a:rPr>
              <a:t>backside </a:t>
            </a:r>
            <a:r>
              <a:rPr lang="en-US" sz="1422" dirty="0" err="1">
                <a:solidFill>
                  <a:srgbClr val="0000FF"/>
                </a:solidFill>
              </a:rPr>
              <a:t>passiv</a:t>
            </a:r>
            <a:r>
              <a:rPr lang="en-US" sz="1422" dirty="0">
                <a:solidFill>
                  <a:srgbClr val="0000FF"/>
                </a:solidFill>
              </a:rPr>
              <a:t>. +</a:t>
            </a:r>
            <a:br>
              <a:rPr lang="en-US" sz="1422" dirty="0">
                <a:solidFill>
                  <a:srgbClr val="0000FF"/>
                </a:solidFill>
              </a:rPr>
            </a:br>
            <a:r>
              <a:rPr lang="en-US" sz="1422" dirty="0">
                <a:solidFill>
                  <a:srgbClr val="0000FF"/>
                </a:solidFill>
              </a:rPr>
              <a:t>UBM deposition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872913" y="7683589"/>
            <a:ext cx="2212465" cy="5300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22" dirty="0" err="1">
                <a:solidFill>
                  <a:srgbClr val="0000FF"/>
                </a:solidFill>
              </a:rPr>
              <a:t>debonding</a:t>
            </a:r>
            <a:r>
              <a:rPr lang="en-US" sz="1422" dirty="0">
                <a:solidFill>
                  <a:srgbClr val="0000FF"/>
                </a:solidFill>
              </a:rPr>
              <a:t> + attachment</a:t>
            </a:r>
            <a:br>
              <a:rPr lang="en-US" sz="1422" dirty="0">
                <a:solidFill>
                  <a:srgbClr val="0000FF"/>
                </a:solidFill>
              </a:rPr>
            </a:br>
            <a:r>
              <a:rPr lang="en-US" sz="1422" dirty="0">
                <a:solidFill>
                  <a:srgbClr val="0000FF"/>
                </a:solidFill>
              </a:rPr>
              <a:t>to dicing tape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-74265" y="9014936"/>
            <a:ext cx="5642890" cy="2674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138" dirty="0">
                <a:hlinkClick r:id="rId5"/>
              </a:rPr>
              <a:t>http://iopscience.iop.org/1748-0221/6/11/C11018/pdf/1748-0221_6_11_C11018.pdf</a:t>
            </a:r>
            <a:endParaRPr lang="en-US" sz="1138" dirty="0"/>
          </a:p>
        </p:txBody>
      </p:sp>
      <p:sp>
        <p:nvSpPr>
          <p:cNvPr id="37" name="TextBox 36"/>
          <p:cNvSpPr txBox="1"/>
          <p:nvPr/>
        </p:nvSpPr>
        <p:spPr>
          <a:xfrm>
            <a:off x="5115624" y="4262333"/>
            <a:ext cx="3798156" cy="11430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04797" indent="-204797">
              <a:buFont typeface="Arial"/>
              <a:buChar char="•"/>
            </a:pPr>
            <a:r>
              <a:rPr lang="en-US" sz="2276" dirty="0">
                <a:solidFill>
                  <a:srgbClr val="0000FF"/>
                </a:solidFill>
              </a:rPr>
              <a:t>60 </a:t>
            </a:r>
            <a:r>
              <a:rPr lang="en-US" sz="2276" dirty="0" err="1">
                <a:solidFill>
                  <a:srgbClr val="0000FF"/>
                </a:solidFill>
              </a:rPr>
              <a:t>μm</a:t>
            </a:r>
            <a:r>
              <a:rPr lang="en-US" sz="2276" dirty="0">
                <a:solidFill>
                  <a:srgbClr val="0000FF"/>
                </a:solidFill>
              </a:rPr>
              <a:t> </a:t>
            </a:r>
            <a:r>
              <a:rPr lang="en-US" sz="2276" dirty="0"/>
              <a:t>TSV diameter</a:t>
            </a:r>
          </a:p>
          <a:p>
            <a:pPr marL="204797" indent="-204797">
              <a:buFont typeface="Arial"/>
              <a:buChar char="•"/>
            </a:pPr>
            <a:r>
              <a:rPr lang="en-US" sz="2276" dirty="0"/>
              <a:t>wafers thinned to </a:t>
            </a:r>
            <a:r>
              <a:rPr lang="en-US" sz="2276" dirty="0">
                <a:solidFill>
                  <a:srgbClr val="0000FF"/>
                </a:solidFill>
              </a:rPr>
              <a:t>120 </a:t>
            </a:r>
            <a:r>
              <a:rPr lang="en-US" sz="2276" dirty="0" err="1">
                <a:solidFill>
                  <a:srgbClr val="0000FF"/>
                </a:solidFill>
              </a:rPr>
              <a:t>μm</a:t>
            </a:r>
            <a:endParaRPr lang="en-US" sz="2276" dirty="0">
              <a:solidFill>
                <a:srgbClr val="0000FF"/>
              </a:solidFill>
            </a:endParaRPr>
          </a:p>
          <a:p>
            <a:pPr marL="204797" indent="-204797">
              <a:buFont typeface="Arial"/>
              <a:buChar char="•"/>
            </a:pPr>
            <a:r>
              <a:rPr lang="en-US" sz="2276" dirty="0"/>
              <a:t>5 </a:t>
            </a:r>
            <a:r>
              <a:rPr lang="en-US" sz="2276" dirty="0" err="1"/>
              <a:t>μm</a:t>
            </a:r>
            <a:r>
              <a:rPr lang="en-US" sz="2276" dirty="0"/>
              <a:t> copper layer for TSV</a:t>
            </a: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162180" y="21264"/>
            <a:ext cx="819291" cy="789881"/>
          </a:xfrm>
          <a:prstGeom prst="rect">
            <a:avLst/>
          </a:prstGeom>
        </p:spPr>
      </p:pic>
      <p:sp>
        <p:nvSpPr>
          <p:cNvPr id="40" name="ZoneTexte 10"/>
          <p:cNvSpPr txBox="1"/>
          <p:nvPr/>
        </p:nvSpPr>
        <p:spPr>
          <a:xfrm>
            <a:off x="9727333" y="4979211"/>
            <a:ext cx="2393604" cy="9460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49" dirty="0">
                <a:solidFill>
                  <a:srgbClr val="0000FF"/>
                </a:solidFill>
              </a:rPr>
              <a:t>First Medipix3 image</a:t>
            </a:r>
            <a:br>
              <a:rPr lang="fr-FR" sz="1849" dirty="0">
                <a:solidFill>
                  <a:srgbClr val="0000FF"/>
                </a:solidFill>
              </a:rPr>
            </a:br>
            <a:r>
              <a:rPr lang="fr-FR" sz="1849" dirty="0" err="1">
                <a:solidFill>
                  <a:srgbClr val="0000FF"/>
                </a:solidFill>
              </a:rPr>
              <a:t>with</a:t>
            </a:r>
            <a:r>
              <a:rPr lang="fr-FR" sz="1849" dirty="0">
                <a:solidFill>
                  <a:srgbClr val="0000FF"/>
                </a:solidFill>
              </a:rPr>
              <a:t> TSV </a:t>
            </a:r>
            <a:r>
              <a:rPr lang="fr-FR" sz="1849" dirty="0" err="1">
                <a:solidFill>
                  <a:srgbClr val="0000FF"/>
                </a:solidFill>
              </a:rPr>
              <a:t>assembly</a:t>
            </a:r>
            <a:r>
              <a:rPr lang="fr-FR" sz="1849" dirty="0">
                <a:solidFill>
                  <a:srgbClr val="0000FF"/>
                </a:solidFill>
              </a:rPr>
              <a:t/>
            </a:r>
            <a:br>
              <a:rPr lang="fr-FR" sz="1849" dirty="0">
                <a:solidFill>
                  <a:srgbClr val="0000FF"/>
                </a:solidFill>
              </a:rPr>
            </a:br>
            <a:r>
              <a:rPr lang="fr-FR" sz="1849" dirty="0">
                <a:solidFill>
                  <a:srgbClr val="0000FF"/>
                </a:solidFill>
              </a:rPr>
              <a:t>(</a:t>
            </a:r>
            <a:r>
              <a:rPr lang="fr-FR" sz="1849" dirty="0" err="1">
                <a:solidFill>
                  <a:srgbClr val="0000FF"/>
                </a:solidFill>
              </a:rPr>
              <a:t>fish</a:t>
            </a:r>
            <a:r>
              <a:rPr lang="fr-FR" sz="1849" dirty="0">
                <a:solidFill>
                  <a:srgbClr val="0000FF"/>
                </a:solidFill>
              </a:rPr>
              <a:t> </a:t>
            </a:r>
            <a:r>
              <a:rPr lang="fr-FR" sz="1849" dirty="0" err="1">
                <a:solidFill>
                  <a:srgbClr val="0000FF"/>
                </a:solidFill>
              </a:rPr>
              <a:t>head</a:t>
            </a:r>
            <a:r>
              <a:rPr lang="fr-FR" sz="1849" dirty="0">
                <a:solidFill>
                  <a:srgbClr val="0000FF"/>
                </a:solidFill>
              </a:rPr>
              <a:t>):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9073445" y="8973255"/>
            <a:ext cx="3449982" cy="355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7" dirty="0" err="1"/>
              <a:t>Medipix</a:t>
            </a:r>
            <a:r>
              <a:rPr lang="en-US" sz="1707" dirty="0"/>
              <a:t> Collaboration + CEA-</a:t>
            </a:r>
            <a:r>
              <a:rPr lang="en-US" sz="1707" dirty="0" err="1"/>
              <a:t>Leti</a:t>
            </a:r>
            <a:endParaRPr lang="en-US" sz="1707" dirty="0"/>
          </a:p>
        </p:txBody>
      </p:sp>
      <p:sp>
        <p:nvSpPr>
          <p:cNvPr id="2" name="TextBox 1"/>
          <p:cNvSpPr txBox="1"/>
          <p:nvPr/>
        </p:nvSpPr>
        <p:spPr>
          <a:xfrm>
            <a:off x="8794404" y="6003326"/>
            <a:ext cx="184730" cy="880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512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45805" y="985168"/>
            <a:ext cx="4608512" cy="345638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71052" y="6003325"/>
            <a:ext cx="3625250" cy="2969930"/>
          </a:xfrm>
          <a:prstGeom prst="rect">
            <a:avLst/>
          </a:prstGeom>
        </p:spPr>
      </p:pic>
      <p:sp>
        <p:nvSpPr>
          <p:cNvPr id="27" name="ZoneTexte 10"/>
          <p:cNvSpPr txBox="1"/>
          <p:nvPr/>
        </p:nvSpPr>
        <p:spPr>
          <a:xfrm>
            <a:off x="5440260" y="5629804"/>
            <a:ext cx="3182281" cy="3768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849" dirty="0">
                <a:solidFill>
                  <a:srgbClr val="0000FF"/>
                </a:solidFill>
              </a:rPr>
              <a:t>Medipix3 redistribution layer</a:t>
            </a:r>
          </a:p>
        </p:txBody>
      </p:sp>
      <p:sp>
        <p:nvSpPr>
          <p:cNvPr id="28" name="ZoneTexte 10"/>
          <p:cNvSpPr txBox="1"/>
          <p:nvPr/>
        </p:nvSpPr>
        <p:spPr>
          <a:xfrm>
            <a:off x="9906530" y="1087579"/>
            <a:ext cx="1919115" cy="376898"/>
          </a:xfrm>
          <a:prstGeom prst="rect">
            <a:avLst/>
          </a:prstGeom>
          <a:solidFill>
            <a:srgbClr val="FFFFFF">
              <a:alpha val="77000"/>
            </a:srgbClr>
          </a:solidFill>
        </p:spPr>
        <p:txBody>
          <a:bodyPr wrap="none" rtlCol="0">
            <a:spAutoFit/>
          </a:bodyPr>
          <a:lstStyle/>
          <a:p>
            <a:r>
              <a:rPr lang="fr-FR" sz="1849" dirty="0" err="1">
                <a:solidFill>
                  <a:srgbClr val="0000FF"/>
                </a:solidFill>
              </a:rPr>
              <a:t>Cut</a:t>
            </a:r>
            <a:r>
              <a:rPr lang="fr-FR" sz="1849" dirty="0">
                <a:solidFill>
                  <a:srgbClr val="0000FF"/>
                </a:solidFill>
              </a:rPr>
              <a:t> </a:t>
            </a:r>
            <a:r>
              <a:rPr lang="fr-FR" sz="1849" dirty="0" err="1">
                <a:solidFill>
                  <a:srgbClr val="0000FF"/>
                </a:solidFill>
              </a:rPr>
              <a:t>through</a:t>
            </a:r>
            <a:r>
              <a:rPr lang="fr-FR" sz="1849" dirty="0">
                <a:solidFill>
                  <a:srgbClr val="0000FF"/>
                </a:solidFill>
              </a:rPr>
              <a:t> TSV</a:t>
            </a:r>
          </a:p>
        </p:txBody>
      </p:sp>
    </p:spTree>
    <p:extLst>
      <p:ext uri="{BB962C8B-B14F-4D97-AF65-F5344CB8AC3E}">
        <p14:creationId xmlns:p14="http://schemas.microsoft.com/office/powerpoint/2010/main" val="208620672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4866" y="5360557"/>
            <a:ext cx="4709898" cy="30122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7958" y="5381870"/>
            <a:ext cx="4505184" cy="2357072"/>
          </a:xfrm>
          <a:prstGeom prst="rect">
            <a:avLst/>
          </a:prstGeom>
        </p:spPr>
      </p:pic>
      <p:sp>
        <p:nvSpPr>
          <p:cNvPr id="3" name="Shape 264"/>
          <p:cNvSpPr/>
          <p:nvPr/>
        </p:nvSpPr>
        <p:spPr>
          <a:xfrm>
            <a:off x="2258710" y="18692"/>
            <a:ext cx="8106386" cy="825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Active </a:t>
            </a:r>
            <a:r>
              <a:rPr dirty="0" smtClean="0"/>
              <a:t>edge sensor</a:t>
            </a:r>
            <a:r>
              <a:rPr lang="en-US" dirty="0" smtClean="0"/>
              <a:t> simulation</a:t>
            </a:r>
            <a:endParaRPr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750" y="5379175"/>
            <a:ext cx="4453602" cy="222595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165" y="1464908"/>
            <a:ext cx="11429687" cy="393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415559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" name="Shape 618"/>
          <p:cNvSpPr/>
          <p:nvPr/>
        </p:nvSpPr>
        <p:spPr>
          <a:xfrm>
            <a:off x="3460141" y="173223"/>
            <a:ext cx="5738218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beam structure</a:t>
            </a:r>
          </a:p>
        </p:txBody>
      </p:sp>
      <p:grpSp>
        <p:nvGrpSpPr>
          <p:cNvPr id="631" name="Group 631"/>
          <p:cNvGrpSpPr/>
          <p:nvPr/>
        </p:nvGrpSpPr>
        <p:grpSpPr>
          <a:xfrm>
            <a:off x="190163" y="6768219"/>
            <a:ext cx="12015621" cy="2625440"/>
            <a:chOff x="-333719" y="345040"/>
            <a:chExt cx="12015619" cy="2625439"/>
          </a:xfrm>
        </p:grpSpPr>
        <p:grpSp>
          <p:nvGrpSpPr>
            <p:cNvPr id="625" name="Group 625"/>
            <p:cNvGrpSpPr/>
            <p:nvPr/>
          </p:nvGrpSpPr>
          <p:grpSpPr>
            <a:xfrm>
              <a:off x="-333720" y="836564"/>
              <a:ext cx="12015621" cy="1401014"/>
              <a:chOff x="-333719" y="101940"/>
              <a:chExt cx="12015619" cy="1401013"/>
            </a:xfrm>
          </p:grpSpPr>
          <p:sp>
            <p:nvSpPr>
              <p:cNvPr id="619" name="Shape 619"/>
              <p:cNvSpPr/>
              <p:nvPr/>
            </p:nvSpPr>
            <p:spPr>
              <a:xfrm>
                <a:off x="-333720" y="101940"/>
                <a:ext cx="2063441" cy="770949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45719" tIns="45719" rIns="45719" bIns="45719" numCol="1" anchor="t">
                <a:noAutofit/>
              </a:bodyPr>
              <a:lstStyle>
                <a:lvl1pPr algn="l" defTabSz="914400">
                  <a:defRPr sz="2400">
                    <a:solidFill>
                      <a:srgbClr val="A6AAA9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CLIC beam</a:t>
                </a:r>
              </a:p>
            </p:txBody>
          </p:sp>
          <p:sp>
            <p:nvSpPr>
              <p:cNvPr id="620" name="Shape 620"/>
              <p:cNvSpPr/>
              <p:nvPr/>
            </p:nvSpPr>
            <p:spPr>
              <a:xfrm>
                <a:off x="1804705" y="401091"/>
                <a:ext cx="8178008" cy="1"/>
              </a:xfrm>
              <a:prstGeom prst="line">
                <a:avLst/>
              </a:prstGeom>
              <a:noFill/>
              <a:ln w="57150" cap="flat">
                <a:solidFill>
                  <a:srgbClr val="A6AAA9"/>
                </a:solidFill>
                <a:prstDash val="dash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20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21" name="Shape 621"/>
              <p:cNvSpPr/>
              <p:nvPr/>
            </p:nvSpPr>
            <p:spPr>
              <a:xfrm>
                <a:off x="2903855" y="191552"/>
                <a:ext cx="431751" cy="419079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22" name="Shape 622"/>
              <p:cNvSpPr/>
              <p:nvPr/>
            </p:nvSpPr>
            <p:spPr>
              <a:xfrm>
                <a:off x="3295979" y="514210"/>
                <a:ext cx="1619371" cy="638467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20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23" name="Shape 623"/>
              <p:cNvSpPr/>
              <p:nvPr/>
            </p:nvSpPr>
            <p:spPr>
              <a:xfrm>
                <a:off x="4909487" y="864046"/>
                <a:ext cx="6772414" cy="638908"/>
              </a:xfrm>
              <a:prstGeom prst="ellips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l" defTabSz="914400">
                  <a:defRPr sz="2000">
                    <a:latin typeface="Arial"/>
                    <a:ea typeface="Arial"/>
                    <a:cs typeface="Arial"/>
                    <a:sym typeface="Arial"/>
                  </a:defRPr>
                </a:pPr>
                <a:endParaRPr/>
              </a:p>
            </p:txBody>
          </p:sp>
          <p:sp>
            <p:nvSpPr>
              <p:cNvPr id="624" name="Shape 624"/>
              <p:cNvSpPr/>
              <p:nvPr/>
            </p:nvSpPr>
            <p:spPr>
              <a:xfrm>
                <a:off x="5537424" y="1188132"/>
                <a:ext cx="5366818" cy="1"/>
              </a:xfrm>
              <a:prstGeom prst="line">
                <a:avLst/>
              </a:prstGeom>
              <a:noFill/>
              <a:ln w="50800" cap="flat">
                <a:solidFill>
                  <a:srgbClr val="000000"/>
                </a:solidFill>
                <a:prstDash val="sysDot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 algn="l" defTabSz="914400">
                  <a:defRPr sz="20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sp>
          <p:nvSpPr>
            <p:cNvPr id="626" name="Shape 626"/>
            <p:cNvSpPr/>
            <p:nvPr/>
          </p:nvSpPr>
          <p:spPr>
            <a:xfrm>
              <a:off x="8594894" y="848923"/>
              <a:ext cx="442799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sz="20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27" name="Shape 627"/>
            <p:cNvSpPr/>
            <p:nvPr/>
          </p:nvSpPr>
          <p:spPr>
            <a:xfrm>
              <a:off x="5499324" y="2381811"/>
              <a:ext cx="5366818" cy="1"/>
            </a:xfrm>
            <a:prstGeom prst="line">
              <a:avLst/>
            </a:prstGeom>
            <a:noFill/>
            <a:ln w="254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sz="20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28" name="Shape 628"/>
            <p:cNvSpPr/>
            <p:nvPr/>
          </p:nvSpPr>
          <p:spPr>
            <a:xfrm>
              <a:off x="7795108" y="2412501"/>
              <a:ext cx="1197718" cy="5579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defRPr sz="20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156 ns</a:t>
              </a:r>
            </a:p>
          </p:txBody>
        </p:sp>
        <p:sp>
          <p:nvSpPr>
            <p:cNvPr id="629" name="Shape 629"/>
            <p:cNvSpPr/>
            <p:nvPr/>
          </p:nvSpPr>
          <p:spPr>
            <a:xfrm>
              <a:off x="8449429" y="345040"/>
              <a:ext cx="1102548" cy="55798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defRPr sz="20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20 ms</a:t>
              </a:r>
            </a:p>
          </p:txBody>
        </p:sp>
        <p:sp>
          <p:nvSpPr>
            <p:cNvPr id="630" name="Shape 630"/>
            <p:cNvSpPr/>
            <p:nvPr/>
          </p:nvSpPr>
          <p:spPr>
            <a:xfrm>
              <a:off x="-307010" y="2139090"/>
              <a:ext cx="2619452" cy="637843"/>
            </a:xfrm>
            <a:prstGeom prst="rect">
              <a:avLst/>
            </a:prstGeom>
            <a:noFill/>
            <a:ln w="9525" cap="flat">
              <a:solidFill>
                <a:srgbClr val="FFFFFF"/>
              </a:solidFill>
              <a:prstDash val="solid"/>
              <a:round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defRPr sz="27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Not to scale !</a:t>
              </a:r>
            </a:p>
          </p:txBody>
        </p:sp>
      </p:grpSp>
      <p:graphicFrame>
        <p:nvGraphicFramePr>
          <p:cNvPr id="632" name="Table 632"/>
          <p:cNvGraphicFramePr/>
          <p:nvPr/>
        </p:nvGraphicFramePr>
        <p:xfrm>
          <a:off x="458762" y="1502213"/>
          <a:ext cx="3771227" cy="5093856"/>
        </p:xfrm>
        <a:graphic>
          <a:graphicData uri="http://schemas.openxmlformats.org/drawingml/2006/table">
            <a:tbl>
              <a:tblPr>
                <a:tableStyleId>{2708684C-4D16-4618-839F-0558EEFCDFE6}</a:tableStyleId>
              </a:tblPr>
              <a:tblGrid>
                <a:gridCol w="1987894"/>
                <a:gridCol w="1783333"/>
              </a:tblGrid>
              <a:tr h="636732">
                <a:tc>
                  <a:txBody>
                    <a:bodyPr/>
                    <a:lstStyle/>
                    <a:p>
                      <a:pPr defTabSz="914400">
                        <a:defRPr sz="21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L (cm</a:t>
                      </a:r>
                      <a:r>
                        <a:rPr baseline="30476"/>
                        <a:t>-2</a:t>
                      </a:r>
                      <a:r>
                        <a:t>s</a:t>
                      </a:r>
                      <a:r>
                        <a:rPr baseline="30476"/>
                        <a:t>-1</a:t>
                      </a:r>
                      <a:r>
                        <a:t>)</a:t>
                      </a:r>
                    </a:p>
                  </a:txBody>
                  <a:tcPr marL="43435" marR="43435" marT="43435" marB="43435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>
                        <a:defRPr sz="21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6×10</a:t>
                      </a:r>
                      <a:r>
                        <a:rPr baseline="30476"/>
                        <a:t>34</a:t>
                      </a:r>
                    </a:p>
                  </a:txBody>
                  <a:tcPr marL="43435" marR="43435" marT="43435" marB="43435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254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36732"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Train duration</a:t>
                      </a:r>
                    </a:p>
                  </a:txBody>
                  <a:tcPr marL="43435" marR="43435" marT="43435" marB="43435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solidFill>
                            <a:schemeClr val="accent5">
                              <a:hueOff val="-444211"/>
                              <a:satOff val="-14915"/>
                              <a:lumOff val="22857"/>
                            </a:schemeClr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156 ns</a:t>
                      </a:r>
                    </a:p>
                  </a:txBody>
                  <a:tcPr marL="43435" marR="43435" marT="43435" marB="43435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36732"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Train repetition </a:t>
                      </a:r>
                    </a:p>
                  </a:txBody>
                  <a:tcPr marL="43435" marR="43435" marT="43435" marB="43435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solidFill>
                            <a:schemeClr val="accent5">
                              <a:hueOff val="-444211"/>
                              <a:satOff val="-14915"/>
                              <a:lumOff val="22857"/>
                            </a:schemeClr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50 Hz</a:t>
                      </a:r>
                    </a:p>
                  </a:txBody>
                  <a:tcPr marL="43435" marR="43435" marT="43435" marB="43435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36732"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BX separation</a:t>
                      </a:r>
                    </a:p>
                  </a:txBody>
                  <a:tcPr marL="43435" marR="43435" marT="43435" marB="43435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solidFill>
                            <a:schemeClr val="accent6">
                              <a:satOff val="24555"/>
                              <a:lumOff val="22232"/>
                            </a:schemeClr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0.5 ns</a:t>
                      </a:r>
                    </a:p>
                  </a:txBody>
                  <a:tcPr marL="43435" marR="43435" marT="43435" marB="43435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36732"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#BX / train</a:t>
                      </a:r>
                    </a:p>
                  </a:txBody>
                  <a:tcPr marL="43435" marR="43435" marT="43435" marB="43435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solidFill>
                            <a:schemeClr val="accent6">
                              <a:satOff val="24555"/>
                              <a:lumOff val="22232"/>
                            </a:schemeClr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312</a:t>
                      </a:r>
                    </a:p>
                  </a:txBody>
                  <a:tcPr marL="43435" marR="43435" marT="43435" marB="43435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36732"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Duty cycle</a:t>
                      </a:r>
                    </a:p>
                  </a:txBody>
                  <a:tcPr marL="43435" marR="43435" marT="43435" marB="43435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0.00078%</a:t>
                      </a:r>
                    </a:p>
                  </a:txBody>
                  <a:tcPr marL="43435" marR="43435" marT="43435" marB="43435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36732">
                <a:tc>
                  <a:txBody>
                    <a:bodyPr/>
                    <a:lstStyle/>
                    <a:p>
                      <a:pPr defTabSz="914400">
                        <a:defRPr sz="21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σ</a:t>
                      </a:r>
                      <a:r>
                        <a:rPr baseline="-20476"/>
                        <a:t>x</a:t>
                      </a:r>
                      <a:r>
                        <a:t> / σ</a:t>
                      </a:r>
                      <a:r>
                        <a:rPr baseline="-20476"/>
                        <a:t>y</a:t>
                      </a:r>
                      <a:r>
                        <a:t> [nm]</a:t>
                      </a:r>
                    </a:p>
                  </a:txBody>
                  <a:tcPr marL="43435" marR="43435" marT="43435" marB="43435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solidFill>
                            <a:srgbClr val="0000FF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≈ 45 / 1</a:t>
                      </a:r>
                    </a:p>
                  </a:txBody>
                  <a:tcPr marL="43435" marR="43435" marT="43435" marB="43435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  <a:tr h="636732">
                <a:tc>
                  <a:txBody>
                    <a:bodyPr/>
                    <a:lstStyle/>
                    <a:p>
                      <a:pPr defTabSz="914400">
                        <a:defRPr sz="2100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t>σ</a:t>
                      </a:r>
                      <a:r>
                        <a:rPr baseline="-20476"/>
                        <a:t>z</a:t>
                      </a:r>
                      <a:r>
                        <a:t> [μm]</a:t>
                      </a:r>
                    </a:p>
                  </a:txBody>
                  <a:tcPr marL="43435" marR="43435" marT="43435" marB="43435" anchor="ctr" horzOverflow="overflow">
                    <a:lnL w="25400">
                      <a:solidFill>
                        <a:srgbClr val="000000"/>
                      </a:solidFill>
                      <a:miter lim="400000"/>
                    </a:lnL>
                    <a:lnR w="127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sz="2100">
                          <a:solidFill>
                            <a:srgbClr val="0000FF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44 </a:t>
                      </a:r>
                    </a:p>
                  </a:txBody>
                  <a:tcPr marL="43435" marR="43435" marT="43435" marB="43435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  <a:lnR w="25400">
                      <a:solidFill>
                        <a:srgbClr val="000000"/>
                      </a:solidFill>
                      <a:miter lim="400000"/>
                    </a:lnR>
                    <a:lnT w="12700">
                      <a:solidFill>
                        <a:srgbClr val="000000"/>
                      </a:solidFill>
                      <a:miter lim="400000"/>
                    </a:lnT>
                    <a:lnB w="254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633" name="Shape 633"/>
          <p:cNvSpPr/>
          <p:nvPr/>
        </p:nvSpPr>
        <p:spPr>
          <a:xfrm>
            <a:off x="4771059" y="1816429"/>
            <a:ext cx="8466468" cy="5168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33375" indent="-333375" algn="l">
              <a:lnSpc>
                <a:spcPct val="140000"/>
              </a:lnSpc>
              <a:buSzPct val="75000"/>
              <a:buChar char="•"/>
              <a:defRPr sz="21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Short train duration and low repetition rate</a:t>
            </a:r>
          </a:p>
          <a:p>
            <a:pPr lvl="1" algn="l">
              <a:lnSpc>
                <a:spcPct val="140000"/>
              </a:lnSpc>
              <a:defRPr sz="21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   Trigger less readout</a:t>
            </a:r>
          </a:p>
          <a:p>
            <a:pPr lvl="1" algn="l">
              <a:defRPr sz="21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   Power pulsing of front end electronics to reduce </a:t>
            </a:r>
          </a:p>
          <a:p>
            <a:pPr lvl="1" algn="l">
              <a:lnSpc>
                <a:spcPct val="200000"/>
              </a:lnSpc>
              <a:defRPr sz="21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   average power consumption</a:t>
            </a:r>
          </a:p>
          <a:p>
            <a:pPr marL="333375" indent="-333375" algn="l">
              <a:buSzPct val="75000"/>
              <a:buChar char="•"/>
              <a:defRPr sz="2100">
                <a:solidFill>
                  <a:schemeClr val="accent6">
                    <a:satOff val="24555"/>
                    <a:lumOff val="2223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One train consists of 312 bunches with 0.5 ns spacing</a:t>
            </a:r>
          </a:p>
          <a:p>
            <a:pPr algn="l">
              <a:lnSpc>
                <a:spcPct val="209999"/>
              </a:lnSpc>
              <a:defRPr sz="2100">
                <a:solidFill>
                  <a:schemeClr val="accent6">
                    <a:satOff val="24555"/>
                    <a:lumOff val="2223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      Drives timing requirements for CLIC</a:t>
            </a:r>
          </a:p>
          <a:p>
            <a:pPr algn="l">
              <a:lnSpc>
                <a:spcPct val="209999"/>
              </a:lnSpc>
              <a:defRPr sz="2100">
                <a:solidFill>
                  <a:schemeClr val="accent6">
                    <a:satOff val="24555"/>
                    <a:lumOff val="22232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marL="296333" indent="-296333" algn="l">
              <a:buSzPct val="75000"/>
              <a:buChar char="•"/>
              <a:defRPr sz="2100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Very small beam size at the interaction point</a:t>
            </a:r>
          </a:p>
          <a:p>
            <a:pPr algn="l">
              <a:defRPr sz="2100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          Beam induced backgrounds:</a:t>
            </a:r>
          </a:p>
          <a:p>
            <a:pPr marL="1629833" lvl="3" indent="-296333" algn="l">
              <a:buSzPct val="75000"/>
              <a:buChar char="•"/>
              <a:defRPr sz="2100">
                <a:solidFill>
                  <a:srgbClr val="0433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</a:t>
            </a:r>
            <a:r>
              <a:rPr baseline="31999"/>
              <a:t>+</a:t>
            </a:r>
            <a:r>
              <a:t>e</a:t>
            </a:r>
            <a:r>
              <a:rPr baseline="31999"/>
              <a:t>-</a:t>
            </a:r>
            <a:r>
              <a:t> pairs: low p</a:t>
            </a:r>
            <a:r>
              <a:rPr baseline="-5999"/>
              <a:t>T</a:t>
            </a:r>
            <a:r>
              <a:t>, limits inner radius of vertex</a:t>
            </a:r>
          </a:p>
          <a:p>
            <a:pPr marL="1494013" lvl="3" indent="-160513" algn="l" defTabSz="457200">
              <a:buSzPct val="75000"/>
              <a:buChar char="•"/>
              <a:defRPr sz="2100">
                <a:solidFill>
                  <a:srgbClr val="0433FF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 γγ     hadrons: large p</a:t>
            </a:r>
            <a:r>
              <a:rPr baseline="-5999"/>
              <a:t>T</a:t>
            </a:r>
          </a:p>
          <a:p>
            <a:pPr algn="l">
              <a:lnSpc>
                <a:spcPct val="14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t>  </a:t>
            </a:r>
          </a:p>
        </p:txBody>
      </p:sp>
      <p:sp>
        <p:nvSpPr>
          <p:cNvPr id="634" name="Shape 634"/>
          <p:cNvSpPr/>
          <p:nvPr/>
        </p:nvSpPr>
        <p:spPr>
          <a:xfrm>
            <a:off x="433510" y="1020676"/>
            <a:ext cx="1834178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lnSpc>
                <a:spcPct val="14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at 3 TeV:</a:t>
            </a:r>
          </a:p>
        </p:txBody>
      </p:sp>
      <p:sp>
        <p:nvSpPr>
          <p:cNvPr id="635" name="Shape 635"/>
          <p:cNvSpPr/>
          <p:nvPr/>
        </p:nvSpPr>
        <p:spPr>
          <a:xfrm>
            <a:off x="5225445" y="2481387"/>
            <a:ext cx="240935" cy="1"/>
          </a:xfrm>
          <a:prstGeom prst="line">
            <a:avLst/>
          </a:prstGeom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36" name="Shape 636"/>
          <p:cNvSpPr/>
          <p:nvPr/>
        </p:nvSpPr>
        <p:spPr>
          <a:xfrm>
            <a:off x="5225445" y="4191000"/>
            <a:ext cx="240935" cy="0"/>
          </a:xfrm>
          <a:prstGeom prst="line">
            <a:avLst/>
          </a:prstGeom>
          <a:ln w="12700">
            <a:solidFill>
              <a:schemeClr val="accent6">
                <a:satOff val="24555"/>
                <a:lumOff val="22232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37" name="Shape 637"/>
          <p:cNvSpPr/>
          <p:nvPr/>
        </p:nvSpPr>
        <p:spPr>
          <a:xfrm>
            <a:off x="5225445" y="2911536"/>
            <a:ext cx="240935" cy="1"/>
          </a:xfrm>
          <a:prstGeom prst="line">
            <a:avLst/>
          </a:prstGeom>
          <a:ln w="12700">
            <a:solidFill>
              <a:schemeClr val="accent5">
                <a:hueOff val="-444211"/>
                <a:satOff val="-14915"/>
                <a:lumOff val="22857"/>
              </a:schemeClr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38" name="Shape 638"/>
          <p:cNvSpPr/>
          <p:nvPr/>
        </p:nvSpPr>
        <p:spPr>
          <a:xfrm>
            <a:off x="5212745" y="5825013"/>
            <a:ext cx="240935" cy="1"/>
          </a:xfrm>
          <a:prstGeom prst="line">
            <a:avLst/>
          </a:prstGeom>
          <a:ln w="12700">
            <a:solidFill>
              <a:srgbClr val="0433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39" name="Shape 639"/>
          <p:cNvSpPr/>
          <p:nvPr/>
        </p:nvSpPr>
        <p:spPr>
          <a:xfrm>
            <a:off x="6731925" y="6472973"/>
            <a:ext cx="240935" cy="1"/>
          </a:xfrm>
          <a:prstGeom prst="line">
            <a:avLst/>
          </a:prstGeom>
          <a:ln w="12700">
            <a:solidFill>
              <a:srgbClr val="0433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40" name="Shape 640"/>
          <p:cNvSpPr/>
          <p:nvPr/>
        </p:nvSpPr>
        <p:spPr>
          <a:xfrm>
            <a:off x="12409875" y="9342804"/>
            <a:ext cx="5379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p. 2</a:t>
            </a:r>
          </a:p>
        </p:txBody>
      </p:sp>
      <p:pic>
        <p:nvPicPr>
          <p:cNvPr id="641" name="clic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64385" y="8671"/>
            <a:ext cx="1141907" cy="1141906"/>
          </a:xfrm>
          <a:prstGeom prst="rect">
            <a:avLst/>
          </a:prstGeom>
          <a:ln w="12700">
            <a:miter lim="400000"/>
          </a:ln>
        </p:spPr>
      </p:pic>
      <p:sp>
        <p:nvSpPr>
          <p:cNvPr id="642" name="Shape 642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643" name="Shape 643"/>
          <p:cNvSpPr/>
          <p:nvPr/>
        </p:nvSpPr>
        <p:spPr>
          <a:xfrm>
            <a:off x="11439" y="9406304"/>
            <a:ext cx="6054292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Magdalena Munker (CERN / University of Bonn), 01 July 2016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Shape 138"/>
          <p:cNvSpPr/>
          <p:nvPr/>
        </p:nvSpPr>
        <p:spPr>
          <a:xfrm>
            <a:off x="5220395" y="160523"/>
            <a:ext cx="2126271" cy="863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5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Outline</a:t>
            </a:r>
          </a:p>
        </p:txBody>
      </p:sp>
      <p:sp>
        <p:nvSpPr>
          <p:cNvPr id="139" name="Shape 139"/>
          <p:cNvSpPr/>
          <p:nvPr/>
        </p:nvSpPr>
        <p:spPr>
          <a:xfrm>
            <a:off x="2160609" y="2020284"/>
            <a:ext cx="8695009" cy="60657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marL="370416" indent="-370416" algn="l">
              <a:lnSpc>
                <a:spcPct val="250000"/>
              </a:lnSpc>
              <a:buSzPct val="75000"/>
              <a:buChar char="•"/>
              <a:defRPr sz="25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Introduction to CLIC</a:t>
            </a:r>
          </a:p>
          <a:p>
            <a:pPr marL="370416" indent="-370416" algn="l">
              <a:lnSpc>
                <a:spcPct val="200000"/>
              </a:lnSpc>
              <a:buSzPct val="75000"/>
              <a:buChar char="•"/>
              <a:defRPr sz="25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Requirements for the vertex and </a:t>
            </a:r>
            <a:r>
              <a:rPr lang="en-US" dirty="0" smtClean="0"/>
              <a:t>tracking </a:t>
            </a:r>
            <a:r>
              <a:rPr dirty="0" smtClean="0"/>
              <a:t>detector </a:t>
            </a:r>
            <a:r>
              <a:rPr dirty="0"/>
              <a:t>of CLIC</a:t>
            </a:r>
          </a:p>
          <a:p>
            <a:pPr marL="370416" indent="-370416" algn="l">
              <a:lnSpc>
                <a:spcPct val="200000"/>
              </a:lnSpc>
              <a:buSzPct val="75000"/>
              <a:buChar char="•"/>
              <a:defRPr sz="25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R&amp;D on sensor and readout technologies:</a:t>
            </a:r>
          </a:p>
          <a:p>
            <a:pPr marL="814916" lvl="1" indent="-370416" algn="l">
              <a:lnSpc>
                <a:spcPct val="200000"/>
              </a:lnSpc>
              <a:buSzPct val="75000"/>
              <a:buChar char="•"/>
              <a:defRPr sz="25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Thin p</a:t>
            </a:r>
            <a:r>
              <a:rPr dirty="0" smtClean="0"/>
              <a:t>lanar </a:t>
            </a:r>
            <a:r>
              <a:rPr dirty="0"/>
              <a:t>sensor assemblies</a:t>
            </a:r>
          </a:p>
          <a:p>
            <a:pPr marL="814916" lvl="1" indent="-370416" algn="l">
              <a:lnSpc>
                <a:spcPct val="200000"/>
              </a:lnSpc>
              <a:buSzPct val="75000"/>
              <a:buChar char="•"/>
              <a:defRPr sz="25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HV-CMOS </a:t>
            </a:r>
            <a:r>
              <a:rPr dirty="0"/>
              <a:t>active sensors and </a:t>
            </a:r>
            <a:r>
              <a:rPr lang="en-US" dirty="0" smtClean="0"/>
              <a:t>capacitve </a:t>
            </a:r>
            <a:r>
              <a:rPr dirty="0" smtClean="0"/>
              <a:t>coupling</a:t>
            </a:r>
            <a:endParaRPr dirty="0"/>
          </a:p>
          <a:p>
            <a:pPr marL="814916" lvl="1" indent="-370416" algn="l">
              <a:lnSpc>
                <a:spcPct val="250000"/>
              </a:lnSpc>
              <a:buSzPct val="75000"/>
              <a:buChar char="•"/>
              <a:defRPr sz="25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I</a:t>
            </a:r>
            <a:r>
              <a:rPr dirty="0" smtClean="0"/>
              <a:t>ntegrated </a:t>
            </a:r>
            <a:r>
              <a:rPr dirty="0"/>
              <a:t>CMOS sensors</a:t>
            </a:r>
          </a:p>
          <a:p>
            <a:pPr marL="259291" indent="-259291" algn="l">
              <a:lnSpc>
                <a:spcPct val="200000"/>
              </a:lnSpc>
              <a:buSzPct val="75000"/>
              <a:buChar char="•"/>
              <a:defRPr sz="25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Summary </a:t>
            </a:r>
          </a:p>
        </p:txBody>
      </p:sp>
      <p:sp>
        <p:nvSpPr>
          <p:cNvPr id="150" name="Shape 150"/>
          <p:cNvSpPr/>
          <p:nvPr/>
        </p:nvSpPr>
        <p:spPr>
          <a:xfrm>
            <a:off x="12409875" y="9342804"/>
            <a:ext cx="5379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p. 1</a:t>
            </a:r>
          </a:p>
        </p:txBody>
      </p:sp>
      <p:pic>
        <p:nvPicPr>
          <p:cNvPr id="15" name="image10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5400000">
            <a:off x="-171251" y="165091"/>
            <a:ext cx="2044161" cy="1701662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age109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0" y="6916597"/>
            <a:ext cx="1709674" cy="20373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image8.png"/>
          <p:cNvPicPr>
            <a:picLocks noChangeAspect="1"/>
          </p:cNvPicPr>
          <p:nvPr/>
        </p:nvPicPr>
        <p:blipFill>
          <a:blip r:embed="rId4">
            <a:extLst/>
          </a:blip>
          <a:srcRect t="9079" r="4884" b="4663"/>
          <a:stretch>
            <a:fillRect/>
          </a:stretch>
        </p:blipFill>
        <p:spPr>
          <a:xfrm>
            <a:off x="-3055" y="5090165"/>
            <a:ext cx="1704716" cy="20006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87.png" descr="CCPDV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6200000">
            <a:off x="116341" y="3563732"/>
            <a:ext cx="1451696" cy="1684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image79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6200000">
            <a:off x="-173850" y="1846093"/>
            <a:ext cx="2028706" cy="16810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" name="image89.jpg" descr="_MG_3516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234142" y="8466437"/>
            <a:ext cx="1785644" cy="1315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image31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0" y="8933047"/>
            <a:ext cx="1671637" cy="8227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2" name="image82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1197957" y="3886201"/>
            <a:ext cx="1866327" cy="175506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" name="image108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5400000">
            <a:off x="11026442" y="169781"/>
            <a:ext cx="2175604" cy="1811082"/>
          </a:xfrm>
          <a:prstGeom prst="rect">
            <a:avLst/>
          </a:prstGeom>
          <a:ln w="12700">
            <a:miter lim="400000"/>
          </a:ln>
        </p:spPr>
      </p:pic>
      <p:pic>
        <p:nvPicPr>
          <p:cNvPr id="24" name="clic.jpg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1603223" y="421282"/>
            <a:ext cx="964106" cy="9641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image89.jpg" descr="_MG_3516.jp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215314" y="2602872"/>
            <a:ext cx="1785644" cy="1315454"/>
          </a:xfrm>
          <a:prstGeom prst="rect">
            <a:avLst/>
          </a:prstGeom>
          <a:ln w="12700">
            <a:miter lim="400000"/>
          </a:ln>
        </p:spPr>
      </p:pic>
      <p:pic>
        <p:nvPicPr>
          <p:cNvPr id="26" name="image31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220817" y="1955613"/>
            <a:ext cx="1786072" cy="8790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7" name="image30.tif" descr="PastedGraphic-1.pdf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1229650" y="5615065"/>
            <a:ext cx="1773581" cy="2851372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Shape 158"/>
          <p:cNvSpPr/>
          <p:nvPr/>
        </p:nvSpPr>
        <p:spPr>
          <a:xfrm>
            <a:off x="12455251" y="9337106"/>
            <a:ext cx="528992" cy="4103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p. </a:t>
            </a:r>
            <a:r>
              <a:rPr lang="en-US" dirty="0" smtClean="0"/>
              <a:t>1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" name="Shape 645"/>
          <p:cNvSpPr/>
          <p:nvPr/>
        </p:nvSpPr>
        <p:spPr>
          <a:xfrm>
            <a:off x="4443306" y="9244717"/>
            <a:ext cx="4118188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vertex and tracker R&amp;D</a:t>
            </a:r>
          </a:p>
        </p:txBody>
      </p:sp>
      <p:sp>
        <p:nvSpPr>
          <p:cNvPr id="646" name="Shape 646"/>
          <p:cNvSpPr>
            <a:spLocks noGrp="1"/>
          </p:cNvSpPr>
          <p:nvPr>
            <p:ph type="title"/>
          </p:nvPr>
        </p:nvSpPr>
        <p:spPr>
          <a:xfrm>
            <a:off x="-1" y="-86642"/>
            <a:ext cx="13004802" cy="866987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Test-beam data taking</a:t>
            </a:r>
          </a:p>
        </p:txBody>
      </p:sp>
      <p:pic>
        <p:nvPicPr>
          <p:cNvPr id="647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2180" y="32669"/>
            <a:ext cx="819292" cy="789882"/>
          </a:xfrm>
          <a:prstGeom prst="rect">
            <a:avLst/>
          </a:prstGeom>
          <a:ln w="12700">
            <a:miter lim="400000"/>
          </a:ln>
        </p:spPr>
      </p:pic>
      <p:sp>
        <p:nvSpPr>
          <p:cNvPr id="648" name="Shape 648"/>
          <p:cNvSpPr/>
          <p:nvPr/>
        </p:nvSpPr>
        <p:spPr>
          <a:xfrm>
            <a:off x="184507" y="882756"/>
            <a:ext cx="5226260" cy="2123949"/>
          </a:xfrm>
          <a:prstGeom prst="rect">
            <a:avLst/>
          </a:prstGeom>
          <a:ln w="12700">
            <a:solidFill>
              <a:srgbClr val="0432FF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22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EUDET/AIDA telescopes:</a:t>
            </a:r>
          </a:p>
          <a:p>
            <a:pPr marL="246658" indent="-246658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Used for initial test-beam studies</a:t>
            </a:r>
            <a:br/>
            <a:r>
              <a:t>at DESY II, CERN PS and CERN SPS</a:t>
            </a:r>
          </a:p>
          <a:p>
            <a:pPr marL="246658" indent="-246658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Rolling-shutter r/o over </a:t>
            </a:r>
            <a:r>
              <a:rPr>
                <a:solidFill>
                  <a:srgbClr val="0432FF"/>
                </a:solidFill>
              </a:rPr>
              <a:t>~230 μs</a:t>
            </a:r>
            <a:br>
              <a:rPr>
                <a:solidFill>
                  <a:srgbClr val="0432FF"/>
                </a:solidFill>
              </a:rPr>
            </a:br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limited rate and timing capabilities</a:t>
            </a:r>
          </a:p>
          <a:p>
            <a:pPr marL="246658" indent="-246658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Pointing resolution at DUT </a:t>
            </a:r>
            <a:r>
              <a:rPr>
                <a:solidFill>
                  <a:srgbClr val="0432FF"/>
                </a:solidFill>
              </a:rPr>
              <a:t>~1.6-3 μm</a:t>
            </a:r>
          </a:p>
        </p:txBody>
      </p:sp>
      <p:sp>
        <p:nvSpPr>
          <p:cNvPr id="649" name="Shape 649"/>
          <p:cNvSpPr/>
          <p:nvPr/>
        </p:nvSpPr>
        <p:spPr>
          <a:xfrm>
            <a:off x="975359" y="9244717"/>
            <a:ext cx="2709335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June 9, 2016</a:t>
            </a:r>
          </a:p>
        </p:txBody>
      </p:sp>
      <p:sp>
        <p:nvSpPr>
          <p:cNvPr id="650" name="Shape 650"/>
          <p:cNvSpPr>
            <a:spLocks noGrp="1"/>
          </p:cNvSpPr>
          <p:nvPr>
            <p:ph type="sldNum" sz="quarter" idx="2"/>
          </p:nvPr>
        </p:nvSpPr>
        <p:spPr>
          <a:xfrm>
            <a:off x="11658092" y="9244717"/>
            <a:ext cx="371349" cy="4221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651" name="Shape 651"/>
          <p:cNvSpPr/>
          <p:nvPr/>
        </p:nvSpPr>
        <p:spPr>
          <a:xfrm>
            <a:off x="4731120" y="3285899"/>
            <a:ext cx="4615071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CERN-LCD Timepix3 telescope in SPS H6B</a:t>
            </a:r>
          </a:p>
        </p:txBody>
      </p:sp>
      <p:sp>
        <p:nvSpPr>
          <p:cNvPr id="652" name="Shape 652"/>
          <p:cNvSpPr/>
          <p:nvPr/>
        </p:nvSpPr>
        <p:spPr>
          <a:xfrm>
            <a:off x="5788199" y="882756"/>
            <a:ext cx="6738403" cy="2123949"/>
          </a:xfrm>
          <a:prstGeom prst="rect">
            <a:avLst/>
          </a:prstGeom>
          <a:ln w="12700">
            <a:solidFill>
              <a:srgbClr val="0432FF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22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CERN-LCD Timepix3 telescope:</a:t>
            </a:r>
          </a:p>
          <a:p>
            <a:pPr marL="246658" indent="-246658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Permanent installation at CERN SPS H6B</a:t>
            </a:r>
          </a:p>
          <a:p>
            <a:pPr marL="246658" indent="-246658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Movement and rotation stages for automatic scans</a:t>
            </a:r>
          </a:p>
          <a:p>
            <a:pPr marL="246658" indent="-246658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High rate: up to </a:t>
            </a:r>
            <a:r>
              <a:rPr>
                <a:solidFill>
                  <a:srgbClr val="0432FF"/>
                </a:solidFill>
              </a:rPr>
              <a:t>10M particles / s</a:t>
            </a:r>
          </a:p>
          <a:p>
            <a:pPr marL="246658" indent="-246658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Track timing with </a:t>
            </a:r>
            <a:r>
              <a:rPr>
                <a:solidFill>
                  <a:srgbClr val="0432FF"/>
                </a:solidFill>
              </a:rPr>
              <a:t>&lt;2 ns </a:t>
            </a:r>
            <a:r>
              <a:t>accuracy</a:t>
            </a:r>
          </a:p>
          <a:p>
            <a:pPr marL="246658" indent="-246658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Track pointing resolution at DUT </a:t>
            </a:r>
            <a:r>
              <a:rPr>
                <a:solidFill>
                  <a:srgbClr val="0432FF"/>
                </a:solidFill>
              </a:rPr>
              <a:t>~2 μm</a:t>
            </a:r>
          </a:p>
        </p:txBody>
      </p:sp>
      <p:grpSp>
        <p:nvGrpSpPr>
          <p:cNvPr id="657" name="Group 657"/>
          <p:cNvGrpSpPr/>
          <p:nvPr/>
        </p:nvGrpSpPr>
        <p:grpSpPr>
          <a:xfrm>
            <a:off x="8448216" y="3750274"/>
            <a:ext cx="3592564" cy="5384637"/>
            <a:chOff x="0" y="0"/>
            <a:chExt cx="3592562" cy="5384636"/>
          </a:xfrm>
        </p:grpSpPr>
        <p:grpSp>
          <p:nvGrpSpPr>
            <p:cNvPr id="655" name="Group 655"/>
            <p:cNvGrpSpPr/>
            <p:nvPr/>
          </p:nvGrpSpPr>
          <p:grpSpPr>
            <a:xfrm>
              <a:off x="0" y="-1"/>
              <a:ext cx="3592563" cy="5384637"/>
              <a:chOff x="0" y="0"/>
              <a:chExt cx="3592562" cy="5384636"/>
            </a:xfrm>
          </p:grpSpPr>
          <p:pic>
            <p:nvPicPr>
              <p:cNvPr id="653" name="image58.tif"/>
              <p:cNvPicPr>
                <a:picLocks noChangeAspect="1"/>
              </p:cNvPicPr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0" y="0"/>
                <a:ext cx="3592564" cy="538463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54" name="Shape 654"/>
              <p:cNvSpPr/>
              <p:nvPr/>
            </p:nvSpPr>
            <p:spPr>
              <a:xfrm flipH="1" flipV="1">
                <a:off x="71142" y="2333772"/>
                <a:ext cx="3489846" cy="235017"/>
              </a:xfrm>
              <a:prstGeom prst="line">
                <a:avLst/>
              </a:prstGeom>
              <a:solidFill>
                <a:srgbClr val="BBE0E3"/>
              </a:solidFill>
              <a:ln w="12700" cap="flat">
                <a:solidFill>
                  <a:srgbClr val="FFFF00"/>
                </a:solidFill>
                <a:prstDash val="sysDash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sp>
          <p:nvSpPr>
            <p:cNvPr id="656" name="Shape 656"/>
            <p:cNvSpPr/>
            <p:nvPr/>
          </p:nvSpPr>
          <p:spPr>
            <a:xfrm>
              <a:off x="2679988" y="2554464"/>
              <a:ext cx="778121" cy="4348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 algn="l" defTabSz="1300480">
                <a:defRPr sz="2000">
                  <a:solidFill>
                    <a:srgbClr val="FFFF00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beam</a:t>
              </a:r>
            </a:p>
          </p:txBody>
        </p:sp>
      </p:grpSp>
      <p:grpSp>
        <p:nvGrpSpPr>
          <p:cNvPr id="662" name="Group 662"/>
          <p:cNvGrpSpPr/>
          <p:nvPr/>
        </p:nvGrpSpPr>
        <p:grpSpPr>
          <a:xfrm>
            <a:off x="762424" y="3735776"/>
            <a:ext cx="7173736" cy="5380302"/>
            <a:chOff x="0" y="0"/>
            <a:chExt cx="7173734" cy="5380301"/>
          </a:xfrm>
        </p:grpSpPr>
        <p:pic>
          <p:nvPicPr>
            <p:cNvPr id="658" name="image59.jpe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0"/>
              <a:ext cx="7173735" cy="53803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661" name="Group 661"/>
            <p:cNvGrpSpPr/>
            <p:nvPr/>
          </p:nvGrpSpPr>
          <p:grpSpPr>
            <a:xfrm>
              <a:off x="822303" y="3507901"/>
              <a:ext cx="6161408" cy="434849"/>
              <a:chOff x="0" y="0"/>
              <a:chExt cx="6161406" cy="434847"/>
            </a:xfrm>
          </p:grpSpPr>
          <p:sp>
            <p:nvSpPr>
              <p:cNvPr id="659" name="Shape 659"/>
              <p:cNvSpPr/>
              <p:nvPr/>
            </p:nvSpPr>
            <p:spPr>
              <a:xfrm>
                <a:off x="5114512" y="0"/>
                <a:ext cx="778121" cy="4348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t">
                <a:spAutoFit/>
              </a:bodyPr>
              <a:lstStyle>
                <a:lvl1pPr algn="l" defTabSz="1300480">
                  <a:defRPr sz="2000">
                    <a:solidFill>
                      <a:srgbClr val="FFFF00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beam</a:t>
                </a:r>
              </a:p>
            </p:txBody>
          </p:sp>
          <p:sp>
            <p:nvSpPr>
              <p:cNvPr id="660" name="Shape 660"/>
              <p:cNvSpPr/>
              <p:nvPr/>
            </p:nvSpPr>
            <p:spPr>
              <a:xfrm flipH="1" flipV="1">
                <a:off x="0" y="0"/>
                <a:ext cx="6161407" cy="1"/>
              </a:xfrm>
              <a:prstGeom prst="line">
                <a:avLst/>
              </a:prstGeom>
              <a:solidFill>
                <a:srgbClr val="BBE0E3"/>
              </a:solidFill>
              <a:ln w="12700" cap="flat">
                <a:solidFill>
                  <a:srgbClr val="FFFF00"/>
                </a:solidFill>
                <a:prstDash val="sysDash"/>
                <a:round/>
                <a:tailEnd type="triangle" w="med" len="med"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</p:grpSp>
    </p:spTree>
  </p:cSld>
  <p:clrMapOvr>
    <a:masterClrMapping/>
  </p:clrMapOvr>
  <p:transition spd="slow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Shape 670"/>
          <p:cNvSpPr/>
          <p:nvPr/>
        </p:nvSpPr>
        <p:spPr>
          <a:xfrm>
            <a:off x="4443306" y="9103360"/>
            <a:ext cx="4118188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vertex and tracker R&amp;D</a:t>
            </a:r>
          </a:p>
        </p:txBody>
      </p:sp>
      <p:sp>
        <p:nvSpPr>
          <p:cNvPr id="671" name="Shape 671"/>
          <p:cNvSpPr>
            <a:spLocks noGrp="1"/>
          </p:cNvSpPr>
          <p:nvPr>
            <p:ph type="title"/>
          </p:nvPr>
        </p:nvSpPr>
        <p:spPr>
          <a:xfrm>
            <a:off x="-1" y="-86642"/>
            <a:ext cx="13004802" cy="866987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CLICpix: pixel architecture</a:t>
            </a:r>
          </a:p>
        </p:txBody>
      </p:sp>
      <p:sp>
        <p:nvSpPr>
          <p:cNvPr id="672" name="Shape 672"/>
          <p:cNvSpPr/>
          <p:nvPr/>
        </p:nvSpPr>
        <p:spPr>
          <a:xfrm>
            <a:off x="975359" y="9103360"/>
            <a:ext cx="2709335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June 9, 2016</a:t>
            </a:r>
          </a:p>
        </p:txBody>
      </p:sp>
      <p:sp>
        <p:nvSpPr>
          <p:cNvPr id="673" name="Shape 673"/>
          <p:cNvSpPr>
            <a:spLocks noGrp="1"/>
          </p:cNvSpPr>
          <p:nvPr>
            <p:ph type="sldNum" sz="quarter" idx="2"/>
          </p:nvPr>
        </p:nvSpPr>
        <p:spPr>
          <a:xfrm>
            <a:off x="11658092" y="9103360"/>
            <a:ext cx="371349" cy="4221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pic>
        <p:nvPicPr>
          <p:cNvPr id="674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2180" y="32669"/>
            <a:ext cx="819292" cy="789882"/>
          </a:xfrm>
          <a:prstGeom prst="rect">
            <a:avLst/>
          </a:prstGeom>
          <a:ln w="12700">
            <a:miter lim="400000"/>
          </a:ln>
        </p:spPr>
      </p:pic>
      <p:sp>
        <p:nvSpPr>
          <p:cNvPr id="675" name="Shape 675"/>
          <p:cNvSpPr>
            <a:spLocks noGrp="1"/>
          </p:cNvSpPr>
          <p:nvPr>
            <p:ph type="body" sz="quarter" idx="1"/>
          </p:nvPr>
        </p:nvSpPr>
        <p:spPr>
          <a:xfrm>
            <a:off x="664951" y="6720239"/>
            <a:ext cx="11777310" cy="1945783"/>
          </a:xfrm>
          <a:prstGeom prst="rect">
            <a:avLst/>
          </a:prstGeom>
        </p:spPr>
        <p:txBody>
          <a:bodyPr/>
          <a:lstStyle/>
          <a:p>
            <a:pPr marL="484094" indent="-484094">
              <a:lnSpc>
                <a:spcPct val="80000"/>
              </a:lnSpc>
              <a:spcBef>
                <a:spcPts val="500"/>
              </a:spcBef>
              <a:defRPr sz="2400"/>
            </a:pPr>
            <a:r>
              <a:rPr dirty="0"/>
              <a:t>The analog front-end </a:t>
            </a:r>
            <a:r>
              <a:rPr dirty="0">
                <a:solidFill>
                  <a:srgbClr val="0000FF"/>
                </a:solidFill>
              </a:rPr>
              <a:t>shapes</a:t>
            </a:r>
            <a:r>
              <a:rPr dirty="0"/>
              <a:t> photocurrent pulses and compares them to a fixed (configurable) </a:t>
            </a:r>
            <a:r>
              <a:rPr dirty="0">
                <a:solidFill>
                  <a:srgbClr val="0000FF"/>
                </a:solidFill>
              </a:rPr>
              <a:t>threshold</a:t>
            </a:r>
          </a:p>
          <a:p>
            <a:pPr marL="484094" indent="-484094">
              <a:lnSpc>
                <a:spcPct val="80000"/>
              </a:lnSpc>
              <a:spcBef>
                <a:spcPts val="500"/>
              </a:spcBef>
              <a:defRPr sz="2400">
                <a:solidFill>
                  <a:srgbClr val="0000FF"/>
                </a:solidFill>
              </a:defRPr>
            </a:pPr>
            <a:r>
              <a:rPr dirty="0"/>
              <a:t>Selectable polarity</a:t>
            </a:r>
            <a:r>
              <a:rPr b="1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(positive / negative signals) </a:t>
            </a:r>
          </a:p>
          <a:p>
            <a:pPr marL="484094" indent="-484094">
              <a:lnSpc>
                <a:spcPct val="80000"/>
              </a:lnSpc>
              <a:spcBef>
                <a:spcPts val="500"/>
              </a:spcBef>
              <a:defRPr sz="2400"/>
            </a:pPr>
            <a:r>
              <a:rPr dirty="0"/>
              <a:t>Digital circuits simultaneously measure </a:t>
            </a:r>
            <a:r>
              <a:rPr dirty="0">
                <a:solidFill>
                  <a:srgbClr val="0000FF"/>
                </a:solidFill>
              </a:rPr>
              <a:t>Time-over-Threshold </a:t>
            </a:r>
            <a:r>
              <a:rPr dirty="0"/>
              <a:t>and </a:t>
            </a:r>
            <a:br>
              <a:rPr dirty="0"/>
            </a:br>
            <a:r>
              <a:rPr dirty="0">
                <a:solidFill>
                  <a:srgbClr val="0000FF"/>
                </a:solidFill>
              </a:rPr>
              <a:t>Time-of-Arrival </a:t>
            </a:r>
            <a:r>
              <a:rPr dirty="0"/>
              <a:t>of events and allow for </a:t>
            </a:r>
            <a:r>
              <a:rPr dirty="0">
                <a:solidFill>
                  <a:srgbClr val="0000FF"/>
                </a:solidFill>
              </a:rPr>
              <a:t>zero-compressed </a:t>
            </a:r>
            <a:r>
              <a:rPr dirty="0"/>
              <a:t>readout</a:t>
            </a:r>
          </a:p>
        </p:txBody>
      </p:sp>
      <p:grpSp>
        <p:nvGrpSpPr>
          <p:cNvPr id="763" name="Group 763"/>
          <p:cNvGrpSpPr/>
          <p:nvPr/>
        </p:nvGrpSpPr>
        <p:grpSpPr>
          <a:xfrm>
            <a:off x="1636980" y="1394813"/>
            <a:ext cx="9576343" cy="4951955"/>
            <a:chOff x="0" y="0"/>
            <a:chExt cx="9576342" cy="4951954"/>
          </a:xfrm>
        </p:grpSpPr>
        <p:grpSp>
          <p:nvGrpSpPr>
            <p:cNvPr id="678" name="Group 678"/>
            <p:cNvGrpSpPr/>
            <p:nvPr/>
          </p:nvGrpSpPr>
          <p:grpSpPr>
            <a:xfrm>
              <a:off x="98599" y="1775416"/>
              <a:ext cx="887399" cy="861151"/>
              <a:chOff x="0" y="0"/>
              <a:chExt cx="887398" cy="861149"/>
            </a:xfrm>
          </p:grpSpPr>
          <p:sp>
            <p:nvSpPr>
              <p:cNvPr id="676" name="Shape 676"/>
              <p:cNvSpPr/>
              <p:nvPr/>
            </p:nvSpPr>
            <p:spPr>
              <a:xfrm>
                <a:off x="-1" y="0"/>
                <a:ext cx="887400" cy="861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326"/>
                    </a:moveTo>
                    <a:lnTo>
                      <a:pt x="6139" y="0"/>
                    </a:lnTo>
                    <a:lnTo>
                      <a:pt x="15461" y="0"/>
                    </a:lnTo>
                    <a:lnTo>
                      <a:pt x="21600" y="6326"/>
                    </a:lnTo>
                    <a:lnTo>
                      <a:pt x="21600" y="15274"/>
                    </a:lnTo>
                    <a:lnTo>
                      <a:pt x="15461" y="21600"/>
                    </a:lnTo>
                    <a:lnTo>
                      <a:pt x="6139" y="21600"/>
                    </a:lnTo>
                    <a:lnTo>
                      <a:pt x="0" y="15274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1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77" name="Shape 677"/>
              <p:cNvSpPr/>
              <p:nvPr/>
            </p:nvSpPr>
            <p:spPr>
              <a:xfrm>
                <a:off x="126111" y="283000"/>
                <a:ext cx="635177" cy="2951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1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Input</a:t>
                </a:r>
              </a:p>
            </p:txBody>
          </p:sp>
        </p:grpSp>
        <p:sp>
          <p:nvSpPr>
            <p:cNvPr id="679" name="Shape 679"/>
            <p:cNvSpPr/>
            <p:nvPr/>
          </p:nvSpPr>
          <p:spPr>
            <a:xfrm>
              <a:off x="985998" y="2181813"/>
              <a:ext cx="88363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682" name="Group 682"/>
            <p:cNvGrpSpPr/>
            <p:nvPr/>
          </p:nvGrpSpPr>
          <p:grpSpPr>
            <a:xfrm>
              <a:off x="1869631" y="1775418"/>
              <a:ext cx="845866" cy="812791"/>
              <a:chOff x="281955" y="62869"/>
              <a:chExt cx="845865" cy="812789"/>
            </a:xfrm>
          </p:grpSpPr>
          <p:sp>
            <p:nvSpPr>
              <p:cNvPr id="680" name="Shape 680"/>
              <p:cNvSpPr/>
              <p:nvPr/>
            </p:nvSpPr>
            <p:spPr>
              <a:xfrm rot="5400000">
                <a:off x="298493" y="46331"/>
                <a:ext cx="812791" cy="845867"/>
              </a:xfrm>
              <a:prstGeom prst="triangl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1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81" name="Shape 681"/>
              <p:cNvSpPr/>
              <p:nvPr/>
            </p:nvSpPr>
            <p:spPr>
              <a:xfrm>
                <a:off x="281955" y="321689"/>
                <a:ext cx="422933" cy="2951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1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CSA</a:t>
                </a:r>
              </a:p>
            </p:txBody>
          </p:sp>
        </p:grpSp>
        <p:sp>
          <p:nvSpPr>
            <p:cNvPr id="683" name="Shape 683"/>
            <p:cNvSpPr/>
            <p:nvPr/>
          </p:nvSpPr>
          <p:spPr>
            <a:xfrm flipV="1">
              <a:off x="1432151" y="1541479"/>
              <a:ext cx="1" cy="6403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688" name="Group 688"/>
            <p:cNvGrpSpPr/>
            <p:nvPr/>
          </p:nvGrpSpPr>
          <p:grpSpPr>
            <a:xfrm>
              <a:off x="1432151" y="1369024"/>
              <a:ext cx="1467067" cy="325116"/>
              <a:chOff x="0" y="0"/>
              <a:chExt cx="1467066" cy="325115"/>
            </a:xfrm>
          </p:grpSpPr>
          <p:sp>
            <p:nvSpPr>
              <p:cNvPr id="684" name="Shape 684"/>
              <p:cNvSpPr/>
              <p:nvPr/>
            </p:nvSpPr>
            <p:spPr>
              <a:xfrm>
                <a:off x="0" y="172454"/>
                <a:ext cx="691240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85" name="Shape 685"/>
              <p:cNvSpPr/>
              <p:nvPr/>
            </p:nvSpPr>
            <p:spPr>
              <a:xfrm flipV="1">
                <a:off x="691239" y="0"/>
                <a:ext cx="1" cy="32511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86" name="Shape 686"/>
              <p:cNvSpPr/>
              <p:nvPr/>
            </p:nvSpPr>
            <p:spPr>
              <a:xfrm flipV="1">
                <a:off x="775826" y="0"/>
                <a:ext cx="1" cy="32511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87" name="Shape 687"/>
              <p:cNvSpPr/>
              <p:nvPr/>
            </p:nvSpPr>
            <p:spPr>
              <a:xfrm>
                <a:off x="775826" y="172454"/>
                <a:ext cx="691241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sp>
          <p:nvSpPr>
            <p:cNvPr id="689" name="Shape 689"/>
            <p:cNvSpPr/>
            <p:nvPr/>
          </p:nvSpPr>
          <p:spPr>
            <a:xfrm flipV="1">
              <a:off x="2899217" y="1541479"/>
              <a:ext cx="1" cy="6403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2715496" y="2181813"/>
              <a:ext cx="67669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 flipV="1">
              <a:off x="1615871" y="2181814"/>
              <a:ext cx="1" cy="6403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>
              <a:off x="1615871" y="3104168"/>
              <a:ext cx="1" cy="2031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1413421" y="3307366"/>
              <a:ext cx="41263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1413421" y="3388645"/>
              <a:ext cx="41263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1615871" y="3388645"/>
              <a:ext cx="1" cy="20319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 flipH="1">
              <a:off x="1446699" y="2822148"/>
              <a:ext cx="169173" cy="2537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 rot="5400000">
              <a:off x="3408727" y="1933474"/>
              <a:ext cx="812790" cy="845867"/>
            </a:xfrm>
            <a:prstGeom prst="triangl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 flipV="1">
              <a:off x="3594929" y="2188902"/>
              <a:ext cx="1" cy="32016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>
              <a:off x="3594929" y="2188901"/>
              <a:ext cx="845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>
              <a:off x="3510342" y="2509068"/>
              <a:ext cx="845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01" name="Shape 701"/>
            <p:cNvSpPr/>
            <p:nvPr/>
          </p:nvSpPr>
          <p:spPr>
            <a:xfrm flipV="1">
              <a:off x="3601471" y="2676575"/>
              <a:ext cx="1" cy="6403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 flipV="1">
              <a:off x="3984295" y="2483274"/>
              <a:ext cx="1" cy="51346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705" name="Group 705"/>
            <p:cNvGrpSpPr/>
            <p:nvPr/>
          </p:nvGrpSpPr>
          <p:grpSpPr>
            <a:xfrm>
              <a:off x="2791356" y="3316910"/>
              <a:ext cx="1607145" cy="556917"/>
              <a:chOff x="0" y="0"/>
              <a:chExt cx="1607143" cy="556916"/>
            </a:xfrm>
          </p:grpSpPr>
          <p:sp>
            <p:nvSpPr>
              <p:cNvPr id="703" name="Shape 703"/>
              <p:cNvSpPr/>
              <p:nvPr/>
            </p:nvSpPr>
            <p:spPr>
              <a:xfrm>
                <a:off x="0" y="0"/>
                <a:ext cx="1607144" cy="556917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04" name="Shape 704"/>
              <p:cNvSpPr/>
              <p:nvPr/>
            </p:nvSpPr>
            <p:spPr>
              <a:xfrm>
                <a:off x="0" y="105484"/>
                <a:ext cx="1607144" cy="3459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4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4-bit Th.Adj DAC</a:t>
                </a:r>
              </a:p>
            </p:txBody>
          </p:sp>
        </p:grpSp>
        <p:grpSp>
          <p:nvGrpSpPr>
            <p:cNvPr id="708" name="Group 708"/>
            <p:cNvGrpSpPr/>
            <p:nvPr/>
          </p:nvGrpSpPr>
          <p:grpSpPr>
            <a:xfrm>
              <a:off x="1319818" y="616303"/>
              <a:ext cx="1607145" cy="612649"/>
              <a:chOff x="0" y="11571"/>
              <a:chExt cx="1607143" cy="612647"/>
            </a:xfrm>
          </p:grpSpPr>
          <p:sp>
            <p:nvSpPr>
              <p:cNvPr id="706" name="Shape 706"/>
              <p:cNvSpPr/>
              <p:nvPr/>
            </p:nvSpPr>
            <p:spPr>
              <a:xfrm>
                <a:off x="0" y="39436"/>
                <a:ext cx="1607144" cy="556918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07" name="Shape 707"/>
              <p:cNvSpPr/>
              <p:nvPr/>
            </p:nvSpPr>
            <p:spPr>
              <a:xfrm>
                <a:off x="0" y="11571"/>
                <a:ext cx="1607144" cy="612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Feedback network</a:t>
                </a:r>
              </a:p>
            </p:txBody>
          </p:sp>
        </p:grpSp>
        <p:sp>
          <p:nvSpPr>
            <p:cNvPr id="709" name="Shape 709"/>
            <p:cNvSpPr/>
            <p:nvPr/>
          </p:nvSpPr>
          <p:spPr>
            <a:xfrm flipV="1">
              <a:off x="1117078" y="922626"/>
              <a:ext cx="1" cy="12591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 flipV="1">
              <a:off x="3129703" y="914027"/>
              <a:ext cx="1" cy="127148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2926963" y="924434"/>
              <a:ext cx="20274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1117078" y="924434"/>
              <a:ext cx="20274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>
              <a:off x="3298876" y="2937934"/>
              <a:ext cx="1607144" cy="371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Polarity</a:t>
              </a:r>
            </a:p>
          </p:txBody>
        </p:sp>
        <p:sp>
          <p:nvSpPr>
            <p:cNvPr id="714" name="Shape 714"/>
            <p:cNvSpPr/>
            <p:nvPr/>
          </p:nvSpPr>
          <p:spPr>
            <a:xfrm>
              <a:off x="4238055" y="2356407"/>
              <a:ext cx="67669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717" name="Group 717"/>
            <p:cNvGrpSpPr/>
            <p:nvPr/>
          </p:nvGrpSpPr>
          <p:grpSpPr>
            <a:xfrm>
              <a:off x="4916105" y="2077948"/>
              <a:ext cx="1607145" cy="556918"/>
              <a:chOff x="0" y="0"/>
              <a:chExt cx="1607143" cy="556916"/>
            </a:xfrm>
          </p:grpSpPr>
          <p:sp>
            <p:nvSpPr>
              <p:cNvPr id="715" name="Shape 715"/>
              <p:cNvSpPr/>
              <p:nvPr/>
            </p:nvSpPr>
            <p:spPr>
              <a:xfrm>
                <a:off x="0" y="0"/>
                <a:ext cx="1607144" cy="556917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16" name="Shape 716"/>
              <p:cNvSpPr/>
              <p:nvPr/>
            </p:nvSpPr>
            <p:spPr>
              <a:xfrm>
                <a:off x="0" y="73734"/>
                <a:ext cx="1607144" cy="4094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TOA ASM</a:t>
                </a:r>
              </a:p>
            </p:txBody>
          </p:sp>
        </p:grpSp>
        <p:grpSp>
          <p:nvGrpSpPr>
            <p:cNvPr id="720" name="Group 720"/>
            <p:cNvGrpSpPr/>
            <p:nvPr/>
          </p:nvGrpSpPr>
          <p:grpSpPr>
            <a:xfrm>
              <a:off x="4916105" y="1311816"/>
              <a:ext cx="1607145" cy="556918"/>
              <a:chOff x="0" y="0"/>
              <a:chExt cx="1607143" cy="556916"/>
            </a:xfrm>
          </p:grpSpPr>
          <p:sp>
            <p:nvSpPr>
              <p:cNvPr id="718" name="Shape 718"/>
              <p:cNvSpPr/>
              <p:nvPr/>
            </p:nvSpPr>
            <p:spPr>
              <a:xfrm>
                <a:off x="0" y="0"/>
                <a:ext cx="1607144" cy="556917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19" name="Shape 719"/>
              <p:cNvSpPr/>
              <p:nvPr/>
            </p:nvSpPr>
            <p:spPr>
              <a:xfrm>
                <a:off x="0" y="73734"/>
                <a:ext cx="1607144" cy="4094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TOT ASM</a:t>
                </a:r>
              </a:p>
            </p:txBody>
          </p:sp>
        </p:grpSp>
        <p:sp>
          <p:nvSpPr>
            <p:cNvPr id="721" name="Shape 721"/>
            <p:cNvSpPr/>
            <p:nvPr/>
          </p:nvSpPr>
          <p:spPr>
            <a:xfrm flipV="1">
              <a:off x="4733558" y="1590276"/>
              <a:ext cx="1" cy="76613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>
              <a:off x="4733558" y="1592083"/>
              <a:ext cx="18254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725" name="Group 725"/>
            <p:cNvGrpSpPr/>
            <p:nvPr/>
          </p:nvGrpSpPr>
          <p:grpSpPr>
            <a:xfrm>
              <a:off x="6703553" y="1311816"/>
              <a:ext cx="1607145" cy="556918"/>
              <a:chOff x="0" y="0"/>
              <a:chExt cx="1607143" cy="556916"/>
            </a:xfrm>
          </p:grpSpPr>
          <p:sp>
            <p:nvSpPr>
              <p:cNvPr id="723" name="Shape 723"/>
              <p:cNvSpPr/>
              <p:nvPr/>
            </p:nvSpPr>
            <p:spPr>
              <a:xfrm>
                <a:off x="0" y="0"/>
                <a:ext cx="1607144" cy="556917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24" name="Shape 724"/>
              <p:cNvSpPr/>
              <p:nvPr/>
            </p:nvSpPr>
            <p:spPr>
              <a:xfrm>
                <a:off x="0" y="73734"/>
                <a:ext cx="1607144" cy="4094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Clk divider</a:t>
                </a:r>
              </a:p>
            </p:txBody>
          </p:sp>
        </p:grpSp>
        <p:sp>
          <p:nvSpPr>
            <p:cNvPr id="726" name="Shape 726"/>
            <p:cNvSpPr/>
            <p:nvPr/>
          </p:nvSpPr>
          <p:spPr>
            <a:xfrm>
              <a:off x="6523250" y="1592080"/>
              <a:ext cx="18254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>
              <a:off x="8312230" y="1592080"/>
              <a:ext cx="18254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6523250" y="2358213"/>
              <a:ext cx="197152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731" name="Group 731"/>
            <p:cNvGrpSpPr/>
            <p:nvPr/>
          </p:nvGrpSpPr>
          <p:grpSpPr>
            <a:xfrm>
              <a:off x="8466445" y="741304"/>
              <a:ext cx="612649" cy="1264390"/>
              <a:chOff x="11571" y="0"/>
              <a:chExt cx="612648" cy="1264388"/>
            </a:xfrm>
          </p:grpSpPr>
          <p:sp>
            <p:nvSpPr>
              <p:cNvPr id="729" name="Shape 729"/>
              <p:cNvSpPr/>
              <p:nvPr/>
            </p:nvSpPr>
            <p:spPr>
              <a:xfrm>
                <a:off x="39902" y="0"/>
                <a:ext cx="555986" cy="1264389"/>
              </a:xfrm>
              <a:prstGeom prst="rect">
                <a:avLst/>
              </a:prstGeom>
              <a:noFill/>
              <a:ln w="12700" cap="flat">
                <a:solidFill>
                  <a:srgbClr val="00B0F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30" name="Shape 730"/>
              <p:cNvSpPr/>
              <p:nvPr/>
            </p:nvSpPr>
            <p:spPr>
              <a:xfrm rot="16200000">
                <a:off x="-314300" y="325870"/>
                <a:ext cx="1264390" cy="612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4-bit TOT counter</a:t>
                </a:r>
              </a:p>
            </p:txBody>
          </p:sp>
        </p:grpSp>
        <p:grpSp>
          <p:nvGrpSpPr>
            <p:cNvPr id="734" name="Group 734"/>
            <p:cNvGrpSpPr/>
            <p:nvPr/>
          </p:nvGrpSpPr>
          <p:grpSpPr>
            <a:xfrm>
              <a:off x="8466445" y="2002670"/>
              <a:ext cx="612649" cy="1264390"/>
              <a:chOff x="11571" y="0"/>
              <a:chExt cx="612648" cy="1264388"/>
            </a:xfrm>
          </p:grpSpPr>
          <p:sp>
            <p:nvSpPr>
              <p:cNvPr id="732" name="Shape 732"/>
              <p:cNvSpPr/>
              <p:nvPr/>
            </p:nvSpPr>
            <p:spPr>
              <a:xfrm>
                <a:off x="39902" y="0"/>
                <a:ext cx="555986" cy="1264389"/>
              </a:xfrm>
              <a:prstGeom prst="rect">
                <a:avLst/>
              </a:prstGeom>
              <a:noFill/>
              <a:ln w="12700" cap="flat">
                <a:solidFill>
                  <a:srgbClr val="00B0F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33" name="Shape 733"/>
              <p:cNvSpPr/>
              <p:nvPr/>
            </p:nvSpPr>
            <p:spPr>
              <a:xfrm rot="16200000">
                <a:off x="-314300" y="325870"/>
                <a:ext cx="1264390" cy="612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4-bit TOA counter</a:t>
                </a:r>
              </a:p>
            </p:txBody>
          </p:sp>
        </p:grpSp>
        <p:grpSp>
          <p:nvGrpSpPr>
            <p:cNvPr id="737" name="Group 737"/>
            <p:cNvGrpSpPr/>
            <p:nvPr/>
          </p:nvGrpSpPr>
          <p:grpSpPr>
            <a:xfrm>
              <a:off x="8494777" y="3908675"/>
              <a:ext cx="555986" cy="567642"/>
              <a:chOff x="0" y="0"/>
              <a:chExt cx="555985" cy="567641"/>
            </a:xfrm>
          </p:grpSpPr>
          <p:sp>
            <p:nvSpPr>
              <p:cNvPr id="735" name="Shape 735"/>
              <p:cNvSpPr/>
              <p:nvPr/>
            </p:nvSpPr>
            <p:spPr>
              <a:xfrm>
                <a:off x="-1" y="0"/>
                <a:ext cx="555987" cy="567642"/>
              </a:xfrm>
              <a:prstGeom prst="rect">
                <a:avLst/>
              </a:prstGeom>
              <a:noFill/>
              <a:ln w="12700" cap="flat">
                <a:solidFill>
                  <a:srgbClr val="7030A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36" name="Shape 736"/>
              <p:cNvSpPr/>
              <p:nvPr/>
            </p:nvSpPr>
            <p:spPr>
              <a:xfrm rot="16200000">
                <a:off x="-5829" y="98146"/>
                <a:ext cx="567643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HF</a:t>
                </a:r>
              </a:p>
            </p:txBody>
          </p:sp>
        </p:grpSp>
        <p:sp>
          <p:nvSpPr>
            <p:cNvPr id="738" name="Shape 738"/>
            <p:cNvSpPr/>
            <p:nvPr/>
          </p:nvSpPr>
          <p:spPr>
            <a:xfrm rot="10800000">
              <a:off x="8446152" y="3542920"/>
              <a:ext cx="653235" cy="262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72" y="0"/>
                  </a:lnTo>
                  <a:lnTo>
                    <a:pt x="19428" y="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solidFill>
                <a:srgbClr val="7030A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28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 flipV="1">
              <a:off x="8774576" y="3805690"/>
              <a:ext cx="1" cy="10298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 flipV="1">
              <a:off x="8629639" y="3267060"/>
              <a:ext cx="1" cy="27586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 flipV="1">
              <a:off x="8883397" y="3380362"/>
              <a:ext cx="1" cy="16255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>
              <a:off x="9219936" y="574925"/>
              <a:ext cx="1" cy="28054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3" name="Shape 743"/>
            <p:cNvSpPr/>
            <p:nvPr/>
          </p:nvSpPr>
          <p:spPr>
            <a:xfrm>
              <a:off x="8881591" y="3380362"/>
              <a:ext cx="33834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4" name="Shape 744"/>
            <p:cNvSpPr/>
            <p:nvPr/>
          </p:nvSpPr>
          <p:spPr>
            <a:xfrm>
              <a:off x="8881591" y="584203"/>
              <a:ext cx="33834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5" name="Shape 745"/>
            <p:cNvSpPr/>
            <p:nvPr/>
          </p:nvSpPr>
          <p:spPr>
            <a:xfrm flipV="1">
              <a:off x="8883397" y="426190"/>
              <a:ext cx="1" cy="16255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 flipV="1">
              <a:off x="8771838" y="4476318"/>
              <a:ext cx="1" cy="16255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7" name="Shape 747"/>
            <p:cNvSpPr/>
            <p:nvPr/>
          </p:nvSpPr>
          <p:spPr>
            <a:xfrm>
              <a:off x="7969198" y="4569101"/>
              <a:ext cx="1607145" cy="371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Bottom pixel</a:t>
              </a:r>
            </a:p>
          </p:txBody>
        </p:sp>
        <p:sp>
          <p:nvSpPr>
            <p:cNvPr id="748" name="Shape 748"/>
            <p:cNvSpPr/>
            <p:nvPr/>
          </p:nvSpPr>
          <p:spPr>
            <a:xfrm>
              <a:off x="7969198" y="92784"/>
              <a:ext cx="1607145" cy="371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Top pixel</a:t>
              </a:r>
            </a:p>
          </p:txBody>
        </p:sp>
        <p:grpSp>
          <p:nvGrpSpPr>
            <p:cNvPr id="751" name="Group 751"/>
            <p:cNvGrpSpPr/>
            <p:nvPr/>
          </p:nvGrpSpPr>
          <p:grpSpPr>
            <a:xfrm>
              <a:off x="4906021" y="2950428"/>
              <a:ext cx="3404677" cy="923399"/>
              <a:chOff x="0" y="0"/>
              <a:chExt cx="3404676" cy="923397"/>
            </a:xfrm>
          </p:grpSpPr>
          <p:sp>
            <p:nvSpPr>
              <p:cNvPr id="749" name="Shape 749"/>
              <p:cNvSpPr/>
              <p:nvPr/>
            </p:nvSpPr>
            <p:spPr>
              <a:xfrm>
                <a:off x="0" y="-1"/>
                <a:ext cx="3404677" cy="923399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50" name="Shape 750"/>
              <p:cNvSpPr/>
              <p:nvPr/>
            </p:nvSpPr>
            <p:spPr>
              <a:xfrm>
                <a:off x="0" y="34724"/>
                <a:ext cx="3404677" cy="8539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Configuration data:</a:t>
                </a:r>
                <a:endParaRPr>
                  <a:solidFill>
                    <a:srgbClr val="FFFFFF"/>
                  </a:solidFill>
                </a:endParaRPr>
              </a:p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Th.Adj, TpulseEnable, CountingMode, Mask</a:t>
                </a:r>
              </a:p>
            </p:txBody>
          </p:sp>
        </p:grpSp>
        <p:sp>
          <p:nvSpPr>
            <p:cNvPr id="752" name="Shape 752"/>
            <p:cNvSpPr/>
            <p:nvPr/>
          </p:nvSpPr>
          <p:spPr>
            <a:xfrm>
              <a:off x="6608359" y="2762802"/>
              <a:ext cx="188641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53" name="Shape 753"/>
            <p:cNvSpPr/>
            <p:nvPr/>
          </p:nvSpPr>
          <p:spPr>
            <a:xfrm flipV="1">
              <a:off x="6608359" y="2762803"/>
              <a:ext cx="1" cy="18762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4652259" y="0"/>
              <a:ext cx="4924082" cy="4951955"/>
            </a:xfrm>
            <a:prstGeom prst="rect">
              <a:avLst/>
            </a:prstGeom>
            <a:noFill/>
            <a:ln w="38100" cap="flat">
              <a:solidFill>
                <a:srgbClr val="00B050"/>
              </a:solidFill>
              <a:prstDash val="dashDot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28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0" y="0"/>
              <a:ext cx="4541357" cy="4951955"/>
            </a:xfrm>
            <a:prstGeom prst="rect">
              <a:avLst/>
            </a:prstGeom>
            <a:noFill/>
            <a:ln w="50800" cap="flat">
              <a:solidFill>
                <a:srgbClr val="FF0000"/>
              </a:solidFill>
              <a:prstDash val="dashDot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28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3028332" y="2509068"/>
              <a:ext cx="36385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2123390" y="2478084"/>
              <a:ext cx="1607145" cy="345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Threshold</a:t>
              </a:r>
            </a:p>
          </p:txBody>
        </p:sp>
        <p:sp>
          <p:nvSpPr>
            <p:cNvPr id="758" name="Shape 758"/>
            <p:cNvSpPr/>
            <p:nvPr/>
          </p:nvSpPr>
          <p:spPr>
            <a:xfrm>
              <a:off x="812299" y="3490972"/>
              <a:ext cx="1607145" cy="443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/>
            <a:p>
              <a:pPr defTabSz="1300480">
                <a:defRPr sz="180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V</a:t>
              </a:r>
              <a:r>
                <a:rPr baseline="-20777"/>
                <a:t>test_pulse</a:t>
              </a:r>
            </a:p>
          </p:txBody>
        </p:sp>
        <p:sp>
          <p:nvSpPr>
            <p:cNvPr id="759" name="Shape 759"/>
            <p:cNvSpPr/>
            <p:nvPr/>
          </p:nvSpPr>
          <p:spPr>
            <a:xfrm>
              <a:off x="4821434" y="1415680"/>
              <a:ext cx="9363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4821434" y="806727"/>
              <a:ext cx="1" cy="1375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4821434" y="2181812"/>
              <a:ext cx="9467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4339903" y="667290"/>
              <a:ext cx="1607145" cy="371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Clock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92340" y="4245500"/>
            <a:ext cx="4705190" cy="556961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458755" y="4149687"/>
            <a:ext cx="4836784" cy="57253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52895" y="876971"/>
            <a:ext cx="12699011" cy="324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6394" indent="-406394">
              <a:buFont typeface="Arial"/>
              <a:buChar char="•"/>
            </a:pPr>
            <a:r>
              <a:rPr lang="en-US" sz="2560" dirty="0">
                <a:sym typeface="Wingdings"/>
              </a:rPr>
              <a:t>Momentum resolution (Higgs recoil mass, </a:t>
            </a:r>
            <a:r>
              <a:rPr lang="en-US" sz="2560" dirty="0" err="1">
                <a:sym typeface="Wingdings"/>
              </a:rPr>
              <a:t>Hμμ</a:t>
            </a:r>
            <a:r>
              <a:rPr lang="en-US" sz="2560" dirty="0">
                <a:sym typeface="Wingdings"/>
              </a:rPr>
              <a:t>, BSM leptons):</a:t>
            </a:r>
            <a:br>
              <a:rPr lang="en-US" sz="2560" dirty="0">
                <a:sym typeface="Wingdings"/>
              </a:rPr>
            </a:br>
            <a:r>
              <a:rPr lang="en-US" sz="2560" dirty="0">
                <a:solidFill>
                  <a:srgbClr val="0000FF"/>
                </a:solidFill>
                <a:sym typeface="Wingdings"/>
              </a:rPr>
              <a:t> </a:t>
            </a:r>
            <a:r>
              <a:rPr lang="en-US" sz="2560" dirty="0" err="1">
                <a:solidFill>
                  <a:srgbClr val="0000FF"/>
                </a:solidFill>
                <a:sym typeface="Wingdings"/>
              </a:rPr>
              <a:t>σ</a:t>
            </a:r>
            <a:r>
              <a:rPr lang="en-US" sz="2560" dirty="0">
                <a:solidFill>
                  <a:srgbClr val="0000FF"/>
                </a:solidFill>
                <a:sym typeface="Wingdings"/>
              </a:rPr>
              <a:t>(</a:t>
            </a:r>
            <a:r>
              <a:rPr lang="en-US" sz="2560" dirty="0" err="1">
                <a:solidFill>
                  <a:srgbClr val="0000FF"/>
                </a:solidFill>
                <a:sym typeface="Wingdings"/>
              </a:rPr>
              <a:t>p</a:t>
            </a:r>
            <a:r>
              <a:rPr lang="en-US" sz="2560" baseline="-25000" dirty="0" err="1">
                <a:solidFill>
                  <a:srgbClr val="0000FF"/>
                </a:solidFill>
                <a:sym typeface="Wingdings"/>
              </a:rPr>
              <a:t>T</a:t>
            </a:r>
            <a:r>
              <a:rPr lang="en-US" sz="2560" dirty="0">
                <a:solidFill>
                  <a:srgbClr val="0000FF"/>
                </a:solidFill>
                <a:sym typeface="Wingdings"/>
              </a:rPr>
              <a:t>) / p</a:t>
            </a:r>
            <a:r>
              <a:rPr lang="en-US" sz="2560" baseline="-25000" dirty="0">
                <a:solidFill>
                  <a:srgbClr val="0000FF"/>
                </a:solidFill>
                <a:sym typeface="Wingdings"/>
              </a:rPr>
              <a:t>T</a:t>
            </a:r>
            <a:r>
              <a:rPr lang="en-US" sz="2560" baseline="30000" dirty="0">
                <a:solidFill>
                  <a:srgbClr val="0000FF"/>
                </a:solidFill>
                <a:sym typeface="Wingdings"/>
              </a:rPr>
              <a:t>2 </a:t>
            </a:r>
            <a:r>
              <a:rPr lang="en-US" sz="2560" dirty="0">
                <a:solidFill>
                  <a:srgbClr val="0000FF"/>
                </a:solidFill>
                <a:sym typeface="Wingdings"/>
              </a:rPr>
              <a:t>~ 2 x 10</a:t>
            </a:r>
            <a:r>
              <a:rPr lang="en-US" sz="2560" baseline="30000" dirty="0">
                <a:solidFill>
                  <a:srgbClr val="0000FF"/>
                </a:solidFill>
                <a:sym typeface="Wingdings"/>
              </a:rPr>
              <a:t>-5</a:t>
            </a:r>
            <a:r>
              <a:rPr lang="en-US" sz="2560" dirty="0">
                <a:solidFill>
                  <a:srgbClr val="0000FF"/>
                </a:solidFill>
                <a:sym typeface="Wingdings"/>
              </a:rPr>
              <a:t> GeV</a:t>
            </a:r>
            <a:r>
              <a:rPr lang="en-US" sz="2560" baseline="30000" dirty="0">
                <a:solidFill>
                  <a:srgbClr val="0000FF"/>
                </a:solidFill>
                <a:sym typeface="Wingdings"/>
              </a:rPr>
              <a:t>-1</a:t>
            </a:r>
            <a:r>
              <a:rPr lang="en-US" sz="2560" dirty="0">
                <a:solidFill>
                  <a:srgbClr val="0000FF"/>
                </a:solidFill>
                <a:sym typeface="Wingdings"/>
              </a:rPr>
              <a:t/>
            </a:r>
            <a:br>
              <a:rPr lang="en-US" sz="2560" dirty="0">
                <a:solidFill>
                  <a:srgbClr val="0000FF"/>
                </a:solidFill>
                <a:sym typeface="Wingdings"/>
              </a:rPr>
            </a:br>
            <a:r>
              <a:rPr lang="en-US" sz="2560" dirty="0">
                <a:solidFill>
                  <a:srgbClr val="0000FF"/>
                </a:solidFill>
                <a:sym typeface="Wingdings"/>
              </a:rPr>
              <a:t> 7 </a:t>
            </a:r>
            <a:r>
              <a:rPr lang="en-US" sz="2560" dirty="0" err="1">
                <a:solidFill>
                  <a:srgbClr val="0000FF"/>
                </a:solidFill>
                <a:sym typeface="Wingdings"/>
              </a:rPr>
              <a:t>μm</a:t>
            </a:r>
            <a:r>
              <a:rPr lang="en-US" sz="2560" dirty="0">
                <a:sym typeface="Wingdings"/>
              </a:rPr>
              <a:t> single-point resolution</a:t>
            </a:r>
            <a:br>
              <a:rPr lang="en-US" sz="2560" dirty="0">
                <a:sym typeface="Wingdings"/>
              </a:rPr>
            </a:br>
            <a:r>
              <a:rPr lang="en-US" sz="2560" dirty="0">
                <a:sym typeface="Wingdings"/>
              </a:rPr>
              <a:t> </a:t>
            </a:r>
            <a:r>
              <a:rPr lang="en-US" sz="2560" dirty="0">
                <a:solidFill>
                  <a:srgbClr val="0000FF"/>
                </a:solidFill>
                <a:sym typeface="Wingdings"/>
              </a:rPr>
              <a:t>~1-2% X0 </a:t>
            </a:r>
            <a:r>
              <a:rPr lang="en-US" sz="2560" dirty="0">
                <a:sym typeface="Wingdings"/>
              </a:rPr>
              <a:t>per layer (low-mass supports, cabling and cooling) </a:t>
            </a:r>
            <a:br>
              <a:rPr lang="en-US" sz="2560" dirty="0">
                <a:sym typeface="Wingdings"/>
              </a:rPr>
            </a:br>
            <a:endParaRPr lang="en-US" sz="2560" dirty="0">
              <a:sym typeface="Wingdings"/>
            </a:endParaRPr>
          </a:p>
          <a:p>
            <a:pPr marL="406394" indent="-406394">
              <a:buFont typeface="Arial"/>
              <a:buChar char="•"/>
            </a:pPr>
            <a:r>
              <a:rPr lang="en-US" sz="2560" dirty="0">
                <a:solidFill>
                  <a:srgbClr val="0000FF"/>
                </a:solidFill>
                <a:sym typeface="Wingdings"/>
              </a:rPr>
              <a:t>few % maximum occupancy</a:t>
            </a:r>
            <a:r>
              <a:rPr lang="en-US" sz="2560" dirty="0">
                <a:sym typeface="Wingdings"/>
              </a:rPr>
              <a:t> from beam-induced backgrounds </a:t>
            </a:r>
            <a:r>
              <a:rPr lang="en-US" sz="2560" dirty="0">
                <a:sym typeface="Wingdings"/>
              </a:rPr>
              <a:t/>
            </a:r>
            <a:br>
              <a:rPr lang="en-US" sz="2560" dirty="0">
                <a:sym typeface="Wingdings"/>
              </a:rPr>
            </a:br>
            <a:r>
              <a:rPr lang="en-US" sz="2560" dirty="0">
                <a:sym typeface="Wingdings"/>
              </a:rPr>
              <a:t> </a:t>
            </a:r>
            <a:r>
              <a:rPr lang="en-US" sz="2560" dirty="0"/>
              <a:t>Time </a:t>
            </a:r>
            <a:r>
              <a:rPr lang="en-US" sz="2560" dirty="0"/>
              <a:t>stamping with </a:t>
            </a:r>
            <a:r>
              <a:rPr lang="en-US" sz="2560" dirty="0">
                <a:solidFill>
                  <a:srgbClr val="0000FF"/>
                </a:solidFill>
              </a:rPr>
              <a:t>~10 ns </a:t>
            </a:r>
            <a:r>
              <a:rPr lang="en-US" sz="2560" dirty="0"/>
              <a:t>accuracy, to reject background</a:t>
            </a:r>
            <a:br>
              <a:rPr lang="en-US" sz="2560" dirty="0"/>
            </a:br>
            <a:r>
              <a:rPr lang="en-US" sz="2560" dirty="0">
                <a:sym typeface="Wingdings"/>
              </a:rPr>
              <a:t> Readout granularity ~ </a:t>
            </a:r>
            <a:r>
              <a:rPr lang="en-US" sz="2560" dirty="0">
                <a:solidFill>
                  <a:srgbClr val="0000FF"/>
                </a:solidFill>
                <a:sym typeface="Wingdings"/>
              </a:rPr>
              <a:t>50 </a:t>
            </a:r>
            <a:r>
              <a:rPr lang="en-US" sz="2560" dirty="0" err="1">
                <a:solidFill>
                  <a:srgbClr val="0000FF"/>
                </a:solidFill>
                <a:sym typeface="Wingdings"/>
              </a:rPr>
              <a:t>μm</a:t>
            </a:r>
            <a:r>
              <a:rPr lang="en-US" sz="2560" dirty="0">
                <a:solidFill>
                  <a:srgbClr val="0000FF"/>
                </a:solidFill>
                <a:sym typeface="Wingdings"/>
              </a:rPr>
              <a:t> x 1-10 mm </a:t>
            </a:r>
            <a:r>
              <a:rPr lang="en-US" sz="2560" dirty="0">
                <a:sym typeface="Wingdings"/>
              </a:rPr>
              <a:t>(</a:t>
            </a:r>
            <a:r>
              <a:rPr lang="en-US" sz="2560" dirty="0" err="1">
                <a:sym typeface="Wingdings"/>
              </a:rPr>
              <a:t>t.b.c</a:t>
            </a:r>
            <a:r>
              <a:rPr lang="en-US" sz="2560" dirty="0">
                <a:sym typeface="Wingdings"/>
              </a:rPr>
              <a:t>.: large pixels / small strips?)</a:t>
            </a:r>
            <a:endParaRPr lang="en-US" sz="2560" dirty="0">
              <a:sym typeface="Wingdings"/>
            </a:endParaRP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0"/>
            <a:ext cx="13004800" cy="866987"/>
          </a:xfrm>
        </p:spPr>
        <p:txBody>
          <a:bodyPr/>
          <a:lstStyle/>
          <a:p>
            <a:r>
              <a:rPr lang="en-US" sz="3982" dirty="0"/>
              <a:t>CLIC tracker requirements</a:t>
            </a:r>
            <a:endParaRPr lang="en-US" sz="3982" dirty="0"/>
          </a:p>
        </p:txBody>
      </p:sp>
      <p:sp>
        <p:nvSpPr>
          <p:cNvPr id="5" name="TextBox 4"/>
          <p:cNvSpPr txBox="1"/>
          <p:nvPr/>
        </p:nvSpPr>
        <p:spPr>
          <a:xfrm>
            <a:off x="1905898" y="5214593"/>
            <a:ext cx="962123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76" dirty="0"/>
              <a:t>B</a:t>
            </a:r>
            <a:r>
              <a:rPr lang="en-US" sz="2276" dirty="0"/>
              <a:t>arrel</a:t>
            </a:r>
            <a:endParaRPr lang="en-US" sz="2276" dirty="0"/>
          </a:p>
        </p:txBody>
      </p:sp>
      <p:sp>
        <p:nvSpPr>
          <p:cNvPr id="22" name="TextBox 21"/>
          <p:cNvSpPr txBox="1"/>
          <p:nvPr/>
        </p:nvSpPr>
        <p:spPr>
          <a:xfrm>
            <a:off x="8631655" y="5192022"/>
            <a:ext cx="1350049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76" dirty="0" err="1"/>
              <a:t>E</a:t>
            </a:r>
            <a:r>
              <a:rPr lang="en-US" sz="2276" dirty="0" err="1"/>
              <a:t>ndcaps</a:t>
            </a:r>
            <a:endParaRPr lang="en-US" sz="2276" dirty="0"/>
          </a:p>
        </p:txBody>
      </p:sp>
      <p:sp>
        <p:nvSpPr>
          <p:cNvPr id="23" name="TextBox 22"/>
          <p:cNvSpPr txBox="1"/>
          <p:nvPr/>
        </p:nvSpPr>
        <p:spPr>
          <a:xfrm>
            <a:off x="1546682" y="4467155"/>
            <a:ext cx="9541394" cy="4425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76" dirty="0">
                <a:solidFill>
                  <a:srgbClr val="0000FF"/>
                </a:solidFill>
              </a:rPr>
              <a:t>Beam-induced background hits from </a:t>
            </a:r>
            <a:r>
              <a:rPr lang="en-US" sz="2276" dirty="0" err="1">
                <a:solidFill>
                  <a:srgbClr val="0000FF"/>
                </a:solidFill>
              </a:rPr>
              <a:t>γγ</a:t>
            </a:r>
            <a:r>
              <a:rPr lang="en-US" sz="2276" dirty="0" err="1">
                <a:solidFill>
                  <a:srgbClr val="0000FF"/>
                </a:solidFill>
                <a:sym typeface="Wingdings"/>
              </a:rPr>
              <a:t>hadrons</a:t>
            </a:r>
            <a:r>
              <a:rPr lang="en-US" sz="2276" dirty="0">
                <a:solidFill>
                  <a:srgbClr val="0000FF"/>
                </a:solidFill>
                <a:sym typeface="Wingdings"/>
              </a:rPr>
              <a:t> and incoherent pairs</a:t>
            </a:r>
            <a:r>
              <a:rPr lang="en-US" sz="2276" dirty="0">
                <a:solidFill>
                  <a:srgbClr val="0000FF"/>
                </a:solidFill>
              </a:rPr>
              <a:t>:</a:t>
            </a:r>
            <a:endParaRPr lang="en-US" sz="2276" dirty="0">
              <a:solidFill>
                <a:srgbClr val="000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390590" y="6054503"/>
            <a:ext cx="1810111" cy="6177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7" dirty="0" err="1">
                <a:solidFill>
                  <a:srgbClr val="0000FF"/>
                </a:solidFill>
              </a:rPr>
              <a:t>CLICdp</a:t>
            </a:r>
            <a:endParaRPr lang="en-US" sz="1707" dirty="0">
              <a:solidFill>
                <a:srgbClr val="0000FF"/>
              </a:solidFill>
            </a:endParaRPr>
          </a:p>
          <a:p>
            <a:r>
              <a:rPr lang="en-US" sz="1707" dirty="0">
                <a:solidFill>
                  <a:srgbClr val="0000FF"/>
                </a:solidFill>
              </a:rPr>
              <a:t>work in progress</a:t>
            </a:r>
            <a:endParaRPr lang="en-US" sz="1707" dirty="0">
              <a:solidFill>
                <a:srgbClr val="0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92937" y="5978923"/>
            <a:ext cx="1056700" cy="8804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707" dirty="0" err="1">
                <a:solidFill>
                  <a:srgbClr val="0000FF"/>
                </a:solidFill>
              </a:rPr>
              <a:t>CLICdp</a:t>
            </a:r>
            <a:endParaRPr lang="en-US" sz="1707" dirty="0">
              <a:solidFill>
                <a:srgbClr val="0000FF"/>
              </a:solidFill>
            </a:endParaRPr>
          </a:p>
          <a:p>
            <a:r>
              <a:rPr lang="en-US" sz="1707" dirty="0">
                <a:solidFill>
                  <a:srgbClr val="0000FF"/>
                </a:solidFill>
              </a:rPr>
              <a:t>work in</a:t>
            </a:r>
          </a:p>
          <a:p>
            <a:r>
              <a:rPr lang="en-US" sz="1707" dirty="0">
                <a:solidFill>
                  <a:srgbClr val="0000FF"/>
                </a:solidFill>
              </a:rPr>
              <a:t>progress</a:t>
            </a:r>
            <a:endParaRPr lang="en-US" sz="1707" dirty="0">
              <a:solidFill>
                <a:srgbClr val="0000FF"/>
              </a:solidFill>
            </a:endParaRPr>
          </a:p>
        </p:txBody>
      </p:sp>
      <p:sp>
        <p:nvSpPr>
          <p:cNvPr id="13" name="Date Placeholder 9"/>
          <p:cNvSpPr>
            <a:spLocks noGrp="1"/>
          </p:cNvSpPr>
          <p:nvPr>
            <p:ph type="dt" sz="half" idx="10"/>
          </p:nvPr>
        </p:nvSpPr>
        <p:spPr>
          <a:xfrm>
            <a:off x="975360" y="9244718"/>
            <a:ext cx="2709333" cy="650240"/>
          </a:xfrm>
        </p:spPr>
        <p:txBody>
          <a:bodyPr/>
          <a:lstStyle/>
          <a:p>
            <a:r>
              <a:rPr lang="en-US" smtClean="0"/>
              <a:t>June 9, 2016</a:t>
            </a:r>
            <a:endParaRPr lang="en-US" dirty="0">
              <a:latin typeface="Times" charset="0"/>
            </a:endParaRPr>
          </a:p>
        </p:txBody>
      </p:sp>
      <p:sp>
        <p:nvSpPr>
          <p:cNvPr id="14" name="Footer Placeholder 10"/>
          <p:cNvSpPr>
            <a:spLocks noGrp="1"/>
          </p:cNvSpPr>
          <p:nvPr>
            <p:ph type="ftr" sz="quarter" idx="11"/>
          </p:nvPr>
        </p:nvSpPr>
        <p:spPr>
          <a:xfrm>
            <a:off x="4443307" y="9244718"/>
            <a:ext cx="4118187" cy="650240"/>
          </a:xfrm>
        </p:spPr>
        <p:txBody>
          <a:bodyPr/>
          <a:lstStyle/>
          <a:p>
            <a:r>
              <a:rPr lang="en-US" smtClean="0"/>
              <a:t>CLIC vertex and tracker R&amp;D</a:t>
            </a:r>
            <a:endParaRPr lang="en-US" dirty="0">
              <a:latin typeface="Times" charset="0"/>
            </a:endParaRPr>
          </a:p>
        </p:txBody>
      </p:sp>
      <p:sp>
        <p:nvSpPr>
          <p:cNvPr id="18" name="Slide Number Placeholder 11"/>
          <p:cNvSpPr>
            <a:spLocks noGrp="1"/>
          </p:cNvSpPr>
          <p:nvPr>
            <p:ph type="sldNum" sz="quarter" idx="12"/>
          </p:nvPr>
        </p:nvSpPr>
        <p:spPr>
          <a:xfrm>
            <a:off x="10469589" y="9244718"/>
            <a:ext cx="410369" cy="379591"/>
          </a:xfrm>
        </p:spPr>
        <p:txBody>
          <a:bodyPr/>
          <a:lstStyle/>
          <a:p>
            <a:fld id="{918AD847-EA26-2447-9994-E230048DA20F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039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0" name="Shape 670"/>
          <p:cNvSpPr/>
          <p:nvPr/>
        </p:nvSpPr>
        <p:spPr>
          <a:xfrm>
            <a:off x="4443306" y="9103360"/>
            <a:ext cx="4118188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vertex and tracker R&amp;D</a:t>
            </a:r>
          </a:p>
        </p:txBody>
      </p:sp>
      <p:sp>
        <p:nvSpPr>
          <p:cNvPr id="671" name="Shape 671"/>
          <p:cNvSpPr>
            <a:spLocks noGrp="1"/>
          </p:cNvSpPr>
          <p:nvPr>
            <p:ph type="title"/>
          </p:nvPr>
        </p:nvSpPr>
        <p:spPr>
          <a:xfrm>
            <a:off x="-1" y="-86642"/>
            <a:ext cx="13004802" cy="866987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CLICpix: pixel architecture</a:t>
            </a:r>
          </a:p>
        </p:txBody>
      </p:sp>
      <p:sp>
        <p:nvSpPr>
          <p:cNvPr id="672" name="Shape 672"/>
          <p:cNvSpPr/>
          <p:nvPr/>
        </p:nvSpPr>
        <p:spPr>
          <a:xfrm>
            <a:off x="975359" y="9103360"/>
            <a:ext cx="2709335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June 9, 2016</a:t>
            </a:r>
          </a:p>
        </p:txBody>
      </p:sp>
      <p:sp>
        <p:nvSpPr>
          <p:cNvPr id="673" name="Shape 673"/>
          <p:cNvSpPr>
            <a:spLocks noGrp="1"/>
          </p:cNvSpPr>
          <p:nvPr>
            <p:ph type="sldNum" sz="quarter" idx="2"/>
          </p:nvPr>
        </p:nvSpPr>
        <p:spPr>
          <a:xfrm>
            <a:off x="11658092" y="9103360"/>
            <a:ext cx="371349" cy="42214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pic>
        <p:nvPicPr>
          <p:cNvPr id="674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2180" y="32669"/>
            <a:ext cx="819292" cy="789882"/>
          </a:xfrm>
          <a:prstGeom prst="rect">
            <a:avLst/>
          </a:prstGeom>
          <a:ln w="12700">
            <a:miter lim="400000"/>
          </a:ln>
        </p:spPr>
      </p:pic>
      <p:sp>
        <p:nvSpPr>
          <p:cNvPr id="675" name="Shape 675"/>
          <p:cNvSpPr>
            <a:spLocks noGrp="1"/>
          </p:cNvSpPr>
          <p:nvPr>
            <p:ph type="body" sz="quarter" idx="1"/>
          </p:nvPr>
        </p:nvSpPr>
        <p:spPr>
          <a:xfrm>
            <a:off x="664951" y="6720239"/>
            <a:ext cx="11777310" cy="1945783"/>
          </a:xfrm>
          <a:prstGeom prst="rect">
            <a:avLst/>
          </a:prstGeom>
        </p:spPr>
        <p:txBody>
          <a:bodyPr/>
          <a:lstStyle/>
          <a:p>
            <a:pPr marL="484094" indent="-484094">
              <a:lnSpc>
                <a:spcPct val="80000"/>
              </a:lnSpc>
              <a:spcBef>
                <a:spcPts val="500"/>
              </a:spcBef>
              <a:defRPr sz="2400"/>
            </a:pPr>
            <a:r>
              <a:rPr dirty="0"/>
              <a:t>The analog front-end </a:t>
            </a:r>
            <a:r>
              <a:rPr dirty="0">
                <a:solidFill>
                  <a:srgbClr val="0000FF"/>
                </a:solidFill>
              </a:rPr>
              <a:t>shapes</a:t>
            </a:r>
            <a:r>
              <a:rPr dirty="0"/>
              <a:t> photocurrent pulses and compares them to a fixed (configurable) </a:t>
            </a:r>
            <a:r>
              <a:rPr dirty="0">
                <a:solidFill>
                  <a:srgbClr val="0000FF"/>
                </a:solidFill>
              </a:rPr>
              <a:t>threshold</a:t>
            </a:r>
          </a:p>
          <a:p>
            <a:pPr marL="484094" indent="-484094">
              <a:lnSpc>
                <a:spcPct val="80000"/>
              </a:lnSpc>
              <a:spcBef>
                <a:spcPts val="500"/>
              </a:spcBef>
              <a:defRPr sz="2400">
                <a:solidFill>
                  <a:srgbClr val="0000FF"/>
                </a:solidFill>
              </a:defRPr>
            </a:pPr>
            <a:r>
              <a:rPr dirty="0"/>
              <a:t>Selectable polarity</a:t>
            </a:r>
            <a:r>
              <a:rPr b="1" dirty="0">
                <a:solidFill>
                  <a:srgbClr val="000000"/>
                </a:solidFill>
              </a:rPr>
              <a:t> </a:t>
            </a:r>
            <a:r>
              <a:rPr dirty="0">
                <a:solidFill>
                  <a:srgbClr val="000000"/>
                </a:solidFill>
              </a:rPr>
              <a:t>(positive / negative signals) </a:t>
            </a:r>
          </a:p>
          <a:p>
            <a:pPr marL="484094" indent="-484094">
              <a:lnSpc>
                <a:spcPct val="80000"/>
              </a:lnSpc>
              <a:spcBef>
                <a:spcPts val="500"/>
              </a:spcBef>
              <a:defRPr sz="2400"/>
            </a:pPr>
            <a:r>
              <a:rPr dirty="0"/>
              <a:t>Digital circuits simultaneously measure </a:t>
            </a:r>
            <a:r>
              <a:rPr dirty="0">
                <a:solidFill>
                  <a:srgbClr val="0000FF"/>
                </a:solidFill>
              </a:rPr>
              <a:t>Time-over-Threshold </a:t>
            </a:r>
            <a:r>
              <a:rPr dirty="0"/>
              <a:t>and </a:t>
            </a:r>
            <a:br>
              <a:rPr dirty="0"/>
            </a:br>
            <a:r>
              <a:rPr dirty="0">
                <a:solidFill>
                  <a:srgbClr val="0000FF"/>
                </a:solidFill>
              </a:rPr>
              <a:t>Time-of-Arrival </a:t>
            </a:r>
            <a:r>
              <a:rPr dirty="0"/>
              <a:t>of events and allow for </a:t>
            </a:r>
            <a:r>
              <a:rPr dirty="0">
                <a:solidFill>
                  <a:srgbClr val="0000FF"/>
                </a:solidFill>
              </a:rPr>
              <a:t>zero-compressed </a:t>
            </a:r>
            <a:r>
              <a:rPr dirty="0"/>
              <a:t>readout</a:t>
            </a:r>
          </a:p>
        </p:txBody>
      </p:sp>
      <p:grpSp>
        <p:nvGrpSpPr>
          <p:cNvPr id="763" name="Group 763"/>
          <p:cNvGrpSpPr/>
          <p:nvPr/>
        </p:nvGrpSpPr>
        <p:grpSpPr>
          <a:xfrm>
            <a:off x="1636980" y="1394813"/>
            <a:ext cx="9576343" cy="4951955"/>
            <a:chOff x="0" y="0"/>
            <a:chExt cx="9576342" cy="4951954"/>
          </a:xfrm>
        </p:grpSpPr>
        <p:grpSp>
          <p:nvGrpSpPr>
            <p:cNvPr id="678" name="Group 678"/>
            <p:cNvGrpSpPr/>
            <p:nvPr/>
          </p:nvGrpSpPr>
          <p:grpSpPr>
            <a:xfrm>
              <a:off x="98599" y="1775416"/>
              <a:ext cx="887399" cy="861151"/>
              <a:chOff x="0" y="0"/>
              <a:chExt cx="887398" cy="861149"/>
            </a:xfrm>
          </p:grpSpPr>
          <p:sp>
            <p:nvSpPr>
              <p:cNvPr id="676" name="Shape 676"/>
              <p:cNvSpPr/>
              <p:nvPr/>
            </p:nvSpPr>
            <p:spPr>
              <a:xfrm>
                <a:off x="-1" y="0"/>
                <a:ext cx="887400" cy="8611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326"/>
                    </a:moveTo>
                    <a:lnTo>
                      <a:pt x="6139" y="0"/>
                    </a:lnTo>
                    <a:lnTo>
                      <a:pt x="15461" y="0"/>
                    </a:lnTo>
                    <a:lnTo>
                      <a:pt x="21600" y="6326"/>
                    </a:lnTo>
                    <a:lnTo>
                      <a:pt x="21600" y="15274"/>
                    </a:lnTo>
                    <a:lnTo>
                      <a:pt x="15461" y="21600"/>
                    </a:lnTo>
                    <a:lnTo>
                      <a:pt x="6139" y="21600"/>
                    </a:lnTo>
                    <a:lnTo>
                      <a:pt x="0" y="15274"/>
                    </a:ln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1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77" name="Shape 677"/>
              <p:cNvSpPr/>
              <p:nvPr/>
            </p:nvSpPr>
            <p:spPr>
              <a:xfrm>
                <a:off x="126111" y="283000"/>
                <a:ext cx="635177" cy="2951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1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Input</a:t>
                </a:r>
              </a:p>
            </p:txBody>
          </p:sp>
        </p:grpSp>
        <p:sp>
          <p:nvSpPr>
            <p:cNvPr id="679" name="Shape 679"/>
            <p:cNvSpPr/>
            <p:nvPr/>
          </p:nvSpPr>
          <p:spPr>
            <a:xfrm>
              <a:off x="985998" y="2181813"/>
              <a:ext cx="88363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682" name="Group 682"/>
            <p:cNvGrpSpPr/>
            <p:nvPr/>
          </p:nvGrpSpPr>
          <p:grpSpPr>
            <a:xfrm>
              <a:off x="1869631" y="1775418"/>
              <a:ext cx="845866" cy="812791"/>
              <a:chOff x="281955" y="62869"/>
              <a:chExt cx="845865" cy="812789"/>
            </a:xfrm>
          </p:grpSpPr>
          <p:sp>
            <p:nvSpPr>
              <p:cNvPr id="680" name="Shape 680"/>
              <p:cNvSpPr/>
              <p:nvPr/>
            </p:nvSpPr>
            <p:spPr>
              <a:xfrm rot="5400000">
                <a:off x="298493" y="46331"/>
                <a:ext cx="812791" cy="845867"/>
              </a:xfrm>
              <a:prstGeom prst="triangle">
                <a:avLst/>
              </a:prstGeom>
              <a:solidFill>
                <a:srgbClr val="FFFFFF"/>
              </a:solidFill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1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81" name="Shape 681"/>
              <p:cNvSpPr/>
              <p:nvPr/>
            </p:nvSpPr>
            <p:spPr>
              <a:xfrm>
                <a:off x="281955" y="321689"/>
                <a:ext cx="422933" cy="2951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1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CSA</a:t>
                </a:r>
              </a:p>
            </p:txBody>
          </p:sp>
        </p:grpSp>
        <p:sp>
          <p:nvSpPr>
            <p:cNvPr id="683" name="Shape 683"/>
            <p:cNvSpPr/>
            <p:nvPr/>
          </p:nvSpPr>
          <p:spPr>
            <a:xfrm flipV="1">
              <a:off x="1432151" y="1541479"/>
              <a:ext cx="1" cy="6403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688" name="Group 688"/>
            <p:cNvGrpSpPr/>
            <p:nvPr/>
          </p:nvGrpSpPr>
          <p:grpSpPr>
            <a:xfrm>
              <a:off x="1432151" y="1369024"/>
              <a:ext cx="1467067" cy="325116"/>
              <a:chOff x="0" y="0"/>
              <a:chExt cx="1467066" cy="325115"/>
            </a:xfrm>
          </p:grpSpPr>
          <p:sp>
            <p:nvSpPr>
              <p:cNvPr id="684" name="Shape 684"/>
              <p:cNvSpPr/>
              <p:nvPr/>
            </p:nvSpPr>
            <p:spPr>
              <a:xfrm>
                <a:off x="0" y="172454"/>
                <a:ext cx="691240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85" name="Shape 685"/>
              <p:cNvSpPr/>
              <p:nvPr/>
            </p:nvSpPr>
            <p:spPr>
              <a:xfrm flipV="1">
                <a:off x="691239" y="0"/>
                <a:ext cx="1" cy="32511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86" name="Shape 686"/>
              <p:cNvSpPr/>
              <p:nvPr/>
            </p:nvSpPr>
            <p:spPr>
              <a:xfrm flipV="1">
                <a:off x="775826" y="0"/>
                <a:ext cx="1" cy="325116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687" name="Shape 687"/>
              <p:cNvSpPr/>
              <p:nvPr/>
            </p:nvSpPr>
            <p:spPr>
              <a:xfrm>
                <a:off x="775826" y="172454"/>
                <a:ext cx="691241" cy="1"/>
              </a:xfrm>
              <a:prstGeom prst="line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t">
                <a:noAutofit/>
              </a:bodyPr>
              <a:lstStyle/>
              <a:p>
                <a:pPr algn="l" defTabSz="1300480">
                  <a:defRPr sz="2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</p:grpSp>
        <p:sp>
          <p:nvSpPr>
            <p:cNvPr id="689" name="Shape 689"/>
            <p:cNvSpPr/>
            <p:nvPr/>
          </p:nvSpPr>
          <p:spPr>
            <a:xfrm flipV="1">
              <a:off x="2899217" y="1541479"/>
              <a:ext cx="1" cy="6403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0" name="Shape 690"/>
            <p:cNvSpPr/>
            <p:nvPr/>
          </p:nvSpPr>
          <p:spPr>
            <a:xfrm>
              <a:off x="2715496" y="2181813"/>
              <a:ext cx="67669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1" name="Shape 691"/>
            <p:cNvSpPr/>
            <p:nvPr/>
          </p:nvSpPr>
          <p:spPr>
            <a:xfrm flipV="1">
              <a:off x="1615871" y="2181814"/>
              <a:ext cx="1" cy="64033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2" name="Shape 692"/>
            <p:cNvSpPr/>
            <p:nvPr/>
          </p:nvSpPr>
          <p:spPr>
            <a:xfrm>
              <a:off x="1615871" y="3104168"/>
              <a:ext cx="1" cy="20319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3" name="Shape 693"/>
            <p:cNvSpPr/>
            <p:nvPr/>
          </p:nvSpPr>
          <p:spPr>
            <a:xfrm>
              <a:off x="1413421" y="3307366"/>
              <a:ext cx="41263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4" name="Shape 694"/>
            <p:cNvSpPr/>
            <p:nvPr/>
          </p:nvSpPr>
          <p:spPr>
            <a:xfrm>
              <a:off x="1413421" y="3388645"/>
              <a:ext cx="412634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5" name="Shape 695"/>
            <p:cNvSpPr/>
            <p:nvPr/>
          </p:nvSpPr>
          <p:spPr>
            <a:xfrm>
              <a:off x="1615871" y="3388645"/>
              <a:ext cx="1" cy="20319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6" name="Shape 696"/>
            <p:cNvSpPr/>
            <p:nvPr/>
          </p:nvSpPr>
          <p:spPr>
            <a:xfrm flipH="1">
              <a:off x="1446699" y="2822148"/>
              <a:ext cx="169173" cy="253734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 rot="5400000">
              <a:off x="3408727" y="1933474"/>
              <a:ext cx="812790" cy="845867"/>
            </a:xfrm>
            <a:prstGeom prst="triangl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8" name="Shape 698"/>
            <p:cNvSpPr/>
            <p:nvPr/>
          </p:nvSpPr>
          <p:spPr>
            <a:xfrm flipV="1">
              <a:off x="3594929" y="2188902"/>
              <a:ext cx="1" cy="32016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>
              <a:off x="3594929" y="2188901"/>
              <a:ext cx="845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00" name="Shape 700"/>
            <p:cNvSpPr/>
            <p:nvPr/>
          </p:nvSpPr>
          <p:spPr>
            <a:xfrm>
              <a:off x="3510342" y="2509068"/>
              <a:ext cx="8458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01" name="Shape 701"/>
            <p:cNvSpPr/>
            <p:nvPr/>
          </p:nvSpPr>
          <p:spPr>
            <a:xfrm flipV="1">
              <a:off x="3601471" y="2676575"/>
              <a:ext cx="1" cy="6403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02" name="Shape 702"/>
            <p:cNvSpPr/>
            <p:nvPr/>
          </p:nvSpPr>
          <p:spPr>
            <a:xfrm flipV="1">
              <a:off x="3984295" y="2483274"/>
              <a:ext cx="1" cy="513469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705" name="Group 705"/>
            <p:cNvGrpSpPr/>
            <p:nvPr/>
          </p:nvGrpSpPr>
          <p:grpSpPr>
            <a:xfrm>
              <a:off x="2791356" y="3316910"/>
              <a:ext cx="1607145" cy="556917"/>
              <a:chOff x="0" y="0"/>
              <a:chExt cx="1607143" cy="556916"/>
            </a:xfrm>
          </p:grpSpPr>
          <p:sp>
            <p:nvSpPr>
              <p:cNvPr id="703" name="Shape 703"/>
              <p:cNvSpPr/>
              <p:nvPr/>
            </p:nvSpPr>
            <p:spPr>
              <a:xfrm>
                <a:off x="0" y="0"/>
                <a:ext cx="1607144" cy="556917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4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04" name="Shape 704"/>
              <p:cNvSpPr/>
              <p:nvPr/>
            </p:nvSpPr>
            <p:spPr>
              <a:xfrm>
                <a:off x="0" y="105484"/>
                <a:ext cx="1607144" cy="3459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4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4-bit Th.Adj DAC</a:t>
                </a:r>
              </a:p>
            </p:txBody>
          </p:sp>
        </p:grpSp>
        <p:grpSp>
          <p:nvGrpSpPr>
            <p:cNvPr id="708" name="Group 708"/>
            <p:cNvGrpSpPr/>
            <p:nvPr/>
          </p:nvGrpSpPr>
          <p:grpSpPr>
            <a:xfrm>
              <a:off x="1319818" y="616303"/>
              <a:ext cx="1607145" cy="612649"/>
              <a:chOff x="0" y="11571"/>
              <a:chExt cx="1607143" cy="612647"/>
            </a:xfrm>
          </p:grpSpPr>
          <p:sp>
            <p:nvSpPr>
              <p:cNvPr id="706" name="Shape 706"/>
              <p:cNvSpPr/>
              <p:nvPr/>
            </p:nvSpPr>
            <p:spPr>
              <a:xfrm>
                <a:off x="0" y="39436"/>
                <a:ext cx="1607144" cy="556918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07" name="Shape 707"/>
              <p:cNvSpPr/>
              <p:nvPr/>
            </p:nvSpPr>
            <p:spPr>
              <a:xfrm>
                <a:off x="0" y="11571"/>
                <a:ext cx="1607144" cy="612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Feedback network</a:t>
                </a:r>
              </a:p>
            </p:txBody>
          </p:sp>
        </p:grpSp>
        <p:sp>
          <p:nvSpPr>
            <p:cNvPr id="709" name="Shape 709"/>
            <p:cNvSpPr/>
            <p:nvPr/>
          </p:nvSpPr>
          <p:spPr>
            <a:xfrm flipV="1">
              <a:off x="1117078" y="922626"/>
              <a:ext cx="1" cy="1259187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10" name="Shape 710"/>
            <p:cNvSpPr/>
            <p:nvPr/>
          </p:nvSpPr>
          <p:spPr>
            <a:xfrm flipV="1">
              <a:off x="3129703" y="914027"/>
              <a:ext cx="1" cy="127148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11" name="Shape 711"/>
            <p:cNvSpPr/>
            <p:nvPr/>
          </p:nvSpPr>
          <p:spPr>
            <a:xfrm>
              <a:off x="2926963" y="924434"/>
              <a:ext cx="202740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12" name="Shape 712"/>
            <p:cNvSpPr/>
            <p:nvPr/>
          </p:nvSpPr>
          <p:spPr>
            <a:xfrm>
              <a:off x="1117078" y="924434"/>
              <a:ext cx="20274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13" name="Shape 713"/>
            <p:cNvSpPr/>
            <p:nvPr/>
          </p:nvSpPr>
          <p:spPr>
            <a:xfrm>
              <a:off x="3298876" y="2937934"/>
              <a:ext cx="1607144" cy="371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Polarity</a:t>
              </a:r>
            </a:p>
          </p:txBody>
        </p:sp>
        <p:sp>
          <p:nvSpPr>
            <p:cNvPr id="714" name="Shape 714"/>
            <p:cNvSpPr/>
            <p:nvPr/>
          </p:nvSpPr>
          <p:spPr>
            <a:xfrm>
              <a:off x="4238055" y="2356407"/>
              <a:ext cx="676693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717" name="Group 717"/>
            <p:cNvGrpSpPr/>
            <p:nvPr/>
          </p:nvGrpSpPr>
          <p:grpSpPr>
            <a:xfrm>
              <a:off x="4916105" y="2077948"/>
              <a:ext cx="1607145" cy="556918"/>
              <a:chOff x="0" y="0"/>
              <a:chExt cx="1607143" cy="556916"/>
            </a:xfrm>
          </p:grpSpPr>
          <p:sp>
            <p:nvSpPr>
              <p:cNvPr id="715" name="Shape 715"/>
              <p:cNvSpPr/>
              <p:nvPr/>
            </p:nvSpPr>
            <p:spPr>
              <a:xfrm>
                <a:off x="0" y="0"/>
                <a:ext cx="1607144" cy="556917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16" name="Shape 716"/>
              <p:cNvSpPr/>
              <p:nvPr/>
            </p:nvSpPr>
            <p:spPr>
              <a:xfrm>
                <a:off x="0" y="73734"/>
                <a:ext cx="1607144" cy="4094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TOA ASM</a:t>
                </a:r>
              </a:p>
            </p:txBody>
          </p:sp>
        </p:grpSp>
        <p:grpSp>
          <p:nvGrpSpPr>
            <p:cNvPr id="720" name="Group 720"/>
            <p:cNvGrpSpPr/>
            <p:nvPr/>
          </p:nvGrpSpPr>
          <p:grpSpPr>
            <a:xfrm>
              <a:off x="4916105" y="1311816"/>
              <a:ext cx="1607145" cy="556918"/>
              <a:chOff x="0" y="0"/>
              <a:chExt cx="1607143" cy="556916"/>
            </a:xfrm>
          </p:grpSpPr>
          <p:sp>
            <p:nvSpPr>
              <p:cNvPr id="718" name="Shape 718"/>
              <p:cNvSpPr/>
              <p:nvPr/>
            </p:nvSpPr>
            <p:spPr>
              <a:xfrm>
                <a:off x="0" y="0"/>
                <a:ext cx="1607144" cy="556917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19" name="Shape 719"/>
              <p:cNvSpPr/>
              <p:nvPr/>
            </p:nvSpPr>
            <p:spPr>
              <a:xfrm>
                <a:off x="0" y="73734"/>
                <a:ext cx="1607144" cy="4094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TOT ASM</a:t>
                </a:r>
              </a:p>
            </p:txBody>
          </p:sp>
        </p:grpSp>
        <p:sp>
          <p:nvSpPr>
            <p:cNvPr id="721" name="Shape 721"/>
            <p:cNvSpPr/>
            <p:nvPr/>
          </p:nvSpPr>
          <p:spPr>
            <a:xfrm flipV="1">
              <a:off x="4733558" y="1590276"/>
              <a:ext cx="1" cy="76613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22" name="Shape 722"/>
            <p:cNvSpPr/>
            <p:nvPr/>
          </p:nvSpPr>
          <p:spPr>
            <a:xfrm>
              <a:off x="4733558" y="1592083"/>
              <a:ext cx="18254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725" name="Group 725"/>
            <p:cNvGrpSpPr/>
            <p:nvPr/>
          </p:nvGrpSpPr>
          <p:grpSpPr>
            <a:xfrm>
              <a:off x="6703553" y="1311816"/>
              <a:ext cx="1607145" cy="556918"/>
              <a:chOff x="0" y="0"/>
              <a:chExt cx="1607143" cy="556916"/>
            </a:xfrm>
          </p:grpSpPr>
          <p:sp>
            <p:nvSpPr>
              <p:cNvPr id="723" name="Shape 723"/>
              <p:cNvSpPr/>
              <p:nvPr/>
            </p:nvSpPr>
            <p:spPr>
              <a:xfrm>
                <a:off x="0" y="0"/>
                <a:ext cx="1607144" cy="556917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24" name="Shape 724"/>
              <p:cNvSpPr/>
              <p:nvPr/>
            </p:nvSpPr>
            <p:spPr>
              <a:xfrm>
                <a:off x="0" y="73734"/>
                <a:ext cx="1607144" cy="4094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8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Clk divider</a:t>
                </a:r>
              </a:p>
            </p:txBody>
          </p:sp>
        </p:grpSp>
        <p:sp>
          <p:nvSpPr>
            <p:cNvPr id="726" name="Shape 726"/>
            <p:cNvSpPr/>
            <p:nvPr/>
          </p:nvSpPr>
          <p:spPr>
            <a:xfrm>
              <a:off x="6523250" y="1592080"/>
              <a:ext cx="18254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27" name="Shape 727"/>
            <p:cNvSpPr/>
            <p:nvPr/>
          </p:nvSpPr>
          <p:spPr>
            <a:xfrm>
              <a:off x="8312230" y="1592080"/>
              <a:ext cx="18254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28" name="Shape 728"/>
            <p:cNvSpPr/>
            <p:nvPr/>
          </p:nvSpPr>
          <p:spPr>
            <a:xfrm>
              <a:off x="6523250" y="2358213"/>
              <a:ext cx="197152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grpSp>
          <p:nvGrpSpPr>
            <p:cNvPr id="731" name="Group 731"/>
            <p:cNvGrpSpPr/>
            <p:nvPr/>
          </p:nvGrpSpPr>
          <p:grpSpPr>
            <a:xfrm>
              <a:off x="8466445" y="741304"/>
              <a:ext cx="612649" cy="1264390"/>
              <a:chOff x="11571" y="0"/>
              <a:chExt cx="612648" cy="1264388"/>
            </a:xfrm>
          </p:grpSpPr>
          <p:sp>
            <p:nvSpPr>
              <p:cNvPr id="729" name="Shape 729"/>
              <p:cNvSpPr/>
              <p:nvPr/>
            </p:nvSpPr>
            <p:spPr>
              <a:xfrm>
                <a:off x="39902" y="0"/>
                <a:ext cx="555986" cy="1264389"/>
              </a:xfrm>
              <a:prstGeom prst="rect">
                <a:avLst/>
              </a:prstGeom>
              <a:noFill/>
              <a:ln w="12700" cap="flat">
                <a:solidFill>
                  <a:srgbClr val="00B0F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30" name="Shape 730"/>
              <p:cNvSpPr/>
              <p:nvPr/>
            </p:nvSpPr>
            <p:spPr>
              <a:xfrm rot="16200000">
                <a:off x="-314300" y="325870"/>
                <a:ext cx="1264390" cy="612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4-bit TOT counter</a:t>
                </a:r>
              </a:p>
            </p:txBody>
          </p:sp>
        </p:grpSp>
        <p:grpSp>
          <p:nvGrpSpPr>
            <p:cNvPr id="734" name="Group 734"/>
            <p:cNvGrpSpPr/>
            <p:nvPr/>
          </p:nvGrpSpPr>
          <p:grpSpPr>
            <a:xfrm>
              <a:off x="8466445" y="2002670"/>
              <a:ext cx="612649" cy="1264390"/>
              <a:chOff x="11571" y="0"/>
              <a:chExt cx="612648" cy="1264388"/>
            </a:xfrm>
          </p:grpSpPr>
          <p:sp>
            <p:nvSpPr>
              <p:cNvPr id="732" name="Shape 732"/>
              <p:cNvSpPr/>
              <p:nvPr/>
            </p:nvSpPr>
            <p:spPr>
              <a:xfrm>
                <a:off x="39902" y="0"/>
                <a:ext cx="555986" cy="1264389"/>
              </a:xfrm>
              <a:prstGeom prst="rect">
                <a:avLst/>
              </a:prstGeom>
              <a:noFill/>
              <a:ln w="12700" cap="flat">
                <a:solidFill>
                  <a:srgbClr val="00B0F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33" name="Shape 733"/>
              <p:cNvSpPr/>
              <p:nvPr/>
            </p:nvSpPr>
            <p:spPr>
              <a:xfrm rot="16200000">
                <a:off x="-314300" y="325870"/>
                <a:ext cx="1264390" cy="6126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4-bit TOA counter</a:t>
                </a:r>
              </a:p>
            </p:txBody>
          </p:sp>
        </p:grpSp>
        <p:grpSp>
          <p:nvGrpSpPr>
            <p:cNvPr id="737" name="Group 737"/>
            <p:cNvGrpSpPr/>
            <p:nvPr/>
          </p:nvGrpSpPr>
          <p:grpSpPr>
            <a:xfrm>
              <a:off x="8494777" y="3908675"/>
              <a:ext cx="555986" cy="567642"/>
              <a:chOff x="0" y="0"/>
              <a:chExt cx="555985" cy="567641"/>
            </a:xfrm>
          </p:grpSpPr>
          <p:sp>
            <p:nvSpPr>
              <p:cNvPr id="735" name="Shape 735"/>
              <p:cNvSpPr/>
              <p:nvPr/>
            </p:nvSpPr>
            <p:spPr>
              <a:xfrm>
                <a:off x="-1" y="0"/>
                <a:ext cx="555987" cy="567642"/>
              </a:xfrm>
              <a:prstGeom prst="rect">
                <a:avLst/>
              </a:prstGeom>
              <a:noFill/>
              <a:ln w="12700" cap="flat">
                <a:solidFill>
                  <a:srgbClr val="7030A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36" name="Shape 736"/>
              <p:cNvSpPr/>
              <p:nvPr/>
            </p:nvSpPr>
            <p:spPr>
              <a:xfrm rot="16200000">
                <a:off x="-5829" y="98146"/>
                <a:ext cx="567643" cy="3713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>
                <a:lvl1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HF</a:t>
                </a:r>
              </a:p>
            </p:txBody>
          </p:sp>
        </p:grpSp>
        <p:sp>
          <p:nvSpPr>
            <p:cNvPr id="738" name="Shape 738"/>
            <p:cNvSpPr/>
            <p:nvPr/>
          </p:nvSpPr>
          <p:spPr>
            <a:xfrm rot="10800000">
              <a:off x="8446152" y="3542920"/>
              <a:ext cx="653235" cy="262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72" y="0"/>
                  </a:lnTo>
                  <a:lnTo>
                    <a:pt x="19428" y="0"/>
                  </a:lnTo>
                  <a:lnTo>
                    <a:pt x="21600" y="21600"/>
                  </a:lnTo>
                  <a:close/>
                </a:path>
              </a:pathLst>
            </a:custGeom>
            <a:noFill/>
            <a:ln w="12700" cap="flat">
              <a:solidFill>
                <a:srgbClr val="7030A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28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39" name="Shape 739"/>
            <p:cNvSpPr/>
            <p:nvPr/>
          </p:nvSpPr>
          <p:spPr>
            <a:xfrm flipV="1">
              <a:off x="8774576" y="3805690"/>
              <a:ext cx="1" cy="10298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 flipV="1">
              <a:off x="8629639" y="3267060"/>
              <a:ext cx="1" cy="275860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1" name="Shape 741"/>
            <p:cNvSpPr/>
            <p:nvPr/>
          </p:nvSpPr>
          <p:spPr>
            <a:xfrm flipV="1">
              <a:off x="8883397" y="3380362"/>
              <a:ext cx="1" cy="16255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>
              <a:off x="9219936" y="574925"/>
              <a:ext cx="1" cy="280543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3" name="Shape 743"/>
            <p:cNvSpPr/>
            <p:nvPr/>
          </p:nvSpPr>
          <p:spPr>
            <a:xfrm>
              <a:off x="8881591" y="3380362"/>
              <a:ext cx="33834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4" name="Shape 744"/>
            <p:cNvSpPr/>
            <p:nvPr/>
          </p:nvSpPr>
          <p:spPr>
            <a:xfrm>
              <a:off x="8881591" y="584203"/>
              <a:ext cx="338345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5" name="Shape 745"/>
            <p:cNvSpPr/>
            <p:nvPr/>
          </p:nvSpPr>
          <p:spPr>
            <a:xfrm flipV="1">
              <a:off x="8883397" y="426190"/>
              <a:ext cx="1" cy="16255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6" name="Shape 746"/>
            <p:cNvSpPr/>
            <p:nvPr/>
          </p:nvSpPr>
          <p:spPr>
            <a:xfrm flipV="1">
              <a:off x="8771838" y="4476318"/>
              <a:ext cx="1" cy="162558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47" name="Shape 747"/>
            <p:cNvSpPr/>
            <p:nvPr/>
          </p:nvSpPr>
          <p:spPr>
            <a:xfrm>
              <a:off x="7969198" y="4569101"/>
              <a:ext cx="1607145" cy="371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Bottom pixel</a:t>
              </a:r>
            </a:p>
          </p:txBody>
        </p:sp>
        <p:sp>
          <p:nvSpPr>
            <p:cNvPr id="748" name="Shape 748"/>
            <p:cNvSpPr/>
            <p:nvPr/>
          </p:nvSpPr>
          <p:spPr>
            <a:xfrm>
              <a:off x="7969198" y="92784"/>
              <a:ext cx="1607145" cy="371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Top pixel</a:t>
              </a:r>
            </a:p>
          </p:txBody>
        </p:sp>
        <p:grpSp>
          <p:nvGrpSpPr>
            <p:cNvPr id="751" name="Group 751"/>
            <p:cNvGrpSpPr/>
            <p:nvPr/>
          </p:nvGrpSpPr>
          <p:grpSpPr>
            <a:xfrm>
              <a:off x="4906021" y="2950428"/>
              <a:ext cx="3404677" cy="923399"/>
              <a:chOff x="0" y="0"/>
              <a:chExt cx="3404676" cy="923397"/>
            </a:xfrm>
          </p:grpSpPr>
          <p:sp>
            <p:nvSpPr>
              <p:cNvPr id="749" name="Shape 749"/>
              <p:cNvSpPr/>
              <p:nvPr/>
            </p:nvSpPr>
            <p:spPr>
              <a:xfrm>
                <a:off x="0" y="-1"/>
                <a:ext cx="3404677" cy="923399"/>
              </a:xfrm>
              <a:prstGeom prst="rect">
                <a:avLst/>
              </a:prstGeom>
              <a:noFill/>
              <a:ln w="127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65023" tIns="65023" rIns="65023" bIns="65023" numCol="1" anchor="ctr">
                <a:no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endParaRPr/>
              </a:p>
            </p:txBody>
          </p:sp>
          <p:sp>
            <p:nvSpPr>
              <p:cNvPr id="750" name="Shape 750"/>
              <p:cNvSpPr/>
              <p:nvPr/>
            </p:nvSpPr>
            <p:spPr>
              <a:xfrm>
                <a:off x="0" y="34724"/>
                <a:ext cx="3404677" cy="8539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5023" tIns="65023" rIns="65023" bIns="65023" numCol="1" anchor="ctr">
                <a:spAutoFit/>
              </a:bodyPr>
              <a:lstStyle/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Configuration data:</a:t>
                </a:r>
                <a:endParaRPr>
                  <a:solidFill>
                    <a:srgbClr val="FFFFFF"/>
                  </a:solidFill>
                </a:endParaRPr>
              </a:p>
              <a:p>
                <a:pPr defTabSz="1300480">
                  <a:defRPr sz="1600">
                    <a:latin typeface="Helvetica"/>
                    <a:ea typeface="Helvetica"/>
                    <a:cs typeface="Helvetica"/>
                    <a:sym typeface="Helvetica"/>
                  </a:defRPr>
                </a:pPr>
                <a:r>
                  <a:t>Th.Adj, TpulseEnable, CountingMode, Mask</a:t>
                </a:r>
              </a:p>
            </p:txBody>
          </p:sp>
        </p:grpSp>
        <p:sp>
          <p:nvSpPr>
            <p:cNvPr id="752" name="Shape 752"/>
            <p:cNvSpPr/>
            <p:nvPr/>
          </p:nvSpPr>
          <p:spPr>
            <a:xfrm>
              <a:off x="6608359" y="2762802"/>
              <a:ext cx="188641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53" name="Shape 753"/>
            <p:cNvSpPr/>
            <p:nvPr/>
          </p:nvSpPr>
          <p:spPr>
            <a:xfrm flipV="1">
              <a:off x="6608359" y="2762803"/>
              <a:ext cx="1" cy="187626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54" name="Shape 754"/>
            <p:cNvSpPr/>
            <p:nvPr/>
          </p:nvSpPr>
          <p:spPr>
            <a:xfrm>
              <a:off x="4652259" y="0"/>
              <a:ext cx="4924082" cy="4951955"/>
            </a:xfrm>
            <a:prstGeom prst="rect">
              <a:avLst/>
            </a:prstGeom>
            <a:noFill/>
            <a:ln w="38100" cap="flat">
              <a:solidFill>
                <a:srgbClr val="00B050"/>
              </a:solidFill>
              <a:prstDash val="dashDot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28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55" name="Shape 755"/>
            <p:cNvSpPr/>
            <p:nvPr/>
          </p:nvSpPr>
          <p:spPr>
            <a:xfrm>
              <a:off x="0" y="0"/>
              <a:ext cx="4541357" cy="4951955"/>
            </a:xfrm>
            <a:prstGeom prst="rect">
              <a:avLst/>
            </a:prstGeom>
            <a:noFill/>
            <a:ln w="50800" cap="flat">
              <a:solidFill>
                <a:srgbClr val="FF0000"/>
              </a:solidFill>
              <a:prstDash val="dashDot"/>
              <a:round/>
            </a:ln>
            <a:effectLst/>
          </p:spPr>
          <p:txBody>
            <a:bodyPr wrap="square" lIns="65023" tIns="65023" rIns="65023" bIns="65023" numCol="1" anchor="ctr">
              <a:noAutofit/>
            </a:bodyPr>
            <a:lstStyle/>
            <a:p>
              <a:pPr defTabSz="1300480">
                <a:defRPr sz="280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56" name="Shape 756"/>
            <p:cNvSpPr/>
            <p:nvPr/>
          </p:nvSpPr>
          <p:spPr>
            <a:xfrm>
              <a:off x="3028332" y="2509068"/>
              <a:ext cx="363857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57" name="Shape 757"/>
            <p:cNvSpPr/>
            <p:nvPr/>
          </p:nvSpPr>
          <p:spPr>
            <a:xfrm>
              <a:off x="2123390" y="2478084"/>
              <a:ext cx="1607145" cy="3459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4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Threshold</a:t>
              </a:r>
            </a:p>
          </p:txBody>
        </p:sp>
        <p:sp>
          <p:nvSpPr>
            <p:cNvPr id="758" name="Shape 758"/>
            <p:cNvSpPr/>
            <p:nvPr/>
          </p:nvSpPr>
          <p:spPr>
            <a:xfrm>
              <a:off x="812299" y="3490972"/>
              <a:ext cx="1607145" cy="443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/>
            <a:p>
              <a:pPr defTabSz="1300480">
                <a:defRPr sz="1800"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t>V</a:t>
              </a:r>
              <a:r>
                <a:rPr baseline="-20777"/>
                <a:t>test_pulse</a:t>
              </a:r>
            </a:p>
          </p:txBody>
        </p:sp>
        <p:sp>
          <p:nvSpPr>
            <p:cNvPr id="759" name="Shape 759"/>
            <p:cNvSpPr/>
            <p:nvPr/>
          </p:nvSpPr>
          <p:spPr>
            <a:xfrm>
              <a:off x="4821434" y="1415680"/>
              <a:ext cx="93636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60" name="Shape 760"/>
            <p:cNvSpPr/>
            <p:nvPr/>
          </p:nvSpPr>
          <p:spPr>
            <a:xfrm>
              <a:off x="4821434" y="806727"/>
              <a:ext cx="1" cy="1375085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61" name="Shape 761"/>
            <p:cNvSpPr/>
            <p:nvPr/>
          </p:nvSpPr>
          <p:spPr>
            <a:xfrm>
              <a:off x="4821434" y="2181812"/>
              <a:ext cx="94671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762" name="Shape 762"/>
            <p:cNvSpPr/>
            <p:nvPr/>
          </p:nvSpPr>
          <p:spPr>
            <a:xfrm>
              <a:off x="4339903" y="667290"/>
              <a:ext cx="1607145" cy="371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ctr">
              <a:spAutoFit/>
            </a:bodyPr>
            <a:lstStyle>
              <a:lvl1pPr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Clock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75685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3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2180" y="32669"/>
            <a:ext cx="819292" cy="789882"/>
          </a:xfrm>
          <a:prstGeom prst="rect">
            <a:avLst/>
          </a:prstGeom>
          <a:ln w="12700">
            <a:miter lim="400000"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20800"/>
            <a:ext cx="13004800" cy="7112000"/>
          </a:xfrm>
          <a:prstGeom prst="rect">
            <a:avLst/>
          </a:prstGeom>
        </p:spPr>
      </p:pic>
      <p:sp>
        <p:nvSpPr>
          <p:cNvPr id="155" name="Shape 264"/>
          <p:cNvSpPr/>
          <p:nvPr/>
        </p:nvSpPr>
        <p:spPr>
          <a:xfrm>
            <a:off x="1839531" y="18692"/>
            <a:ext cx="8944756" cy="825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err="1" smtClean="0"/>
              <a:t>CLICpix</a:t>
            </a:r>
            <a:r>
              <a:rPr lang="en-US" dirty="0" smtClean="0"/>
              <a:t> / weak responsive pixels</a:t>
            </a:r>
            <a:endParaRPr dirty="0"/>
          </a:p>
        </p:txBody>
      </p:sp>
    </p:spTree>
  </p:cSld>
  <p:clrMapOvr>
    <a:masterClrMapping/>
  </p:clrMapOvr>
  <p:transition spd="slow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5" name="Shape 915"/>
          <p:cNvSpPr/>
          <p:nvPr/>
        </p:nvSpPr>
        <p:spPr>
          <a:xfrm>
            <a:off x="4443306" y="9308276"/>
            <a:ext cx="4118188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vertex and tracker R&amp;D</a:t>
            </a:r>
          </a:p>
        </p:txBody>
      </p:sp>
      <p:sp>
        <p:nvSpPr>
          <p:cNvPr id="916" name="Shape 916"/>
          <p:cNvSpPr>
            <a:spLocks noGrp="1"/>
          </p:cNvSpPr>
          <p:nvPr>
            <p:ph type="title"/>
          </p:nvPr>
        </p:nvSpPr>
        <p:spPr>
          <a:xfrm>
            <a:off x="-1" y="-1"/>
            <a:ext cx="13004802" cy="866988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New CLICpix version</a:t>
            </a:r>
          </a:p>
        </p:txBody>
      </p:sp>
      <p:pic>
        <p:nvPicPr>
          <p:cNvPr id="917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2180" y="32669"/>
            <a:ext cx="819292" cy="789882"/>
          </a:xfrm>
          <a:prstGeom prst="rect">
            <a:avLst/>
          </a:prstGeom>
          <a:ln w="12700">
            <a:miter lim="400000"/>
          </a:ln>
        </p:spPr>
      </p:pic>
      <p:sp>
        <p:nvSpPr>
          <p:cNvPr id="918" name="Shape 918"/>
          <p:cNvSpPr/>
          <p:nvPr/>
        </p:nvSpPr>
        <p:spPr>
          <a:xfrm>
            <a:off x="975359" y="9308276"/>
            <a:ext cx="2709335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June 9, 2016</a:t>
            </a:r>
          </a:p>
        </p:txBody>
      </p:sp>
      <p:sp>
        <p:nvSpPr>
          <p:cNvPr id="919" name="Shape 919"/>
          <p:cNvSpPr>
            <a:spLocks noGrp="1"/>
          </p:cNvSpPr>
          <p:nvPr>
            <p:ph type="sldNum" sz="quarter" idx="2"/>
          </p:nvPr>
        </p:nvSpPr>
        <p:spPr>
          <a:xfrm>
            <a:off x="11632419" y="9308276"/>
            <a:ext cx="397022" cy="38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25</a:t>
            </a:fld>
            <a:endParaRPr/>
          </a:p>
        </p:txBody>
      </p:sp>
      <p:sp>
        <p:nvSpPr>
          <p:cNvPr id="920" name="Shape 920"/>
          <p:cNvSpPr/>
          <p:nvPr/>
        </p:nvSpPr>
        <p:spPr>
          <a:xfrm>
            <a:off x="137638" y="780344"/>
            <a:ext cx="8105756" cy="6791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239183" indent="-239183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New </a:t>
            </a:r>
            <a:r>
              <a:rPr>
                <a:solidFill>
                  <a:srgbClr val="0432FF"/>
                </a:solidFill>
              </a:rPr>
              <a:t>CLICpix2</a:t>
            </a:r>
            <a:r>
              <a:t> chip soon to be submitted: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Increased matrix size to </a:t>
            </a:r>
            <a:r>
              <a:rPr>
                <a:solidFill>
                  <a:srgbClr val="0432FF"/>
                </a:solidFill>
              </a:rPr>
              <a:t>128 ⨉ 128 </a:t>
            </a:r>
            <a:r>
              <a:t>pixels,</a:t>
            </a:r>
            <a:br/>
            <a:r>
              <a:t>matching C3PD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Longer counters for charge (</a:t>
            </a:r>
            <a:r>
              <a:rPr>
                <a:solidFill>
                  <a:srgbClr val="0432FF"/>
                </a:solidFill>
              </a:rPr>
              <a:t>5-bit</a:t>
            </a:r>
            <a:r>
              <a:t>) and timing (</a:t>
            </a:r>
            <a:r>
              <a:rPr>
                <a:solidFill>
                  <a:srgbClr val="0432FF"/>
                </a:solidFill>
              </a:rPr>
              <a:t>8-bit</a:t>
            </a:r>
            <a:r>
              <a:t>) measurements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Improved noise isolation and removal of cross-talk issue observed in first CLICpix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More sophisticated I/O with parallel column readout and 8/10 bit encoding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Integrated test pulse DACs and bandgap</a:t>
            </a:r>
            <a:br/>
            <a:endParaRPr/>
          </a:p>
          <a:p>
            <a:pPr marL="236008" indent="-226483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Ongoing ASIC validation using System Verilog</a:t>
            </a:r>
            <a:br/>
            <a:r>
              <a:t>Universal Verification Method (</a:t>
            </a:r>
            <a:r>
              <a:rPr>
                <a:solidFill>
                  <a:srgbClr val="0432FF"/>
                </a:solidFill>
              </a:rPr>
              <a:t>UVM</a:t>
            </a:r>
            <a:r>
              <a:t>)</a:t>
            </a:r>
            <a:br/>
            <a:endParaRPr/>
          </a:p>
          <a:p>
            <a:pPr marL="236008" indent="-226483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New </a:t>
            </a:r>
            <a:r>
              <a:rPr>
                <a:solidFill>
                  <a:srgbClr val="0432FF"/>
                </a:solidFill>
              </a:rPr>
              <a:t>CaRIBOu readout system </a:t>
            </a:r>
            <a:r>
              <a:t>with</a:t>
            </a:r>
            <a:br/>
            <a:r>
              <a:t>System-on-Chip (</a:t>
            </a:r>
            <a:r>
              <a:rPr>
                <a:solidFill>
                  <a:srgbClr val="0432FF"/>
                </a:solidFill>
              </a:rPr>
              <a:t>SoC</a:t>
            </a:r>
            <a:r>
              <a:t>) FPGA architecture under development with Uni GE and BNL ATLAS groups </a:t>
            </a:r>
            <a:br/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run slow control, calibration on CPU inside FPGA</a:t>
            </a:r>
          </a:p>
        </p:txBody>
      </p:sp>
      <p:sp>
        <p:nvSpPr>
          <p:cNvPr id="921" name="Shape 921"/>
          <p:cNvSpPr/>
          <p:nvPr/>
        </p:nvSpPr>
        <p:spPr>
          <a:xfrm>
            <a:off x="9881975" y="677933"/>
            <a:ext cx="1187399" cy="434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0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CLICpix2</a:t>
            </a:r>
          </a:p>
        </p:txBody>
      </p:sp>
      <p:pic>
        <p:nvPicPr>
          <p:cNvPr id="922" name="image109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369918" y="1125229"/>
            <a:ext cx="3122826" cy="3721277"/>
          </a:xfrm>
          <a:prstGeom prst="rect">
            <a:avLst/>
          </a:prstGeom>
          <a:ln w="12700">
            <a:miter lim="400000"/>
          </a:ln>
        </p:spPr>
      </p:pic>
      <p:pic>
        <p:nvPicPr>
          <p:cNvPr id="923" name="image110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77550" y="6857433"/>
            <a:ext cx="2041121" cy="2375123"/>
          </a:xfrm>
          <a:prstGeom prst="rect">
            <a:avLst/>
          </a:prstGeom>
          <a:ln w="12700">
            <a:miter lim="400000"/>
          </a:ln>
        </p:spPr>
      </p:pic>
      <p:sp>
        <p:nvSpPr>
          <p:cNvPr id="924" name="Shape 924"/>
          <p:cNvSpPr/>
          <p:nvPr/>
        </p:nvSpPr>
        <p:spPr>
          <a:xfrm>
            <a:off x="8429458" y="5371216"/>
            <a:ext cx="1229690" cy="434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0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CaRIBOu</a:t>
            </a:r>
          </a:p>
        </p:txBody>
      </p:sp>
      <p:pic>
        <p:nvPicPr>
          <p:cNvPr id="925" name="image111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 rot="16200000">
            <a:off x="7603242" y="6572565"/>
            <a:ext cx="3533353" cy="2108135"/>
          </a:xfrm>
          <a:prstGeom prst="rect">
            <a:avLst/>
          </a:prstGeom>
          <a:ln w="12700">
            <a:miter lim="400000"/>
          </a:ln>
        </p:spPr>
      </p:pic>
      <p:pic>
        <p:nvPicPr>
          <p:cNvPr id="926" name="image112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701267" y="5608920"/>
            <a:ext cx="1974607" cy="12445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Shape 928"/>
          <p:cNvSpPr/>
          <p:nvPr/>
        </p:nvSpPr>
        <p:spPr>
          <a:xfrm>
            <a:off x="4443306" y="9308276"/>
            <a:ext cx="4118188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vertex and tracker R&amp;D</a:t>
            </a:r>
          </a:p>
        </p:txBody>
      </p:sp>
      <p:sp>
        <p:nvSpPr>
          <p:cNvPr id="929" name="Shape 929"/>
          <p:cNvSpPr>
            <a:spLocks noGrp="1"/>
          </p:cNvSpPr>
          <p:nvPr>
            <p:ph type="title"/>
          </p:nvPr>
        </p:nvSpPr>
        <p:spPr>
          <a:xfrm>
            <a:off x="-1" y="-38947"/>
            <a:ext cx="13004802" cy="866988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Tracker readout technology: Lapis SOI</a:t>
            </a:r>
          </a:p>
        </p:txBody>
      </p:sp>
      <p:pic>
        <p:nvPicPr>
          <p:cNvPr id="930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2180" y="32669"/>
            <a:ext cx="819292" cy="789882"/>
          </a:xfrm>
          <a:prstGeom prst="rect">
            <a:avLst/>
          </a:prstGeom>
          <a:ln w="12700">
            <a:miter lim="400000"/>
          </a:ln>
        </p:spPr>
      </p:pic>
      <p:sp>
        <p:nvSpPr>
          <p:cNvPr id="931" name="Shape 931"/>
          <p:cNvSpPr/>
          <p:nvPr/>
        </p:nvSpPr>
        <p:spPr>
          <a:xfrm>
            <a:off x="975359" y="9308276"/>
            <a:ext cx="2709335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June 9, 2016</a:t>
            </a:r>
          </a:p>
        </p:txBody>
      </p:sp>
      <p:sp>
        <p:nvSpPr>
          <p:cNvPr id="932" name="Shape 932"/>
          <p:cNvSpPr>
            <a:spLocks noGrp="1"/>
          </p:cNvSpPr>
          <p:nvPr>
            <p:ph type="sldNum" sz="quarter" idx="2"/>
          </p:nvPr>
        </p:nvSpPr>
        <p:spPr>
          <a:xfrm>
            <a:off x="11632419" y="9308276"/>
            <a:ext cx="397022" cy="38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26</a:t>
            </a:fld>
            <a:endParaRPr/>
          </a:p>
        </p:txBody>
      </p:sp>
      <p:sp>
        <p:nvSpPr>
          <p:cNvPr id="933" name="Shape 933"/>
          <p:cNvSpPr/>
          <p:nvPr/>
        </p:nvSpPr>
        <p:spPr>
          <a:xfrm>
            <a:off x="152894" y="1065268"/>
            <a:ext cx="10855607" cy="6835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defRPr sz="2000" b="1">
                <a:latin typeface="Helvetica"/>
                <a:ea typeface="Helvetica"/>
                <a:cs typeface="Helvetica"/>
                <a:sym typeface="Helvetica"/>
              </a:defRPr>
            </a:pPr>
            <a:r>
              <a:t>Silicon On Insulator (SOI) technology</a:t>
            </a:r>
          </a:p>
          <a:p>
            <a:pPr marL="381000" indent="-381000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CMOS sensor on SOI wafers</a:t>
            </a:r>
          </a:p>
          <a:p>
            <a:pPr marL="381000" indent="-381000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Electronics on low resistivity wafer</a:t>
            </a:r>
            <a:br/>
            <a:r>
              <a:t>separated by buried oxide from fully depleted</a:t>
            </a:r>
            <a:br/>
            <a:r>
              <a:t>high-resistivity sensing layer</a:t>
            </a:r>
          </a:p>
          <a:p>
            <a:pPr marL="381000" indent="-381000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Allows for standard CMOS electronics</a:t>
            </a:r>
            <a:br/>
            <a:r>
              <a:t>with complex functionality</a:t>
            </a:r>
          </a:p>
          <a:p>
            <a:pPr marL="381000" indent="-381000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Fast time stamping possible</a:t>
            </a:r>
          </a:p>
          <a:p>
            <a:pPr marL="381000" indent="-381000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Recent progress on radiation hardness</a:t>
            </a:r>
            <a:br/>
            <a:r>
              <a:t>(double SOI, controlled discharge of surface charges)	 </a:t>
            </a:r>
            <a:br/>
            <a:endParaRPr/>
          </a:p>
          <a:p>
            <a:pPr marL="381000" indent="-381000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Example: </a:t>
            </a:r>
            <a:r>
              <a:rPr>
                <a:solidFill>
                  <a:srgbClr val="0000FF"/>
                </a:solidFill>
              </a:rPr>
              <a:t>Latis 200 nm SOI process</a:t>
            </a:r>
            <a:br>
              <a:rPr>
                <a:solidFill>
                  <a:srgbClr val="0000FF"/>
                </a:solidFill>
              </a:rPr>
            </a:br>
            <a:r>
              <a:t>(KEK, Osaka, AGH Cracow, others)</a:t>
            </a:r>
          </a:p>
          <a:p>
            <a:pPr marL="381000" indent="-381000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Complex process work flow,</a:t>
            </a:r>
            <a:br/>
            <a:r>
              <a:t>limited availability and long turn-around times</a:t>
            </a:r>
          </a:p>
          <a:p>
            <a:pPr marL="381000" indent="-381000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marL="239183" indent="-239183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Recent Linear Collider </a:t>
            </a:r>
            <a:r>
              <a:rPr>
                <a:solidFill>
                  <a:srgbClr val="0000FF"/>
                </a:solidFill>
              </a:rPr>
              <a:t>test-chip submission </a:t>
            </a:r>
            <a:r>
              <a:t>from AGH Cracow:</a:t>
            </a:r>
          </a:p>
          <a:p>
            <a:pPr marL="504296" lvl="1" indent="-239183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Small matrices with pixel sizes ≥ 30 x 30 μm</a:t>
            </a:r>
            <a:r>
              <a:rPr baseline="30500"/>
              <a:t>2</a:t>
            </a:r>
          </a:p>
          <a:p>
            <a:pPr marL="504296" lvl="1" indent="-239183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Targeted towards CLIC requirements</a:t>
            </a:r>
            <a:br/>
            <a:r>
              <a:t>(position, amplitude and few ns timing)</a:t>
            </a:r>
          </a:p>
          <a:p>
            <a:pPr marL="504296" lvl="1" indent="-239183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Chips tested successfully in the lab</a:t>
            </a:r>
          </a:p>
          <a:p>
            <a:pPr marL="504296" lvl="1" indent="-239183" algn="l" defTabSz="1300480">
              <a:buSzPct val="100000"/>
              <a:buFont typeface="Arial"/>
              <a:buChar char="•"/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Integration in CLIC test-beam setup ongoing</a:t>
            </a:r>
          </a:p>
        </p:txBody>
      </p:sp>
      <p:pic>
        <p:nvPicPr>
          <p:cNvPr id="934" name="image120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014456" y="1087580"/>
            <a:ext cx="5939862" cy="3490777"/>
          </a:xfrm>
          <a:prstGeom prst="rect">
            <a:avLst/>
          </a:prstGeom>
          <a:ln w="12700">
            <a:miter lim="400000"/>
          </a:ln>
        </p:spPr>
      </p:pic>
      <p:pic>
        <p:nvPicPr>
          <p:cNvPr id="935" name="image121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48216" y="4979211"/>
            <a:ext cx="4231663" cy="4196398"/>
          </a:xfrm>
          <a:prstGeom prst="rect">
            <a:avLst/>
          </a:prstGeom>
          <a:ln w="12700">
            <a:miter lim="400000"/>
          </a:ln>
        </p:spPr>
      </p:pic>
      <p:sp>
        <p:nvSpPr>
          <p:cNvPr id="936" name="Shape 936"/>
          <p:cNvSpPr/>
          <p:nvPr/>
        </p:nvSpPr>
        <p:spPr>
          <a:xfrm>
            <a:off x="9227757" y="5081622"/>
            <a:ext cx="2217785" cy="434849"/>
          </a:xfrm>
          <a:prstGeom prst="rect">
            <a:avLst/>
          </a:prstGeom>
          <a:solidFill>
            <a:srgbClr val="FFFFFF">
              <a:alpha val="66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0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AGH SOI test chip</a:t>
            </a:r>
          </a:p>
        </p:txBody>
      </p:sp>
      <p:sp>
        <p:nvSpPr>
          <p:cNvPr id="937" name="Shape 937"/>
          <p:cNvSpPr/>
          <p:nvPr/>
        </p:nvSpPr>
        <p:spPr>
          <a:xfrm>
            <a:off x="6912045" y="4566162"/>
            <a:ext cx="1735706" cy="371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6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arXiv:1507.00864</a:t>
            </a:r>
          </a:p>
        </p:txBody>
      </p:sp>
    </p:spTree>
  </p:cSld>
  <p:clrMapOvr>
    <a:masterClrMapping/>
  </p:clrMapOvr>
  <p:transition spd="slow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9" name="Shape 939"/>
          <p:cNvSpPr/>
          <p:nvPr/>
        </p:nvSpPr>
        <p:spPr>
          <a:xfrm>
            <a:off x="4443306" y="9103360"/>
            <a:ext cx="4118188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vertex and tracker R&amp;D</a:t>
            </a:r>
          </a:p>
        </p:txBody>
      </p:sp>
      <p:sp>
        <p:nvSpPr>
          <p:cNvPr id="940" name="Shape 940"/>
          <p:cNvSpPr>
            <a:spLocks noGrp="1"/>
          </p:cNvSpPr>
          <p:nvPr>
            <p:ph type="title"/>
          </p:nvPr>
        </p:nvSpPr>
        <p:spPr>
          <a:xfrm>
            <a:off x="-1" y="15769"/>
            <a:ext cx="13004802" cy="866988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CLICpix power-pulsing + delivery results</a:t>
            </a:r>
          </a:p>
        </p:txBody>
      </p:sp>
      <p:sp>
        <p:nvSpPr>
          <p:cNvPr id="941" name="Shape 941"/>
          <p:cNvSpPr/>
          <p:nvPr/>
        </p:nvSpPr>
        <p:spPr>
          <a:xfrm>
            <a:off x="-1" y="985167"/>
            <a:ext cx="6042273" cy="354787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148499" indent="-148499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Measurements on prototypes for digital and analog powering of ladders:</a:t>
            </a:r>
          </a:p>
          <a:p>
            <a:pPr marL="292499" lvl="1" indent="-148499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I</a:t>
            </a:r>
            <a:r>
              <a:rPr baseline="-19818" dirty="0"/>
              <a:t>ladder</a:t>
            </a:r>
            <a:r>
              <a:rPr dirty="0"/>
              <a:t>&lt;</a:t>
            </a:r>
            <a:r>
              <a:rPr dirty="0">
                <a:solidFill>
                  <a:srgbClr val="0000FF"/>
                </a:solidFill>
              </a:rPr>
              <a:t>300 mA</a:t>
            </a:r>
            <a:r>
              <a:rPr dirty="0"/>
              <a:t>; P&lt;</a:t>
            </a:r>
            <a:r>
              <a:rPr dirty="0">
                <a:solidFill>
                  <a:srgbClr val="0000FF"/>
                </a:solidFill>
              </a:rPr>
              <a:t>45 mW/cm</a:t>
            </a:r>
            <a:r>
              <a:rPr baseline="30545" dirty="0">
                <a:solidFill>
                  <a:srgbClr val="0000FF"/>
                </a:solidFill>
              </a:rPr>
              <a:t>2</a:t>
            </a:r>
          </a:p>
          <a:p>
            <a:pPr marL="292499" lvl="1" indent="-148499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Voltage stability: </a:t>
            </a:r>
            <a:br>
              <a:rPr dirty="0"/>
            </a:br>
            <a:r>
              <a:rPr dirty="0">
                <a:solidFill>
                  <a:srgbClr val="0000FF"/>
                </a:solidFill>
              </a:rPr>
              <a:t>ΔV~16 mV (analog), ~70 mV (digital)</a:t>
            </a:r>
          </a:p>
          <a:p>
            <a:pPr marL="292499" lvl="1" indent="-148499" algn="l" defTabSz="1300480">
              <a:buSzPct val="100000"/>
              <a:buFont typeface="Arial"/>
              <a:buChar char="•"/>
              <a:defRPr sz="22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~0.1% X</a:t>
            </a:r>
            <a:r>
              <a:rPr baseline="-19818" dirty="0"/>
              <a:t>0</a:t>
            </a:r>
            <a:r>
              <a:rPr dirty="0">
                <a:solidFill>
                  <a:srgbClr val="000000"/>
                </a:solidFill>
              </a:rPr>
              <a:t> material contribution,</a:t>
            </a:r>
            <a:br>
              <a:rPr dirty="0">
                <a:solidFill>
                  <a:srgbClr val="000000"/>
                </a:solidFill>
              </a:rPr>
            </a:br>
            <a:r>
              <a:rPr dirty="0">
                <a:solidFill>
                  <a:srgbClr val="000000"/>
                </a:solidFill>
              </a:rPr>
              <a:t> dominated by Si capacitors</a:t>
            </a:r>
          </a:p>
          <a:p>
            <a:pPr marL="292499" lvl="1" indent="-148499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Can be reduced to </a:t>
            </a:r>
            <a:r>
              <a:rPr dirty="0">
                <a:solidFill>
                  <a:srgbClr val="0000FF"/>
                </a:solidFill>
              </a:rPr>
              <a:t>~0.04% X</a:t>
            </a:r>
            <a:r>
              <a:rPr baseline="-19818" dirty="0">
                <a:solidFill>
                  <a:srgbClr val="0000FF"/>
                </a:solidFill>
              </a:rPr>
              <a:t>0</a:t>
            </a:r>
            <a:br>
              <a:rPr baseline="-19818" dirty="0">
                <a:solidFill>
                  <a:srgbClr val="0000FF"/>
                </a:solidFill>
              </a:rPr>
            </a:br>
            <a:r>
              <a:rPr dirty="0"/>
              <a:t>with evolving Si capacitor technology: </a:t>
            </a:r>
            <a:br>
              <a:rPr dirty="0"/>
            </a:br>
            <a:r>
              <a:rPr dirty="0"/>
              <a:t>25 μF/cm</a:t>
            </a:r>
            <a:r>
              <a:rPr baseline="30545" dirty="0"/>
              <a:t>2</a:t>
            </a:r>
            <a:r>
              <a:rPr dirty="0"/>
              <a:t> </a:t>
            </a:r>
            <a:r>
              <a:rPr dirty="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dirty="0"/>
              <a:t>100 μF/cm</a:t>
            </a:r>
            <a:r>
              <a:rPr baseline="30545" dirty="0"/>
              <a:t>2</a:t>
            </a:r>
            <a:r>
              <a:rPr dirty="0"/>
              <a:t> </a:t>
            </a:r>
          </a:p>
        </p:txBody>
      </p:sp>
      <p:sp>
        <p:nvSpPr>
          <p:cNvPr id="942" name="Shape 942"/>
          <p:cNvSpPr/>
          <p:nvPr/>
        </p:nvSpPr>
        <p:spPr>
          <a:xfrm>
            <a:off x="975359" y="9103360"/>
            <a:ext cx="2709335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June 9, 2016</a:t>
            </a:r>
          </a:p>
        </p:txBody>
      </p:sp>
      <p:sp>
        <p:nvSpPr>
          <p:cNvPr id="943" name="Shape 943"/>
          <p:cNvSpPr>
            <a:spLocks noGrp="1"/>
          </p:cNvSpPr>
          <p:nvPr>
            <p:ph type="sldNum" sz="quarter" idx="2"/>
          </p:nvPr>
        </p:nvSpPr>
        <p:spPr>
          <a:xfrm>
            <a:off x="11632419" y="9103360"/>
            <a:ext cx="397022" cy="38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27</a:t>
            </a:fld>
            <a:endParaRPr/>
          </a:p>
        </p:txBody>
      </p:sp>
      <p:pic>
        <p:nvPicPr>
          <p:cNvPr id="944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523598" y="3309833"/>
            <a:ext cx="819292" cy="789882"/>
          </a:xfrm>
          <a:prstGeom prst="rect">
            <a:avLst/>
          </a:prstGeom>
          <a:ln w="12700">
            <a:miter lim="400000"/>
          </a:ln>
        </p:spPr>
      </p:pic>
      <p:pic>
        <p:nvPicPr>
          <p:cNvPr id="945" name="image127.png" descr="powerpulsing-measurements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1" y="5491268"/>
            <a:ext cx="12824284" cy="3379576"/>
          </a:xfrm>
          <a:prstGeom prst="rect">
            <a:avLst/>
          </a:prstGeom>
          <a:ln w="12700">
            <a:miter lim="400000"/>
          </a:ln>
        </p:spPr>
      </p:pic>
      <p:sp>
        <p:nvSpPr>
          <p:cNvPr id="946" name="Shape 946"/>
          <p:cNvSpPr/>
          <p:nvPr/>
        </p:nvSpPr>
        <p:spPr>
          <a:xfrm>
            <a:off x="125272" y="5184034"/>
            <a:ext cx="1515353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analog power</a:t>
            </a:r>
          </a:p>
        </p:txBody>
      </p:sp>
      <p:sp>
        <p:nvSpPr>
          <p:cNvPr id="947" name="Shape 947"/>
          <p:cNvSpPr/>
          <p:nvPr/>
        </p:nvSpPr>
        <p:spPr>
          <a:xfrm>
            <a:off x="6679600" y="5184034"/>
            <a:ext cx="1426168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digital power</a:t>
            </a:r>
          </a:p>
        </p:txBody>
      </p:sp>
      <p:sp>
        <p:nvSpPr>
          <p:cNvPr id="948" name="Shape 948"/>
          <p:cNvSpPr/>
          <p:nvPr/>
        </p:nvSpPr>
        <p:spPr>
          <a:xfrm>
            <a:off x="227684" y="7678043"/>
            <a:ext cx="2048229" cy="270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algn="l" defTabSz="1300480">
              <a:defRPr sz="1600">
                <a:latin typeface="Helvetica"/>
                <a:ea typeface="Helvetica"/>
                <a:cs typeface="Helvetica"/>
                <a:sym typeface="Helvetica"/>
              </a:defRPr>
            </a:pPr>
            <a:r>
              <a:t>P</a:t>
            </a:r>
            <a:r>
              <a:rPr baseline="-20250"/>
              <a:t>avg</a:t>
            </a:r>
            <a:r>
              <a:t> &lt; 10 mW/cm</a:t>
            </a:r>
            <a:r>
              <a:rPr baseline="31999"/>
              <a:t>2</a:t>
            </a:r>
          </a:p>
        </p:txBody>
      </p:sp>
      <p:grpSp>
        <p:nvGrpSpPr>
          <p:cNvPr id="951" name="Group 951"/>
          <p:cNvGrpSpPr/>
          <p:nvPr/>
        </p:nvGrpSpPr>
        <p:grpSpPr>
          <a:xfrm>
            <a:off x="5990342" y="1394813"/>
            <a:ext cx="6912770" cy="2824858"/>
            <a:chOff x="0" y="0"/>
            <a:chExt cx="6912768" cy="2824857"/>
          </a:xfrm>
        </p:grpSpPr>
        <p:pic>
          <p:nvPicPr>
            <p:cNvPr id="949" name="image128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0" y="366984"/>
              <a:ext cx="6912769" cy="24578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50" name="Shape 950"/>
            <p:cNvSpPr/>
            <p:nvPr/>
          </p:nvSpPr>
          <p:spPr>
            <a:xfrm>
              <a:off x="271079" y="-1"/>
              <a:ext cx="4343572" cy="4602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 algn="l" defTabSz="1300480">
                <a:defRPr sz="2200">
                  <a:solidFill>
                    <a:srgbClr val="0000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Flex-Kapton + dummy-load setup:</a:t>
              </a:r>
            </a:p>
          </p:txBody>
        </p:sp>
      </p:grpSp>
      <p:sp>
        <p:nvSpPr>
          <p:cNvPr id="952" name="Shape 952"/>
          <p:cNvSpPr/>
          <p:nvPr/>
        </p:nvSpPr>
        <p:spPr>
          <a:xfrm>
            <a:off x="6502399" y="2069031"/>
            <a:ext cx="1972294" cy="1234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2400">
                <a:solidFill>
                  <a:srgbClr val="CCFFC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Si capacitors</a:t>
            </a:r>
          </a:p>
          <a:p>
            <a:pPr algn="l" defTabSz="1300480">
              <a:defRPr sz="2400">
                <a:solidFill>
                  <a:srgbClr val="CCFFC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LDOs</a:t>
            </a:r>
          </a:p>
          <a:p>
            <a:pPr algn="l" defTabSz="1300480">
              <a:defRPr sz="2400">
                <a:solidFill>
                  <a:srgbClr val="CCFFCC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loads</a:t>
            </a:r>
          </a:p>
        </p:txBody>
      </p:sp>
      <p:sp>
        <p:nvSpPr>
          <p:cNvPr id="953" name="Shape 953"/>
          <p:cNvSpPr/>
          <p:nvPr/>
        </p:nvSpPr>
        <p:spPr>
          <a:xfrm>
            <a:off x="8550627" y="2376265"/>
            <a:ext cx="917329" cy="34715"/>
          </a:xfrm>
          <a:prstGeom prst="line">
            <a:avLst/>
          </a:prstGeom>
          <a:ln w="38100">
            <a:solidFill>
              <a:srgbClr val="CCFFCC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54" name="Shape 954"/>
          <p:cNvSpPr/>
          <p:nvPr/>
        </p:nvSpPr>
        <p:spPr>
          <a:xfrm>
            <a:off x="7580700" y="2755749"/>
            <a:ext cx="668055" cy="188067"/>
          </a:xfrm>
          <a:prstGeom prst="line">
            <a:avLst/>
          </a:prstGeom>
          <a:ln w="38100">
            <a:solidFill>
              <a:srgbClr val="CCFFCC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55" name="Shape 955"/>
          <p:cNvSpPr/>
          <p:nvPr/>
        </p:nvSpPr>
        <p:spPr>
          <a:xfrm>
            <a:off x="7508451" y="3177494"/>
            <a:ext cx="631930" cy="416562"/>
          </a:xfrm>
          <a:prstGeom prst="line">
            <a:avLst/>
          </a:prstGeom>
          <a:ln w="38100">
            <a:solidFill>
              <a:srgbClr val="CCFFCC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956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2180" y="32669"/>
            <a:ext cx="819292" cy="78988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8" name="Shape 958"/>
          <p:cNvSpPr/>
          <p:nvPr/>
        </p:nvSpPr>
        <p:spPr>
          <a:xfrm>
            <a:off x="4443306" y="9103360"/>
            <a:ext cx="4118188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vertex and tracker R&amp;D</a:t>
            </a:r>
          </a:p>
        </p:txBody>
      </p:sp>
      <p:sp>
        <p:nvSpPr>
          <p:cNvPr id="959" name="Shape 959"/>
          <p:cNvSpPr>
            <a:spLocks noGrp="1"/>
          </p:cNvSpPr>
          <p:nvPr>
            <p:ph type="title"/>
          </p:nvPr>
        </p:nvSpPr>
        <p:spPr>
          <a:xfrm>
            <a:off x="-1" y="-1"/>
            <a:ext cx="13004802" cy="866988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CLICpix power-pulsing + delivery requirements</a:t>
            </a:r>
          </a:p>
        </p:txBody>
      </p:sp>
      <p:sp>
        <p:nvSpPr>
          <p:cNvPr id="960" name="Shape 960"/>
          <p:cNvSpPr/>
          <p:nvPr/>
        </p:nvSpPr>
        <p:spPr>
          <a:xfrm>
            <a:off x="975359" y="9103360"/>
            <a:ext cx="2709335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June 9, 2016</a:t>
            </a:r>
          </a:p>
        </p:txBody>
      </p:sp>
      <p:sp>
        <p:nvSpPr>
          <p:cNvPr id="961" name="Shape 961"/>
          <p:cNvSpPr>
            <a:spLocks noGrp="1"/>
          </p:cNvSpPr>
          <p:nvPr>
            <p:ph type="sldNum" sz="quarter" idx="2"/>
          </p:nvPr>
        </p:nvSpPr>
        <p:spPr>
          <a:xfrm>
            <a:off x="11632419" y="9103360"/>
            <a:ext cx="397022" cy="38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28</a:t>
            </a:fld>
            <a:endParaRPr/>
          </a:p>
        </p:txBody>
      </p:sp>
      <p:pic>
        <p:nvPicPr>
          <p:cNvPr id="962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2180" y="32669"/>
            <a:ext cx="819292" cy="789882"/>
          </a:xfrm>
          <a:prstGeom prst="rect">
            <a:avLst/>
          </a:prstGeom>
          <a:ln w="12700">
            <a:miter lim="400000"/>
          </a:ln>
        </p:spPr>
      </p:pic>
      <p:pic>
        <p:nvPicPr>
          <p:cNvPr id="963" name="image190.png" descr="clicpix-powerpulsing-states1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351761" y="6071037"/>
            <a:ext cx="8500145" cy="3004630"/>
          </a:xfrm>
          <a:prstGeom prst="rect">
            <a:avLst/>
          </a:prstGeom>
          <a:ln w="12700">
            <a:miter lim="400000"/>
          </a:ln>
        </p:spPr>
      </p:pic>
      <p:sp>
        <p:nvSpPr>
          <p:cNvPr id="964" name="Shape 964"/>
          <p:cNvSpPr/>
          <p:nvPr/>
        </p:nvSpPr>
        <p:spPr>
          <a:xfrm>
            <a:off x="152894" y="1189990"/>
            <a:ext cx="7285099" cy="44612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algn="l" defTabSz="1300480"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Small duty cycle of CLIC machine</a:t>
            </a:r>
            <a:br/>
            <a:r>
              <a:t>allows for power reduction of readout</a:t>
            </a:r>
            <a:br/>
            <a:r>
              <a:t>electronics: turn off front end in gaps</a:t>
            </a:r>
            <a:br/>
            <a:r>
              <a:t>between bunch trains</a:t>
            </a:r>
          </a:p>
          <a:p>
            <a:pPr algn="l" defTabSz="1300480"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  <a:p>
            <a:pPr algn="l" defTabSz="1300480"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Challenging requirements:</a:t>
            </a:r>
          </a:p>
          <a:p>
            <a:pPr marL="392906" indent="-392906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Power budget </a:t>
            </a:r>
            <a:r>
              <a:rPr b="1"/>
              <a:t>&lt;50 mW/cm</a:t>
            </a:r>
            <a:r>
              <a:rPr b="1" baseline="30545"/>
              <a:t>2</a:t>
            </a:r>
            <a:r>
              <a:t> average</a:t>
            </a:r>
            <a:br/>
            <a:r>
              <a:t>(air-flow cooling limit)</a:t>
            </a:r>
          </a:p>
          <a:p>
            <a:pPr marL="392906" indent="-392906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High peak current </a:t>
            </a:r>
            <a:r>
              <a:rPr b="1"/>
              <a:t>&gt; 40A/ladder</a:t>
            </a:r>
          </a:p>
          <a:p>
            <a:pPr marL="392906" indent="-392906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Different timing </a:t>
            </a:r>
            <a:r>
              <a:rPr b="1"/>
              <a:t>analog/digital </a:t>
            </a:r>
            <a:r>
              <a:t>electronics</a:t>
            </a:r>
          </a:p>
          <a:p>
            <a:pPr marL="392906" indent="-392906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High magnetic field </a:t>
            </a:r>
            <a:r>
              <a:rPr b="1"/>
              <a:t>4-5 T</a:t>
            </a:r>
          </a:p>
          <a:p>
            <a:pPr marL="392906" indent="-392906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Material budget </a:t>
            </a:r>
            <a:r>
              <a:rPr b="1"/>
              <a:t>&lt; 0.1% X</a:t>
            </a:r>
            <a:r>
              <a:rPr b="1" baseline="-19818"/>
              <a:t>0</a:t>
            </a:r>
            <a:r>
              <a:t> for services+supports</a:t>
            </a:r>
          </a:p>
          <a:p>
            <a:pPr marL="392906" indent="-392906" algn="l" defTabSz="1300480"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Regulation </a:t>
            </a:r>
            <a:r>
              <a:rPr b="1"/>
              <a:t>&lt; 5% (60 mV)</a:t>
            </a:r>
            <a:r>
              <a:t> for analog part</a:t>
            </a:r>
          </a:p>
        </p:txBody>
      </p:sp>
      <p:sp>
        <p:nvSpPr>
          <p:cNvPr id="965" name="Shape 965"/>
          <p:cNvSpPr/>
          <p:nvPr/>
        </p:nvSpPr>
        <p:spPr>
          <a:xfrm>
            <a:off x="6866153" y="5521826"/>
            <a:ext cx="3170992" cy="460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2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CLICpix powering states</a:t>
            </a:r>
          </a:p>
        </p:txBody>
      </p:sp>
      <p:sp>
        <p:nvSpPr>
          <p:cNvPr id="966" name="Shape 966"/>
          <p:cNvSpPr/>
          <p:nvPr/>
        </p:nvSpPr>
        <p:spPr>
          <a:xfrm>
            <a:off x="152894" y="8725485"/>
            <a:ext cx="2705830" cy="3459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C. Fuentes, X. Llopart, P. Valerio</a:t>
            </a:r>
          </a:p>
        </p:txBody>
      </p:sp>
      <p:grpSp>
        <p:nvGrpSpPr>
          <p:cNvPr id="971" name="Group 971"/>
          <p:cNvGrpSpPr/>
          <p:nvPr/>
        </p:nvGrpSpPr>
        <p:grpSpPr>
          <a:xfrm>
            <a:off x="5887931" y="985167"/>
            <a:ext cx="7100524" cy="3072342"/>
            <a:chOff x="0" y="0"/>
            <a:chExt cx="7100522" cy="3072341"/>
          </a:xfrm>
        </p:grpSpPr>
        <p:grpSp>
          <p:nvGrpSpPr>
            <p:cNvPr id="969" name="Group 969"/>
            <p:cNvGrpSpPr/>
            <p:nvPr/>
          </p:nvGrpSpPr>
          <p:grpSpPr>
            <a:xfrm>
              <a:off x="0" y="0"/>
              <a:ext cx="7100523" cy="3072342"/>
              <a:chOff x="0" y="0"/>
              <a:chExt cx="7100522" cy="3072341"/>
            </a:xfrm>
          </p:grpSpPr>
          <p:pic>
            <p:nvPicPr>
              <p:cNvPr id="967" name="image126.png" descr="ladder-analog-digital-power-consumption.pdf"/>
              <p:cNvPicPr>
                <a:picLocks noChangeAspect="1"/>
              </p:cNvPicPr>
              <p:nvPr/>
            </p:nvPicPr>
            <p:blipFill>
              <a:blip r:embed="rId4">
                <a:extLst/>
              </a:blip>
              <a:stretch>
                <a:fillRect/>
              </a:stretch>
            </p:blipFill>
            <p:spPr>
              <a:xfrm>
                <a:off x="0" y="409645"/>
                <a:ext cx="7100523" cy="266269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968" name="Shape 968"/>
              <p:cNvSpPr/>
              <p:nvPr/>
            </p:nvSpPr>
            <p:spPr>
              <a:xfrm>
                <a:off x="648605" y="0"/>
                <a:ext cx="4537979" cy="46024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none" lIns="65023" tIns="65023" rIns="65023" bIns="65023" numCol="1" anchor="t">
                <a:spAutoFit/>
              </a:bodyPr>
              <a:lstStyle>
                <a:lvl1pPr algn="l" defTabSz="1300480">
                  <a:defRPr sz="2200">
                    <a:solidFill>
                      <a:srgbClr val="0000FF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r>
                  <a:t>Vertex-detector power consumption</a:t>
                </a:r>
              </a:p>
            </p:txBody>
          </p:sp>
        </p:grpSp>
        <p:sp>
          <p:nvSpPr>
            <p:cNvPr id="970" name="Shape 970"/>
            <p:cNvSpPr/>
            <p:nvPr/>
          </p:nvSpPr>
          <p:spPr>
            <a:xfrm>
              <a:off x="116306" y="749822"/>
              <a:ext cx="921703" cy="5872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1400">
                  <a:latin typeface="Times"/>
                  <a:ea typeface="Times"/>
                  <a:cs typeface="Times"/>
                  <a:sym typeface="Times"/>
                </a:defRPr>
              </a:lvl1pPr>
            </a:lstStyle>
            <a:p>
              <a:r>
                <a:t>Bunch trains</a:t>
              </a: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3" name="Shape 973"/>
          <p:cNvSpPr/>
          <p:nvPr/>
        </p:nvSpPr>
        <p:spPr>
          <a:xfrm>
            <a:off x="4443306" y="9308276"/>
            <a:ext cx="4118188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vertex and tracker R&amp;D</a:t>
            </a:r>
          </a:p>
        </p:txBody>
      </p:sp>
      <p:sp>
        <p:nvSpPr>
          <p:cNvPr id="974" name="Shape 974"/>
          <p:cNvSpPr>
            <a:spLocks noGrp="1"/>
          </p:cNvSpPr>
          <p:nvPr>
            <p:ph type="title"/>
          </p:nvPr>
        </p:nvSpPr>
        <p:spPr>
          <a:xfrm>
            <a:off x="-1" y="-1"/>
            <a:ext cx="13004802" cy="866988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CLICpix+HV-CMOS calibration</a:t>
            </a:r>
          </a:p>
        </p:txBody>
      </p:sp>
      <p:pic>
        <p:nvPicPr>
          <p:cNvPr id="975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2180" y="32669"/>
            <a:ext cx="819292" cy="789882"/>
          </a:xfrm>
          <a:prstGeom prst="rect">
            <a:avLst/>
          </a:prstGeom>
          <a:ln w="12700">
            <a:miter lim="400000"/>
          </a:ln>
        </p:spPr>
      </p:pic>
      <p:sp>
        <p:nvSpPr>
          <p:cNvPr id="976" name="Shape 976"/>
          <p:cNvSpPr/>
          <p:nvPr/>
        </p:nvSpPr>
        <p:spPr>
          <a:xfrm>
            <a:off x="975359" y="9308276"/>
            <a:ext cx="2709335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June 9, 2016</a:t>
            </a:r>
          </a:p>
        </p:txBody>
      </p:sp>
      <p:sp>
        <p:nvSpPr>
          <p:cNvPr id="977" name="Shape 977"/>
          <p:cNvSpPr>
            <a:spLocks noGrp="1"/>
          </p:cNvSpPr>
          <p:nvPr>
            <p:ph type="sldNum" sz="quarter" idx="2"/>
          </p:nvPr>
        </p:nvSpPr>
        <p:spPr>
          <a:xfrm>
            <a:off x="11632419" y="9308276"/>
            <a:ext cx="397022" cy="38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29</a:t>
            </a:fld>
            <a:endParaRPr/>
          </a:p>
        </p:txBody>
      </p:sp>
      <p:sp>
        <p:nvSpPr>
          <p:cNvPr id="978" name="Shape 978"/>
          <p:cNvSpPr/>
          <p:nvPr/>
        </p:nvSpPr>
        <p:spPr>
          <a:xfrm>
            <a:off x="172421" y="882756"/>
            <a:ext cx="6239064" cy="34447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marL="239183" indent="-239183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Dedicated </a:t>
            </a:r>
            <a:r>
              <a:rPr dirty="0">
                <a:solidFill>
                  <a:srgbClr val="0000FF"/>
                </a:solidFill>
              </a:rPr>
              <a:t>test pixels</a:t>
            </a:r>
            <a:r>
              <a:rPr dirty="0"/>
              <a:t>: direct access</a:t>
            </a:r>
            <a:br>
              <a:rPr dirty="0"/>
            </a:br>
            <a:r>
              <a:rPr dirty="0"/>
              <a:t>to CCPDv3 output signal </a:t>
            </a:r>
          </a:p>
          <a:p>
            <a:pPr marL="239183" indent="-239183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Used to </a:t>
            </a:r>
            <a:r>
              <a:rPr dirty="0">
                <a:solidFill>
                  <a:srgbClr val="0000FF"/>
                </a:solidFill>
              </a:rPr>
              <a:t>calibrate</a:t>
            </a:r>
            <a:r>
              <a:rPr dirty="0"/>
              <a:t> CLICpix ToT response</a:t>
            </a:r>
          </a:p>
          <a:p>
            <a:pPr marL="239183" indent="-239183" algn="l" defTabSz="1300480">
              <a:buSzPct val="100000"/>
              <a:buFont typeface="Arial"/>
              <a:buChar char="•"/>
              <a:defRPr sz="24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Simulation</a:t>
            </a:r>
            <a:r>
              <a:rPr dirty="0">
                <a:solidFill>
                  <a:srgbClr val="000000"/>
                </a:solidFill>
              </a:rPr>
              <a:t> of CLICpix ToT response</a:t>
            </a:r>
            <a:br>
              <a:rPr dirty="0">
                <a:solidFill>
                  <a:srgbClr val="000000"/>
                </a:solidFill>
              </a:rPr>
            </a:br>
            <a:r>
              <a:rPr dirty="0">
                <a:solidFill>
                  <a:srgbClr val="000000"/>
                </a:solidFill>
              </a:rPr>
              <a:t>for different values of coupling capacitance</a:t>
            </a:r>
          </a:p>
          <a:p>
            <a:pPr algn="l" defTabSz="1300480"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rPr dirty="0"/>
              <a:t>estimate </a:t>
            </a:r>
            <a:r>
              <a:rPr dirty="0">
                <a:solidFill>
                  <a:srgbClr val="0000FF"/>
                </a:solidFill>
              </a:rPr>
              <a:t>coupling capacitance </a:t>
            </a:r>
            <a:r>
              <a:rPr dirty="0"/>
              <a:t>by </a:t>
            </a:r>
            <a:br>
              <a:rPr dirty="0"/>
            </a:br>
            <a:r>
              <a:rPr dirty="0"/>
              <a:t>comparison of measured and simulated </a:t>
            </a:r>
            <a:br>
              <a:rPr dirty="0"/>
            </a:br>
            <a:r>
              <a:rPr dirty="0"/>
              <a:t>response: </a:t>
            </a:r>
            <a:r>
              <a:rPr dirty="0">
                <a:solidFill>
                  <a:srgbClr val="0000FF"/>
                </a:solidFill>
              </a:rPr>
              <a:t>~10 fF</a:t>
            </a:r>
          </a:p>
        </p:txBody>
      </p:sp>
      <p:grpSp>
        <p:nvGrpSpPr>
          <p:cNvPr id="981" name="Group 981"/>
          <p:cNvGrpSpPr/>
          <p:nvPr/>
        </p:nvGrpSpPr>
        <p:grpSpPr>
          <a:xfrm>
            <a:off x="6673709" y="985167"/>
            <a:ext cx="6331092" cy="3347474"/>
            <a:chOff x="0" y="0"/>
            <a:chExt cx="6331090" cy="3347473"/>
          </a:xfrm>
        </p:grpSpPr>
        <p:pic>
          <p:nvPicPr>
            <p:cNvPr id="979" name="image191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6331091" cy="334747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80" name="Shape 980"/>
            <p:cNvSpPr/>
            <p:nvPr/>
          </p:nvSpPr>
          <p:spPr>
            <a:xfrm>
              <a:off x="3720322" y="3040237"/>
              <a:ext cx="2610769" cy="307235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pic>
        <p:nvPicPr>
          <p:cNvPr id="982" name="image192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55305" y="4677300"/>
            <a:ext cx="5427804" cy="4500780"/>
          </a:xfrm>
          <a:prstGeom prst="rect">
            <a:avLst/>
          </a:prstGeom>
          <a:ln w="12700">
            <a:miter lim="400000"/>
          </a:ln>
        </p:spPr>
      </p:pic>
      <p:sp>
        <p:nvSpPr>
          <p:cNvPr id="983" name="Shape 983"/>
          <p:cNvSpPr/>
          <p:nvPr/>
        </p:nvSpPr>
        <p:spPr>
          <a:xfrm>
            <a:off x="3020412" y="6515382"/>
            <a:ext cx="512058" cy="614469"/>
          </a:xfrm>
          <a:prstGeom prst="line">
            <a:avLst/>
          </a:prstGeom>
          <a:ln w="12700">
            <a:solidFill>
              <a:srgbClr val="000000"/>
            </a:solidFill>
            <a:headEnd type="triangle"/>
          </a:ln>
        </p:spPr>
        <p:txBody>
          <a:bodyPr lIns="65023" tIns="65023" rIns="65023" bIns="65023"/>
          <a:lstStyle/>
          <a:p>
            <a:pPr algn="l" defTabSz="1300480"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pic>
        <p:nvPicPr>
          <p:cNvPr id="984" name="image19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297577" y="5184034"/>
            <a:ext cx="6577763" cy="3994044"/>
          </a:xfrm>
          <a:prstGeom prst="rect">
            <a:avLst/>
          </a:prstGeom>
          <a:ln w="12700">
            <a:miter lim="400000"/>
          </a:ln>
        </p:spPr>
      </p:pic>
      <p:sp>
        <p:nvSpPr>
          <p:cNvPr id="985" name="Shape 985"/>
          <p:cNvSpPr/>
          <p:nvPr/>
        </p:nvSpPr>
        <p:spPr>
          <a:xfrm>
            <a:off x="2508356" y="7129850"/>
            <a:ext cx="716880" cy="819292"/>
          </a:xfrm>
          <a:prstGeom prst="line">
            <a:avLst/>
          </a:prstGeom>
          <a:ln w="12700">
            <a:solidFill>
              <a:srgbClr val="000000"/>
            </a:solidFill>
            <a:headEnd type="triangle"/>
          </a:ln>
        </p:spPr>
        <p:txBody>
          <a:bodyPr lIns="65023" tIns="65023" rIns="65023" bIns="65023"/>
          <a:lstStyle/>
          <a:p>
            <a:pPr algn="l" defTabSz="1300480"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986" name="Shape 986"/>
          <p:cNvSpPr/>
          <p:nvPr/>
        </p:nvSpPr>
        <p:spPr>
          <a:xfrm>
            <a:off x="3430058" y="6999357"/>
            <a:ext cx="1485662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¼ pixel offset</a:t>
            </a:r>
          </a:p>
        </p:txBody>
      </p:sp>
      <p:sp>
        <p:nvSpPr>
          <p:cNvPr id="987" name="Shape 987"/>
          <p:cNvSpPr/>
          <p:nvPr/>
        </p:nvSpPr>
        <p:spPr>
          <a:xfrm>
            <a:off x="3122824" y="7818648"/>
            <a:ext cx="1485662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½ pixel offset</a:t>
            </a:r>
          </a:p>
        </p:txBody>
      </p:sp>
      <p:sp>
        <p:nvSpPr>
          <p:cNvPr id="988" name="Shape 988"/>
          <p:cNvSpPr/>
          <p:nvPr/>
        </p:nvSpPr>
        <p:spPr>
          <a:xfrm>
            <a:off x="6868741" y="4804946"/>
            <a:ext cx="4933477" cy="460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2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Simulated CCPDv3+CLICpix response</a:t>
            </a:r>
          </a:p>
        </p:txBody>
      </p:sp>
      <p:sp>
        <p:nvSpPr>
          <p:cNvPr id="989" name="Shape 989"/>
          <p:cNvSpPr/>
          <p:nvPr/>
        </p:nvSpPr>
        <p:spPr>
          <a:xfrm>
            <a:off x="460128" y="4364743"/>
            <a:ext cx="4933477" cy="4602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2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Measured CCPDv3+CLICpix response</a:t>
            </a:r>
          </a:p>
        </p:txBody>
      </p:sp>
      <p:sp>
        <p:nvSpPr>
          <p:cNvPr id="990" name="Shape 990"/>
          <p:cNvSpPr/>
          <p:nvPr/>
        </p:nvSpPr>
        <p:spPr>
          <a:xfrm>
            <a:off x="1566984" y="8021256"/>
            <a:ext cx="1633411" cy="612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16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CLICdp</a:t>
            </a:r>
          </a:p>
          <a:p>
            <a:pPr algn="l" defTabSz="1300480">
              <a:defRPr sz="16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work in progress</a:t>
            </a:r>
          </a:p>
        </p:txBody>
      </p:sp>
      <p:sp>
        <p:nvSpPr>
          <p:cNvPr id="991" name="Shape 991"/>
          <p:cNvSpPr/>
          <p:nvPr/>
        </p:nvSpPr>
        <p:spPr>
          <a:xfrm>
            <a:off x="9501884" y="7678485"/>
            <a:ext cx="1633411" cy="612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16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CLICdp</a:t>
            </a:r>
          </a:p>
          <a:p>
            <a:pPr algn="l" defTabSz="1300480">
              <a:defRPr sz="16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work in progress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/>
          <p:nvPr/>
        </p:nvSpPr>
        <p:spPr>
          <a:xfrm>
            <a:off x="1528799" y="61713"/>
            <a:ext cx="9600903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- the Compact Linear Collider</a:t>
            </a:r>
          </a:p>
        </p:txBody>
      </p:sp>
      <p:sp>
        <p:nvSpPr>
          <p:cNvPr id="153" name="Shape 153"/>
          <p:cNvSpPr/>
          <p:nvPr/>
        </p:nvSpPr>
        <p:spPr>
          <a:xfrm>
            <a:off x="712725" y="930976"/>
            <a:ext cx="12835712" cy="19215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333375" indent="-333375" algn="l">
              <a:lnSpc>
                <a:spcPct val="14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Future e</a:t>
            </a:r>
            <a:r>
              <a:rPr baseline="31999" dirty="0"/>
              <a:t>+</a:t>
            </a:r>
            <a:r>
              <a:rPr dirty="0"/>
              <a:t>e</a:t>
            </a:r>
            <a:r>
              <a:rPr baseline="31999" dirty="0"/>
              <a:t>-</a:t>
            </a:r>
            <a:r>
              <a:rPr dirty="0"/>
              <a:t> linear collider concept </a:t>
            </a:r>
            <a:r>
              <a:rPr lang="en-US" dirty="0" smtClean="0"/>
              <a:t>at CERN </a:t>
            </a:r>
            <a:r>
              <a:rPr dirty="0" smtClean="0"/>
              <a:t>for </a:t>
            </a:r>
            <a:r>
              <a:rPr dirty="0"/>
              <a:t>the post HL-LHC phase</a:t>
            </a:r>
          </a:p>
          <a:p>
            <a:pPr marL="333375" indent="-333375" algn="l" defTabSz="457200">
              <a:lnSpc>
                <a:spcPct val="80000"/>
              </a:lnSpc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Center-of-mass-energy range</a:t>
            </a:r>
            <a:r>
              <a:rPr dirty="0" smtClean="0"/>
              <a:t>:  </a:t>
            </a:r>
            <a:endParaRPr dirty="0"/>
          </a:p>
          <a:p>
            <a:pPr marL="777875" lvl="1" indent="-333375" algn="l" defTabSz="457200">
              <a:spcBef>
                <a:spcPts val="1200"/>
              </a:spcBef>
              <a:buSzPct val="75000"/>
              <a:buFontTx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A</a:t>
            </a:r>
            <a:r>
              <a:rPr dirty="0">
                <a:solidFill>
                  <a:srgbClr val="0433FF"/>
                </a:solidFill>
              </a:rPr>
              <a:t>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few hundred GeV</a:t>
            </a:r>
            <a:r>
              <a:rPr dirty="0"/>
              <a:t> up to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3 TeV</a:t>
            </a:r>
            <a:r>
              <a:rPr dirty="0">
                <a:solidFill>
                  <a:srgbClr val="0433FF"/>
                </a:solidFill>
              </a:rPr>
              <a:t> </a:t>
            </a:r>
            <a:r>
              <a:rPr dirty="0" smtClean="0"/>
              <a:t>(</a:t>
            </a:r>
            <a:r>
              <a:rPr lang="en-US" dirty="0" smtClean="0"/>
              <a:t>staged construction)</a:t>
            </a:r>
            <a:endParaRPr lang="en-US" dirty="0"/>
          </a:p>
          <a:p>
            <a:pPr marL="777875" lvl="1" indent="-333375" algn="l" defTabSz="457200"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T</a:t>
            </a:r>
            <a:r>
              <a:rPr dirty="0" smtClean="0"/>
              <a:t>wo-beam </a:t>
            </a:r>
            <a:r>
              <a:rPr dirty="0"/>
              <a:t>acceleration with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~100 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MV/m</a:t>
            </a:r>
            <a:endParaRPr lang="en-US" dirty="0" smtClean="0"/>
          </a:p>
        </p:txBody>
      </p:sp>
      <p:pic>
        <p:nvPicPr>
          <p:cNvPr id="154" name="CLIC near CERN 2016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90103" y="2942475"/>
            <a:ext cx="6607745" cy="467833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10.jpe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115592" y="2984644"/>
            <a:ext cx="3808699" cy="5068476"/>
          </a:xfrm>
          <a:prstGeom prst="rect">
            <a:avLst/>
          </a:prstGeom>
          <a:ln w="12700">
            <a:miter lim="400000"/>
          </a:ln>
        </p:spPr>
      </p:pic>
      <p:sp>
        <p:nvSpPr>
          <p:cNvPr id="157" name="Shape 157"/>
          <p:cNvSpPr/>
          <p:nvPr/>
        </p:nvSpPr>
        <p:spPr>
          <a:xfrm>
            <a:off x="1190919" y="7126433"/>
            <a:ext cx="3767057" cy="49039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lnSpc>
                <a:spcPct val="120000"/>
              </a:lnSpc>
              <a:spcBef>
                <a:spcPts val="1200"/>
              </a:spcBef>
              <a:defRPr sz="21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>
                <a:solidFill>
                  <a:schemeClr val="bg1"/>
                </a:solidFill>
              </a:rPr>
              <a:t>50.1</a:t>
            </a:r>
            <a:r>
              <a:rPr dirty="0" smtClean="0">
                <a:solidFill>
                  <a:schemeClr val="bg1"/>
                </a:solidFill>
              </a:rPr>
              <a:t> </a:t>
            </a:r>
            <a:r>
              <a:rPr dirty="0">
                <a:solidFill>
                  <a:schemeClr val="bg1"/>
                </a:solidFill>
              </a:rPr>
              <a:t>km tunnel at 3 TeV stage </a:t>
            </a:r>
          </a:p>
        </p:txBody>
      </p:sp>
      <p:sp>
        <p:nvSpPr>
          <p:cNvPr id="158" name="Shape 158"/>
          <p:cNvSpPr/>
          <p:nvPr/>
        </p:nvSpPr>
        <p:spPr>
          <a:xfrm>
            <a:off x="12409875" y="9342804"/>
            <a:ext cx="5379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p. 2</a:t>
            </a:r>
          </a:p>
        </p:txBody>
      </p:sp>
      <p:pic>
        <p:nvPicPr>
          <p:cNvPr id="159" name="clic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864385" y="8671"/>
            <a:ext cx="1141907" cy="1141906"/>
          </a:xfrm>
          <a:prstGeom prst="rect">
            <a:avLst/>
          </a:prstGeom>
          <a:ln w="12700">
            <a:miter lim="400000"/>
          </a:ln>
        </p:spPr>
      </p:pic>
      <p:sp>
        <p:nvSpPr>
          <p:cNvPr id="160" name="Shape 160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1" name="Shape 161"/>
          <p:cNvSpPr/>
          <p:nvPr/>
        </p:nvSpPr>
        <p:spPr>
          <a:xfrm>
            <a:off x="42572" y="9402004"/>
            <a:ext cx="5992025" cy="364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Magdalena Munker (CERN / University of Bonn), </a:t>
            </a:r>
            <a:r>
              <a:rPr lang="en-US" dirty="0" smtClean="0"/>
              <a:t>4</a:t>
            </a:r>
            <a:r>
              <a:rPr dirty="0" smtClean="0"/>
              <a:t> </a:t>
            </a:r>
            <a:r>
              <a:rPr dirty="0"/>
              <a:t>July 2016</a:t>
            </a:r>
          </a:p>
        </p:txBody>
      </p:sp>
      <p:sp>
        <p:nvSpPr>
          <p:cNvPr id="14" name="Shape 157"/>
          <p:cNvSpPr/>
          <p:nvPr/>
        </p:nvSpPr>
        <p:spPr>
          <a:xfrm>
            <a:off x="8115591" y="7104131"/>
            <a:ext cx="3459375" cy="490391"/>
          </a:xfrm>
          <a:prstGeom prst="rect">
            <a:avLst/>
          </a:prstGeom>
          <a:solidFill>
            <a:schemeClr val="tx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457200">
              <a:lnSpc>
                <a:spcPct val="120000"/>
              </a:lnSpc>
              <a:spcBef>
                <a:spcPts val="1200"/>
              </a:spcBef>
              <a:defRPr sz="21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>
                <a:solidFill>
                  <a:schemeClr val="bg1"/>
                </a:solidFill>
              </a:rPr>
              <a:t>CLIC accelerating structure</a:t>
            </a:r>
            <a:endParaRPr dirty="0">
              <a:solidFill>
                <a:schemeClr val="bg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68121" y="7743350"/>
            <a:ext cx="10203705" cy="1620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33375" indent="-333375" algn="l" defTabSz="457200">
              <a:lnSpc>
                <a:spcPct val="90000"/>
              </a:lnSpc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Physics goals:       </a:t>
            </a:r>
          </a:p>
          <a:p>
            <a:pPr marL="777875" lvl="1" indent="-333375" algn="l" defTabSz="457200">
              <a:lnSpc>
                <a:spcPct val="80000"/>
              </a:lnSpc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Precision measurements</a:t>
            </a:r>
            <a:r>
              <a:rPr lang="en-US" dirty="0">
                <a:solidFill>
                  <a:srgbClr val="0433FF"/>
                </a:solidFill>
              </a:rPr>
              <a:t> </a:t>
            </a:r>
            <a:r>
              <a:rPr lang="en-US" dirty="0"/>
              <a:t>of Standard Model Processes (Higgs, Top)</a:t>
            </a:r>
          </a:p>
          <a:p>
            <a:pPr marL="777875" lvl="1" indent="-333375" algn="l" defTabSz="457200">
              <a:lnSpc>
                <a:spcPct val="80000"/>
              </a:lnSpc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Precision measurements of </a:t>
            </a: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new physics</a:t>
            </a:r>
            <a:r>
              <a:rPr lang="en-US" dirty="0">
                <a:solidFill>
                  <a:srgbClr val="0433FF"/>
                </a:solidFill>
              </a:rPr>
              <a:t> </a:t>
            </a:r>
            <a:r>
              <a:rPr lang="en-US" dirty="0"/>
              <a:t>potentially discovered at 14 </a:t>
            </a:r>
            <a:r>
              <a:rPr lang="en-US" dirty="0" err="1"/>
              <a:t>TeV</a:t>
            </a:r>
            <a:r>
              <a:rPr lang="en-US" dirty="0"/>
              <a:t> LHC</a:t>
            </a:r>
          </a:p>
          <a:p>
            <a:pPr marL="777875" lvl="1" indent="-333375" algn="l" defTabSz="457200">
              <a:lnSpc>
                <a:spcPct val="80000"/>
              </a:lnSpc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Search for new physics</a:t>
            </a:r>
            <a:r>
              <a:rPr lang="en-US" dirty="0"/>
              <a:t>, unique sensitivity to particles with electroweak charge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" name="Shape 993"/>
          <p:cNvSpPr/>
          <p:nvPr/>
        </p:nvSpPr>
        <p:spPr>
          <a:xfrm>
            <a:off x="4443306" y="9308276"/>
            <a:ext cx="4118188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vertex and tracker R&amp;D</a:t>
            </a:r>
          </a:p>
        </p:txBody>
      </p:sp>
      <p:sp>
        <p:nvSpPr>
          <p:cNvPr id="994" name="Shape 994"/>
          <p:cNvSpPr>
            <a:spLocks noGrp="1"/>
          </p:cNvSpPr>
          <p:nvPr>
            <p:ph type="title"/>
          </p:nvPr>
        </p:nvSpPr>
        <p:spPr>
          <a:xfrm>
            <a:off x="-1" y="-1"/>
            <a:ext cx="13004802" cy="866988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New HV-CMOS active sensor</a:t>
            </a:r>
          </a:p>
        </p:txBody>
      </p:sp>
      <p:pic>
        <p:nvPicPr>
          <p:cNvPr id="995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2180" y="32669"/>
            <a:ext cx="819292" cy="789882"/>
          </a:xfrm>
          <a:prstGeom prst="rect">
            <a:avLst/>
          </a:prstGeom>
          <a:ln w="12700">
            <a:miter lim="400000"/>
          </a:ln>
        </p:spPr>
      </p:pic>
      <p:sp>
        <p:nvSpPr>
          <p:cNvPr id="996" name="Shape 996"/>
          <p:cNvSpPr/>
          <p:nvPr/>
        </p:nvSpPr>
        <p:spPr>
          <a:xfrm>
            <a:off x="975359" y="9308276"/>
            <a:ext cx="2709335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June 9, 2016</a:t>
            </a:r>
          </a:p>
        </p:txBody>
      </p:sp>
      <p:sp>
        <p:nvSpPr>
          <p:cNvPr id="997" name="Shape 997"/>
          <p:cNvSpPr>
            <a:spLocks noGrp="1"/>
          </p:cNvSpPr>
          <p:nvPr>
            <p:ph type="sldNum" sz="quarter" idx="2"/>
          </p:nvPr>
        </p:nvSpPr>
        <p:spPr>
          <a:xfrm>
            <a:off x="11632419" y="9308276"/>
            <a:ext cx="397022" cy="38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30</a:t>
            </a:fld>
            <a:endParaRPr/>
          </a:p>
        </p:txBody>
      </p:sp>
      <p:sp>
        <p:nvSpPr>
          <p:cNvPr id="998" name="Shape 998"/>
          <p:cNvSpPr/>
          <p:nvPr/>
        </p:nvSpPr>
        <p:spPr>
          <a:xfrm>
            <a:off x="50482" y="781987"/>
            <a:ext cx="8807380" cy="5686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239183" indent="-239183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New HV-CMOS chip </a:t>
            </a:r>
            <a:r>
              <a:rPr>
                <a:solidFill>
                  <a:srgbClr val="0432FF"/>
                </a:solidFill>
              </a:rPr>
              <a:t>C3PD</a:t>
            </a:r>
            <a:r>
              <a:t> produced in same process: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Increased matrix size to </a:t>
            </a:r>
            <a:r>
              <a:rPr>
                <a:solidFill>
                  <a:srgbClr val="0432FF"/>
                </a:solidFill>
              </a:rPr>
              <a:t>128 ⨉ 128 </a:t>
            </a:r>
            <a:r>
              <a:t>pixels 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Major redesign of the full chip: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On-pixel amplification scheme significantly changed</a:t>
            </a:r>
            <a:br/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reduced peaking time to </a:t>
            </a:r>
            <a:r>
              <a:rPr>
                <a:solidFill>
                  <a:srgbClr val="0432FF"/>
                </a:solidFill>
              </a:rPr>
              <a:t>some ~10 ns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Guard ring around coupling pads </a:t>
            </a:r>
            <a:br/>
            <a:r>
              <a:rPr>
                <a:latin typeface="Wingdings"/>
                <a:ea typeface="Wingdings"/>
                <a:cs typeface="Wingdings"/>
                <a:sym typeface="Wingdings"/>
              </a:rPr>
              <a:t> </a:t>
            </a:r>
            <a:r>
              <a:t>reduced cross capacitance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Power pulsing circuitry introduced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Testpulsing of the matrix 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10 Ω cm substrate</a:t>
            </a:r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possible future submissions with </a:t>
            </a:r>
            <a:br/>
            <a:r>
              <a:t>substrate resistivities of 100, 200, 1k Ω cm</a:t>
            </a:r>
            <a:br/>
            <a:endParaRPr/>
          </a:p>
          <a:p>
            <a:pPr marL="363537" indent="-184150" algn="l" defTabSz="1300480">
              <a:buSzPct val="100000"/>
              <a:buFont typeface="Arial"/>
              <a:buChar char="•"/>
              <a:defRPr sz="2400">
                <a:latin typeface="Helvetica"/>
                <a:ea typeface="Helvetica"/>
                <a:cs typeface="Helvetica"/>
                <a:sym typeface="Helvetica"/>
              </a:defRPr>
            </a:pPr>
            <a:r>
              <a:t>First chips arrived last week</a:t>
            </a:r>
          </a:p>
        </p:txBody>
      </p:sp>
      <p:sp>
        <p:nvSpPr>
          <p:cNvPr id="999" name="Shape 999"/>
          <p:cNvSpPr/>
          <p:nvPr/>
        </p:nvSpPr>
        <p:spPr>
          <a:xfrm>
            <a:off x="9395675" y="863307"/>
            <a:ext cx="820289" cy="434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0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C3PD</a:t>
            </a:r>
          </a:p>
        </p:txBody>
      </p:sp>
      <p:pic>
        <p:nvPicPr>
          <p:cNvPr id="1000" name="image105.ti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5305" y="7027439"/>
            <a:ext cx="2821376" cy="2068302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1" name="image106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122824" y="7027439"/>
            <a:ext cx="2715309" cy="2047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1002" name="image107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058167" y="6072012"/>
            <a:ext cx="6946634" cy="3272092"/>
          </a:xfrm>
          <a:prstGeom prst="rect">
            <a:avLst/>
          </a:prstGeom>
          <a:ln w="12700">
            <a:miter lim="400000"/>
          </a:ln>
        </p:spPr>
      </p:pic>
      <p:sp>
        <p:nvSpPr>
          <p:cNvPr id="1003" name="Shape 1003"/>
          <p:cNvSpPr/>
          <p:nvPr/>
        </p:nvSpPr>
        <p:spPr>
          <a:xfrm>
            <a:off x="7142748" y="6806105"/>
            <a:ext cx="1171895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simulation</a:t>
            </a:r>
          </a:p>
        </p:txBody>
      </p:sp>
      <p:grpSp>
        <p:nvGrpSpPr>
          <p:cNvPr id="1009" name="Group 1009"/>
          <p:cNvGrpSpPr/>
          <p:nvPr/>
        </p:nvGrpSpPr>
        <p:grpSpPr>
          <a:xfrm>
            <a:off x="8748100" y="1132873"/>
            <a:ext cx="4003301" cy="4665629"/>
            <a:chOff x="0" y="0"/>
            <a:chExt cx="4003300" cy="4665627"/>
          </a:xfrm>
        </p:grpSpPr>
        <p:pic>
          <p:nvPicPr>
            <p:cNvPr id="1004" name="image108.jpeg"/>
            <p:cNvPicPr>
              <a:picLocks noChangeAspect="1"/>
            </p:cNvPicPr>
            <p:nvPr/>
          </p:nvPicPr>
          <p:blipFill>
            <a:blip r:embed="rId6">
              <a:extLst/>
            </a:blip>
            <a:stretch>
              <a:fillRect/>
            </a:stretch>
          </p:blipFill>
          <p:spPr>
            <a:xfrm rot="5400000">
              <a:off x="156013" y="818340"/>
              <a:ext cx="4199066" cy="34955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05" name="Shape 1005"/>
            <p:cNvSpPr/>
            <p:nvPr/>
          </p:nvSpPr>
          <p:spPr>
            <a:xfrm>
              <a:off x="587623" y="349922"/>
              <a:ext cx="3296868" cy="1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006" name="Shape 1006"/>
            <p:cNvSpPr/>
            <p:nvPr/>
          </p:nvSpPr>
          <p:spPr>
            <a:xfrm flipH="1">
              <a:off x="385269" y="583203"/>
              <a:ext cx="1" cy="3965782"/>
            </a:xfrm>
            <a:prstGeom prst="line">
              <a:avLst/>
            </a:prstGeom>
            <a:noFill/>
            <a:ln w="127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65023" tIns="65023" rIns="65023" bIns="65023" numCol="1" anchor="t">
              <a:noAutofit/>
            </a:bodyPr>
            <a:lstStyle/>
            <a:p>
              <a:pPr algn="l" defTabSz="1300480">
                <a:defRPr sz="28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007" name="Shape 1007"/>
            <p:cNvSpPr/>
            <p:nvPr/>
          </p:nvSpPr>
          <p:spPr>
            <a:xfrm>
              <a:off x="1668317" y="0"/>
              <a:ext cx="820214" cy="371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 algn="l"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3.3 mm</a:t>
              </a:r>
            </a:p>
          </p:txBody>
        </p:sp>
        <p:sp>
          <p:nvSpPr>
            <p:cNvPr id="1008" name="Shape 1008"/>
            <p:cNvSpPr/>
            <p:nvPr/>
          </p:nvSpPr>
          <p:spPr>
            <a:xfrm rot="16200000">
              <a:off x="-139701" y="2375977"/>
              <a:ext cx="650749" cy="37134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5023" tIns="65023" rIns="65023" bIns="65023" numCol="1" anchor="t">
              <a:spAutoFit/>
            </a:bodyPr>
            <a:lstStyle>
              <a:lvl1pPr algn="l" defTabSz="1300480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4 mm</a:t>
              </a:r>
            </a:p>
          </p:txBody>
        </p:sp>
      </p:grpSp>
      <p:sp>
        <p:nvSpPr>
          <p:cNvPr id="1010" name="Shape 1010"/>
          <p:cNvSpPr/>
          <p:nvPr/>
        </p:nvSpPr>
        <p:spPr>
          <a:xfrm>
            <a:off x="6956545" y="8206516"/>
            <a:ext cx="1633411" cy="6126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16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CLICdp</a:t>
            </a:r>
          </a:p>
          <a:p>
            <a:pPr algn="l" defTabSz="1300480">
              <a:defRPr sz="16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work in progress</a:t>
            </a:r>
          </a:p>
        </p:txBody>
      </p:sp>
    </p:spTree>
  </p:cSld>
  <p:clrMapOvr>
    <a:masterClrMapping/>
  </p:clrMapOvr>
  <p:transition spd="slow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2" name="Shape 1012"/>
          <p:cNvSpPr/>
          <p:nvPr/>
        </p:nvSpPr>
        <p:spPr>
          <a:xfrm>
            <a:off x="4443306" y="9308276"/>
            <a:ext cx="4118188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vertex and tracker R&amp;D</a:t>
            </a:r>
          </a:p>
        </p:txBody>
      </p:sp>
      <p:sp>
        <p:nvSpPr>
          <p:cNvPr id="1013" name="Shape 1013"/>
          <p:cNvSpPr>
            <a:spLocks noGrp="1"/>
          </p:cNvSpPr>
          <p:nvPr>
            <p:ph type="title"/>
          </p:nvPr>
        </p:nvSpPr>
        <p:spPr>
          <a:xfrm>
            <a:off x="-1" y="-1"/>
            <a:ext cx="13004802" cy="866988"/>
          </a:xfrm>
          <a:prstGeom prst="rect">
            <a:avLst/>
          </a:prstGeom>
        </p:spPr>
        <p:txBody>
          <a:bodyPr/>
          <a:lstStyle>
            <a:lvl1pPr>
              <a:defRPr sz="3800"/>
            </a:lvl1pPr>
          </a:lstStyle>
          <a:p>
            <a:r>
              <a:t>CLICpix+HV-CMOS glue assemblies</a:t>
            </a:r>
          </a:p>
        </p:txBody>
      </p:sp>
      <p:pic>
        <p:nvPicPr>
          <p:cNvPr id="1014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162180" y="32669"/>
            <a:ext cx="819292" cy="789882"/>
          </a:xfrm>
          <a:prstGeom prst="rect">
            <a:avLst/>
          </a:prstGeom>
          <a:ln w="12700">
            <a:miter lim="400000"/>
          </a:ln>
        </p:spPr>
      </p:pic>
      <p:sp>
        <p:nvSpPr>
          <p:cNvPr id="1015" name="Shape 1015"/>
          <p:cNvSpPr/>
          <p:nvPr/>
        </p:nvSpPr>
        <p:spPr>
          <a:xfrm>
            <a:off x="975359" y="9308276"/>
            <a:ext cx="2709335" cy="4094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June 9, 2016</a:t>
            </a:r>
          </a:p>
        </p:txBody>
      </p:sp>
      <p:sp>
        <p:nvSpPr>
          <p:cNvPr id="1016" name="Shape 1016"/>
          <p:cNvSpPr>
            <a:spLocks noGrp="1"/>
          </p:cNvSpPr>
          <p:nvPr>
            <p:ph type="sldNum" sz="quarter" idx="2"/>
          </p:nvPr>
        </p:nvSpPr>
        <p:spPr>
          <a:xfrm>
            <a:off x="11632419" y="9308276"/>
            <a:ext cx="397022" cy="389270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>
            <a:lvl1pPr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t>31</a:t>
            </a:fld>
            <a:endParaRPr/>
          </a:p>
        </p:txBody>
      </p:sp>
      <p:pic>
        <p:nvPicPr>
          <p:cNvPr id="1017" name="image90.png" descr="perfect_alignment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734219" y="6995720"/>
            <a:ext cx="2978849" cy="2131754"/>
          </a:xfrm>
          <a:prstGeom prst="rect">
            <a:avLst/>
          </a:prstGeom>
          <a:ln w="12700">
            <a:miter lim="400000"/>
          </a:ln>
        </p:spPr>
      </p:pic>
      <p:pic>
        <p:nvPicPr>
          <p:cNvPr id="1018" name="image91.png" descr="half_offset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011383" y="6995720"/>
            <a:ext cx="5222981" cy="2284770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021" name="Group 1021"/>
          <p:cNvGrpSpPr/>
          <p:nvPr/>
        </p:nvGrpSpPr>
        <p:grpSpPr>
          <a:xfrm>
            <a:off x="5348720" y="882757"/>
            <a:ext cx="7586875" cy="4826525"/>
            <a:chOff x="0" y="0"/>
            <a:chExt cx="7586874" cy="4826524"/>
          </a:xfrm>
        </p:grpSpPr>
        <p:pic>
          <p:nvPicPr>
            <p:cNvPr id="1019" name="image92.png" descr="assembly_em.pdf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16563"/>
              <a:ext cx="7586875" cy="480996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020" name="Shape 1020"/>
            <p:cNvSpPr/>
            <p:nvPr/>
          </p:nvSpPr>
          <p:spPr>
            <a:xfrm>
              <a:off x="1126522" y="0"/>
              <a:ext cx="6451919" cy="409449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5023" tIns="65023" rIns="65023" bIns="65023" numCol="1" anchor="t">
              <a:spAutoFit/>
            </a:bodyPr>
            <a:lstStyle>
              <a:lvl1pPr algn="l" defTabSz="1300480">
                <a:defRPr sz="1800">
                  <a:solidFill>
                    <a:srgbClr val="0000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SEM picture CCPDv3-CLICpix assembly</a:t>
              </a:r>
            </a:p>
          </p:txBody>
        </p:sp>
      </p:grpSp>
      <p:sp>
        <p:nvSpPr>
          <p:cNvPr id="1022" name="Shape 1022"/>
          <p:cNvSpPr/>
          <p:nvPr/>
        </p:nvSpPr>
        <p:spPr>
          <a:xfrm>
            <a:off x="5901434" y="6527705"/>
            <a:ext cx="1933300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½ pixel offset</a:t>
            </a:r>
          </a:p>
        </p:txBody>
      </p:sp>
      <p:sp>
        <p:nvSpPr>
          <p:cNvPr id="1023" name="Shape 1023"/>
          <p:cNvSpPr/>
          <p:nvPr/>
        </p:nvSpPr>
        <p:spPr>
          <a:xfrm>
            <a:off x="1788292" y="6527705"/>
            <a:ext cx="2735186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centered alignment</a:t>
            </a:r>
          </a:p>
        </p:txBody>
      </p:sp>
      <p:sp>
        <p:nvSpPr>
          <p:cNvPr id="1024" name="Shape 1024"/>
          <p:cNvSpPr/>
          <p:nvPr/>
        </p:nvSpPr>
        <p:spPr>
          <a:xfrm>
            <a:off x="1631807" y="7507777"/>
            <a:ext cx="1228938" cy="35387"/>
          </a:xfrm>
          <a:prstGeom prst="line">
            <a:avLst/>
          </a:prstGeom>
          <a:solidFill>
            <a:srgbClr val="BBE0E3"/>
          </a:solidFill>
          <a:ln w="12700">
            <a:solidFill>
              <a:srgbClr val="0000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25" name="Shape 1025"/>
          <p:cNvSpPr/>
          <p:nvPr/>
        </p:nvSpPr>
        <p:spPr>
          <a:xfrm>
            <a:off x="155842" y="7214667"/>
            <a:ext cx="1311534" cy="409449"/>
          </a:xfrm>
          <a:prstGeom prst="rect">
            <a:avLst/>
          </a:prstGeom>
          <a:solidFill>
            <a:srgbClr val="FFFFFF">
              <a:alpha val="43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CLICpix via</a:t>
            </a:r>
          </a:p>
        </p:txBody>
      </p:sp>
      <p:sp>
        <p:nvSpPr>
          <p:cNvPr id="1026" name="Shape 1026"/>
          <p:cNvSpPr/>
          <p:nvPr/>
        </p:nvSpPr>
        <p:spPr>
          <a:xfrm>
            <a:off x="1749270" y="7933485"/>
            <a:ext cx="804241" cy="86350"/>
          </a:xfrm>
          <a:prstGeom prst="line">
            <a:avLst/>
          </a:prstGeom>
          <a:solidFill>
            <a:srgbClr val="BBE0E3"/>
          </a:solidFill>
          <a:ln w="12700">
            <a:solidFill>
              <a:srgbClr val="0000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27" name="Shape 1027"/>
          <p:cNvSpPr/>
          <p:nvPr/>
        </p:nvSpPr>
        <p:spPr>
          <a:xfrm>
            <a:off x="155842" y="7684518"/>
            <a:ext cx="1400719" cy="409449"/>
          </a:xfrm>
          <a:prstGeom prst="rect">
            <a:avLst/>
          </a:prstGeom>
          <a:solidFill>
            <a:srgbClr val="FFFFFF">
              <a:alpha val="43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CLICpix pad</a:t>
            </a:r>
          </a:p>
        </p:txBody>
      </p:sp>
      <p:sp>
        <p:nvSpPr>
          <p:cNvPr id="1028" name="Shape 1028"/>
          <p:cNvSpPr/>
          <p:nvPr/>
        </p:nvSpPr>
        <p:spPr>
          <a:xfrm>
            <a:off x="1628859" y="8502715"/>
            <a:ext cx="719829" cy="29177"/>
          </a:xfrm>
          <a:prstGeom prst="line">
            <a:avLst/>
          </a:prstGeom>
          <a:solidFill>
            <a:srgbClr val="BBE0E3"/>
          </a:solidFill>
          <a:ln w="12700">
            <a:solidFill>
              <a:srgbClr val="000000"/>
            </a:solidFill>
            <a:tailEnd type="triangle"/>
          </a:ln>
        </p:spPr>
        <p:txBody>
          <a:bodyPr lIns="65023" tIns="65023" rIns="65023" bIns="65023"/>
          <a:lstStyle/>
          <a:p>
            <a:pPr algn="l" defTabSz="1300480">
              <a:defRPr sz="28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1029" name="Shape 1029"/>
          <p:cNvSpPr/>
          <p:nvPr/>
        </p:nvSpPr>
        <p:spPr>
          <a:xfrm>
            <a:off x="152894" y="8209605"/>
            <a:ext cx="1235408" cy="409449"/>
          </a:xfrm>
          <a:prstGeom prst="rect">
            <a:avLst/>
          </a:prstGeom>
          <a:solidFill>
            <a:srgbClr val="FFFFFF">
              <a:alpha val="43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18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CCPD pad</a:t>
            </a:r>
          </a:p>
        </p:txBody>
      </p:sp>
      <p:sp>
        <p:nvSpPr>
          <p:cNvPr id="1030" name="Shape 1030"/>
          <p:cNvSpPr/>
          <p:nvPr/>
        </p:nvSpPr>
        <p:spPr>
          <a:xfrm>
            <a:off x="152894" y="882756"/>
            <a:ext cx="6042272" cy="5077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5023" tIns="65023" rIns="65023" bIns="65023">
            <a:spAutoFit/>
          </a:bodyPr>
          <a:lstStyle/>
          <a:p>
            <a:pPr marL="392906" indent="-392906" algn="l" defTabSz="1300480">
              <a:spcBef>
                <a:spcPts val="200"/>
              </a:spcBef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Study of </a:t>
            </a:r>
            <a:r>
              <a:rPr>
                <a:solidFill>
                  <a:srgbClr val="0000FF"/>
                </a:solidFill>
              </a:rPr>
              <a:t>glue parameters</a:t>
            </a:r>
            <a:r>
              <a:t>:</a:t>
            </a:r>
          </a:p>
          <a:p>
            <a:pPr marL="850106" lvl="1" indent="-392906" algn="l" defTabSz="1300480">
              <a:spcBef>
                <a:spcPts val="200"/>
              </a:spcBef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Viscosity</a:t>
            </a:r>
          </a:p>
          <a:p>
            <a:pPr marL="850106" lvl="1" indent="-392906" algn="l" defTabSz="1300480">
              <a:spcBef>
                <a:spcPts val="200"/>
              </a:spcBef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Bonding force</a:t>
            </a:r>
          </a:p>
          <a:p>
            <a:pPr marL="850106" lvl="1" indent="-392906" algn="l" defTabSz="1300480">
              <a:spcBef>
                <a:spcPts val="200"/>
              </a:spcBef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Alignment</a:t>
            </a:r>
          </a:p>
          <a:p>
            <a:pPr marL="850106" lvl="1" indent="-392906" algn="l" defTabSz="1300480">
              <a:spcBef>
                <a:spcPts val="200"/>
              </a:spcBef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Glue-layer uniformity</a:t>
            </a:r>
            <a:br/>
            <a:endParaRPr/>
          </a:p>
          <a:p>
            <a:pPr marL="392906" indent="-392906" algn="l" defTabSz="1300480">
              <a:spcBef>
                <a:spcPts val="200"/>
              </a:spcBef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Cross sections of glue assemblies</a:t>
            </a:r>
          </a:p>
          <a:p>
            <a:pPr marL="392906" indent="-392906" algn="l" defTabSz="1300480">
              <a:spcBef>
                <a:spcPts val="200"/>
              </a:spcBef>
              <a:buSzPct val="100000"/>
              <a:buFont typeface="Wingdings"/>
              <a:buChar char="à"/>
              <a:defRPr sz="22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alignment</a:t>
            </a:r>
            <a:r>
              <a:rPr>
                <a:solidFill>
                  <a:srgbClr val="000000"/>
                </a:solidFill>
              </a:rPr>
              <a:t> precision ~1 μm </a:t>
            </a:r>
          </a:p>
          <a:p>
            <a:pPr marL="392906" indent="-392906" algn="l" defTabSz="1300480">
              <a:spcBef>
                <a:spcPts val="200"/>
              </a:spcBef>
              <a:buSzPct val="100000"/>
              <a:buFont typeface="Wingdings"/>
              <a:buChar char="à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glue-layer </a:t>
            </a:r>
            <a:r>
              <a:rPr>
                <a:solidFill>
                  <a:srgbClr val="0000FF"/>
                </a:solidFill>
              </a:rPr>
              <a:t>thickness</a:t>
            </a:r>
            <a:r>
              <a:t> ~0.5 μm</a:t>
            </a:r>
            <a:br/>
            <a:r>
              <a:t>(+2 μm polyimide passivation)</a:t>
            </a:r>
            <a:br/>
            <a:endParaRPr/>
          </a:p>
          <a:p>
            <a:pPr marL="392906" indent="-392906" algn="l" defTabSz="1300480">
              <a:spcBef>
                <a:spcPts val="200"/>
              </a:spcBef>
              <a:buSzPct val="100000"/>
              <a:buFont typeface="Arial"/>
              <a:buChar char="•"/>
              <a:defRPr sz="2200">
                <a:latin typeface="Helvetica"/>
                <a:ea typeface="Helvetica"/>
                <a:cs typeface="Helvetica"/>
                <a:sym typeface="Helvetica"/>
              </a:defRPr>
            </a:pPr>
            <a:r>
              <a:t>Laboratory and test-beam measurements</a:t>
            </a:r>
          </a:p>
          <a:p>
            <a:pPr marL="392906" indent="-392906" algn="l" defTabSz="1300480">
              <a:spcBef>
                <a:spcPts val="200"/>
              </a:spcBef>
              <a:buSzPct val="100000"/>
              <a:buFont typeface="Wingdings"/>
              <a:buChar char="à"/>
              <a:defRPr sz="22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t>correlate</a:t>
            </a:r>
            <a:r>
              <a:rPr>
                <a:solidFill>
                  <a:srgbClr val="000000"/>
                </a:solidFill>
              </a:rPr>
              <a:t> performance with glue parameters (coupling strength, uniformity)</a:t>
            </a:r>
          </a:p>
        </p:txBody>
      </p:sp>
      <p:pic>
        <p:nvPicPr>
          <p:cNvPr id="1031" name="image93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flipH="1">
            <a:off x="10077857" y="6546955"/>
            <a:ext cx="2876460" cy="2835946"/>
          </a:xfrm>
          <a:prstGeom prst="rect">
            <a:avLst/>
          </a:prstGeom>
          <a:ln w="12700">
            <a:miter lim="400000"/>
          </a:ln>
        </p:spPr>
      </p:pic>
      <p:sp>
        <p:nvSpPr>
          <p:cNvPr id="1032" name="Shape 1032"/>
          <p:cNvSpPr/>
          <p:nvPr/>
        </p:nvSpPr>
        <p:spPr>
          <a:xfrm>
            <a:off x="10322022" y="6092521"/>
            <a:ext cx="2057571" cy="4983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>
            <a:lvl1pPr algn="l" defTabSz="1300480">
              <a:defRPr sz="2400">
                <a:solidFill>
                  <a:srgbClr val="0000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pad alignment</a:t>
            </a:r>
          </a:p>
        </p:txBody>
      </p:sp>
      <p:sp>
        <p:nvSpPr>
          <p:cNvPr id="1033" name="Shape 1033"/>
          <p:cNvSpPr/>
          <p:nvPr/>
        </p:nvSpPr>
        <p:spPr>
          <a:xfrm>
            <a:off x="6927779" y="5646124"/>
            <a:ext cx="5350038" cy="43484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5023" tIns="65023" rIns="65023" bIns="65023">
            <a:spAutoFit/>
          </a:bodyPr>
          <a:lstStyle/>
          <a:p>
            <a:pPr algn="l" defTabSz="1300480">
              <a:defRPr sz="2000">
                <a:latin typeface="Helvetica"/>
                <a:ea typeface="Helvetica"/>
                <a:cs typeface="Helvetica"/>
                <a:sym typeface="Helvetica"/>
              </a:defRPr>
            </a:pPr>
            <a:r>
              <a:t>viscosity: 450 Pas, F=5 N, T=100 </a:t>
            </a:r>
            <a:r>
              <a:rPr baseline="30500"/>
              <a:t>o</a:t>
            </a:r>
            <a:r>
              <a:t>C, t=10 min</a:t>
            </a:r>
          </a:p>
        </p:txBody>
      </p:sp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/>
          <p:nvPr/>
        </p:nvSpPr>
        <p:spPr>
          <a:xfrm>
            <a:off x="12409875" y="9342804"/>
            <a:ext cx="5379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p. 3</a:t>
            </a:r>
          </a:p>
        </p:txBody>
      </p:sp>
      <p:sp>
        <p:nvSpPr>
          <p:cNvPr id="164" name="Shape 164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5" name="Shape 165"/>
          <p:cNvSpPr/>
          <p:nvPr/>
        </p:nvSpPr>
        <p:spPr>
          <a:xfrm>
            <a:off x="42572" y="9402004"/>
            <a:ext cx="5992025" cy="364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Magdalena Munker (CERN / University of Bonn), </a:t>
            </a:r>
            <a:r>
              <a:rPr lang="en-US" dirty="0" smtClean="0"/>
              <a:t>4</a:t>
            </a:r>
            <a:r>
              <a:rPr dirty="0" smtClean="0"/>
              <a:t> </a:t>
            </a:r>
            <a:r>
              <a:rPr dirty="0"/>
              <a:t>July 2016</a:t>
            </a:r>
          </a:p>
        </p:txBody>
      </p:sp>
      <p:grpSp>
        <p:nvGrpSpPr>
          <p:cNvPr id="169" name="Group 169"/>
          <p:cNvGrpSpPr/>
          <p:nvPr/>
        </p:nvGrpSpPr>
        <p:grpSpPr>
          <a:xfrm>
            <a:off x="8760143" y="-579858"/>
            <a:ext cx="4251894" cy="4985643"/>
            <a:chOff x="0" y="0"/>
            <a:chExt cx="4172743" cy="4909652"/>
          </a:xfrm>
        </p:grpSpPr>
        <p:pic>
          <p:nvPicPr>
            <p:cNvPr id="166" name="image22.tif"/>
            <p:cNvPicPr>
              <a:picLocks noChangeAspect="1"/>
            </p:cNvPicPr>
            <p:nvPr/>
          </p:nvPicPr>
          <p:blipFill>
            <a:blip r:embed="rId2">
              <a:extLst/>
            </a:blip>
            <a:srcRect/>
            <a:stretch>
              <a:fillRect/>
            </a:stretch>
          </p:blipFill>
          <p:spPr>
            <a:xfrm>
              <a:off x="0" y="0"/>
              <a:ext cx="4172744" cy="490965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67" name="Shape 167"/>
            <p:cNvSpPr/>
            <p:nvPr/>
          </p:nvSpPr>
          <p:spPr>
            <a:xfrm flipV="1">
              <a:off x="1828268" y="3595679"/>
              <a:ext cx="1626204" cy="3"/>
            </a:xfrm>
            <a:prstGeom prst="line">
              <a:avLst/>
            </a:prstGeom>
            <a:noFill/>
            <a:ln w="9525" cap="flat">
              <a:solidFill>
                <a:srgbClr val="0000FF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sz="20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168" name="Shape 168"/>
            <p:cNvSpPr/>
            <p:nvPr/>
          </p:nvSpPr>
          <p:spPr>
            <a:xfrm>
              <a:off x="2240840" y="3574656"/>
              <a:ext cx="685580" cy="31952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defRPr sz="1600">
                  <a:solidFill>
                    <a:srgbClr val="0000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 26 cm</a:t>
              </a:r>
            </a:p>
          </p:txBody>
        </p:sp>
      </p:grpSp>
      <p:sp>
        <p:nvSpPr>
          <p:cNvPr id="170" name="Shape 170"/>
          <p:cNvSpPr/>
          <p:nvPr/>
        </p:nvSpPr>
        <p:spPr>
          <a:xfrm>
            <a:off x="8652259" y="-911370"/>
            <a:ext cx="4402365" cy="282325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71" name="Shape 171"/>
          <p:cNvSpPr/>
          <p:nvPr/>
        </p:nvSpPr>
        <p:spPr>
          <a:xfrm>
            <a:off x="202075" y="1099778"/>
            <a:ext cx="7106244" cy="587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50000"/>
              </a:lnSpc>
              <a:defRPr sz="2100" u="sng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Vertex</a:t>
            </a:r>
            <a:r>
              <a:rPr lang="en-US" dirty="0" smtClean="0"/>
              <a:t> </a:t>
            </a:r>
            <a:r>
              <a:rPr lang="en-US" smtClean="0"/>
              <a:t>detector</a:t>
            </a:r>
            <a:r>
              <a:rPr smtClean="0"/>
              <a:t>:</a:t>
            </a:r>
            <a:endParaRPr dirty="0"/>
          </a:p>
        </p:txBody>
      </p:sp>
      <p:sp>
        <p:nvSpPr>
          <p:cNvPr id="172" name="Shape 172"/>
          <p:cNvSpPr/>
          <p:nvPr/>
        </p:nvSpPr>
        <p:spPr>
          <a:xfrm>
            <a:off x="272523" y="2518486"/>
            <a:ext cx="8166929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914400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Good 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single point resolution of 3 μm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Small pixels with a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pitch of ~ 25 μm  </a:t>
            </a:r>
            <a:r>
              <a:rPr dirty="0"/>
              <a:t>and </a:t>
            </a:r>
            <a:r>
              <a:rPr dirty="0" smtClean="0"/>
              <a:t>analog</a:t>
            </a:r>
            <a:r>
              <a:rPr lang="en-US" dirty="0" smtClean="0"/>
              <a:t>ue</a:t>
            </a:r>
            <a:r>
              <a:rPr dirty="0" smtClean="0"/>
              <a:t> </a:t>
            </a:r>
            <a:r>
              <a:rPr dirty="0"/>
              <a:t>read out</a:t>
            </a:r>
          </a:p>
        </p:txBody>
      </p:sp>
      <p:sp>
        <p:nvSpPr>
          <p:cNvPr id="173" name="Shape 173"/>
          <p:cNvSpPr/>
          <p:nvPr/>
        </p:nvSpPr>
        <p:spPr>
          <a:xfrm>
            <a:off x="547073" y="3263221"/>
            <a:ext cx="8624193" cy="1169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lnSpc>
                <a:spcPct val="13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Low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material budget of ⪅ 0.2 % X</a:t>
            </a:r>
            <a:r>
              <a:rPr baseline="-5999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0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per 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layer</a:t>
            </a:r>
            <a:r>
              <a:rPr lang="en-US"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:</a:t>
            </a:r>
            <a:endParaRPr dirty="0"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      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Forced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airflow cooling </a:t>
            </a:r>
            <a:r>
              <a:rPr dirty="0"/>
              <a:t>&amp; low-power electronics ( ⪅  50 mW/cm</a:t>
            </a:r>
            <a:r>
              <a:rPr baseline="51047" dirty="0"/>
              <a:t>2</a:t>
            </a:r>
            <a:r>
              <a:rPr dirty="0"/>
              <a:t>) </a:t>
            </a:r>
            <a:endParaRPr lang="en-US" dirty="0" smtClean="0"/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0" dirty="0" smtClean="0">
                <a:sym typeface="Helvetica"/>
              </a:rPr>
              <a:t>       </a:t>
            </a:r>
            <a:r>
              <a:rPr lang="en-US" sz="2100" dirty="0" smtClean="0">
                <a:solidFill>
                  <a:schemeClr val="accent5">
                    <a:lumMod val="60000"/>
                    <a:lumOff val="40000"/>
                  </a:schemeClr>
                </a:solidFill>
                <a:sym typeface="Helvetica"/>
              </a:rPr>
              <a:t>Power </a:t>
            </a:r>
            <a:r>
              <a:rPr lang="en-US" sz="2100" dirty="0">
                <a:solidFill>
                  <a:schemeClr val="accent5">
                    <a:lumMod val="60000"/>
                    <a:lumOff val="40000"/>
                  </a:schemeClr>
                </a:solidFill>
                <a:sym typeface="Helvetica"/>
              </a:rPr>
              <a:t>pulsing </a:t>
            </a:r>
            <a:r>
              <a:rPr lang="en-US" sz="2100" dirty="0">
                <a:sym typeface="Helvetica"/>
              </a:rPr>
              <a:t>at 50 Hz to reduce average power consumption</a:t>
            </a:r>
            <a:endParaRPr dirty="0"/>
          </a:p>
        </p:txBody>
      </p:sp>
      <p:sp>
        <p:nvSpPr>
          <p:cNvPr id="174" name="Shape 174"/>
          <p:cNvSpPr/>
          <p:nvPr/>
        </p:nvSpPr>
        <p:spPr>
          <a:xfrm>
            <a:off x="223762" y="97023"/>
            <a:ext cx="1162677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Requirements for the vertex and the tracker</a:t>
            </a:r>
          </a:p>
        </p:txBody>
      </p:sp>
      <p:pic>
        <p:nvPicPr>
          <p:cNvPr id="175" name="clic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64385" y="8671"/>
            <a:ext cx="1141907" cy="11419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76" name="image28.tif"/>
          <p:cNvPicPr>
            <a:picLocks noChangeAspect="1"/>
          </p:cNvPicPr>
          <p:nvPr/>
        </p:nvPicPr>
        <p:blipFill>
          <a:blip r:embed="rId4">
            <a:extLst/>
          </a:blip>
          <a:srcRect l="2033"/>
          <a:stretch>
            <a:fillRect/>
          </a:stretch>
        </p:blipFill>
        <p:spPr>
          <a:xfrm>
            <a:off x="8172189" y="5010388"/>
            <a:ext cx="4806673" cy="3263229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Shape 177"/>
          <p:cNvSpPr/>
          <p:nvPr/>
        </p:nvSpPr>
        <p:spPr>
          <a:xfrm>
            <a:off x="1518760" y="8499190"/>
            <a:ext cx="11163585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291" indent="-259291" algn="l">
              <a:lnSpc>
                <a:spcPct val="12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Fast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time slicing of ~ 10 ns </a:t>
            </a:r>
            <a:r>
              <a:rPr dirty="0"/>
              <a:t>to suppress background from beam-beam interactions    </a:t>
            </a:r>
          </a:p>
          <a:p>
            <a:pPr marL="259291" indent="-259291" algn="l">
              <a:lnSpc>
                <a:spcPct val="12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Low radiation exposure ~ 10</a:t>
            </a:r>
            <a:r>
              <a:rPr baseline="31999" dirty="0"/>
              <a:t>4</a:t>
            </a:r>
            <a:r>
              <a:rPr dirty="0"/>
              <a:t> times below LHC</a:t>
            </a:r>
          </a:p>
        </p:txBody>
      </p:sp>
      <p:sp>
        <p:nvSpPr>
          <p:cNvPr id="178" name="Shape 178"/>
          <p:cNvSpPr/>
          <p:nvPr/>
        </p:nvSpPr>
        <p:spPr>
          <a:xfrm>
            <a:off x="254042" y="2740547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79" name="Shape 179"/>
          <p:cNvSpPr/>
          <p:nvPr/>
        </p:nvSpPr>
        <p:spPr>
          <a:xfrm>
            <a:off x="610104" y="3070747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80" name="Shape 180"/>
          <p:cNvSpPr/>
          <p:nvPr/>
        </p:nvSpPr>
        <p:spPr>
          <a:xfrm>
            <a:off x="260228" y="3534633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82" name="Shape 182"/>
          <p:cNvSpPr/>
          <p:nvPr/>
        </p:nvSpPr>
        <p:spPr>
          <a:xfrm>
            <a:off x="202075" y="4655922"/>
            <a:ext cx="7106244" cy="5873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150000"/>
              </a:lnSpc>
              <a:defRPr sz="2100" u="sng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Tracker</a:t>
            </a:r>
            <a:r>
              <a:rPr lang="en-US" dirty="0" smtClean="0"/>
              <a:t> detector</a:t>
            </a:r>
            <a:r>
              <a:rPr dirty="0" smtClean="0"/>
              <a:t>:</a:t>
            </a:r>
            <a:endParaRPr dirty="0"/>
          </a:p>
        </p:txBody>
      </p:sp>
      <p:sp>
        <p:nvSpPr>
          <p:cNvPr id="184" name="Shape 184"/>
          <p:cNvSpPr/>
          <p:nvPr/>
        </p:nvSpPr>
        <p:spPr>
          <a:xfrm>
            <a:off x="239949" y="5804635"/>
            <a:ext cx="8166929" cy="425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914400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</a:t>
            </a:r>
            <a:r>
              <a:rPr lang="en-US" dirty="0" smtClean="0"/>
              <a:t> </a:t>
            </a:r>
            <a:r>
              <a:rPr dirty="0" smtClean="0"/>
              <a:t> </a:t>
            </a:r>
            <a:r>
              <a:rPr lang="en-US"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Single</a:t>
            </a:r>
            <a:r>
              <a:rPr lang="en-US" dirty="0" smtClean="0"/>
              <a:t> 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point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resolution of 7 μm </a:t>
            </a:r>
            <a:r>
              <a:rPr lang="en-US" dirty="0" smtClean="0"/>
              <a:t>      </a:t>
            </a:r>
            <a:r>
              <a:rPr dirty="0" smtClean="0"/>
              <a:t>pitch </a:t>
            </a:r>
            <a:r>
              <a:rPr dirty="0"/>
              <a:t>of </a:t>
            </a:r>
            <a:r>
              <a:rPr lang="en-US" dirty="0"/>
              <a:t>⪅</a:t>
            </a:r>
            <a:r>
              <a:rPr dirty="0" smtClean="0"/>
              <a:t> </a:t>
            </a:r>
            <a:r>
              <a:rPr dirty="0"/>
              <a:t>50 </a:t>
            </a:r>
            <a:r>
              <a:rPr dirty="0" smtClean="0"/>
              <a:t>μm</a:t>
            </a:r>
            <a:endParaRPr dirty="0"/>
          </a:p>
        </p:txBody>
      </p:sp>
      <p:sp>
        <p:nvSpPr>
          <p:cNvPr id="185" name="Shape 185"/>
          <p:cNvSpPr/>
          <p:nvPr/>
        </p:nvSpPr>
        <p:spPr>
          <a:xfrm>
            <a:off x="563680" y="6163205"/>
            <a:ext cx="5525133" cy="13992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Low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material budget of ⪅ 2 % X</a:t>
            </a:r>
            <a:r>
              <a:rPr baseline="-5999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0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per layer: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Low-mass supports, cabling and cooling 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endParaRPr dirty="0"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</p:txBody>
      </p:sp>
      <p:sp>
        <p:nvSpPr>
          <p:cNvPr id="186" name="Shape 186"/>
          <p:cNvSpPr/>
          <p:nvPr/>
        </p:nvSpPr>
        <p:spPr>
          <a:xfrm>
            <a:off x="562635" y="7145549"/>
            <a:ext cx="7131706" cy="11690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Occupancies from beam-beam interactions </a:t>
            </a:r>
            <a:r>
              <a:rPr lang="en-US" dirty="0" smtClean="0"/>
              <a:t>constrain </a:t>
            </a:r>
            <a:r>
              <a:rPr dirty="0" smtClean="0"/>
              <a:t>readout granularity</a:t>
            </a:r>
            <a:r>
              <a:rPr dirty="0"/>
              <a:t>:   </a:t>
            </a:r>
          </a:p>
          <a:p>
            <a:pPr algn="l">
              <a:lnSpc>
                <a:spcPct val="13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          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1-10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mm strip lengths</a:t>
            </a:r>
          </a:p>
        </p:txBody>
      </p:sp>
      <p:sp>
        <p:nvSpPr>
          <p:cNvPr id="187" name="Shape 187"/>
          <p:cNvSpPr/>
          <p:nvPr/>
        </p:nvSpPr>
        <p:spPr>
          <a:xfrm>
            <a:off x="254042" y="6017515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88" name="Shape 188"/>
          <p:cNvSpPr/>
          <p:nvPr/>
        </p:nvSpPr>
        <p:spPr>
          <a:xfrm>
            <a:off x="260228" y="6533882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89" name="Shape 189"/>
          <p:cNvSpPr/>
          <p:nvPr/>
        </p:nvSpPr>
        <p:spPr>
          <a:xfrm>
            <a:off x="798446" y="6865460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90" name="Shape 190"/>
          <p:cNvSpPr/>
          <p:nvPr/>
        </p:nvSpPr>
        <p:spPr>
          <a:xfrm>
            <a:off x="260228" y="7338915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91" name="Shape 191"/>
          <p:cNvSpPr/>
          <p:nvPr/>
        </p:nvSpPr>
        <p:spPr>
          <a:xfrm>
            <a:off x="1071226" y="8057820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92" name="Shape 192"/>
          <p:cNvSpPr/>
          <p:nvPr/>
        </p:nvSpPr>
        <p:spPr>
          <a:xfrm>
            <a:off x="238058" y="4605538"/>
            <a:ext cx="7788174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93" name="Shape 193"/>
          <p:cNvSpPr/>
          <p:nvPr/>
        </p:nvSpPr>
        <p:spPr>
          <a:xfrm>
            <a:off x="238058" y="8401419"/>
            <a:ext cx="7788174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94" name="Shape 194"/>
          <p:cNvSpPr/>
          <p:nvPr/>
        </p:nvSpPr>
        <p:spPr>
          <a:xfrm>
            <a:off x="213988" y="8450539"/>
            <a:ext cx="730969" cy="425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>
              <a:defRPr sz="2100" u="sng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Both</a:t>
            </a:r>
            <a:r>
              <a:rPr dirty="0" smtClean="0"/>
              <a:t>:</a:t>
            </a:r>
            <a:endParaRPr dirty="0"/>
          </a:p>
        </p:txBody>
      </p:sp>
      <p:sp>
        <p:nvSpPr>
          <p:cNvPr id="195" name="Shape 195"/>
          <p:cNvSpPr/>
          <p:nvPr/>
        </p:nvSpPr>
        <p:spPr>
          <a:xfrm>
            <a:off x="8338968" y="1162211"/>
            <a:ext cx="405278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Vertex detector layout:</a:t>
            </a:r>
          </a:p>
        </p:txBody>
      </p:sp>
      <p:sp>
        <p:nvSpPr>
          <p:cNvPr id="196" name="Shape 196"/>
          <p:cNvSpPr/>
          <p:nvPr/>
        </p:nvSpPr>
        <p:spPr>
          <a:xfrm>
            <a:off x="8224887" y="4596962"/>
            <a:ext cx="405278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Tracker detector layout:</a:t>
            </a:r>
          </a:p>
        </p:txBody>
      </p:sp>
      <p:sp>
        <p:nvSpPr>
          <p:cNvPr id="197" name="Shape 197"/>
          <p:cNvSpPr/>
          <p:nvPr/>
        </p:nvSpPr>
        <p:spPr>
          <a:xfrm>
            <a:off x="238058" y="996330"/>
            <a:ext cx="7788174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8" name="Shape 171"/>
          <p:cNvSpPr/>
          <p:nvPr/>
        </p:nvSpPr>
        <p:spPr>
          <a:xfrm>
            <a:off x="202075" y="1728396"/>
            <a:ext cx="7106244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Efficient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tagging of </a:t>
            </a:r>
            <a:r>
              <a:rPr lang="en-US"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displaced vertices from 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heavy</a:t>
            </a:r>
            <a:r>
              <a:rPr dirty="0" smtClean="0"/>
              <a:t> </a:t>
            </a:r>
            <a:r>
              <a:rPr dirty="0"/>
              <a:t>flavour quarks: </a:t>
            </a:r>
          </a:p>
        </p:txBody>
      </p:sp>
      <p:sp>
        <p:nvSpPr>
          <p:cNvPr id="39" name="Shape 180"/>
          <p:cNvSpPr/>
          <p:nvPr/>
        </p:nvSpPr>
        <p:spPr>
          <a:xfrm>
            <a:off x="4400610" y="6022041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0" name="Shape 182"/>
          <p:cNvSpPr/>
          <p:nvPr/>
        </p:nvSpPr>
        <p:spPr>
          <a:xfrm>
            <a:off x="287606" y="5266907"/>
            <a:ext cx="7106244" cy="425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smtClean="0"/>
              <a:t>Good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momentum resolution:</a:t>
            </a:r>
          </a:p>
        </p:txBody>
      </p:sp>
      <p:sp>
        <p:nvSpPr>
          <p:cNvPr id="41" name="Shape 180"/>
          <p:cNvSpPr/>
          <p:nvPr/>
        </p:nvSpPr>
        <p:spPr>
          <a:xfrm>
            <a:off x="724862" y="3887751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42" name="Shape 180"/>
          <p:cNvSpPr/>
          <p:nvPr/>
        </p:nvSpPr>
        <p:spPr>
          <a:xfrm>
            <a:off x="743449" y="4218567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Shape 200"/>
          <p:cNvSpPr/>
          <p:nvPr/>
        </p:nvSpPr>
        <p:spPr>
          <a:xfrm>
            <a:off x="466364" y="147823"/>
            <a:ext cx="11293972" cy="838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8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 vertex and tracker R&amp;D programme</a:t>
            </a:r>
          </a:p>
        </p:txBody>
      </p:sp>
      <p:pic>
        <p:nvPicPr>
          <p:cNvPr id="201" name="image30.tif" descr="PastedGraphic-1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 rot="16200000">
            <a:off x="6112915" y="763868"/>
            <a:ext cx="2151962" cy="34596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2" name="image31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50594" y="1417733"/>
            <a:ext cx="4432377" cy="21814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image32.png" descr="hcollection_p-in-n_medipix_50umthickness_B=5T.png"/>
          <p:cNvPicPr>
            <a:picLocks noChangeAspect="1"/>
          </p:cNvPicPr>
          <p:nvPr/>
        </p:nvPicPr>
        <p:blipFill>
          <a:blip r:embed="rId4">
            <a:extLst/>
          </a:blip>
          <a:srcRect l="1682" t="15298" r="11310" b="1099"/>
          <a:stretch>
            <a:fillRect/>
          </a:stretch>
        </p:blipFill>
        <p:spPr>
          <a:xfrm>
            <a:off x="9394822" y="1417832"/>
            <a:ext cx="3259453" cy="218141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image3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222400" y="4097227"/>
            <a:ext cx="3597956" cy="23248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image47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44086" y="4082185"/>
            <a:ext cx="3123447" cy="2342584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image48.ti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8400623" y="4148295"/>
            <a:ext cx="4239483" cy="226735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image49.ti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22934" y="6941970"/>
            <a:ext cx="3752054" cy="2440361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Shape 208"/>
          <p:cNvSpPr/>
          <p:nvPr/>
        </p:nvSpPr>
        <p:spPr>
          <a:xfrm>
            <a:off x="503608" y="1047223"/>
            <a:ext cx="1133324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 Sensors:</a:t>
            </a:r>
          </a:p>
        </p:txBody>
      </p:sp>
      <p:sp>
        <p:nvSpPr>
          <p:cNvPr id="209" name="Shape 209"/>
          <p:cNvSpPr/>
          <p:nvPr/>
        </p:nvSpPr>
        <p:spPr>
          <a:xfrm>
            <a:off x="5357155" y="1037622"/>
            <a:ext cx="1918795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 Readout ASICs:</a:t>
            </a:r>
          </a:p>
        </p:txBody>
      </p:sp>
      <p:sp>
        <p:nvSpPr>
          <p:cNvPr id="210" name="Shape 210"/>
          <p:cNvSpPr/>
          <p:nvPr/>
        </p:nvSpPr>
        <p:spPr>
          <a:xfrm>
            <a:off x="9764138" y="1065476"/>
            <a:ext cx="1500411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 </a:t>
            </a:r>
            <a:r>
              <a:rPr dirty="0" smtClean="0">
                <a:solidFill>
                  <a:schemeClr val="tx1"/>
                </a:solidFill>
              </a:rPr>
              <a:t>Simulations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11" name="Shape 211"/>
          <p:cNvSpPr/>
          <p:nvPr/>
        </p:nvSpPr>
        <p:spPr>
          <a:xfrm>
            <a:off x="480664" y="3663121"/>
            <a:ext cx="2475037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 </a:t>
            </a:r>
            <a:r>
              <a:rPr dirty="0" smtClean="0">
                <a:solidFill>
                  <a:schemeClr val="tx1"/>
                </a:solidFill>
              </a:rPr>
              <a:t>Interconnects</a:t>
            </a:r>
            <a:r>
              <a:rPr lang="en-US" dirty="0" smtClean="0">
                <a:solidFill>
                  <a:schemeClr val="tx1"/>
                </a:solidFill>
              </a:rPr>
              <a:t> (TSV):</a:t>
            </a:r>
            <a:r>
              <a:rPr dirty="0" smtClean="0"/>
              <a:t>:</a:t>
            </a:r>
            <a:endParaRPr dirty="0"/>
          </a:p>
        </p:txBody>
      </p:sp>
      <p:sp>
        <p:nvSpPr>
          <p:cNvPr id="212" name="Shape 212"/>
          <p:cNvSpPr/>
          <p:nvPr/>
        </p:nvSpPr>
        <p:spPr>
          <a:xfrm>
            <a:off x="4131846" y="3704317"/>
            <a:ext cx="1256754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 Powering:</a:t>
            </a:r>
          </a:p>
        </p:txBody>
      </p:sp>
      <p:sp>
        <p:nvSpPr>
          <p:cNvPr id="213" name="Shape 213"/>
          <p:cNvSpPr/>
          <p:nvPr/>
        </p:nvSpPr>
        <p:spPr>
          <a:xfrm>
            <a:off x="8349823" y="3733085"/>
            <a:ext cx="1067600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 </a:t>
            </a:r>
            <a:r>
              <a:rPr dirty="0" smtClean="0">
                <a:solidFill>
                  <a:schemeClr val="tx1"/>
                </a:solidFill>
              </a:rPr>
              <a:t>Cooling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endParaRPr dirty="0">
              <a:solidFill>
                <a:schemeClr val="tx1"/>
              </a:solidFill>
            </a:endParaRPr>
          </a:p>
        </p:txBody>
      </p:sp>
      <p:sp>
        <p:nvSpPr>
          <p:cNvPr id="214" name="Shape 214"/>
          <p:cNvSpPr/>
          <p:nvPr/>
        </p:nvSpPr>
        <p:spPr>
          <a:xfrm>
            <a:off x="451267" y="6525469"/>
            <a:ext cx="2561599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>
                <a:solidFill>
                  <a:schemeClr val="tx1"/>
                </a:solidFill>
              </a:rPr>
              <a:t> Light-weight supports:</a:t>
            </a:r>
          </a:p>
        </p:txBody>
      </p:sp>
      <p:sp>
        <p:nvSpPr>
          <p:cNvPr id="215" name="Shape 215"/>
          <p:cNvSpPr/>
          <p:nvPr/>
        </p:nvSpPr>
        <p:spPr>
          <a:xfrm>
            <a:off x="5344976" y="6995347"/>
            <a:ext cx="8372231" cy="10720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50800" rIns="36000" bIns="50800" anchor="ctr">
            <a:spAutoFit/>
          </a:bodyPr>
          <a:lstStyle/>
          <a:p>
            <a:pPr algn="l">
              <a:lnSpc>
                <a:spcPct val="150000"/>
              </a:lnSpc>
              <a:defRPr sz="2100" u="sng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accent5">
                    <a:lumMod val="60000"/>
                    <a:lumOff val="40000"/>
                  </a:schemeClr>
                </a:solidFill>
              </a:rPr>
              <a:t>Integrated R&amp;D </a:t>
            </a:r>
            <a:r>
              <a:rPr dirty="0" smtClean="0">
                <a:solidFill>
                  <a:schemeClr val="accent5">
                    <a:lumMod val="60000"/>
                    <a:lumOff val="40000"/>
                  </a:schemeClr>
                </a:solidFill>
              </a:rPr>
              <a:t>effort</a:t>
            </a:r>
            <a:r>
              <a:rPr lang="en-US" dirty="0" smtClean="0">
                <a:solidFill>
                  <a:schemeClr val="tx1"/>
                </a:solidFill>
              </a:rPr>
              <a:t>, a</a:t>
            </a:r>
            <a:r>
              <a:rPr dirty="0" smtClean="0">
                <a:solidFill>
                  <a:schemeClr val="tx1"/>
                </a:solidFill>
              </a:rPr>
              <a:t>ddressing </a:t>
            </a:r>
            <a:r>
              <a:rPr dirty="0">
                <a:solidFill>
                  <a:schemeClr val="tx1"/>
                </a:solidFill>
              </a:rPr>
              <a:t>vertex &amp; tracker R&amp;D simultaneously</a:t>
            </a:r>
          </a:p>
        </p:txBody>
      </p:sp>
      <p:sp>
        <p:nvSpPr>
          <p:cNvPr id="218" name="Shape 218"/>
          <p:cNvSpPr/>
          <p:nvPr/>
        </p:nvSpPr>
        <p:spPr>
          <a:xfrm>
            <a:off x="12409875" y="9342804"/>
            <a:ext cx="5379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p. 4</a:t>
            </a:r>
          </a:p>
        </p:txBody>
      </p:sp>
      <p:pic>
        <p:nvPicPr>
          <p:cNvPr id="219" name="clic.jp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1864385" y="8671"/>
            <a:ext cx="1141907" cy="1141906"/>
          </a:xfrm>
          <a:prstGeom prst="rect">
            <a:avLst/>
          </a:prstGeom>
          <a:ln w="12700">
            <a:miter lim="400000"/>
          </a:ln>
        </p:spPr>
      </p:pic>
      <p:sp>
        <p:nvSpPr>
          <p:cNvPr id="220" name="Shape 220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21" name="Shape 221"/>
          <p:cNvSpPr/>
          <p:nvPr/>
        </p:nvSpPr>
        <p:spPr>
          <a:xfrm>
            <a:off x="42572" y="9402004"/>
            <a:ext cx="5992025" cy="364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Magdalena Munker (CERN / University of Bonn), </a:t>
            </a:r>
            <a:r>
              <a:rPr lang="en-US" dirty="0" smtClean="0"/>
              <a:t>4</a:t>
            </a:r>
            <a:r>
              <a:rPr dirty="0" smtClean="0"/>
              <a:t> </a:t>
            </a:r>
            <a:r>
              <a:rPr dirty="0"/>
              <a:t>July 2016</a:t>
            </a:r>
          </a:p>
        </p:txBody>
      </p:sp>
      <p:sp>
        <p:nvSpPr>
          <p:cNvPr id="23" name="Shape 257"/>
          <p:cNvSpPr/>
          <p:nvPr/>
        </p:nvSpPr>
        <p:spPr>
          <a:xfrm>
            <a:off x="5791764" y="8158538"/>
            <a:ext cx="6157681" cy="10074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914400">
              <a:lnSpc>
                <a:spcPct val="14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Examples of sensor, simulation and readout studies presented on the following slides </a:t>
            </a:r>
            <a:endParaRPr dirty="0"/>
          </a:p>
        </p:txBody>
      </p:sp>
      <p:sp>
        <p:nvSpPr>
          <p:cNvPr id="24" name="Shape 190"/>
          <p:cNvSpPr/>
          <p:nvPr/>
        </p:nvSpPr>
        <p:spPr>
          <a:xfrm>
            <a:off x="5406381" y="8444696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Shape 223"/>
          <p:cNvSpPr/>
          <p:nvPr/>
        </p:nvSpPr>
        <p:spPr>
          <a:xfrm>
            <a:off x="313859" y="179573"/>
            <a:ext cx="11446583" cy="800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Medipix / Timepix hybrid readout chip family</a:t>
            </a:r>
          </a:p>
        </p:txBody>
      </p:sp>
      <p:sp>
        <p:nvSpPr>
          <p:cNvPr id="225" name="Shape 225"/>
          <p:cNvSpPr/>
          <p:nvPr/>
        </p:nvSpPr>
        <p:spPr>
          <a:xfrm>
            <a:off x="254452" y="7047148"/>
            <a:ext cx="12098530" cy="2087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>
              <a:lnSpc>
                <a:spcPct val="250000"/>
              </a:lnSpc>
              <a:defRPr sz="18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(ToT:  Time over Threshold      </a:t>
            </a:r>
            <a:r>
              <a:rPr lang="en-US" dirty="0" smtClean="0"/>
              <a:t> </a:t>
            </a:r>
            <a:r>
              <a:rPr dirty="0" smtClean="0"/>
              <a:t>energy </a:t>
            </a:r>
            <a:r>
              <a:rPr dirty="0"/>
              <a:t>measurements, ToA: Time of Arrival     </a:t>
            </a:r>
            <a:r>
              <a:rPr lang="en-US" dirty="0" smtClean="0"/>
              <a:t> </a:t>
            </a:r>
            <a:r>
              <a:rPr dirty="0" smtClean="0"/>
              <a:t> </a:t>
            </a:r>
            <a:r>
              <a:rPr dirty="0"/>
              <a:t>timing measurements )</a:t>
            </a:r>
          </a:p>
          <a:p>
            <a:pPr marL="296333" indent="-296333" algn="l">
              <a:lnSpc>
                <a:spcPct val="150000"/>
              </a:lnSpc>
              <a:buSzPct val="75000"/>
              <a:buFontTx/>
              <a:buChar char="•"/>
              <a:defRPr sz="21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0" dirty="0">
                <a:solidFill>
                  <a:schemeClr val="tx1"/>
                </a:solidFill>
                <a:latin typeface="HelveticaNeue" charset="0"/>
              </a:rPr>
              <a:t>Evolution of </a:t>
            </a:r>
            <a:r>
              <a:rPr lang="en-US" sz="2100" dirty="0" smtClean="0">
                <a:solidFill>
                  <a:schemeClr val="tx1"/>
                </a:solidFill>
                <a:latin typeface="HelveticaNeue" charset="0"/>
              </a:rPr>
              <a:t>chips with time, </a:t>
            </a:r>
            <a:r>
              <a:rPr lang="en-US" sz="2100" dirty="0" smtClean="0">
                <a:solidFill>
                  <a:schemeClr val="tx1"/>
                </a:solidFill>
                <a:sym typeface="Helvetica"/>
              </a:rPr>
              <a:t>taking </a:t>
            </a:r>
            <a:r>
              <a:rPr lang="en-US" sz="2100" dirty="0">
                <a:solidFill>
                  <a:schemeClr val="tx1"/>
                </a:solidFill>
                <a:sym typeface="Helvetica"/>
              </a:rPr>
              <a:t>advantage of smaller feature </a:t>
            </a:r>
            <a:r>
              <a:rPr lang="en-US" sz="2100" dirty="0" smtClean="0">
                <a:solidFill>
                  <a:schemeClr val="tx1"/>
                </a:solidFill>
                <a:sym typeface="Helvetica"/>
              </a:rPr>
              <a:t>sizes </a:t>
            </a:r>
          </a:p>
          <a:p>
            <a:pPr algn="l">
              <a:buSzPct val="75000"/>
              <a:defRPr sz="21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0" dirty="0" smtClean="0">
                <a:solidFill>
                  <a:schemeClr val="tx1"/>
                </a:solidFill>
                <a:latin typeface="HelveticaNeue" charset="0"/>
              </a:rPr>
              <a:t>          Better </a:t>
            </a:r>
            <a:r>
              <a:rPr lang="en-US" sz="2100" dirty="0">
                <a:solidFill>
                  <a:schemeClr val="tx1"/>
                </a:solidFill>
                <a:latin typeface="HelveticaNeue" charset="0"/>
              </a:rPr>
              <a:t>performance and/or smaller pixel </a:t>
            </a:r>
            <a:r>
              <a:rPr lang="en-US" sz="2100" dirty="0" smtClean="0">
                <a:solidFill>
                  <a:schemeClr val="tx1"/>
                </a:solidFill>
                <a:latin typeface="HelveticaNeue" charset="0"/>
              </a:rPr>
              <a:t>size</a:t>
            </a:r>
            <a:endParaRPr lang="en-US" sz="2100" dirty="0">
              <a:solidFill>
                <a:schemeClr val="tx1"/>
              </a:solidFill>
            </a:endParaRPr>
          </a:p>
          <a:p>
            <a:pPr marL="296333" indent="-296333" algn="l">
              <a:lnSpc>
                <a:spcPct val="150000"/>
              </a:lnSpc>
              <a:buSzPct val="75000"/>
              <a:buChar char="•"/>
              <a:defRPr sz="210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0" dirty="0" err="1" smtClean="0">
                <a:sym typeface="Helvetica"/>
              </a:rPr>
              <a:t>Timepix</a:t>
            </a:r>
            <a:r>
              <a:rPr lang="en-US" sz="2100" dirty="0" smtClean="0">
                <a:sym typeface="Helvetica"/>
              </a:rPr>
              <a:t> </a:t>
            </a:r>
            <a:r>
              <a:rPr lang="en-US" sz="2100" dirty="0">
                <a:sym typeface="Helvetica"/>
              </a:rPr>
              <a:t>and Timepix3 used as test vehicles for tests of thin silicon </a:t>
            </a:r>
            <a:r>
              <a:rPr lang="en-US" sz="2100" dirty="0" smtClean="0">
                <a:sym typeface="Helvetica"/>
              </a:rPr>
              <a:t>sensors</a:t>
            </a:r>
            <a:r>
              <a:rPr dirty="0" smtClean="0"/>
              <a:t>                  </a:t>
            </a:r>
            <a:endParaRPr dirty="0"/>
          </a:p>
        </p:txBody>
      </p:sp>
      <p:sp>
        <p:nvSpPr>
          <p:cNvPr id="226" name="Shape 226"/>
          <p:cNvSpPr/>
          <p:nvPr/>
        </p:nvSpPr>
        <p:spPr>
          <a:xfrm>
            <a:off x="12409875" y="9342804"/>
            <a:ext cx="5379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p. 5</a:t>
            </a:r>
          </a:p>
        </p:txBody>
      </p:sp>
      <p:pic>
        <p:nvPicPr>
          <p:cNvPr id="227" name="clic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864385" y="8671"/>
            <a:ext cx="1141907" cy="1141906"/>
          </a:xfrm>
          <a:prstGeom prst="rect">
            <a:avLst/>
          </a:prstGeom>
          <a:ln w="12700">
            <a:miter lim="400000"/>
          </a:ln>
        </p:spPr>
      </p:pic>
      <p:sp>
        <p:nvSpPr>
          <p:cNvPr id="228" name="Shape 228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29" name="Shape 229"/>
          <p:cNvSpPr/>
          <p:nvPr/>
        </p:nvSpPr>
        <p:spPr>
          <a:xfrm>
            <a:off x="42572" y="9402004"/>
            <a:ext cx="5992025" cy="364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Magdalena Munker (CERN / University of Bonn), </a:t>
            </a:r>
            <a:r>
              <a:rPr lang="en-US" dirty="0" smtClean="0"/>
              <a:t>4</a:t>
            </a:r>
            <a:r>
              <a:rPr dirty="0" smtClean="0"/>
              <a:t> </a:t>
            </a:r>
            <a:r>
              <a:rPr dirty="0"/>
              <a:t>July 2016</a:t>
            </a:r>
          </a:p>
        </p:txBody>
      </p:sp>
      <p:sp>
        <p:nvSpPr>
          <p:cNvPr id="230" name="Shape 230"/>
          <p:cNvSpPr/>
          <p:nvPr/>
        </p:nvSpPr>
        <p:spPr>
          <a:xfrm>
            <a:off x="3167970" y="7537600"/>
            <a:ext cx="24674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31" name="Shape 231"/>
          <p:cNvSpPr/>
          <p:nvPr/>
        </p:nvSpPr>
        <p:spPr>
          <a:xfrm>
            <a:off x="8006558" y="7558864"/>
            <a:ext cx="24674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2" name="Shape 231"/>
          <p:cNvSpPr/>
          <p:nvPr/>
        </p:nvSpPr>
        <p:spPr>
          <a:xfrm>
            <a:off x="626611" y="8434100"/>
            <a:ext cx="246743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6478042"/>
              </p:ext>
            </p:extLst>
          </p:nvPr>
        </p:nvGraphicFramePr>
        <p:xfrm>
          <a:off x="313859" y="1501415"/>
          <a:ext cx="12485127" cy="5820975"/>
        </p:xfrm>
        <a:graphic>
          <a:graphicData uri="http://schemas.openxmlformats.org/drawingml/2006/table">
            <a:tbl>
              <a:tblPr/>
              <a:tblGrid>
                <a:gridCol w="1883924"/>
                <a:gridCol w="1002556"/>
                <a:gridCol w="1567183"/>
                <a:gridCol w="1112727"/>
                <a:gridCol w="2448549"/>
                <a:gridCol w="1883924"/>
                <a:gridCol w="2586264"/>
              </a:tblGrid>
              <a:tr h="79553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Helvetica" charset="0"/>
                        </a:rPr>
                        <a:t>Chip</a:t>
                      </a:r>
                      <a:endParaRPr lang="en-US" sz="2000" dirty="0">
                        <a:effectLst/>
                      </a:endParaRPr>
                    </a:p>
                  </a:txBody>
                  <a:tcPr marL="44076" marR="44076" marT="44076" marB="44076"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" charset="0"/>
                        </a:rPr>
                        <a:t>Year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" charset="0"/>
                        </a:rPr>
                        <a:t>CMOS Process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2000">
                          <a:solidFill>
                            <a:srgbClr val="000000"/>
                          </a:solidFill>
                          <a:effectLst/>
                          <a:latin typeface="Helvetica" charset="0"/>
                        </a:rPr>
                        <a:t>Pitch [μm</a:t>
                      </a:r>
                      <a:r>
                        <a:rPr lang="pt-BR" sz="2000" baseline="30000">
                          <a:solidFill>
                            <a:srgbClr val="000000"/>
                          </a:solidFill>
                          <a:effectLst/>
                          <a:latin typeface="Helvetica" charset="0"/>
                        </a:rPr>
                        <a:t>2</a:t>
                      </a:r>
                      <a:r>
                        <a:rPr lang="pt-BR" sz="2000">
                          <a:solidFill>
                            <a:srgbClr val="000000"/>
                          </a:solidFill>
                          <a:effectLst/>
                          <a:latin typeface="Helvetica" charset="0"/>
                        </a:rPr>
                        <a:t>]</a:t>
                      </a:r>
                      <a:endParaRPr lang="pt-BR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" charset="0"/>
                        </a:rPr>
                        <a:t>Pixel operation modes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" charset="0"/>
                        </a:rPr>
                        <a:t>r/o</a:t>
                      </a:r>
                      <a:b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" charset="0"/>
                        </a:rPr>
                      </a:b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" charset="0"/>
                        </a:rPr>
                        <a:t>mode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Helvetica" charset="0"/>
                        </a:rPr>
                        <a:t>Main applications</a:t>
                      </a:r>
                      <a:endParaRPr lang="en-US" sz="2000" dirty="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537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Timepix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2006</a:t>
                      </a:r>
                      <a:endParaRPr lang="is-I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250 nm</a:t>
                      </a:r>
                      <a:endParaRPr lang="tr-TR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55x55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∫ToT or ToA or</a:t>
                      </a:r>
                      <a:b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</a:br>
                      <a: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γ counting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Sequential </a:t>
                      </a:r>
                      <a:endParaRPr lang="en-US" sz="2000" dirty="0" smtClean="0">
                        <a:solidFill>
                          <a:srgbClr val="EC5D57"/>
                        </a:solidFill>
                        <a:effectLst/>
                        <a:latin typeface="Helvetica" charset="0"/>
                      </a:endParaRPr>
                    </a:p>
                    <a:p>
                      <a:pPr algn="ctr"/>
                      <a:r>
                        <a:rPr lang="en-US" sz="2000" dirty="0" smtClean="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(</a:t>
                      </a:r>
                      <a:r>
                        <a:rPr lang="en-US" sz="2000" dirty="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full frame)</a:t>
                      </a:r>
                      <a:endParaRPr lang="en-US" sz="2000" dirty="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HEP, Medical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60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Medipix3RX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2012</a:t>
                      </a:r>
                      <a:endParaRPr lang="is-I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130 nm </a:t>
                      </a:r>
                      <a:endParaRPr lang="is-I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55x55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γ counting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Sequential</a:t>
                      </a:r>
                      <a:b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</a:b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(full frame)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Medical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60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Timepix3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2013</a:t>
                      </a:r>
                      <a:endParaRPr lang="is-I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130 nm</a:t>
                      </a:r>
                      <a:endParaRPr lang="tr-TR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55x55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ToT + ToA, </a:t>
                      </a:r>
                      <a:b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</a:br>
                      <a: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γ counting +  ∫TOT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Data driven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EC5D57"/>
                          </a:solidFill>
                          <a:effectLst/>
                          <a:latin typeface="Helvetica" charset="0"/>
                        </a:rPr>
                        <a:t>HEP, Medical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66567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  <a:t>CLICpix/</a:t>
                      </a:r>
                      <a:br>
                        <a:rPr lang="en-US" sz="200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</a:br>
                      <a:r>
                        <a:rPr lang="en-US" sz="200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  <a:t>CLICpix2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200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  <a:t>2013/</a:t>
                      </a:r>
                      <a:br>
                        <a:rPr lang="is-IS" sz="200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</a:br>
                      <a:r>
                        <a:rPr lang="is-IS" sz="200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  <a:t>2016</a:t>
                      </a:r>
                      <a:endParaRPr lang="is-I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r-TR" sz="2000" dirty="0" smtClean="0">
                        <a:solidFill>
                          <a:srgbClr val="0433FF"/>
                        </a:solidFill>
                        <a:effectLst/>
                        <a:latin typeface="Helvetica" charset="0"/>
                      </a:endParaRPr>
                    </a:p>
                    <a:p>
                      <a:pPr algn="ctr"/>
                      <a:r>
                        <a:rPr lang="tr-TR" sz="2000" dirty="0" smtClean="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  <a:t>65 </a:t>
                      </a:r>
                      <a:r>
                        <a:rPr lang="tr-TR" sz="2000" dirty="0" err="1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  <a:t>nm</a:t>
                      </a:r>
                      <a:r>
                        <a:rPr lang="tr-TR" sz="2000" dirty="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  <a:t/>
                      </a:r>
                      <a:br>
                        <a:rPr lang="tr-TR" sz="2000" dirty="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</a:br>
                      <a:endParaRPr lang="tr-TR" sz="2000" dirty="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200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  <a:t>25x25</a:t>
                      </a:r>
                      <a:endParaRPr lang="is-I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  <a:t>ToT + ToA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  <a:t>Sequential (data compr.)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433FF"/>
                          </a:solidFill>
                          <a:effectLst/>
                          <a:latin typeface="Helvetica" charset="0"/>
                        </a:rPr>
                        <a:t>Test chips targeting CLIC requirements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0604"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Velopix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s-I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2016</a:t>
                      </a:r>
                      <a:endParaRPr lang="is-I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130 nm</a:t>
                      </a:r>
                      <a:endParaRPr lang="tr-TR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55x55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ToT + ToA, </a:t>
                      </a:r>
                      <a:b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</a:b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γ counting +  ∫TOT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Data driven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LHCb</a:t>
                      </a: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 (10x Timepix3 rate)</a:t>
                      </a:r>
                      <a:endParaRPr lang="en-US" sz="2000" dirty="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553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Medipix4/</a:t>
                      </a:r>
                      <a:b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</a:b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Timepix4</a:t>
                      </a:r>
                      <a:endParaRPr lang="en-US" sz="2000" dirty="0">
                        <a:effectLst/>
                      </a:endParaRPr>
                    </a:p>
                  </a:txBody>
                  <a:tcPr marL="44076" marR="44076" marT="44076" marB="44076" anchor="ctr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tbd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tr-TR" sz="2000" dirty="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65 </a:t>
                      </a:r>
                      <a:r>
                        <a:rPr lang="tr-TR" sz="2000" dirty="0" err="1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nm</a:t>
                      </a:r>
                      <a:endParaRPr lang="tr-TR" sz="2000" dirty="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~35x35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ToT + ToA, </a:t>
                      </a:r>
                      <a:b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</a:br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γ counting +  ∫TOT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Data driven</a:t>
                      </a:r>
                      <a:endParaRPr lang="en-US" sz="200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HEP, Medical</a:t>
                      </a:r>
                      <a:b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</a:br>
                      <a:r>
                        <a:rPr lang="en-US" sz="2000" dirty="0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4-side </a:t>
                      </a:r>
                      <a:r>
                        <a:rPr lang="en-US" sz="2000" dirty="0" err="1">
                          <a:solidFill>
                            <a:srgbClr val="000000"/>
                          </a:solidFill>
                          <a:effectLst/>
                          <a:latin typeface="Helvetica Light" charset="0"/>
                        </a:rPr>
                        <a:t>buttable</a:t>
                      </a:r>
                      <a:endParaRPr lang="en-US" sz="2000" dirty="0">
                        <a:effectLst/>
                      </a:endParaRPr>
                    </a:p>
                  </a:txBody>
                  <a:tcPr marL="44076" marR="44076" marT="44076" marB="44076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77343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/>
          <p:nvPr/>
        </p:nvSpPr>
        <p:spPr>
          <a:xfrm>
            <a:off x="749769" y="88173"/>
            <a:ext cx="10549362" cy="779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4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Timepix(3) </a:t>
            </a:r>
            <a:r>
              <a:rPr dirty="0" smtClean="0"/>
              <a:t>thin </a:t>
            </a:r>
            <a:r>
              <a:rPr dirty="0"/>
              <a:t>planar sensor assemblies </a:t>
            </a:r>
          </a:p>
        </p:txBody>
      </p:sp>
      <p:sp>
        <p:nvSpPr>
          <p:cNvPr id="234" name="Shape 234"/>
          <p:cNvSpPr/>
          <p:nvPr/>
        </p:nvSpPr>
        <p:spPr>
          <a:xfrm>
            <a:off x="401596" y="1107315"/>
            <a:ext cx="10214389" cy="15737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 defTabSz="457200">
              <a:lnSpc>
                <a:spcPct val="120000"/>
              </a:lnSpc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Planar sensor</a:t>
            </a:r>
            <a:r>
              <a:rPr dirty="0"/>
              <a:t> assemblies with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55 μm pitch </a:t>
            </a:r>
            <a:r>
              <a:rPr dirty="0"/>
              <a:t>(Micron, Advacam</a:t>
            </a:r>
            <a:r>
              <a:rPr dirty="0" smtClean="0"/>
              <a:t>)</a:t>
            </a:r>
            <a:endParaRPr lang="en-US" dirty="0" smtClean="0"/>
          </a:p>
          <a:p>
            <a:pPr marL="296333" indent="-296333" algn="l" defTabSz="457200">
              <a:lnSpc>
                <a:spcPct val="120000"/>
              </a:lnSpc>
              <a:spcBef>
                <a:spcPts val="1200"/>
              </a:spcBef>
              <a:buSzPct val="75000"/>
              <a:buFontTx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50 - 675 </a:t>
            </a:r>
            <a:r>
              <a:rPr lang="en-US" dirty="0" err="1"/>
              <a:t>μm</a:t>
            </a:r>
            <a:r>
              <a:rPr lang="en-US" dirty="0"/>
              <a:t> sensor thickness, 100 - 700 </a:t>
            </a:r>
            <a:r>
              <a:rPr lang="en-US" dirty="0" err="1"/>
              <a:t>μm</a:t>
            </a:r>
            <a:r>
              <a:rPr lang="en-US" dirty="0"/>
              <a:t> ASIC </a:t>
            </a:r>
            <a:r>
              <a:rPr lang="en-US" dirty="0" smtClean="0"/>
              <a:t>thickness</a:t>
            </a:r>
            <a:r>
              <a:rPr dirty="0" smtClean="0"/>
              <a:t> </a:t>
            </a:r>
            <a:endParaRPr dirty="0"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  <a:p>
            <a:pPr marL="296333" indent="-296333" algn="l" defTabSz="457200">
              <a:lnSpc>
                <a:spcPct val="120000"/>
              </a:lnSpc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Readout with Timepix / </a:t>
            </a:r>
            <a:r>
              <a:rPr dirty="0" smtClean="0"/>
              <a:t>Timepix3</a:t>
            </a:r>
            <a:endParaRPr dirty="0"/>
          </a:p>
        </p:txBody>
      </p:sp>
      <p:grpSp>
        <p:nvGrpSpPr>
          <p:cNvPr id="240" name="Group 240"/>
          <p:cNvGrpSpPr/>
          <p:nvPr/>
        </p:nvGrpSpPr>
        <p:grpSpPr>
          <a:xfrm>
            <a:off x="9061776" y="1211711"/>
            <a:ext cx="3499272" cy="1276640"/>
            <a:chOff x="0" y="-43175"/>
            <a:chExt cx="3499270" cy="1276638"/>
          </a:xfrm>
        </p:grpSpPr>
        <p:pic>
          <p:nvPicPr>
            <p:cNvPr id="235" name="image53.pn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-43175"/>
              <a:ext cx="3499270" cy="126383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36" name="Shape 236"/>
            <p:cNvSpPr/>
            <p:nvPr/>
          </p:nvSpPr>
          <p:spPr>
            <a:xfrm>
              <a:off x="1568673" y="23161"/>
              <a:ext cx="1289323" cy="31864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defRPr sz="16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>
                <a:lnSpc>
                  <a:spcPct val="70000"/>
                </a:lnSpc>
              </a:pPr>
              <a:r>
                <a:rPr dirty="0"/>
                <a:t>50 μm sensor</a:t>
              </a:r>
            </a:p>
          </p:txBody>
        </p:sp>
        <p:sp>
          <p:nvSpPr>
            <p:cNvPr id="237" name="Shape 237"/>
            <p:cNvSpPr/>
            <p:nvPr/>
          </p:nvSpPr>
          <p:spPr>
            <a:xfrm>
              <a:off x="751999" y="926980"/>
              <a:ext cx="1397582" cy="30648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t">
              <a:noAutofit/>
            </a:bodyPr>
            <a:lstStyle>
              <a:lvl1pPr algn="l" defTabSz="914400">
                <a:defRPr sz="1500"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r>
                <a:t>700 μm Timepix</a:t>
              </a:r>
            </a:p>
          </p:txBody>
        </p:sp>
        <p:sp>
          <p:nvSpPr>
            <p:cNvPr id="238" name="Shape 238"/>
            <p:cNvSpPr/>
            <p:nvPr/>
          </p:nvSpPr>
          <p:spPr>
            <a:xfrm>
              <a:off x="2251491" y="305350"/>
              <a:ext cx="217754" cy="15677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sz="20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  <p:sp>
          <p:nvSpPr>
            <p:cNvPr id="239" name="Shape 239"/>
            <p:cNvSpPr/>
            <p:nvPr/>
          </p:nvSpPr>
          <p:spPr>
            <a:xfrm flipV="1">
              <a:off x="1451099" y="806914"/>
              <a:ext cx="137915" cy="206873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l" defTabSz="914400">
                <a:defRPr sz="2000">
                  <a:latin typeface="Helvetica"/>
                  <a:ea typeface="Helvetica"/>
                  <a:cs typeface="Helvetica"/>
                  <a:sym typeface="Helvetica"/>
                </a:defRPr>
              </a:pPr>
              <a:endParaRPr/>
            </a:p>
          </p:txBody>
        </p:sp>
      </p:grpSp>
      <p:sp>
        <p:nvSpPr>
          <p:cNvPr id="241" name="Shape 241"/>
          <p:cNvSpPr/>
          <p:nvPr/>
        </p:nvSpPr>
        <p:spPr>
          <a:xfrm>
            <a:off x="12409875" y="9342804"/>
            <a:ext cx="5379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p. 6</a:t>
            </a:r>
          </a:p>
        </p:txBody>
      </p:sp>
      <p:pic>
        <p:nvPicPr>
          <p:cNvPr id="242" name="clic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64385" y="-118329"/>
            <a:ext cx="1141907" cy="1141906"/>
          </a:xfrm>
          <a:prstGeom prst="rect">
            <a:avLst/>
          </a:prstGeom>
          <a:ln w="12700">
            <a:miter lim="400000"/>
          </a:ln>
        </p:spPr>
      </p:pic>
      <p:sp>
        <p:nvSpPr>
          <p:cNvPr id="243" name="Shape 243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44" name="Shape 244"/>
          <p:cNvSpPr/>
          <p:nvPr/>
        </p:nvSpPr>
        <p:spPr>
          <a:xfrm>
            <a:off x="42572" y="9402004"/>
            <a:ext cx="5992026" cy="364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Magdalena Munker (CERN / University of Bonn), </a:t>
            </a:r>
            <a:r>
              <a:rPr lang="en-US" dirty="0" smtClean="0"/>
              <a:t>4 </a:t>
            </a:r>
            <a:r>
              <a:rPr dirty="0" smtClean="0"/>
              <a:t>July </a:t>
            </a:r>
            <a:r>
              <a:rPr dirty="0"/>
              <a:t>2016</a:t>
            </a:r>
          </a:p>
        </p:txBody>
      </p:sp>
      <p:sp>
        <p:nvSpPr>
          <p:cNvPr id="245" name="Shape 245"/>
          <p:cNvSpPr/>
          <p:nvPr/>
        </p:nvSpPr>
        <p:spPr>
          <a:xfrm>
            <a:off x="238058" y="996330"/>
            <a:ext cx="835709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246" name="image78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469179" y="5967306"/>
            <a:ext cx="3928086" cy="329678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image77.ti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579600" y="5967306"/>
            <a:ext cx="4093581" cy="3400625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Shape 248"/>
          <p:cNvSpPr/>
          <p:nvPr/>
        </p:nvSpPr>
        <p:spPr>
          <a:xfrm>
            <a:off x="367173" y="3574244"/>
            <a:ext cx="6827888" cy="18800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291" indent="-259291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Investigate efficiency for different threshold levels </a:t>
            </a:r>
          </a:p>
          <a:p>
            <a:pPr marL="259291" indent="-259291" algn="l"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Low noise allows for low detection threshold </a:t>
            </a:r>
          </a:p>
          <a:p>
            <a:pPr algn="l">
              <a:lnSpc>
                <a:spcPct val="15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(~ 1000 electrons) </a:t>
            </a:r>
          </a:p>
          <a:p>
            <a:pPr marL="259291" indent="-259291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&gt;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99% efficiency with 50 μm thin sensor </a:t>
            </a:r>
            <a:r>
              <a:rPr dirty="0"/>
              <a:t>demonstrated</a:t>
            </a:r>
          </a:p>
        </p:txBody>
      </p:sp>
      <p:sp>
        <p:nvSpPr>
          <p:cNvPr id="249" name="Shape 249"/>
          <p:cNvSpPr/>
          <p:nvPr/>
        </p:nvSpPr>
        <p:spPr>
          <a:xfrm>
            <a:off x="385926" y="5882941"/>
            <a:ext cx="3811225" cy="74892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marL="259291" indent="-259291" algn="l"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Resolution </a:t>
            </a:r>
            <a:r>
              <a:rPr lang="en-US" dirty="0" smtClean="0"/>
              <a:t>profits from </a:t>
            </a:r>
            <a:r>
              <a:rPr dirty="0" smtClean="0"/>
              <a:t>charge </a:t>
            </a:r>
            <a:r>
              <a:rPr dirty="0"/>
              <a:t>sharing</a:t>
            </a:r>
          </a:p>
        </p:txBody>
      </p:sp>
      <p:sp>
        <p:nvSpPr>
          <p:cNvPr id="250" name="Shape 250"/>
          <p:cNvSpPr/>
          <p:nvPr/>
        </p:nvSpPr>
        <p:spPr>
          <a:xfrm>
            <a:off x="385926" y="6677506"/>
            <a:ext cx="3811225" cy="171841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291" indent="-259291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Less charge sharing for thin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sensors</a:t>
            </a:r>
          </a:p>
          <a:p>
            <a:pPr algn="l">
              <a:lnSpc>
                <a:spcPct val="15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</a:t>
            </a:r>
            <a:r>
              <a:rPr lang="en-US" dirty="0" smtClean="0"/>
              <a:t>  </a:t>
            </a:r>
            <a:r>
              <a:rPr lang="en-US" sz="2100" dirty="0" smtClean="0">
                <a:sym typeface="Helvetica"/>
              </a:rPr>
              <a:t>Limits </a:t>
            </a:r>
            <a:r>
              <a:rPr lang="en-US" sz="2100" dirty="0">
                <a:sym typeface="Helvetica"/>
              </a:rPr>
              <a:t>achievable resolution </a:t>
            </a:r>
            <a:r>
              <a:rPr lang="en-US" sz="2100" dirty="0" smtClean="0">
                <a:sym typeface="Helvetica"/>
              </a:rPr>
              <a:t> 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0" dirty="0">
                <a:sym typeface="Helvetica"/>
              </a:rPr>
              <a:t> </a:t>
            </a:r>
            <a:r>
              <a:rPr lang="en-US" sz="2100" dirty="0" smtClean="0">
                <a:sym typeface="Helvetica"/>
              </a:rPr>
              <a:t>  for </a:t>
            </a:r>
            <a:r>
              <a:rPr lang="en-US" sz="2100" dirty="0">
                <a:sym typeface="Helvetica"/>
              </a:rPr>
              <a:t>thin sensors</a:t>
            </a:r>
            <a:endParaRPr dirty="0"/>
          </a:p>
        </p:txBody>
      </p:sp>
      <p:sp>
        <p:nvSpPr>
          <p:cNvPr id="251" name="Shape 251"/>
          <p:cNvSpPr/>
          <p:nvPr/>
        </p:nvSpPr>
        <p:spPr>
          <a:xfrm>
            <a:off x="276680" y="7780480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52" name="Shape 252"/>
          <p:cNvSpPr/>
          <p:nvPr/>
        </p:nvSpPr>
        <p:spPr>
          <a:xfrm>
            <a:off x="238058" y="2919062"/>
            <a:ext cx="791954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53" name="Shape 253"/>
          <p:cNvSpPr/>
          <p:nvPr/>
        </p:nvSpPr>
        <p:spPr>
          <a:xfrm>
            <a:off x="707333" y="5702511"/>
            <a:ext cx="3168411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254" name="Efficiency_vs_THL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8584110" y="2486650"/>
            <a:ext cx="4338560" cy="3672855"/>
          </a:xfrm>
          <a:prstGeom prst="rect">
            <a:avLst/>
          </a:prstGeom>
          <a:ln w="12700">
            <a:miter lim="400000"/>
          </a:ln>
        </p:spPr>
      </p:pic>
      <p:sp>
        <p:nvSpPr>
          <p:cNvPr id="255" name="Shape 255"/>
          <p:cNvSpPr/>
          <p:nvPr/>
        </p:nvSpPr>
        <p:spPr>
          <a:xfrm>
            <a:off x="11411757" y="2787478"/>
            <a:ext cx="1141906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Timepix3</a:t>
            </a:r>
          </a:p>
        </p:txBody>
      </p:sp>
      <p:sp>
        <p:nvSpPr>
          <p:cNvPr id="256" name="Shape 256"/>
          <p:cNvSpPr/>
          <p:nvPr/>
        </p:nvSpPr>
        <p:spPr>
          <a:xfrm>
            <a:off x="385926" y="8432351"/>
            <a:ext cx="3811225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59291" indent="-259291" algn="l"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Resolution ~ 14 μm for 50 μm thin </a:t>
            </a:r>
            <a:r>
              <a:rPr dirty="0"/>
              <a:t>sensor</a:t>
            </a:r>
          </a:p>
        </p:txBody>
      </p:sp>
      <p:sp>
        <p:nvSpPr>
          <p:cNvPr id="257" name="Shape 257"/>
          <p:cNvSpPr/>
          <p:nvPr/>
        </p:nvSpPr>
        <p:spPr>
          <a:xfrm>
            <a:off x="199038" y="3114299"/>
            <a:ext cx="2278373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914400">
              <a:lnSpc>
                <a:spcPct val="14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Test beam results:</a:t>
            </a:r>
          </a:p>
        </p:txBody>
      </p:sp>
      <p:sp>
        <p:nvSpPr>
          <p:cNvPr id="258" name="Shape 258"/>
          <p:cNvSpPr/>
          <p:nvPr/>
        </p:nvSpPr>
        <p:spPr>
          <a:xfrm>
            <a:off x="5306421" y="8238458"/>
            <a:ext cx="1141906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Timepix</a:t>
            </a:r>
          </a:p>
        </p:txBody>
      </p:sp>
      <p:sp>
        <p:nvSpPr>
          <p:cNvPr id="259" name="Shape 259"/>
          <p:cNvSpPr/>
          <p:nvPr/>
        </p:nvSpPr>
        <p:spPr>
          <a:xfrm>
            <a:off x="10240458" y="6517779"/>
            <a:ext cx="1141906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Timepix</a:t>
            </a:r>
          </a:p>
        </p:txBody>
      </p:sp>
      <p:sp>
        <p:nvSpPr>
          <p:cNvPr id="260" name="Shape 260"/>
          <p:cNvSpPr/>
          <p:nvPr/>
        </p:nvSpPr>
        <p:spPr>
          <a:xfrm>
            <a:off x="9035750" y="919181"/>
            <a:ext cx="405278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3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Timepix assembly:</a:t>
            </a:r>
          </a:p>
        </p:txBody>
      </p:sp>
      <p:sp>
        <p:nvSpPr>
          <p:cNvPr id="261" name="Shape 261"/>
          <p:cNvSpPr/>
          <p:nvPr/>
        </p:nvSpPr>
        <p:spPr>
          <a:xfrm>
            <a:off x="9446199" y="4855225"/>
            <a:ext cx="1141907" cy="5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Work in progress</a:t>
            </a:r>
          </a:p>
        </p:txBody>
      </p:sp>
      <p:sp>
        <p:nvSpPr>
          <p:cNvPr id="262" name="Shape 262"/>
          <p:cNvSpPr/>
          <p:nvPr/>
        </p:nvSpPr>
        <p:spPr>
          <a:xfrm>
            <a:off x="9574003" y="8384508"/>
            <a:ext cx="1952375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l" defTabSz="914400">
              <a:defRPr sz="1400" i="1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CLICdp-Note-2016-001</a:t>
            </a:r>
          </a:p>
        </p:txBody>
      </p:sp>
      <p:sp>
        <p:nvSpPr>
          <p:cNvPr id="32" name="Shape 255"/>
          <p:cNvSpPr/>
          <p:nvPr/>
        </p:nvSpPr>
        <p:spPr>
          <a:xfrm>
            <a:off x="9446860" y="4473821"/>
            <a:ext cx="1141906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mtClean="0"/>
              <a:t>CLICdp</a:t>
            </a:r>
            <a:endParaRPr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0832" y="2128118"/>
            <a:ext cx="5635221" cy="2808010"/>
          </a:xfrm>
          <a:prstGeom prst="rect">
            <a:avLst/>
          </a:prstGeom>
        </p:spPr>
      </p:pic>
      <p:sp>
        <p:nvSpPr>
          <p:cNvPr id="264" name="Shape 264"/>
          <p:cNvSpPr/>
          <p:nvPr/>
        </p:nvSpPr>
        <p:spPr>
          <a:xfrm>
            <a:off x="3548323" y="18692"/>
            <a:ext cx="5527154" cy="8258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Active </a:t>
            </a:r>
            <a:r>
              <a:rPr dirty="0" smtClean="0"/>
              <a:t>edge sensor</a:t>
            </a:r>
            <a:r>
              <a:rPr lang="en-US" dirty="0" smtClean="0"/>
              <a:t>s</a:t>
            </a:r>
            <a:endParaRPr dirty="0"/>
          </a:p>
        </p:txBody>
      </p:sp>
      <p:sp>
        <p:nvSpPr>
          <p:cNvPr id="266" name="Shape 266"/>
          <p:cNvSpPr/>
          <p:nvPr/>
        </p:nvSpPr>
        <p:spPr>
          <a:xfrm>
            <a:off x="188300" y="816323"/>
            <a:ext cx="8659351" cy="33665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lnSpc>
                <a:spcPct val="19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Active edge sensors provide possibility of seamless tiling</a:t>
            </a:r>
          </a:p>
          <a:p>
            <a:pPr marL="296333" indent="-296333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/>
              <a:t>50 </a:t>
            </a:r>
            <a:r>
              <a:rPr dirty="0"/>
              <a:t>μm thin planar sensors with active edge and Timepix3 readout</a:t>
            </a:r>
          </a:p>
          <a:p>
            <a:pPr marL="296333" indent="-296333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Deep Reactive-Ion Etching process: 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Extend backside electrode to the edge of the sensor</a:t>
            </a:r>
          </a:p>
          <a:p>
            <a:pPr marL="296333" indent="-296333" algn="l">
              <a:lnSpc>
                <a:spcPct val="20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Different guard ring designs:</a:t>
            </a:r>
          </a:p>
          <a:p>
            <a:pPr algn="l">
              <a:lnSpc>
                <a:spcPct val="11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Create a smooth voltage drop between the last pixel </a:t>
            </a:r>
          </a:p>
          <a:p>
            <a:pPr algn="l">
              <a:lnSpc>
                <a:spcPct val="11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implant and the edge implantation</a:t>
            </a:r>
          </a:p>
        </p:txBody>
      </p:sp>
      <p:sp>
        <p:nvSpPr>
          <p:cNvPr id="267" name="Shape 267"/>
          <p:cNvSpPr/>
          <p:nvPr/>
        </p:nvSpPr>
        <p:spPr>
          <a:xfrm>
            <a:off x="12371775" y="9342804"/>
            <a:ext cx="5379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p. 7</a:t>
            </a:r>
          </a:p>
        </p:txBody>
      </p:sp>
      <p:sp>
        <p:nvSpPr>
          <p:cNvPr id="268" name="Shape 268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69" name="Shape 269"/>
          <p:cNvSpPr/>
          <p:nvPr/>
        </p:nvSpPr>
        <p:spPr>
          <a:xfrm>
            <a:off x="42572" y="9402004"/>
            <a:ext cx="5992025" cy="364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Magdalena Munker (CERN / University of Bonn), </a:t>
            </a:r>
            <a:r>
              <a:rPr lang="en-US" dirty="0" smtClean="0"/>
              <a:t>4</a:t>
            </a:r>
            <a:r>
              <a:rPr dirty="0" smtClean="0"/>
              <a:t> </a:t>
            </a:r>
            <a:r>
              <a:rPr dirty="0"/>
              <a:t>July 2016</a:t>
            </a:r>
          </a:p>
        </p:txBody>
      </p:sp>
      <p:sp>
        <p:nvSpPr>
          <p:cNvPr id="271" name="Shape 271"/>
          <p:cNvSpPr/>
          <p:nvPr/>
        </p:nvSpPr>
        <p:spPr>
          <a:xfrm>
            <a:off x="238058" y="890005"/>
            <a:ext cx="85598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2" name="Shape 272"/>
          <p:cNvSpPr/>
          <p:nvPr/>
        </p:nvSpPr>
        <p:spPr>
          <a:xfrm flipV="1">
            <a:off x="238057" y="4256568"/>
            <a:ext cx="6290333" cy="2627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3" name="Shape 273"/>
          <p:cNvSpPr/>
          <p:nvPr/>
        </p:nvSpPr>
        <p:spPr>
          <a:xfrm>
            <a:off x="557677" y="2589383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4" name="Shape 274"/>
          <p:cNvSpPr/>
          <p:nvPr/>
        </p:nvSpPr>
        <p:spPr>
          <a:xfrm>
            <a:off x="557677" y="3545236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5" name="Shape 275"/>
          <p:cNvSpPr/>
          <p:nvPr/>
        </p:nvSpPr>
        <p:spPr>
          <a:xfrm>
            <a:off x="188300" y="4838745"/>
            <a:ext cx="8659351" cy="736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96333" indent="-296333" algn="l"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Study of edge efficiency for different guard ring (GR) layouts:</a:t>
            </a:r>
          </a:p>
          <a:p>
            <a:pPr algn="l"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          </a:t>
            </a:r>
          </a:p>
        </p:txBody>
      </p:sp>
      <p:pic>
        <p:nvPicPr>
          <p:cNvPr id="276" name="edge_eff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41507" y="5590124"/>
            <a:ext cx="12979401" cy="2769091"/>
          </a:xfrm>
          <a:prstGeom prst="rect">
            <a:avLst/>
          </a:prstGeom>
          <a:ln w="12700">
            <a:miter lim="400000"/>
          </a:ln>
        </p:spPr>
      </p:pic>
      <p:sp>
        <p:nvSpPr>
          <p:cNvPr id="278" name="Shape 278"/>
          <p:cNvSpPr/>
          <p:nvPr/>
        </p:nvSpPr>
        <p:spPr>
          <a:xfrm>
            <a:off x="3723015" y="5431220"/>
            <a:ext cx="2303127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Floating GR:</a:t>
            </a:r>
          </a:p>
        </p:txBody>
      </p:sp>
      <p:sp>
        <p:nvSpPr>
          <p:cNvPr id="279" name="Shape 279"/>
          <p:cNvSpPr/>
          <p:nvPr/>
        </p:nvSpPr>
        <p:spPr>
          <a:xfrm>
            <a:off x="6967020" y="5181057"/>
            <a:ext cx="3131171" cy="687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Grounded </a:t>
            </a:r>
            <a:r>
              <a:rPr dirty="0" smtClean="0"/>
              <a:t>GR</a:t>
            </a:r>
            <a:r>
              <a:rPr lang="en-US" dirty="0" smtClean="0"/>
              <a:t>,</a:t>
            </a:r>
            <a:r>
              <a:rPr lang="en-US" dirty="0"/>
              <a:t> </a:t>
            </a:r>
            <a:r>
              <a:rPr lang="en-US" dirty="0" smtClean="0"/>
              <a:t>small</a:t>
            </a:r>
            <a:r>
              <a:rPr lang="el-GR" dirty="0" smtClean="0"/>
              <a:t> </a:t>
            </a:r>
            <a:r>
              <a:rPr lang="en-US" dirty="0" smtClean="0"/>
              <a:t>distance to edge:</a:t>
            </a:r>
            <a:endParaRPr dirty="0"/>
          </a:p>
        </p:txBody>
      </p:sp>
      <p:sp>
        <p:nvSpPr>
          <p:cNvPr id="281" name="Shape 281"/>
          <p:cNvSpPr/>
          <p:nvPr/>
        </p:nvSpPr>
        <p:spPr>
          <a:xfrm>
            <a:off x="728945" y="8450188"/>
            <a:ext cx="12855042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indent="-457200" algn="l" defTabSz="457200">
              <a:lnSpc>
                <a:spcPts val="4900"/>
              </a:lnSpc>
              <a:spcBef>
                <a:spcPts val="2100"/>
              </a:spcBef>
              <a:tabLst>
                <a:tab pos="139700" algn="l"/>
                <a:tab pos="457200" algn="l"/>
              </a:tabLst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t>Active-edge assemblies with </a:t>
            </a:r>
            <a:r>
              <a:rPr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no guarding or floating guard ring are efficient up to the sensor edge</a:t>
            </a:r>
          </a:p>
        </p:txBody>
      </p:sp>
      <p:sp>
        <p:nvSpPr>
          <p:cNvPr id="282" name="Shape 282"/>
          <p:cNvSpPr/>
          <p:nvPr/>
        </p:nvSpPr>
        <p:spPr>
          <a:xfrm>
            <a:off x="368539" y="8694162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83" name="Shape 283"/>
          <p:cNvSpPr/>
          <p:nvPr/>
        </p:nvSpPr>
        <p:spPr>
          <a:xfrm>
            <a:off x="237138" y="4324556"/>
            <a:ext cx="2330766" cy="555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914400">
              <a:lnSpc>
                <a:spcPct val="14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smtClean="0"/>
              <a:t>Test</a:t>
            </a:r>
            <a:r>
              <a:rPr lang="en-US" dirty="0" smtClean="0"/>
              <a:t>-</a:t>
            </a:r>
            <a:r>
              <a:rPr dirty="0" smtClean="0"/>
              <a:t>beam </a:t>
            </a:r>
            <a:r>
              <a:rPr dirty="0"/>
              <a:t>results:</a:t>
            </a:r>
          </a:p>
        </p:txBody>
      </p:sp>
      <p:sp>
        <p:nvSpPr>
          <p:cNvPr id="284" name="Shape 284"/>
          <p:cNvSpPr/>
          <p:nvPr/>
        </p:nvSpPr>
        <p:spPr>
          <a:xfrm>
            <a:off x="8529020" y="1605987"/>
            <a:ext cx="4052779" cy="490391"/>
          </a:xfrm>
          <a:prstGeom prst="rect">
            <a:avLst/>
          </a:prstGeom>
          <a:solidFill>
            <a:schemeClr val="bg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lvl="3" algn="r" defTabSz="457200">
              <a:lnSpc>
                <a:spcPct val="3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tx1"/>
                </a:solidFill>
              </a:rPr>
              <a:t>TCAD simulation</a:t>
            </a:r>
          </a:p>
          <a:p>
            <a:pPr lvl="3" algn="r" defTabSz="457200">
              <a:lnSpc>
                <a:spcPct val="5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>
                <a:solidFill>
                  <a:schemeClr val="tx1"/>
                </a:solidFill>
              </a:rPr>
              <a:t>grounded guard ring:</a:t>
            </a:r>
          </a:p>
        </p:txBody>
      </p:sp>
      <p:pic>
        <p:nvPicPr>
          <p:cNvPr id="285" name="clic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864385" y="8671"/>
            <a:ext cx="1141907" cy="1141906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Shape 289"/>
          <p:cNvSpPr/>
          <p:nvPr/>
        </p:nvSpPr>
        <p:spPr>
          <a:xfrm>
            <a:off x="649952" y="5859769"/>
            <a:ext cx="1141907" cy="5600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Work in progress</a:t>
            </a:r>
          </a:p>
        </p:txBody>
      </p:sp>
      <p:sp>
        <p:nvSpPr>
          <p:cNvPr id="32" name="Shape 279"/>
          <p:cNvSpPr/>
          <p:nvPr/>
        </p:nvSpPr>
        <p:spPr>
          <a:xfrm>
            <a:off x="10237100" y="5179954"/>
            <a:ext cx="3131171" cy="68736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algn="l" defTabSz="457200"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Grounded </a:t>
            </a:r>
            <a:r>
              <a:rPr dirty="0" smtClean="0"/>
              <a:t>GR</a:t>
            </a:r>
            <a:r>
              <a:rPr lang="en-US" dirty="0" smtClean="0"/>
              <a:t>, large distance to edge:</a:t>
            </a:r>
            <a:endParaRPr dirty="0"/>
          </a:p>
        </p:txBody>
      </p:sp>
      <p:sp>
        <p:nvSpPr>
          <p:cNvPr id="33" name="Shape 281"/>
          <p:cNvSpPr/>
          <p:nvPr/>
        </p:nvSpPr>
        <p:spPr>
          <a:xfrm>
            <a:off x="725230" y="8714280"/>
            <a:ext cx="12855042" cy="73096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457200" indent="-457200" algn="l" defTabSz="457200">
              <a:lnSpc>
                <a:spcPts val="4900"/>
              </a:lnSpc>
              <a:spcBef>
                <a:spcPts val="2100"/>
              </a:spcBef>
              <a:tabLst>
                <a:tab pos="139700" algn="l"/>
                <a:tab pos="457200" algn="l"/>
              </a:tabLst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Grounded guard ring leads to charge loss at the edge, well understood by transient simulation</a:t>
            </a:r>
            <a:endParaRPr dirty="0"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</p:txBody>
      </p:sp>
      <p:sp>
        <p:nvSpPr>
          <p:cNvPr id="34" name="Shape 282"/>
          <p:cNvSpPr/>
          <p:nvPr/>
        </p:nvSpPr>
        <p:spPr>
          <a:xfrm>
            <a:off x="409429" y="9136491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42" y="5585539"/>
            <a:ext cx="3237654" cy="2740871"/>
          </a:xfrm>
          <a:prstGeom prst="rect">
            <a:avLst/>
          </a:prstGeom>
        </p:spPr>
      </p:pic>
      <p:sp>
        <p:nvSpPr>
          <p:cNvPr id="290" name="Shape 290"/>
          <p:cNvSpPr/>
          <p:nvPr/>
        </p:nvSpPr>
        <p:spPr>
          <a:xfrm>
            <a:off x="2164327" y="6284983"/>
            <a:ext cx="1141906" cy="342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edge</a:t>
            </a:r>
          </a:p>
        </p:txBody>
      </p:sp>
      <p:sp>
        <p:nvSpPr>
          <p:cNvPr id="291" name="Shape 291"/>
          <p:cNvSpPr/>
          <p:nvPr/>
        </p:nvSpPr>
        <p:spPr>
          <a:xfrm flipH="1">
            <a:off x="1887820" y="6456433"/>
            <a:ext cx="240935" cy="1"/>
          </a:xfrm>
          <a:prstGeom prst="line">
            <a:avLst/>
          </a:prstGeom>
          <a:ln w="1905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92" name="Shape 292"/>
          <p:cNvSpPr/>
          <p:nvPr/>
        </p:nvSpPr>
        <p:spPr>
          <a:xfrm>
            <a:off x="694530" y="6893057"/>
            <a:ext cx="1141907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lnSpc>
                <a:spcPct val="30000"/>
              </a:lnSpc>
              <a:spcBef>
                <a:spcPts val="1200"/>
              </a:spcBef>
              <a:defRPr sz="1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pixel</a:t>
            </a:r>
          </a:p>
          <a:p>
            <a:pPr algn="l" defTabSz="457200">
              <a:lnSpc>
                <a:spcPct val="50000"/>
              </a:lnSpc>
              <a:spcBef>
                <a:spcPts val="1200"/>
              </a:spcBef>
              <a:defRPr sz="1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border</a:t>
            </a:r>
          </a:p>
        </p:txBody>
      </p:sp>
      <p:sp>
        <p:nvSpPr>
          <p:cNvPr id="293" name="Shape 293"/>
          <p:cNvSpPr/>
          <p:nvPr/>
        </p:nvSpPr>
        <p:spPr>
          <a:xfrm>
            <a:off x="1346744" y="7022824"/>
            <a:ext cx="231329" cy="1"/>
          </a:xfrm>
          <a:prstGeom prst="line">
            <a:avLst/>
          </a:prstGeom>
          <a:ln w="19050">
            <a:solidFill>
              <a:srgbClr val="FFFFFF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277" name="Shape 277"/>
          <p:cNvSpPr/>
          <p:nvPr/>
        </p:nvSpPr>
        <p:spPr>
          <a:xfrm>
            <a:off x="508374" y="5448135"/>
            <a:ext cx="2303127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No GR:</a:t>
            </a:r>
          </a:p>
        </p:txBody>
      </p:sp>
      <p:cxnSp>
        <p:nvCxnSpPr>
          <p:cNvPr id="42" name="Straight Connector 41"/>
          <p:cNvCxnSpPr/>
          <p:nvPr/>
        </p:nvCxnSpPr>
        <p:spPr>
          <a:xfrm>
            <a:off x="8305527" y="4565689"/>
            <a:ext cx="1988723" cy="0"/>
          </a:xfrm>
          <a:prstGeom prst="line">
            <a:avLst/>
          </a:prstGeom>
          <a:noFill/>
          <a:ln w="3175" cap="flat">
            <a:solidFill>
              <a:srgbClr val="000000"/>
            </a:solidFill>
            <a:prstDash val="solid"/>
            <a:miter lim="400000"/>
            <a:headEnd type="triangle" w="med" len="med"/>
            <a:tailEnd type="triangle" w="med" len="med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9" name="Straight Connector 48"/>
          <p:cNvCxnSpPr/>
          <p:nvPr/>
        </p:nvCxnSpPr>
        <p:spPr>
          <a:xfrm flipH="1">
            <a:off x="7723688" y="2174234"/>
            <a:ext cx="9932" cy="2468438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dash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1" name="Straight Connector 50"/>
          <p:cNvCxnSpPr/>
          <p:nvPr/>
        </p:nvCxnSpPr>
        <p:spPr>
          <a:xfrm flipH="1">
            <a:off x="8169942" y="2173393"/>
            <a:ext cx="9932" cy="2468438"/>
          </a:xfrm>
          <a:prstGeom prst="line">
            <a:avLst/>
          </a:prstGeom>
          <a:noFill/>
          <a:ln w="28575" cap="flat">
            <a:solidFill>
              <a:schemeClr val="tx1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52" name="Straight Connector 51"/>
          <p:cNvCxnSpPr/>
          <p:nvPr/>
        </p:nvCxnSpPr>
        <p:spPr>
          <a:xfrm flipH="1">
            <a:off x="10425885" y="2172318"/>
            <a:ext cx="9932" cy="2468438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3" name="Shape 287"/>
          <p:cNvSpPr/>
          <p:nvPr/>
        </p:nvSpPr>
        <p:spPr>
          <a:xfrm>
            <a:off x="8881989" y="4279598"/>
            <a:ext cx="101563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dirty="0" smtClean="0"/>
              <a:t>Pixel cell</a:t>
            </a:r>
            <a:endParaRPr dirty="0"/>
          </a:p>
        </p:txBody>
      </p:sp>
      <p:sp>
        <p:nvSpPr>
          <p:cNvPr id="46" name="Shape 350"/>
          <p:cNvSpPr/>
          <p:nvPr/>
        </p:nvSpPr>
        <p:spPr>
          <a:xfrm>
            <a:off x="9897625" y="6130407"/>
            <a:ext cx="12954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ct val="80000"/>
              </a:lnSpc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Work in progress</a:t>
            </a:r>
          </a:p>
        </p:txBody>
      </p:sp>
      <p:sp>
        <p:nvSpPr>
          <p:cNvPr id="47" name="Shape 255"/>
          <p:cNvSpPr/>
          <p:nvPr/>
        </p:nvSpPr>
        <p:spPr>
          <a:xfrm>
            <a:off x="10622073" y="5878392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  <p:sp>
        <p:nvSpPr>
          <p:cNvPr id="48" name="Shape 350"/>
          <p:cNvSpPr/>
          <p:nvPr/>
        </p:nvSpPr>
        <p:spPr>
          <a:xfrm>
            <a:off x="6703131" y="6148789"/>
            <a:ext cx="12954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ct val="80000"/>
              </a:lnSpc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Work in progress</a:t>
            </a:r>
          </a:p>
        </p:txBody>
      </p:sp>
      <p:sp>
        <p:nvSpPr>
          <p:cNvPr id="50" name="Shape 255"/>
          <p:cNvSpPr/>
          <p:nvPr/>
        </p:nvSpPr>
        <p:spPr>
          <a:xfrm>
            <a:off x="7427579" y="5874472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  <p:sp>
        <p:nvSpPr>
          <p:cNvPr id="54" name="Shape 350"/>
          <p:cNvSpPr/>
          <p:nvPr/>
        </p:nvSpPr>
        <p:spPr>
          <a:xfrm>
            <a:off x="3431294" y="6177032"/>
            <a:ext cx="12954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ct val="80000"/>
              </a:lnSpc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Work in progress</a:t>
            </a:r>
          </a:p>
        </p:txBody>
      </p:sp>
      <p:sp>
        <p:nvSpPr>
          <p:cNvPr id="55" name="Shape 255"/>
          <p:cNvSpPr/>
          <p:nvPr/>
        </p:nvSpPr>
        <p:spPr>
          <a:xfrm>
            <a:off x="4155742" y="5902715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  <p:sp>
        <p:nvSpPr>
          <p:cNvPr id="61" name="Shape 350"/>
          <p:cNvSpPr/>
          <p:nvPr/>
        </p:nvSpPr>
        <p:spPr>
          <a:xfrm>
            <a:off x="265234" y="6084659"/>
            <a:ext cx="12954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ct val="80000"/>
              </a:lnSpc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Work in progress</a:t>
            </a:r>
          </a:p>
        </p:txBody>
      </p:sp>
      <p:sp>
        <p:nvSpPr>
          <p:cNvPr id="62" name="Shape 255"/>
          <p:cNvSpPr/>
          <p:nvPr/>
        </p:nvSpPr>
        <p:spPr>
          <a:xfrm>
            <a:off x="989682" y="5810342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  <p:sp>
        <p:nvSpPr>
          <p:cNvPr id="63" name="Shape 350"/>
          <p:cNvSpPr/>
          <p:nvPr/>
        </p:nvSpPr>
        <p:spPr>
          <a:xfrm>
            <a:off x="10339865" y="3605217"/>
            <a:ext cx="129540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r">
              <a:lnSpc>
                <a:spcPct val="80000"/>
              </a:lnSpc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Work in progress</a:t>
            </a:r>
          </a:p>
        </p:txBody>
      </p:sp>
      <p:sp>
        <p:nvSpPr>
          <p:cNvPr id="64" name="Shape 255"/>
          <p:cNvSpPr/>
          <p:nvPr/>
        </p:nvSpPr>
        <p:spPr>
          <a:xfrm>
            <a:off x="11064313" y="3330900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128" y="6660507"/>
            <a:ext cx="4149648" cy="267860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9654" y="6676929"/>
            <a:ext cx="3966623" cy="2581453"/>
          </a:xfrm>
          <a:prstGeom prst="rect">
            <a:avLst/>
          </a:prstGeom>
        </p:spPr>
      </p:pic>
      <p:sp>
        <p:nvSpPr>
          <p:cNvPr id="295" name="Shape 295"/>
          <p:cNvSpPr/>
          <p:nvPr/>
        </p:nvSpPr>
        <p:spPr>
          <a:xfrm>
            <a:off x="1743617" y="71623"/>
            <a:ext cx="9171267" cy="812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4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CLICpix planar sensor assemblies</a:t>
            </a:r>
          </a:p>
        </p:txBody>
      </p:sp>
      <p:sp>
        <p:nvSpPr>
          <p:cNvPr id="296" name="Shape 296"/>
          <p:cNvSpPr/>
          <p:nvPr/>
        </p:nvSpPr>
        <p:spPr>
          <a:xfrm>
            <a:off x="262391" y="1273977"/>
            <a:ext cx="7943386" cy="7735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96333" indent="-296333" algn="l" defTabSz="457200">
              <a:lnSpc>
                <a:spcPct val="60000"/>
              </a:lnSpc>
              <a:spcBef>
                <a:spcPts val="1200"/>
              </a:spcBef>
              <a:buSzPct val="75000"/>
              <a:buFontTx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/>
              <a:t>CLICpix demonstrator chip with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64x64 pixel 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matrix</a:t>
            </a:r>
            <a:endParaRPr lang="en-US" dirty="0"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  <a:p>
            <a:pPr marL="296333" indent="-296333" algn="l" defTabSz="457200">
              <a:spcBef>
                <a:spcPts val="1200"/>
              </a:spcBef>
              <a:buSzPct val="75000"/>
              <a:buFontTx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4-bit </a:t>
            </a:r>
            <a:r>
              <a:rPr lang="en-US"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ToT </a:t>
            </a: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and ToA </a:t>
            </a:r>
            <a:r>
              <a:rPr lang="en-US" dirty="0" smtClean="0"/>
              <a:t>readout</a:t>
            </a:r>
            <a:endParaRPr lang="en-US" dirty="0"/>
          </a:p>
        </p:txBody>
      </p:sp>
      <p:sp>
        <p:nvSpPr>
          <p:cNvPr id="297" name="Shape 297"/>
          <p:cNvSpPr/>
          <p:nvPr/>
        </p:nvSpPr>
        <p:spPr>
          <a:xfrm>
            <a:off x="12409875" y="9342804"/>
            <a:ext cx="537965" cy="406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20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p. 8</a:t>
            </a:r>
          </a:p>
        </p:txBody>
      </p:sp>
      <p:pic>
        <p:nvPicPr>
          <p:cNvPr id="298" name="clic.jp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864385" y="8671"/>
            <a:ext cx="1141907" cy="1141906"/>
          </a:xfrm>
          <a:prstGeom prst="rect">
            <a:avLst/>
          </a:prstGeom>
          <a:ln w="12700">
            <a:miter lim="400000"/>
          </a:ln>
        </p:spPr>
      </p:pic>
      <p:sp>
        <p:nvSpPr>
          <p:cNvPr id="299" name="Shape 299"/>
          <p:cNvSpPr/>
          <p:nvPr/>
        </p:nvSpPr>
        <p:spPr>
          <a:xfrm>
            <a:off x="42572" y="9402004"/>
            <a:ext cx="5992025" cy="3642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z="17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Magdalena Munker (CERN / University of Bonn), </a:t>
            </a:r>
            <a:r>
              <a:rPr lang="en-US" dirty="0" smtClean="0"/>
              <a:t>4</a:t>
            </a:r>
            <a:r>
              <a:rPr dirty="0" smtClean="0"/>
              <a:t> </a:t>
            </a:r>
            <a:r>
              <a:rPr dirty="0"/>
              <a:t>July 2016</a:t>
            </a:r>
          </a:p>
        </p:txBody>
      </p:sp>
      <p:sp>
        <p:nvSpPr>
          <p:cNvPr id="300" name="Shape 300"/>
          <p:cNvSpPr/>
          <p:nvPr/>
        </p:nvSpPr>
        <p:spPr>
          <a:xfrm>
            <a:off x="-13998" y="9386096"/>
            <a:ext cx="13032796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01" name="Shape 301"/>
          <p:cNvSpPr/>
          <p:nvPr/>
        </p:nvSpPr>
        <p:spPr>
          <a:xfrm>
            <a:off x="238058" y="996330"/>
            <a:ext cx="796771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02" name="Shape 302"/>
          <p:cNvSpPr/>
          <p:nvPr/>
        </p:nvSpPr>
        <p:spPr>
          <a:xfrm>
            <a:off x="94814" y="3875860"/>
            <a:ext cx="8299760" cy="425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216000" tIns="50800" rIns="50800" bIns="50800" anchor="ctr">
            <a:spAutoFit/>
          </a:bodyPr>
          <a:lstStyle/>
          <a:p>
            <a:pPr marL="296333" indent="-296333" algn="l" defTabSz="457200"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0" dirty="0" smtClean="0">
                <a:sym typeface="Helvetica"/>
              </a:rPr>
              <a:t>Interconnect </a:t>
            </a:r>
            <a:r>
              <a:rPr lang="en-US" sz="2100" dirty="0">
                <a:sym typeface="Helvetica"/>
              </a:rPr>
              <a:t>yield observed on 3 test assemblies</a:t>
            </a:r>
            <a:r>
              <a:rPr lang="en-US" sz="2100" dirty="0" smtClean="0">
                <a:sym typeface="Helvetica"/>
              </a:rPr>
              <a:t>:</a:t>
            </a:r>
          </a:p>
        </p:txBody>
      </p:sp>
      <p:sp>
        <p:nvSpPr>
          <p:cNvPr id="303" name="Shape 303"/>
          <p:cNvSpPr/>
          <p:nvPr/>
        </p:nvSpPr>
        <p:spPr>
          <a:xfrm>
            <a:off x="238058" y="2187384"/>
            <a:ext cx="796771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pic>
        <p:nvPicPr>
          <p:cNvPr id="304" name="image30.tif" descr="PastedGraphic-1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 rot="16200000">
            <a:off x="9928978" y="632953"/>
            <a:ext cx="2279538" cy="3664795"/>
          </a:xfrm>
          <a:prstGeom prst="rect">
            <a:avLst/>
          </a:prstGeom>
          <a:ln w="12700">
            <a:miter lim="400000"/>
          </a:ln>
        </p:spPr>
      </p:pic>
      <p:sp>
        <p:nvSpPr>
          <p:cNvPr id="305" name="Shape 305"/>
          <p:cNvSpPr/>
          <p:nvPr/>
        </p:nvSpPr>
        <p:spPr>
          <a:xfrm>
            <a:off x="215877" y="5287947"/>
            <a:ext cx="7967719" cy="1"/>
          </a:xfrm>
          <a:prstGeom prst="line">
            <a:avLst/>
          </a:prstGeom>
          <a:ln w="12700">
            <a:solidFill>
              <a:srgbClr val="000000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308" name="Shape 308"/>
          <p:cNvSpPr/>
          <p:nvPr/>
        </p:nvSpPr>
        <p:spPr>
          <a:xfrm>
            <a:off x="156066" y="5849681"/>
            <a:ext cx="7512365" cy="27848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pPr marL="259291" indent="-259291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Resolution</a:t>
            </a:r>
            <a:r>
              <a:rPr lang="en-US"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of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~ 3 - 4 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μm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and </a:t>
            </a: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e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fficiency </a:t>
            </a:r>
            <a:r>
              <a:rPr lang="en-US"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of </a:t>
            </a:r>
            <a:r>
              <a:rPr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~ </a:t>
            </a:r>
            <a:r>
              <a:rPr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99 % </a:t>
            </a:r>
            <a:endParaRPr lang="en-US" dirty="0"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  <a:p>
            <a:pPr marL="259291" indent="-259291" algn="l">
              <a:lnSpc>
                <a:spcPct val="150000"/>
              </a:lnSpc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>
                <a:solidFill>
                  <a:schemeClr val="tx1"/>
                </a:solidFill>
              </a:rPr>
              <a:t>Target 50 </a:t>
            </a:r>
            <a:r>
              <a:rPr lang="en-US" dirty="0" err="1" smtClean="0">
                <a:solidFill>
                  <a:schemeClr val="tx1"/>
                </a:solidFill>
              </a:rPr>
              <a:t>μm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>
                <a:solidFill>
                  <a:schemeClr val="tx1"/>
                </a:solidFill>
              </a:rPr>
              <a:t>sensor thickness </a:t>
            </a:r>
            <a:endParaRPr lang="en-US" dirty="0" smtClean="0">
              <a:solidFill>
                <a:schemeClr val="tx1"/>
              </a:solidFill>
            </a:endParaRPr>
          </a:p>
          <a:p>
            <a:pPr algn="l">
              <a:buSzPct val="75000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>
                <a:solidFill>
                  <a:schemeClr val="tx1"/>
                </a:solidFill>
              </a:rPr>
              <a:t>    for CLIC</a:t>
            </a:r>
          </a:p>
          <a:p>
            <a:pPr algn="l">
              <a:lnSpc>
                <a:spcPct val="200000"/>
              </a:lnSpc>
              <a:buSzPct val="75000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    Thin </a:t>
            </a:r>
            <a:r>
              <a:rPr lang="en-US" dirty="0" err="1"/>
              <a:t>CLICpix</a:t>
            </a:r>
            <a:r>
              <a:rPr lang="en-US" dirty="0"/>
              <a:t> planar </a:t>
            </a:r>
            <a:r>
              <a:rPr lang="en-US" dirty="0" smtClean="0"/>
              <a:t>sensor</a:t>
            </a:r>
          </a:p>
          <a:p>
            <a:pPr algn="l">
              <a:lnSpc>
                <a:spcPct val="80000"/>
              </a:lnSpc>
              <a:buSzPct val="75000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    assemblies produced:</a:t>
            </a:r>
          </a:p>
          <a:p>
            <a:pPr algn="l">
              <a:lnSpc>
                <a:spcPct val="150000"/>
              </a:lnSpc>
              <a:buSzPct val="75000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</a:t>
            </a:r>
            <a:endParaRPr dirty="0">
              <a:solidFill>
                <a:schemeClr val="accent5">
                  <a:hueOff val="-444211"/>
                  <a:satOff val="-14915"/>
                  <a:lumOff val="22857"/>
                </a:schemeClr>
              </a:solidFill>
            </a:endParaRPr>
          </a:p>
        </p:txBody>
      </p:sp>
      <p:sp>
        <p:nvSpPr>
          <p:cNvPr id="312" name="Shape 312"/>
          <p:cNvSpPr/>
          <p:nvPr/>
        </p:nvSpPr>
        <p:spPr>
          <a:xfrm>
            <a:off x="9211183" y="951038"/>
            <a:ext cx="4052780" cy="393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CLICpix demonstrator chip:</a:t>
            </a:r>
          </a:p>
        </p:txBody>
      </p:sp>
      <p:sp>
        <p:nvSpPr>
          <p:cNvPr id="313" name="Shape 313"/>
          <p:cNvSpPr/>
          <p:nvPr/>
        </p:nvSpPr>
        <p:spPr>
          <a:xfrm>
            <a:off x="185528" y="5343490"/>
            <a:ext cx="2406108" cy="555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914400">
              <a:lnSpc>
                <a:spcPct val="140000"/>
              </a:lnSpc>
              <a:defRPr sz="21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 smtClean="0"/>
              <a:t>Tes</a:t>
            </a:r>
            <a:r>
              <a:rPr lang="en-US" dirty="0" smtClean="0"/>
              <a:t>t-</a:t>
            </a:r>
            <a:r>
              <a:rPr dirty="0" smtClean="0"/>
              <a:t>beam </a:t>
            </a:r>
            <a:r>
              <a:rPr dirty="0"/>
              <a:t>results:</a:t>
            </a:r>
          </a:p>
        </p:txBody>
      </p:sp>
      <p:sp>
        <p:nvSpPr>
          <p:cNvPr id="315" name="Shape 315"/>
          <p:cNvSpPr/>
          <p:nvPr/>
        </p:nvSpPr>
        <p:spPr>
          <a:xfrm>
            <a:off x="5753510" y="7706995"/>
            <a:ext cx="1419542" cy="545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Work in progress</a:t>
            </a:r>
          </a:p>
        </p:txBody>
      </p:sp>
      <p:pic>
        <p:nvPicPr>
          <p:cNvPr id="24" name="bumps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9211183" y="4164919"/>
            <a:ext cx="3689962" cy="2325247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Shape 312"/>
          <p:cNvSpPr/>
          <p:nvPr/>
        </p:nvSpPr>
        <p:spPr>
          <a:xfrm>
            <a:off x="9227420" y="3752738"/>
            <a:ext cx="4052780" cy="461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>
              <a:lnSpc>
                <a:spcPct val="50000"/>
              </a:lnSpc>
            </a:pPr>
            <a:r>
              <a:rPr lang="en-US" dirty="0" smtClean="0"/>
              <a:t>UBM &amp; indium </a:t>
            </a:r>
          </a:p>
          <a:p>
            <a:pPr>
              <a:lnSpc>
                <a:spcPct val="20000"/>
              </a:lnSpc>
            </a:pPr>
            <a:r>
              <a:rPr lang="en-US" dirty="0" smtClean="0"/>
              <a:t>bump-bonds on sensor:</a:t>
            </a:r>
            <a:endParaRPr dirty="0"/>
          </a:p>
        </p:txBody>
      </p:sp>
      <p:sp>
        <p:nvSpPr>
          <p:cNvPr id="4" name="Rectangle 3"/>
          <p:cNvSpPr/>
          <p:nvPr/>
        </p:nvSpPr>
        <p:spPr>
          <a:xfrm>
            <a:off x="558690" y="4270130"/>
            <a:ext cx="6502400" cy="7309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96333" lvl="2" indent="-296333" algn="l" defTabSz="457200"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solidFill>
                  <a:schemeClr val="tx1"/>
                </a:solidFill>
              </a:rPr>
              <a:t>Unconnected channels ~ 0.2 - 3 %</a:t>
            </a:r>
          </a:p>
          <a:p>
            <a:pPr marL="296333" indent="-296333" algn="l" defTabSz="457200">
              <a:lnSpc>
                <a:spcPct val="50000"/>
              </a:lnSpc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>
                <a:solidFill>
                  <a:schemeClr val="tx1"/>
                </a:solidFill>
              </a:rPr>
              <a:t>Shorted channels ~ 1-2%</a:t>
            </a:r>
          </a:p>
        </p:txBody>
      </p:sp>
      <p:sp>
        <p:nvSpPr>
          <p:cNvPr id="6" name="Rectangle 5"/>
          <p:cNvSpPr/>
          <p:nvPr/>
        </p:nvSpPr>
        <p:spPr>
          <a:xfrm>
            <a:off x="182234" y="2376445"/>
            <a:ext cx="6502400" cy="13773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96333" indent="-296333" algn="l" defTabSz="457200">
              <a:lnSpc>
                <a:spcPct val="150000"/>
              </a:lnSpc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Bump-bonded to </a:t>
            </a: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200 </a:t>
            </a:r>
            <a:r>
              <a:rPr lang="en-US" dirty="0" err="1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μm</a:t>
            </a: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thick planar sensors</a:t>
            </a:r>
          </a:p>
          <a:p>
            <a:pPr marL="296333" indent="-296333" algn="l" defTabSz="457200">
              <a:spcBef>
                <a:spcPts val="1200"/>
              </a:spcBef>
              <a:buSzPct val="7500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/>
              <a:t>Single-chip bump-bonding process for </a:t>
            </a: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25 </a:t>
            </a:r>
            <a:r>
              <a:rPr lang="en-US" dirty="0" err="1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μm</a:t>
            </a:r>
            <a:r>
              <a:rPr lang="en-US" dirty="0">
                <a:solidFill>
                  <a:schemeClr val="accent5">
                    <a:hueOff val="-444211"/>
                    <a:satOff val="-14915"/>
                    <a:lumOff val="22857"/>
                  </a:schemeClr>
                </a:solidFill>
              </a:rPr>
              <a:t> pitch </a:t>
            </a:r>
            <a:r>
              <a:rPr lang="en-US" dirty="0"/>
              <a:t>developed at SLAC (C. Kenney, A. </a:t>
            </a:r>
            <a:r>
              <a:rPr lang="en-US" dirty="0" err="1"/>
              <a:t>Tomada</a:t>
            </a:r>
            <a:r>
              <a:rPr lang="en-US" dirty="0"/>
              <a:t>) </a:t>
            </a:r>
          </a:p>
        </p:txBody>
      </p:sp>
      <p:sp>
        <p:nvSpPr>
          <p:cNvPr id="32" name="Shape 446"/>
          <p:cNvSpPr/>
          <p:nvPr/>
        </p:nvSpPr>
        <p:spPr>
          <a:xfrm>
            <a:off x="146269" y="7550785"/>
            <a:ext cx="240935" cy="1"/>
          </a:xfrm>
          <a:prstGeom prst="line">
            <a:avLst/>
          </a:prstGeom>
          <a:ln w="127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13717834" y="5594040"/>
            <a:ext cx="10265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58690" y="8127495"/>
            <a:ext cx="6502400" cy="900246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1" indent="-342900" algn="l">
              <a:lnSpc>
                <a:spcPct val="150000"/>
              </a:lnSpc>
              <a:buSzPct val="75000"/>
              <a:buFont typeface="Arial" charset="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Thickness </a:t>
            </a:r>
            <a:r>
              <a:rPr lang="en-US" dirty="0"/>
              <a:t>of 50 and 150 </a:t>
            </a:r>
            <a:r>
              <a:rPr lang="en-US" dirty="0" err="1"/>
              <a:t>μm</a:t>
            </a:r>
            <a:r>
              <a:rPr lang="en-US" dirty="0"/>
              <a:t> </a:t>
            </a:r>
          </a:p>
          <a:p>
            <a:pPr marL="342900" lvl="1" indent="-342900" algn="l">
              <a:buSzPct val="75000"/>
              <a:buFont typeface="Arial" charset="0"/>
              <a:buChar char="•"/>
              <a:defRPr sz="2100"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dirty="0" smtClean="0"/>
              <a:t>Lab-testing </a:t>
            </a:r>
            <a:r>
              <a:rPr lang="en-US" dirty="0"/>
              <a:t>in progress</a:t>
            </a:r>
          </a:p>
        </p:txBody>
      </p:sp>
      <p:sp>
        <p:nvSpPr>
          <p:cNvPr id="29" name="Shape 255"/>
          <p:cNvSpPr/>
          <p:nvPr/>
        </p:nvSpPr>
        <p:spPr>
          <a:xfrm>
            <a:off x="11789064" y="8474371"/>
            <a:ext cx="1141906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mtClean="0"/>
              <a:t>CLICpix</a:t>
            </a:r>
            <a:endParaRPr dirty="0"/>
          </a:p>
        </p:txBody>
      </p:sp>
      <p:sp>
        <p:nvSpPr>
          <p:cNvPr id="30" name="Shape 255"/>
          <p:cNvSpPr/>
          <p:nvPr/>
        </p:nvSpPr>
        <p:spPr>
          <a:xfrm>
            <a:off x="7570595" y="8331160"/>
            <a:ext cx="1141906" cy="4534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mtClean="0"/>
              <a:t>CLICpix</a:t>
            </a:r>
            <a:endParaRPr dirty="0"/>
          </a:p>
        </p:txBody>
      </p:sp>
      <p:sp>
        <p:nvSpPr>
          <p:cNvPr id="34" name="Shape 255"/>
          <p:cNvSpPr/>
          <p:nvPr/>
        </p:nvSpPr>
        <p:spPr>
          <a:xfrm>
            <a:off x="5781692" y="7427529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  <p:sp>
        <p:nvSpPr>
          <p:cNvPr id="35" name="Shape 315"/>
          <p:cNvSpPr/>
          <p:nvPr/>
        </p:nvSpPr>
        <p:spPr>
          <a:xfrm>
            <a:off x="9748315" y="7034070"/>
            <a:ext cx="1419542" cy="5457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50800" tIns="50800" rIns="50800" bIns="50800" anchor="ctr">
            <a:spAutoFit/>
          </a:bodyPr>
          <a:lstStyle>
            <a:lvl1pPr algn="l" defTabSz="457200">
              <a:lnSpc>
                <a:spcPct val="90000"/>
              </a:lnSpc>
              <a:spcBef>
                <a:spcPts val="1200"/>
              </a:spcBef>
              <a:defRPr sz="16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dirty="0"/>
              <a:t>Work in progress</a:t>
            </a:r>
          </a:p>
        </p:txBody>
      </p:sp>
      <p:sp>
        <p:nvSpPr>
          <p:cNvPr id="36" name="Shape 255"/>
          <p:cNvSpPr/>
          <p:nvPr/>
        </p:nvSpPr>
        <p:spPr>
          <a:xfrm>
            <a:off x="9776497" y="6754604"/>
            <a:ext cx="1141906" cy="3241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l" defTabSz="457200">
              <a:lnSpc>
                <a:spcPct val="120000"/>
              </a:lnSpc>
              <a:spcBef>
                <a:spcPts val="1200"/>
              </a:spcBef>
              <a:defRPr sz="1900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200" dirty="0" err="1" smtClean="0"/>
              <a:t>CLICdp</a:t>
            </a:r>
            <a:endParaRPr sz="1200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1886</TotalTime>
  <Words>2718</Words>
  <Application>Microsoft Macintosh PowerPoint</Application>
  <PresentationFormat>Custom</PresentationFormat>
  <Paragraphs>626</Paragraphs>
  <Slides>31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9" baseType="lpstr">
      <vt:lpstr>Helvetica</vt:lpstr>
      <vt:lpstr>Helvetica Light</vt:lpstr>
      <vt:lpstr>Helvetica Neue</vt:lpstr>
      <vt:lpstr>HelveticaNeue</vt:lpstr>
      <vt:lpstr>Times</vt:lpstr>
      <vt:lpstr>Wingdings</vt:lpstr>
      <vt:lpstr>Arial</vt:lpstr>
      <vt:lpstr>White</vt:lpstr>
      <vt:lpstr>Silicon pixel-detector R&amp;D for CLIC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Through-Silicon Vias (TSV)</vt:lpstr>
      <vt:lpstr>PowerPoint Presentation</vt:lpstr>
      <vt:lpstr>PowerPoint Presentation</vt:lpstr>
      <vt:lpstr>Test-beam data taking</vt:lpstr>
      <vt:lpstr>CLICpix: pixel architecture</vt:lpstr>
      <vt:lpstr>CLIC tracker requirements</vt:lpstr>
      <vt:lpstr>CLICpix: pixel architecture</vt:lpstr>
      <vt:lpstr>PowerPoint Presentation</vt:lpstr>
      <vt:lpstr>New CLICpix version</vt:lpstr>
      <vt:lpstr>Tracker readout technology: Lapis SOI</vt:lpstr>
      <vt:lpstr>CLICpix power-pulsing + delivery results</vt:lpstr>
      <vt:lpstr>CLICpix power-pulsing + delivery requirements</vt:lpstr>
      <vt:lpstr>CLICpix+HV-CMOS calibration</vt:lpstr>
      <vt:lpstr>New HV-CMOS active sensor</vt:lpstr>
      <vt:lpstr>CLICpix+HV-CMOS glue assemblies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Silicon pixel-detector R&amp;D for CLIC</dc:title>
  <cp:lastModifiedBy>Microsoft Office User</cp:lastModifiedBy>
  <cp:revision>157</cp:revision>
  <cp:lastPrinted>2016-07-01T15:08:31Z</cp:lastPrinted>
  <dcterms:modified xsi:type="dcterms:W3CDTF">2016-07-01T16:06:51Z</dcterms:modified>
</cp:coreProperties>
</file>