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jpg" ContentType="image/jpeg"/>
  <Default Extension="rels" ContentType="application/vnd.openxmlformats-package.relationships+xml"/>
  <Default Extension="gif" ContentType="image/gi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4" r:id="rId2"/>
    <p:sldId id="270" r:id="rId3"/>
    <p:sldId id="256" r:id="rId4"/>
    <p:sldId id="257" r:id="rId5"/>
    <p:sldId id="258" r:id="rId6"/>
    <p:sldId id="265" r:id="rId7"/>
    <p:sldId id="267" r:id="rId8"/>
    <p:sldId id="263" r:id="rId9"/>
    <p:sldId id="259" r:id="rId10"/>
    <p:sldId id="260" r:id="rId11"/>
    <p:sldId id="268" r:id="rId12"/>
    <p:sldId id="262" r:id="rId13"/>
    <p:sldId id="277" r:id="rId14"/>
    <p:sldId id="275" r:id="rId15"/>
    <p:sldId id="276" r:id="rId16"/>
    <p:sldId id="271" r:id="rId17"/>
    <p:sldId id="272" r:id="rId18"/>
    <p:sldId id="266" r:id="rId19"/>
    <p:sldId id="279" r:id="rId20"/>
    <p:sldId id="269" r:id="rId21"/>
    <p:sldId id="26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C6C809"/>
    <a:srgbClr val="0D6301"/>
    <a:srgbClr val="000047"/>
    <a:srgbClr val="A96D05"/>
    <a:srgbClr val="BD00BF"/>
    <a:srgbClr val="0000CA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336" autoAdjust="0"/>
  </p:normalViewPr>
  <p:slideViewPr>
    <p:cSldViewPr snapToGrid="0" snapToObjects="1">
      <p:cViewPr varScale="1">
        <p:scale>
          <a:sx n="115" d="100"/>
          <a:sy n="115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D4C16-BD95-C54D-82ED-CC99D66EE145}" type="datetimeFigureOut">
              <a:rPr lang="en-US" smtClean="0"/>
              <a:t>01.10.16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A73DD-0B60-6740-86EB-BDC467E12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33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BBDD5-C47A-5946-82E6-C6389517AE68}" type="datetimeFigureOut">
              <a:rPr lang="en-US" smtClean="0"/>
              <a:t>01.10.16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Click to edit Master text styles</a:t>
            </a:r>
          </a:p>
          <a:p>
            <a:pPr lvl="1"/>
            <a:r>
              <a:rPr lang="bg-BG" smtClean="0"/>
              <a:t>Second level</a:t>
            </a:r>
          </a:p>
          <a:p>
            <a:pPr lvl="2"/>
            <a:r>
              <a:rPr lang="bg-BG" smtClean="0"/>
              <a:t>Third level</a:t>
            </a:r>
          </a:p>
          <a:p>
            <a:pPr lvl="3"/>
            <a:r>
              <a:rPr lang="bg-BG" smtClean="0"/>
              <a:t>Fourth level</a:t>
            </a:r>
          </a:p>
          <a:p>
            <a:pPr lvl="4"/>
            <a:r>
              <a:rPr lang="bg-BG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9B892-95D3-BF4C-942D-88CAFB431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413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9B892-95D3-BF4C-942D-88CAFB431C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95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sz="1200" dirty="0" smtClean="0"/>
              <a:t>Стрелките представят движението на данните от една типична физична задача. Стъпките на такава задача включват:</a:t>
            </a:r>
            <a:endParaRPr lang="en-US" sz="1200" dirty="0" smtClean="0"/>
          </a:p>
          <a:p>
            <a:endParaRPr lang="en-US" sz="1200" dirty="0" smtClean="0"/>
          </a:p>
          <a:p>
            <a:pPr marL="228600" indent="-228600">
              <a:buAutoNum type="arabicPeriod"/>
            </a:pPr>
            <a:r>
              <a:rPr lang="bg-BG" sz="1200" dirty="0" smtClean="0"/>
              <a:t>Потребителя предоставя чрез “</a:t>
            </a:r>
            <a:r>
              <a:rPr lang="en-US" sz="1200" dirty="0" smtClean="0"/>
              <a:t>CRAB </a:t>
            </a:r>
            <a:r>
              <a:rPr lang="bg-BG" sz="1200" dirty="0" smtClean="0"/>
              <a:t>клиент” кода който иска да бъде изпълнен, както и служебни данни (върху кои данни, на кои </a:t>
            </a:r>
            <a:r>
              <a:rPr lang="en-US" sz="1200" dirty="0" smtClean="0"/>
              <a:t>GRID </a:t>
            </a:r>
            <a:r>
              <a:rPr lang="bg-BG" sz="1200" dirty="0" smtClean="0"/>
              <a:t>сайтове, на колко части да се раздели работата и т.н.) на “</a:t>
            </a:r>
            <a:r>
              <a:rPr lang="en-US" sz="1200" dirty="0" smtClean="0"/>
              <a:t>CRAB </a:t>
            </a:r>
            <a:r>
              <a:rPr lang="bg-BG" sz="1200" dirty="0" smtClean="0"/>
              <a:t>сървър”-а</a:t>
            </a:r>
          </a:p>
          <a:p>
            <a:pPr marL="228600" indent="-228600">
              <a:buAutoNum type="arabicPeriod"/>
            </a:pPr>
            <a:r>
              <a:rPr lang="en-US" sz="1200" dirty="0" smtClean="0"/>
              <a:t> “CRAB </a:t>
            </a:r>
            <a:r>
              <a:rPr lang="bg-BG" sz="1200" dirty="0" smtClean="0"/>
              <a:t>сървър”-а въвежда данните за всяка заявка в база данни (</a:t>
            </a:r>
            <a:r>
              <a:rPr lang="en-US" sz="1200" dirty="0" smtClean="0"/>
              <a:t>Oracle</a:t>
            </a:r>
            <a:r>
              <a:rPr lang="bg-BG" sz="1200" dirty="0" smtClean="0"/>
              <a:t>). </a:t>
            </a:r>
          </a:p>
          <a:p>
            <a:pPr marL="228600" indent="-228600">
              <a:buAutoNum type="arabicPeriod"/>
            </a:pPr>
            <a:r>
              <a:rPr lang="bg-BG" sz="1200" dirty="0" smtClean="0"/>
              <a:t>Подпрограма на “</a:t>
            </a:r>
            <a:r>
              <a:rPr lang="en-US" sz="1200" dirty="0" smtClean="0"/>
              <a:t>CRAB </a:t>
            </a:r>
            <a:r>
              <a:rPr lang="bg-BG" sz="1200" dirty="0" smtClean="0"/>
              <a:t>сървър”-а (наречена “</a:t>
            </a:r>
            <a:r>
              <a:rPr lang="en-US" sz="1200" dirty="0" smtClean="0"/>
              <a:t>Task Worker</a:t>
            </a:r>
            <a:r>
              <a:rPr lang="bg-BG" sz="1200" dirty="0" smtClean="0"/>
              <a:t>”)</a:t>
            </a:r>
            <a:r>
              <a:rPr lang="en-US" sz="1200" dirty="0" smtClean="0"/>
              <a:t> </a:t>
            </a:r>
            <a:r>
              <a:rPr lang="bg-BG" sz="1200" dirty="0" smtClean="0"/>
              <a:t>постояно</a:t>
            </a:r>
            <a:r>
              <a:rPr lang="bg-BG" sz="1200" baseline="0" dirty="0" smtClean="0"/>
              <a:t> следи за нови заявки и ги предава на инфраструктурата за разпределение на задачи (</a:t>
            </a:r>
            <a:r>
              <a:rPr lang="en-US" sz="1200" baseline="0" dirty="0" err="1" smtClean="0"/>
              <a:t>GlideInWMS</a:t>
            </a:r>
            <a:r>
              <a:rPr lang="bg-BG" sz="1200" baseline="0" dirty="0" smtClean="0"/>
              <a:t>)</a:t>
            </a:r>
            <a:endParaRPr lang="en-US" sz="1200" dirty="0" smtClean="0"/>
          </a:p>
          <a:p>
            <a:r>
              <a:rPr lang="en-US" sz="1200" dirty="0" smtClean="0"/>
              <a:t>The submission infrastructure looks for available Worker Nodes and submits the jobs to them.</a:t>
            </a:r>
          </a:p>
          <a:p>
            <a:r>
              <a:rPr lang="en-US" sz="1200" dirty="0" smtClean="0"/>
              <a:t>The jobs run at the Worker Nodes.</a:t>
            </a:r>
          </a:p>
          <a:p>
            <a:r>
              <a:rPr lang="en-US" sz="1200" dirty="0" smtClean="0"/>
              <a:t>When a job finishes, the Worker Node copies the output files to the temporary storage of the site.</a:t>
            </a:r>
          </a:p>
          <a:p>
            <a:r>
              <a:rPr lang="en-US" sz="1200" dirty="0" smtClean="0"/>
              <a:t>The </a:t>
            </a:r>
            <a:r>
              <a:rPr lang="en-US" sz="1200" dirty="0" err="1" smtClean="0"/>
              <a:t>AsyncStageOut</a:t>
            </a:r>
            <a:r>
              <a:rPr lang="en-US" sz="1200" dirty="0" smtClean="0"/>
              <a:t> service transfers the output files from the temporary storage to the permanent storage.</a:t>
            </a:r>
          </a:p>
          <a:p>
            <a:r>
              <a:rPr lang="en-US" sz="1200" dirty="0" smtClean="0"/>
              <a:t>Once the transfer is done, the </a:t>
            </a:r>
            <a:r>
              <a:rPr lang="en-US" sz="1200" dirty="0" err="1" smtClean="0"/>
              <a:t>AsyncStageOut</a:t>
            </a:r>
            <a:r>
              <a:rPr lang="en-US" sz="1200" dirty="0" smtClean="0"/>
              <a:t> service publishes the output dataset in DBS.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9B892-95D3-BF4C-942D-88CAFB431C7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26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9B892-95D3-BF4C-942D-88CAFB431C7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14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subtitle</a:t>
            </a:r>
            <a:r>
              <a:rPr lang="ru-RU" dirty="0" smtClean="0"/>
              <a:t> </a:t>
            </a:r>
            <a:r>
              <a:rPr lang="ru-RU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40C04-8A02-1C40-9407-E332DAD5AF78}" type="datetime1">
              <a:rPr lang="bg-BG" smtClean="0"/>
              <a:t>03.10.16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4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25F29-B921-7841-81BA-29144299B61A}" type="datetime1">
              <a:rPr lang="bg-BG" smtClean="0"/>
              <a:t>03.10.16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66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B5BDC-947E-1841-9D8D-C5BE0402AC28}" type="datetime1">
              <a:rPr lang="bg-BG" smtClean="0"/>
              <a:t>03.10.16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5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76" y="222761"/>
            <a:ext cx="6712999" cy="97504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868" y="6490759"/>
            <a:ext cx="2133600" cy="365125"/>
          </a:xfrm>
        </p:spPr>
        <p:txBody>
          <a:bodyPr/>
          <a:lstStyle/>
          <a:p>
            <a:fld id="{D4C41222-981E-244F-B271-45F9527ED9E9}" type="datetime1">
              <a:rPr lang="bg-BG" smtClean="0"/>
              <a:t>03.10.16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69" y="6483355"/>
            <a:ext cx="9101682" cy="365125"/>
          </a:xfrm>
        </p:spPr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1951" y="6491822"/>
            <a:ext cx="2133600" cy="365125"/>
          </a:xfrm>
        </p:spPr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10" y="222761"/>
            <a:ext cx="966767" cy="966767"/>
          </a:xfrm>
          <a:prstGeom prst="rect">
            <a:avLst/>
          </a:prstGeom>
        </p:spPr>
      </p:pic>
      <p:pic>
        <p:nvPicPr>
          <p:cNvPr id="12" name="Picture 11" descr="UTA_logomar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37" y="231043"/>
            <a:ext cx="1093277" cy="9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1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D2F6-5782-D042-9956-A215B1819482}" type="datetime1">
              <a:rPr lang="bg-BG" smtClean="0"/>
              <a:t>03.10.16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7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012-7B2E-654C-94BD-6C2B33400E66}" type="datetime1">
              <a:rPr lang="bg-BG" smtClean="0"/>
              <a:t>03.10.16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8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77" y="260925"/>
            <a:ext cx="6712998" cy="9667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4046-972F-7048-8C46-ADF9EFF7F3CB}" type="datetime1">
              <a:rPr lang="bg-BG" smtClean="0"/>
              <a:t>03.10.16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10" y="222761"/>
            <a:ext cx="966767" cy="966767"/>
          </a:xfrm>
          <a:prstGeom prst="rect">
            <a:avLst/>
          </a:prstGeom>
        </p:spPr>
      </p:pic>
      <p:pic>
        <p:nvPicPr>
          <p:cNvPr id="14" name="Picture 13" descr="UTA_logomar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891" y="222761"/>
            <a:ext cx="1093277" cy="9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906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3CEC1-F28D-F541-9500-61EA7B2983CC}" type="datetime1">
              <a:rPr lang="bg-BG" smtClean="0"/>
              <a:t>03.10.16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59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19F5-7227-5448-8308-75328BCA4CBD}" type="datetime1">
              <a:rPr lang="bg-BG" smtClean="0"/>
              <a:t>03.10.16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7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23EE-0AE4-0740-A2CF-4BA23990E9B1}" type="datetime1">
              <a:rPr lang="bg-BG" smtClean="0"/>
              <a:t>03.10.16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35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48E65-3D52-F649-BF1F-4C6CEB871F7B}" type="datetime1">
              <a:rPr lang="bg-BG" smtClean="0"/>
              <a:t>03.10.16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3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ru-RU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B71F9-8F5E-554E-A26F-00EFC30320BC}" type="datetime1">
              <a:rPr lang="bg-BG" smtClean="0"/>
              <a:t>03.10.16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bg-BG" dirty="0" smtClean="0"/>
              <a:t>Информационни</a:t>
            </a:r>
            <a:r>
              <a:rPr lang="hr-HR" dirty="0" smtClean="0"/>
              <a:t> технологии</a:t>
            </a:r>
            <a:r>
              <a:rPr lang="bg-BG" dirty="0" smtClean="0"/>
              <a:t> в ЦЕРН</a:t>
            </a:r>
            <a:r>
              <a:rPr lang="en-US" dirty="0" smtClean="0"/>
              <a:t>: o</a:t>
            </a:r>
            <a:r>
              <a:rPr lang="bg-BG" dirty="0" smtClean="0"/>
              <a:t>т </a:t>
            </a:r>
            <a:r>
              <a:rPr lang="en-US" dirty="0" smtClean="0"/>
              <a:t>WWW </a:t>
            </a:r>
            <a:r>
              <a:rPr lang="bg-BG" dirty="0" smtClean="0"/>
              <a:t>до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26712-931A-4346-8135-69D31AAF2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8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tiff"/><Relationship Id="rId7" Type="http://schemas.openxmlformats.org/officeDocument/2006/relationships/image" Target="../media/image7.tiff"/><Relationship Id="rId8" Type="http://schemas.openxmlformats.org/officeDocument/2006/relationships/image" Target="../media/image8.jpeg"/><Relationship Id="rId9" Type="http://schemas.openxmlformats.org/officeDocument/2006/relationships/image" Target="../media/image9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.eu" TargetMode="External"/><Relationship Id="rId4" Type="http://schemas.openxmlformats.org/officeDocument/2006/relationships/hyperlink" Target="http://www.opensciencegrid.org" TargetMode="External"/><Relationship Id="rId5" Type="http://schemas.openxmlformats.org/officeDocument/2006/relationships/hyperlink" Target="http://neic.nordforsk.org/about/strategic-areas/tier-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lcg-public.web.cern.ch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s://cds.cern.ch/record/1541893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space2013.cern.ch/WLCG-document-repository/images1/WLCG/WLCG-TiersJun14_v9.pn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cms.org/SoftwareComputing/Grid/WMS/glideinWMS/doc.prd/index.html" TargetMode="External"/><Relationship Id="rId3" Type="http://schemas.openxmlformats.org/officeDocument/2006/relationships/hyperlink" Target="http://research.cs.wisc.edu/htcondor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msweb.cern.ch/phedex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CMSPublic/SWGuideCrab" TargetMode="External"/><Relationship Id="rId4" Type="http://schemas.openxmlformats.org/officeDocument/2006/relationships/hyperlink" Target="https://goc.egi.eu/portal/" TargetMode="External"/><Relationship Id="rId5" Type="http://schemas.openxmlformats.org/officeDocument/2006/relationships/hyperlink" Target="https://cmsweb.cern.ch/phedex/" TargetMode="External"/><Relationship Id="rId6" Type="http://schemas.openxmlformats.org/officeDocument/2006/relationships/hyperlink" Target="http://toolkit.globus.org/grid_software/security/voms.php" TargetMode="External"/><Relationship Id="rId7" Type="http://schemas.openxmlformats.org/officeDocument/2006/relationships/hyperlink" Target="http://iopscience.iop.org/article/10.1088/1742-6596/219/7/072044/pdf;jsessionid=98DBB1FB936AFD9E3FEBF41882796622.c1" TargetMode="External"/><Relationship Id="rId8" Type="http://schemas.openxmlformats.org/officeDocument/2006/relationships/hyperlink" Target="http://dashboard.cern.ch" TargetMode="External"/><Relationship Id="rId9" Type="http://schemas.openxmlformats.org/officeDocument/2006/relationships/hyperlink" Target="https://twiki.cern.ch/twiki/bin/view/LCG/SAMOverview" TargetMode="External"/><Relationship Id="rId10" Type="http://schemas.openxmlformats.org/officeDocument/2006/relationships/hyperlink" Target="http://w3.hepix.org/benchmarks/doku.php?id=homepag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s-gwmsmon.cern.ch" TargetMode="External"/></Relationships>
</file>

<file path=ppt/slides/_rels/slide19.xml.rels><?xml version="1.0" encoding="UTF-8" standalone="yes"?>
<Relationships xmlns="http://schemas.openxmlformats.org/package/2006/relationships"><Relationship Id="rId101" Type="http://schemas.openxmlformats.org/officeDocument/2006/relationships/hyperlink" Target="http://dashboard.cern.ch/" TargetMode="External"/><Relationship Id="rId102" Type="http://schemas.openxmlformats.org/officeDocument/2006/relationships/image" Target="../media/image70.png"/><Relationship Id="rId103" Type="http://schemas.openxmlformats.org/officeDocument/2006/relationships/hyperlink" Target="https://www.elastic.co/" TargetMode="External"/><Relationship Id="rId104" Type="http://schemas.openxmlformats.org/officeDocument/2006/relationships/image" Target="../media/image71.jpg"/><Relationship Id="rId105" Type="http://schemas.openxmlformats.org/officeDocument/2006/relationships/hyperlink" Target="https://cmsweb.cern.ch/phedex/about.html" TargetMode="External"/><Relationship Id="rId106" Type="http://schemas.openxmlformats.org/officeDocument/2006/relationships/image" Target="../media/image72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vidyo.com/" TargetMode="External"/><Relationship Id="rId3" Type="http://schemas.openxmlformats.org/officeDocument/2006/relationships/image" Target="../media/image21.jpg"/><Relationship Id="rId4" Type="http://schemas.openxmlformats.org/officeDocument/2006/relationships/hyperlink" Target="https://www.nagios.org/" TargetMode="External"/><Relationship Id="rId5" Type="http://schemas.openxmlformats.org/officeDocument/2006/relationships/image" Target="../media/image22.jpg"/><Relationship Id="rId6" Type="http://schemas.openxmlformats.org/officeDocument/2006/relationships/hyperlink" Target="https://en.wikipedia.org/wiki/Linux" TargetMode="External"/><Relationship Id="rId7" Type="http://schemas.openxmlformats.org/officeDocument/2006/relationships/image" Target="../media/image23.png"/><Relationship Id="rId8" Type="http://schemas.openxmlformats.org/officeDocument/2006/relationships/hyperlink" Target="https://www.openstack.org/" TargetMode="External"/><Relationship Id="rId9" Type="http://schemas.openxmlformats.org/officeDocument/2006/relationships/image" Target="../media/image24.png"/><Relationship Id="rId10" Type="http://schemas.openxmlformats.org/officeDocument/2006/relationships/hyperlink" Target="https://en.wikipedia.org/wiki/Puppet_(software)" TargetMode="External"/><Relationship Id="rId11" Type="http://schemas.openxmlformats.org/officeDocument/2006/relationships/image" Target="../media/image25.png"/><Relationship Id="rId12" Type="http://schemas.openxmlformats.org/officeDocument/2006/relationships/hyperlink" Target="https://en.wikipedia.org/wiki/C++" TargetMode="External"/><Relationship Id="rId13" Type="http://schemas.openxmlformats.org/officeDocument/2006/relationships/image" Target="../media/image26.png"/><Relationship Id="rId14" Type="http://schemas.openxmlformats.org/officeDocument/2006/relationships/hyperlink" Target="https://www.python.org/" TargetMode="External"/><Relationship Id="rId15" Type="http://schemas.openxmlformats.org/officeDocument/2006/relationships/image" Target="../media/image27.jpg"/><Relationship Id="rId16" Type="http://schemas.openxmlformats.org/officeDocument/2006/relationships/hyperlink" Target="https://www.scientificlinux.org/" TargetMode="External"/><Relationship Id="rId17" Type="http://schemas.openxmlformats.org/officeDocument/2006/relationships/image" Target="../media/image28.png"/><Relationship Id="rId18" Type="http://schemas.openxmlformats.org/officeDocument/2006/relationships/hyperlink" Target="http://linux.web.cern.ch/linux/centos7/" TargetMode="External"/><Relationship Id="rId19" Type="http://schemas.openxmlformats.org/officeDocument/2006/relationships/image" Target="../media/image29.png"/><Relationship Id="rId30" Type="http://schemas.openxmlformats.org/officeDocument/2006/relationships/hyperlink" Target="https://www.microsoft.com/en-us/windows/" TargetMode="External"/><Relationship Id="rId31" Type="http://schemas.openxmlformats.org/officeDocument/2006/relationships/image" Target="../media/image35.jpg"/><Relationship Id="rId32" Type="http://schemas.openxmlformats.org/officeDocument/2006/relationships/hyperlink" Target="https://en.wikipedia.org/wiki/MacOS" TargetMode="External"/><Relationship Id="rId33" Type="http://schemas.openxmlformats.org/officeDocument/2006/relationships/image" Target="../media/image36.jpg"/><Relationship Id="rId34" Type="http://schemas.openxmlformats.org/officeDocument/2006/relationships/hyperlink" Target="https://twiki.cern.ch/twiki/bin/view/PanDA/PanDA" TargetMode="External"/><Relationship Id="rId35" Type="http://schemas.openxmlformats.org/officeDocument/2006/relationships/image" Target="../media/image37.jpg"/><Relationship Id="rId36" Type="http://schemas.openxmlformats.org/officeDocument/2006/relationships/hyperlink" Target="https://en.wikipedia.org/wiki/Git" TargetMode="External"/><Relationship Id="rId37" Type="http://schemas.openxmlformats.org/officeDocument/2006/relationships/image" Target="../media/image38.png"/><Relationship Id="rId38" Type="http://schemas.openxmlformats.org/officeDocument/2006/relationships/hyperlink" Target="http://twiki.org/" TargetMode="External"/><Relationship Id="rId39" Type="http://schemas.openxmlformats.org/officeDocument/2006/relationships/image" Target="../media/image39.png"/><Relationship Id="rId50" Type="http://schemas.openxmlformats.org/officeDocument/2006/relationships/hyperlink" Target="http://ceph.com/" TargetMode="External"/><Relationship Id="rId51" Type="http://schemas.openxmlformats.org/officeDocument/2006/relationships/image" Target="../media/image45.png"/><Relationship Id="rId52" Type="http://schemas.openxmlformats.org/officeDocument/2006/relationships/hyperlink" Target="http://www.intel.ch/content/www/ch/de/homepage.html" TargetMode="External"/><Relationship Id="rId53" Type="http://schemas.openxmlformats.org/officeDocument/2006/relationships/image" Target="../media/image46.png"/><Relationship Id="rId54" Type="http://schemas.openxmlformats.org/officeDocument/2006/relationships/hyperlink" Target="https://en.wikipedia.org/wiki/Andrew_File_System" TargetMode="External"/><Relationship Id="rId55" Type="http://schemas.openxmlformats.org/officeDocument/2006/relationships/image" Target="../media/image47.png"/><Relationship Id="rId56" Type="http://schemas.openxmlformats.org/officeDocument/2006/relationships/hyperlink" Target="http://rucio.cern.ch/" TargetMode="External"/><Relationship Id="rId57" Type="http://schemas.openxmlformats.org/officeDocument/2006/relationships/image" Target="../media/image48.png"/><Relationship Id="rId58" Type="http://schemas.openxmlformats.org/officeDocument/2006/relationships/hyperlink" Target="http://hadoop.apache.org/" TargetMode="External"/><Relationship Id="rId59" Type="http://schemas.openxmlformats.org/officeDocument/2006/relationships/image" Target="../media/image49.png"/><Relationship Id="rId70" Type="http://schemas.openxmlformats.org/officeDocument/2006/relationships/hyperlink" Target="http://iopscience.iop.org/article/10.1088/1742-6596/331/7/072036/pdf" TargetMode="External"/><Relationship Id="rId71" Type="http://schemas.openxmlformats.org/officeDocument/2006/relationships/hyperlink" Target="http://diracgrid.org/" TargetMode="External"/><Relationship Id="rId72" Type="http://schemas.openxmlformats.org/officeDocument/2006/relationships/image" Target="../media/image55.png"/><Relationship Id="rId73" Type="http://schemas.openxmlformats.org/officeDocument/2006/relationships/hyperlink" Target="https://en.wikipedia.org/wiki/Jenkins_(software)" TargetMode="External"/><Relationship Id="rId74" Type="http://schemas.openxmlformats.org/officeDocument/2006/relationships/image" Target="../media/image56.png"/><Relationship Id="rId75" Type="http://schemas.openxmlformats.org/officeDocument/2006/relationships/hyperlink" Target="http://lustre.org/" TargetMode="External"/><Relationship Id="rId76" Type="http://schemas.openxmlformats.org/officeDocument/2006/relationships/image" Target="../media/image57.gif"/><Relationship Id="rId77" Type="http://schemas.openxmlformats.org/officeDocument/2006/relationships/hyperlink" Target="https://en.wikipedia.org/wiki/Titan_(supercomputer)" TargetMode="External"/><Relationship Id="rId78" Type="http://schemas.openxmlformats.org/officeDocument/2006/relationships/image" Target="../media/image58.jpg"/><Relationship Id="rId79" Type="http://schemas.openxmlformats.org/officeDocument/2006/relationships/hyperlink" Target="http://www.nersc.gov/" TargetMode="External"/><Relationship Id="rId90" Type="http://schemas.openxmlformats.org/officeDocument/2006/relationships/image" Target="../media/image64.png"/><Relationship Id="rId91" Type="http://schemas.openxmlformats.org/officeDocument/2006/relationships/hyperlink" Target="https://aws.amazon.com/" TargetMode="External"/><Relationship Id="rId92" Type="http://schemas.openxmlformats.org/officeDocument/2006/relationships/image" Target="../media/image65.png"/><Relationship Id="rId93" Type="http://schemas.openxmlformats.org/officeDocument/2006/relationships/hyperlink" Target="https://www.t-systems.com/" TargetMode="External"/><Relationship Id="rId94" Type="http://schemas.openxmlformats.org/officeDocument/2006/relationships/image" Target="../media/image66.png"/><Relationship Id="rId95" Type="http://schemas.openxmlformats.org/officeDocument/2006/relationships/hyperlink" Target="http://www.nordugrid.org/" TargetMode="External"/><Relationship Id="rId96" Type="http://schemas.openxmlformats.org/officeDocument/2006/relationships/image" Target="../media/image67.png"/><Relationship Id="rId97" Type="http://schemas.openxmlformats.org/officeDocument/2006/relationships/hyperlink" Target="https://www.opensciencegrid.org/" TargetMode="External"/><Relationship Id="rId98" Type="http://schemas.openxmlformats.org/officeDocument/2006/relationships/image" Target="../media/image68.jpg"/><Relationship Id="rId99" Type="http://schemas.openxmlformats.org/officeDocument/2006/relationships/hyperlink" Target="https://www.egi.eu/" TargetMode="External"/><Relationship Id="rId20" Type="http://schemas.openxmlformats.org/officeDocument/2006/relationships/hyperlink" Target="https://www.gnu.org/software/bash/" TargetMode="External"/><Relationship Id="rId21" Type="http://schemas.openxmlformats.org/officeDocument/2006/relationships/image" Target="../media/image30.png"/><Relationship Id="rId22" Type="http://schemas.openxmlformats.org/officeDocument/2006/relationships/hyperlink" Target="https://www.oracle.com/index.html" TargetMode="External"/><Relationship Id="rId23" Type="http://schemas.openxmlformats.org/officeDocument/2006/relationships/image" Target="../media/image31.jpg"/><Relationship Id="rId24" Type="http://schemas.openxmlformats.org/officeDocument/2006/relationships/hyperlink" Target="https://en.wikipedia.org/wiki/SQL" TargetMode="External"/><Relationship Id="rId25" Type="http://schemas.openxmlformats.org/officeDocument/2006/relationships/image" Target="../media/image32.png"/><Relationship Id="rId26" Type="http://schemas.openxmlformats.org/officeDocument/2006/relationships/hyperlink" Target="https://root.cern.ch/" TargetMode="External"/><Relationship Id="rId27" Type="http://schemas.openxmlformats.org/officeDocument/2006/relationships/image" Target="../media/image33.png"/><Relationship Id="rId28" Type="http://schemas.openxmlformats.org/officeDocument/2006/relationships/hyperlink" Target="http://www.ubuntu.com/" TargetMode="External"/><Relationship Id="rId29" Type="http://schemas.openxmlformats.org/officeDocument/2006/relationships/image" Target="../media/image34.png"/><Relationship Id="rId40" Type="http://schemas.openxmlformats.org/officeDocument/2006/relationships/hyperlink" Target="http://doodle.com/" TargetMode="External"/><Relationship Id="rId41" Type="http://schemas.openxmlformats.org/officeDocument/2006/relationships/image" Target="../media/image40.png"/><Relationship Id="rId42" Type="http://schemas.openxmlformats.org/officeDocument/2006/relationships/hyperlink" Target="https://www.google.com/docs/about/" TargetMode="External"/><Relationship Id="rId43" Type="http://schemas.openxmlformats.org/officeDocument/2006/relationships/image" Target="../media/image41.jpg"/><Relationship Id="rId44" Type="http://schemas.openxmlformats.org/officeDocument/2006/relationships/hyperlink" Target="https://research.cs.wisc.edu/htcondor/" TargetMode="External"/><Relationship Id="rId45" Type="http://schemas.openxmlformats.org/officeDocument/2006/relationships/image" Target="../media/image42.png"/><Relationship Id="rId46" Type="http://schemas.openxmlformats.org/officeDocument/2006/relationships/hyperlink" Target="http://eos.web.cern.ch/" TargetMode="External"/><Relationship Id="rId47" Type="http://schemas.openxmlformats.org/officeDocument/2006/relationships/image" Target="../media/image43.jpg"/><Relationship Id="rId48" Type="http://schemas.openxmlformats.org/officeDocument/2006/relationships/hyperlink" Target="https://cernvm.cern.ch/portal/filesystem" TargetMode="External"/><Relationship Id="rId49" Type="http://schemas.openxmlformats.org/officeDocument/2006/relationships/image" Target="../media/image44.png"/><Relationship Id="rId60" Type="http://schemas.openxmlformats.org/officeDocument/2006/relationships/hyperlink" Target="https://www.apache.org/" TargetMode="External"/><Relationship Id="rId61" Type="http://schemas.openxmlformats.org/officeDocument/2006/relationships/image" Target="../media/image50.png"/><Relationship Id="rId62" Type="http://schemas.openxmlformats.org/officeDocument/2006/relationships/hyperlink" Target="https://www.gnu.org/software/software.html" TargetMode="External"/><Relationship Id="rId63" Type="http://schemas.openxmlformats.org/officeDocument/2006/relationships/image" Target="../media/image51.png"/><Relationship Id="rId64" Type="http://schemas.openxmlformats.org/officeDocument/2006/relationships/hyperlink" Target="http://castor.web.cern.ch/" TargetMode="External"/><Relationship Id="rId65" Type="http://schemas.openxmlformats.org/officeDocument/2006/relationships/image" Target="../media/image52.png"/><Relationship Id="rId66" Type="http://schemas.openxmlformats.org/officeDocument/2006/relationships/hyperlink" Target="http://spark.apache.org/" TargetMode="External"/><Relationship Id="rId67" Type="http://schemas.openxmlformats.org/officeDocument/2006/relationships/image" Target="../media/image53.png"/><Relationship Id="rId68" Type="http://schemas.openxmlformats.org/officeDocument/2006/relationships/hyperlink" Target="http://grafana.org/" TargetMode="External"/><Relationship Id="rId69" Type="http://schemas.openxmlformats.org/officeDocument/2006/relationships/image" Target="../media/image54.png"/><Relationship Id="rId100" Type="http://schemas.openxmlformats.org/officeDocument/2006/relationships/image" Target="../media/image69.png"/><Relationship Id="rId80" Type="http://schemas.openxmlformats.org/officeDocument/2006/relationships/image" Target="../media/image59.jpg"/><Relationship Id="rId81" Type="http://schemas.openxmlformats.org/officeDocument/2006/relationships/hyperlink" Target="https://cernbox.cern.ch/cernbox/doc" TargetMode="External"/><Relationship Id="rId82" Type="http://schemas.openxmlformats.org/officeDocument/2006/relationships/image" Target="../media/image60.png"/><Relationship Id="rId83" Type="http://schemas.openxmlformats.org/officeDocument/2006/relationships/hyperlink" Target="https://swan.web.cern.ch/" TargetMode="External"/><Relationship Id="rId84" Type="http://schemas.openxmlformats.org/officeDocument/2006/relationships/image" Target="../media/image61.png"/><Relationship Id="rId85" Type="http://schemas.openxmlformats.org/officeDocument/2006/relationships/hyperlink" Target="http://www.ibm.com/support/knowledgecenter/SSETD4_9.1.3/QSG/lsf9.1.3_quick_start.html" TargetMode="External"/><Relationship Id="rId86" Type="http://schemas.openxmlformats.org/officeDocument/2006/relationships/hyperlink" Target="http://indico-software.org/" TargetMode="External"/><Relationship Id="rId87" Type="http://schemas.openxmlformats.org/officeDocument/2006/relationships/image" Target="../media/image62.png"/><Relationship Id="rId88" Type="http://schemas.openxmlformats.org/officeDocument/2006/relationships/hyperlink" Target="http://www.servicenow.com/solutions/role/it.html" TargetMode="External"/><Relationship Id="rId89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fo.cern.ch/hypertext/WWW/TheProject.html" TargetMode="External"/><Relationship Id="rId4" Type="http://schemas.openxmlformats.org/officeDocument/2006/relationships/hyperlink" Target="http://line-mode.cern.ch/www/hypertext/WWW/TheProject.html" TargetMode="External"/><Relationship Id="rId5" Type="http://schemas.openxmlformats.org/officeDocument/2006/relationships/image" Target="../media/image10.jpg"/><Relationship Id="rId6" Type="http://schemas.openxmlformats.org/officeDocument/2006/relationships/hyperlink" Target="http://cds.cern.ch/record/1405411/files/ARCH-WWW-4-010.pdf" TargetMode="External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ebwewant.or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hyperlink" Target="https://cds.cern.ch/record/1748359" TargetMode="External"/><Relationship Id="rId12" Type="http://schemas.openxmlformats.org/officeDocument/2006/relationships/hyperlink" Target="http://cds.cern.ch/record/1604210" TargetMode="External"/><Relationship Id="rId13" Type="http://schemas.openxmlformats.org/officeDocument/2006/relationships/hyperlink" Target="https://cds.cern.ch/record/1543242" TargetMode="External"/><Relationship Id="rId14" Type="http://schemas.openxmlformats.org/officeDocument/2006/relationships/hyperlink" Target="https://www.youtube.com/watch?v=D2xT2_Ovj3A%23t=251" TargetMode="External"/><Relationship Id="rId15" Type="http://schemas.openxmlformats.org/officeDocument/2006/relationships/hyperlink" Target="https://indico.cern.ch/event/304944/contributions" TargetMode="External"/><Relationship Id="rId16" Type="http://schemas.openxmlformats.org/officeDocument/2006/relationships/hyperlink" Target="https://indico.cern.ch/event/345619/contribution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lcg-public.web.cern.ch" TargetMode="External"/><Relationship Id="rId4" Type="http://schemas.openxmlformats.org/officeDocument/2006/relationships/hyperlink" Target="http://information-technology.web.cern.ch/about/computer-centre" TargetMode="External"/><Relationship Id="rId5" Type="http://schemas.openxmlformats.org/officeDocument/2006/relationships/hyperlink" Target="http://hwcollect.cern.ch" TargetMode="External"/><Relationship Id="rId6" Type="http://schemas.openxmlformats.org/officeDocument/2006/relationships/hyperlink" Target="https://indico.cern.ch/event/304944/session/1/contribution/375/attachments/578592/796744/Bocci_-_The_CMS_High_Level_Trigger.pdf" TargetMode="External"/><Relationship Id="rId7" Type="http://schemas.openxmlformats.org/officeDocument/2006/relationships/hyperlink" Target="http://www.amazon.com/The-Grid-Second-Edition-Infrastructure/dp/1558609334" TargetMode="External"/><Relationship Id="rId8" Type="http://schemas.openxmlformats.org/officeDocument/2006/relationships/hyperlink" Target="https://netstat.cern.ch/monitoring/network-statistics/weathermap/?map=LHCOPN" TargetMode="External"/><Relationship Id="rId9" Type="http://schemas.openxmlformats.org/officeDocument/2006/relationships/hyperlink" Target="http://wlcg-rebus.cern.ch/apps/topology/" TargetMode="External"/><Relationship Id="rId10" Type="http://schemas.openxmlformats.org/officeDocument/2006/relationships/hyperlink" Target="https://cds.cern.ch/record/154189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tiff"/><Relationship Id="rId7" Type="http://schemas.openxmlformats.org/officeDocument/2006/relationships/image" Target="../media/image7.tiff"/><Relationship Id="rId8" Type="http://schemas.openxmlformats.org/officeDocument/2006/relationships/image" Target="../media/image8.jpeg"/><Relationship Id="rId9" Type="http://schemas.openxmlformats.org/officeDocument/2006/relationships/image" Target="../media/image9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g.wikipedia.org/wiki/%D0%95%D0%BB%D0%B5%D0%BA%D1%82%D1%80%D0%BE%D1%81%D0%BD%D0%B0%D0%B1%D0%B4%D0%B8%D1%82%D0%B5%D0%BB%D0%BD%D0%B0_%D0%BC%D1%80%D0%B5%D0%B6%D0%B0" TargetMode="External"/><Relationship Id="rId3" Type="http://schemas.openxmlformats.org/officeDocument/2006/relationships/hyperlink" Target="http://en.wikipedia.org/wiki/Grid_comput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2055" y="2215164"/>
            <a:ext cx="8345798" cy="1747732"/>
          </a:xfrm>
        </p:spPr>
        <p:txBody>
          <a:bodyPr>
            <a:normAutofit fontScale="90000"/>
          </a:bodyPr>
          <a:lstStyle/>
          <a:p>
            <a:r>
              <a:rPr lang="bg-BG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Информационни технологии в ЦЕРН </a:t>
            </a:r>
            <a:r>
              <a:rPr lang="bg-BG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bg-BG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bg-BG" b="1" dirty="0" smtClean="0"/>
              <a:t>от </a:t>
            </a:r>
            <a:r>
              <a:rPr lang="en-US" b="1" dirty="0" smtClean="0"/>
              <a:t>WWW </a:t>
            </a:r>
            <a:r>
              <a:rPr lang="bg-BG" b="1" dirty="0" smtClean="0"/>
              <a:t>до </a:t>
            </a:r>
            <a:r>
              <a:rPr lang="en-US" b="1" dirty="0" smtClean="0"/>
              <a:t>GRID</a:t>
            </a:r>
            <a:endParaRPr lang="en-US" sz="3600" dirty="0">
              <a:solidFill>
                <a:srgbClr val="95B3D7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2760" y="5257649"/>
            <a:ext cx="4739640" cy="101210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bg-BG" sz="2000" dirty="0">
                <a:solidFill>
                  <a:schemeClr val="tx1"/>
                </a:solidFill>
              </a:rPr>
              <a:t>д</a:t>
            </a:r>
            <a:r>
              <a:rPr lang="bg-BG" sz="2000" dirty="0" smtClean="0">
                <a:solidFill>
                  <a:schemeClr val="tx1"/>
                </a:solidFill>
              </a:rPr>
              <a:t>р. </a:t>
            </a:r>
            <a:r>
              <a:rPr lang="bg-BG" sz="2000" dirty="0" smtClean="0">
                <a:solidFill>
                  <a:schemeClr val="tx1"/>
                </a:solidFill>
              </a:rPr>
              <a:t>Иван Глушков</a:t>
            </a:r>
          </a:p>
          <a:p>
            <a:pPr algn="l"/>
            <a:r>
              <a:rPr lang="bg-BG" sz="2000" dirty="0" smtClean="0">
                <a:solidFill>
                  <a:schemeClr val="tx1"/>
                </a:solidFill>
              </a:rPr>
              <a:t>Българска инжинерна учителска програма</a:t>
            </a:r>
          </a:p>
          <a:p>
            <a:pPr algn="l"/>
            <a:r>
              <a:rPr lang="bg-BG" sz="2000" dirty="0" smtClean="0">
                <a:solidFill>
                  <a:schemeClr val="tx1"/>
                </a:solidFill>
              </a:rPr>
              <a:t>ЦЕРН</a:t>
            </a:r>
            <a:r>
              <a:rPr lang="bg-BG" sz="2000" dirty="0" smtClean="0">
                <a:solidFill>
                  <a:schemeClr val="tx1"/>
                </a:solidFill>
              </a:rPr>
              <a:t>, </a:t>
            </a:r>
            <a:r>
              <a:rPr lang="bg-BG" sz="2000" dirty="0" smtClean="0">
                <a:solidFill>
                  <a:schemeClr val="tx1"/>
                </a:solidFill>
              </a:rPr>
              <a:t>октомври</a:t>
            </a:r>
            <a:r>
              <a:rPr lang="bg-BG" sz="2000" dirty="0" smtClean="0">
                <a:solidFill>
                  <a:schemeClr val="tx1"/>
                </a:solidFill>
              </a:rPr>
              <a:t> 201</a:t>
            </a:r>
            <a:r>
              <a:rPr lang="bg-BG" sz="2000" dirty="0">
                <a:solidFill>
                  <a:schemeClr val="tx1"/>
                </a:solidFill>
              </a:rPr>
              <a:t>6</a:t>
            </a:r>
            <a:endParaRPr lang="bg-BG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08" y="180073"/>
            <a:ext cx="966767" cy="966767"/>
          </a:xfrm>
          <a:prstGeom prst="rect">
            <a:avLst/>
          </a:prstGeom>
        </p:spPr>
      </p:pic>
      <p:pic>
        <p:nvPicPr>
          <p:cNvPr id="6" name="Picture 5" descr="stacks_bann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7" name="Picture 6" descr="accelerato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032760" y="4343400"/>
            <a:ext cx="1524000" cy="914400"/>
          </a:xfrm>
          <a:prstGeom prst="rect">
            <a:avLst/>
          </a:prstGeom>
        </p:spPr>
      </p:pic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9" name="Picture 8" descr="01 nyte - globe encounters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463040" y="4343400"/>
            <a:ext cx="1569720" cy="1746590"/>
          </a:xfrm>
          <a:prstGeom prst="rect">
            <a:avLst/>
          </a:prstGeom>
        </p:spPr>
      </p:pic>
      <p:pic>
        <p:nvPicPr>
          <p:cNvPr id="10" name="Picture 9" descr="0804041_30.t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1" name="Picture 10" descr="blueinstall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pic>
        <p:nvPicPr>
          <p:cNvPr id="18" name="Image 8" descr="WLCG-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55" y="5396821"/>
            <a:ext cx="780947" cy="57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UTA_logomark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615" y="180073"/>
            <a:ext cx="1093277" cy="9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8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GRID </a:t>
            </a:r>
            <a:r>
              <a:rPr lang="bg-BG" dirty="0" smtClean="0"/>
              <a:t>за </a:t>
            </a:r>
            <a:r>
              <a:rPr lang="en-US" dirty="0" smtClean="0"/>
              <a:t>LHC</a:t>
            </a:r>
            <a:br>
              <a:rPr lang="en-US" dirty="0" smtClean="0"/>
            </a:br>
            <a:r>
              <a:rPr lang="bg-BG" sz="3100" dirty="0" smtClean="0">
                <a:solidFill>
                  <a:schemeClr val="accent1">
                    <a:lumMod val="75000"/>
                  </a:schemeClr>
                </a:solidFill>
              </a:rPr>
              <a:t>или какво е 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</a:rPr>
              <a:t>WLCG</a:t>
            </a:r>
            <a:endParaRPr lang="en-US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80440"/>
            <a:ext cx="8478931" cy="4525963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bg-BG" sz="6400" b="1" dirty="0" smtClean="0">
              <a:solidFill>
                <a:schemeClr val="tx2">
                  <a:lumMod val="75000"/>
                </a:schemeClr>
              </a:solidFill>
              <a:hlinkClick r:id="rId2"/>
            </a:endParaRPr>
          </a:p>
          <a:p>
            <a:pPr marL="0" indent="0" algn="ctr">
              <a:buNone/>
            </a:pPr>
            <a:r>
              <a:rPr lang="en-US" sz="6400" b="1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WLCG</a:t>
            </a:r>
            <a:r>
              <a:rPr lang="en-US" sz="6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4000" dirty="0" smtClean="0"/>
              <a:t>Worldwide </a:t>
            </a:r>
            <a:r>
              <a:rPr lang="en-US" sz="4000" dirty="0"/>
              <a:t>LHC Computing </a:t>
            </a:r>
            <a:r>
              <a:rPr lang="en-US" sz="4000" dirty="0" smtClean="0"/>
              <a:t>GRID</a:t>
            </a:r>
          </a:p>
          <a:p>
            <a:pPr marL="0" indent="0" algn="ctr">
              <a:buNone/>
            </a:pPr>
            <a:r>
              <a:rPr lang="bg-BG" sz="4000" dirty="0" smtClean="0"/>
              <a:t>Световен </a:t>
            </a:r>
            <a:r>
              <a:rPr lang="en-US" sz="4000" dirty="0"/>
              <a:t>GRID</a:t>
            </a:r>
            <a:r>
              <a:rPr lang="bg-BG" sz="4000" dirty="0"/>
              <a:t> за обработка на данни от </a:t>
            </a:r>
            <a:r>
              <a:rPr lang="en-US" sz="4000" dirty="0" smtClean="0"/>
              <a:t>LHC</a:t>
            </a:r>
            <a:endParaRPr lang="bg-BG" sz="4000" dirty="0"/>
          </a:p>
          <a:p>
            <a:pPr marL="0" indent="0" algn="ctr">
              <a:buNone/>
            </a:pPr>
            <a:endParaRPr lang="en-US" sz="5600" dirty="0"/>
          </a:p>
          <a:p>
            <a:r>
              <a:rPr lang="bg-BG" sz="5600" dirty="0" smtClean="0"/>
              <a:t>Какво е </a:t>
            </a:r>
            <a:r>
              <a:rPr lang="en-US" sz="5600" dirty="0" smtClean="0"/>
              <a:t>WLCG?</a:t>
            </a:r>
          </a:p>
          <a:p>
            <a:pPr marL="400050" lvl="1" indent="0">
              <a:buNone/>
            </a:pPr>
            <a:r>
              <a:rPr lang="bg-BG" sz="5600" b="1" dirty="0" smtClean="0"/>
              <a:t>Глобална изчислителна инфаструктура целяща да снабдява с ресурси за съхраняване, разпределение и анализиране на данните генерирани от експериментите на </a:t>
            </a:r>
            <a:r>
              <a:rPr lang="en-US" sz="5600" b="1" dirty="0" smtClean="0"/>
              <a:t>LHC</a:t>
            </a:r>
            <a:r>
              <a:rPr lang="bg-BG" sz="5600" b="1" dirty="0" smtClean="0"/>
              <a:t> като подсигури достъпа до тях за всички партньори независимо от географското им местоположение.</a:t>
            </a:r>
          </a:p>
          <a:p>
            <a:pPr marL="400050" lvl="1" indent="0">
              <a:buNone/>
            </a:pPr>
            <a:endParaRPr lang="bg-BG" sz="5600" dirty="0" smtClean="0"/>
          </a:p>
          <a:p>
            <a:pPr marL="400050" lvl="1" indent="0">
              <a:buNone/>
            </a:pPr>
            <a:endParaRPr lang="en-US" sz="5600" dirty="0" smtClean="0"/>
          </a:p>
          <a:p>
            <a:r>
              <a:rPr lang="bg-BG" sz="5600" dirty="0" smtClean="0"/>
              <a:t>Състои се от слединте локални </a:t>
            </a:r>
            <a:r>
              <a:rPr lang="en-US" sz="5600" dirty="0" smtClean="0"/>
              <a:t>GRID </a:t>
            </a:r>
            <a:r>
              <a:rPr lang="bg-BG" sz="5600" dirty="0" smtClean="0"/>
              <a:t>системи:</a:t>
            </a:r>
          </a:p>
          <a:p>
            <a:pPr lvl="1"/>
            <a:r>
              <a:rPr lang="en-US" sz="5600" dirty="0" smtClean="0">
                <a:hlinkClick r:id="rId3"/>
              </a:rPr>
              <a:t>EGI</a:t>
            </a:r>
            <a:r>
              <a:rPr lang="en-US" sz="5600" dirty="0" smtClean="0"/>
              <a:t> (</a:t>
            </a:r>
            <a:r>
              <a:rPr lang="en-US" sz="5600" dirty="0"/>
              <a:t>E</a:t>
            </a:r>
            <a:r>
              <a:rPr lang="en-US" sz="5600" dirty="0" smtClean="0"/>
              <a:t>uropean Grid Infrastructure) – </a:t>
            </a:r>
            <a:r>
              <a:rPr lang="bg-BG" sz="5600" dirty="0" smtClean="0"/>
              <a:t>Европейска </a:t>
            </a:r>
            <a:r>
              <a:rPr lang="en-US" sz="5600" dirty="0" smtClean="0"/>
              <a:t>GRID </a:t>
            </a:r>
            <a:r>
              <a:rPr lang="bg-BG" sz="5600" dirty="0" smtClean="0"/>
              <a:t>инфраструктура (Европа)</a:t>
            </a:r>
          </a:p>
          <a:p>
            <a:pPr lvl="1"/>
            <a:r>
              <a:rPr lang="en-US" sz="5600" dirty="0" smtClean="0">
                <a:hlinkClick r:id="rId4"/>
              </a:rPr>
              <a:t>OSG</a:t>
            </a:r>
            <a:r>
              <a:rPr lang="en-US" sz="5600" dirty="0" smtClean="0"/>
              <a:t> (Open Science Grid) – GRID </a:t>
            </a:r>
            <a:r>
              <a:rPr lang="bg-BG" sz="5600" dirty="0" smtClean="0"/>
              <a:t>за общодостъпна наука (САЩ)</a:t>
            </a:r>
          </a:p>
          <a:p>
            <a:pPr lvl="1"/>
            <a:r>
              <a:rPr lang="en-US" sz="5600" dirty="0" smtClean="0">
                <a:hlinkClick r:id="rId5"/>
              </a:rPr>
              <a:t>NDGF</a:t>
            </a:r>
            <a:r>
              <a:rPr lang="en-US" sz="5600" dirty="0" smtClean="0"/>
              <a:t> (Nordic Data Grid Facility)</a:t>
            </a:r>
            <a:r>
              <a:rPr lang="bg-BG" sz="5600" dirty="0" smtClean="0"/>
              <a:t> – Скандинавски </a:t>
            </a:r>
            <a:r>
              <a:rPr lang="en-US" sz="5600" dirty="0" smtClean="0"/>
              <a:t>GRID</a:t>
            </a:r>
          </a:p>
          <a:p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669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WLCG</a:t>
            </a:r>
            <a:endParaRPr lang="en-US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80440"/>
            <a:ext cx="8478931" cy="4525963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en-US" sz="5600" dirty="0"/>
          </a:p>
          <a:p>
            <a:r>
              <a:rPr lang="bg-BG" sz="6400" dirty="0" smtClean="0"/>
              <a:t>Основни елементи:</a:t>
            </a:r>
          </a:p>
          <a:p>
            <a:pPr lvl="1"/>
            <a:r>
              <a:rPr lang="bg-BG" sz="5600" dirty="0" smtClean="0"/>
              <a:t>Мрежови компоненти</a:t>
            </a:r>
          </a:p>
          <a:p>
            <a:pPr lvl="1"/>
            <a:r>
              <a:rPr lang="bg-BG" sz="5600" dirty="0" smtClean="0"/>
              <a:t>Хардуер</a:t>
            </a:r>
          </a:p>
          <a:p>
            <a:pPr lvl="1"/>
            <a:r>
              <a:rPr lang="en-US" sz="5600" dirty="0" smtClean="0"/>
              <a:t>GRID </a:t>
            </a:r>
            <a:r>
              <a:rPr lang="bg-BG" sz="5600" dirty="0" smtClean="0"/>
              <a:t>програмно обезпечение (</a:t>
            </a:r>
            <a:r>
              <a:rPr lang="en-US" sz="5600" dirty="0" smtClean="0"/>
              <a:t>middleware</a:t>
            </a:r>
            <a:r>
              <a:rPr lang="bg-BG" sz="5600" dirty="0" smtClean="0"/>
              <a:t>)</a:t>
            </a:r>
            <a:endParaRPr lang="en-US" sz="5600" dirty="0" smtClean="0"/>
          </a:p>
          <a:p>
            <a:pPr lvl="1"/>
            <a:r>
              <a:rPr lang="bg-BG" sz="5600" dirty="0" smtClean="0"/>
              <a:t>Програми за обработване на данни от експериментите</a:t>
            </a:r>
            <a:endParaRPr lang="en-US" sz="5600" dirty="0" smtClean="0"/>
          </a:p>
          <a:p>
            <a:pPr lvl="1"/>
            <a:endParaRPr lang="en-US" sz="5600" dirty="0" smtClean="0"/>
          </a:p>
          <a:p>
            <a:r>
              <a:rPr lang="bg-BG" sz="5600" dirty="0" smtClean="0"/>
              <a:t>Статистика:</a:t>
            </a:r>
          </a:p>
          <a:p>
            <a:pPr lvl="1"/>
            <a:r>
              <a:rPr lang="bg-BG" sz="5600" dirty="0" smtClean="0"/>
              <a:t>40 държави</a:t>
            </a:r>
          </a:p>
          <a:p>
            <a:pPr lvl="1"/>
            <a:r>
              <a:rPr lang="bg-BG" sz="5600" dirty="0" smtClean="0"/>
              <a:t>170 изчислителни центъра</a:t>
            </a:r>
          </a:p>
          <a:p>
            <a:pPr lvl="1"/>
            <a:r>
              <a:rPr lang="bg-BG" sz="5600" dirty="0" smtClean="0"/>
              <a:t>2 милиона изчислителни задачи на ден</a:t>
            </a:r>
          </a:p>
          <a:p>
            <a:pPr lvl="1"/>
            <a:r>
              <a:rPr lang="bg-BG" sz="5600" dirty="0" smtClean="0"/>
              <a:t>10 ГБ/сек глобална скорост</a:t>
            </a:r>
            <a:endParaRPr lang="en-US" sz="5600" dirty="0" smtClean="0"/>
          </a:p>
          <a:p>
            <a:pPr lvl="1"/>
            <a:r>
              <a:rPr lang="bg-BG" sz="5600" dirty="0" smtClean="0"/>
              <a:t>Над 10 000 потребителя</a:t>
            </a:r>
          </a:p>
          <a:p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486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Структура на </a:t>
            </a:r>
            <a:r>
              <a:rPr lang="en-US" dirty="0" smtClean="0"/>
              <a:t>WLCG</a:t>
            </a:r>
            <a:endParaRPr lang="en-US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Схема на WLCG центровете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233" r="-35233"/>
          <a:stretch>
            <a:fillRect/>
          </a:stretch>
        </p:blipFill>
        <p:spPr>
          <a:xfrm>
            <a:off x="2381794" y="1722310"/>
            <a:ext cx="8229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321310" y="1183430"/>
            <a:ext cx="3972878" cy="6001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 smtClean="0">
                <a:solidFill>
                  <a:schemeClr val="tx2">
                    <a:lumMod val="75000"/>
                  </a:schemeClr>
                </a:solidFill>
              </a:rPr>
              <a:t>Ниво-0 </a:t>
            </a:r>
            <a:r>
              <a:rPr lang="bg-BG" sz="1200" dirty="0" smtClean="0"/>
              <a:t>(ЦЕРН и Вигнер): </a:t>
            </a:r>
            <a:r>
              <a:rPr lang="en-US" sz="1200" dirty="0" smtClean="0"/>
              <a:t>~ </a:t>
            </a:r>
            <a:r>
              <a:rPr lang="bg-BG" sz="1200" dirty="0" smtClean="0"/>
              <a:t>20%</a:t>
            </a:r>
          </a:p>
          <a:p>
            <a:pPr marL="285750" indent="-285750">
              <a:buFont typeface="Arial"/>
              <a:buChar char="•"/>
            </a:pPr>
            <a:r>
              <a:rPr lang="bg-BG" sz="1200" dirty="0" smtClean="0"/>
              <a:t>Записване на първичните данни</a:t>
            </a:r>
          </a:p>
          <a:p>
            <a:pPr marL="285750" indent="-285750">
              <a:buFont typeface="Arial"/>
              <a:buChar char="•"/>
            </a:pPr>
            <a:r>
              <a:rPr lang="bg-BG" sz="1200" dirty="0" smtClean="0"/>
              <a:t>Първа реконструкция</a:t>
            </a:r>
          </a:p>
          <a:p>
            <a:pPr marL="285750" indent="-285750">
              <a:buFont typeface="Arial"/>
              <a:buChar char="•"/>
            </a:pPr>
            <a:r>
              <a:rPr lang="bg-BG" sz="1200" dirty="0" smtClean="0"/>
              <a:t>Разпределяне на данните към “Ниво-1”</a:t>
            </a:r>
          </a:p>
          <a:p>
            <a:pPr marL="285750" indent="-285750">
              <a:buFont typeface="Arial"/>
              <a:buChar char="•"/>
            </a:pPr>
            <a:endParaRPr lang="bg-BG" sz="800" dirty="0" smtClean="0"/>
          </a:p>
          <a:p>
            <a:r>
              <a:rPr lang="bg-BG" sz="1600" b="1" dirty="0" smtClean="0">
                <a:solidFill>
                  <a:schemeClr val="tx2">
                    <a:lumMod val="75000"/>
                  </a:schemeClr>
                </a:solidFill>
              </a:rPr>
              <a:t>Ниво-1 </a:t>
            </a:r>
            <a:r>
              <a:rPr lang="bg-BG" sz="1200" dirty="0" smtClean="0"/>
              <a:t>(13 центъра): </a:t>
            </a:r>
            <a:r>
              <a:rPr lang="en-US" sz="1200" dirty="0" smtClean="0"/>
              <a:t>~ </a:t>
            </a:r>
            <a:r>
              <a:rPr lang="bg-BG" sz="1200" dirty="0" smtClean="0"/>
              <a:t>40%</a:t>
            </a:r>
          </a:p>
          <a:p>
            <a:pPr marL="285750" indent="-285750">
              <a:buFont typeface="Arial"/>
              <a:buChar char="•"/>
            </a:pPr>
            <a:r>
              <a:rPr lang="bg-BG" sz="1200" dirty="0" smtClean="0"/>
              <a:t>Изисквания: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Лентови носители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Дисково пространство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Изчислителни ресурси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Свързан с </a:t>
            </a:r>
            <a:r>
              <a:rPr lang="en-US" sz="1200" dirty="0" smtClean="0"/>
              <a:t>LHCOPN (</a:t>
            </a:r>
            <a:r>
              <a:rPr lang="bg-BG" sz="1200" dirty="0" smtClean="0"/>
              <a:t>мрежа използвана само от </a:t>
            </a:r>
            <a:r>
              <a:rPr lang="en-US" sz="1200" dirty="0" smtClean="0"/>
              <a:t>WLCG)</a:t>
            </a:r>
            <a:r>
              <a:rPr lang="bg-BG" sz="1200" dirty="0" smtClean="0"/>
              <a:t> 10 </a:t>
            </a:r>
            <a:r>
              <a:rPr lang="en-US" sz="1200" dirty="0" smtClean="0"/>
              <a:t>GB/s</a:t>
            </a:r>
            <a:endParaRPr lang="bg-BG" sz="1200" dirty="0" smtClean="0"/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24/7 поддръжка</a:t>
            </a:r>
          </a:p>
          <a:p>
            <a:pPr marL="285750" indent="-285750">
              <a:buFont typeface="Arial"/>
              <a:buChar char="•"/>
            </a:pPr>
            <a:r>
              <a:rPr lang="bg-BG" sz="1200" dirty="0" smtClean="0"/>
              <a:t>Функционалност: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Второ копие на първичните данни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Реконструкция на данните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Симулация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Съхранение на данните от реконструкцията</a:t>
            </a:r>
          </a:p>
          <a:p>
            <a:pPr marL="742950" lvl="1" indent="-285750">
              <a:buFont typeface="Arial"/>
              <a:buChar char="•"/>
            </a:pPr>
            <a:endParaRPr lang="bg-BG" sz="800" dirty="0" smtClean="0"/>
          </a:p>
          <a:p>
            <a:r>
              <a:rPr lang="bg-BG" sz="1600" b="1" dirty="0" smtClean="0">
                <a:solidFill>
                  <a:srgbClr val="17375E"/>
                </a:solidFill>
              </a:rPr>
              <a:t>Ниво-2 </a:t>
            </a:r>
            <a:r>
              <a:rPr lang="bg-BG" sz="1200" dirty="0" smtClean="0"/>
              <a:t>(160 центъра):</a:t>
            </a:r>
            <a:r>
              <a:rPr lang="en-US" sz="1200" dirty="0" smtClean="0"/>
              <a:t> ~ 40%</a:t>
            </a:r>
          </a:p>
          <a:p>
            <a:pPr marL="285750" indent="-285750">
              <a:buFont typeface="Arial"/>
              <a:buChar char="•"/>
            </a:pPr>
            <a:r>
              <a:rPr lang="bg-BG" sz="1200" dirty="0" smtClean="0"/>
              <a:t>Изисквания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bg-BG" sz="1200" dirty="0" smtClean="0"/>
              <a:t>Финкционалност: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Потребителски анализ на данни</a:t>
            </a:r>
          </a:p>
          <a:p>
            <a:pPr marL="742950" lvl="1" indent="-285750">
              <a:buFont typeface="Arial"/>
              <a:buChar char="•"/>
            </a:pPr>
            <a:r>
              <a:rPr lang="bg-BG" sz="1200" dirty="0" smtClean="0"/>
              <a:t>Сим</a:t>
            </a:r>
            <a:r>
              <a:rPr lang="bg-BG" sz="1200" dirty="0"/>
              <a:t>у</a:t>
            </a:r>
            <a:r>
              <a:rPr lang="bg-BG" sz="1200" dirty="0" smtClean="0"/>
              <a:t>лация </a:t>
            </a:r>
            <a:r>
              <a:rPr lang="bg-BG" sz="1200" dirty="0" smtClean="0"/>
              <a:t>и съхраняване на данни за потребителите</a:t>
            </a:r>
          </a:p>
          <a:p>
            <a:pPr marL="742950" lvl="1" indent="-285750">
              <a:buFont typeface="Arial"/>
              <a:buChar char="•"/>
            </a:pPr>
            <a:endParaRPr lang="bg-BG" sz="1200" dirty="0" smtClean="0"/>
          </a:p>
          <a:p>
            <a:r>
              <a:rPr lang="bg-BG" sz="1600" b="1" dirty="0" smtClean="0">
                <a:solidFill>
                  <a:srgbClr val="17375E"/>
                </a:solidFill>
              </a:rPr>
              <a:t>Ниво-3</a:t>
            </a:r>
            <a:r>
              <a:rPr lang="bg-BG" sz="1200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bg-BG" sz="1200" dirty="0" smtClean="0"/>
              <a:t>Без фиксирани изисквания</a:t>
            </a:r>
          </a:p>
          <a:p>
            <a:pPr marL="285750" indent="-285750">
              <a:buFont typeface="Arial"/>
              <a:buChar char="•"/>
            </a:pPr>
            <a:endParaRPr lang="bg-BG" sz="1400" dirty="0" smtClean="0"/>
          </a:p>
          <a:p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6502739" y="6213833"/>
            <a:ext cx="2937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bg-BG" dirty="0" smtClean="0">
                <a:hlinkClick r:id="rId4"/>
              </a:rPr>
              <a:t>Обобщение</a:t>
            </a:r>
            <a:endParaRPr lang="bg-BG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2318" y="6483355"/>
            <a:ext cx="9101682" cy="365125"/>
          </a:xfrm>
        </p:spPr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000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</a:t>
            </a:r>
            <a:r>
              <a:rPr lang="bg-BG" dirty="0" smtClean="0"/>
              <a:t>Ниво</a:t>
            </a:r>
            <a:r>
              <a:rPr lang="en-US" dirty="0" smtClean="0"/>
              <a:t>-</a:t>
            </a:r>
            <a:r>
              <a:rPr lang="bg-BG" dirty="0" smtClean="0"/>
              <a:t>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  <p:pic>
        <p:nvPicPr>
          <p:cNvPr id="7" name="Picture 6" descr="Screen Shot 2015-11-23 at 23.40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99" y="1280156"/>
            <a:ext cx="8265582" cy="529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607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76" y="698987"/>
            <a:ext cx="6992615" cy="975049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Инфраструктура за разпределение на задачи</a:t>
            </a:r>
            <a:br>
              <a:rPr lang="bg-BG" dirty="0" smtClean="0"/>
            </a:br>
            <a:r>
              <a:rPr lang="en-US" dirty="0" err="1" smtClean="0"/>
              <a:t>GlideInWMS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3901"/>
            <a:ext cx="8229600" cy="4493766"/>
          </a:xfrm>
        </p:spPr>
        <p:txBody>
          <a:bodyPr>
            <a:normAutofit fontScale="62500" lnSpcReduction="20000"/>
          </a:bodyPr>
          <a:lstStyle/>
          <a:p>
            <a:r>
              <a:rPr lang="bg-BG" dirty="0" smtClean="0"/>
              <a:t>Проблем:</a:t>
            </a:r>
          </a:p>
          <a:p>
            <a:pPr lvl="1"/>
            <a:r>
              <a:rPr lang="bg-BG" dirty="0" smtClean="0"/>
              <a:t>Имаме: Много потребители с много различни </a:t>
            </a:r>
            <a:r>
              <a:rPr lang="bg-BG" dirty="0" smtClean="0"/>
              <a:t>задачи с различни приоритети </a:t>
            </a:r>
            <a:r>
              <a:rPr lang="bg-BG" dirty="0" smtClean="0"/>
              <a:t>за смятане </a:t>
            </a:r>
            <a:r>
              <a:rPr lang="bg-BG" dirty="0" smtClean="0"/>
              <a:t>и ресурси </a:t>
            </a:r>
            <a:r>
              <a:rPr lang="bg-BG" dirty="0" smtClean="0"/>
              <a:t>от много </a:t>
            </a:r>
            <a:r>
              <a:rPr lang="bg-BG" dirty="0" smtClean="0"/>
              <a:t>и различни </a:t>
            </a:r>
            <a:r>
              <a:rPr lang="bg-BG" dirty="0" smtClean="0"/>
              <a:t>сайтове</a:t>
            </a:r>
          </a:p>
          <a:p>
            <a:pPr lvl="1"/>
            <a:r>
              <a:rPr lang="bg-BG" dirty="0" smtClean="0"/>
              <a:t>Как: да свършим възможно най-много работа за възможно най-кратко време така че да е най-справедливо?</a:t>
            </a:r>
          </a:p>
          <a:p>
            <a:r>
              <a:rPr lang="bg-BG" dirty="0" smtClean="0"/>
              <a:t>Решение:</a:t>
            </a:r>
          </a:p>
          <a:p>
            <a:pPr lvl="1"/>
            <a:r>
              <a:rPr lang="bg-BG" dirty="0" smtClean="0"/>
              <a:t>Т.нар. “пилотен подход” – разпращаме на всички </a:t>
            </a:r>
            <a:r>
              <a:rPr lang="bg-BG" b="1" dirty="0" smtClean="0"/>
              <a:t>необходими</a:t>
            </a:r>
            <a:r>
              <a:rPr lang="bg-BG" dirty="0" smtClean="0"/>
              <a:t> ресурси задачи (наречени “пилоти”</a:t>
            </a:r>
            <a:r>
              <a:rPr lang="en-US" dirty="0" smtClean="0"/>
              <a:t> </a:t>
            </a:r>
            <a:r>
              <a:rPr lang="bg-BG" dirty="0" smtClean="0"/>
              <a:t>или </a:t>
            </a:r>
            <a:r>
              <a:rPr lang="en-US" dirty="0" err="1" smtClean="0"/>
              <a:t>glidein</a:t>
            </a:r>
            <a:r>
              <a:rPr lang="en-US" dirty="0" smtClean="0"/>
              <a:t>-</a:t>
            </a:r>
            <a:r>
              <a:rPr lang="bg-BG" dirty="0" smtClean="0"/>
              <a:t>и), които образуват стандартна компютърна ферма разпределена върху всички сайтове. За целта използваме </a:t>
            </a:r>
            <a:r>
              <a:rPr lang="en-US" dirty="0" smtClean="0">
                <a:hlinkClick r:id="rId2"/>
              </a:rPr>
              <a:t>GlideInWMS</a:t>
            </a:r>
            <a:r>
              <a:rPr lang="en-US" dirty="0" smtClean="0"/>
              <a:t> (The </a:t>
            </a:r>
            <a:r>
              <a:rPr lang="en-US" dirty="0" err="1" smtClean="0"/>
              <a:t>Glidein</a:t>
            </a:r>
            <a:r>
              <a:rPr lang="en-US" dirty="0" smtClean="0"/>
              <a:t>-base Workload Management System)</a:t>
            </a:r>
            <a:endParaRPr lang="bg-BG" dirty="0" smtClean="0"/>
          </a:p>
          <a:p>
            <a:pPr lvl="2"/>
            <a:r>
              <a:rPr lang="bg-BG" dirty="0" smtClean="0"/>
              <a:t>Фабрика за </a:t>
            </a:r>
            <a:r>
              <a:rPr lang="en-US" dirty="0" err="1" smtClean="0"/>
              <a:t>glidein</a:t>
            </a:r>
            <a:r>
              <a:rPr lang="bg-BG" dirty="0" smtClean="0"/>
              <a:t>-и</a:t>
            </a:r>
          </a:p>
          <a:p>
            <a:pPr lvl="2"/>
            <a:r>
              <a:rPr lang="en-US" dirty="0" smtClean="0"/>
              <a:t>Frontend – </a:t>
            </a:r>
            <a:r>
              <a:rPr lang="bg-BG" dirty="0" smtClean="0"/>
              <a:t>кой казва на фабриките какво да правят</a:t>
            </a:r>
            <a:endParaRPr lang="en-US" dirty="0" smtClean="0"/>
          </a:p>
          <a:p>
            <a:pPr lvl="1"/>
            <a:r>
              <a:rPr lang="bg-BG" dirty="0" smtClean="0"/>
              <a:t>За разпределение на задачите използваме стандартен софтуер за компютърни ферми – </a:t>
            </a:r>
            <a:r>
              <a:rPr lang="en-US" dirty="0" err="1" smtClean="0">
                <a:hlinkClick r:id="rId3"/>
              </a:rPr>
              <a:t>HTCondor</a:t>
            </a:r>
            <a:endParaRPr lang="en-US" dirty="0" smtClean="0"/>
          </a:p>
          <a:p>
            <a:pPr lvl="1"/>
            <a:r>
              <a:rPr lang="en-US" dirty="0" err="1" smtClean="0"/>
              <a:t>HTCondor</a:t>
            </a:r>
            <a:r>
              <a:rPr lang="en-US" dirty="0" smtClean="0"/>
              <a:t> </a:t>
            </a:r>
            <a:r>
              <a:rPr lang="bg-BG" dirty="0" smtClean="0"/>
              <a:t>централизирано напасва висящи задачи</a:t>
            </a:r>
            <a:r>
              <a:rPr lang="en-US" dirty="0" smtClean="0"/>
              <a:t> (</a:t>
            </a:r>
            <a:r>
              <a:rPr lang="bg-BG" dirty="0"/>
              <a:t>“</a:t>
            </a:r>
            <a:r>
              <a:rPr lang="en-US" dirty="0"/>
              <a:t>idle jobs</a:t>
            </a:r>
            <a:r>
              <a:rPr lang="bg-BG" dirty="0"/>
              <a:t>”</a:t>
            </a:r>
            <a:r>
              <a:rPr lang="en-US" dirty="0" smtClean="0"/>
              <a:t>)</a:t>
            </a:r>
            <a:r>
              <a:rPr lang="bg-BG" dirty="0" smtClean="0"/>
              <a:t> към свободни ресурси</a:t>
            </a:r>
            <a:r>
              <a:rPr lang="en-US" dirty="0" smtClean="0"/>
              <a:t> (“unclaimed slots”)</a:t>
            </a:r>
            <a:r>
              <a:rPr lang="bg-BG" dirty="0" smtClean="0"/>
              <a:t> в зависимост от </a:t>
            </a:r>
            <a:r>
              <a:rPr lang="bg-BG" b="1" dirty="0" smtClean="0"/>
              <a:t>текущите</a:t>
            </a:r>
            <a:r>
              <a:rPr lang="bg-BG" dirty="0" smtClean="0"/>
              <a:t> преоритети.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903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16.10.02 - 2016.03.01 - CMS Running jobs per type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965" y="1377843"/>
            <a:ext cx="4574035" cy="34305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76" y="698987"/>
            <a:ext cx="6992615" cy="975049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Колко ядра ползваме в</a:t>
            </a:r>
            <a:r>
              <a:rPr lang="bg-BG" dirty="0"/>
              <a:t/>
            </a:r>
            <a:br>
              <a:rPr lang="bg-BG" dirty="0"/>
            </a:br>
            <a:r>
              <a:rPr lang="en-US" dirty="0" smtClean="0"/>
              <a:t>ATLAS</a:t>
            </a:r>
            <a:r>
              <a:rPr lang="bg-BG" dirty="0" smtClean="0"/>
              <a:t> и </a:t>
            </a:r>
            <a:r>
              <a:rPr lang="en-US" dirty="0" smtClean="0"/>
              <a:t>CMS?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  <p:pic>
        <p:nvPicPr>
          <p:cNvPr id="3" name="Picture 2" descr="2016.10.02 - 2016.03.01 - ATLAS Running jobs per typ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2" y="1377843"/>
            <a:ext cx="3939070" cy="295430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87560" y="1652324"/>
            <a:ext cx="785416" cy="369332"/>
            <a:chOff x="1846388" y="4613366"/>
            <a:chExt cx="785416" cy="369332"/>
          </a:xfrm>
        </p:grpSpPr>
        <p:sp>
          <p:nvSpPr>
            <p:cNvPr id="9" name="Rounded Rectangle 8"/>
            <p:cNvSpPr/>
            <p:nvPr/>
          </p:nvSpPr>
          <p:spPr>
            <a:xfrm>
              <a:off x="1856210" y="4657035"/>
              <a:ext cx="764740" cy="314807"/>
            </a:xfrm>
            <a:prstGeom prst="roundRect">
              <a:avLst/>
            </a:prstGeom>
            <a:noFill/>
            <a:ln w="38100"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46388" y="4613366"/>
              <a:ext cx="785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ATLAS</a:t>
              </a:r>
              <a:endParaRPr lang="en-US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090035" y="1674036"/>
            <a:ext cx="764740" cy="369332"/>
            <a:chOff x="1747660" y="4613366"/>
            <a:chExt cx="764740" cy="369332"/>
          </a:xfrm>
        </p:grpSpPr>
        <p:sp>
          <p:nvSpPr>
            <p:cNvPr id="13" name="Rounded Rectangle 12"/>
            <p:cNvSpPr/>
            <p:nvPr/>
          </p:nvSpPr>
          <p:spPr>
            <a:xfrm>
              <a:off x="1747660" y="4657035"/>
              <a:ext cx="764740" cy="314807"/>
            </a:xfrm>
            <a:prstGeom prst="roundRect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835533" y="4613366"/>
              <a:ext cx="617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</a:rPr>
                <a:t>CMS</a:t>
              </a:r>
              <a:endParaRPr lang="en-US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cxnSp>
        <p:nvCxnSpPr>
          <p:cNvPr id="16" name="Straight Connector 15"/>
          <p:cNvCxnSpPr>
            <a:stCxn id="17" idx="3"/>
          </p:cNvCxnSpPr>
          <p:nvPr/>
        </p:nvCxnSpPr>
        <p:spPr>
          <a:xfrm flipV="1">
            <a:off x="4629135" y="2974424"/>
            <a:ext cx="4361676" cy="284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26" idx="1"/>
          </p:cNvCxnSpPr>
          <p:nvPr/>
        </p:nvCxnSpPr>
        <p:spPr>
          <a:xfrm>
            <a:off x="256244" y="2557606"/>
            <a:ext cx="3727676" cy="4935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3983599" y="2759264"/>
            <a:ext cx="645536" cy="430887"/>
            <a:chOff x="4228701" y="2759264"/>
            <a:chExt cx="645536" cy="430887"/>
          </a:xfrm>
        </p:grpSpPr>
        <p:sp>
          <p:nvSpPr>
            <p:cNvPr id="17" name="TextBox 16"/>
            <p:cNvSpPr txBox="1"/>
            <p:nvPr/>
          </p:nvSpPr>
          <p:spPr>
            <a:xfrm>
              <a:off x="4228701" y="2759264"/>
              <a:ext cx="645536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rgbClr val="800000"/>
                  </a:solidFill>
                </a:rPr>
                <a:t>100 000</a:t>
              </a:r>
              <a:endParaRPr lang="bg-BG" sz="1100" b="1" dirty="0" smtClean="0">
                <a:solidFill>
                  <a:srgbClr val="800000"/>
                </a:solidFill>
              </a:endParaRPr>
            </a:p>
            <a:p>
              <a:pPr algn="ctr"/>
              <a:r>
                <a:rPr lang="bg-BG" sz="1100" b="1" dirty="0" smtClean="0">
                  <a:solidFill>
                    <a:srgbClr val="800000"/>
                  </a:solidFill>
                </a:rPr>
                <a:t>задачи</a:t>
              </a:r>
              <a:endParaRPr lang="en-US" sz="1100" b="1" dirty="0">
                <a:solidFill>
                  <a:srgbClr val="800000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242806" y="2795024"/>
              <a:ext cx="609149" cy="383987"/>
            </a:xfrm>
            <a:prstGeom prst="roundRect">
              <a:avLst/>
            </a:prstGeom>
            <a:noFill/>
            <a:ln w="19050"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83920" y="2347097"/>
            <a:ext cx="645536" cy="430887"/>
            <a:chOff x="4228701" y="2759264"/>
            <a:chExt cx="645536" cy="430887"/>
          </a:xfrm>
        </p:grpSpPr>
        <p:sp>
          <p:nvSpPr>
            <p:cNvPr id="26" name="TextBox 25"/>
            <p:cNvSpPr txBox="1"/>
            <p:nvPr/>
          </p:nvSpPr>
          <p:spPr>
            <a:xfrm>
              <a:off x="4228701" y="2759264"/>
              <a:ext cx="645536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bg-BG" sz="1100" b="1" dirty="0">
                  <a:solidFill>
                    <a:schemeClr val="tx2">
                      <a:lumMod val="75000"/>
                    </a:schemeClr>
                  </a:solidFill>
                </a:rPr>
                <a:t>2</a:t>
              </a:r>
              <a:r>
                <a:rPr lang="en-US" sz="1100" b="1" dirty="0" smtClean="0">
                  <a:solidFill>
                    <a:schemeClr val="tx2">
                      <a:lumMod val="75000"/>
                    </a:schemeClr>
                  </a:solidFill>
                </a:rPr>
                <a:t>00 000</a:t>
              </a:r>
              <a:endParaRPr lang="bg-BG" sz="1100" b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/>
              <a:r>
                <a:rPr lang="bg-BG" sz="1100" b="1" dirty="0" smtClean="0">
                  <a:solidFill>
                    <a:schemeClr val="tx2">
                      <a:lumMod val="75000"/>
                    </a:schemeClr>
                  </a:solidFill>
                </a:rPr>
                <a:t>задачи</a:t>
              </a:r>
              <a:endParaRPr lang="en-US" sz="11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4242806" y="2795024"/>
              <a:ext cx="609149" cy="383987"/>
            </a:xfrm>
            <a:prstGeom prst="round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5153448" y="5577223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bg-BG" dirty="0" smtClean="0"/>
              <a:t>Разпределение по сайтове</a:t>
            </a:r>
          </a:p>
          <a:p>
            <a:pPr marL="285750" indent="-285750">
              <a:buFont typeface="Arial"/>
              <a:buChar char="•"/>
            </a:pPr>
            <a:r>
              <a:rPr lang="bg-BG" dirty="0" smtClean="0"/>
              <a:t>100 сайта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6390599" y="5090231"/>
            <a:ext cx="764740" cy="369332"/>
            <a:chOff x="1747660" y="4613366"/>
            <a:chExt cx="764740" cy="369332"/>
          </a:xfrm>
        </p:grpSpPr>
        <p:sp>
          <p:nvSpPr>
            <p:cNvPr id="47" name="Rounded Rectangle 46"/>
            <p:cNvSpPr/>
            <p:nvPr/>
          </p:nvSpPr>
          <p:spPr>
            <a:xfrm>
              <a:off x="1747660" y="4657035"/>
              <a:ext cx="764740" cy="314807"/>
            </a:xfrm>
            <a:prstGeom prst="roundRect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35533" y="4613366"/>
              <a:ext cx="617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</a:rPr>
                <a:t>CMS</a:t>
              </a:r>
              <a:endParaRPr lang="en-US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663885" y="4332145"/>
            <a:ext cx="785416" cy="369332"/>
            <a:chOff x="1846388" y="4613366"/>
            <a:chExt cx="785416" cy="369332"/>
          </a:xfrm>
        </p:grpSpPr>
        <p:sp>
          <p:nvSpPr>
            <p:cNvPr id="51" name="Rounded Rectangle 50"/>
            <p:cNvSpPr/>
            <p:nvPr/>
          </p:nvSpPr>
          <p:spPr>
            <a:xfrm>
              <a:off x="1856210" y="4657035"/>
              <a:ext cx="764740" cy="314807"/>
            </a:xfrm>
            <a:prstGeom prst="roundRect">
              <a:avLst/>
            </a:prstGeom>
            <a:noFill/>
            <a:ln w="38100"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46388" y="4613366"/>
              <a:ext cx="785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ATLAS</a:t>
              </a:r>
              <a:endParaRPr lang="en-US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77235" y="4704075"/>
            <a:ext cx="37005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Разпределение по видове задачи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CA"/>
                </a:solidFill>
              </a:rPr>
              <a:t>C</a:t>
            </a:r>
            <a:r>
              <a:rPr lang="bg-BG" b="1" dirty="0" smtClean="0">
                <a:solidFill>
                  <a:srgbClr val="0000CA"/>
                </a:solidFill>
              </a:rPr>
              <a:t>имулация на детектора</a:t>
            </a:r>
          </a:p>
          <a:p>
            <a:pPr marL="285750" indent="-285750">
              <a:buFont typeface="Arial"/>
              <a:buChar char="•"/>
            </a:pPr>
            <a:r>
              <a:rPr lang="bg-BG" b="1" dirty="0" smtClean="0">
                <a:solidFill>
                  <a:srgbClr val="000047"/>
                </a:solidFill>
              </a:rPr>
              <a:t>Реконструкция на частици</a:t>
            </a:r>
          </a:p>
          <a:p>
            <a:pPr marL="285750" indent="-285750">
              <a:buFont typeface="Arial"/>
              <a:buChar char="•"/>
            </a:pPr>
            <a:r>
              <a:rPr lang="bg-BG" b="1" dirty="0" smtClean="0">
                <a:solidFill>
                  <a:srgbClr val="BD00BF"/>
                </a:solidFill>
              </a:rPr>
              <a:t>Работещи физици</a:t>
            </a:r>
          </a:p>
          <a:p>
            <a:pPr marL="285750" indent="-285750">
              <a:buFont typeface="Arial"/>
              <a:buChar char="•"/>
            </a:pPr>
            <a:r>
              <a:rPr lang="bg-BG" b="1" dirty="0" smtClean="0">
                <a:solidFill>
                  <a:srgbClr val="A96D05"/>
                </a:solidFill>
              </a:rPr>
              <a:t>Ниво 0</a:t>
            </a:r>
            <a:endParaRPr lang="en-US" b="1" dirty="0" smtClean="0">
              <a:solidFill>
                <a:srgbClr val="A96D05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bg-BG" b="1" dirty="0" smtClean="0"/>
              <a:t>и</a:t>
            </a:r>
            <a:r>
              <a:rPr lang="bg-BG" b="1" dirty="0" smtClean="0">
                <a:solidFill>
                  <a:srgbClr val="A96D05"/>
                </a:solidFill>
              </a:rPr>
              <a:t> </a:t>
            </a:r>
            <a:r>
              <a:rPr lang="bg-BG" b="1" dirty="0" smtClean="0">
                <a:solidFill>
                  <a:srgbClr val="0D6301"/>
                </a:solidFill>
              </a:rPr>
              <a:t>т.</a:t>
            </a:r>
            <a:r>
              <a:rPr lang="bg-BG" b="1" dirty="0" smtClean="0">
                <a:solidFill>
                  <a:srgbClr val="A96D05"/>
                </a:solidFill>
              </a:rPr>
              <a:t> </a:t>
            </a:r>
            <a:r>
              <a:rPr lang="bg-BG" b="1" dirty="0" smtClean="0">
                <a:solidFill>
                  <a:srgbClr val="C6C809"/>
                </a:solidFill>
              </a:rPr>
              <a:t>н.</a:t>
            </a:r>
          </a:p>
          <a:p>
            <a:pPr marL="742950" lvl="1" indent="-285750">
              <a:buFont typeface="Arial"/>
              <a:buChar char="•"/>
            </a:pPr>
            <a:endParaRPr lang="bg-BG" b="1" dirty="0" smtClean="0">
              <a:solidFill>
                <a:srgbClr val="A96D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152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Пренос на данни в</a:t>
            </a:r>
            <a:r>
              <a:rPr lang="en-US" dirty="0" smtClean="0"/>
              <a:t> CMS</a:t>
            </a:r>
            <a:r>
              <a:rPr lang="bg-BG" dirty="0"/>
              <a:t/>
            </a:r>
            <a:br>
              <a:rPr lang="bg-BG" dirty="0"/>
            </a:br>
            <a:r>
              <a:rPr lang="bg-BG" sz="2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(дизайн)</a:t>
            </a:r>
            <a:endParaRPr lang="en-US" sz="27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612" y="1410075"/>
            <a:ext cx="8229600" cy="944644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sz="3400" b="1" dirty="0" smtClean="0">
                <a:hlinkClick r:id="rId2"/>
              </a:rPr>
              <a:t>PhEDEx</a:t>
            </a:r>
            <a:r>
              <a:rPr lang="en-US" sz="3400" b="1" dirty="0" smtClean="0"/>
              <a:t> </a:t>
            </a:r>
            <a:endParaRPr lang="bg-BG" sz="3400" b="1" dirty="0" smtClean="0"/>
          </a:p>
          <a:p>
            <a:pPr marL="0" indent="0" algn="ctr">
              <a:buNone/>
            </a:pPr>
            <a:r>
              <a:rPr lang="en-US" sz="3400" b="1" dirty="0" smtClean="0"/>
              <a:t>(Physics Experiment Data Export)</a:t>
            </a:r>
            <a:endParaRPr lang="bg-BG" sz="3400" b="1" dirty="0" smtClean="0"/>
          </a:p>
          <a:p>
            <a:pPr marL="0" indent="0" algn="ctr">
              <a:buNone/>
            </a:pPr>
            <a:r>
              <a:rPr lang="bg-BG" dirty="0" smtClean="0"/>
              <a:t>система за пренос на файлове базирана на множество независими агенти с определни състояния и централизирана </a:t>
            </a:r>
            <a:r>
              <a:rPr lang="en-US" dirty="0" smtClean="0"/>
              <a:t>Oracle </a:t>
            </a:r>
            <a:r>
              <a:rPr lang="bg-BG" dirty="0" smtClean="0"/>
              <a:t>базирана база данни за отчетност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en-US" dirty="0" smtClean="0"/>
              <a:t>TMDB </a:t>
            </a:r>
            <a:r>
              <a:rPr lang="bg-BG" dirty="0" smtClean="0"/>
              <a:t>- </a:t>
            </a:r>
            <a:r>
              <a:rPr lang="en-US" dirty="0" smtClean="0"/>
              <a:t>Transfer management DB)</a:t>
            </a:r>
            <a:r>
              <a:rPr lang="bg-BG" dirty="0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5092" y="2588503"/>
            <a:ext cx="2337266" cy="3970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200" dirty="0"/>
              <a:t>Съставни </a:t>
            </a:r>
            <a:r>
              <a:rPr lang="bg-BG" sz="1200" dirty="0" smtClean="0"/>
              <a:t>елементи</a:t>
            </a:r>
          </a:p>
          <a:p>
            <a:pPr marL="171450" indent="-171450">
              <a:buFont typeface="Arial"/>
              <a:buChar char="•"/>
            </a:pPr>
            <a:r>
              <a:rPr lang="bg-BG" sz="1200" dirty="0" smtClean="0"/>
              <a:t>На </a:t>
            </a:r>
            <a:r>
              <a:rPr lang="bg-BG" sz="1200" dirty="0"/>
              <a:t>всяко географско място (сайт) където искаме да пренасяме данни съответства по една група </a:t>
            </a:r>
            <a:r>
              <a:rPr lang="bg-BG" sz="1200" dirty="0" smtClean="0"/>
              <a:t>агенти</a:t>
            </a:r>
          </a:p>
          <a:p>
            <a:pPr marL="171450" indent="-171450">
              <a:buFont typeface="Arial"/>
              <a:buChar char="•"/>
            </a:pPr>
            <a:r>
              <a:rPr lang="bg-BG" sz="1200" dirty="0" smtClean="0"/>
              <a:t>Комуникацията </a:t>
            </a:r>
            <a:r>
              <a:rPr lang="bg-BG" sz="1200" dirty="0"/>
              <a:t>между отделните агенти е забранена по </a:t>
            </a:r>
            <a:r>
              <a:rPr lang="bg-BG" sz="1200" dirty="0" smtClean="0"/>
              <a:t>дизайн</a:t>
            </a:r>
          </a:p>
          <a:p>
            <a:pPr marL="171450" indent="-171450">
              <a:buFont typeface="Arial"/>
              <a:buChar char="•"/>
            </a:pPr>
            <a:r>
              <a:rPr lang="bg-BG" sz="1200" dirty="0" smtClean="0"/>
              <a:t>Динамични </a:t>
            </a:r>
            <a:r>
              <a:rPr lang="bg-BG" sz="1200" dirty="0"/>
              <a:t>рутиращи алгоритми за оптимален трансфер на </a:t>
            </a:r>
            <a:r>
              <a:rPr lang="bg-BG" sz="1200" dirty="0" smtClean="0"/>
              <a:t>данни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Web </a:t>
            </a:r>
            <a:r>
              <a:rPr lang="bg-BG" sz="1200" dirty="0"/>
              <a:t>инструменти за наблюдение на системата</a:t>
            </a:r>
          </a:p>
          <a:p>
            <a:r>
              <a:rPr lang="bg-BG" sz="1200" dirty="0" smtClean="0"/>
              <a:t>Предимства: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TMDB </a:t>
            </a:r>
            <a:r>
              <a:rPr lang="en-US" sz="1200" dirty="0"/>
              <a:t>- </a:t>
            </a:r>
            <a:r>
              <a:rPr lang="bg-BG" sz="1200" dirty="0"/>
              <a:t>улеснява намирането и решаването на </a:t>
            </a:r>
            <a:r>
              <a:rPr lang="bg-BG" sz="1200" dirty="0" smtClean="0"/>
              <a:t>проблеми</a:t>
            </a:r>
          </a:p>
          <a:p>
            <a:pPr marL="171450" indent="-171450">
              <a:buFont typeface="Arial"/>
              <a:buChar char="•"/>
            </a:pPr>
            <a:r>
              <a:rPr lang="bg-BG" sz="1200" dirty="0" smtClean="0"/>
              <a:t>Независимоста </a:t>
            </a:r>
            <a:r>
              <a:rPr lang="bg-BG" sz="1200" dirty="0"/>
              <a:t>на агентите дава възможност за имплементирането им на произволен програмен език</a:t>
            </a:r>
          </a:p>
          <a:p>
            <a:pPr lvl="1"/>
            <a:endParaRPr lang="en-US" sz="1200" dirty="0"/>
          </a:p>
        </p:txBody>
      </p:sp>
      <p:pic>
        <p:nvPicPr>
          <p:cNvPr id="10" name="Picture 9" descr="2016.10.02 - PhEDEx Data Transfer last year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366" y="2165262"/>
            <a:ext cx="5145281" cy="3320987"/>
          </a:xfrm>
          <a:prstGeom prst="rect">
            <a:avLst/>
          </a:prstGeom>
        </p:spPr>
      </p:pic>
      <p:pic>
        <p:nvPicPr>
          <p:cNvPr id="12" name="Picture 11" descr="2016.10.01 - ATLAS Total Dat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745" y="4369837"/>
            <a:ext cx="3732245" cy="248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9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Анализ на данни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-31200" b="-31200"/>
          <a:stretch>
            <a:fillRect/>
          </a:stretch>
        </p:blipFill>
        <p:spPr>
          <a:xfrm>
            <a:off x="7304153" y="5930212"/>
            <a:ext cx="1533886" cy="84357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0888" y="1092364"/>
            <a:ext cx="8955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CRAB </a:t>
            </a:r>
            <a:endParaRPr lang="bg-BG" dirty="0" smtClean="0"/>
          </a:p>
          <a:p>
            <a:pPr algn="ctr"/>
            <a:r>
              <a:rPr lang="en-US" dirty="0" smtClean="0"/>
              <a:t>(CMS Remote Analysis Builder)</a:t>
            </a:r>
            <a:endParaRPr lang="bg-BG" dirty="0" smtClean="0"/>
          </a:p>
          <a:p>
            <a:pPr algn="ctr"/>
            <a:r>
              <a:rPr lang="en-US" dirty="0" smtClean="0"/>
              <a:t>python </a:t>
            </a:r>
            <a:r>
              <a:rPr lang="bg-BG" dirty="0" smtClean="0"/>
              <a:t>базирана система за отдалечена обработка на данни.</a:t>
            </a:r>
            <a:endParaRPr lang="en-US" dirty="0"/>
          </a:p>
        </p:txBody>
      </p:sp>
      <p:sp>
        <p:nvSpPr>
          <p:cNvPr id="30" name="Right Arrow 29"/>
          <p:cNvSpPr/>
          <p:nvPr/>
        </p:nvSpPr>
        <p:spPr>
          <a:xfrm rot="6213062">
            <a:off x="9817859" y="3249299"/>
            <a:ext cx="960723" cy="299234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" name="Group 120"/>
          <p:cNvGrpSpPr/>
          <p:nvPr/>
        </p:nvGrpSpPr>
        <p:grpSpPr>
          <a:xfrm>
            <a:off x="1590906" y="2152499"/>
            <a:ext cx="6514431" cy="3742442"/>
            <a:chOff x="2515509" y="1453954"/>
            <a:chExt cx="6514431" cy="3742442"/>
          </a:xfrm>
        </p:grpSpPr>
        <p:sp>
          <p:nvSpPr>
            <p:cNvPr id="29" name="Right Arrow 28"/>
            <p:cNvSpPr/>
            <p:nvPr/>
          </p:nvSpPr>
          <p:spPr>
            <a:xfrm>
              <a:off x="4619907" y="1943686"/>
              <a:ext cx="2083952" cy="493873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2515509" y="1943686"/>
              <a:ext cx="2104398" cy="493873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2515509" y="1470877"/>
              <a:ext cx="1719875" cy="1292662"/>
              <a:chOff x="2335329" y="1399810"/>
              <a:chExt cx="1719875" cy="1292662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335329" y="1406484"/>
                <a:ext cx="1719875" cy="128598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35329" y="1399810"/>
                <a:ext cx="1719875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CRAB </a:t>
                </a:r>
                <a:r>
                  <a:rPr lang="bg-BG" b="1" dirty="0" smtClean="0"/>
                  <a:t>клиент</a:t>
                </a:r>
              </a:p>
              <a:p>
                <a:r>
                  <a:rPr lang="bg-BG" sz="1200" dirty="0" smtClean="0"/>
                  <a:t>Потребителски заявки:</a:t>
                </a:r>
              </a:p>
              <a:p>
                <a:pPr marL="285750" indent="-285750">
                  <a:buFontTx/>
                  <a:buChar char="-"/>
                </a:pPr>
                <a:r>
                  <a:rPr lang="bg-BG" sz="1200" dirty="0" smtClean="0"/>
                  <a:t>Стартиране</a:t>
                </a:r>
              </a:p>
              <a:p>
                <a:pPr marL="285750" indent="-285750">
                  <a:buFontTx/>
                  <a:buChar char="-"/>
                </a:pPr>
                <a:r>
                  <a:rPr lang="bg-BG" sz="1200" dirty="0" smtClean="0"/>
                  <a:t>Статус</a:t>
                </a:r>
              </a:p>
              <a:p>
                <a:pPr marL="285750" indent="-285750">
                  <a:buFontTx/>
                  <a:buChar char="-"/>
                </a:pPr>
                <a:r>
                  <a:rPr lang="bg-BG" sz="1200" dirty="0" smtClean="0"/>
                  <a:t>Рестартиране</a:t>
                </a:r>
              </a:p>
              <a:p>
                <a:pPr marL="285750" indent="-285750">
                  <a:buFontTx/>
                  <a:buChar char="-"/>
                </a:pPr>
                <a:r>
                  <a:rPr lang="bg-BG" sz="1200" dirty="0" smtClean="0"/>
                  <a:t>Спиране</a:t>
                </a:r>
                <a:endParaRPr lang="en-US" sz="1200" dirty="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619907" y="1460337"/>
              <a:ext cx="1719875" cy="1477328"/>
              <a:chOff x="4542759" y="1406484"/>
              <a:chExt cx="1719875" cy="1477328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4542759" y="1413158"/>
                <a:ext cx="1719875" cy="1470654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542759" y="1406484"/>
                <a:ext cx="171987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CRAB </a:t>
                </a:r>
                <a:r>
                  <a:rPr lang="bg-BG" b="1" dirty="0" smtClean="0"/>
                  <a:t>сървър</a:t>
                </a:r>
              </a:p>
              <a:p>
                <a:r>
                  <a:rPr lang="bg-BG" sz="1200" dirty="0" smtClean="0"/>
                  <a:t>Обработка на заявките:</a:t>
                </a:r>
              </a:p>
              <a:p>
                <a:pPr marL="171450" indent="-171450">
                  <a:buFontTx/>
                  <a:buChar char="-"/>
                </a:pPr>
                <a:r>
                  <a:rPr lang="bg-BG" sz="1200" dirty="0"/>
                  <a:t>Р</a:t>
                </a:r>
                <a:r>
                  <a:rPr lang="bg-BG" sz="1200" dirty="0" smtClean="0"/>
                  <a:t>егестриране в </a:t>
                </a:r>
                <a:r>
                  <a:rPr lang="en-US" sz="1200" dirty="0" smtClean="0"/>
                  <a:t>DB</a:t>
                </a:r>
              </a:p>
              <a:p>
                <a:pPr marL="171450" indent="-171450">
                  <a:buFontTx/>
                  <a:buChar char="-"/>
                </a:pPr>
                <a:r>
                  <a:rPr lang="bg-BG" sz="1200" dirty="0" smtClean="0"/>
                  <a:t>Разделяне за задачи</a:t>
                </a:r>
              </a:p>
              <a:p>
                <a:pPr marL="171450" indent="-171450">
                  <a:buFontTx/>
                  <a:buChar char="-"/>
                </a:pPr>
                <a:r>
                  <a:rPr lang="bg-BG" sz="1200" dirty="0" smtClean="0"/>
                  <a:t>Разпределение</a:t>
                </a:r>
              </a:p>
              <a:p>
                <a:pPr marL="171450" indent="-171450">
                  <a:buFontTx/>
                  <a:buChar char="-"/>
                </a:pPr>
                <a:r>
                  <a:rPr lang="bg-BG" sz="1200" dirty="0" smtClean="0"/>
                  <a:t>Наблюдение</a:t>
                </a:r>
              </a:p>
              <a:p>
                <a:pPr marL="171450" indent="-171450">
                  <a:buFontTx/>
                  <a:buChar char="-"/>
                </a:pPr>
                <a:endParaRPr lang="en-US" sz="1200" dirty="0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6631309" y="2937665"/>
              <a:ext cx="894702" cy="2248887"/>
            </a:xfrm>
            <a:prstGeom prst="rect">
              <a:avLst/>
            </a:prstGeom>
            <a:solidFill>
              <a:srgbClr val="FF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79477" y="4807293"/>
              <a:ext cx="818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bg-BG" dirty="0" smtClean="0"/>
                <a:t>Сайт А</a:t>
              </a:r>
              <a:endParaRPr lang="en-US" dirty="0"/>
            </a:p>
          </p:txBody>
        </p:sp>
        <p:sp>
          <p:nvSpPr>
            <p:cNvPr id="38" name="Right Arrow 37"/>
            <p:cNvSpPr/>
            <p:nvPr/>
          </p:nvSpPr>
          <p:spPr>
            <a:xfrm rot="5400000">
              <a:off x="6355813" y="3453640"/>
              <a:ext cx="960723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681336" y="3017040"/>
              <a:ext cx="255042" cy="770444"/>
              <a:chOff x="6344316" y="4145006"/>
              <a:chExt cx="255042" cy="770444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380894" y="4162645"/>
                <a:ext cx="218464" cy="75280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6095633" y="4393689"/>
                <a:ext cx="7435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bg-BG" sz="1000" dirty="0" smtClean="0"/>
                  <a:t>компютър</a:t>
                </a:r>
                <a:endParaRPr lang="en-US" sz="1000" dirty="0"/>
              </a:p>
            </p:txBody>
          </p:sp>
        </p:grpSp>
        <p:sp>
          <p:nvSpPr>
            <p:cNvPr id="45" name="Right Arrow 44"/>
            <p:cNvSpPr/>
            <p:nvPr/>
          </p:nvSpPr>
          <p:spPr>
            <a:xfrm rot="5400000">
              <a:off x="6622873" y="3456117"/>
              <a:ext cx="960723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6939576" y="3019517"/>
              <a:ext cx="255042" cy="770444"/>
              <a:chOff x="6344316" y="4145006"/>
              <a:chExt cx="255042" cy="770444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380894" y="4162645"/>
                <a:ext cx="218464" cy="75280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6095633" y="4393689"/>
                <a:ext cx="7435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bg-BG" sz="1000" dirty="0" smtClean="0"/>
                  <a:t>компютър</a:t>
                </a:r>
                <a:endParaRPr lang="en-US" sz="1000" dirty="0"/>
              </a:p>
            </p:txBody>
          </p:sp>
        </p:grpSp>
        <p:sp>
          <p:nvSpPr>
            <p:cNvPr id="46" name="Right Arrow 45"/>
            <p:cNvSpPr/>
            <p:nvPr/>
          </p:nvSpPr>
          <p:spPr>
            <a:xfrm rot="5400000">
              <a:off x="6870261" y="3458584"/>
              <a:ext cx="960723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197816" y="3021994"/>
              <a:ext cx="255042" cy="770444"/>
              <a:chOff x="6344316" y="4145006"/>
              <a:chExt cx="255042" cy="770444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6380894" y="4162645"/>
                <a:ext cx="218464" cy="75280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200000">
                <a:off x="6095633" y="4393689"/>
                <a:ext cx="7435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bg-BG" sz="1000" dirty="0" smtClean="0"/>
                  <a:t>компютър</a:t>
                </a:r>
                <a:endParaRPr lang="en-US" sz="1000" dirty="0"/>
              </a:p>
            </p:txBody>
          </p:sp>
        </p:grpSp>
        <p:sp>
          <p:nvSpPr>
            <p:cNvPr id="99" name="Right Arrow 98"/>
            <p:cNvSpPr/>
            <p:nvPr/>
          </p:nvSpPr>
          <p:spPr>
            <a:xfrm rot="5400000">
              <a:off x="6599494" y="2749941"/>
              <a:ext cx="421467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650092" y="2937666"/>
              <a:ext cx="894702" cy="2257706"/>
            </a:xfrm>
            <a:prstGeom prst="rect">
              <a:avLst/>
            </a:prstGeom>
            <a:solidFill>
              <a:srgbClr val="FF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698260" y="4814626"/>
              <a:ext cx="808748" cy="370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bg-BG" dirty="0" smtClean="0"/>
                <a:t>Сайт </a:t>
              </a:r>
              <a:r>
                <a:rPr lang="bg-BG" dirty="0"/>
                <a:t>Б</a:t>
              </a:r>
              <a:endParaRPr lang="en-US" dirty="0"/>
            </a:p>
          </p:txBody>
        </p:sp>
        <p:sp>
          <p:nvSpPr>
            <p:cNvPr id="52" name="Right Arrow 51"/>
            <p:cNvSpPr/>
            <p:nvPr/>
          </p:nvSpPr>
          <p:spPr>
            <a:xfrm rot="5400000">
              <a:off x="7372712" y="3455915"/>
              <a:ext cx="964490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7700119" y="3017352"/>
              <a:ext cx="255042" cy="773465"/>
              <a:chOff x="6344316" y="4145006"/>
              <a:chExt cx="255042" cy="770444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6380894" y="4162645"/>
                <a:ext cx="218464" cy="75280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 rot="16200000">
                <a:off x="6095633" y="4393689"/>
                <a:ext cx="7435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bg-BG" sz="1000" dirty="0" smtClean="0"/>
                  <a:t>компютър</a:t>
                </a:r>
                <a:endParaRPr lang="en-US" sz="1000" dirty="0"/>
              </a:p>
            </p:txBody>
          </p:sp>
        </p:grpSp>
        <p:sp>
          <p:nvSpPr>
            <p:cNvPr id="56" name="Right Arrow 55"/>
            <p:cNvSpPr/>
            <p:nvPr/>
          </p:nvSpPr>
          <p:spPr>
            <a:xfrm rot="5400000">
              <a:off x="7639772" y="3458402"/>
              <a:ext cx="964490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7958359" y="3019839"/>
              <a:ext cx="255042" cy="773465"/>
              <a:chOff x="6344316" y="4145006"/>
              <a:chExt cx="255042" cy="770444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6380894" y="4162645"/>
                <a:ext cx="218464" cy="75280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6200000">
                <a:off x="6095633" y="4393689"/>
                <a:ext cx="7435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bg-BG" sz="1000" dirty="0" smtClean="0"/>
                  <a:t>компютър</a:t>
                </a:r>
                <a:endParaRPr lang="en-US" sz="1000" dirty="0"/>
              </a:p>
            </p:txBody>
          </p:sp>
        </p:grpSp>
        <p:sp>
          <p:nvSpPr>
            <p:cNvPr id="58" name="Right Arrow 57"/>
            <p:cNvSpPr/>
            <p:nvPr/>
          </p:nvSpPr>
          <p:spPr>
            <a:xfrm rot="5400000">
              <a:off x="7887160" y="3460878"/>
              <a:ext cx="964490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8216599" y="3022326"/>
              <a:ext cx="255042" cy="773465"/>
              <a:chOff x="6344316" y="4145006"/>
              <a:chExt cx="255042" cy="770444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6380894" y="4162645"/>
                <a:ext cx="218464" cy="75280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16200000">
                <a:off x="6095633" y="4393689"/>
                <a:ext cx="7435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bg-BG" sz="1000" dirty="0" smtClean="0"/>
                  <a:t>компютър</a:t>
                </a:r>
                <a:endParaRPr lang="en-US" sz="1000" dirty="0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8670459" y="4010140"/>
              <a:ext cx="359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bg-BG" dirty="0" smtClean="0"/>
                <a:t>...</a:t>
              </a:r>
              <a:endParaRPr lang="en-US" dirty="0"/>
            </a:p>
          </p:txBody>
        </p:sp>
        <p:sp>
          <p:nvSpPr>
            <p:cNvPr id="101" name="Right Arrow 100"/>
            <p:cNvSpPr/>
            <p:nvPr/>
          </p:nvSpPr>
          <p:spPr>
            <a:xfrm rot="5400000">
              <a:off x="6868985" y="2758229"/>
              <a:ext cx="421467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ight Arrow 101"/>
            <p:cNvSpPr/>
            <p:nvPr/>
          </p:nvSpPr>
          <p:spPr>
            <a:xfrm rot="5400000">
              <a:off x="7120462" y="2757510"/>
              <a:ext cx="421467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ight Arrow 102"/>
            <p:cNvSpPr/>
            <p:nvPr/>
          </p:nvSpPr>
          <p:spPr>
            <a:xfrm rot="5400000">
              <a:off x="7624135" y="2756791"/>
              <a:ext cx="421467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ight Arrow 103"/>
            <p:cNvSpPr/>
            <p:nvPr/>
          </p:nvSpPr>
          <p:spPr>
            <a:xfrm rot="5400000">
              <a:off x="8127808" y="2756072"/>
              <a:ext cx="421467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ight Arrow 104"/>
            <p:cNvSpPr/>
            <p:nvPr/>
          </p:nvSpPr>
          <p:spPr>
            <a:xfrm rot="5400000">
              <a:off x="7919928" y="2755353"/>
              <a:ext cx="421467" cy="12786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703859" y="1453954"/>
              <a:ext cx="1719875" cy="1270166"/>
              <a:chOff x="6831504" y="2350368"/>
              <a:chExt cx="1719875" cy="1270166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6831504" y="2350368"/>
                <a:ext cx="1719875" cy="127016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831504" y="2367291"/>
                <a:ext cx="1719875" cy="1200329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pPr algn="ctr"/>
                <a:r>
                  <a:rPr lang="bg-BG" b="1" dirty="0" smtClean="0"/>
                  <a:t>Инфраструтура за разпределене на задачи</a:t>
                </a:r>
              </a:p>
            </p:txBody>
          </p:sp>
        </p:grpSp>
        <p:sp>
          <p:nvSpPr>
            <p:cNvPr id="106" name="Right Arrow 105"/>
            <p:cNvSpPr/>
            <p:nvPr/>
          </p:nvSpPr>
          <p:spPr>
            <a:xfrm rot="10800000">
              <a:off x="4242128" y="4465797"/>
              <a:ext cx="4629417" cy="493874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685835" y="3819958"/>
              <a:ext cx="255039" cy="1064582"/>
              <a:chOff x="8379615" y="4133427"/>
              <a:chExt cx="255039" cy="1064582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8416190" y="4309879"/>
                <a:ext cx="218464" cy="85141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rot="16200000">
                <a:off x="7970435" y="4542607"/>
                <a:ext cx="10645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bg-BG" sz="1000" dirty="0" smtClean="0"/>
                  <a:t>Локален диск</a:t>
                </a:r>
                <a:endParaRPr lang="en-US" sz="1000" dirty="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6937" y="3819958"/>
              <a:ext cx="255039" cy="1064582"/>
              <a:chOff x="8379615" y="4133427"/>
              <a:chExt cx="255039" cy="1064582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8416190" y="4309879"/>
                <a:ext cx="218464" cy="85141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16200000">
                <a:off x="7970435" y="4542607"/>
                <a:ext cx="10645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bg-BG" sz="1000" dirty="0" smtClean="0"/>
                  <a:t>Локален диск</a:t>
                </a:r>
                <a:endParaRPr lang="en-US" sz="1000" dirty="0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7203159" y="3819958"/>
              <a:ext cx="255039" cy="1064582"/>
              <a:chOff x="8379615" y="4133427"/>
              <a:chExt cx="255039" cy="1064582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8416190" y="4309879"/>
                <a:ext cx="218464" cy="85141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 rot="16200000">
                <a:off x="7970435" y="4542607"/>
                <a:ext cx="10645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bg-BG" sz="1000" dirty="0" smtClean="0"/>
                  <a:t>Локален диск</a:t>
                </a:r>
                <a:endParaRPr lang="en-US" sz="1000" dirty="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8221942" y="3823419"/>
              <a:ext cx="255039" cy="1068757"/>
              <a:chOff x="8379615" y="4133427"/>
              <a:chExt cx="255039" cy="1064582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8416190" y="4309879"/>
                <a:ext cx="218464" cy="85141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 rot="16200000">
                <a:off x="7970435" y="4542607"/>
                <a:ext cx="10645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bg-BG" sz="1000" dirty="0" smtClean="0"/>
                  <a:t>Локален диск</a:t>
                </a:r>
                <a:endParaRPr lang="en-US" sz="1000" dirty="0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7975720" y="3823419"/>
              <a:ext cx="255039" cy="1068757"/>
              <a:chOff x="8379615" y="4133427"/>
              <a:chExt cx="255039" cy="1064582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8416190" y="4309879"/>
                <a:ext cx="218464" cy="85141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 rot="16200000">
                <a:off x="7970435" y="4542607"/>
                <a:ext cx="10645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bg-BG" sz="1000" dirty="0" smtClean="0"/>
                  <a:t>Локален диск</a:t>
                </a:r>
                <a:endParaRPr lang="en-US" sz="1000" dirty="0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7704618" y="3823419"/>
              <a:ext cx="255039" cy="1068757"/>
              <a:chOff x="8379615" y="4133427"/>
              <a:chExt cx="255039" cy="1064582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8416190" y="4309879"/>
                <a:ext cx="218464" cy="85141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 rot="16200000">
                <a:off x="7970435" y="4542607"/>
                <a:ext cx="10645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bg-BG" sz="1000" dirty="0" smtClean="0"/>
                  <a:t>Локален диск</a:t>
                </a:r>
                <a:endParaRPr lang="en-US" sz="1000" dirty="0"/>
              </a:p>
            </p:txBody>
          </p:sp>
        </p:grpSp>
        <p:sp>
          <p:nvSpPr>
            <p:cNvPr id="115" name="Rectangle 114"/>
            <p:cNvSpPr/>
            <p:nvPr/>
          </p:nvSpPr>
          <p:spPr>
            <a:xfrm>
              <a:off x="2522253" y="2865864"/>
              <a:ext cx="1719875" cy="900479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515509" y="2834182"/>
              <a:ext cx="171987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DAS (Data Aggregation System)</a:t>
              </a:r>
            </a:p>
            <a:p>
              <a:pPr algn="ctr"/>
              <a:r>
                <a:rPr lang="bg-BG" sz="1400" b="1" dirty="0" smtClean="0"/>
                <a:t>База данни за мета-данни</a:t>
              </a:r>
            </a:p>
          </p:txBody>
        </p:sp>
        <p:sp>
          <p:nvSpPr>
            <p:cNvPr id="117" name="Right Arrow 116"/>
            <p:cNvSpPr/>
            <p:nvPr/>
          </p:nvSpPr>
          <p:spPr>
            <a:xfrm rot="16200000">
              <a:off x="2840900" y="4180623"/>
              <a:ext cx="1050718" cy="220635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515509" y="4602603"/>
              <a:ext cx="1719875" cy="593793"/>
              <a:chOff x="2515509" y="4140704"/>
              <a:chExt cx="1719875" cy="593793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2515509" y="4140704"/>
                <a:ext cx="1719875" cy="593793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2515509" y="4162456"/>
                <a:ext cx="17198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bg-BG" sz="1400" b="1" dirty="0" smtClean="0"/>
                  <a:t>Крайна дестинация на данните</a:t>
                </a:r>
              </a:p>
            </p:txBody>
          </p:sp>
        </p:grpSp>
        <p:sp>
          <p:nvSpPr>
            <p:cNvPr id="119" name="Right Arrow 118"/>
            <p:cNvSpPr/>
            <p:nvPr/>
          </p:nvSpPr>
          <p:spPr>
            <a:xfrm rot="5400000">
              <a:off x="5076752" y="4128846"/>
              <a:ext cx="806883" cy="98371"/>
            </a:xfrm>
            <a:prstGeom prst="rightArrow">
              <a:avLst/>
            </a:prstGeom>
            <a:solidFill>
              <a:srgbClr val="CCFFCC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ight Arrow 119"/>
            <p:cNvSpPr/>
            <p:nvPr/>
          </p:nvSpPr>
          <p:spPr>
            <a:xfrm rot="10800000">
              <a:off x="3435244" y="3916836"/>
              <a:ext cx="1329272" cy="93304"/>
            </a:xfrm>
            <a:prstGeom prst="rightArrow">
              <a:avLst/>
            </a:prstGeom>
            <a:solidFill>
              <a:srgbClr val="CCFFCC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4637921" y="3060255"/>
              <a:ext cx="1719875" cy="1077218"/>
              <a:chOff x="2335329" y="1354154"/>
              <a:chExt cx="1719875" cy="1365050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2335329" y="1406484"/>
                <a:ext cx="1719875" cy="128598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2335329" y="1354154"/>
                <a:ext cx="1719875" cy="1365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bg-BG" sz="1400" b="1" dirty="0" smtClean="0"/>
                  <a:t>Асинхронно събиране на данни</a:t>
                </a:r>
              </a:p>
              <a:p>
                <a:r>
                  <a:rPr lang="bg-BG" sz="1200" dirty="0" smtClean="0"/>
                  <a:t>Изходни данни:</a:t>
                </a:r>
              </a:p>
              <a:p>
                <a:pPr marL="171450" indent="-171450">
                  <a:buFontTx/>
                  <a:buChar char="-"/>
                </a:pPr>
                <a:r>
                  <a:rPr lang="bg-BG" sz="1200" dirty="0" smtClean="0"/>
                  <a:t>Трансфериране</a:t>
                </a:r>
              </a:p>
              <a:p>
                <a:pPr marL="171450" indent="-171450">
                  <a:buFontTx/>
                  <a:buChar char="-"/>
                </a:pPr>
                <a:r>
                  <a:rPr lang="bg-BG" sz="1200" dirty="0" smtClean="0"/>
                  <a:t>Публикуване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3805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Какво пропускам..</a:t>
            </a:r>
            <a:endParaRPr 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1441440"/>
            <a:ext cx="8540750" cy="495617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bg-BG" sz="1400" dirty="0" smtClean="0"/>
              <a:t>Какво пък толкова има за смятане в тези частици че използваме толкова ресурси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bg-BG" sz="1400" dirty="0" smtClean="0"/>
              <a:t>Видове </a:t>
            </a:r>
            <a:r>
              <a:rPr lang="bg-BG" sz="1400" dirty="0"/>
              <a:t>данни, степени на редуцирането им и групирането им според анализа за който са </a:t>
            </a:r>
            <a:r>
              <a:rPr lang="bg-BG" sz="1400" dirty="0" smtClean="0"/>
              <a:t>предназначени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400" dirty="0" err="1" smtClean="0">
                <a:hlinkClick r:id="rId2"/>
              </a:rPr>
              <a:t>GlideInWMS</a:t>
            </a:r>
            <a:r>
              <a:rPr lang="en-US" sz="1400" dirty="0" smtClean="0"/>
              <a:t> – </a:t>
            </a:r>
            <a:r>
              <a:rPr lang="bg-BG" sz="1400" dirty="0" smtClean="0"/>
              <a:t>Инфраструктура за разпределение на задачи.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400" dirty="0" smtClean="0">
                <a:hlinkClick r:id="rId3"/>
              </a:rPr>
              <a:t>CRAB</a:t>
            </a:r>
            <a:r>
              <a:rPr lang="bg-BG" sz="1400" dirty="0" smtClean="0"/>
              <a:t> (</a:t>
            </a:r>
            <a:r>
              <a:rPr lang="en-US" sz="1400" dirty="0"/>
              <a:t>CMS Remote Analysis Builder</a:t>
            </a:r>
            <a:r>
              <a:rPr lang="bg-BG" sz="1400" dirty="0" smtClean="0"/>
              <a:t>)</a:t>
            </a:r>
            <a:r>
              <a:rPr lang="en-US" sz="1400" dirty="0" smtClean="0"/>
              <a:t> – </a:t>
            </a:r>
            <a:r>
              <a:rPr lang="bg-BG" sz="1400" dirty="0"/>
              <a:t>К</a:t>
            </a:r>
            <a:r>
              <a:rPr lang="bg-BG" sz="1400" dirty="0" smtClean="0"/>
              <a:t>ак физиците използват </a:t>
            </a:r>
            <a:r>
              <a:rPr lang="en-US" sz="1400" dirty="0" smtClean="0"/>
              <a:t>WLCG </a:t>
            </a:r>
            <a:r>
              <a:rPr lang="bg-BG" sz="1400" dirty="0" smtClean="0"/>
              <a:t>в </a:t>
            </a:r>
            <a:r>
              <a:rPr lang="en-US" sz="1400" dirty="0" smtClean="0"/>
              <a:t>CMS</a:t>
            </a:r>
            <a:r>
              <a:rPr lang="bg-BG" sz="1400" dirty="0" smtClean="0"/>
              <a:t> за анализиране на данни</a:t>
            </a:r>
            <a:endParaRPr lang="en-US" sz="1400" dirty="0"/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400" dirty="0" smtClean="0">
                <a:hlinkClick r:id="rId4"/>
              </a:rPr>
              <a:t>GOCDB</a:t>
            </a:r>
            <a:r>
              <a:rPr lang="en-US" sz="1400" dirty="0" smtClean="0"/>
              <a:t> – </a:t>
            </a:r>
            <a:r>
              <a:rPr lang="bg-BG" sz="1400" dirty="0"/>
              <a:t>К</a:t>
            </a:r>
            <a:r>
              <a:rPr lang="bg-BG" sz="1400" dirty="0" smtClean="0"/>
              <a:t>ак знаем кой сайт работи в момента</a:t>
            </a:r>
            <a:endParaRPr lang="en-US" sz="1400" dirty="0" smtClean="0"/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400" dirty="0" smtClean="0">
                <a:hlinkClick r:id="rId5"/>
              </a:rPr>
              <a:t>PhEDEx</a:t>
            </a:r>
            <a:r>
              <a:rPr lang="en-US" sz="1400" dirty="0" smtClean="0"/>
              <a:t> – </a:t>
            </a:r>
            <a:r>
              <a:rPr lang="bg-BG" sz="1400" dirty="0"/>
              <a:t>К</a:t>
            </a:r>
            <a:r>
              <a:rPr lang="bg-BG" sz="1400" dirty="0" smtClean="0"/>
              <a:t>ак контролираме и разпределяме данните в </a:t>
            </a:r>
            <a:r>
              <a:rPr lang="en-US" sz="1400" dirty="0" smtClean="0"/>
              <a:t>CMS </a:t>
            </a:r>
            <a:r>
              <a:rPr lang="bg-BG" sz="1400" dirty="0" smtClean="0"/>
              <a:t>по света</a:t>
            </a:r>
            <a:endParaRPr lang="en-US" sz="1400" dirty="0" smtClean="0"/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400" dirty="0" smtClean="0">
                <a:hlinkClick r:id="rId6"/>
              </a:rPr>
              <a:t>VOMS</a:t>
            </a:r>
            <a:r>
              <a:rPr lang="en-US" sz="1400" dirty="0" smtClean="0"/>
              <a:t> (Virtual Organization Membership Service) – </a:t>
            </a:r>
            <a:r>
              <a:rPr lang="bg-BG" sz="1400" dirty="0"/>
              <a:t>К</a:t>
            </a:r>
            <a:r>
              <a:rPr lang="bg-BG" sz="1400" dirty="0" smtClean="0"/>
              <a:t>ак в среда от множество колаборации от организации които участват до различна степен в различни операции оспяваме да знаем кой кой е какво има право да прави.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400" dirty="0" smtClean="0">
                <a:hlinkClick r:id="rId7"/>
              </a:rPr>
              <a:t>SiteDB</a:t>
            </a:r>
            <a:r>
              <a:rPr lang="bg-BG" sz="1400" dirty="0" smtClean="0"/>
              <a:t> – Каталогизиране на участващите в </a:t>
            </a:r>
            <a:r>
              <a:rPr lang="en-US" sz="1400" dirty="0" smtClean="0"/>
              <a:t>CMS GRID </a:t>
            </a:r>
            <a:r>
              <a:rPr lang="bg-BG" sz="1400" dirty="0" smtClean="0"/>
              <a:t>сайтовете</a:t>
            </a:r>
            <a:r>
              <a:rPr lang="en-US" sz="1400" dirty="0" smtClean="0"/>
              <a:t> </a:t>
            </a:r>
            <a:r>
              <a:rPr lang="bg-BG" sz="1400" dirty="0" smtClean="0"/>
              <a:t>и хората асоциирани с тях</a:t>
            </a:r>
            <a:r>
              <a:rPr lang="en-US" sz="1400" dirty="0" smtClean="0"/>
              <a:t>.</a:t>
            </a:r>
            <a:endParaRPr lang="en-US" sz="1400" dirty="0"/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bg-BG" sz="1400" dirty="0"/>
              <a:t>К</a:t>
            </a:r>
            <a:r>
              <a:rPr lang="bg-BG" sz="1400" dirty="0" smtClean="0"/>
              <a:t>ак наблюдаваме и контролираме качеството на данните: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200" dirty="0" smtClean="0">
                <a:hlinkClick r:id="rId8"/>
              </a:rPr>
              <a:t>Dashboard</a:t>
            </a:r>
            <a:r>
              <a:rPr lang="en-US" sz="1200" dirty="0" smtClean="0"/>
              <a:t> – </a:t>
            </a:r>
            <a:r>
              <a:rPr lang="bg-BG" sz="1200" dirty="0" smtClean="0"/>
              <a:t>визуализация на състоянието на системата </a:t>
            </a:r>
            <a:endParaRPr lang="en-US" sz="12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200" dirty="0" smtClean="0">
                <a:hlinkClick r:id="rId9"/>
              </a:rPr>
              <a:t>SAM</a:t>
            </a:r>
            <a:r>
              <a:rPr lang="en-US" sz="1200" dirty="0" smtClean="0"/>
              <a:t> (Service </a:t>
            </a:r>
            <a:r>
              <a:rPr lang="en-US" sz="1200" dirty="0" err="1" smtClean="0"/>
              <a:t>Availibility</a:t>
            </a:r>
            <a:r>
              <a:rPr lang="en-US" sz="1200" dirty="0" smtClean="0"/>
              <a:t> Monitoring) / </a:t>
            </a:r>
            <a:r>
              <a:rPr lang="en-US" sz="1200" dirty="0" err="1" smtClean="0"/>
              <a:t>Hammercloud</a:t>
            </a:r>
            <a:r>
              <a:rPr lang="bg-BG" sz="1200" dirty="0" smtClean="0"/>
              <a:t> тестове – как проверяваме дали наистина всичко работи</a:t>
            </a:r>
            <a:endParaRPr lang="en-US" sz="1200" dirty="0"/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bg-BG" sz="1400" dirty="0" smtClean="0"/>
              <a:t>Облаци (т.е. </a:t>
            </a:r>
            <a:r>
              <a:rPr lang="en-US" sz="1400" dirty="0" smtClean="0"/>
              <a:t>Cloud </a:t>
            </a:r>
            <a:r>
              <a:rPr lang="bg-BG" sz="1400" dirty="0" smtClean="0"/>
              <a:t>инфраструктури), виртуални машини, конфигурирането и използването им.</a:t>
            </a:r>
            <a:endParaRPr lang="en-US" sz="1400" dirty="0" smtClean="0"/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bg-BG" sz="1400" dirty="0" smtClean="0"/>
              <a:t>Финансирането и планирането на развиртието на </a:t>
            </a:r>
            <a:r>
              <a:rPr lang="en-US" sz="1400" dirty="0" smtClean="0"/>
              <a:t>GRID </a:t>
            </a:r>
            <a:r>
              <a:rPr lang="bg-BG" sz="1400" dirty="0" smtClean="0"/>
              <a:t>година за година.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400" dirty="0">
                <a:hlinkClick r:id="rId10"/>
              </a:rPr>
              <a:t>HEP-SPEC06 </a:t>
            </a:r>
            <a:r>
              <a:rPr lang="en-US" sz="1400" dirty="0"/>
              <a:t> - </a:t>
            </a:r>
            <a:r>
              <a:rPr lang="bg-BG" sz="1400" dirty="0"/>
              <a:t>Как да сте сигурни кой колко изчислителна мощност ви </a:t>
            </a:r>
            <a:r>
              <a:rPr lang="bg-BG" sz="1400" dirty="0" smtClean="0"/>
              <a:t>предоставя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bg-BG" sz="1400" dirty="0" smtClean="0"/>
              <a:t>Над какво работим: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lang="bg-BG" sz="1200" dirty="0"/>
              <a:t>О</a:t>
            </a:r>
            <a:r>
              <a:rPr lang="uk-UA" sz="1200" dirty="0"/>
              <a:t>портюнистич</a:t>
            </a:r>
            <a:r>
              <a:rPr lang="bg-BG" sz="1200" dirty="0"/>
              <a:t>ни ресурси </a:t>
            </a:r>
            <a:r>
              <a:rPr lang="bg-BG" sz="1200" dirty="0" smtClean="0"/>
              <a:t>или </a:t>
            </a:r>
            <a:r>
              <a:rPr lang="bg-BG" sz="1200" dirty="0"/>
              <a:t>какво да правим когато някои ни заеме 20000 ядра за 2 седмици.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200" dirty="0" err="1" smtClean="0"/>
              <a:t>CMS@Home</a:t>
            </a:r>
            <a:r>
              <a:rPr lang="en-US" sz="1200" dirty="0" smtClean="0"/>
              <a:t> - </a:t>
            </a:r>
            <a:r>
              <a:rPr lang="bg-BG" sz="1200" dirty="0" smtClean="0"/>
              <a:t>Как може всеки да помогне за обработването на данните от </a:t>
            </a:r>
            <a:r>
              <a:rPr lang="en-US" sz="1200" dirty="0" smtClean="0"/>
              <a:t>CMS</a:t>
            </a:r>
            <a:r>
              <a:rPr lang="bg-BG" sz="1200" dirty="0" smtClean="0"/>
              <a:t>.</a:t>
            </a:r>
            <a:endParaRPr lang="en-US" sz="12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1200" dirty="0" smtClean="0"/>
              <a:t>AWS (Amazon Web Services) </a:t>
            </a:r>
            <a:r>
              <a:rPr lang="bg-BG" sz="1200" dirty="0" smtClean="0"/>
              <a:t>или какво ще правим ако дори и </a:t>
            </a:r>
            <a:r>
              <a:rPr lang="en-US" sz="1200" dirty="0" smtClean="0"/>
              <a:t>GRID </a:t>
            </a:r>
            <a:r>
              <a:rPr lang="bg-BG" sz="1200" dirty="0" smtClean="0"/>
              <a:t>ни е тесен..</a:t>
            </a:r>
            <a:endParaRPr lang="en-US" sz="12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58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imgres.jp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30" y="2156017"/>
            <a:ext cx="532485" cy="487801"/>
          </a:xfrm>
          <a:prstGeom prst="rect">
            <a:avLst/>
          </a:prstGeom>
        </p:spPr>
      </p:pic>
      <p:pic>
        <p:nvPicPr>
          <p:cNvPr id="44" name="Picture 43" descr="Nagios-Logo.jp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744" y="3613076"/>
            <a:ext cx="612043" cy="414645"/>
          </a:xfrm>
          <a:prstGeom prst="rect">
            <a:avLst/>
          </a:prstGeom>
        </p:spPr>
      </p:pic>
      <p:pic>
        <p:nvPicPr>
          <p:cNvPr id="40" name="Picture 39" descr="linux-logo-2.png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671" y="4640913"/>
            <a:ext cx="3150499" cy="17122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Технологии в ЦЕРН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7467" y="6497954"/>
            <a:ext cx="4834483" cy="365125"/>
          </a:xfrm>
        </p:spPr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  <p:pic>
        <p:nvPicPr>
          <p:cNvPr id="3" name="Picture 2" descr="openstack-logo.png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255" y="2828060"/>
            <a:ext cx="884455" cy="884455"/>
          </a:xfrm>
          <a:prstGeom prst="rect">
            <a:avLst/>
          </a:prstGeom>
        </p:spPr>
      </p:pic>
      <p:pic>
        <p:nvPicPr>
          <p:cNvPr id="8" name="Picture 7" descr="Puppet's_company_logo.png">
            <a:hlinkClick r:id="rId10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53" y="3031999"/>
            <a:ext cx="1308024" cy="461215"/>
          </a:xfrm>
          <a:prstGeom prst="rect">
            <a:avLst/>
          </a:prstGeom>
        </p:spPr>
      </p:pic>
      <p:pic>
        <p:nvPicPr>
          <p:cNvPr id="9" name="Picture 8" descr="c-logo.png">
            <a:hlinkClick r:id="rId12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459" y="3177558"/>
            <a:ext cx="1094185" cy="729457"/>
          </a:xfrm>
          <a:prstGeom prst="rect">
            <a:avLst/>
          </a:prstGeom>
        </p:spPr>
      </p:pic>
      <p:pic>
        <p:nvPicPr>
          <p:cNvPr id="10" name="Picture 9" descr="pythonlogo.jpg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022" y="3441238"/>
            <a:ext cx="872265" cy="588779"/>
          </a:xfrm>
          <a:prstGeom prst="rect">
            <a:avLst/>
          </a:prstGeom>
        </p:spPr>
      </p:pic>
      <p:pic>
        <p:nvPicPr>
          <p:cNvPr id="12" name="Picture 11" descr="Scientific_Linux_logo_and_wordmark.svg.png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450" y="4319589"/>
            <a:ext cx="673425" cy="766021"/>
          </a:xfrm>
          <a:prstGeom prst="rect">
            <a:avLst/>
          </a:prstGeom>
        </p:spPr>
      </p:pic>
      <p:pic>
        <p:nvPicPr>
          <p:cNvPr id="13" name="Picture 12" descr="centos.png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875" y="4351918"/>
            <a:ext cx="617869" cy="350682"/>
          </a:xfrm>
          <a:prstGeom prst="rect">
            <a:avLst/>
          </a:prstGeom>
        </p:spPr>
      </p:pic>
      <p:pic>
        <p:nvPicPr>
          <p:cNvPr id="15" name="Picture 14" descr="bin-bash-extended.sh-600x600.png">
            <a:hlinkClick r:id="rId20"/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234" y="4110902"/>
            <a:ext cx="1177367" cy="363964"/>
          </a:xfrm>
          <a:prstGeom prst="rect">
            <a:avLst/>
          </a:prstGeom>
        </p:spPr>
      </p:pic>
      <p:pic>
        <p:nvPicPr>
          <p:cNvPr id="16" name="Picture 15" descr="Oracle-Logo-HD.jpg">
            <a:hlinkClick r:id="rId22"/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723" y="4673071"/>
            <a:ext cx="1949862" cy="402547"/>
          </a:xfrm>
          <a:prstGeom prst="rect">
            <a:avLst/>
          </a:prstGeom>
        </p:spPr>
      </p:pic>
      <p:pic>
        <p:nvPicPr>
          <p:cNvPr id="18" name="Picture 17" descr="imgres.png">
            <a:hlinkClick r:id="rId24"/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917" y="3996906"/>
            <a:ext cx="493929" cy="355012"/>
          </a:xfrm>
          <a:prstGeom prst="rect">
            <a:avLst/>
          </a:prstGeom>
        </p:spPr>
      </p:pic>
      <p:pic>
        <p:nvPicPr>
          <p:cNvPr id="19" name="Picture 18" descr="website-banner-allnew-croped_3.png">
            <a:hlinkClick r:id="rId26"/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70" y="2809647"/>
            <a:ext cx="2384983" cy="612808"/>
          </a:xfrm>
          <a:prstGeom prst="rect">
            <a:avLst/>
          </a:prstGeom>
        </p:spPr>
      </p:pic>
      <p:pic>
        <p:nvPicPr>
          <p:cNvPr id="20" name="Picture 19" descr="logo-ubuntu_st_no®-orange-hex.png">
            <a:hlinkClick r:id="rId28"/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75" y="6044223"/>
            <a:ext cx="897316" cy="634375"/>
          </a:xfrm>
          <a:prstGeom prst="rect">
            <a:avLst/>
          </a:prstGeom>
        </p:spPr>
      </p:pic>
      <p:pic>
        <p:nvPicPr>
          <p:cNvPr id="21" name="Picture 20" descr="1375652_Wallpaper1.jpg">
            <a:hlinkClick r:id="rId30"/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767" y="6243914"/>
            <a:ext cx="461794" cy="261202"/>
          </a:xfrm>
          <a:prstGeom prst="rect">
            <a:avLst/>
          </a:prstGeom>
        </p:spPr>
      </p:pic>
      <p:pic>
        <p:nvPicPr>
          <p:cNvPr id="22" name="Picture 21" descr="images.jpg">
            <a:hlinkClick r:id="rId32"/>
          </p:cNvPr>
          <p:cNvPicPr>
            <a:picLocks noChangeAspect="1"/>
          </p:cNvPicPr>
          <p:nvPr/>
        </p:nvPicPr>
        <p:blipFill>
          <a:blip r:embed="rId3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244" y="5309203"/>
            <a:ext cx="1047667" cy="763115"/>
          </a:xfrm>
          <a:prstGeom prst="rect">
            <a:avLst/>
          </a:prstGeom>
        </p:spPr>
      </p:pic>
      <p:pic>
        <p:nvPicPr>
          <p:cNvPr id="23" name="Picture 22" descr="PanDA-rev-logo.jpg">
            <a:hlinkClick r:id="rId34"/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039" y="4473981"/>
            <a:ext cx="528637" cy="508372"/>
          </a:xfrm>
          <a:prstGeom prst="rect">
            <a:avLst/>
          </a:prstGeom>
        </p:spPr>
      </p:pic>
      <p:pic>
        <p:nvPicPr>
          <p:cNvPr id="24" name="Picture 23" descr="1458791372git.png">
            <a:hlinkClick r:id="rId36"/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071" y="2996309"/>
            <a:ext cx="796440" cy="332579"/>
          </a:xfrm>
          <a:prstGeom prst="rect">
            <a:avLst/>
          </a:prstGeom>
        </p:spPr>
      </p:pic>
      <p:pic>
        <p:nvPicPr>
          <p:cNvPr id="25" name="Picture 24" descr="T-logo-3640x1038-b.png">
            <a:hlinkClick r:id="rId38"/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104" y="1803827"/>
            <a:ext cx="989566" cy="282189"/>
          </a:xfrm>
          <a:prstGeom prst="rect">
            <a:avLst/>
          </a:prstGeom>
        </p:spPr>
      </p:pic>
      <p:pic>
        <p:nvPicPr>
          <p:cNvPr id="26" name="Picture 25" descr="ffb96175969984d32780fae1093682f5.png">
            <a:hlinkClick r:id="rId40"/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22" y="2153432"/>
            <a:ext cx="1120727" cy="237454"/>
          </a:xfrm>
          <a:prstGeom prst="rect">
            <a:avLst/>
          </a:prstGeom>
        </p:spPr>
      </p:pic>
      <p:pic>
        <p:nvPicPr>
          <p:cNvPr id="27" name="Picture 26" descr="google-docs-logo1011-580x358.jpg">
            <a:hlinkClick r:id="rId42"/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5" y="1354478"/>
            <a:ext cx="627017" cy="387021"/>
          </a:xfrm>
          <a:prstGeom prst="rect">
            <a:avLst/>
          </a:prstGeom>
        </p:spPr>
      </p:pic>
      <p:pic>
        <p:nvPicPr>
          <p:cNvPr id="28" name="Picture 27" descr="HTCondor_red_blk.png">
            <a:hlinkClick r:id="rId44"/>
          </p:cNvPr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212" y="4171675"/>
            <a:ext cx="994810" cy="302306"/>
          </a:xfrm>
          <a:prstGeom prst="rect">
            <a:avLst/>
          </a:prstGeom>
        </p:spPr>
      </p:pic>
      <p:pic>
        <p:nvPicPr>
          <p:cNvPr id="29" name="Picture 28" descr="imgres.jpg">
            <a:hlinkClick r:id="rId46"/>
          </p:cNvPr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69" y="1963968"/>
            <a:ext cx="884081" cy="550994"/>
          </a:xfrm>
          <a:prstGeom prst="rect">
            <a:avLst/>
          </a:prstGeom>
        </p:spPr>
      </p:pic>
      <p:pic>
        <p:nvPicPr>
          <p:cNvPr id="31" name="Picture 30" descr="cernvmfs-logo.png">
            <a:hlinkClick r:id="rId48"/>
          </p:cNvPr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614" y="1968645"/>
            <a:ext cx="1173820" cy="359482"/>
          </a:xfrm>
          <a:prstGeom prst="rect">
            <a:avLst/>
          </a:prstGeom>
        </p:spPr>
      </p:pic>
      <p:pic>
        <p:nvPicPr>
          <p:cNvPr id="32" name="Picture 31" descr="Ceph_Logo_Standard_RGB_120411_fa.png">
            <a:hlinkClick r:id="rId50"/>
          </p:cNvPr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331" y="3493214"/>
            <a:ext cx="890056" cy="242414"/>
          </a:xfrm>
          <a:prstGeom prst="rect">
            <a:avLst/>
          </a:prstGeom>
        </p:spPr>
      </p:pic>
      <p:pic>
        <p:nvPicPr>
          <p:cNvPr id="33" name="Picture 32" descr="Intel_logo_png_transparent_huge.png">
            <a:hlinkClick r:id="rId52"/>
          </p:cNvPr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3049"/>
            <a:ext cx="850705" cy="563381"/>
          </a:xfrm>
          <a:prstGeom prst="rect">
            <a:avLst/>
          </a:prstGeom>
        </p:spPr>
      </p:pic>
      <p:pic>
        <p:nvPicPr>
          <p:cNvPr id="34" name="Picture 33" descr="storage_afs_128.png">
            <a:hlinkClick r:id="rId54"/>
          </p:cNvPr>
          <p:cNvPicPr>
            <a:picLocks noChangeAspect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260" y="5911132"/>
            <a:ext cx="458410" cy="458410"/>
          </a:xfrm>
          <a:prstGeom prst="rect">
            <a:avLst/>
          </a:prstGeom>
        </p:spPr>
      </p:pic>
      <p:pic>
        <p:nvPicPr>
          <p:cNvPr id="35" name="Picture 34" descr="rucio_logo.png">
            <a:hlinkClick r:id="rId56"/>
          </p:cNvPr>
          <p:cNvPicPr>
            <a:picLocks noChangeAspect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4" y="2568944"/>
            <a:ext cx="437974" cy="518231"/>
          </a:xfrm>
          <a:prstGeom prst="rect">
            <a:avLst/>
          </a:prstGeom>
        </p:spPr>
      </p:pic>
      <p:pic>
        <p:nvPicPr>
          <p:cNvPr id="36" name="Picture 35" descr="hadoop-logo.png">
            <a:hlinkClick r:id="rId58"/>
          </p:cNvPr>
          <p:cNvPicPr>
            <a:picLocks noChangeAspect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35" y="4240793"/>
            <a:ext cx="961231" cy="466375"/>
          </a:xfrm>
          <a:prstGeom prst="rect">
            <a:avLst/>
          </a:prstGeom>
        </p:spPr>
      </p:pic>
      <p:pic>
        <p:nvPicPr>
          <p:cNvPr id="38" name="Picture 37" descr="asf_logo.png">
            <a:hlinkClick r:id="rId60"/>
          </p:cNvPr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66" y="4380200"/>
            <a:ext cx="961231" cy="389718"/>
          </a:xfrm>
          <a:prstGeom prst="rect">
            <a:avLst/>
          </a:prstGeom>
        </p:spPr>
      </p:pic>
      <p:pic>
        <p:nvPicPr>
          <p:cNvPr id="39" name="Picture 38" descr="gnu_bumper.sh-600x600.png">
            <a:hlinkClick r:id="rId62"/>
          </p:cNvPr>
          <p:cNvPicPr>
            <a:picLocks noChangeAspect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374" y="4457446"/>
            <a:ext cx="830137" cy="830137"/>
          </a:xfrm>
          <a:prstGeom prst="rect">
            <a:avLst/>
          </a:prstGeom>
        </p:spPr>
      </p:pic>
      <p:pic>
        <p:nvPicPr>
          <p:cNvPr id="41" name="Picture 40" descr="castor_transparent_icon_smaller.png">
            <a:hlinkClick r:id="rId64"/>
          </p:cNvPr>
          <p:cNvPicPr>
            <a:picLocks noChangeAspect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743" y="1582068"/>
            <a:ext cx="978904" cy="381773"/>
          </a:xfrm>
          <a:prstGeom prst="rect">
            <a:avLst/>
          </a:prstGeom>
        </p:spPr>
      </p:pic>
      <p:pic>
        <p:nvPicPr>
          <p:cNvPr id="42" name="Picture 41" descr="spark-logo-trademark.png">
            <a:hlinkClick r:id="rId66"/>
          </p:cNvPr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28" y="3910792"/>
            <a:ext cx="635905" cy="338247"/>
          </a:xfrm>
          <a:prstGeom prst="rect">
            <a:avLst/>
          </a:prstGeom>
        </p:spPr>
      </p:pic>
      <p:pic>
        <p:nvPicPr>
          <p:cNvPr id="43" name="Picture 42" descr="bb1791c7-e547-425b-ba6e-7ac5c85242a5.png">
            <a:hlinkClick r:id="rId68"/>
          </p:cNvPr>
          <p:cNvPicPr>
            <a:picLocks noChangeAspect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521" y="4365358"/>
            <a:ext cx="1034278" cy="255122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2425789" y="3633793"/>
            <a:ext cx="109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err="1" smtClean="0">
                <a:solidFill>
                  <a:schemeClr val="accent1">
                    <a:lumMod val="75000"/>
                  </a:schemeClr>
                </a:solidFill>
                <a:hlinkClick r:id="rId70"/>
              </a:rPr>
              <a:t>Hammercloud</a:t>
            </a:r>
            <a:endParaRPr lang="en-US" sz="12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6" name="Picture 45" descr="Dirac_logo_RGB.png">
            <a:hlinkClick r:id="rId71"/>
          </p:cNvPr>
          <p:cNvPicPr>
            <a:picLocks noChangeAspect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511" y="3841116"/>
            <a:ext cx="839949" cy="258467"/>
          </a:xfrm>
          <a:prstGeom prst="rect">
            <a:avLst/>
          </a:prstGeom>
        </p:spPr>
      </p:pic>
      <p:pic>
        <p:nvPicPr>
          <p:cNvPr id="48" name="Picture 47" descr="Jenkins_logo_with_title.svg.png">
            <a:hlinkClick r:id="rId73"/>
          </p:cNvPr>
          <p:cNvPicPr>
            <a:picLocks noChangeAspect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460" y="2909913"/>
            <a:ext cx="850705" cy="273631"/>
          </a:xfrm>
          <a:prstGeom prst="rect">
            <a:avLst/>
          </a:prstGeom>
        </p:spPr>
      </p:pic>
      <p:pic>
        <p:nvPicPr>
          <p:cNvPr id="49" name="Picture 48" descr="Lustre_file_system_logo.gif">
            <a:hlinkClick r:id="rId75"/>
          </p:cNvPr>
          <p:cNvPicPr>
            <a:picLocks noChangeAspect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087" y="6495439"/>
            <a:ext cx="845297" cy="185488"/>
          </a:xfrm>
          <a:prstGeom prst="rect">
            <a:avLst/>
          </a:prstGeom>
        </p:spPr>
      </p:pic>
      <p:pic>
        <p:nvPicPr>
          <p:cNvPr id="51" name="Picture 50" descr="titan-1.jpg">
            <a:hlinkClick r:id="rId77"/>
          </p:cNvPr>
          <p:cNvPicPr>
            <a:picLocks noChangeAspect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087" y="2259182"/>
            <a:ext cx="726311" cy="275998"/>
          </a:xfrm>
          <a:prstGeom prst="rect">
            <a:avLst/>
          </a:prstGeom>
        </p:spPr>
      </p:pic>
      <p:pic>
        <p:nvPicPr>
          <p:cNvPr id="53" name="Picture 52" descr="Edison_Cray_XC30_Supercomputer.jpg">
            <a:hlinkClick r:id="rId79"/>
          </p:cNvPr>
          <p:cNvPicPr>
            <a:picLocks noChangeAspect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212" y="1919388"/>
            <a:ext cx="1239283" cy="300068"/>
          </a:xfrm>
          <a:prstGeom prst="rect">
            <a:avLst/>
          </a:prstGeom>
        </p:spPr>
      </p:pic>
      <p:pic>
        <p:nvPicPr>
          <p:cNvPr id="54" name="Picture 53" descr="cernbox-03.png">
            <a:hlinkClick r:id="rId81"/>
          </p:cNvPr>
          <p:cNvPicPr>
            <a:picLocks noChangeAspect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917" y="2514962"/>
            <a:ext cx="915736" cy="296088"/>
          </a:xfrm>
          <a:prstGeom prst="rect">
            <a:avLst/>
          </a:prstGeom>
        </p:spPr>
      </p:pic>
      <p:pic>
        <p:nvPicPr>
          <p:cNvPr id="55" name="Picture 54" descr="logo_swan_noletters.png">
            <a:hlinkClick r:id="rId83"/>
          </p:cNvPr>
          <p:cNvPicPr>
            <a:picLocks noChangeAspect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935" y="2346607"/>
            <a:ext cx="438685" cy="37999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5943354" y="4492919"/>
            <a:ext cx="393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376092"/>
                </a:solidFill>
                <a:hlinkClick r:id="rId85"/>
              </a:rPr>
              <a:t>LSF</a:t>
            </a:r>
            <a:endParaRPr lang="en-US" sz="1200" b="1" dirty="0">
              <a:solidFill>
                <a:srgbClr val="376092"/>
              </a:solidFill>
            </a:endParaRPr>
          </a:p>
        </p:txBody>
      </p:sp>
      <p:pic>
        <p:nvPicPr>
          <p:cNvPr id="57" name="Picture 56" descr="url.png">
            <a:hlinkClick r:id="rId86"/>
          </p:cNvPr>
          <p:cNvPicPr>
            <a:picLocks noChangeAspect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309" y="1246635"/>
            <a:ext cx="742589" cy="302536"/>
          </a:xfrm>
          <a:prstGeom prst="rect">
            <a:avLst/>
          </a:prstGeom>
        </p:spPr>
      </p:pic>
      <p:pic>
        <p:nvPicPr>
          <p:cNvPr id="59" name="Picture 58" descr="service-now-logo.png">
            <a:hlinkClick r:id="rId88"/>
          </p:cNvPr>
          <p:cNvPicPr>
            <a:picLocks noChangeAspect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" y="6099422"/>
            <a:ext cx="1148894" cy="340558"/>
          </a:xfrm>
          <a:prstGeom prst="rect">
            <a:avLst/>
          </a:prstGeom>
        </p:spPr>
      </p:pic>
      <p:pic>
        <p:nvPicPr>
          <p:cNvPr id="60" name="Picture 59" descr="WLCG-logo.png"/>
          <p:cNvPicPr>
            <a:picLocks noChangeAspect="1"/>
          </p:cNvPicPr>
          <p:nvPr/>
        </p:nvPicPr>
        <p:blipFill>
          <a:blip r:embed="rId9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83" y="2421447"/>
            <a:ext cx="2634875" cy="2142758"/>
          </a:xfrm>
          <a:prstGeom prst="rect">
            <a:avLst/>
          </a:prstGeom>
        </p:spPr>
      </p:pic>
      <p:pic>
        <p:nvPicPr>
          <p:cNvPr id="61" name="Picture 60" descr="aws-logo.png">
            <a:hlinkClick r:id="rId91"/>
          </p:cNvPr>
          <p:cNvPicPr>
            <a:picLocks noChangeAspect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636" y="2374320"/>
            <a:ext cx="633086" cy="230825"/>
          </a:xfrm>
          <a:prstGeom prst="rect">
            <a:avLst/>
          </a:prstGeom>
        </p:spPr>
      </p:pic>
      <p:pic>
        <p:nvPicPr>
          <p:cNvPr id="62" name="Picture 61" descr="T-Systems_Logo.svg.png">
            <a:hlinkClick r:id="rId93"/>
          </p:cNvPr>
          <p:cNvPicPr>
            <a:picLocks noChangeAspect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704" y="2670281"/>
            <a:ext cx="986281" cy="204191"/>
          </a:xfrm>
          <a:prstGeom prst="rect">
            <a:avLst/>
          </a:prstGeom>
        </p:spPr>
      </p:pic>
      <p:pic>
        <p:nvPicPr>
          <p:cNvPr id="63" name="Picture 62" descr="Logo-nordugrid.png">
            <a:hlinkClick r:id="rId95"/>
          </p:cNvPr>
          <p:cNvPicPr>
            <a:picLocks noChangeAspect="1"/>
          </p:cNvPicPr>
          <p:nvPr/>
        </p:nvPicPr>
        <p:blipFill>
          <a:blip r:embed="rId9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746" y="2234277"/>
            <a:ext cx="991630" cy="374340"/>
          </a:xfrm>
          <a:prstGeom prst="rect">
            <a:avLst/>
          </a:prstGeom>
        </p:spPr>
      </p:pic>
      <p:pic>
        <p:nvPicPr>
          <p:cNvPr id="64" name="Picture 63" descr="Open_Science_Grid_Consortium(Logo).jpg">
            <a:hlinkClick r:id="rId97"/>
          </p:cNvPr>
          <p:cNvPicPr>
            <a:picLocks noChangeAspect="1"/>
          </p:cNvPicPr>
          <p:nvPr/>
        </p:nvPicPr>
        <p:blipFill>
          <a:blip r:embed="rId9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449" y="2288506"/>
            <a:ext cx="738348" cy="420448"/>
          </a:xfrm>
          <a:prstGeom prst="rect">
            <a:avLst/>
          </a:prstGeom>
        </p:spPr>
      </p:pic>
      <p:pic>
        <p:nvPicPr>
          <p:cNvPr id="65" name="Picture 64" descr="cropped-logo_site-1-300x300.png">
            <a:hlinkClick r:id="rId99"/>
          </p:cNvPr>
          <p:cNvPicPr>
            <a:picLocks noChangeAspect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190" y="1919388"/>
            <a:ext cx="477793" cy="477793"/>
          </a:xfrm>
          <a:prstGeom prst="rect">
            <a:avLst/>
          </a:prstGeom>
        </p:spPr>
      </p:pic>
      <p:pic>
        <p:nvPicPr>
          <p:cNvPr id="66" name="Picture 65" descr="genericlrg.png">
            <a:hlinkClick r:id="rId101"/>
          </p:cNvPr>
          <p:cNvPicPr>
            <a:picLocks noChangeAspect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430" y="3890660"/>
            <a:ext cx="1366155" cy="241492"/>
          </a:xfrm>
          <a:prstGeom prst="rect">
            <a:avLst/>
          </a:prstGeom>
        </p:spPr>
      </p:pic>
      <p:pic>
        <p:nvPicPr>
          <p:cNvPr id="67" name="Picture 66" descr="ELK1.jpg">
            <a:hlinkClick r:id="rId103"/>
          </p:cNvPr>
          <p:cNvPicPr>
            <a:picLocks noChangeAspect="1"/>
          </p:cNvPicPr>
          <p:nvPr/>
        </p:nvPicPr>
        <p:blipFill>
          <a:blip r:embed="rId10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47" y="4068312"/>
            <a:ext cx="2918505" cy="389134"/>
          </a:xfrm>
          <a:prstGeom prst="rect">
            <a:avLst/>
          </a:prstGeom>
        </p:spPr>
      </p:pic>
      <p:pic>
        <p:nvPicPr>
          <p:cNvPr id="68" name="Picture 67" descr="phedex-logo-small.gif">
            <a:hlinkClick r:id="rId105"/>
          </p:cNvPr>
          <p:cNvPicPr>
            <a:picLocks noChangeAspect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546" y="2586905"/>
            <a:ext cx="351952" cy="37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668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WWW</a:t>
            </a:r>
            <a:endParaRPr lang="en-US" sz="27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47" y="1600200"/>
            <a:ext cx="4974691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WWW (World Wide Web)</a:t>
            </a:r>
            <a:r>
              <a:rPr lang="bg-BG" dirty="0" smtClean="0"/>
              <a:t>, </a:t>
            </a:r>
            <a:r>
              <a:rPr lang="en-US" dirty="0" smtClean="0"/>
              <a:t>the Web (</a:t>
            </a:r>
            <a:r>
              <a:rPr lang="bg-BG" dirty="0" smtClean="0"/>
              <a:t>мрежата</a:t>
            </a:r>
            <a:r>
              <a:rPr lang="en-US" dirty="0" smtClean="0"/>
              <a:t>) – </a:t>
            </a:r>
            <a:r>
              <a:rPr lang="bg-BG" dirty="0" smtClean="0"/>
              <a:t>Система</a:t>
            </a:r>
            <a:r>
              <a:rPr lang="en-US" dirty="0" smtClean="0"/>
              <a:t> </a:t>
            </a:r>
            <a:r>
              <a:rPr lang="bg-BG" dirty="0" smtClean="0"/>
              <a:t>в която ресурсите са идентифицирани еднозначно чрез </a:t>
            </a:r>
            <a:r>
              <a:rPr lang="en-US" dirty="0" smtClean="0"/>
              <a:t>URL (Uniform Resource Locator)</a:t>
            </a:r>
            <a:r>
              <a:rPr lang="bg-BG" dirty="0" smtClean="0"/>
              <a:t> и са свързани чрез </a:t>
            </a:r>
            <a:r>
              <a:rPr lang="en-US" dirty="0" smtClean="0"/>
              <a:t>hyperlinks.</a:t>
            </a:r>
          </a:p>
          <a:p>
            <a:r>
              <a:rPr lang="en-US" dirty="0" err="1" smtClean="0"/>
              <a:t>С</a:t>
            </a:r>
            <a:r>
              <a:rPr lang="bg-BG" dirty="0" smtClean="0"/>
              <a:t>ъздадена в ЦЕРН от </a:t>
            </a:r>
            <a:r>
              <a:rPr lang="en-US" dirty="0" smtClean="0"/>
              <a:t>Tim Berners-Lee </a:t>
            </a:r>
            <a:r>
              <a:rPr lang="bg-BG" dirty="0" smtClean="0"/>
              <a:t>през 1989 г. </a:t>
            </a:r>
            <a:r>
              <a:rPr lang="bg-BG" dirty="0"/>
              <a:t>с</a:t>
            </a:r>
            <a:r>
              <a:rPr lang="bg-BG" dirty="0" smtClean="0"/>
              <a:t> цел споделяне на данни между учени от различни институции и университети по света.</a:t>
            </a:r>
          </a:p>
          <a:p>
            <a:r>
              <a:rPr lang="bg-BG" dirty="0" smtClean="0"/>
              <a:t>Публикван през 1994 като: Безплатен и свободен</a:t>
            </a:r>
            <a:endParaRPr lang="en-US" dirty="0" smtClean="0"/>
          </a:p>
          <a:p>
            <a:r>
              <a:rPr lang="bg-BG" b="1" dirty="0" smtClean="0"/>
              <a:t>Днес:</a:t>
            </a:r>
            <a:r>
              <a:rPr lang="bg-BG" dirty="0" smtClean="0"/>
              <a:t> Да запазим мрежата такава – безплатна и свободна.</a:t>
            </a:r>
            <a:endParaRPr lang="en-US" dirty="0" smtClean="0"/>
          </a:p>
          <a:p>
            <a:r>
              <a:rPr lang="bg-BG" dirty="0" smtClean="0"/>
              <a:t>Връзки:</a:t>
            </a:r>
          </a:p>
          <a:p>
            <a:pPr lvl="1"/>
            <a:r>
              <a:rPr lang="bg-BG" dirty="0" smtClean="0">
                <a:hlinkClick r:id="rId2"/>
              </a:rPr>
              <a:t>Бъдещето на </a:t>
            </a:r>
            <a:r>
              <a:rPr lang="en-US" dirty="0" smtClean="0">
                <a:hlinkClick r:id="rId2"/>
              </a:rPr>
              <a:t>www</a:t>
            </a:r>
            <a:endParaRPr lang="en-US" dirty="0" smtClean="0"/>
          </a:p>
          <a:p>
            <a:pPr lvl="1"/>
            <a:r>
              <a:rPr lang="bg-BG" dirty="0" smtClean="0">
                <a:hlinkClick r:id="rId3"/>
              </a:rPr>
              <a:t>Първата уеб страница в света</a:t>
            </a:r>
            <a:endParaRPr lang="bg-BG" dirty="0" smtClean="0"/>
          </a:p>
          <a:p>
            <a:pPr lvl="1"/>
            <a:r>
              <a:rPr lang="bg-BG" dirty="0" smtClean="0">
                <a:hlinkClick r:id="rId4"/>
              </a:rPr>
              <a:t>Първата уеб страница през първия уеб браузър (</a:t>
            </a:r>
            <a:r>
              <a:rPr lang="en-US" dirty="0" smtClean="0">
                <a:hlinkClick r:id="rId4"/>
              </a:rPr>
              <a:t>line-mode browser</a:t>
            </a:r>
            <a:r>
              <a:rPr lang="bg-BG" dirty="0" smtClean="0">
                <a:hlinkClick r:id="rId4"/>
              </a:rPr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  <p:pic>
        <p:nvPicPr>
          <p:cNvPr id="7" name="Picture 6" descr="WWW - NeXT serv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661" y="1600200"/>
            <a:ext cx="2610386" cy="19577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40720" y="3516655"/>
            <a:ext cx="2610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800" dirty="0" smtClean="0"/>
              <a:t>Работнита </a:t>
            </a:r>
            <a:r>
              <a:rPr lang="en-US" sz="800" dirty="0" smtClean="0"/>
              <a:t>NeXT </a:t>
            </a:r>
            <a:r>
              <a:rPr lang="bg-BG" sz="800" dirty="0" smtClean="0"/>
              <a:t>станция</a:t>
            </a:r>
            <a:r>
              <a:rPr lang="en-US" sz="800" dirty="0" smtClean="0"/>
              <a:t> </a:t>
            </a:r>
            <a:r>
              <a:rPr lang="bg-BG" sz="800" dirty="0" smtClean="0"/>
              <a:t>на която е бил инсталиран първия </a:t>
            </a:r>
            <a:r>
              <a:rPr lang="en-US" sz="800" dirty="0" smtClean="0"/>
              <a:t>web server. </a:t>
            </a:r>
            <a:endParaRPr lang="en-US" sz="800" dirty="0"/>
          </a:p>
        </p:txBody>
      </p:sp>
      <p:pic>
        <p:nvPicPr>
          <p:cNvPr id="9" name="Picture 8" descr="Vague but exciting.png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175" y="3895673"/>
            <a:ext cx="2836519" cy="17377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26661" y="5868898"/>
            <a:ext cx="2848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800" dirty="0" smtClean="0"/>
              <a:t>Оригиналното предложение за “</a:t>
            </a:r>
            <a:r>
              <a:rPr lang="en-US" sz="800" dirty="0" smtClean="0"/>
              <a:t>Information Management</a:t>
            </a:r>
            <a:r>
              <a:rPr lang="bg-BG" sz="800" dirty="0" smtClean="0"/>
              <a:t>”. С коментара на ръководителя на Тим – “</a:t>
            </a:r>
            <a:r>
              <a:rPr lang="en-US" sz="800" dirty="0" smtClean="0"/>
              <a:t>Vague but exciting..</a:t>
            </a:r>
            <a:r>
              <a:rPr lang="bg-BG" sz="800" dirty="0" smtClean="0"/>
              <a:t>”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60829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44645"/>
            <a:ext cx="7772400" cy="1470025"/>
          </a:xfrm>
        </p:spPr>
        <p:txBody>
          <a:bodyPr>
            <a:normAutofit/>
          </a:bodyPr>
          <a:lstStyle/>
          <a:p>
            <a:r>
              <a:rPr lang="bg-BG" b="1" dirty="0" smtClean="0"/>
              <a:t>Благодаря за вниманието..</a:t>
            </a:r>
            <a:endParaRPr lang="en-US" sz="3600" dirty="0">
              <a:solidFill>
                <a:srgbClr val="95B3D7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2760" y="5646611"/>
            <a:ext cx="4739640" cy="433539"/>
          </a:xfrm>
        </p:spPr>
        <p:txBody>
          <a:bodyPr>
            <a:normAutofit/>
          </a:bodyPr>
          <a:lstStyle/>
          <a:p>
            <a:r>
              <a:rPr lang="bg-BG" sz="2000" dirty="0" smtClean="0">
                <a:solidFill>
                  <a:schemeClr val="tx1"/>
                </a:solidFill>
              </a:rPr>
              <a:t>... Въпроси?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08" y="180073"/>
            <a:ext cx="966767" cy="966767"/>
          </a:xfrm>
          <a:prstGeom prst="rect">
            <a:avLst/>
          </a:prstGeom>
        </p:spPr>
      </p:pic>
      <p:pic>
        <p:nvPicPr>
          <p:cNvPr id="5" name="Picture 4" descr="Sofia University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572" y="199027"/>
            <a:ext cx="792431" cy="966767"/>
          </a:xfrm>
          <a:prstGeom prst="rect">
            <a:avLst/>
          </a:prstGeom>
        </p:spPr>
      </p:pic>
      <p:pic>
        <p:nvPicPr>
          <p:cNvPr id="6" name="Picture 5" descr="stacks_banne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7" name="Picture 6" descr="accelerato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032760" y="4343400"/>
            <a:ext cx="1524000" cy="914400"/>
          </a:xfrm>
          <a:prstGeom prst="rect">
            <a:avLst/>
          </a:prstGeom>
        </p:spPr>
      </p:pic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9" name="Picture 8" descr="01 nyte - globe encounters.t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1463040" y="4343400"/>
            <a:ext cx="1569720" cy="1746590"/>
          </a:xfrm>
          <a:prstGeom prst="rect">
            <a:avLst/>
          </a:prstGeom>
        </p:spPr>
      </p:pic>
      <p:pic>
        <p:nvPicPr>
          <p:cNvPr id="10" name="Picture 9" descr="0804041_30.t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1" name="Picture 10" descr="blueinstall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pic>
        <p:nvPicPr>
          <p:cNvPr id="18" name="Image 8" descr="WLCG-Logo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55" y="5396821"/>
            <a:ext cx="780947" cy="57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051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Източници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720" y="1261315"/>
            <a:ext cx="7604094" cy="5182880"/>
          </a:xfrm>
        </p:spPr>
        <p:txBody>
          <a:bodyPr>
            <a:noAutofit/>
          </a:bodyPr>
          <a:lstStyle/>
          <a:p>
            <a:r>
              <a:rPr lang="bg-BG" sz="1400" dirty="0" smtClean="0"/>
              <a:t>Използвани за тази презентация</a:t>
            </a:r>
            <a:endParaRPr lang="en-US" sz="1400" dirty="0" smtClean="0"/>
          </a:p>
          <a:p>
            <a:pPr lvl="1"/>
            <a:r>
              <a:rPr lang="bg-BG" sz="1200" dirty="0" smtClean="0"/>
              <a:t>Интернет:</a:t>
            </a:r>
          </a:p>
          <a:p>
            <a:pPr lvl="2"/>
            <a:r>
              <a:rPr lang="bg-BG" sz="1100" dirty="0" smtClean="0">
                <a:hlinkClick r:id="rId3"/>
              </a:rPr>
              <a:t>Станицата на </a:t>
            </a:r>
            <a:r>
              <a:rPr lang="en-US" sz="1100" dirty="0" smtClean="0">
                <a:hlinkClick r:id="rId3"/>
              </a:rPr>
              <a:t>WLCG</a:t>
            </a:r>
            <a:endParaRPr lang="en-US" sz="1100" dirty="0" smtClean="0"/>
          </a:p>
          <a:p>
            <a:pPr lvl="2"/>
            <a:r>
              <a:rPr lang="bg-BG" sz="1100" dirty="0" smtClean="0">
                <a:hlinkClick r:id="rId4"/>
              </a:rPr>
              <a:t>Център за съхранение на данни в ЦЕРН</a:t>
            </a:r>
            <a:endParaRPr lang="bg-BG" sz="1100" dirty="0" smtClean="0"/>
          </a:p>
          <a:p>
            <a:pPr lvl="2"/>
            <a:r>
              <a:rPr lang="bg-BG" sz="1100" dirty="0" smtClean="0">
                <a:hlinkClick r:id="rId5"/>
              </a:rPr>
              <a:t>Хардуерна инвентаризация на ЦЕРН</a:t>
            </a:r>
            <a:endParaRPr lang="bg-BG" sz="1100" dirty="0"/>
          </a:p>
          <a:p>
            <a:pPr lvl="2"/>
            <a:r>
              <a:rPr lang="bg-BG" sz="1100" dirty="0" smtClean="0">
                <a:hlinkClick r:id="rId6"/>
              </a:rPr>
              <a:t>Тригера от виско ниво на </a:t>
            </a:r>
            <a:r>
              <a:rPr lang="en-US" sz="1100" dirty="0" smtClean="0">
                <a:hlinkClick r:id="rId6"/>
              </a:rPr>
              <a:t>CMS</a:t>
            </a:r>
            <a:r>
              <a:rPr lang="en-US" sz="1100" dirty="0" smtClean="0"/>
              <a:t> (The CMS High Level Trigger), Andrea </a:t>
            </a:r>
            <a:r>
              <a:rPr lang="en-US" sz="1100" dirty="0" err="1" smtClean="0"/>
              <a:t>Bocci</a:t>
            </a:r>
            <a:r>
              <a:rPr lang="en-US" sz="1100" dirty="0" smtClean="0"/>
              <a:t>, CHEP2015, Okinawa, Japan</a:t>
            </a:r>
          </a:p>
          <a:p>
            <a:pPr lvl="1"/>
            <a:r>
              <a:rPr lang="bg-BG" sz="1200" dirty="0" smtClean="0"/>
              <a:t>Презентации:</a:t>
            </a:r>
          </a:p>
          <a:p>
            <a:pPr lvl="2"/>
            <a:r>
              <a:rPr lang="bg-BG" sz="1100" dirty="0" smtClean="0"/>
              <a:t>“Въведение в ГРИД” – Преслав Константинов, Българска учителска програма, ЦЕРН, 2013</a:t>
            </a:r>
          </a:p>
          <a:p>
            <a:r>
              <a:rPr lang="bg-BG" sz="1400" dirty="0" smtClean="0"/>
              <a:t>За повече информация:</a:t>
            </a:r>
          </a:p>
          <a:p>
            <a:pPr lvl="1"/>
            <a:r>
              <a:rPr lang="bg-BG" sz="1200" dirty="0" smtClean="0"/>
              <a:t>Книги:</a:t>
            </a:r>
          </a:p>
          <a:p>
            <a:pPr lvl="2"/>
            <a:r>
              <a:rPr lang="en-US" sz="1100" dirty="0" smtClean="0">
                <a:hlinkClick r:id="rId7"/>
              </a:rPr>
              <a:t>“The Grid 2: Blueprint for a New Computing Infrastructure”</a:t>
            </a:r>
            <a:r>
              <a:rPr lang="bg-BG" sz="1100" dirty="0" smtClean="0">
                <a:hlinkClick r:id="rId7"/>
              </a:rPr>
              <a:t> </a:t>
            </a:r>
            <a:r>
              <a:rPr lang="bg-BG" sz="1100" dirty="0" smtClean="0"/>
              <a:t>–</a:t>
            </a:r>
            <a:r>
              <a:rPr lang="en-US" sz="1100" dirty="0" smtClean="0"/>
              <a:t> I. Foster, C. </a:t>
            </a:r>
            <a:r>
              <a:rPr lang="en-US" sz="1100" dirty="0" err="1" smtClean="0"/>
              <a:t>Kasseman</a:t>
            </a:r>
            <a:r>
              <a:rPr lang="en-US" sz="1100" dirty="0" smtClean="0"/>
              <a:t>, ISBN: 978-1-55860-933-4</a:t>
            </a:r>
            <a:endParaRPr lang="bg-BG" sz="1100" dirty="0" smtClean="0"/>
          </a:p>
          <a:p>
            <a:pPr lvl="1"/>
            <a:r>
              <a:rPr lang="bg-BG" sz="1200" dirty="0" smtClean="0"/>
              <a:t>Интернет:</a:t>
            </a:r>
          </a:p>
          <a:p>
            <a:pPr lvl="2"/>
            <a:r>
              <a:rPr lang="bg-BG" sz="1100" dirty="0" smtClean="0">
                <a:hlinkClick r:id="rId8"/>
              </a:rPr>
              <a:t>Натоварване на мрежата “Ниво-1” в реално време</a:t>
            </a:r>
            <a:endParaRPr lang="bg-BG" sz="1100" dirty="0" smtClean="0"/>
          </a:p>
          <a:p>
            <a:pPr lvl="2"/>
            <a:r>
              <a:rPr lang="bg-BG" sz="1100" dirty="0">
                <a:hlinkClick r:id="rId9"/>
              </a:rPr>
              <a:t>Кой с колко участва в </a:t>
            </a:r>
            <a:r>
              <a:rPr lang="en-US" sz="1100" dirty="0" smtClean="0">
                <a:hlinkClick r:id="rId9"/>
              </a:rPr>
              <a:t>WLCG</a:t>
            </a:r>
            <a:endParaRPr lang="en-US" sz="1100" dirty="0" smtClean="0"/>
          </a:p>
          <a:p>
            <a:pPr lvl="1"/>
            <a:r>
              <a:rPr lang="bg-BG" sz="1200" dirty="0" smtClean="0"/>
              <a:t>Видео:</a:t>
            </a:r>
          </a:p>
          <a:p>
            <a:pPr lvl="2"/>
            <a:r>
              <a:rPr lang="bg-BG" sz="1100" dirty="0" smtClean="0">
                <a:hlinkClick r:id="rId10"/>
              </a:rPr>
              <a:t>Обработка на данните от </a:t>
            </a:r>
            <a:r>
              <a:rPr lang="en-US" sz="1100" dirty="0" smtClean="0">
                <a:hlinkClick r:id="rId10"/>
              </a:rPr>
              <a:t>LHC</a:t>
            </a:r>
            <a:endParaRPr lang="bg-BG" sz="1100" dirty="0" smtClean="0"/>
          </a:p>
          <a:p>
            <a:pPr lvl="2"/>
            <a:r>
              <a:rPr lang="bg-BG" sz="1100" dirty="0" smtClean="0">
                <a:hlinkClick r:id="rId11"/>
              </a:rPr>
              <a:t>Анимиран </a:t>
            </a:r>
            <a:r>
              <a:rPr lang="en-US" sz="1100" dirty="0" smtClean="0">
                <a:hlinkClick r:id="rId11"/>
              </a:rPr>
              <a:t>GRID</a:t>
            </a:r>
            <a:endParaRPr lang="bg-BG" sz="1100" dirty="0" smtClean="0"/>
          </a:p>
          <a:p>
            <a:pPr lvl="2"/>
            <a:r>
              <a:rPr lang="bg-BG" sz="1100" dirty="0" smtClean="0">
                <a:hlinkClick r:id="rId12"/>
              </a:rPr>
              <a:t>Отдела на ЦЕРН за информационни техноилогии в 8 минути</a:t>
            </a:r>
            <a:endParaRPr lang="en-US" sz="1100" dirty="0" smtClean="0"/>
          </a:p>
          <a:p>
            <a:pPr lvl="2"/>
            <a:r>
              <a:rPr lang="bg-BG" sz="1100" dirty="0" smtClean="0">
                <a:hlinkClick r:id="rId13"/>
              </a:rPr>
              <a:t>Как изглежда един лентов робот на работа</a:t>
            </a:r>
            <a:r>
              <a:rPr lang="bg-BG" sz="1100" dirty="0" smtClean="0"/>
              <a:t> </a:t>
            </a:r>
          </a:p>
          <a:p>
            <a:pPr lvl="2"/>
            <a:r>
              <a:rPr lang="bg-BG" sz="1100" dirty="0" smtClean="0">
                <a:hlinkClick r:id="rId14"/>
              </a:rPr>
              <a:t>Центъра за данни във Вигнер, Унгария</a:t>
            </a:r>
            <a:endParaRPr lang="bg-BG" sz="1100" dirty="0" smtClean="0"/>
          </a:p>
          <a:p>
            <a:r>
              <a:rPr lang="bg-BG" sz="1800" dirty="0" smtClean="0"/>
              <a:t>Последните </a:t>
            </a:r>
            <a:r>
              <a:rPr lang="bg-BG" sz="1800" dirty="0" smtClean="0"/>
              <a:t>новости (</a:t>
            </a:r>
            <a:r>
              <a:rPr lang="en-US" sz="1800" dirty="0" smtClean="0"/>
              <a:t>CHEP2016 </a:t>
            </a:r>
            <a:r>
              <a:rPr lang="bg-BG" sz="1800" dirty="0" smtClean="0"/>
              <a:t>ще се проведе следващата седмица):</a:t>
            </a:r>
            <a:endParaRPr lang="bg-BG" sz="1800" dirty="0" smtClean="0"/>
          </a:p>
          <a:p>
            <a:pPr lvl="1"/>
            <a:r>
              <a:rPr lang="bg-BG" sz="1400" dirty="0" smtClean="0">
                <a:hlinkClick r:id="rId15"/>
              </a:rPr>
              <a:t>Презентации от конференцията </a:t>
            </a:r>
            <a:r>
              <a:rPr lang="en-US" sz="1400" dirty="0" smtClean="0">
                <a:hlinkClick r:id="rId15"/>
              </a:rPr>
              <a:t>CHEP2015 (Computing in High Energy Physics)</a:t>
            </a:r>
            <a:endParaRPr lang="en-US" sz="1400" dirty="0" smtClean="0"/>
          </a:p>
          <a:p>
            <a:pPr lvl="1"/>
            <a:r>
              <a:rPr lang="bg-BG" sz="1400" dirty="0" smtClean="0">
                <a:hlinkClick r:id="rId16"/>
              </a:rPr>
              <a:t>Конференция </a:t>
            </a:r>
            <a:r>
              <a:rPr lang="en-US" sz="1400" dirty="0" smtClean="0">
                <a:hlinkClick r:id="rId16"/>
              </a:rPr>
              <a:t>2015 </a:t>
            </a:r>
            <a:r>
              <a:rPr lang="bg-BG" sz="1400" dirty="0" smtClean="0">
                <a:hlinkClick r:id="rId16"/>
              </a:rPr>
              <a:t>на колаборацията </a:t>
            </a:r>
            <a:r>
              <a:rPr lang="en-US" sz="1400" dirty="0" smtClean="0">
                <a:hlinkClick r:id="rId16"/>
              </a:rPr>
              <a:t>WLCG</a:t>
            </a:r>
            <a:endParaRPr lang="bg-BG" sz="14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339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66939"/>
            <a:ext cx="7772400" cy="1747732"/>
          </a:xfrm>
        </p:spPr>
        <p:txBody>
          <a:bodyPr>
            <a:normAutofit/>
          </a:bodyPr>
          <a:lstStyle/>
          <a:p>
            <a:r>
              <a:rPr lang="en-US" b="1" dirty="0" smtClean="0"/>
              <a:t>GRID </a:t>
            </a:r>
            <a:br>
              <a:rPr lang="en-US" b="1" dirty="0" smtClean="0"/>
            </a:br>
            <a:r>
              <a:rPr lang="bg-BG" b="1" dirty="0" smtClean="0"/>
              <a:t>технологии</a:t>
            </a:r>
            <a:endParaRPr lang="en-US" sz="3600" dirty="0">
              <a:solidFill>
                <a:srgbClr val="95B3D7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2760" y="5257649"/>
            <a:ext cx="4739640" cy="101210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bg-BG" sz="2000" dirty="0">
                <a:solidFill>
                  <a:schemeClr val="tx1"/>
                </a:solidFill>
              </a:rPr>
              <a:t>д</a:t>
            </a:r>
            <a:r>
              <a:rPr lang="bg-BG" sz="2000" dirty="0" smtClean="0">
                <a:solidFill>
                  <a:schemeClr val="tx1"/>
                </a:solidFill>
              </a:rPr>
              <a:t>р. </a:t>
            </a:r>
            <a:r>
              <a:rPr lang="bg-BG" sz="2000" dirty="0">
                <a:solidFill>
                  <a:schemeClr val="tx1"/>
                </a:solidFill>
              </a:rPr>
              <a:t>Иван Глушков</a:t>
            </a:r>
          </a:p>
          <a:p>
            <a:pPr algn="l"/>
            <a:r>
              <a:rPr lang="bg-BG" sz="2000" dirty="0">
                <a:solidFill>
                  <a:schemeClr val="tx1"/>
                </a:solidFill>
              </a:rPr>
              <a:t>Българска инжинерна учителска програма</a:t>
            </a:r>
          </a:p>
          <a:p>
            <a:pPr algn="l"/>
            <a:r>
              <a:rPr lang="bg-BG" sz="2000" dirty="0">
                <a:solidFill>
                  <a:schemeClr val="tx1"/>
                </a:solidFill>
              </a:rPr>
              <a:t>ЦЕРН, октомври 2016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08" y="180073"/>
            <a:ext cx="966767" cy="966767"/>
          </a:xfrm>
          <a:prstGeom prst="rect">
            <a:avLst/>
          </a:prstGeom>
        </p:spPr>
      </p:pic>
      <p:pic>
        <p:nvPicPr>
          <p:cNvPr id="6" name="Picture 5" descr="stacks_bann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7" name="Picture 6" descr="accelerato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032760" y="4343400"/>
            <a:ext cx="1524000" cy="914400"/>
          </a:xfrm>
          <a:prstGeom prst="rect">
            <a:avLst/>
          </a:prstGeom>
        </p:spPr>
      </p:pic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9" name="Picture 8" descr="01 nyte - globe encounters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463040" y="4343400"/>
            <a:ext cx="1569720" cy="1746590"/>
          </a:xfrm>
          <a:prstGeom prst="rect">
            <a:avLst/>
          </a:prstGeom>
        </p:spPr>
      </p:pic>
      <p:pic>
        <p:nvPicPr>
          <p:cNvPr id="10" name="Picture 9" descr="0804041_30.t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1" name="Picture 10" descr="blueinstall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pic>
        <p:nvPicPr>
          <p:cNvPr id="18" name="Image 8" descr="WLCG-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55" y="5396821"/>
            <a:ext cx="780947" cy="57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UTA_logomark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975" y="231043"/>
            <a:ext cx="1093277" cy="9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13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Накратко..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5450" y="2089783"/>
            <a:ext cx="5860141" cy="3479236"/>
          </a:xfrm>
        </p:spPr>
        <p:txBody>
          <a:bodyPr>
            <a:noAutofit/>
          </a:bodyPr>
          <a:lstStyle/>
          <a:p>
            <a:r>
              <a:rPr lang="bg-BG" sz="2000" dirty="0" smtClean="0"/>
              <a:t>Данните </a:t>
            </a:r>
            <a:r>
              <a:rPr lang="bg-BG" sz="2000" dirty="0"/>
              <a:t>от </a:t>
            </a:r>
            <a:r>
              <a:rPr lang="en-US" sz="2000" dirty="0"/>
              <a:t>LHC</a:t>
            </a:r>
            <a:endParaRPr lang="bg-BG" sz="2000" dirty="0"/>
          </a:p>
          <a:p>
            <a:pPr lvl="1"/>
            <a:r>
              <a:rPr lang="bg-BG" sz="1800" dirty="0"/>
              <a:t>Колко точно са данните</a:t>
            </a:r>
            <a:r>
              <a:rPr lang="en-US" sz="1800" dirty="0"/>
              <a:t> </a:t>
            </a:r>
            <a:r>
              <a:rPr lang="bg-BG" sz="1800" dirty="0"/>
              <a:t>от </a:t>
            </a:r>
            <a:r>
              <a:rPr lang="en-US" sz="1800" dirty="0"/>
              <a:t>LHC?</a:t>
            </a:r>
          </a:p>
          <a:p>
            <a:pPr lvl="1"/>
            <a:r>
              <a:rPr lang="bg-BG" sz="1800" dirty="0"/>
              <a:t>Що е то тригер?</a:t>
            </a:r>
          </a:p>
          <a:p>
            <a:r>
              <a:rPr lang="bg-BG" sz="2000" dirty="0" smtClean="0"/>
              <a:t>Информационни технологии в ЦЕРН</a:t>
            </a:r>
            <a:endParaRPr lang="en-US" sz="2000" dirty="0"/>
          </a:p>
          <a:p>
            <a:r>
              <a:rPr lang="bg-BG" sz="2000" dirty="0" smtClean="0"/>
              <a:t>Какво се разбира под </a:t>
            </a:r>
            <a:r>
              <a:rPr lang="en-US" sz="2000" dirty="0" smtClean="0"/>
              <a:t>GRID</a:t>
            </a:r>
            <a:r>
              <a:rPr lang="bg-BG" sz="2000" dirty="0" smtClean="0"/>
              <a:t>?</a:t>
            </a:r>
          </a:p>
          <a:p>
            <a:r>
              <a:rPr lang="en-US" sz="2000" dirty="0" smtClean="0"/>
              <a:t>GRID </a:t>
            </a:r>
            <a:r>
              <a:rPr lang="bg-BG" sz="2000" dirty="0" smtClean="0"/>
              <a:t>за </a:t>
            </a:r>
            <a:r>
              <a:rPr lang="en-US" sz="2000" dirty="0" smtClean="0"/>
              <a:t>LHC </a:t>
            </a:r>
            <a:r>
              <a:rPr lang="bg-BG" sz="2000" dirty="0" smtClean="0"/>
              <a:t>или какво е </a:t>
            </a:r>
            <a:r>
              <a:rPr lang="en-US" sz="2000" dirty="0" smtClean="0"/>
              <a:t>WLCG</a:t>
            </a:r>
            <a:endParaRPr lang="bg-BG" sz="2000" dirty="0" smtClean="0"/>
          </a:p>
          <a:p>
            <a:endParaRPr lang="bg-BG" sz="2000" dirty="0" smtClean="0"/>
          </a:p>
          <a:p>
            <a:r>
              <a:rPr lang="bg-BG" sz="2000" dirty="0" smtClean="0"/>
              <a:t>Малък бонус..</a:t>
            </a:r>
            <a:endParaRPr lang="en-US" sz="20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492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76" y="467545"/>
            <a:ext cx="6992615" cy="975049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Данните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sz="3600" dirty="0" smtClean="0">
                <a:solidFill>
                  <a:schemeClr val="accent1">
                    <a:lumMod val="75000"/>
                  </a:schemeClr>
                </a:solidFill>
              </a:rPr>
              <a:t>..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bg-BG" sz="3600" dirty="0" smtClean="0">
                <a:solidFill>
                  <a:schemeClr val="accent1">
                    <a:lumMod val="75000"/>
                  </a:schemeClr>
                </a:solidFill>
              </a:rPr>
              <a:t> колко от тях можем да запишем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6544751" cy="4626696"/>
          </a:xfrm>
        </p:spPr>
        <p:txBody>
          <a:bodyPr>
            <a:normAutofit fontScale="70000" lnSpcReduction="20000"/>
          </a:bodyPr>
          <a:lstStyle/>
          <a:p>
            <a:r>
              <a:rPr lang="bg-BG" dirty="0" smtClean="0"/>
              <a:t>Колко данни създаваме</a:t>
            </a:r>
            <a:r>
              <a:rPr lang="bg-BG" dirty="0" smtClean="0"/>
              <a:t>?</a:t>
            </a:r>
            <a:endParaRPr lang="en-US" dirty="0"/>
          </a:p>
          <a:p>
            <a:pPr marL="685800" lvl="1">
              <a:buFontTx/>
              <a:buChar char="-"/>
            </a:pPr>
            <a:r>
              <a:rPr lang="en-US" dirty="0" smtClean="0"/>
              <a:t>1</a:t>
            </a:r>
            <a:r>
              <a:rPr lang="bg-BG" dirty="0" smtClean="0"/>
              <a:t> (1.5) </a:t>
            </a:r>
            <a:r>
              <a:rPr lang="en-US" dirty="0" smtClean="0"/>
              <a:t>MB </a:t>
            </a:r>
            <a:r>
              <a:rPr lang="en-US" dirty="0"/>
              <a:t>/ </a:t>
            </a:r>
            <a:r>
              <a:rPr lang="bg-BG" dirty="0" smtClean="0"/>
              <a:t>събитие в </a:t>
            </a:r>
            <a:r>
              <a:rPr lang="en-US" dirty="0" smtClean="0"/>
              <a:t>CMS (ATLAS)</a:t>
            </a:r>
            <a:endParaRPr lang="bg-BG" dirty="0"/>
          </a:p>
          <a:p>
            <a:pPr marL="685800" lvl="1">
              <a:buFontTx/>
              <a:buChar char="-"/>
            </a:pPr>
            <a:r>
              <a:rPr lang="bg-BG" dirty="0"/>
              <a:t>40 </a:t>
            </a:r>
            <a:r>
              <a:rPr lang="en-US" dirty="0" smtClean="0"/>
              <a:t>MHz </a:t>
            </a:r>
            <a:r>
              <a:rPr lang="bg-BG" dirty="0"/>
              <a:t>честота на </a:t>
            </a:r>
            <a:r>
              <a:rPr lang="bg-BG" dirty="0" smtClean="0"/>
              <a:t>сблъскване (40 000 000 събития / секунда)</a:t>
            </a:r>
            <a:endParaRPr lang="bg-BG" dirty="0"/>
          </a:p>
          <a:p>
            <a:pPr marL="685800" lvl="1">
              <a:buFontTx/>
              <a:buChar char="-"/>
            </a:pPr>
            <a:r>
              <a:rPr lang="bg-BG" dirty="0"/>
              <a:t>40 Т</a:t>
            </a:r>
            <a:r>
              <a:rPr lang="en-US" dirty="0"/>
              <a:t>B/ </a:t>
            </a:r>
            <a:r>
              <a:rPr lang="bg-BG" dirty="0"/>
              <a:t>секунда!</a:t>
            </a:r>
            <a:r>
              <a:rPr lang="bg-BG" dirty="0" smtClean="0"/>
              <a:t>!</a:t>
            </a:r>
            <a:r>
              <a:rPr lang="en-US" dirty="0" smtClean="0"/>
              <a:t> (10</a:t>
            </a:r>
            <a:r>
              <a:rPr lang="en-US" baseline="30000" dirty="0" smtClean="0"/>
              <a:t>6</a:t>
            </a:r>
            <a:r>
              <a:rPr lang="en-US" dirty="0" smtClean="0"/>
              <a:t> PB / </a:t>
            </a:r>
            <a:r>
              <a:rPr lang="bg-BG" dirty="0" smtClean="0"/>
              <a:t>година</a:t>
            </a:r>
            <a:r>
              <a:rPr lang="en-US" dirty="0" smtClean="0"/>
              <a:t>)</a:t>
            </a:r>
            <a:endParaRPr lang="bg-BG" dirty="0"/>
          </a:p>
          <a:p>
            <a:pPr marL="400050" indent="-457200"/>
            <a:r>
              <a:rPr lang="bg-BG" dirty="0" smtClean="0"/>
              <a:t>Колко можем да </a:t>
            </a:r>
            <a:r>
              <a:rPr lang="bg-BG" dirty="0" smtClean="0"/>
              <a:t>запишем?</a:t>
            </a:r>
            <a:endParaRPr lang="bg-BG" dirty="0" smtClean="0"/>
          </a:p>
          <a:p>
            <a:pPr marL="685800" lvl="1">
              <a:buFontTx/>
              <a:buChar char="-"/>
            </a:pPr>
            <a:r>
              <a:rPr lang="bg-BG" dirty="0" smtClean="0"/>
              <a:t>Максимум 1 000 събития / </a:t>
            </a:r>
            <a:r>
              <a:rPr lang="bg-BG" dirty="0" smtClean="0"/>
              <a:t>секунда. (Пробвахме и 2000..)</a:t>
            </a:r>
            <a:endParaRPr lang="bg-BG" dirty="0" smtClean="0"/>
          </a:p>
          <a:p>
            <a:pPr marL="400050" lvl="1" indent="0">
              <a:buNone/>
            </a:pPr>
            <a:endParaRPr lang="en-US" sz="1200" dirty="0"/>
          </a:p>
          <a:p>
            <a:r>
              <a:rPr lang="bg-BG" dirty="0" smtClean="0"/>
              <a:t>Колко данни записваме общо? (</a:t>
            </a:r>
            <a:r>
              <a:rPr lang="en-US" dirty="0" smtClean="0"/>
              <a:t>LHC</a:t>
            </a:r>
            <a:r>
              <a:rPr lang="bg-BG" dirty="0" smtClean="0"/>
              <a:t>)</a:t>
            </a:r>
            <a:endParaRPr lang="en-US" dirty="0" smtClean="0"/>
          </a:p>
          <a:p>
            <a:pPr lvl="1"/>
            <a:r>
              <a:rPr lang="bg-BG" dirty="0" smtClean="0"/>
              <a:t>30 </a:t>
            </a:r>
            <a:r>
              <a:rPr lang="en-US" dirty="0" smtClean="0"/>
              <a:t>PB/</a:t>
            </a:r>
            <a:r>
              <a:rPr lang="bg-BG" dirty="0" smtClean="0"/>
              <a:t>година</a:t>
            </a:r>
          </a:p>
          <a:p>
            <a:pPr lvl="1"/>
            <a:r>
              <a:rPr lang="bg-BG" dirty="0" smtClean="0"/>
              <a:t>Аналог :</a:t>
            </a:r>
          </a:p>
          <a:p>
            <a:pPr lvl="2"/>
            <a:r>
              <a:rPr lang="bg-BG" dirty="0" smtClean="0"/>
              <a:t>9 милиона </a:t>
            </a:r>
            <a:r>
              <a:rPr lang="en-US" dirty="0" smtClean="0"/>
              <a:t>HD </a:t>
            </a:r>
            <a:r>
              <a:rPr lang="bg-BG" dirty="0" smtClean="0"/>
              <a:t>филма</a:t>
            </a:r>
          </a:p>
          <a:p>
            <a:pPr lvl="2"/>
            <a:r>
              <a:rPr lang="bg-BG" dirty="0" smtClean="0"/>
              <a:t>Записани на </a:t>
            </a:r>
            <a:r>
              <a:rPr lang="en-US" dirty="0" smtClean="0"/>
              <a:t>CD-</a:t>
            </a:r>
            <a:r>
              <a:rPr lang="bg-BG" dirty="0" smtClean="0"/>
              <a:t>та образуват кула с височина 20 км</a:t>
            </a:r>
          </a:p>
          <a:p>
            <a:pPr lvl="2"/>
            <a:r>
              <a:rPr lang="bg-BG" dirty="0" smtClean="0"/>
              <a:t>Повече от половината от всичко написано от човеството на всички езици</a:t>
            </a:r>
            <a:endParaRPr lang="en-US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7461765" y="4637530"/>
            <a:ext cx="1407652" cy="1875939"/>
          </a:xfrm>
          <a:prstGeom prst="roundRect">
            <a:avLst>
              <a:gd name="adj" fmla="val 9493"/>
            </a:avLst>
          </a:prstGeom>
          <a:solidFill>
            <a:schemeClr val="lt1">
              <a:alpha val="7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461765" y="4637530"/>
            <a:ext cx="1407652" cy="187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bg-BG" sz="1700" b="1" dirty="0" smtClean="0">
                <a:solidFill>
                  <a:schemeClr val="accent1">
                    <a:lumMod val="75000"/>
                  </a:schemeClr>
                </a:solidFill>
              </a:rPr>
              <a:t>Пищов</a:t>
            </a:r>
            <a:endParaRPr lang="en-US" sz="17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Font typeface="Arial"/>
              <a:buNone/>
            </a:pPr>
            <a:endParaRPr lang="bg-BG" sz="9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Font typeface="Arial"/>
              <a:buNone/>
            </a:pPr>
            <a:r>
              <a:rPr lang="en-US" sz="1400" dirty="0"/>
              <a:t>k</a:t>
            </a:r>
            <a:r>
              <a:rPr lang="en-US" sz="1400" dirty="0" smtClean="0"/>
              <a:t> (</a:t>
            </a:r>
            <a:r>
              <a:rPr lang="bg-BG" sz="1400" dirty="0" smtClean="0"/>
              <a:t>кило</a:t>
            </a:r>
            <a:r>
              <a:rPr lang="en-US" sz="1400" dirty="0" smtClean="0"/>
              <a:t>)= 10</a:t>
            </a:r>
            <a:r>
              <a:rPr lang="en-US" sz="1400" baseline="30000" dirty="0" smtClean="0"/>
              <a:t>3</a:t>
            </a:r>
          </a:p>
          <a:p>
            <a:pPr marL="0" indent="0" algn="ctr">
              <a:buFont typeface="Arial"/>
              <a:buNone/>
            </a:pPr>
            <a:r>
              <a:rPr lang="en-US" sz="1400" dirty="0" smtClean="0"/>
              <a:t>M</a:t>
            </a:r>
            <a:r>
              <a:rPr lang="bg-BG" sz="1400" dirty="0" smtClean="0"/>
              <a:t> (мега)</a:t>
            </a:r>
            <a:r>
              <a:rPr lang="en-US" sz="1400" dirty="0" smtClean="0"/>
              <a:t> = 10</a:t>
            </a:r>
            <a:r>
              <a:rPr lang="en-US" sz="1400" baseline="30000" dirty="0" smtClean="0"/>
              <a:t>6</a:t>
            </a:r>
            <a:endParaRPr lang="bg-BG" sz="1400" baseline="30000" dirty="0" smtClean="0"/>
          </a:p>
          <a:p>
            <a:pPr marL="0" indent="0" algn="ctr">
              <a:buFont typeface="Arial"/>
              <a:buNone/>
            </a:pPr>
            <a:r>
              <a:rPr lang="en-US" sz="1400" dirty="0" smtClean="0"/>
              <a:t>G</a:t>
            </a:r>
            <a:r>
              <a:rPr lang="bg-BG" sz="1400" dirty="0" smtClean="0"/>
              <a:t> (гига)</a:t>
            </a:r>
            <a:r>
              <a:rPr lang="en-US" sz="1400" dirty="0" smtClean="0"/>
              <a:t> = 10</a:t>
            </a:r>
            <a:r>
              <a:rPr lang="en-US" sz="1400" baseline="30000" dirty="0" smtClean="0"/>
              <a:t>9</a:t>
            </a:r>
          </a:p>
          <a:p>
            <a:pPr marL="0" indent="0" algn="ctr">
              <a:buFont typeface="Arial"/>
              <a:buNone/>
            </a:pPr>
            <a:r>
              <a:rPr lang="en-US" sz="1400" dirty="0" smtClean="0"/>
              <a:t>T</a:t>
            </a:r>
            <a:r>
              <a:rPr lang="bg-BG" sz="1400" dirty="0" smtClean="0"/>
              <a:t> (тера)</a:t>
            </a:r>
            <a:r>
              <a:rPr lang="en-US" sz="1400" dirty="0" smtClean="0"/>
              <a:t> = 10</a:t>
            </a:r>
            <a:r>
              <a:rPr lang="en-US" sz="1400" baseline="30000" dirty="0" smtClean="0"/>
              <a:t>12</a:t>
            </a:r>
          </a:p>
          <a:p>
            <a:pPr marL="0" indent="0" algn="ctr">
              <a:buFont typeface="Arial"/>
              <a:buNone/>
            </a:pPr>
            <a:r>
              <a:rPr lang="en-US" sz="1400" dirty="0" smtClean="0"/>
              <a:t>P</a:t>
            </a:r>
            <a:r>
              <a:rPr lang="bg-BG" sz="1400" dirty="0" smtClean="0"/>
              <a:t> (пета)</a:t>
            </a:r>
            <a:r>
              <a:rPr lang="en-US" sz="1400" dirty="0" smtClean="0"/>
              <a:t> = 10</a:t>
            </a:r>
            <a:r>
              <a:rPr lang="en-US" sz="1400" baseline="30000" dirty="0" smtClean="0"/>
              <a:t>15</a:t>
            </a:r>
            <a:endParaRPr lang="bg-BG" sz="1400" baseline="30000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789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Що е то тригер?</a:t>
            </a:r>
            <a:br>
              <a:rPr lang="bg-BG" dirty="0" smtClean="0"/>
            </a:b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</a:t>
            </a:r>
            <a:r>
              <a:rPr lang="bg-BG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ли какво разбираме под “онлайн” в 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CMS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229" y="1571458"/>
            <a:ext cx="7940181" cy="491189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dirty="0" smtClean="0"/>
              <a:t>Trigger</a:t>
            </a:r>
            <a:r>
              <a:rPr lang="en-US" sz="1800" dirty="0" smtClean="0"/>
              <a:t> (</a:t>
            </a:r>
            <a:r>
              <a:rPr lang="bg-BG" sz="1800" dirty="0" smtClean="0"/>
              <a:t>анг.</a:t>
            </a:r>
            <a:r>
              <a:rPr lang="en-US" sz="1800" dirty="0" smtClean="0"/>
              <a:t>)</a:t>
            </a:r>
            <a:r>
              <a:rPr lang="bg-BG" sz="1800" dirty="0" smtClean="0"/>
              <a:t> – спусък, пусково устройство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bg-BG" sz="1800" b="1" dirty="0" smtClean="0"/>
              <a:t>Дефиниция:</a:t>
            </a:r>
            <a:r>
              <a:rPr lang="bg-BG" sz="1800" dirty="0" smtClean="0"/>
              <a:t> Система, която приема за по-нататъчна обработка или отхвърля данните от дадено събитие въз основа на характеристиките на събитието.</a:t>
            </a:r>
            <a:endParaRPr lang="en-US" sz="1800" dirty="0" smtClean="0"/>
          </a:p>
          <a:p>
            <a:pPr marL="0" indent="0">
              <a:buNone/>
            </a:pPr>
            <a:endParaRPr lang="en-US" sz="1000" dirty="0"/>
          </a:p>
          <a:p>
            <a:r>
              <a:rPr lang="bg-BG" sz="1800" dirty="0" smtClean="0"/>
              <a:t>Как подбираме събитията в </a:t>
            </a:r>
            <a:r>
              <a:rPr lang="en-US" sz="1800" b="1" dirty="0" smtClean="0"/>
              <a:t>CMS</a:t>
            </a:r>
            <a:r>
              <a:rPr lang="en-US" sz="1800" dirty="0" smtClean="0"/>
              <a:t>?</a:t>
            </a:r>
            <a:r>
              <a:rPr lang="bg-BG" sz="1800" dirty="0" smtClean="0"/>
              <a:t> – На две стъпки:</a:t>
            </a:r>
          </a:p>
          <a:p>
            <a:endParaRPr lang="bg-BG" sz="1000" dirty="0"/>
          </a:p>
          <a:p>
            <a:pPr lvl="1"/>
            <a:r>
              <a:rPr lang="bg-BG" sz="1600" dirty="0" smtClean="0"/>
              <a:t>Стъпка 1</a:t>
            </a:r>
            <a:r>
              <a:rPr lang="en-US" sz="1600" dirty="0" smtClean="0"/>
              <a:t>: “</a:t>
            </a:r>
            <a:r>
              <a:rPr lang="bg-BG" sz="1600" dirty="0" smtClean="0"/>
              <a:t>Тригерно ниво 1</a:t>
            </a:r>
            <a:r>
              <a:rPr lang="en-US" sz="1600" dirty="0" smtClean="0"/>
              <a:t>”</a:t>
            </a:r>
            <a:r>
              <a:rPr lang="bg-BG" sz="1600" dirty="0" smtClean="0"/>
              <a:t>:</a:t>
            </a:r>
            <a:endParaRPr lang="en-US" sz="1600" dirty="0" smtClean="0"/>
          </a:p>
          <a:p>
            <a:pPr lvl="2"/>
            <a:r>
              <a:rPr lang="bg-BG" sz="1400" dirty="0" smtClean="0"/>
              <a:t>Решението се взима въз основа само на 192 бита.</a:t>
            </a:r>
          </a:p>
          <a:p>
            <a:pPr lvl="2"/>
            <a:r>
              <a:rPr lang="bg-BG" sz="1400" dirty="0" smtClean="0"/>
              <a:t>Данните идват от най-бързите системи в </a:t>
            </a:r>
            <a:r>
              <a:rPr lang="en-US" sz="1400" dirty="0" smtClean="0"/>
              <a:t>CMS: </a:t>
            </a:r>
            <a:r>
              <a:rPr lang="bg-BG" sz="1400" dirty="0"/>
              <a:t>К</a:t>
            </a:r>
            <a:r>
              <a:rPr lang="bg-BG" sz="1400" dirty="0" smtClean="0"/>
              <a:t>алориметрите </a:t>
            </a:r>
            <a:r>
              <a:rPr lang="bg-BG" sz="1400" dirty="0"/>
              <a:t>и мюонните камери (</a:t>
            </a:r>
            <a:r>
              <a:rPr lang="en-US" sz="1400" dirty="0"/>
              <a:t>RPC, </a:t>
            </a:r>
            <a:r>
              <a:rPr lang="bg-BG" sz="1400" dirty="0"/>
              <a:t>българско участие</a:t>
            </a:r>
            <a:r>
              <a:rPr lang="bg-BG" sz="1400" dirty="0" smtClean="0"/>
              <a:t>)</a:t>
            </a:r>
          </a:p>
          <a:p>
            <a:pPr lvl="2"/>
            <a:r>
              <a:rPr lang="bg-BG" sz="1400" dirty="0" smtClean="0"/>
              <a:t>Имплементиран на “поръчкова” електроника - </a:t>
            </a:r>
            <a:r>
              <a:rPr lang="en-US" sz="1400" dirty="0" smtClean="0"/>
              <a:t>ASIC (Application Specific Integrated Circuit) </a:t>
            </a:r>
            <a:r>
              <a:rPr lang="bg-BG" sz="1400" dirty="0" smtClean="0"/>
              <a:t>и </a:t>
            </a:r>
            <a:r>
              <a:rPr lang="en-US" sz="1400" dirty="0" smtClean="0"/>
              <a:t>FPGA (Field-Programmable Gate Array) </a:t>
            </a:r>
            <a:r>
              <a:rPr lang="bg-BG" sz="1400" dirty="0" smtClean="0"/>
              <a:t>чипове.</a:t>
            </a:r>
          </a:p>
          <a:p>
            <a:pPr lvl="2"/>
            <a:r>
              <a:rPr lang="bg-BG" sz="1400" dirty="0"/>
              <a:t>Решението се взима в рамките на 1</a:t>
            </a:r>
            <a:r>
              <a:rPr lang="en-US" sz="1400" dirty="0"/>
              <a:t> μ</a:t>
            </a:r>
            <a:r>
              <a:rPr lang="bg-BG" sz="1400" dirty="0"/>
              <a:t>сек</a:t>
            </a:r>
            <a:r>
              <a:rPr lang="bg-BG" sz="1400" dirty="0" smtClean="0"/>
              <a:t>.</a:t>
            </a:r>
            <a:endParaRPr lang="en-US" sz="1400" dirty="0" smtClean="0"/>
          </a:p>
          <a:p>
            <a:pPr lvl="2"/>
            <a:r>
              <a:rPr lang="bg-BG" sz="1400" dirty="0" smtClean="0"/>
              <a:t>Намалява потока от данни от 40 милиона</a:t>
            </a:r>
            <a:r>
              <a:rPr lang="en-US" sz="1400" dirty="0" smtClean="0"/>
              <a:t> (40 MHz) </a:t>
            </a:r>
            <a:r>
              <a:rPr lang="bg-BG" sz="1400" dirty="0" smtClean="0"/>
              <a:t>на 100 хиляди събития в секунда (100 </a:t>
            </a:r>
            <a:r>
              <a:rPr lang="en-US" sz="1400" dirty="0" smtClean="0"/>
              <a:t>kHz</a:t>
            </a:r>
            <a:r>
              <a:rPr lang="bg-BG" sz="1400" dirty="0" smtClean="0"/>
              <a:t>)</a:t>
            </a:r>
            <a:endParaRPr lang="en-US" sz="1400" dirty="0" smtClean="0"/>
          </a:p>
          <a:p>
            <a:pPr lvl="2"/>
            <a:r>
              <a:rPr lang="bg-BG" sz="1400" dirty="0" smtClean="0"/>
              <a:t>Ограничението идва от електрониката, която чете събитията.</a:t>
            </a:r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93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Тригер от високо ниво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7" y="1288230"/>
            <a:ext cx="9101683" cy="519512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bg-BG" sz="2400" dirty="0" smtClean="0"/>
              <a:t>Как подбираме събитията </a:t>
            </a:r>
            <a:r>
              <a:rPr lang="bg-BG" sz="2400" dirty="0" smtClean="0"/>
              <a:t>например - в </a:t>
            </a:r>
            <a:r>
              <a:rPr lang="en-US" sz="2400" b="1" dirty="0" smtClean="0"/>
              <a:t>CMS</a:t>
            </a:r>
            <a:r>
              <a:rPr lang="en-US" sz="2400" dirty="0" smtClean="0"/>
              <a:t>?</a:t>
            </a:r>
            <a:r>
              <a:rPr lang="bg-BG" sz="2400" dirty="0" smtClean="0"/>
              <a:t> </a:t>
            </a:r>
            <a:endParaRPr lang="bg-BG" sz="2400" dirty="0"/>
          </a:p>
          <a:p>
            <a:pPr lvl="1"/>
            <a:r>
              <a:rPr lang="bg-BG" sz="2000" dirty="0" smtClean="0"/>
              <a:t>Стъпка 2</a:t>
            </a:r>
            <a:r>
              <a:rPr lang="en-US" sz="2000" dirty="0" smtClean="0"/>
              <a:t>: “</a:t>
            </a:r>
            <a:r>
              <a:rPr lang="bg-BG" sz="2000" dirty="0" smtClean="0"/>
              <a:t>Тригер от високо ниво</a:t>
            </a:r>
            <a:r>
              <a:rPr lang="en-US" sz="2000" dirty="0" smtClean="0"/>
              <a:t>”</a:t>
            </a:r>
            <a:r>
              <a:rPr lang="bg-BG" sz="2000" dirty="0" smtClean="0"/>
              <a:t>:</a:t>
            </a:r>
          </a:p>
          <a:p>
            <a:pPr lvl="2"/>
            <a:r>
              <a:rPr lang="bg-BG" sz="1800" dirty="0" smtClean="0"/>
              <a:t>Прочитат се данните от всички детектори</a:t>
            </a:r>
            <a:r>
              <a:rPr lang="en-US" sz="1800" dirty="0" smtClean="0"/>
              <a:t> (16 </a:t>
            </a:r>
            <a:r>
              <a:rPr lang="bg-BG" sz="1800" dirty="0" smtClean="0"/>
              <a:t>милиона канала!</a:t>
            </a:r>
            <a:r>
              <a:rPr lang="en-US" sz="1800" dirty="0" smtClean="0"/>
              <a:t>)</a:t>
            </a:r>
            <a:endParaRPr lang="bg-BG" sz="1800" dirty="0" smtClean="0"/>
          </a:p>
          <a:p>
            <a:pPr lvl="2"/>
            <a:r>
              <a:rPr lang="bg-BG" sz="1800" dirty="0" smtClean="0"/>
              <a:t>Технически детайли:</a:t>
            </a:r>
            <a:endParaRPr lang="bg-BG" sz="1800" dirty="0"/>
          </a:p>
          <a:p>
            <a:pPr lvl="3"/>
            <a:r>
              <a:rPr lang="bg-BG" sz="1600" dirty="0" smtClean="0"/>
              <a:t>Ресурси</a:t>
            </a:r>
            <a:r>
              <a:rPr lang="bg-BG" sz="1600" dirty="0"/>
              <a:t>:</a:t>
            </a:r>
            <a:r>
              <a:rPr lang="bg-BG" sz="1600" dirty="0" smtClean="0"/>
              <a:t> 16 000 </a:t>
            </a:r>
            <a:r>
              <a:rPr lang="en-US" sz="1600" dirty="0" smtClean="0"/>
              <a:t>Xeon </a:t>
            </a:r>
            <a:r>
              <a:rPr lang="bg-BG" sz="1600" dirty="0" smtClean="0"/>
              <a:t>ядра, 2 </a:t>
            </a:r>
            <a:r>
              <a:rPr lang="en-US" sz="1600" dirty="0" smtClean="0"/>
              <a:t>GB RAM / </a:t>
            </a:r>
            <a:r>
              <a:rPr lang="bg-BG" sz="1600" dirty="0" smtClean="0"/>
              <a:t>ядро</a:t>
            </a:r>
          </a:p>
          <a:p>
            <a:pPr lvl="3"/>
            <a:r>
              <a:rPr lang="bg-BG" sz="1600" dirty="0" smtClean="0"/>
              <a:t>Скорост на входящите данни: 100 хиляди събитя на секунда</a:t>
            </a:r>
          </a:p>
          <a:p>
            <a:pPr lvl="3"/>
            <a:r>
              <a:rPr lang="bg-BG" sz="1600" dirty="0" smtClean="0"/>
              <a:t>Време за реконструкция на едно събитие : 160 </a:t>
            </a:r>
            <a:r>
              <a:rPr lang="en-US" sz="1600" dirty="0" err="1" smtClean="0"/>
              <a:t>ms.</a:t>
            </a:r>
            <a:endParaRPr lang="en-US" sz="1600" dirty="0" smtClean="0"/>
          </a:p>
          <a:p>
            <a:pPr lvl="3"/>
            <a:r>
              <a:rPr lang="bg-BG" sz="1600" dirty="0" smtClean="0"/>
              <a:t>Софтуеър: Набор от алгоритми, имплементирани с оптимизирана версия на стандартния пакет за обработка на данните на </a:t>
            </a:r>
            <a:r>
              <a:rPr lang="en-US" sz="1600" dirty="0" smtClean="0"/>
              <a:t>CMS (CMSSW). </a:t>
            </a:r>
            <a:r>
              <a:rPr lang="bg-BG" sz="1600" dirty="0" smtClean="0"/>
              <a:t>Състои се от </a:t>
            </a:r>
            <a:r>
              <a:rPr lang="en-US" sz="1600" dirty="0" smtClean="0"/>
              <a:t>~</a:t>
            </a:r>
            <a:r>
              <a:rPr lang="bg-BG" sz="1600" dirty="0" smtClean="0"/>
              <a:t> </a:t>
            </a:r>
            <a:r>
              <a:rPr lang="en-US" sz="1600" dirty="0" smtClean="0"/>
              <a:t>2500 </a:t>
            </a:r>
            <a:r>
              <a:rPr lang="bg-BG" sz="1600" dirty="0" smtClean="0"/>
              <a:t>модули (</a:t>
            </a:r>
            <a:r>
              <a:rPr lang="en-US" sz="1600" dirty="0" smtClean="0"/>
              <a:t>C++</a:t>
            </a:r>
            <a:r>
              <a:rPr lang="bg-BG" sz="1600" dirty="0" smtClean="0"/>
              <a:t>)</a:t>
            </a:r>
            <a:r>
              <a:rPr lang="en-US" sz="1600" dirty="0" smtClean="0"/>
              <a:t> , </a:t>
            </a:r>
            <a:r>
              <a:rPr lang="bg-BG" sz="1600" dirty="0" smtClean="0"/>
              <a:t>изпълнени в различна последователност и с различна конфигурация (</a:t>
            </a:r>
            <a:r>
              <a:rPr lang="en-US" sz="1600" dirty="0" smtClean="0"/>
              <a:t>python</a:t>
            </a:r>
            <a:r>
              <a:rPr lang="bg-BG" sz="1600" dirty="0" smtClean="0"/>
              <a:t>).</a:t>
            </a:r>
          </a:p>
          <a:p>
            <a:pPr lvl="2"/>
            <a:r>
              <a:rPr lang="bg-BG" sz="1800" dirty="0" smtClean="0"/>
              <a:t>Правят се много по-пълна оценка на данните.</a:t>
            </a:r>
          </a:p>
          <a:p>
            <a:pPr lvl="2"/>
            <a:r>
              <a:rPr lang="bg-BG" sz="1800" dirty="0" smtClean="0"/>
              <a:t>Намалява потока на данни до 1000 събития в секунда</a:t>
            </a:r>
            <a:endParaRPr lang="en-US" sz="1800" dirty="0" smtClean="0"/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558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0804041_14.tif"/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925" y="0"/>
            <a:ext cx="10244666" cy="68580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837011" y="4628989"/>
            <a:ext cx="2770800" cy="1875939"/>
          </a:xfrm>
          <a:prstGeom prst="roundRect">
            <a:avLst>
              <a:gd name="adj" fmla="val 9493"/>
            </a:avLst>
          </a:prstGeom>
          <a:solidFill>
            <a:schemeClr val="lt1">
              <a:alpha val="7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011" y="4628989"/>
            <a:ext cx="2770800" cy="187593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</a:rPr>
              <a:t>Статистика </a:t>
            </a:r>
            <a:r>
              <a:rPr lang="bg-BG" sz="17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1700" b="1" dirty="0" err="1" smtClean="0">
                <a:solidFill>
                  <a:schemeClr val="accent1">
                    <a:lumMod val="75000"/>
                  </a:schemeClr>
                </a:solidFill>
              </a:rPr>
              <a:t>Mayrin</a:t>
            </a:r>
            <a:r>
              <a:rPr lang="bg-BG" sz="17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US" sz="17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bg-BG" sz="9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bg-BG" sz="1400" dirty="0" smtClean="0"/>
              <a:t>11207 сървъра</a:t>
            </a:r>
          </a:p>
          <a:p>
            <a:pPr marL="0" indent="0" algn="ctr">
              <a:buNone/>
            </a:pPr>
            <a:r>
              <a:rPr lang="bg-BG" sz="1400" dirty="0" smtClean="0"/>
              <a:t>115 279 ядра</a:t>
            </a:r>
          </a:p>
          <a:p>
            <a:pPr marL="0" indent="0" algn="ctr">
              <a:buNone/>
            </a:pPr>
            <a:r>
              <a:rPr lang="bg-BG" sz="1400" dirty="0" smtClean="0"/>
              <a:t>131 796 ТБ хард дискове</a:t>
            </a:r>
          </a:p>
          <a:p>
            <a:pPr marL="0" indent="0" algn="ctr">
              <a:buNone/>
            </a:pPr>
            <a:r>
              <a:rPr lang="bg-BG" sz="1400" dirty="0" smtClean="0"/>
              <a:t>90 000 ТБ лентови носители</a:t>
            </a:r>
          </a:p>
          <a:p>
            <a:pPr marL="0" indent="0" algn="ctr">
              <a:buNone/>
            </a:pPr>
            <a:r>
              <a:rPr lang="bg-BG" sz="1400" dirty="0" smtClean="0"/>
              <a:t>3.5 </a:t>
            </a:r>
            <a:r>
              <a:rPr lang="en-US" sz="1400" dirty="0" smtClean="0"/>
              <a:t>MW </a:t>
            </a:r>
            <a:r>
              <a:rPr lang="bg-BG" sz="1400" dirty="0" smtClean="0"/>
              <a:t>елекрически капацитет</a:t>
            </a:r>
            <a:endParaRPr lang="en-US" sz="1400" dirty="0" smtClean="0"/>
          </a:p>
          <a:p>
            <a:pPr marL="0" indent="0" algn="ctr">
              <a:buNone/>
            </a:pPr>
            <a:r>
              <a:rPr lang="bg-BG" sz="1400" dirty="0" smtClean="0"/>
              <a:t>Резервно захранване с дизелови генератори </a:t>
            </a:r>
          </a:p>
        </p:txBody>
      </p:sp>
      <p:pic>
        <p:nvPicPr>
          <p:cNvPr id="9" name="Picture 8" descr="CERN-Wigner-conne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961" y="1600201"/>
            <a:ext cx="4257219" cy="2764478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173174" y="1605161"/>
            <a:ext cx="4026317" cy="2765029"/>
          </a:xfrm>
          <a:prstGeom prst="roundRect">
            <a:avLst>
              <a:gd name="adj" fmla="val 9493"/>
            </a:avLst>
          </a:prstGeom>
          <a:solidFill>
            <a:schemeClr val="lt1">
              <a:alpha val="7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4379" y="1584902"/>
            <a:ext cx="3827403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17375E"/>
                </a:solidFill>
              </a:rPr>
              <a:t>IT </a:t>
            </a:r>
            <a:r>
              <a:rPr lang="bg-BG" b="1" dirty="0" smtClean="0">
                <a:solidFill>
                  <a:srgbClr val="17375E"/>
                </a:solidFill>
              </a:rPr>
              <a:t>Услуги</a:t>
            </a:r>
          </a:p>
          <a:p>
            <a:pPr algn="ctr"/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bg-BG" sz="1200" b="1" dirty="0" smtClean="0">
                <a:solidFill>
                  <a:schemeClr val="accent1">
                    <a:lumMod val="75000"/>
                  </a:schemeClr>
                </a:solidFill>
              </a:rPr>
              <a:t>непълен лист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bg-BG" sz="1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bg-BG" sz="1600" dirty="0" smtClean="0"/>
              <a:t>Комютърни ресурси за данните от експериментите на </a:t>
            </a:r>
            <a:r>
              <a:rPr lang="en-US" sz="1600" dirty="0" smtClean="0"/>
              <a:t>LHC.</a:t>
            </a:r>
            <a:endParaRPr lang="bg-BG" sz="1600" dirty="0" smtClean="0"/>
          </a:p>
          <a:p>
            <a:pPr marL="285750" indent="-285750">
              <a:buFont typeface="Arial"/>
              <a:buChar char="•"/>
            </a:pPr>
            <a:r>
              <a:rPr lang="bg-BG" sz="1600" dirty="0" smtClean="0"/>
              <a:t>Инфраструктура за експериментите</a:t>
            </a:r>
          </a:p>
          <a:p>
            <a:pPr marL="742950" lvl="1" indent="-285750">
              <a:buFont typeface="Arial"/>
              <a:buChar char="•"/>
            </a:pPr>
            <a:r>
              <a:rPr lang="bg-BG" sz="1600" dirty="0" smtClean="0"/>
              <a:t>Ресурси за локални изчисления и съхранение на данни</a:t>
            </a:r>
          </a:p>
          <a:p>
            <a:pPr marL="285750" indent="-285750">
              <a:buFont typeface="Arial"/>
              <a:buChar char="•"/>
            </a:pPr>
            <a:r>
              <a:rPr lang="bg-BG" sz="1600" dirty="0" smtClean="0"/>
              <a:t>Поддръжка и развитие на програмната и хардуерната обезпеченост на работата на лабораторията </a:t>
            </a:r>
            <a:endParaRPr lang="en-US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4000578" y="4609628"/>
            <a:ext cx="2770800" cy="1875939"/>
          </a:xfrm>
          <a:prstGeom prst="roundRect">
            <a:avLst>
              <a:gd name="adj" fmla="val 9493"/>
            </a:avLst>
          </a:prstGeom>
          <a:solidFill>
            <a:schemeClr val="lt1">
              <a:alpha val="7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000578" y="4609628"/>
            <a:ext cx="2770800" cy="187593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bg-BG" sz="2400" b="1" dirty="0" smtClean="0">
                <a:solidFill>
                  <a:schemeClr val="tx2">
                    <a:lumMod val="75000"/>
                  </a:schemeClr>
                </a:solidFill>
              </a:rPr>
              <a:t>Статистика </a:t>
            </a:r>
            <a:r>
              <a:rPr lang="bg-BG" sz="17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</a:rPr>
              <a:t>Wigner</a:t>
            </a:r>
            <a:r>
              <a:rPr lang="bg-BG" sz="17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US" sz="17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Font typeface="Arial"/>
              <a:buNone/>
            </a:pPr>
            <a:endParaRPr lang="bg-BG" sz="9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Font typeface="Arial"/>
              <a:buNone/>
            </a:pPr>
            <a:r>
              <a:rPr lang="bg-BG" sz="1400" dirty="0" smtClean="0"/>
              <a:t>11207 сървъра</a:t>
            </a:r>
          </a:p>
          <a:p>
            <a:pPr marL="0" indent="0" algn="ctr">
              <a:buFont typeface="Arial"/>
              <a:buNone/>
            </a:pPr>
            <a:r>
              <a:rPr lang="bg-BG" sz="1400" dirty="0" smtClean="0"/>
              <a:t>115 279 ядра</a:t>
            </a:r>
          </a:p>
          <a:p>
            <a:pPr marL="0" indent="0" algn="ctr">
              <a:buFont typeface="Arial"/>
              <a:buNone/>
            </a:pPr>
            <a:r>
              <a:rPr lang="bg-BG" sz="1400" dirty="0" smtClean="0"/>
              <a:t>131 796 ТБ хард дискове</a:t>
            </a:r>
          </a:p>
          <a:p>
            <a:pPr marL="0" indent="0" algn="ctr">
              <a:buFont typeface="Arial"/>
              <a:buNone/>
            </a:pPr>
            <a:r>
              <a:rPr lang="bg-BG" sz="1400" dirty="0" smtClean="0"/>
              <a:t>90 000 ТБ лентови носители</a:t>
            </a:r>
          </a:p>
          <a:p>
            <a:pPr marL="0" indent="0" algn="ctr">
              <a:buFont typeface="Arial"/>
              <a:buNone/>
            </a:pPr>
            <a:r>
              <a:rPr lang="en-US" sz="1400" dirty="0"/>
              <a:t>8</a:t>
            </a:r>
            <a:r>
              <a:rPr lang="bg-BG" sz="1400" dirty="0" smtClean="0"/>
              <a:t> </a:t>
            </a:r>
            <a:r>
              <a:rPr lang="en-US" sz="1400" dirty="0" smtClean="0"/>
              <a:t>MW </a:t>
            </a:r>
            <a:r>
              <a:rPr lang="bg-BG" sz="1400" dirty="0" smtClean="0"/>
              <a:t>елекрически капацитет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001950" y="4628989"/>
            <a:ext cx="1803798" cy="1875939"/>
          </a:xfrm>
          <a:prstGeom prst="roundRect">
            <a:avLst>
              <a:gd name="adj" fmla="val 949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133039" y="4762623"/>
            <a:ext cx="16953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dirty="0" smtClean="0"/>
              <a:t>Недостатъчно за обработката на всички данни - </a:t>
            </a:r>
            <a:r>
              <a:rPr lang="bg-BG" sz="1600" b="1" dirty="0" smtClean="0">
                <a:solidFill>
                  <a:schemeClr val="accent2">
                    <a:lumMod val="75000"/>
                  </a:schemeClr>
                </a:solidFill>
              </a:rPr>
              <a:t>Необходими са 5 пъти повече ресурси</a:t>
            </a:r>
            <a:endParaRPr 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1279202" y="292364"/>
            <a:ext cx="6606773" cy="896717"/>
          </a:xfrm>
          <a:prstGeom prst="roundRect">
            <a:avLst>
              <a:gd name="adj" fmla="val 9493"/>
            </a:avLst>
          </a:prstGeom>
          <a:solidFill>
            <a:schemeClr val="lt1">
              <a:alpha val="7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100" dirty="0" smtClean="0"/>
              <a:t>Информационни технологии в ЦЕРН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605801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Какво се разбира под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bg-BG" dirty="0" smtClean="0"/>
              <a:t>Дефиниция (според </a:t>
            </a:r>
            <a:r>
              <a:rPr lang="en-US" dirty="0" smtClean="0"/>
              <a:t>Wikipedia</a:t>
            </a:r>
            <a:r>
              <a:rPr lang="bg-BG" dirty="0" smtClean="0"/>
              <a:t>):</a:t>
            </a:r>
          </a:p>
          <a:p>
            <a:pPr lvl="1"/>
            <a:r>
              <a:rPr lang="en-US" dirty="0" smtClean="0">
                <a:hlinkClick r:id="rId2"/>
              </a:rPr>
              <a:t>Electrical grid </a:t>
            </a:r>
            <a:r>
              <a:rPr lang="en-US" dirty="0" smtClean="0"/>
              <a:t>(</a:t>
            </a:r>
            <a:r>
              <a:rPr lang="bg-BG" dirty="0" smtClean="0"/>
              <a:t>англ.</a:t>
            </a:r>
            <a:r>
              <a:rPr lang="en-US" dirty="0" smtClean="0"/>
              <a:t>)</a:t>
            </a:r>
            <a:r>
              <a:rPr lang="bg-BG" dirty="0" smtClean="0"/>
              <a:t> – електроснабдителна мрежа</a:t>
            </a:r>
            <a:r>
              <a:rPr lang="en-US" dirty="0" smtClean="0"/>
              <a:t> – </a:t>
            </a:r>
            <a:r>
              <a:rPr lang="bg-BG" dirty="0" smtClean="0"/>
              <a:t>взаимно свързана система за доставка на елек</a:t>
            </a:r>
            <a:r>
              <a:rPr lang="bg-BG" dirty="0"/>
              <a:t>т</a:t>
            </a:r>
            <a:r>
              <a:rPr lang="bg-BG" dirty="0" smtClean="0"/>
              <a:t>роенергия от производителя до потребителите.</a:t>
            </a:r>
          </a:p>
          <a:p>
            <a:pPr lvl="1"/>
            <a:r>
              <a:rPr lang="en-US" dirty="0" smtClean="0">
                <a:hlinkClick r:id="rId3"/>
              </a:rPr>
              <a:t>Grid computing</a:t>
            </a:r>
            <a:r>
              <a:rPr lang="bg-BG" dirty="0" smtClean="0">
                <a:hlinkClick r:id="rId3"/>
              </a:rPr>
              <a:t> </a:t>
            </a:r>
            <a:r>
              <a:rPr lang="bg-BG" dirty="0" smtClean="0"/>
              <a:t>(англ.) – компютърни ресурси намиращи се на различни места работещи за постигане на обща задача</a:t>
            </a:r>
            <a:r>
              <a:rPr lang="en-US" dirty="0" smtClean="0"/>
              <a:t>.</a:t>
            </a:r>
          </a:p>
          <a:p>
            <a:r>
              <a:rPr lang="bg-BG" dirty="0" smtClean="0"/>
              <a:t>Аналогията: </a:t>
            </a:r>
          </a:p>
          <a:p>
            <a:pPr lvl="1"/>
            <a:r>
              <a:rPr lang="bg-BG" dirty="0" smtClean="0"/>
              <a:t>Включване към елетрическата мрежа </a:t>
            </a:r>
            <a:r>
              <a:rPr lang="en-US" dirty="0"/>
              <a:t>-</a:t>
            </a:r>
            <a:r>
              <a:rPr lang="bg-BG" dirty="0" smtClean="0"/>
              <a:t> ползване на ток</a:t>
            </a:r>
          </a:p>
          <a:p>
            <a:pPr lvl="1"/>
            <a:r>
              <a:rPr lang="bg-BG" dirty="0" smtClean="0"/>
              <a:t>Включване към </a:t>
            </a:r>
            <a:r>
              <a:rPr lang="en-US" dirty="0" smtClean="0"/>
              <a:t>GRID – </a:t>
            </a:r>
            <a:r>
              <a:rPr lang="bg-BG" dirty="0" smtClean="0"/>
              <a:t>ползване на компютърни ресурси</a:t>
            </a:r>
          </a:p>
          <a:p>
            <a:pPr lvl="1"/>
            <a:r>
              <a:rPr lang="bg-BG" dirty="0" smtClean="0"/>
              <a:t>Предимствата:</a:t>
            </a:r>
          </a:p>
          <a:p>
            <a:pPr lvl="2"/>
            <a:r>
              <a:rPr lang="bg-BG" dirty="0" smtClean="0"/>
              <a:t>Няма значение къде се намират физически ресурсите (интересува ли ви точно от коя електроцентрала ви пристига тока?).</a:t>
            </a:r>
          </a:p>
          <a:p>
            <a:pPr lvl="2"/>
            <a:r>
              <a:rPr lang="bg-BG" dirty="0" smtClean="0"/>
              <a:t>Няма значение как достигат до вас.</a:t>
            </a:r>
          </a:p>
          <a:p>
            <a:pPr lvl="2"/>
            <a:r>
              <a:rPr lang="bg-BG" dirty="0" smtClean="0"/>
              <a:t>Гарантирани параметри, отчетност и сигурност на услугата.</a:t>
            </a:r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Информационни технологии в ЦЕРН: oт WWW до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414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4002</TotalTime>
  <Words>2298</Words>
  <Application>Microsoft Macintosh PowerPoint</Application>
  <PresentationFormat>On-screen Show (4:3)</PresentationFormat>
  <Paragraphs>324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Информационни технологии в ЦЕРН  от WWW до GRID</vt:lpstr>
      <vt:lpstr>WWW</vt:lpstr>
      <vt:lpstr>GRID  технологии</vt:lpstr>
      <vt:lpstr>Накратко..</vt:lpstr>
      <vt:lpstr>Данните .. и колко от тях можем да запишем </vt:lpstr>
      <vt:lpstr>Що е то тригер? Или какво разбираме под “онлайн” в CMS </vt:lpstr>
      <vt:lpstr>Тригер от високо ниво </vt:lpstr>
      <vt:lpstr>Информационни технологии в ЦЕРН</vt:lpstr>
      <vt:lpstr>Какво се разбира под GRID</vt:lpstr>
      <vt:lpstr>GRID за LHC или какво е WLCG</vt:lpstr>
      <vt:lpstr>WLCG</vt:lpstr>
      <vt:lpstr>Структура на WLCG</vt:lpstr>
      <vt:lpstr>CMS Ниво-0</vt:lpstr>
      <vt:lpstr>Инфраструктура за разпределение на задачи GlideInWMS </vt:lpstr>
      <vt:lpstr>Колко ядра ползваме в ATLAS и CMS? </vt:lpstr>
      <vt:lpstr>Пренос на данни в CMS (дизайн)</vt:lpstr>
      <vt:lpstr>Анализ на данни</vt:lpstr>
      <vt:lpstr>Какво пропускам..</vt:lpstr>
      <vt:lpstr>Технологии в ЦЕРН </vt:lpstr>
      <vt:lpstr>Благодаря за вниманието..</vt:lpstr>
      <vt:lpstr>Източници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Glushkov</dc:creator>
  <cp:lastModifiedBy>Ivan Glushkov</cp:lastModifiedBy>
  <cp:revision>373</cp:revision>
  <cp:lastPrinted>2016-10-02T14:02:49Z</cp:lastPrinted>
  <dcterms:created xsi:type="dcterms:W3CDTF">2014-10-05T16:02:16Z</dcterms:created>
  <dcterms:modified xsi:type="dcterms:W3CDTF">2016-10-03T08:32:04Z</dcterms:modified>
</cp:coreProperties>
</file>