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embeddings/oleObject3.bin" ContentType="application/vnd.openxmlformats-officedocument.oleObject"/>
  <Override PartName="/ppt/notesSlides/notesSlide25.xml" ContentType="application/vnd.openxmlformats-officedocument.presentationml.notesSlide+xml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53"/>
  </p:notesMasterIdLst>
  <p:handoutMasterIdLst>
    <p:handoutMasterId r:id="rId54"/>
  </p:handoutMasterIdLst>
  <p:sldIdLst>
    <p:sldId id="256" r:id="rId2"/>
    <p:sldId id="350" r:id="rId3"/>
    <p:sldId id="310" r:id="rId4"/>
    <p:sldId id="380" r:id="rId5"/>
    <p:sldId id="358" r:id="rId6"/>
    <p:sldId id="382" r:id="rId7"/>
    <p:sldId id="359" r:id="rId8"/>
    <p:sldId id="357" r:id="rId9"/>
    <p:sldId id="362" r:id="rId10"/>
    <p:sldId id="389" r:id="rId11"/>
    <p:sldId id="363" r:id="rId12"/>
    <p:sldId id="390" r:id="rId13"/>
    <p:sldId id="364" r:id="rId14"/>
    <p:sldId id="365" r:id="rId15"/>
    <p:sldId id="394" r:id="rId16"/>
    <p:sldId id="385" r:id="rId17"/>
    <p:sldId id="367" r:id="rId18"/>
    <p:sldId id="368" r:id="rId19"/>
    <p:sldId id="384" r:id="rId20"/>
    <p:sldId id="372" r:id="rId21"/>
    <p:sldId id="373" r:id="rId22"/>
    <p:sldId id="374" r:id="rId23"/>
    <p:sldId id="375" r:id="rId24"/>
    <p:sldId id="376" r:id="rId25"/>
    <p:sldId id="377" r:id="rId26"/>
    <p:sldId id="401" r:id="rId27"/>
    <p:sldId id="402" r:id="rId28"/>
    <p:sldId id="407" r:id="rId29"/>
    <p:sldId id="408" r:id="rId30"/>
    <p:sldId id="409" r:id="rId31"/>
    <p:sldId id="410" r:id="rId32"/>
    <p:sldId id="411" r:id="rId33"/>
    <p:sldId id="412" r:id="rId34"/>
    <p:sldId id="413" r:id="rId35"/>
    <p:sldId id="414" r:id="rId36"/>
    <p:sldId id="415" r:id="rId37"/>
    <p:sldId id="416" r:id="rId38"/>
    <p:sldId id="417" r:id="rId39"/>
    <p:sldId id="418" r:id="rId40"/>
    <p:sldId id="419" r:id="rId41"/>
    <p:sldId id="420" r:id="rId42"/>
    <p:sldId id="421" r:id="rId43"/>
    <p:sldId id="422" r:id="rId44"/>
    <p:sldId id="423" r:id="rId45"/>
    <p:sldId id="424" r:id="rId46"/>
    <p:sldId id="425" r:id="rId47"/>
    <p:sldId id="426" r:id="rId48"/>
    <p:sldId id="427" r:id="rId49"/>
    <p:sldId id="428" r:id="rId50"/>
    <p:sldId id="429" r:id="rId51"/>
    <p:sldId id="430" r:id="rId5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5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Relationship Id="rId2" Type="http://schemas.openxmlformats.org/officeDocument/2006/relationships/image" Target="../media/image7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4" Type="http://schemas.openxmlformats.org/officeDocument/2006/relationships/image" Target="../media/image85.wmf"/><Relationship Id="rId5" Type="http://schemas.openxmlformats.org/officeDocument/2006/relationships/image" Target="../media/image86.wmf"/><Relationship Id="rId6" Type="http://schemas.openxmlformats.org/officeDocument/2006/relationships/image" Target="../media/image87.wmf"/><Relationship Id="rId7" Type="http://schemas.openxmlformats.org/officeDocument/2006/relationships/image" Target="../media/image88.wmf"/><Relationship Id="rId1" Type="http://schemas.openxmlformats.org/officeDocument/2006/relationships/image" Target="../media/image82.wmf"/><Relationship Id="rId2" Type="http://schemas.openxmlformats.org/officeDocument/2006/relationships/image" Target="../media/image8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5AE754-7B78-544F-BEBF-9D31DDAF729F}" type="datetimeFigureOut">
              <a:rPr lang="en-US" smtClean="0"/>
              <a:pPr/>
              <a:t>05.10.16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DE768-71CE-F24B-ADA8-2BF37E5F3D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9476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50566-4C4B-7448-B76C-186937B0BE2E}" type="datetimeFigureOut">
              <a:rPr lang="en-US" smtClean="0"/>
              <a:pPr/>
              <a:t>05.10.16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4A7728-7274-1042-A07E-651DB0B4A5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834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6913161-433A-D34B-B203-16C0D4725C1A}" type="slidenum">
              <a:rPr lang="en-US">
                <a:latin typeface="Times New Roman" pitchFamily="-111" charset="0"/>
              </a:rPr>
              <a:pPr/>
              <a:t>5</a:t>
            </a:fld>
            <a:endParaRPr lang="en-US">
              <a:latin typeface="Times New Roman" pitchFamily="-111" charset="0"/>
            </a:endParaRPr>
          </a:p>
        </p:txBody>
      </p:sp>
      <p:sp>
        <p:nvSpPr>
          <p:cNvPr id="7577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9AE19416-15DD-B24F-B375-285B4095F2AE}" type="slidenum">
              <a:rPr lang="en-US" sz="1200">
                <a:solidFill>
                  <a:srgbClr val="000000"/>
                </a:solidFill>
                <a:latin typeface="Times New Roman" pitchFamily="-111" charset="0"/>
                <a:ea typeface="ＭＳ Ｐゴシック" pitchFamily="-111" charset="-128"/>
                <a:cs typeface="ＭＳ Ｐゴシック" pitchFamily="-111" charset="-128"/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5</a:t>
            </a:fld>
            <a:endParaRPr lang="en-US" sz="1200">
              <a:solidFill>
                <a:srgbClr val="000000"/>
              </a:solidFill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5780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7578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43375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64EC3D-568D-8A48-BBCB-C7305ADF2BD1}" type="slidenum">
              <a:rPr lang="en-US"/>
              <a:pPr/>
              <a:t>15</a:t>
            </a:fld>
            <a:endParaRPr 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83EA658-3836-D741-8B24-38DE4AB09939}" type="slidenum">
              <a:rPr lang="en-US">
                <a:latin typeface="Times New Roman" pitchFamily="-111" charset="0"/>
              </a:rPr>
              <a:pPr/>
              <a:t>18</a:t>
            </a:fld>
            <a:endParaRPr lang="en-US">
              <a:latin typeface="Times New Roman" pitchFamily="-111" charset="0"/>
            </a:endParaRPr>
          </a:p>
        </p:txBody>
      </p:sp>
      <p:sp>
        <p:nvSpPr>
          <p:cNvPr id="9421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CCEF43C1-24AB-514E-BB30-608FDA56FA7D}" type="slidenum">
              <a:rPr lang="en-US" sz="1200">
                <a:solidFill>
                  <a:srgbClr val="000000"/>
                </a:solidFill>
                <a:latin typeface="Times New Roman" pitchFamily="-111" charset="0"/>
                <a:ea typeface="ＭＳ Ｐゴシック" pitchFamily="-111" charset="-128"/>
                <a:cs typeface="ＭＳ Ｐゴシック" pitchFamily="-111" charset="-128"/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18</a:t>
            </a:fld>
            <a:endParaRPr lang="en-US" sz="1200">
              <a:solidFill>
                <a:srgbClr val="000000"/>
              </a:solidFill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4212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94213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480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3BC7822-630D-C34D-8E1E-D0D8A776A0A7}" type="slidenum">
              <a:rPr lang="en-US">
                <a:latin typeface="Times New Roman" pitchFamily="-111" charset="0"/>
              </a:rPr>
              <a:pPr/>
              <a:t>20</a:t>
            </a:fld>
            <a:endParaRPr lang="en-US">
              <a:latin typeface="Times New Roman" pitchFamily="-111" charset="0"/>
            </a:endParaRPr>
          </a:p>
        </p:txBody>
      </p:sp>
      <p:sp>
        <p:nvSpPr>
          <p:cNvPr id="10035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6AB5094-655E-7D4E-A72A-365306065570}" type="slidenum">
              <a:rPr lang="en-US" sz="1200">
                <a:solidFill>
                  <a:srgbClr val="000000"/>
                </a:solidFill>
                <a:latin typeface="Times New Roman" pitchFamily="-111" charset="0"/>
                <a:ea typeface="ＭＳ Ｐゴシック" pitchFamily="-111" charset="-128"/>
                <a:cs typeface="ＭＳ Ｐゴシック" pitchFamily="-111" charset="-128"/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20</a:t>
            </a:fld>
            <a:endParaRPr lang="en-US" sz="1200">
              <a:solidFill>
                <a:srgbClr val="000000"/>
              </a:solidFill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00356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0035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43375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073916F-964C-DA42-9774-953691A091ED}" type="slidenum">
              <a:rPr lang="en-US">
                <a:latin typeface="Times New Roman" pitchFamily="-111" charset="0"/>
              </a:rPr>
              <a:pPr/>
              <a:t>21</a:t>
            </a:fld>
            <a:endParaRPr lang="en-US">
              <a:latin typeface="Times New Roman" pitchFamily="-111" charset="0"/>
            </a:endParaRPr>
          </a:p>
        </p:txBody>
      </p:sp>
      <p:sp>
        <p:nvSpPr>
          <p:cNvPr id="10240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89F09AD4-0985-7441-BC69-F8FEEB5EAE4B}" type="slidenum">
              <a:rPr lang="en-US" sz="1200">
                <a:solidFill>
                  <a:srgbClr val="000000"/>
                </a:solidFill>
                <a:latin typeface="Times New Roman" pitchFamily="-111" charset="0"/>
                <a:ea typeface="ＭＳ Ｐゴシック" pitchFamily="-111" charset="-128"/>
                <a:cs typeface="ＭＳ Ｐゴシック" pitchFamily="-111" charset="-128"/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21</a:t>
            </a:fld>
            <a:endParaRPr lang="en-US" sz="1200">
              <a:solidFill>
                <a:srgbClr val="000000"/>
              </a:solidFill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02404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02405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BC25639-A15F-ED41-82F5-667BBE1E15CF}" type="slidenum">
              <a:rPr lang="en-US">
                <a:latin typeface="Times New Roman" pitchFamily="-111" charset="0"/>
              </a:rPr>
              <a:pPr/>
              <a:t>22</a:t>
            </a:fld>
            <a:endParaRPr lang="en-US">
              <a:latin typeface="Times New Roman" pitchFamily="-111" charset="0"/>
            </a:endParaRPr>
          </a:p>
        </p:txBody>
      </p:sp>
      <p:sp>
        <p:nvSpPr>
          <p:cNvPr id="10445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98CA5E28-249A-6247-BB57-820CFFC9895C}" type="slidenum">
              <a:rPr lang="en-US" sz="1200">
                <a:solidFill>
                  <a:srgbClr val="000000"/>
                </a:solidFill>
                <a:latin typeface="Times New Roman" pitchFamily="-111" charset="0"/>
                <a:ea typeface="ＭＳ Ｐゴシック" pitchFamily="-111" charset="-128"/>
                <a:cs typeface="ＭＳ Ｐゴシック" pitchFamily="-111" charset="-128"/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22</a:t>
            </a:fld>
            <a:endParaRPr lang="en-US" sz="1200">
              <a:solidFill>
                <a:srgbClr val="000000"/>
              </a:solidFill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04452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04453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43375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939CC42-0282-4E42-8C1F-5FEFFF18F064}" type="slidenum">
              <a:rPr lang="en-US">
                <a:latin typeface="Times New Roman" pitchFamily="-111" charset="0"/>
              </a:rPr>
              <a:pPr/>
              <a:t>23</a:t>
            </a:fld>
            <a:endParaRPr lang="en-US">
              <a:latin typeface="Times New Roman" pitchFamily="-111" charset="0"/>
            </a:endParaRPr>
          </a:p>
        </p:txBody>
      </p:sp>
      <p:sp>
        <p:nvSpPr>
          <p:cNvPr id="10649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F0AAAD3-F72D-D94D-931F-BC0C96E377AB}" type="slidenum">
              <a:rPr lang="en-US" sz="1200">
                <a:solidFill>
                  <a:srgbClr val="000000"/>
                </a:solidFill>
                <a:latin typeface="Times New Roman" pitchFamily="-111" charset="0"/>
                <a:ea typeface="ＭＳ Ｐゴシック" pitchFamily="-111" charset="-128"/>
                <a:cs typeface="ＭＳ Ｐゴシック" pitchFamily="-111" charset="-128"/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23</a:t>
            </a:fld>
            <a:endParaRPr lang="en-US" sz="1200">
              <a:solidFill>
                <a:srgbClr val="000000"/>
              </a:solidFill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06500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0650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852D23D-B32B-C84B-ADA8-0446218BF6C6}" type="slidenum">
              <a:rPr lang="en-US">
                <a:latin typeface="Times New Roman" pitchFamily="-111" charset="0"/>
              </a:rPr>
              <a:pPr/>
              <a:t>24</a:t>
            </a:fld>
            <a:endParaRPr lang="en-US">
              <a:latin typeface="Times New Roman" pitchFamily="-111" charset="0"/>
            </a:endParaRPr>
          </a:p>
        </p:txBody>
      </p:sp>
      <p:sp>
        <p:nvSpPr>
          <p:cNvPr id="10854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E11E90BB-5E90-F145-916A-BC2632602F87}" type="slidenum">
              <a:rPr lang="en-US" sz="1200">
                <a:solidFill>
                  <a:srgbClr val="000000"/>
                </a:solidFill>
                <a:latin typeface="Times New Roman" pitchFamily="-111" charset="0"/>
                <a:ea typeface="ＭＳ Ｐゴシック" pitchFamily="-111" charset="-128"/>
                <a:cs typeface="ＭＳ Ｐゴシック" pitchFamily="-111" charset="-128"/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24</a:t>
            </a:fld>
            <a:endParaRPr lang="en-US" sz="1200">
              <a:solidFill>
                <a:srgbClr val="000000"/>
              </a:solidFill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08548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08549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480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rgbClr val="17573F"/>
                </a:solidFill>
                <a:latin typeface="Arial" pitchFamily="34" charset="0"/>
              </a:defRPr>
            </a:lvl1pPr>
            <a:lvl2pPr marL="730543" indent="-280978">
              <a:defRPr sz="2800">
                <a:solidFill>
                  <a:srgbClr val="17573F"/>
                </a:solidFill>
                <a:latin typeface="Arial" pitchFamily="34" charset="0"/>
              </a:defRPr>
            </a:lvl2pPr>
            <a:lvl3pPr marL="1123912" indent="-224782">
              <a:defRPr sz="2800">
                <a:solidFill>
                  <a:srgbClr val="17573F"/>
                </a:solidFill>
                <a:latin typeface="Arial" pitchFamily="34" charset="0"/>
              </a:defRPr>
            </a:lvl3pPr>
            <a:lvl4pPr marL="1573477" indent="-224782">
              <a:defRPr sz="2800">
                <a:solidFill>
                  <a:srgbClr val="17573F"/>
                </a:solidFill>
                <a:latin typeface="Arial" pitchFamily="34" charset="0"/>
              </a:defRPr>
            </a:lvl4pPr>
            <a:lvl5pPr marL="2023041" indent="-224782">
              <a:defRPr sz="2800">
                <a:solidFill>
                  <a:srgbClr val="17573F"/>
                </a:solidFill>
                <a:latin typeface="Arial" pitchFamily="34" charset="0"/>
              </a:defRPr>
            </a:lvl5pPr>
            <a:lvl6pPr marL="2472606" indent="-224782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6pPr>
            <a:lvl7pPr marL="2922171" indent="-224782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7pPr>
            <a:lvl8pPr marL="3371736" indent="-224782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8pPr>
            <a:lvl9pPr marL="3821300" indent="-224782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9pPr>
          </a:lstStyle>
          <a:p>
            <a:fld id="{9493836F-AFDE-42D1-A9E5-795940B64392}" type="slidenum">
              <a:rPr lang="en-US" altLang="en-US" sz="1200">
                <a:solidFill>
                  <a:schemeClr val="tx1"/>
                </a:solidFill>
                <a:latin typeface="Helvetica" pitchFamily="34" charset="0"/>
              </a:rPr>
              <a:pPr/>
              <a:t>26</a:t>
            </a:fld>
            <a:endParaRPr lang="en-US" altLang="en-US" sz="120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74688"/>
            <a:ext cx="4494212" cy="337185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089" y="4270954"/>
            <a:ext cx="5029823" cy="4048882"/>
          </a:xfrm>
          <a:noFill/>
        </p:spPr>
        <p:txBody>
          <a:bodyPr lIns="90419" tIns="45210" rIns="90419" bIns="45210" anchor="t"/>
          <a:lstStyle/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37B9EB1-30B7-3841-9853-A1E7333C009C}" type="slidenum">
              <a:rPr lang="en-US">
                <a:latin typeface="Times New Roman" pitchFamily="-111" charset="0"/>
              </a:rPr>
              <a:pPr/>
              <a:t>29</a:t>
            </a:fld>
            <a:endParaRPr lang="en-US">
              <a:latin typeface="Times New Roman" pitchFamily="-111" charset="0"/>
            </a:endParaRPr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7728-7274-1042-A07E-651DB0B4A56C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504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1742930-BC27-3047-B7F7-BAE48ED13FA9}" type="slidenum">
              <a:rPr lang="en-US">
                <a:latin typeface="Times New Roman" pitchFamily="-111" charset="0"/>
              </a:rPr>
              <a:pPr/>
              <a:t>7</a:t>
            </a:fld>
            <a:endParaRPr lang="en-US">
              <a:latin typeface="Times New Roman" pitchFamily="-111" charset="0"/>
            </a:endParaRPr>
          </a:p>
        </p:txBody>
      </p:sp>
      <p:sp>
        <p:nvSpPr>
          <p:cNvPr id="7782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328E619E-E2A2-3345-B1BC-16885B118D51}" type="slidenum">
              <a:rPr lang="en-US" sz="1200">
                <a:solidFill>
                  <a:srgbClr val="000000"/>
                </a:solidFill>
                <a:latin typeface="Times New Roman" pitchFamily="-111" charset="0"/>
                <a:ea typeface="ＭＳ Ｐゴシック" pitchFamily="-111" charset="-128"/>
                <a:cs typeface="ＭＳ Ｐゴシック" pitchFamily="-111" charset="-128"/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7</a:t>
            </a:fld>
            <a:endParaRPr lang="en-US" sz="1200">
              <a:solidFill>
                <a:srgbClr val="000000"/>
              </a:solidFill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7828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77829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43375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%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3C4B0-7E41-404B-B8ED-9CD8484F2E11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3718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0CF1FE-55AA-4448-961F-6F1E0E8476B2}" type="slidenum">
              <a:rPr lang="en-US"/>
              <a:pPr/>
              <a:t>44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CA948C-1466-9248-905A-26EFECFE57AE}" type="slidenum">
              <a:rPr lang="en-US"/>
              <a:pPr/>
              <a:t>45</a:t>
            </a:fld>
            <a:endParaRPr lang="en-US"/>
          </a:p>
        </p:txBody>
      </p:sp>
      <p:sp>
        <p:nvSpPr>
          <p:cNvPr id="142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2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F5DC51-CCC1-9741-A225-6039C5B282D1}" type="slidenum">
              <a:rPr lang="en-US"/>
              <a:pPr/>
              <a:t>46</a:t>
            </a:fld>
            <a:endParaRPr lang="en-US"/>
          </a:p>
        </p:txBody>
      </p:sp>
      <p:sp>
        <p:nvSpPr>
          <p:cNvPr id="147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7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7AB0BE-B3B1-E948-89E2-8B764F115CF7}" type="slidenum">
              <a:rPr lang="en-US"/>
              <a:pPr/>
              <a:t>47</a:t>
            </a:fld>
            <a:endParaRPr lang="en-US"/>
          </a:p>
        </p:txBody>
      </p:sp>
      <p:sp>
        <p:nvSpPr>
          <p:cNvPr id="142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2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779263-044B-2D42-A588-98DD531CD455}" type="slidenum">
              <a:rPr lang="en-US"/>
              <a:pPr/>
              <a:t>48</a:t>
            </a:fld>
            <a:endParaRPr lang="en-US"/>
          </a:p>
        </p:txBody>
      </p:sp>
      <p:sp>
        <p:nvSpPr>
          <p:cNvPr id="143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534642-C4F2-4C46-AA3B-A23E15F1D34A}" type="slidenum">
              <a:rPr lang="en-US"/>
              <a:pPr/>
              <a:t>49</a:t>
            </a:fld>
            <a:endParaRPr lang="en-US"/>
          </a:p>
        </p:txBody>
      </p:sp>
      <p:sp>
        <p:nvSpPr>
          <p:cNvPr id="143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0B21A9-4ED0-D146-9F98-673F9AB64211}" type="slidenum">
              <a:rPr lang="en-US"/>
              <a:pPr/>
              <a:t>50</a:t>
            </a:fld>
            <a:endParaRPr lang="en-US"/>
          </a:p>
        </p:txBody>
      </p:sp>
      <p:sp>
        <p:nvSpPr>
          <p:cNvPr id="143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B63605-8801-412D-8093-72A4E3AC2F07}" type="slidenum">
              <a:rPr lang="en-US">
                <a:solidFill>
                  <a:prstClr val="black"/>
                </a:solidFill>
              </a:rPr>
              <a:pPr/>
              <a:t>51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01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DC37160-FC05-6449-B218-8CC4666682CD}" type="slidenum">
              <a:rPr lang="en-US">
                <a:latin typeface="Times New Roman" pitchFamily="-111" charset="0"/>
              </a:rPr>
              <a:pPr/>
              <a:t>8</a:t>
            </a:fld>
            <a:endParaRPr lang="en-US">
              <a:latin typeface="Times New Roman" pitchFamily="-111" charset="0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91D92EDE-ECCF-7A45-8591-5CB025FCB352}" type="slidenum">
              <a:rPr lang="en-US" sz="1200">
                <a:solidFill>
                  <a:srgbClr val="000000"/>
                </a:solidFill>
                <a:latin typeface="Times New Roman" pitchFamily="-111" charset="0"/>
                <a:ea typeface="ＭＳ Ｐゴシック" pitchFamily="-111" charset="-128"/>
                <a:cs typeface="ＭＳ Ｐゴシック" pitchFamily="-111" charset="-128"/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8</a:t>
            </a:fld>
            <a:endParaRPr lang="en-US" sz="1200">
              <a:solidFill>
                <a:srgbClr val="000000"/>
              </a:solidFill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3732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73733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B330AE1-5471-6940-9006-CB2A93EA0B60}" type="slidenum">
              <a:rPr lang="en-US">
                <a:latin typeface="Times New Roman" pitchFamily="-111" charset="0"/>
              </a:rPr>
              <a:pPr/>
              <a:t>9</a:t>
            </a:fld>
            <a:endParaRPr lang="en-US">
              <a:latin typeface="Times New Roman" pitchFamily="-111" charset="0"/>
            </a:endParaRPr>
          </a:p>
        </p:txBody>
      </p:sp>
      <p:sp>
        <p:nvSpPr>
          <p:cNvPr id="8397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BBDD7CC-D4BA-9F48-959E-F0D907BE517D}" type="slidenum">
              <a:rPr lang="en-US" sz="1200">
                <a:solidFill>
                  <a:srgbClr val="000000"/>
                </a:solidFill>
                <a:latin typeface="Times New Roman" pitchFamily="-111" charset="0"/>
                <a:ea typeface="ＭＳ Ｐゴシック" pitchFamily="-111" charset="-128"/>
                <a:cs typeface="ＭＳ Ｐゴシック" pitchFamily="-111" charset="-128"/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9</a:t>
            </a:fld>
            <a:endParaRPr lang="en-US" sz="1200">
              <a:solidFill>
                <a:srgbClr val="000000"/>
              </a:solidFill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3972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83973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480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D5525-94A3-E547-BECB-691D0C2189AF}" type="slidenum">
              <a:rPr lang="en-US"/>
              <a:pPr/>
              <a:t>10</a:t>
            </a:fld>
            <a:endParaRPr 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906A3BE-507F-924C-BB55-0C9CB4491E81}" type="slidenum">
              <a:rPr lang="en-US">
                <a:latin typeface="Times New Roman" pitchFamily="-111" charset="0"/>
              </a:rPr>
              <a:pPr/>
              <a:t>11</a:t>
            </a:fld>
            <a:endParaRPr lang="en-US">
              <a:latin typeface="Times New Roman" pitchFamily="-111" charset="0"/>
            </a:endParaRPr>
          </a:p>
        </p:txBody>
      </p:sp>
      <p:sp>
        <p:nvSpPr>
          <p:cNvPr id="8601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8B548C76-3E18-F343-ADD4-3953AE7F270B}" type="slidenum">
              <a:rPr lang="en-US" sz="1200">
                <a:solidFill>
                  <a:srgbClr val="000000"/>
                </a:solidFill>
                <a:latin typeface="Times New Roman" pitchFamily="-111" charset="0"/>
                <a:ea typeface="ＭＳ Ｐゴシック" pitchFamily="-111" charset="-128"/>
                <a:cs typeface="ＭＳ Ｐゴシック" pitchFamily="-111" charset="-128"/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11</a:t>
            </a:fld>
            <a:endParaRPr lang="en-US" sz="1200">
              <a:solidFill>
                <a:srgbClr val="000000"/>
              </a:solidFill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6020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8602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43375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F04D00-72AD-F449-8C6A-C8BCDC32456A}" type="slidenum">
              <a:rPr lang="en-US"/>
              <a:pPr/>
              <a:t>12</a:t>
            </a:fld>
            <a:endParaRPr 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4151355-FD92-1E42-AA26-BAAB61830A18}" type="slidenum">
              <a:rPr lang="en-US">
                <a:latin typeface="Times New Roman" pitchFamily="-111" charset="0"/>
              </a:rPr>
              <a:pPr/>
              <a:t>13</a:t>
            </a:fld>
            <a:endParaRPr lang="en-US">
              <a:latin typeface="Times New Roman" pitchFamily="-111" charset="0"/>
            </a:endParaRPr>
          </a:p>
        </p:txBody>
      </p:sp>
      <p:sp>
        <p:nvSpPr>
          <p:cNvPr id="8806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CA9AF831-1511-E34D-B26A-DBA2933D8AB7}" type="slidenum">
              <a:rPr lang="en-US" sz="1200">
                <a:solidFill>
                  <a:srgbClr val="000000"/>
                </a:solidFill>
                <a:latin typeface="Times New Roman" pitchFamily="-111" charset="0"/>
                <a:ea typeface="ＭＳ Ｐゴシック" pitchFamily="-111" charset="-128"/>
                <a:cs typeface="ＭＳ Ｐゴシック" pitchFamily="-111" charset="-128"/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13</a:t>
            </a:fld>
            <a:endParaRPr lang="en-US" sz="1200">
              <a:solidFill>
                <a:srgbClr val="000000"/>
              </a:solidFill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8068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88069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43375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84A517F-9873-7A4D-9499-8990070BE894}" type="slidenum">
              <a:rPr lang="en-US">
                <a:latin typeface="Times New Roman" pitchFamily="-111" charset="0"/>
              </a:rPr>
              <a:pPr/>
              <a:t>14</a:t>
            </a:fld>
            <a:endParaRPr lang="en-US">
              <a:latin typeface="Times New Roman" pitchFamily="-111" charset="0"/>
            </a:endParaRPr>
          </a:p>
        </p:txBody>
      </p:sp>
      <p:sp>
        <p:nvSpPr>
          <p:cNvPr id="9011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AA58CC6A-8351-844B-AED4-00A248537A4F}" type="slidenum">
              <a:rPr lang="en-US" sz="1200">
                <a:solidFill>
                  <a:srgbClr val="000000"/>
                </a:solidFill>
                <a:latin typeface="Times New Roman" pitchFamily="-111" charset="0"/>
                <a:ea typeface="ＭＳ Ｐゴシック" pitchFamily="-111" charset="-128"/>
                <a:cs typeface="ＭＳ Ｐゴシック" pitchFamily="-111" charset="-128"/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14</a:t>
            </a:fld>
            <a:endParaRPr lang="en-US" sz="1200">
              <a:solidFill>
                <a:srgbClr val="000000"/>
              </a:solidFill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0116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9011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8A48AE2-55AB-164B-BB38-9812EDD08EF8}" type="datetime1">
              <a:rPr lang="en-US" smtClean="0"/>
              <a:t>05.10.16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3B268C7-9349-A34A-810A-BCFECA2B68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7989-F03A-0B44-9665-2872F3F6F808}" type="datetime1">
              <a:rPr lang="en-US" smtClean="0"/>
              <a:t>05.10.16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96272-A99B-D64D-816A-2490608FD4BA}" type="datetime1">
              <a:rPr lang="en-US" smtClean="0"/>
              <a:t>05.10.16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CH" noProof="0" smtClean="0"/>
              <a:t>Drag picture to placeholder or click icon to add</a:t>
            </a:r>
            <a:endParaRPr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>
          <a:xfrm>
            <a:off x="7662863" y="6315075"/>
            <a:ext cx="1295400" cy="2651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126DC-E3C8-244A-9645-C23534620D7C}" type="datetime1">
              <a:rPr lang="en-US" smtClean="0"/>
              <a:t>05.10.16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7"/>
          </p:nvPr>
        </p:nvSpPr>
        <p:spPr>
          <a:xfrm>
            <a:off x="3943350" y="6305550"/>
            <a:ext cx="3717925" cy="2587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C4228-92FF-F648-8BED-73C9475564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7A73E-96FE-A742-BB54-A2BD584F889A}" type="datetime1">
              <a:rPr lang="en-US" smtClean="0"/>
              <a:t>05.10.16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5CB38-21DC-B946-B21F-AC69FF362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440" y="6597352"/>
            <a:ext cx="611560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2A4DA105-8408-472E-ADC5-7BB4EB4EDB5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5087-EF8F-EE4F-B12E-78D5560B99DD}" type="datetime1">
              <a:rPr lang="en-US" smtClean="0"/>
              <a:t>05.10.16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1193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BEC85-AD3E-214F-9941-0010757F61F8}" type="datetime1">
              <a:rPr lang="en-US" smtClean="0"/>
              <a:t>05.10.16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423E665-5824-4640-8719-CAF78FBF9A14}" type="datetime1">
              <a:rPr lang="en-US" smtClean="0"/>
              <a:t>05.10.16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3B268C7-9349-A34A-810A-BCFECA2B68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0EB6-CA80-8140-9C22-A1FE4CBA9450}" type="datetime1">
              <a:rPr lang="en-US" smtClean="0"/>
              <a:t>05.10.16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FCD4-6DED-4F4D-926A-60805861C649}" type="datetime1">
              <a:rPr lang="en-US" smtClean="0"/>
              <a:t>05.10.16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296BC-3B7C-3742-9F1B-58D91863E948}" type="datetime1">
              <a:rPr lang="en-US" smtClean="0"/>
              <a:t>05.10.16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219BB-BB3D-E447-B84A-A845704F9BF7}" type="datetime1">
              <a:rPr lang="en-US" smtClean="0"/>
              <a:t>05.10.16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1D2D-AF44-CA48-8189-A1DEDE12BA8C}" type="datetime1">
              <a:rPr lang="en-US" smtClean="0"/>
              <a:t>05.10.16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E1CF-7F26-0946-9107-7AD3277DAB4E}" type="datetime1">
              <a:rPr lang="en-US" smtClean="0"/>
              <a:t>05.10.16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E3CC026-C2FE-E747-9085-074BAC0FF71F}" type="datetime1">
              <a:rPr lang="en-US" smtClean="0"/>
              <a:t>05.10.16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3B268C7-9349-A34A-810A-BCFECA2B68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4" r:id="rId12"/>
    <p:sldLayoutId id="2147483675" r:id="rId13"/>
    <p:sldLayoutId id="2147483676" r:id="rId1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jpeg"/><Relationship Id="rId5" Type="http://schemas.openxmlformats.org/officeDocument/2006/relationships/image" Target="../media/image37.jpeg"/><Relationship Id="rId6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png"/><Relationship Id="rId5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43.jpeg"/><Relationship Id="rId5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2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4.png"/><Relationship Id="rId12" Type="http://schemas.openxmlformats.org/officeDocument/2006/relationships/image" Target="../media/image5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Relationship Id="rId3" Type="http://schemas.openxmlformats.org/officeDocument/2006/relationships/image" Target="../media/image46.png"/><Relationship Id="rId4" Type="http://schemas.openxmlformats.org/officeDocument/2006/relationships/image" Target="../media/image47.jpeg"/><Relationship Id="rId5" Type="http://schemas.openxmlformats.org/officeDocument/2006/relationships/image" Target="../media/image48.jpeg"/><Relationship Id="rId6" Type="http://schemas.openxmlformats.org/officeDocument/2006/relationships/image" Target="../media/image49.png"/><Relationship Id="rId7" Type="http://schemas.openxmlformats.org/officeDocument/2006/relationships/image" Target="../media/image50.jpeg"/><Relationship Id="rId8" Type="http://schemas.openxmlformats.org/officeDocument/2006/relationships/image" Target="../media/image51.png"/><Relationship Id="rId9" Type="http://schemas.openxmlformats.org/officeDocument/2006/relationships/image" Target="../media/image52.png"/><Relationship Id="rId10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0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microsoft.com/office/2007/relationships/hdphoto" Target="../media/hdphoto1.wdp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geant4.fnal.gov/index_web/novice_examples_explained.shtml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Relationship Id="rId3" Type="http://schemas.openxmlformats.org/officeDocument/2006/relationships/image" Target="../media/image67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4" Type="http://schemas.openxmlformats.org/officeDocument/2006/relationships/image" Target="../media/image71.jpeg"/><Relationship Id="rId5" Type="http://schemas.openxmlformats.org/officeDocument/2006/relationships/image" Target="../media/image7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4" Type="http://schemas.openxmlformats.org/officeDocument/2006/relationships/image" Target="../media/image75.png"/><Relationship Id="rId5" Type="http://schemas.openxmlformats.org/officeDocument/2006/relationships/image" Target="../media/image72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73.w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7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6" Type="http://schemas.openxmlformats.org/officeDocument/2006/relationships/image" Target="../media/image79.png"/><Relationship Id="rId7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4" Type="http://schemas.openxmlformats.org/officeDocument/2006/relationships/image" Target="../media/image81.emf"/><Relationship Id="rId5" Type="http://schemas.openxmlformats.org/officeDocument/2006/relationships/image" Target="../media/image75.png"/><Relationship Id="rId6" Type="http://schemas.openxmlformats.org/officeDocument/2006/relationships/oleObject" Target="../embeddings/oleObject3.bin"/><Relationship Id="rId7" Type="http://schemas.openxmlformats.org/officeDocument/2006/relationships/image" Target="../media/image80.wmf"/><Relationship Id="rId8" Type="http://schemas.openxmlformats.org/officeDocument/2006/relationships/image" Target="../media/image79.png"/><Relationship Id="rId9" Type="http://schemas.openxmlformats.org/officeDocument/2006/relationships/image" Target="../media/image72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9" Type="http://schemas.openxmlformats.org/officeDocument/2006/relationships/image" Target="../media/image83.wmf"/><Relationship Id="rId20" Type="http://schemas.openxmlformats.org/officeDocument/2006/relationships/image" Target="../media/image90.jpeg"/><Relationship Id="rId21" Type="http://schemas.openxmlformats.org/officeDocument/2006/relationships/image" Target="../media/image79.png"/><Relationship Id="rId10" Type="http://schemas.openxmlformats.org/officeDocument/2006/relationships/oleObject" Target="../embeddings/oleObject6.bin"/><Relationship Id="rId11" Type="http://schemas.openxmlformats.org/officeDocument/2006/relationships/image" Target="../media/image84.wmf"/><Relationship Id="rId12" Type="http://schemas.openxmlformats.org/officeDocument/2006/relationships/oleObject" Target="../embeddings/oleObject7.bin"/><Relationship Id="rId13" Type="http://schemas.openxmlformats.org/officeDocument/2006/relationships/image" Target="../media/image85.wmf"/><Relationship Id="rId14" Type="http://schemas.openxmlformats.org/officeDocument/2006/relationships/oleObject" Target="../embeddings/oleObject8.bin"/><Relationship Id="rId15" Type="http://schemas.openxmlformats.org/officeDocument/2006/relationships/image" Target="../media/image86.wmf"/><Relationship Id="rId16" Type="http://schemas.openxmlformats.org/officeDocument/2006/relationships/oleObject" Target="../embeddings/oleObject9.bin"/><Relationship Id="rId17" Type="http://schemas.openxmlformats.org/officeDocument/2006/relationships/image" Target="../media/image87.wmf"/><Relationship Id="rId18" Type="http://schemas.openxmlformats.org/officeDocument/2006/relationships/oleObject" Target="../embeddings/oleObject10.bin"/><Relationship Id="rId19" Type="http://schemas.openxmlformats.org/officeDocument/2006/relationships/image" Target="../media/image88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5.xml"/><Relationship Id="rId4" Type="http://schemas.openxmlformats.org/officeDocument/2006/relationships/image" Target="../media/image89.png"/><Relationship Id="rId5" Type="http://schemas.openxmlformats.org/officeDocument/2006/relationships/image" Target="../media/image75.png"/><Relationship Id="rId6" Type="http://schemas.openxmlformats.org/officeDocument/2006/relationships/oleObject" Target="../embeddings/oleObject4.bin"/><Relationship Id="rId7" Type="http://schemas.openxmlformats.org/officeDocument/2006/relationships/image" Target="../media/image82.wmf"/><Relationship Id="rId8" Type="http://schemas.openxmlformats.org/officeDocument/2006/relationships/oleObject" Target="../embeddings/oleObject5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4" Type="http://schemas.openxmlformats.org/officeDocument/2006/relationships/image" Target="../media/image92.png"/><Relationship Id="rId5" Type="http://schemas.openxmlformats.org/officeDocument/2006/relationships/image" Target="../media/image75.png"/><Relationship Id="rId6" Type="http://schemas.openxmlformats.org/officeDocument/2006/relationships/image" Target="../media/image79.png"/><Relationship Id="rId7" Type="http://schemas.openxmlformats.org/officeDocument/2006/relationships/image" Target="../media/image89.png"/><Relationship Id="rId8" Type="http://schemas.openxmlformats.org/officeDocument/2006/relationships/image" Target="../media/image93.png"/><Relationship Id="rId9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4" Type="http://schemas.openxmlformats.org/officeDocument/2006/relationships/image" Target="../media/image75.png"/><Relationship Id="rId5" Type="http://schemas.openxmlformats.org/officeDocument/2006/relationships/image" Target="../media/image72.png"/><Relationship Id="rId6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ALICE – </a:t>
            </a:r>
            <a:r>
              <a:rPr lang="bg-BG" dirty="0" smtClean="0"/>
              <a:t>експеримент с тежки йони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bg-BG" dirty="0" smtClean="0"/>
              <a:t>Петър Христов</a:t>
            </a:r>
            <a:endParaRPr lang="en-US" dirty="0" smtClean="0"/>
          </a:p>
          <a:p>
            <a:r>
              <a:rPr lang="en-US" dirty="0" smtClean="0"/>
              <a:t>05</a:t>
            </a:r>
            <a:r>
              <a:rPr lang="bg-BG" dirty="0" smtClean="0"/>
              <a:t>/</a:t>
            </a:r>
            <a:r>
              <a:rPr lang="en-US" dirty="0" smtClean="0"/>
              <a:t>10</a:t>
            </a:r>
            <a:r>
              <a:rPr lang="bg-BG" dirty="0" smtClean="0"/>
              <a:t>/20</a:t>
            </a:r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-1" y="236932"/>
            <a:ext cx="8691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Calibri"/>
                <a:cs typeface="Calibri"/>
              </a:rPr>
              <a:t>БЪЛГАРСКА УЧИТЕЛСКА ПРОГРАМА, </a:t>
            </a:r>
            <a:r>
              <a:rPr lang="en-US" dirty="0" smtClean="0">
                <a:latin typeface="Calibri"/>
                <a:cs typeface="Calibri"/>
              </a:rPr>
              <a:t>CERN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bg-BG" dirty="0" smtClean="0"/>
              <a:t>Магнитно поле</a:t>
            </a:r>
            <a:endParaRPr lang="en-US" dirty="0"/>
          </a:p>
        </p:txBody>
      </p:sp>
      <p:grpSp>
        <p:nvGrpSpPr>
          <p:cNvPr id="98320" name="Group 16"/>
          <p:cNvGrpSpPr>
            <a:grpSpLocks/>
          </p:cNvGrpSpPr>
          <p:nvPr/>
        </p:nvGrpSpPr>
        <p:grpSpPr bwMode="auto">
          <a:xfrm>
            <a:off x="107950" y="1628775"/>
            <a:ext cx="4403636" cy="2305050"/>
            <a:chOff x="0" y="845"/>
            <a:chExt cx="3174" cy="1633"/>
          </a:xfrm>
        </p:grpSpPr>
        <p:pic>
          <p:nvPicPr>
            <p:cNvPr id="98310" name="Picture 6" descr="Charge and Momentum Imag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935"/>
              <a:ext cx="1406" cy="1369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98313" name="Text Box 9"/>
            <p:cNvSpPr txBox="1">
              <a:spLocks noChangeArrowheads="1"/>
            </p:cNvSpPr>
            <p:nvPr/>
          </p:nvSpPr>
          <p:spPr bwMode="auto">
            <a:xfrm>
              <a:off x="1292" y="1543"/>
              <a:ext cx="1882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bg-BG" sz="1600" dirty="0" smtClean="0">
                  <a:latin typeface="Verdana" charset="0"/>
                </a:rPr>
                <a:t>Определяне на заряда</a:t>
              </a:r>
              <a:endParaRPr lang="en-US" sz="1600" dirty="0">
                <a:latin typeface="Verdana" charset="0"/>
              </a:endParaRPr>
            </a:p>
          </p:txBody>
        </p:sp>
        <p:sp>
          <p:nvSpPr>
            <p:cNvPr id="98319" name="Rectangle 15"/>
            <p:cNvSpPr>
              <a:spLocks noChangeArrowheads="1"/>
            </p:cNvSpPr>
            <p:nvPr/>
          </p:nvSpPr>
          <p:spPr bwMode="auto">
            <a:xfrm>
              <a:off x="0" y="845"/>
              <a:ext cx="2880" cy="16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98325" name="Group 21"/>
          <p:cNvGrpSpPr>
            <a:grpSpLocks/>
          </p:cNvGrpSpPr>
          <p:nvPr/>
        </p:nvGrpSpPr>
        <p:grpSpPr bwMode="auto">
          <a:xfrm>
            <a:off x="3454401" y="3716338"/>
            <a:ext cx="5630863" cy="2376487"/>
            <a:chOff x="2176" y="2341"/>
            <a:chExt cx="3547" cy="1497"/>
          </a:xfrm>
        </p:grpSpPr>
        <p:grpSp>
          <p:nvGrpSpPr>
            <p:cNvPr id="98322" name="Group 18"/>
            <p:cNvGrpSpPr>
              <a:grpSpLocks/>
            </p:cNvGrpSpPr>
            <p:nvPr/>
          </p:nvGrpSpPr>
          <p:grpSpPr bwMode="auto">
            <a:xfrm>
              <a:off x="2381" y="2341"/>
              <a:ext cx="3342" cy="1497"/>
              <a:chOff x="1655" y="2296"/>
              <a:chExt cx="4127" cy="1769"/>
            </a:xfrm>
          </p:grpSpPr>
          <p:pic>
            <p:nvPicPr>
              <p:cNvPr id="98315" name="Picture 11" descr="Charge and Momentum Image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882" y="2341"/>
                <a:ext cx="1948" cy="1490"/>
              </a:xfrm>
              <a:prstGeom prst="rect">
                <a:avLst/>
              </a:prstGeom>
              <a:noFill/>
              <a:ln/>
              <a:effectLst/>
            </p:spPr>
          </p:pic>
          <p:sp>
            <p:nvSpPr>
              <p:cNvPr id="98318" name="Text Box 14"/>
              <p:cNvSpPr txBox="1">
                <a:spLocks noChangeArrowheads="1"/>
              </p:cNvSpPr>
              <p:nvPr/>
            </p:nvSpPr>
            <p:spPr bwMode="auto">
              <a:xfrm>
                <a:off x="3742" y="3222"/>
                <a:ext cx="2040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bg-BG" sz="1600" dirty="0" smtClean="0">
                    <a:latin typeface="Verdana" charset="0"/>
                  </a:rPr>
                  <a:t>Измерване на импулса</a:t>
                </a:r>
                <a:endParaRPr lang="fr-FR" sz="1600" dirty="0">
                  <a:latin typeface="Verdana" charset="0"/>
                </a:endParaRPr>
              </a:p>
            </p:txBody>
          </p:sp>
          <p:sp>
            <p:nvSpPr>
              <p:cNvPr id="98321" name="Rectangle 17"/>
              <p:cNvSpPr>
                <a:spLocks noChangeArrowheads="1"/>
              </p:cNvSpPr>
              <p:nvPr/>
            </p:nvSpPr>
            <p:spPr bwMode="auto">
              <a:xfrm>
                <a:off x="1655" y="2296"/>
                <a:ext cx="3810" cy="176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98323" name="Text Box 19"/>
            <p:cNvSpPr txBox="1">
              <a:spLocks noChangeArrowheads="1"/>
            </p:cNvSpPr>
            <p:nvPr/>
          </p:nvSpPr>
          <p:spPr bwMode="auto">
            <a:xfrm>
              <a:off x="3696" y="2659"/>
              <a:ext cx="998" cy="368"/>
            </a:xfrm>
            <a:prstGeom prst="rect">
              <a:avLst/>
            </a:prstGeom>
            <a:solidFill>
              <a:srgbClr val="EFE7C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bg-BG" sz="1600" dirty="0" smtClean="0">
                  <a:latin typeface="Verdana" charset="0"/>
                </a:rPr>
                <a:t>Голям импулс</a:t>
              </a:r>
              <a:endParaRPr lang="fr-FR" sz="1600" dirty="0" smtClean="0">
                <a:latin typeface="Verdana" charset="0"/>
              </a:endParaRPr>
            </a:p>
          </p:txBody>
        </p:sp>
        <p:sp>
          <p:nvSpPr>
            <p:cNvPr id="98324" name="Text Box 20"/>
            <p:cNvSpPr txBox="1">
              <a:spLocks noChangeArrowheads="1"/>
            </p:cNvSpPr>
            <p:nvPr/>
          </p:nvSpPr>
          <p:spPr bwMode="auto">
            <a:xfrm>
              <a:off x="2176" y="2474"/>
              <a:ext cx="1040" cy="36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bg-BG" sz="1600" dirty="0" smtClean="0">
                  <a:latin typeface="Verdana" charset="0"/>
                </a:rPr>
                <a:t>Малък импулс</a:t>
              </a:r>
              <a:endParaRPr lang="fr-FR" sz="1600" dirty="0">
                <a:latin typeface="Verdana" charset="0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9308" y="1511339"/>
            <a:ext cx="2166734" cy="162556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970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0388" y="1295400"/>
            <a:ext cx="3625850" cy="5329238"/>
            <a:chOff x="353" y="816"/>
            <a:chExt cx="2284" cy="3357"/>
          </a:xfrm>
        </p:grpSpPr>
        <p:pic>
          <p:nvPicPr>
            <p:cNvPr id="85004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53" y="816"/>
              <a:ext cx="2284" cy="33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85005" name="Text Box 5"/>
            <p:cNvSpPr txBox="1">
              <a:spLocks noChangeArrowheads="1"/>
            </p:cNvSpPr>
            <p:nvPr/>
          </p:nvSpPr>
          <p:spPr bwMode="auto">
            <a:xfrm>
              <a:off x="353" y="816"/>
              <a:ext cx="2284" cy="33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8499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3505200"/>
            <a:ext cx="4191000" cy="3144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4996" name="Text Box 7"/>
          <p:cNvSpPr txBox="1">
            <a:spLocks noChangeArrowheads="1"/>
          </p:cNvSpPr>
          <p:nvPr/>
        </p:nvSpPr>
        <p:spPr bwMode="auto">
          <a:xfrm>
            <a:off x="2824163" y="1371600"/>
            <a:ext cx="2438400" cy="777875"/>
          </a:xfrm>
          <a:prstGeom prst="rect">
            <a:avLst/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Вътрешен тракер</a:t>
            </a:r>
          </a:p>
          <a:p>
            <a:pPr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~ 10 m</a:t>
            </a:r>
            <a:r>
              <a:rPr lang="en-US" sz="1200" b="1" baseline="30000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2</a:t>
            </a:r>
            <a:r>
              <a:rPr lang="en-US" sz="1200" b="1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Si , 6 слоя: </a:t>
            </a:r>
            <a:r>
              <a:rPr lang="bg-BG" sz="1200" b="1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пикселен,</a:t>
            </a:r>
            <a:r>
              <a:rPr lang="en-US" sz="1200" b="1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</a:p>
          <a:p>
            <a:pPr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дрейфов, двустранен лентов </a:t>
            </a:r>
          </a:p>
        </p:txBody>
      </p:sp>
      <p:sp>
        <p:nvSpPr>
          <p:cNvPr id="84997" name="Text Box 8"/>
          <p:cNvSpPr txBox="1">
            <a:spLocks noChangeArrowheads="1"/>
          </p:cNvSpPr>
          <p:nvPr/>
        </p:nvSpPr>
        <p:spPr bwMode="auto">
          <a:xfrm>
            <a:off x="360363" y="4495800"/>
            <a:ext cx="909637" cy="606425"/>
          </a:xfrm>
          <a:prstGeom prst="rect">
            <a:avLst/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Лентов</a:t>
            </a:r>
          </a:p>
          <a:p>
            <a:pPr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SSD</a:t>
            </a:r>
          </a:p>
        </p:txBody>
      </p:sp>
      <p:sp>
        <p:nvSpPr>
          <p:cNvPr id="84998" name="Text Box 9"/>
          <p:cNvSpPr txBox="1">
            <a:spLocks noChangeArrowheads="1"/>
          </p:cNvSpPr>
          <p:nvPr/>
        </p:nvSpPr>
        <p:spPr bwMode="auto">
          <a:xfrm>
            <a:off x="4576763" y="3944938"/>
            <a:ext cx="1116012" cy="606425"/>
          </a:xfrm>
          <a:prstGeom prst="rect">
            <a:avLst/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Дрейфов</a:t>
            </a:r>
          </a:p>
          <a:p>
            <a:pPr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SDD</a:t>
            </a:r>
          </a:p>
        </p:txBody>
      </p:sp>
      <p:sp>
        <p:nvSpPr>
          <p:cNvPr id="84999" name="Text Box 10"/>
          <p:cNvSpPr txBox="1">
            <a:spLocks noChangeArrowheads="1"/>
          </p:cNvSpPr>
          <p:nvPr/>
        </p:nvSpPr>
        <p:spPr bwMode="auto">
          <a:xfrm>
            <a:off x="6710363" y="3200400"/>
            <a:ext cx="771525" cy="311150"/>
          </a:xfrm>
          <a:prstGeom prst="rect">
            <a:avLst/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Pixels</a:t>
            </a:r>
          </a:p>
        </p:txBody>
      </p:sp>
      <p:sp>
        <p:nvSpPr>
          <p:cNvPr id="85000" name="Text Box 11"/>
          <p:cNvSpPr txBox="1">
            <a:spLocks noChangeArrowheads="1"/>
          </p:cNvSpPr>
          <p:nvPr/>
        </p:nvSpPr>
        <p:spPr bwMode="auto">
          <a:xfrm>
            <a:off x="152400" y="68263"/>
            <a:ext cx="6705600" cy="625475"/>
          </a:xfrm>
          <a:prstGeom prst="rect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500" b="1">
                <a:solidFill>
                  <a:srgbClr val="669999"/>
                </a:solidFill>
                <a:latin typeface="Arial" pitchFamily="-111" charset="0"/>
              </a:rPr>
              <a:t>Вътрешен силициев тракер</a:t>
            </a:r>
          </a:p>
        </p:txBody>
      </p:sp>
      <p:pic>
        <p:nvPicPr>
          <p:cNvPr id="85001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1277938"/>
            <a:ext cx="3276600" cy="2608262"/>
          </a:xfrm>
          <a:prstGeom prst="rect">
            <a:avLst/>
          </a:prstGeom>
          <a:noFill/>
          <a:ln w="1908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85002" name="Text Box 13"/>
          <p:cNvSpPr txBox="1">
            <a:spLocks noChangeArrowheads="1"/>
          </p:cNvSpPr>
          <p:nvPr/>
        </p:nvSpPr>
        <p:spPr bwMode="auto">
          <a:xfrm>
            <a:off x="5786438" y="1524000"/>
            <a:ext cx="1223962" cy="617538"/>
          </a:xfrm>
          <a:prstGeom prst="rect">
            <a:avLst/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sz="1600" b="1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Пикселен</a:t>
            </a:r>
            <a:endParaRPr lang="en-US" sz="1600" b="1">
              <a:solidFill>
                <a:srgbClr val="0000FF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SPD</a:t>
            </a:r>
          </a:p>
        </p:txBody>
      </p:sp>
      <p:sp>
        <p:nvSpPr>
          <p:cNvPr id="85003" name="Slide Number Placeholder 1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-111" charset="0"/>
              <a:buNone/>
            </a:pPr>
            <a:fld id="{1B2C87B7-9809-CB44-8965-06E3963E22D3}" type="slidenum">
              <a:rPr lang="en-US" smtClean="0">
                <a:latin typeface="Symbol" pitchFamily="-111" charset="2"/>
              </a:rPr>
              <a:pPr>
                <a:buFont typeface="Times New Roman" pitchFamily="-111" charset="0"/>
                <a:buNone/>
              </a:pPr>
              <a:t>11</a:t>
            </a:fld>
            <a:endParaRPr lang="en-US" smtClean="0">
              <a:latin typeface="Symbol" pitchFamily="-111" charset="2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66226-2B3D-7440-BBFD-7CFB1576B538}" type="slidenum">
              <a:rPr lang="en-US"/>
              <a:pPr/>
              <a:t>12</a:t>
            </a:fld>
            <a:endParaRPr 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bg-BG" dirty="0" smtClean="0"/>
              <a:t>Вътрешен тракер: принцип на работа</a:t>
            </a:r>
            <a:endParaRPr lang="fr-FR" dirty="0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469958"/>
            <a:ext cx="8435975" cy="1313941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fr-FR" sz="2000" dirty="0" smtClean="0"/>
              <a:t>ITS: </a:t>
            </a:r>
            <a:r>
              <a:rPr lang="fr-FR" sz="2000" dirty="0"/>
              <a:t>6 </a:t>
            </a:r>
            <a:r>
              <a:rPr lang="bg-BG" sz="2000" dirty="0" smtClean="0"/>
              <a:t>слоя</a:t>
            </a:r>
            <a:r>
              <a:rPr lang="fr-FR" sz="2000" dirty="0" smtClean="0"/>
              <a:t>  </a:t>
            </a:r>
            <a:r>
              <a:rPr lang="fr-FR" sz="2000" dirty="0"/>
              <a:t>Si </a:t>
            </a:r>
            <a:r>
              <a:rPr lang="bg-BG" sz="2000" dirty="0" smtClean="0"/>
              <a:t>диоди в затворено състояние, формират</a:t>
            </a:r>
            <a:r>
              <a:rPr lang="fr-FR" sz="2000" dirty="0" smtClean="0"/>
              <a:t> 2D </a:t>
            </a:r>
            <a:r>
              <a:rPr lang="bg-BG" sz="2000" dirty="0" smtClean="0"/>
              <a:t>структура</a:t>
            </a: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bg-BG" sz="2000" dirty="0" smtClean="0"/>
              <a:t>При преминаване на заредена частица обеднената зона се йонизира и зарядите създават токов импулс</a:t>
            </a:r>
          </a:p>
          <a:p>
            <a:pPr>
              <a:lnSpc>
                <a:spcPct val="80000"/>
              </a:lnSpc>
            </a:pPr>
            <a:r>
              <a:rPr lang="bg-BG" sz="2000" dirty="0" smtClean="0"/>
              <a:t>Подобна технология има в съвремененните цифрови фотоапарати</a:t>
            </a:r>
            <a:endParaRPr lang="fr-FR" sz="2000" dirty="0"/>
          </a:p>
        </p:txBody>
      </p:sp>
      <p:grpSp>
        <p:nvGrpSpPr>
          <p:cNvPr id="2" name="Group 1"/>
          <p:cNvGrpSpPr/>
          <p:nvPr/>
        </p:nvGrpSpPr>
        <p:grpSpPr>
          <a:xfrm>
            <a:off x="1511300" y="3141663"/>
            <a:ext cx="6121400" cy="2352675"/>
            <a:chOff x="1547813" y="2492375"/>
            <a:chExt cx="6121400" cy="2352675"/>
          </a:xfrm>
        </p:grpSpPr>
        <p:sp>
          <p:nvSpPr>
            <p:cNvPr id="109597" name="Text Box 29"/>
            <p:cNvSpPr txBox="1">
              <a:spLocks noChangeArrowheads="1"/>
            </p:cNvSpPr>
            <p:nvPr/>
          </p:nvSpPr>
          <p:spPr bwMode="auto">
            <a:xfrm>
              <a:off x="1547813" y="4324350"/>
              <a:ext cx="7715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300 m</a:t>
              </a:r>
              <a:r>
                <a:rPr lang="en-US" sz="1400">
                  <a:latin typeface="Verdana" charset="0"/>
                </a:rPr>
                <a:t>m</a:t>
              </a:r>
            </a:p>
          </p:txBody>
        </p:sp>
        <p:grpSp>
          <p:nvGrpSpPr>
            <p:cNvPr id="109613" name="Group 45"/>
            <p:cNvGrpSpPr>
              <a:grpSpLocks/>
            </p:cNvGrpSpPr>
            <p:nvPr/>
          </p:nvGrpSpPr>
          <p:grpSpPr bwMode="auto">
            <a:xfrm>
              <a:off x="1835150" y="2492375"/>
              <a:ext cx="4681538" cy="2352675"/>
              <a:chOff x="158" y="1222"/>
              <a:chExt cx="2949" cy="1482"/>
            </a:xfrm>
          </p:grpSpPr>
          <p:sp>
            <p:nvSpPr>
              <p:cNvPr id="109572" name="AutoShape 4"/>
              <p:cNvSpPr>
                <a:spLocks noChangeArrowheads="1"/>
              </p:cNvSpPr>
              <p:nvPr/>
            </p:nvSpPr>
            <p:spPr bwMode="auto">
              <a:xfrm>
                <a:off x="567" y="1570"/>
                <a:ext cx="2041" cy="1134"/>
              </a:xfrm>
              <a:prstGeom prst="cube">
                <a:avLst>
                  <a:gd name="adj" fmla="val 62787"/>
                </a:avLst>
              </a:prstGeom>
              <a:solidFill>
                <a:schemeClr val="hlink"/>
              </a:solidFill>
              <a:ln w="952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76" name="AutoShape 8"/>
              <p:cNvSpPr>
                <a:spLocks noChangeArrowheads="1"/>
              </p:cNvSpPr>
              <p:nvPr/>
            </p:nvSpPr>
            <p:spPr bwMode="auto">
              <a:xfrm>
                <a:off x="1792" y="1570"/>
                <a:ext cx="725" cy="709"/>
              </a:xfrm>
              <a:prstGeom prst="cube">
                <a:avLst>
                  <a:gd name="adj" fmla="val 9506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77" name="AutoShape 9"/>
              <p:cNvSpPr>
                <a:spLocks noChangeArrowheads="1"/>
              </p:cNvSpPr>
              <p:nvPr/>
            </p:nvSpPr>
            <p:spPr bwMode="auto">
              <a:xfrm>
                <a:off x="1655" y="1570"/>
                <a:ext cx="725" cy="709"/>
              </a:xfrm>
              <a:prstGeom prst="cube">
                <a:avLst>
                  <a:gd name="adj" fmla="val 9506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78" name="AutoShape 10"/>
              <p:cNvSpPr>
                <a:spLocks noChangeArrowheads="1"/>
              </p:cNvSpPr>
              <p:nvPr/>
            </p:nvSpPr>
            <p:spPr bwMode="auto">
              <a:xfrm>
                <a:off x="1519" y="1570"/>
                <a:ext cx="725" cy="709"/>
              </a:xfrm>
              <a:prstGeom prst="cube">
                <a:avLst>
                  <a:gd name="adj" fmla="val 9506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79" name="AutoShape 11"/>
              <p:cNvSpPr>
                <a:spLocks noChangeArrowheads="1"/>
              </p:cNvSpPr>
              <p:nvPr/>
            </p:nvSpPr>
            <p:spPr bwMode="auto">
              <a:xfrm>
                <a:off x="1384" y="1570"/>
                <a:ext cx="725" cy="709"/>
              </a:xfrm>
              <a:prstGeom prst="cube">
                <a:avLst>
                  <a:gd name="adj" fmla="val 9506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80" name="AutoShape 12"/>
              <p:cNvSpPr>
                <a:spLocks noChangeArrowheads="1"/>
              </p:cNvSpPr>
              <p:nvPr/>
            </p:nvSpPr>
            <p:spPr bwMode="auto">
              <a:xfrm>
                <a:off x="1247" y="1570"/>
                <a:ext cx="725" cy="709"/>
              </a:xfrm>
              <a:prstGeom prst="cube">
                <a:avLst>
                  <a:gd name="adj" fmla="val 9506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81" name="AutoShape 13"/>
              <p:cNvSpPr>
                <a:spLocks noChangeArrowheads="1"/>
              </p:cNvSpPr>
              <p:nvPr/>
            </p:nvSpPr>
            <p:spPr bwMode="auto">
              <a:xfrm>
                <a:off x="1111" y="1570"/>
                <a:ext cx="725" cy="709"/>
              </a:xfrm>
              <a:prstGeom prst="cube">
                <a:avLst>
                  <a:gd name="adj" fmla="val 9506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82" name="AutoShape 14"/>
              <p:cNvSpPr>
                <a:spLocks noChangeArrowheads="1"/>
              </p:cNvSpPr>
              <p:nvPr/>
            </p:nvSpPr>
            <p:spPr bwMode="auto">
              <a:xfrm>
                <a:off x="975" y="1570"/>
                <a:ext cx="725" cy="709"/>
              </a:xfrm>
              <a:prstGeom prst="cube">
                <a:avLst>
                  <a:gd name="adj" fmla="val 9506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83" name="AutoShape 15"/>
              <p:cNvSpPr>
                <a:spLocks noChangeArrowheads="1"/>
              </p:cNvSpPr>
              <p:nvPr/>
            </p:nvSpPr>
            <p:spPr bwMode="auto">
              <a:xfrm>
                <a:off x="839" y="1570"/>
                <a:ext cx="725" cy="709"/>
              </a:xfrm>
              <a:prstGeom prst="cube">
                <a:avLst>
                  <a:gd name="adj" fmla="val 9506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84" name="AutoShape 16"/>
              <p:cNvSpPr>
                <a:spLocks noChangeArrowheads="1"/>
              </p:cNvSpPr>
              <p:nvPr/>
            </p:nvSpPr>
            <p:spPr bwMode="auto">
              <a:xfrm>
                <a:off x="703" y="1570"/>
                <a:ext cx="725" cy="709"/>
              </a:xfrm>
              <a:prstGeom prst="cube">
                <a:avLst>
                  <a:gd name="adj" fmla="val 9506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85" name="Line 17"/>
              <p:cNvSpPr>
                <a:spLocks noChangeShapeType="1"/>
              </p:cNvSpPr>
              <p:nvPr/>
            </p:nvSpPr>
            <p:spPr bwMode="auto">
              <a:xfrm>
                <a:off x="567" y="2659"/>
                <a:ext cx="1315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86" name="Line 18"/>
              <p:cNvSpPr>
                <a:spLocks noChangeShapeType="1"/>
              </p:cNvSpPr>
              <p:nvPr/>
            </p:nvSpPr>
            <p:spPr bwMode="auto">
              <a:xfrm flipV="1">
                <a:off x="1882" y="1933"/>
                <a:ext cx="726" cy="72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87" name="Line 19"/>
              <p:cNvSpPr>
                <a:spLocks noChangeShapeType="1"/>
              </p:cNvSpPr>
              <p:nvPr/>
            </p:nvSpPr>
            <p:spPr bwMode="auto">
              <a:xfrm>
                <a:off x="702" y="2296"/>
                <a:ext cx="4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88" name="Line 20"/>
              <p:cNvSpPr>
                <a:spLocks noChangeShapeType="1"/>
              </p:cNvSpPr>
              <p:nvPr/>
            </p:nvSpPr>
            <p:spPr bwMode="auto">
              <a:xfrm>
                <a:off x="838" y="2296"/>
                <a:ext cx="4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89" name="Line 21"/>
              <p:cNvSpPr>
                <a:spLocks noChangeShapeType="1"/>
              </p:cNvSpPr>
              <p:nvPr/>
            </p:nvSpPr>
            <p:spPr bwMode="auto">
              <a:xfrm>
                <a:off x="974" y="2296"/>
                <a:ext cx="4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90" name="Line 22"/>
              <p:cNvSpPr>
                <a:spLocks noChangeShapeType="1"/>
              </p:cNvSpPr>
              <p:nvPr/>
            </p:nvSpPr>
            <p:spPr bwMode="auto">
              <a:xfrm>
                <a:off x="1110" y="2296"/>
                <a:ext cx="4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91" name="Line 23"/>
              <p:cNvSpPr>
                <a:spLocks noChangeShapeType="1"/>
              </p:cNvSpPr>
              <p:nvPr/>
            </p:nvSpPr>
            <p:spPr bwMode="auto">
              <a:xfrm>
                <a:off x="1246" y="2296"/>
                <a:ext cx="4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92" name="Line 24"/>
              <p:cNvSpPr>
                <a:spLocks noChangeShapeType="1"/>
              </p:cNvSpPr>
              <p:nvPr/>
            </p:nvSpPr>
            <p:spPr bwMode="auto">
              <a:xfrm>
                <a:off x="1383" y="2296"/>
                <a:ext cx="4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93" name="Line 25"/>
              <p:cNvSpPr>
                <a:spLocks noChangeShapeType="1"/>
              </p:cNvSpPr>
              <p:nvPr/>
            </p:nvSpPr>
            <p:spPr bwMode="auto">
              <a:xfrm>
                <a:off x="1519" y="2296"/>
                <a:ext cx="4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94" name="Line 26"/>
              <p:cNvSpPr>
                <a:spLocks noChangeShapeType="1"/>
              </p:cNvSpPr>
              <p:nvPr/>
            </p:nvSpPr>
            <p:spPr bwMode="auto">
              <a:xfrm>
                <a:off x="1655" y="2296"/>
                <a:ext cx="4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95" name="Line 27"/>
              <p:cNvSpPr>
                <a:spLocks noChangeShapeType="1"/>
              </p:cNvSpPr>
              <p:nvPr/>
            </p:nvSpPr>
            <p:spPr bwMode="auto">
              <a:xfrm>
                <a:off x="1791" y="2296"/>
                <a:ext cx="4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96" name="Line 28"/>
              <p:cNvSpPr>
                <a:spLocks noChangeShapeType="1"/>
              </p:cNvSpPr>
              <p:nvPr/>
            </p:nvSpPr>
            <p:spPr bwMode="auto">
              <a:xfrm>
                <a:off x="431" y="2296"/>
                <a:ext cx="0" cy="4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98" name="Text Box 30"/>
              <p:cNvSpPr txBox="1">
                <a:spLocks noChangeArrowheads="1"/>
              </p:cNvSpPr>
              <p:nvPr/>
            </p:nvSpPr>
            <p:spPr bwMode="auto">
              <a:xfrm>
                <a:off x="158" y="1888"/>
                <a:ext cx="3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>
                    <a:latin typeface="Verdana" charset="0"/>
                  </a:rPr>
                  <a:t>Si-p</a:t>
                </a:r>
              </a:p>
            </p:txBody>
          </p:sp>
          <p:cxnSp>
            <p:nvCxnSpPr>
              <p:cNvPr id="109599" name="AutoShape 31"/>
              <p:cNvCxnSpPr>
                <a:cxnSpLocks noChangeShapeType="1"/>
                <a:stCxn id="109598" idx="2"/>
                <a:endCxn id="109587" idx="1"/>
              </p:cNvCxnSpPr>
              <p:nvPr/>
            </p:nvCxnSpPr>
            <p:spPr bwMode="auto">
              <a:xfrm>
                <a:off x="347" y="2100"/>
                <a:ext cx="401" cy="20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109600" name="Text Box 32"/>
              <p:cNvSpPr txBox="1">
                <a:spLocks noChangeArrowheads="1"/>
              </p:cNvSpPr>
              <p:nvPr/>
            </p:nvSpPr>
            <p:spPr bwMode="auto">
              <a:xfrm>
                <a:off x="2608" y="2024"/>
                <a:ext cx="3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>
                    <a:latin typeface="Verdana" charset="0"/>
                  </a:rPr>
                  <a:t>Si-n</a:t>
                </a:r>
              </a:p>
            </p:txBody>
          </p:sp>
          <p:sp>
            <p:nvSpPr>
              <p:cNvPr id="109602" name="Line 34"/>
              <p:cNvSpPr>
                <a:spLocks noChangeShapeType="1"/>
              </p:cNvSpPr>
              <p:nvPr/>
            </p:nvSpPr>
            <p:spPr bwMode="auto">
              <a:xfrm flipH="1" flipV="1">
                <a:off x="2290" y="2115"/>
                <a:ext cx="363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603" name="Line 35"/>
              <p:cNvSpPr>
                <a:spLocks noChangeShapeType="1"/>
              </p:cNvSpPr>
              <p:nvPr/>
            </p:nvSpPr>
            <p:spPr bwMode="auto">
              <a:xfrm flipV="1">
                <a:off x="2472" y="1344"/>
                <a:ext cx="0" cy="226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oval" w="med" len="med"/>
                <a:tailEnd type="oval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604" name="Line 36"/>
              <p:cNvSpPr>
                <a:spLocks noChangeShapeType="1"/>
              </p:cNvSpPr>
              <p:nvPr/>
            </p:nvSpPr>
            <p:spPr bwMode="auto">
              <a:xfrm>
                <a:off x="2245" y="1344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oval" w="med" len="med"/>
                <a:tailEnd type="oval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605" name="Line 37"/>
              <p:cNvSpPr>
                <a:spLocks noChangeShapeType="1"/>
              </p:cNvSpPr>
              <p:nvPr/>
            </p:nvSpPr>
            <p:spPr bwMode="auto">
              <a:xfrm>
                <a:off x="2653" y="1253"/>
                <a:ext cx="0" cy="18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606" name="Line 38"/>
              <p:cNvSpPr>
                <a:spLocks noChangeShapeType="1"/>
              </p:cNvSpPr>
              <p:nvPr/>
            </p:nvSpPr>
            <p:spPr bwMode="auto">
              <a:xfrm>
                <a:off x="2699" y="1253"/>
                <a:ext cx="0" cy="18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607" name="Line 39"/>
              <p:cNvSpPr>
                <a:spLocks noChangeShapeType="1"/>
              </p:cNvSpPr>
              <p:nvPr/>
            </p:nvSpPr>
            <p:spPr bwMode="auto">
              <a:xfrm>
                <a:off x="2699" y="1344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608" name="AutoShape 40"/>
              <p:cNvSpPr>
                <a:spLocks noChangeArrowheads="1"/>
              </p:cNvSpPr>
              <p:nvPr/>
            </p:nvSpPr>
            <p:spPr bwMode="auto">
              <a:xfrm rot="5400000">
                <a:off x="2812" y="1276"/>
                <a:ext cx="181" cy="136"/>
              </a:xfrm>
              <a:prstGeom prst="triangle">
                <a:avLst>
                  <a:gd name="adj" fmla="val 50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609" name="Line 41"/>
              <p:cNvSpPr>
                <a:spLocks noChangeShapeType="1"/>
              </p:cNvSpPr>
              <p:nvPr/>
            </p:nvSpPr>
            <p:spPr bwMode="auto">
              <a:xfrm>
                <a:off x="2971" y="1344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610" name="Line 42"/>
              <p:cNvSpPr>
                <a:spLocks noChangeShapeType="1"/>
              </p:cNvSpPr>
              <p:nvPr/>
            </p:nvSpPr>
            <p:spPr bwMode="auto">
              <a:xfrm>
                <a:off x="2472" y="1344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611" name="Text Box 43"/>
              <p:cNvSpPr txBox="1">
                <a:spLocks noChangeArrowheads="1"/>
              </p:cNvSpPr>
              <p:nvPr/>
            </p:nvSpPr>
            <p:spPr bwMode="auto">
              <a:xfrm>
                <a:off x="1882" y="1222"/>
                <a:ext cx="35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>
                    <a:latin typeface="Verdana" charset="0"/>
                  </a:rPr>
                  <a:t>-HV</a:t>
                </a:r>
              </a:p>
            </p:txBody>
          </p:sp>
        </p:grpSp>
        <p:sp>
          <p:nvSpPr>
            <p:cNvPr id="109612" name="Oval 44"/>
            <p:cNvSpPr>
              <a:spLocks noChangeArrowheads="1"/>
            </p:cNvSpPr>
            <p:nvPr/>
          </p:nvSpPr>
          <p:spPr bwMode="auto">
            <a:xfrm>
              <a:off x="4283075" y="2757488"/>
              <a:ext cx="144463" cy="14446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09617" name="Group 49"/>
            <p:cNvGrpSpPr>
              <a:grpSpLocks/>
            </p:cNvGrpSpPr>
            <p:nvPr/>
          </p:nvGrpSpPr>
          <p:grpSpPr bwMode="auto">
            <a:xfrm>
              <a:off x="3348038" y="4354513"/>
              <a:ext cx="339725" cy="419100"/>
              <a:chOff x="1882" y="2931"/>
              <a:chExt cx="214" cy="264"/>
            </a:xfrm>
          </p:grpSpPr>
          <p:sp>
            <p:nvSpPr>
              <p:cNvPr id="109614" name="Text Box 46"/>
              <p:cNvSpPr txBox="1">
                <a:spLocks noChangeArrowheads="1"/>
              </p:cNvSpPr>
              <p:nvPr/>
            </p:nvSpPr>
            <p:spPr bwMode="auto">
              <a:xfrm>
                <a:off x="1882" y="2931"/>
                <a:ext cx="16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b="1">
                    <a:solidFill>
                      <a:srgbClr val="FF0000"/>
                    </a:solidFill>
                  </a:rPr>
                  <a:t>+</a:t>
                </a:r>
              </a:p>
            </p:txBody>
          </p:sp>
          <p:sp>
            <p:nvSpPr>
              <p:cNvPr id="109615" name="Text Box 47"/>
              <p:cNvSpPr txBox="1">
                <a:spLocks noChangeArrowheads="1"/>
              </p:cNvSpPr>
              <p:nvPr/>
            </p:nvSpPr>
            <p:spPr bwMode="auto">
              <a:xfrm>
                <a:off x="1927" y="3022"/>
                <a:ext cx="16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b="1">
                    <a:solidFill>
                      <a:srgbClr val="FF0000"/>
                    </a:solidFill>
                  </a:rPr>
                  <a:t>+</a:t>
                </a:r>
              </a:p>
            </p:txBody>
          </p:sp>
          <p:sp>
            <p:nvSpPr>
              <p:cNvPr id="109616" name="Text Box 48"/>
              <p:cNvSpPr txBox="1">
                <a:spLocks noChangeArrowheads="1"/>
              </p:cNvSpPr>
              <p:nvPr/>
            </p:nvSpPr>
            <p:spPr bwMode="auto">
              <a:xfrm>
                <a:off x="1927" y="2940"/>
                <a:ext cx="16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b="1">
                    <a:solidFill>
                      <a:srgbClr val="FF0000"/>
                    </a:solidFill>
                  </a:rPr>
                  <a:t>+</a:t>
                </a:r>
              </a:p>
            </p:txBody>
          </p:sp>
        </p:grpSp>
        <p:grpSp>
          <p:nvGrpSpPr>
            <p:cNvPr id="109618" name="Group 50"/>
            <p:cNvGrpSpPr>
              <a:grpSpLocks/>
            </p:cNvGrpSpPr>
            <p:nvPr/>
          </p:nvGrpSpPr>
          <p:grpSpPr bwMode="auto">
            <a:xfrm>
              <a:off x="3203575" y="4341813"/>
              <a:ext cx="339725" cy="419100"/>
              <a:chOff x="1882" y="2931"/>
              <a:chExt cx="214" cy="264"/>
            </a:xfrm>
          </p:grpSpPr>
          <p:sp>
            <p:nvSpPr>
              <p:cNvPr id="109619" name="Text Box 51"/>
              <p:cNvSpPr txBox="1">
                <a:spLocks noChangeArrowheads="1"/>
              </p:cNvSpPr>
              <p:nvPr/>
            </p:nvSpPr>
            <p:spPr bwMode="auto">
              <a:xfrm>
                <a:off x="1882" y="2931"/>
                <a:ext cx="16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b="1">
                    <a:solidFill>
                      <a:srgbClr val="FF0000"/>
                    </a:solidFill>
                  </a:rPr>
                  <a:t>-</a:t>
                </a:r>
              </a:p>
            </p:txBody>
          </p:sp>
          <p:sp>
            <p:nvSpPr>
              <p:cNvPr id="109620" name="Text Box 52"/>
              <p:cNvSpPr txBox="1">
                <a:spLocks noChangeArrowheads="1"/>
              </p:cNvSpPr>
              <p:nvPr/>
            </p:nvSpPr>
            <p:spPr bwMode="auto">
              <a:xfrm>
                <a:off x="1927" y="3022"/>
                <a:ext cx="16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b="1">
                    <a:solidFill>
                      <a:srgbClr val="FF0000"/>
                    </a:solidFill>
                  </a:rPr>
                  <a:t>-</a:t>
                </a:r>
              </a:p>
            </p:txBody>
          </p:sp>
          <p:sp>
            <p:nvSpPr>
              <p:cNvPr id="109621" name="Text Box 53"/>
              <p:cNvSpPr txBox="1">
                <a:spLocks noChangeArrowheads="1"/>
              </p:cNvSpPr>
              <p:nvPr/>
            </p:nvSpPr>
            <p:spPr bwMode="auto">
              <a:xfrm>
                <a:off x="1927" y="2940"/>
                <a:ext cx="16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b="1">
                    <a:solidFill>
                      <a:srgbClr val="FF0000"/>
                    </a:solidFill>
                  </a:rPr>
                  <a:t>-</a:t>
                </a:r>
              </a:p>
            </p:txBody>
          </p:sp>
        </p:grpSp>
        <p:grpSp>
          <p:nvGrpSpPr>
            <p:cNvPr id="109626" name="Group 58"/>
            <p:cNvGrpSpPr>
              <a:grpSpLocks/>
            </p:cNvGrpSpPr>
            <p:nvPr/>
          </p:nvGrpSpPr>
          <p:grpSpPr bwMode="auto">
            <a:xfrm>
              <a:off x="6445250" y="2830513"/>
              <a:ext cx="1223963" cy="503237"/>
              <a:chOff x="3062" y="1435"/>
              <a:chExt cx="771" cy="317"/>
            </a:xfrm>
          </p:grpSpPr>
          <p:sp>
            <p:nvSpPr>
              <p:cNvPr id="109622" name="Line 54"/>
              <p:cNvSpPr>
                <a:spLocks noChangeShapeType="1"/>
              </p:cNvSpPr>
              <p:nvPr/>
            </p:nvSpPr>
            <p:spPr bwMode="auto">
              <a:xfrm>
                <a:off x="3198" y="1435"/>
                <a:ext cx="91" cy="3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623" name="Line 55"/>
              <p:cNvSpPr>
                <a:spLocks noChangeShapeType="1"/>
              </p:cNvSpPr>
              <p:nvPr/>
            </p:nvSpPr>
            <p:spPr bwMode="auto">
              <a:xfrm flipV="1">
                <a:off x="3289" y="1435"/>
                <a:ext cx="317" cy="3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624" name="Line 56"/>
              <p:cNvSpPr>
                <a:spLocks noChangeShapeType="1"/>
              </p:cNvSpPr>
              <p:nvPr/>
            </p:nvSpPr>
            <p:spPr bwMode="auto">
              <a:xfrm>
                <a:off x="3606" y="1435"/>
                <a:ext cx="227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625" name="Line 57"/>
              <p:cNvSpPr>
                <a:spLocks noChangeShapeType="1"/>
              </p:cNvSpPr>
              <p:nvPr/>
            </p:nvSpPr>
            <p:spPr bwMode="auto">
              <a:xfrm flipH="1">
                <a:off x="3062" y="1435"/>
                <a:ext cx="136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109629" name="Line 61"/>
            <p:cNvSpPr>
              <a:spLocks noChangeShapeType="1"/>
            </p:cNvSpPr>
            <p:nvPr/>
          </p:nvSpPr>
          <p:spPr bwMode="auto">
            <a:xfrm>
              <a:off x="3563938" y="3141663"/>
              <a:ext cx="20161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30" name="Line 62"/>
            <p:cNvSpPr>
              <a:spLocks noChangeShapeType="1"/>
            </p:cNvSpPr>
            <p:nvPr/>
          </p:nvSpPr>
          <p:spPr bwMode="auto">
            <a:xfrm>
              <a:off x="3419475" y="3284538"/>
              <a:ext cx="20161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31" name="Line 63"/>
            <p:cNvSpPr>
              <a:spLocks noChangeShapeType="1"/>
            </p:cNvSpPr>
            <p:nvPr/>
          </p:nvSpPr>
          <p:spPr bwMode="auto">
            <a:xfrm>
              <a:off x="3276600" y="3429000"/>
              <a:ext cx="20161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32" name="Line 64"/>
            <p:cNvSpPr>
              <a:spLocks noChangeShapeType="1"/>
            </p:cNvSpPr>
            <p:nvPr/>
          </p:nvSpPr>
          <p:spPr bwMode="auto">
            <a:xfrm>
              <a:off x="3132138" y="3573463"/>
              <a:ext cx="20161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33" name="Line 65"/>
            <p:cNvSpPr>
              <a:spLocks noChangeShapeType="1"/>
            </p:cNvSpPr>
            <p:nvPr/>
          </p:nvSpPr>
          <p:spPr bwMode="auto">
            <a:xfrm>
              <a:off x="2987675" y="3716338"/>
              <a:ext cx="20161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34" name="Line 66"/>
            <p:cNvSpPr>
              <a:spLocks noChangeShapeType="1"/>
            </p:cNvSpPr>
            <p:nvPr/>
          </p:nvSpPr>
          <p:spPr bwMode="auto">
            <a:xfrm>
              <a:off x="2843213" y="3860800"/>
              <a:ext cx="20161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35" name="Line 67"/>
            <p:cNvSpPr>
              <a:spLocks noChangeShapeType="1"/>
            </p:cNvSpPr>
            <p:nvPr/>
          </p:nvSpPr>
          <p:spPr bwMode="auto">
            <a:xfrm>
              <a:off x="2700338" y="4005263"/>
              <a:ext cx="2016125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195015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152400" y="350838"/>
            <a:ext cx="5181600" cy="487362"/>
          </a:xfrm>
          <a:prstGeom prst="rect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>
                <a:solidFill>
                  <a:srgbClr val="669999"/>
                </a:solidFill>
                <a:latin typeface="Arial" pitchFamily="-111" charset="0"/>
              </a:rPr>
              <a:t>Тест на TPC електрониката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6200" y="914400"/>
            <a:ext cx="5557838" cy="5043488"/>
            <a:chOff x="48" y="576"/>
            <a:chExt cx="3501" cy="3177"/>
          </a:xfrm>
        </p:grpSpPr>
        <p:pic>
          <p:nvPicPr>
            <p:cNvPr id="87047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" y="576"/>
              <a:ext cx="3501" cy="317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87048" name="Text Box 5"/>
            <p:cNvSpPr txBox="1">
              <a:spLocks noChangeArrowheads="1"/>
            </p:cNvSpPr>
            <p:nvPr/>
          </p:nvSpPr>
          <p:spPr bwMode="auto">
            <a:xfrm>
              <a:off x="48" y="576"/>
              <a:ext cx="3501" cy="317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8704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2268538"/>
            <a:ext cx="3429000" cy="3141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7045" name="Rectangle 7"/>
          <p:cNvSpPr>
            <a:spLocks noChangeArrowheads="1"/>
          </p:cNvSpPr>
          <p:nvPr/>
        </p:nvSpPr>
        <p:spPr bwMode="auto">
          <a:xfrm>
            <a:off x="6019800" y="1676400"/>
            <a:ext cx="2667000" cy="457200"/>
          </a:xfrm>
          <a:prstGeom prst="rect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700" b="1">
                <a:solidFill>
                  <a:srgbClr val="669999"/>
                </a:solidFill>
                <a:latin typeface="Arial" pitchFamily="-111" charset="0"/>
              </a:rPr>
              <a:t>Космически тест 12/2007</a:t>
            </a:r>
          </a:p>
        </p:txBody>
      </p:sp>
      <p:sp>
        <p:nvSpPr>
          <p:cNvPr id="87046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-111" charset="0"/>
              <a:buNone/>
            </a:pPr>
            <a:fld id="{6CE614D0-80E5-534C-AB40-9399DB5A74E7}" type="slidenum">
              <a:rPr lang="en-US" smtClean="0">
                <a:latin typeface="Symbol" pitchFamily="-111" charset="2"/>
              </a:rPr>
              <a:pPr>
                <a:buFont typeface="Times New Roman" pitchFamily="-111" charset="0"/>
                <a:buNone/>
              </a:pPr>
              <a:t>13</a:t>
            </a:fld>
            <a:endParaRPr lang="en-US" smtClean="0">
              <a:latin typeface="Symbol" pitchFamily="-111" charset="2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900" b="1">
                <a:solidFill>
                  <a:srgbClr val="330066"/>
                </a:solidFill>
                <a:latin typeface="Arial" pitchFamily="-111" charset="0"/>
              </a:rPr>
              <a:t>TPC ALICE</a:t>
            </a:r>
          </a:p>
        </p:txBody>
      </p:sp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381000" y="1343025"/>
            <a:ext cx="8458200" cy="5181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609600" y="5500688"/>
            <a:ext cx="2809875" cy="750887"/>
          </a:xfrm>
          <a:prstGeom prst="rect">
            <a:avLst/>
          </a:prstGeom>
          <a:noFill/>
          <a:ln w="12600">
            <a:solidFill>
              <a:srgbClr val="D8D8EC"/>
            </a:solidFill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lnSpc>
                <a:spcPct val="12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sz="1200">
                <a:solidFill>
                  <a:srgbClr val="000000"/>
                </a:solidFill>
                <a:latin typeface="Arial" pitchFamily="-111" charset="0"/>
              </a:rPr>
              <a:t>Регистриращи камери</a:t>
            </a:r>
            <a:endParaRPr lang="en-US" sz="1200">
              <a:solidFill>
                <a:srgbClr val="000000"/>
              </a:solidFill>
              <a:latin typeface="Arial" pitchFamily="-111" charset="0"/>
            </a:endParaRPr>
          </a:p>
          <a:p>
            <a:pPr algn="ctr">
              <a:lnSpc>
                <a:spcPct val="12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000000"/>
                </a:solidFill>
                <a:latin typeface="Arial" pitchFamily="-111" charset="0"/>
              </a:rPr>
              <a:t>18 </a:t>
            </a:r>
            <a:r>
              <a:rPr lang="bg-BG" sz="1200">
                <a:solidFill>
                  <a:srgbClr val="000000"/>
                </a:solidFill>
                <a:latin typeface="Arial" pitchFamily="-111" charset="0"/>
              </a:rPr>
              <a:t>трапецовидни сектора</a:t>
            </a:r>
            <a:r>
              <a:rPr lang="en-US" sz="1200">
                <a:solidFill>
                  <a:srgbClr val="000000"/>
                </a:solidFill>
                <a:latin typeface="Arial" pitchFamily="-111" charset="0"/>
              </a:rPr>
              <a:t> </a:t>
            </a:r>
          </a:p>
          <a:p>
            <a:pPr algn="ctr">
              <a:lnSpc>
                <a:spcPct val="12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sz="1200">
                <a:solidFill>
                  <a:srgbClr val="000000"/>
                </a:solidFill>
                <a:latin typeface="Arial" pitchFamily="-111" charset="0"/>
              </a:rPr>
              <a:t>всеки покрива</a:t>
            </a:r>
            <a:r>
              <a:rPr lang="en-US" sz="1200">
                <a:solidFill>
                  <a:srgbClr val="000000"/>
                </a:solidFill>
                <a:latin typeface="Arial" pitchFamily="-111" charset="0"/>
              </a:rPr>
              <a:t> 20 </a:t>
            </a:r>
            <a:r>
              <a:rPr lang="bg-BG" sz="1200">
                <a:solidFill>
                  <a:srgbClr val="000000"/>
                </a:solidFill>
                <a:latin typeface="Arial" pitchFamily="-111" charset="0"/>
              </a:rPr>
              <a:t>градуса</a:t>
            </a:r>
            <a:r>
              <a:rPr lang="en-US" sz="1200">
                <a:solidFill>
                  <a:srgbClr val="000000"/>
                </a:solidFill>
                <a:latin typeface="Arial" pitchFamily="-111" charset="0"/>
              </a:rPr>
              <a:t> </a:t>
            </a:r>
          </a:p>
        </p:txBody>
      </p:sp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2678113" y="2438400"/>
            <a:ext cx="3333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1">
                <a:solidFill>
                  <a:srgbClr val="FFFFFF"/>
                </a:solidFill>
                <a:latin typeface="Arial" pitchFamily="-111" charset="0"/>
              </a:rPr>
              <a:t>E</a:t>
            </a:r>
          </a:p>
        </p:txBody>
      </p:sp>
      <p:sp>
        <p:nvSpPr>
          <p:cNvPr id="89094" name="Line 6"/>
          <p:cNvSpPr>
            <a:spLocks noChangeShapeType="1"/>
          </p:cNvSpPr>
          <p:nvPr/>
        </p:nvSpPr>
        <p:spPr bwMode="auto">
          <a:xfrm flipV="1">
            <a:off x="2692400" y="2703513"/>
            <a:ext cx="407988" cy="77787"/>
          </a:xfrm>
          <a:prstGeom prst="line">
            <a:avLst/>
          </a:prstGeom>
          <a:noFill/>
          <a:ln w="12600">
            <a:solidFill>
              <a:srgbClr val="FFFFFF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095" name="Line 7"/>
          <p:cNvSpPr>
            <a:spLocks noChangeShapeType="1"/>
          </p:cNvSpPr>
          <p:nvPr/>
        </p:nvSpPr>
        <p:spPr bwMode="auto">
          <a:xfrm flipH="1">
            <a:off x="4048125" y="2560638"/>
            <a:ext cx="417513" cy="68262"/>
          </a:xfrm>
          <a:prstGeom prst="line">
            <a:avLst/>
          </a:prstGeom>
          <a:noFill/>
          <a:ln w="12600">
            <a:solidFill>
              <a:srgbClr val="FFFFFF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096" name="Text Box 8"/>
          <p:cNvSpPr txBox="1">
            <a:spLocks noChangeArrowheads="1"/>
          </p:cNvSpPr>
          <p:nvPr/>
        </p:nvSpPr>
        <p:spPr bwMode="auto">
          <a:xfrm>
            <a:off x="4037013" y="2305050"/>
            <a:ext cx="3333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1">
                <a:solidFill>
                  <a:srgbClr val="FFFFFF"/>
                </a:solidFill>
                <a:latin typeface="Arial" pitchFamily="-111" charset="0"/>
              </a:rPr>
              <a:t>E</a:t>
            </a:r>
          </a:p>
        </p:txBody>
      </p:sp>
      <p:pic>
        <p:nvPicPr>
          <p:cNvPr id="8909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541463"/>
            <a:ext cx="6013450" cy="3932237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</p:pic>
      <p:sp>
        <p:nvSpPr>
          <p:cNvPr id="89098" name="Line 10"/>
          <p:cNvSpPr>
            <a:spLocks noChangeShapeType="1"/>
          </p:cNvSpPr>
          <p:nvPr/>
        </p:nvSpPr>
        <p:spPr bwMode="auto">
          <a:xfrm flipV="1">
            <a:off x="3032125" y="4592638"/>
            <a:ext cx="2198688" cy="7508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099" name="Text Box 11"/>
          <p:cNvSpPr txBox="1">
            <a:spLocks noChangeArrowheads="1"/>
          </p:cNvSpPr>
          <p:nvPr/>
        </p:nvSpPr>
        <p:spPr bwMode="auto">
          <a:xfrm rot="-1080000">
            <a:off x="3932238" y="4916488"/>
            <a:ext cx="766762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11" charset="0"/>
              </a:rPr>
              <a:t>510 cm</a:t>
            </a:r>
          </a:p>
        </p:txBody>
      </p:sp>
      <p:sp>
        <p:nvSpPr>
          <p:cNvPr id="89100" name="Text Box 12"/>
          <p:cNvSpPr txBox="1">
            <a:spLocks noChangeArrowheads="1"/>
          </p:cNvSpPr>
          <p:nvPr/>
        </p:nvSpPr>
        <p:spPr bwMode="auto">
          <a:xfrm>
            <a:off x="2439988" y="2438400"/>
            <a:ext cx="3333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1">
                <a:solidFill>
                  <a:srgbClr val="FFFFFF"/>
                </a:solidFill>
                <a:latin typeface="Arial" pitchFamily="-111" charset="0"/>
              </a:rPr>
              <a:t>E</a:t>
            </a:r>
          </a:p>
        </p:txBody>
      </p:sp>
      <p:sp>
        <p:nvSpPr>
          <p:cNvPr id="89101" name="Line 13"/>
          <p:cNvSpPr>
            <a:spLocks noChangeShapeType="1"/>
          </p:cNvSpPr>
          <p:nvPr/>
        </p:nvSpPr>
        <p:spPr bwMode="auto">
          <a:xfrm flipV="1">
            <a:off x="2466975" y="2703513"/>
            <a:ext cx="377825" cy="77787"/>
          </a:xfrm>
          <a:prstGeom prst="line">
            <a:avLst/>
          </a:prstGeom>
          <a:noFill/>
          <a:ln w="12600">
            <a:solidFill>
              <a:srgbClr val="FFFFFF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02" name="Line 14"/>
          <p:cNvSpPr>
            <a:spLocks noChangeShapeType="1"/>
          </p:cNvSpPr>
          <p:nvPr/>
        </p:nvSpPr>
        <p:spPr bwMode="auto">
          <a:xfrm flipH="1">
            <a:off x="3717925" y="2560638"/>
            <a:ext cx="387350" cy="68262"/>
          </a:xfrm>
          <a:prstGeom prst="line">
            <a:avLst/>
          </a:prstGeom>
          <a:noFill/>
          <a:ln w="12600">
            <a:solidFill>
              <a:srgbClr val="FFFFFF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03" name="Text Box 15"/>
          <p:cNvSpPr txBox="1">
            <a:spLocks noChangeArrowheads="1"/>
          </p:cNvSpPr>
          <p:nvPr/>
        </p:nvSpPr>
        <p:spPr bwMode="auto">
          <a:xfrm>
            <a:off x="3697288" y="2305050"/>
            <a:ext cx="3333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1">
                <a:solidFill>
                  <a:srgbClr val="FFFFFF"/>
                </a:solidFill>
                <a:latin typeface="Arial" pitchFamily="-111" charset="0"/>
              </a:rPr>
              <a:t>E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592388" y="2170113"/>
            <a:ext cx="1000125" cy="1276350"/>
            <a:chOff x="1633" y="1367"/>
            <a:chExt cx="630" cy="804"/>
          </a:xfrm>
        </p:grpSpPr>
        <p:sp>
          <p:nvSpPr>
            <p:cNvPr id="89194" name="Line 17"/>
            <p:cNvSpPr>
              <a:spLocks noChangeShapeType="1"/>
            </p:cNvSpPr>
            <p:nvPr/>
          </p:nvSpPr>
          <p:spPr bwMode="auto">
            <a:xfrm flipH="1" flipV="1">
              <a:off x="1632" y="1366"/>
              <a:ext cx="452" cy="570"/>
            </a:xfrm>
            <a:prstGeom prst="line">
              <a:avLst/>
            </a:prstGeom>
            <a:noFill/>
            <a:ln w="19080" cap="rnd">
              <a:solidFill>
                <a:srgbClr val="0000FF"/>
              </a:solidFill>
              <a:prstDash val="sysDot"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195" name="Line 18"/>
            <p:cNvSpPr>
              <a:spLocks noChangeShapeType="1"/>
            </p:cNvSpPr>
            <p:nvPr/>
          </p:nvSpPr>
          <p:spPr bwMode="auto">
            <a:xfrm flipH="1" flipV="1">
              <a:off x="2082" y="1933"/>
              <a:ext cx="182" cy="239"/>
            </a:xfrm>
            <a:prstGeom prst="line">
              <a:avLst/>
            </a:prstGeom>
            <a:noFill/>
            <a:ln w="1908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9105" name="Line 19"/>
          <p:cNvSpPr>
            <a:spLocks noChangeShapeType="1"/>
          </p:cNvSpPr>
          <p:nvPr/>
        </p:nvSpPr>
        <p:spPr bwMode="auto">
          <a:xfrm flipV="1">
            <a:off x="2330450" y="3351213"/>
            <a:ext cx="1241425" cy="203200"/>
          </a:xfrm>
          <a:prstGeom prst="line">
            <a:avLst/>
          </a:prstGeom>
          <a:noFill/>
          <a:ln w="12600">
            <a:solidFill>
              <a:srgbClr val="0033CC"/>
            </a:solidFill>
            <a:prstDash val="sysDot"/>
            <a:miter lim="800000"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06" name="Text Box 20"/>
          <p:cNvSpPr txBox="1">
            <a:spLocks noChangeArrowheads="1"/>
          </p:cNvSpPr>
          <p:nvPr/>
        </p:nvSpPr>
        <p:spPr bwMode="auto">
          <a:xfrm rot="-540000">
            <a:off x="2417763" y="3449638"/>
            <a:ext cx="515937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0033CC"/>
                </a:solidFill>
                <a:latin typeface="Arial" pitchFamily="-111" charset="0"/>
              </a:rPr>
              <a:t>88</a:t>
            </a:r>
            <a:r>
              <a:rPr lang="en-US" sz="1200">
                <a:solidFill>
                  <a:srgbClr val="0033CC"/>
                </a:solidFill>
              </a:rPr>
              <a:t></a:t>
            </a:r>
            <a:r>
              <a:rPr lang="en-US" sz="1200">
                <a:solidFill>
                  <a:srgbClr val="0033CC"/>
                </a:solidFill>
                <a:latin typeface="Arial" pitchFamily="-111" charset="0"/>
              </a:rPr>
              <a:t>s</a:t>
            </a:r>
          </a:p>
        </p:txBody>
      </p:sp>
      <p:sp>
        <p:nvSpPr>
          <p:cNvPr id="89107" name="Line 21"/>
          <p:cNvSpPr>
            <a:spLocks noChangeShapeType="1"/>
          </p:cNvSpPr>
          <p:nvPr/>
        </p:nvSpPr>
        <p:spPr bwMode="auto">
          <a:xfrm flipV="1">
            <a:off x="960438" y="3446463"/>
            <a:ext cx="2636837" cy="615950"/>
          </a:xfrm>
          <a:prstGeom prst="line">
            <a:avLst/>
          </a:prstGeom>
          <a:noFill/>
          <a:ln w="12600" cap="rnd">
            <a:solidFill>
              <a:srgbClr val="7E9CE8"/>
            </a:solidFill>
            <a:prstDash val="sysDot"/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08" name="Line 22"/>
          <p:cNvSpPr>
            <a:spLocks noChangeShapeType="1"/>
          </p:cNvSpPr>
          <p:nvPr/>
        </p:nvSpPr>
        <p:spPr bwMode="auto">
          <a:xfrm flipV="1">
            <a:off x="3597275" y="2838450"/>
            <a:ext cx="2636838" cy="617538"/>
          </a:xfrm>
          <a:prstGeom prst="line">
            <a:avLst/>
          </a:prstGeom>
          <a:noFill/>
          <a:ln w="12600" cap="rnd">
            <a:solidFill>
              <a:schemeClr val="tx1"/>
            </a:solidFill>
            <a:miter lim="800000"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09" name="Text Box 23"/>
          <p:cNvSpPr txBox="1">
            <a:spLocks noChangeArrowheads="1"/>
          </p:cNvSpPr>
          <p:nvPr/>
        </p:nvSpPr>
        <p:spPr bwMode="auto">
          <a:xfrm>
            <a:off x="5392738" y="1612900"/>
            <a:ext cx="1460500" cy="955675"/>
          </a:xfrm>
          <a:prstGeom prst="rect">
            <a:avLst/>
          </a:prstGeom>
          <a:noFill/>
          <a:ln w="12600">
            <a:solidFill>
              <a:srgbClr val="D8D8EC"/>
            </a:solidFill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sz="1200">
                <a:solidFill>
                  <a:srgbClr val="000000"/>
                </a:solidFill>
                <a:latin typeface="Arial" pitchFamily="-111" charset="0"/>
              </a:rPr>
              <a:t>Газов обем</a:t>
            </a:r>
            <a:endParaRPr lang="en-US" sz="1200">
              <a:solidFill>
                <a:srgbClr val="000000"/>
              </a:solidFill>
              <a:latin typeface="Arial" pitchFamily="-111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000000"/>
                </a:solidFill>
                <a:latin typeface="Arial" pitchFamily="-111" charset="0"/>
              </a:rPr>
              <a:t>88 m</a:t>
            </a:r>
            <a:r>
              <a:rPr lang="en-US" sz="1200" baseline="30000">
                <a:solidFill>
                  <a:srgbClr val="000000"/>
                </a:solidFill>
                <a:latin typeface="Arial" pitchFamily="-111" charset="0"/>
              </a:rPr>
              <a:t>3</a:t>
            </a:r>
          </a:p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200" baseline="30000">
              <a:solidFill>
                <a:srgbClr val="000000"/>
              </a:solidFill>
              <a:latin typeface="Arial" pitchFamily="-111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sz="1200">
                <a:solidFill>
                  <a:srgbClr val="000000"/>
                </a:solidFill>
                <a:latin typeface="Arial" pitchFamily="-111" charset="0"/>
              </a:rPr>
              <a:t>Дрейфов газ</a:t>
            </a:r>
            <a:endParaRPr lang="en-US" sz="1200">
              <a:solidFill>
                <a:srgbClr val="000000"/>
              </a:solidFill>
              <a:latin typeface="Arial" pitchFamily="-111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000000"/>
                </a:solidFill>
                <a:latin typeface="Arial" pitchFamily="-111" charset="0"/>
              </a:rPr>
              <a:t>90% Ne - 10%CO</a:t>
            </a:r>
            <a:r>
              <a:rPr lang="en-US" sz="1200" baseline="-25000">
                <a:solidFill>
                  <a:srgbClr val="000000"/>
                </a:solidFill>
                <a:latin typeface="Arial" pitchFamily="-111" charset="0"/>
              </a:rPr>
              <a:t>2</a:t>
            </a:r>
          </a:p>
        </p:txBody>
      </p:sp>
      <p:sp>
        <p:nvSpPr>
          <p:cNvPr id="89110" name="Line 24"/>
          <p:cNvSpPr>
            <a:spLocks noChangeShapeType="1"/>
          </p:cNvSpPr>
          <p:nvPr/>
        </p:nvSpPr>
        <p:spPr bwMode="auto">
          <a:xfrm flipV="1">
            <a:off x="1979613" y="3408363"/>
            <a:ext cx="144462" cy="2097087"/>
          </a:xfrm>
          <a:prstGeom prst="line">
            <a:avLst/>
          </a:prstGeom>
          <a:noFill/>
          <a:ln w="2844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11" name="Line 25"/>
          <p:cNvSpPr>
            <a:spLocks noChangeShapeType="1"/>
          </p:cNvSpPr>
          <p:nvPr/>
        </p:nvSpPr>
        <p:spPr bwMode="auto">
          <a:xfrm flipH="1">
            <a:off x="3846513" y="2189163"/>
            <a:ext cx="1522412" cy="647700"/>
          </a:xfrm>
          <a:prstGeom prst="line">
            <a:avLst/>
          </a:prstGeom>
          <a:noFill/>
          <a:ln w="2844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12" name="Rectangle 26"/>
          <p:cNvSpPr>
            <a:spLocks noChangeArrowheads="1"/>
          </p:cNvSpPr>
          <p:nvPr/>
        </p:nvSpPr>
        <p:spPr bwMode="auto">
          <a:xfrm>
            <a:off x="6896100" y="3132138"/>
            <a:ext cx="1663700" cy="2395537"/>
          </a:xfrm>
          <a:prstGeom prst="rect">
            <a:avLst/>
          </a:prstGeom>
          <a:solidFill>
            <a:srgbClr val="3399FF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13" name="Rectangle 27"/>
          <p:cNvSpPr>
            <a:spLocks noChangeArrowheads="1"/>
          </p:cNvSpPr>
          <p:nvPr/>
        </p:nvSpPr>
        <p:spPr bwMode="auto">
          <a:xfrm>
            <a:off x="6900863" y="3138488"/>
            <a:ext cx="1660525" cy="2389187"/>
          </a:xfrm>
          <a:prstGeom prst="rect">
            <a:avLst/>
          </a:prstGeom>
          <a:solidFill>
            <a:srgbClr val="66CCFF"/>
          </a:solidFill>
          <a:ln w="792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14" name="Rectangle 28"/>
          <p:cNvSpPr>
            <a:spLocks noChangeArrowheads="1"/>
          </p:cNvSpPr>
          <p:nvPr/>
        </p:nvSpPr>
        <p:spPr bwMode="auto">
          <a:xfrm>
            <a:off x="6896100" y="3997325"/>
            <a:ext cx="1663700" cy="665163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15" name="Rectangle 29"/>
          <p:cNvSpPr>
            <a:spLocks noChangeArrowheads="1"/>
          </p:cNvSpPr>
          <p:nvPr/>
        </p:nvSpPr>
        <p:spPr bwMode="auto">
          <a:xfrm>
            <a:off x="6900863" y="4003675"/>
            <a:ext cx="1660525" cy="658813"/>
          </a:xfrm>
          <a:prstGeom prst="rect">
            <a:avLst/>
          </a:prstGeom>
          <a:solidFill>
            <a:srgbClr val="FFFFFF"/>
          </a:solidFill>
          <a:ln w="792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16" name="Rectangle 30"/>
          <p:cNvSpPr>
            <a:spLocks noChangeArrowheads="1"/>
          </p:cNvSpPr>
          <p:nvPr/>
        </p:nvSpPr>
        <p:spPr bwMode="auto">
          <a:xfrm>
            <a:off x="7451725" y="4064000"/>
            <a:ext cx="600075" cy="531813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17" name="Rectangle 31"/>
          <p:cNvSpPr>
            <a:spLocks noChangeArrowheads="1"/>
          </p:cNvSpPr>
          <p:nvPr/>
        </p:nvSpPr>
        <p:spPr bwMode="auto">
          <a:xfrm>
            <a:off x="7456488" y="4070350"/>
            <a:ext cx="595312" cy="525463"/>
          </a:xfrm>
          <a:prstGeom prst="rect">
            <a:avLst/>
          </a:prstGeom>
          <a:solidFill>
            <a:srgbClr val="FFFFFF"/>
          </a:solidFill>
          <a:ln w="792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18" name="Line 32"/>
          <p:cNvSpPr>
            <a:spLocks noChangeShapeType="1"/>
          </p:cNvSpPr>
          <p:nvPr/>
        </p:nvSpPr>
        <p:spPr bwMode="auto">
          <a:xfrm flipV="1">
            <a:off x="8008938" y="4032250"/>
            <a:ext cx="554037" cy="39688"/>
          </a:xfrm>
          <a:prstGeom prst="line">
            <a:avLst/>
          </a:prstGeom>
          <a:noFill/>
          <a:ln w="7920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19" name="Line 33"/>
          <p:cNvSpPr>
            <a:spLocks noChangeShapeType="1"/>
          </p:cNvSpPr>
          <p:nvPr/>
        </p:nvSpPr>
        <p:spPr bwMode="auto">
          <a:xfrm flipH="1" flipV="1">
            <a:off x="6894513" y="4029075"/>
            <a:ext cx="619125" cy="42863"/>
          </a:xfrm>
          <a:prstGeom prst="line">
            <a:avLst/>
          </a:prstGeom>
          <a:noFill/>
          <a:ln w="7920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20" name="Rectangle 34"/>
          <p:cNvSpPr>
            <a:spLocks noChangeArrowheads="1"/>
          </p:cNvSpPr>
          <p:nvPr/>
        </p:nvSpPr>
        <p:spPr bwMode="auto">
          <a:xfrm>
            <a:off x="6892925" y="3132138"/>
            <a:ext cx="1665288" cy="6667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21" name="Rectangle 35"/>
          <p:cNvSpPr>
            <a:spLocks noChangeArrowheads="1"/>
          </p:cNvSpPr>
          <p:nvPr/>
        </p:nvSpPr>
        <p:spPr bwMode="auto">
          <a:xfrm>
            <a:off x="6908800" y="3152775"/>
            <a:ext cx="1649413" cy="47625"/>
          </a:xfrm>
          <a:prstGeom prst="rect">
            <a:avLst/>
          </a:prstGeom>
          <a:solidFill>
            <a:srgbClr val="DDDDDD"/>
          </a:solidFill>
          <a:ln w="23760">
            <a:solidFill>
              <a:srgbClr val="6E6E6E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22" name="Rectangle 36"/>
          <p:cNvSpPr>
            <a:spLocks noChangeArrowheads="1"/>
          </p:cNvSpPr>
          <p:nvPr/>
        </p:nvSpPr>
        <p:spPr bwMode="auto">
          <a:xfrm>
            <a:off x="6891338" y="5449888"/>
            <a:ext cx="1652587" cy="6667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23" name="Rectangle 37"/>
          <p:cNvSpPr>
            <a:spLocks noChangeArrowheads="1"/>
          </p:cNvSpPr>
          <p:nvPr/>
        </p:nvSpPr>
        <p:spPr bwMode="auto">
          <a:xfrm>
            <a:off x="6905625" y="5470525"/>
            <a:ext cx="1639888" cy="47625"/>
          </a:xfrm>
          <a:prstGeom prst="rect">
            <a:avLst/>
          </a:prstGeom>
          <a:solidFill>
            <a:srgbClr val="DDDDDD"/>
          </a:solidFill>
          <a:ln w="23760">
            <a:solidFill>
              <a:srgbClr val="6E6E6E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24" name="AutoShape 38"/>
          <p:cNvSpPr>
            <a:spLocks noChangeArrowheads="1"/>
          </p:cNvSpPr>
          <p:nvPr/>
        </p:nvSpPr>
        <p:spPr bwMode="auto">
          <a:xfrm>
            <a:off x="6891338" y="3981450"/>
            <a:ext cx="1663700" cy="65088"/>
          </a:xfrm>
          <a:custGeom>
            <a:avLst/>
            <a:gdLst>
              <a:gd name="T0" fmla="*/ 2147483647 w 1525"/>
              <a:gd name="T1" fmla="*/ 0 h 50"/>
              <a:gd name="T2" fmla="*/ 2147483647 w 1525"/>
              <a:gd name="T3" fmla="*/ 2147483647 h 50"/>
              <a:gd name="T4" fmla="*/ 2147483647 w 1525"/>
              <a:gd name="T5" fmla="*/ 2147483647 h 50"/>
              <a:gd name="T6" fmla="*/ 2147483647 w 1525"/>
              <a:gd name="T7" fmla="*/ 2147483647 h 50"/>
              <a:gd name="T8" fmla="*/ 0 w 1525"/>
              <a:gd name="T9" fmla="*/ 2147483647 h 50"/>
              <a:gd name="T10" fmla="*/ 0 w 1525"/>
              <a:gd name="T11" fmla="*/ 0 h 50"/>
              <a:gd name="T12" fmla="*/ 2147483647 w 1525"/>
              <a:gd name="T13" fmla="*/ 0 h 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25"/>
              <a:gd name="T22" fmla="*/ 0 h 50"/>
              <a:gd name="T23" fmla="*/ 1525 w 1525"/>
              <a:gd name="T24" fmla="*/ 50 h 5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25" h="50">
                <a:moveTo>
                  <a:pt x="1525" y="0"/>
                </a:moveTo>
                <a:lnTo>
                  <a:pt x="1525" y="28"/>
                </a:lnTo>
                <a:lnTo>
                  <a:pt x="1017" y="50"/>
                </a:lnTo>
                <a:lnTo>
                  <a:pt x="559" y="50"/>
                </a:lnTo>
                <a:lnTo>
                  <a:pt x="0" y="25"/>
                </a:lnTo>
                <a:lnTo>
                  <a:pt x="0" y="0"/>
                </a:lnTo>
                <a:lnTo>
                  <a:pt x="1525" y="0"/>
                </a:ln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25" name="AutoShape 39"/>
          <p:cNvSpPr>
            <a:spLocks noChangeArrowheads="1"/>
          </p:cNvSpPr>
          <p:nvPr/>
        </p:nvSpPr>
        <p:spPr bwMode="auto">
          <a:xfrm>
            <a:off x="6899275" y="3990975"/>
            <a:ext cx="1663700" cy="66675"/>
          </a:xfrm>
          <a:custGeom>
            <a:avLst/>
            <a:gdLst>
              <a:gd name="T0" fmla="*/ 2147483647 w 1526"/>
              <a:gd name="T1" fmla="*/ 0 h 51"/>
              <a:gd name="T2" fmla="*/ 2147483647 w 1526"/>
              <a:gd name="T3" fmla="*/ 2147483647 h 51"/>
              <a:gd name="T4" fmla="*/ 2147483647 w 1526"/>
              <a:gd name="T5" fmla="*/ 2147483647 h 51"/>
              <a:gd name="T6" fmla="*/ 2147483647 w 1526"/>
              <a:gd name="T7" fmla="*/ 2147483647 h 51"/>
              <a:gd name="T8" fmla="*/ 0 w 1526"/>
              <a:gd name="T9" fmla="*/ 2147483647 h 51"/>
              <a:gd name="T10" fmla="*/ 0 w 1526"/>
              <a:gd name="T11" fmla="*/ 0 h 51"/>
              <a:gd name="T12" fmla="*/ 2147483647 w 1526"/>
              <a:gd name="T13" fmla="*/ 0 h 5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26"/>
              <a:gd name="T22" fmla="*/ 0 h 51"/>
              <a:gd name="T23" fmla="*/ 1526 w 1526"/>
              <a:gd name="T24" fmla="*/ 51 h 5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26" h="51">
                <a:moveTo>
                  <a:pt x="1526" y="0"/>
                </a:moveTo>
                <a:lnTo>
                  <a:pt x="1526" y="28"/>
                </a:lnTo>
                <a:lnTo>
                  <a:pt x="1017" y="51"/>
                </a:lnTo>
                <a:lnTo>
                  <a:pt x="560" y="51"/>
                </a:lnTo>
                <a:lnTo>
                  <a:pt x="0" y="26"/>
                </a:lnTo>
                <a:lnTo>
                  <a:pt x="0" y="0"/>
                </a:lnTo>
                <a:lnTo>
                  <a:pt x="1526" y="0"/>
                </a:lnTo>
                <a:close/>
              </a:path>
            </a:pathLst>
          </a:custGeom>
          <a:solidFill>
            <a:srgbClr val="DDDDDD"/>
          </a:solidFill>
          <a:ln w="23760">
            <a:solidFill>
              <a:srgbClr val="6E6E6E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26" name="AutoShape 40"/>
          <p:cNvSpPr>
            <a:spLocks noChangeArrowheads="1"/>
          </p:cNvSpPr>
          <p:nvPr/>
        </p:nvSpPr>
        <p:spPr bwMode="auto">
          <a:xfrm>
            <a:off x="6891338" y="4602163"/>
            <a:ext cx="1663700" cy="66675"/>
          </a:xfrm>
          <a:custGeom>
            <a:avLst/>
            <a:gdLst>
              <a:gd name="T0" fmla="*/ 2147483647 w 1525"/>
              <a:gd name="T1" fmla="*/ 2147483647 h 51"/>
              <a:gd name="T2" fmla="*/ 2147483647 w 1525"/>
              <a:gd name="T3" fmla="*/ 2147483647 h 51"/>
              <a:gd name="T4" fmla="*/ 2147483647 w 1525"/>
              <a:gd name="T5" fmla="*/ 0 h 51"/>
              <a:gd name="T6" fmla="*/ 2147483647 w 1525"/>
              <a:gd name="T7" fmla="*/ 0 h 51"/>
              <a:gd name="T8" fmla="*/ 0 w 1525"/>
              <a:gd name="T9" fmla="*/ 2147483647 h 51"/>
              <a:gd name="T10" fmla="*/ 0 w 1525"/>
              <a:gd name="T11" fmla="*/ 2147483647 h 51"/>
              <a:gd name="T12" fmla="*/ 2147483647 w 1525"/>
              <a:gd name="T13" fmla="*/ 2147483647 h 5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25"/>
              <a:gd name="T22" fmla="*/ 0 h 51"/>
              <a:gd name="T23" fmla="*/ 1525 w 1525"/>
              <a:gd name="T24" fmla="*/ 51 h 5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25" h="51">
                <a:moveTo>
                  <a:pt x="1525" y="51"/>
                </a:moveTo>
                <a:lnTo>
                  <a:pt x="1525" y="23"/>
                </a:lnTo>
                <a:lnTo>
                  <a:pt x="1017" y="0"/>
                </a:lnTo>
                <a:lnTo>
                  <a:pt x="559" y="0"/>
                </a:lnTo>
                <a:lnTo>
                  <a:pt x="0" y="25"/>
                </a:lnTo>
                <a:lnTo>
                  <a:pt x="0" y="51"/>
                </a:lnTo>
                <a:lnTo>
                  <a:pt x="1525" y="51"/>
                </a:ln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27" name="AutoShape 41"/>
          <p:cNvSpPr>
            <a:spLocks noChangeArrowheads="1"/>
          </p:cNvSpPr>
          <p:nvPr/>
        </p:nvSpPr>
        <p:spPr bwMode="auto">
          <a:xfrm>
            <a:off x="6899275" y="4610100"/>
            <a:ext cx="1663700" cy="66675"/>
          </a:xfrm>
          <a:custGeom>
            <a:avLst/>
            <a:gdLst>
              <a:gd name="T0" fmla="*/ 2147483647 w 1526"/>
              <a:gd name="T1" fmla="*/ 2147483647 h 51"/>
              <a:gd name="T2" fmla="*/ 2147483647 w 1526"/>
              <a:gd name="T3" fmla="*/ 2147483647 h 51"/>
              <a:gd name="T4" fmla="*/ 2147483647 w 1526"/>
              <a:gd name="T5" fmla="*/ 0 h 51"/>
              <a:gd name="T6" fmla="*/ 2147483647 w 1526"/>
              <a:gd name="T7" fmla="*/ 0 h 51"/>
              <a:gd name="T8" fmla="*/ 0 w 1526"/>
              <a:gd name="T9" fmla="*/ 2147483647 h 51"/>
              <a:gd name="T10" fmla="*/ 0 w 1526"/>
              <a:gd name="T11" fmla="*/ 2147483647 h 51"/>
              <a:gd name="T12" fmla="*/ 2147483647 w 1526"/>
              <a:gd name="T13" fmla="*/ 2147483647 h 5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26"/>
              <a:gd name="T22" fmla="*/ 0 h 51"/>
              <a:gd name="T23" fmla="*/ 1526 w 1526"/>
              <a:gd name="T24" fmla="*/ 51 h 5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26" h="51">
                <a:moveTo>
                  <a:pt x="1526" y="51"/>
                </a:moveTo>
                <a:lnTo>
                  <a:pt x="1526" y="23"/>
                </a:lnTo>
                <a:lnTo>
                  <a:pt x="1017" y="0"/>
                </a:lnTo>
                <a:lnTo>
                  <a:pt x="560" y="0"/>
                </a:lnTo>
                <a:lnTo>
                  <a:pt x="0" y="26"/>
                </a:lnTo>
                <a:lnTo>
                  <a:pt x="0" y="51"/>
                </a:lnTo>
                <a:lnTo>
                  <a:pt x="1526" y="51"/>
                </a:lnTo>
                <a:close/>
              </a:path>
            </a:pathLst>
          </a:custGeom>
          <a:solidFill>
            <a:srgbClr val="DDDDDD"/>
          </a:solidFill>
          <a:ln w="23760">
            <a:solidFill>
              <a:srgbClr val="6E6E6E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28" name="Rectangle 42"/>
          <p:cNvSpPr>
            <a:spLocks noChangeArrowheads="1"/>
          </p:cNvSpPr>
          <p:nvPr/>
        </p:nvSpPr>
        <p:spPr bwMode="auto">
          <a:xfrm>
            <a:off x="8559800" y="3132138"/>
            <a:ext cx="52388" cy="901700"/>
          </a:xfrm>
          <a:prstGeom prst="rect">
            <a:avLst/>
          </a:prstGeom>
          <a:solidFill>
            <a:srgbClr val="EE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29" name="Rectangle 43"/>
          <p:cNvSpPr>
            <a:spLocks noChangeArrowheads="1"/>
          </p:cNvSpPr>
          <p:nvPr/>
        </p:nvSpPr>
        <p:spPr bwMode="auto">
          <a:xfrm>
            <a:off x="8566150" y="3138488"/>
            <a:ext cx="46038" cy="896937"/>
          </a:xfrm>
          <a:prstGeom prst="rect">
            <a:avLst/>
          </a:prstGeom>
          <a:solidFill>
            <a:srgbClr val="33CC33"/>
          </a:solidFill>
          <a:ln w="792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30" name="Rectangle 44"/>
          <p:cNvSpPr>
            <a:spLocks noChangeArrowheads="1"/>
          </p:cNvSpPr>
          <p:nvPr/>
        </p:nvSpPr>
        <p:spPr bwMode="auto">
          <a:xfrm>
            <a:off x="6835775" y="3132138"/>
            <a:ext cx="60325" cy="898525"/>
          </a:xfrm>
          <a:prstGeom prst="rect">
            <a:avLst/>
          </a:prstGeom>
          <a:solidFill>
            <a:srgbClr val="EE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31" name="Rectangle 45"/>
          <p:cNvSpPr>
            <a:spLocks noChangeArrowheads="1"/>
          </p:cNvSpPr>
          <p:nvPr/>
        </p:nvSpPr>
        <p:spPr bwMode="auto">
          <a:xfrm>
            <a:off x="6842125" y="3138488"/>
            <a:ext cx="53975" cy="892175"/>
          </a:xfrm>
          <a:prstGeom prst="rect">
            <a:avLst/>
          </a:prstGeom>
          <a:solidFill>
            <a:srgbClr val="33CC33"/>
          </a:solidFill>
          <a:ln w="792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32" name="Rectangle 46"/>
          <p:cNvSpPr>
            <a:spLocks noChangeArrowheads="1"/>
          </p:cNvSpPr>
          <p:nvPr/>
        </p:nvSpPr>
        <p:spPr bwMode="auto">
          <a:xfrm>
            <a:off x="8559800" y="4625975"/>
            <a:ext cx="52388" cy="901700"/>
          </a:xfrm>
          <a:prstGeom prst="rect">
            <a:avLst/>
          </a:prstGeom>
          <a:solidFill>
            <a:srgbClr val="EE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33" name="Rectangle 47"/>
          <p:cNvSpPr>
            <a:spLocks noChangeArrowheads="1"/>
          </p:cNvSpPr>
          <p:nvPr/>
        </p:nvSpPr>
        <p:spPr bwMode="auto">
          <a:xfrm>
            <a:off x="8566150" y="4632325"/>
            <a:ext cx="46038" cy="895350"/>
          </a:xfrm>
          <a:prstGeom prst="rect">
            <a:avLst/>
          </a:prstGeom>
          <a:solidFill>
            <a:srgbClr val="33CC33"/>
          </a:solidFill>
          <a:ln w="792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34" name="Rectangle 48"/>
          <p:cNvSpPr>
            <a:spLocks noChangeArrowheads="1"/>
          </p:cNvSpPr>
          <p:nvPr/>
        </p:nvSpPr>
        <p:spPr bwMode="auto">
          <a:xfrm>
            <a:off x="6842125" y="4629150"/>
            <a:ext cx="53975" cy="901700"/>
          </a:xfrm>
          <a:prstGeom prst="rect">
            <a:avLst/>
          </a:prstGeom>
          <a:solidFill>
            <a:srgbClr val="EE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35" name="Rectangle 49"/>
          <p:cNvSpPr>
            <a:spLocks noChangeArrowheads="1"/>
          </p:cNvSpPr>
          <p:nvPr/>
        </p:nvSpPr>
        <p:spPr bwMode="auto">
          <a:xfrm>
            <a:off x="6846888" y="4635500"/>
            <a:ext cx="49212" cy="896938"/>
          </a:xfrm>
          <a:prstGeom prst="rect">
            <a:avLst/>
          </a:prstGeom>
          <a:solidFill>
            <a:srgbClr val="33CC33"/>
          </a:solidFill>
          <a:ln w="792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36" name="AutoShape 50"/>
          <p:cNvSpPr>
            <a:spLocks noChangeArrowheads="1"/>
          </p:cNvSpPr>
          <p:nvPr/>
        </p:nvSpPr>
        <p:spPr bwMode="auto">
          <a:xfrm>
            <a:off x="7643813" y="4305300"/>
            <a:ext cx="66675" cy="55563"/>
          </a:xfrm>
          <a:custGeom>
            <a:avLst/>
            <a:gdLst>
              <a:gd name="T0" fmla="*/ 10756317 w 21600"/>
              <a:gd name="T1" fmla="*/ 586825281 h 14790"/>
              <a:gd name="T2" fmla="*/ 10756317 w 21600"/>
              <a:gd name="T3" fmla="*/ 0 h 14790"/>
              <a:gd name="T4" fmla="*/ 178044521 w 21600"/>
              <a:gd name="T5" fmla="*/ 293416350 h 14790"/>
              <a:gd name="T6" fmla="*/ 0 60000 65536"/>
              <a:gd name="T7" fmla="*/ 0 60000 65536"/>
              <a:gd name="T8" fmla="*/ 0 60000 65536"/>
              <a:gd name="T9" fmla="*/ 0 w 21600"/>
              <a:gd name="T10" fmla="*/ 0 h 14790"/>
              <a:gd name="T11" fmla="*/ 21600 w 21600"/>
              <a:gd name="T12" fmla="*/ 14790 h 147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4790" fill="none" extrusionOk="0">
                <a:moveTo>
                  <a:pt x="1305" y="14789"/>
                </a:moveTo>
                <a:cubicBezTo>
                  <a:pt x="441" y="12420"/>
                  <a:pt x="0" y="9917"/>
                  <a:pt x="0" y="7395"/>
                </a:cubicBezTo>
                <a:cubicBezTo>
                  <a:pt x="0" y="4872"/>
                  <a:pt x="441" y="2369"/>
                  <a:pt x="1305" y="0"/>
                </a:cubicBezTo>
              </a:path>
              <a:path w="21600" h="14790" stroke="0" extrusionOk="0">
                <a:moveTo>
                  <a:pt x="1305" y="14789"/>
                </a:moveTo>
                <a:cubicBezTo>
                  <a:pt x="441" y="12420"/>
                  <a:pt x="0" y="9917"/>
                  <a:pt x="0" y="7395"/>
                </a:cubicBezTo>
                <a:cubicBezTo>
                  <a:pt x="0" y="4872"/>
                  <a:pt x="441" y="2369"/>
                  <a:pt x="1305" y="0"/>
                </a:cubicBezTo>
                <a:lnTo>
                  <a:pt x="21600" y="739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37" name="Rectangle 51"/>
          <p:cNvSpPr>
            <a:spLocks noChangeArrowheads="1"/>
          </p:cNvSpPr>
          <p:nvPr/>
        </p:nvSpPr>
        <p:spPr bwMode="auto">
          <a:xfrm>
            <a:off x="6842125" y="4330700"/>
            <a:ext cx="133350" cy="6350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38" name="Rectangle 52"/>
          <p:cNvSpPr>
            <a:spLocks noChangeArrowheads="1"/>
          </p:cNvSpPr>
          <p:nvPr/>
        </p:nvSpPr>
        <p:spPr bwMode="auto">
          <a:xfrm>
            <a:off x="7019925" y="4330700"/>
            <a:ext cx="46038" cy="6350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39" name="Rectangle 53"/>
          <p:cNvSpPr>
            <a:spLocks noChangeArrowheads="1"/>
          </p:cNvSpPr>
          <p:nvPr/>
        </p:nvSpPr>
        <p:spPr bwMode="auto">
          <a:xfrm>
            <a:off x="7108825" y="4330700"/>
            <a:ext cx="133350" cy="6350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40" name="Rectangle 54"/>
          <p:cNvSpPr>
            <a:spLocks noChangeArrowheads="1"/>
          </p:cNvSpPr>
          <p:nvPr/>
        </p:nvSpPr>
        <p:spPr bwMode="auto">
          <a:xfrm>
            <a:off x="7286625" y="4330700"/>
            <a:ext cx="44450" cy="6350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41" name="Rectangle 55"/>
          <p:cNvSpPr>
            <a:spLocks noChangeArrowheads="1"/>
          </p:cNvSpPr>
          <p:nvPr/>
        </p:nvSpPr>
        <p:spPr bwMode="auto">
          <a:xfrm>
            <a:off x="7377113" y="4330700"/>
            <a:ext cx="131762" cy="6350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42" name="Rectangle 56"/>
          <p:cNvSpPr>
            <a:spLocks noChangeArrowheads="1"/>
          </p:cNvSpPr>
          <p:nvPr/>
        </p:nvSpPr>
        <p:spPr bwMode="auto">
          <a:xfrm>
            <a:off x="7553325" y="4330700"/>
            <a:ext cx="44450" cy="6350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43" name="AutoShape 57"/>
          <p:cNvSpPr>
            <a:spLocks noChangeArrowheads="1"/>
          </p:cNvSpPr>
          <p:nvPr/>
        </p:nvSpPr>
        <p:spPr bwMode="auto">
          <a:xfrm>
            <a:off x="7802563" y="4305300"/>
            <a:ext cx="66675" cy="55563"/>
          </a:xfrm>
          <a:custGeom>
            <a:avLst/>
            <a:gdLst>
              <a:gd name="T0" fmla="*/ 167287945 w 21600"/>
              <a:gd name="T1" fmla="*/ 0 h 14790"/>
              <a:gd name="T2" fmla="*/ 167287945 w 21600"/>
              <a:gd name="T3" fmla="*/ 586825281 h 14790"/>
              <a:gd name="T4" fmla="*/ 0 w 21600"/>
              <a:gd name="T5" fmla="*/ 293416350 h 14790"/>
              <a:gd name="T6" fmla="*/ 0 60000 65536"/>
              <a:gd name="T7" fmla="*/ 0 60000 65536"/>
              <a:gd name="T8" fmla="*/ 0 60000 65536"/>
              <a:gd name="T9" fmla="*/ 0 w 21600"/>
              <a:gd name="T10" fmla="*/ 0 h 14790"/>
              <a:gd name="T11" fmla="*/ 21600 w 21600"/>
              <a:gd name="T12" fmla="*/ 14790 h 147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4790" fill="none" extrusionOk="0">
                <a:moveTo>
                  <a:pt x="20294" y="0"/>
                </a:moveTo>
                <a:cubicBezTo>
                  <a:pt x="21158" y="2369"/>
                  <a:pt x="21600" y="4872"/>
                  <a:pt x="21600" y="7395"/>
                </a:cubicBezTo>
                <a:cubicBezTo>
                  <a:pt x="21600" y="9917"/>
                  <a:pt x="21158" y="12420"/>
                  <a:pt x="20294" y="14789"/>
                </a:cubicBezTo>
              </a:path>
              <a:path w="21600" h="14790" stroke="0" extrusionOk="0">
                <a:moveTo>
                  <a:pt x="20294" y="0"/>
                </a:moveTo>
                <a:cubicBezTo>
                  <a:pt x="21158" y="2369"/>
                  <a:pt x="21600" y="4872"/>
                  <a:pt x="21600" y="7395"/>
                </a:cubicBezTo>
                <a:cubicBezTo>
                  <a:pt x="21600" y="9917"/>
                  <a:pt x="21158" y="12420"/>
                  <a:pt x="20294" y="14789"/>
                </a:cubicBezTo>
                <a:lnTo>
                  <a:pt x="0" y="739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44" name="Rectangle 58"/>
          <p:cNvSpPr>
            <a:spLocks noChangeArrowheads="1"/>
          </p:cNvSpPr>
          <p:nvPr/>
        </p:nvSpPr>
        <p:spPr bwMode="auto">
          <a:xfrm>
            <a:off x="8537575" y="4330700"/>
            <a:ext cx="133350" cy="6350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45" name="Rectangle 59"/>
          <p:cNvSpPr>
            <a:spLocks noChangeArrowheads="1"/>
          </p:cNvSpPr>
          <p:nvPr/>
        </p:nvSpPr>
        <p:spPr bwMode="auto">
          <a:xfrm>
            <a:off x="8448675" y="4330700"/>
            <a:ext cx="44450" cy="6350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46" name="Rectangle 60"/>
          <p:cNvSpPr>
            <a:spLocks noChangeArrowheads="1"/>
          </p:cNvSpPr>
          <p:nvPr/>
        </p:nvSpPr>
        <p:spPr bwMode="auto">
          <a:xfrm>
            <a:off x="8270875" y="4330700"/>
            <a:ext cx="133350" cy="6350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47" name="Rectangle 61"/>
          <p:cNvSpPr>
            <a:spLocks noChangeArrowheads="1"/>
          </p:cNvSpPr>
          <p:nvPr/>
        </p:nvSpPr>
        <p:spPr bwMode="auto">
          <a:xfrm>
            <a:off x="8181975" y="4330700"/>
            <a:ext cx="44450" cy="6350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48" name="Rectangle 62"/>
          <p:cNvSpPr>
            <a:spLocks noChangeArrowheads="1"/>
          </p:cNvSpPr>
          <p:nvPr/>
        </p:nvSpPr>
        <p:spPr bwMode="auto">
          <a:xfrm>
            <a:off x="8004175" y="4330700"/>
            <a:ext cx="133350" cy="6350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49" name="Rectangle 63"/>
          <p:cNvSpPr>
            <a:spLocks noChangeArrowheads="1"/>
          </p:cNvSpPr>
          <p:nvPr/>
        </p:nvSpPr>
        <p:spPr bwMode="auto">
          <a:xfrm>
            <a:off x="7915275" y="4330700"/>
            <a:ext cx="44450" cy="6350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50" name="Rectangle 64"/>
          <p:cNvSpPr>
            <a:spLocks noChangeArrowheads="1"/>
          </p:cNvSpPr>
          <p:nvPr/>
        </p:nvSpPr>
        <p:spPr bwMode="auto">
          <a:xfrm>
            <a:off x="6661150" y="4230688"/>
            <a:ext cx="141288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500" b="1">
                <a:solidFill>
                  <a:srgbClr val="000000"/>
                </a:solidFill>
                <a:latin typeface="Geneva" pitchFamily="-111" charset="0"/>
              </a:rPr>
              <a:t>P</a:t>
            </a:r>
          </a:p>
        </p:txBody>
      </p:sp>
      <p:sp>
        <p:nvSpPr>
          <p:cNvPr id="89151" name="Rectangle 65"/>
          <p:cNvSpPr>
            <a:spLocks noChangeArrowheads="1"/>
          </p:cNvSpPr>
          <p:nvPr/>
        </p:nvSpPr>
        <p:spPr bwMode="auto">
          <a:xfrm>
            <a:off x="6748463" y="4230688"/>
            <a:ext cx="136525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500" b="1">
                <a:solidFill>
                  <a:srgbClr val="000000"/>
                </a:solidFill>
                <a:latin typeface="Geneva" pitchFamily="-111" charset="0"/>
              </a:rPr>
              <a:t>b</a:t>
            </a:r>
          </a:p>
        </p:txBody>
      </p:sp>
      <p:sp>
        <p:nvSpPr>
          <p:cNvPr id="89152" name="Rectangle 66"/>
          <p:cNvSpPr>
            <a:spLocks noChangeArrowheads="1"/>
          </p:cNvSpPr>
          <p:nvPr/>
        </p:nvSpPr>
        <p:spPr bwMode="auto">
          <a:xfrm>
            <a:off x="8686800" y="4230688"/>
            <a:ext cx="141288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500" b="1">
                <a:solidFill>
                  <a:srgbClr val="000000"/>
                </a:solidFill>
                <a:latin typeface="Geneva" pitchFamily="-111" charset="0"/>
              </a:rPr>
              <a:t>P</a:t>
            </a:r>
          </a:p>
        </p:txBody>
      </p:sp>
      <p:sp>
        <p:nvSpPr>
          <p:cNvPr id="89153" name="Line 67"/>
          <p:cNvSpPr>
            <a:spLocks noChangeShapeType="1"/>
          </p:cNvSpPr>
          <p:nvPr/>
        </p:nvSpPr>
        <p:spPr bwMode="auto">
          <a:xfrm>
            <a:off x="7754938" y="4691063"/>
            <a:ext cx="1587" cy="754062"/>
          </a:xfrm>
          <a:prstGeom prst="line">
            <a:avLst/>
          </a:prstGeom>
          <a:noFill/>
          <a:ln w="15840">
            <a:solidFill>
              <a:srgbClr val="99FFCC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54" name="Line 68"/>
          <p:cNvSpPr>
            <a:spLocks noChangeShapeType="1"/>
          </p:cNvSpPr>
          <p:nvPr/>
        </p:nvSpPr>
        <p:spPr bwMode="auto">
          <a:xfrm flipV="1">
            <a:off x="7754938" y="3222625"/>
            <a:ext cx="1587" cy="760413"/>
          </a:xfrm>
          <a:prstGeom prst="line">
            <a:avLst/>
          </a:prstGeom>
          <a:noFill/>
          <a:ln w="15840">
            <a:solidFill>
              <a:srgbClr val="99FFCC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55" name="AutoShape 69"/>
          <p:cNvSpPr>
            <a:spLocks noChangeArrowheads="1"/>
          </p:cNvSpPr>
          <p:nvPr/>
        </p:nvSpPr>
        <p:spPr bwMode="auto">
          <a:xfrm>
            <a:off x="7443788" y="3565525"/>
            <a:ext cx="66675" cy="55563"/>
          </a:xfrm>
          <a:custGeom>
            <a:avLst/>
            <a:gdLst>
              <a:gd name="T0" fmla="*/ 11218433 w 21600"/>
              <a:gd name="T1" fmla="*/ 546290366 h 14942"/>
              <a:gd name="T2" fmla="*/ 10756317 w 21600"/>
              <a:gd name="T3" fmla="*/ 0 h 14942"/>
              <a:gd name="T4" fmla="*/ 178044521 w 21600"/>
              <a:gd name="T5" fmla="*/ 270367866 h 14942"/>
              <a:gd name="T6" fmla="*/ 0 60000 65536"/>
              <a:gd name="T7" fmla="*/ 0 60000 65536"/>
              <a:gd name="T8" fmla="*/ 0 60000 65536"/>
              <a:gd name="T9" fmla="*/ 0 w 21600"/>
              <a:gd name="T10" fmla="*/ 0 h 14942"/>
              <a:gd name="T11" fmla="*/ 21600 w 21600"/>
              <a:gd name="T12" fmla="*/ 14942 h 1494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4942" fill="none" extrusionOk="0">
                <a:moveTo>
                  <a:pt x="1361" y="14941"/>
                </a:moveTo>
                <a:cubicBezTo>
                  <a:pt x="461" y="12527"/>
                  <a:pt x="0" y="9971"/>
                  <a:pt x="0" y="7395"/>
                </a:cubicBezTo>
                <a:cubicBezTo>
                  <a:pt x="0" y="4872"/>
                  <a:pt x="441" y="2369"/>
                  <a:pt x="1305" y="0"/>
                </a:cubicBezTo>
              </a:path>
              <a:path w="21600" h="14942" stroke="0" extrusionOk="0">
                <a:moveTo>
                  <a:pt x="1361" y="14941"/>
                </a:moveTo>
                <a:cubicBezTo>
                  <a:pt x="461" y="12527"/>
                  <a:pt x="0" y="9971"/>
                  <a:pt x="0" y="7395"/>
                </a:cubicBezTo>
                <a:cubicBezTo>
                  <a:pt x="0" y="4872"/>
                  <a:pt x="441" y="2369"/>
                  <a:pt x="1305" y="0"/>
                </a:cubicBezTo>
                <a:lnTo>
                  <a:pt x="21600" y="7395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FFFF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56" name="Line 70"/>
          <p:cNvSpPr>
            <a:spLocks noChangeShapeType="1"/>
          </p:cNvSpPr>
          <p:nvPr/>
        </p:nvSpPr>
        <p:spPr bwMode="auto">
          <a:xfrm>
            <a:off x="7243763" y="3592513"/>
            <a:ext cx="201612" cy="1587"/>
          </a:xfrm>
          <a:prstGeom prst="line">
            <a:avLst/>
          </a:prstGeom>
          <a:noFill/>
          <a:ln w="7920">
            <a:solidFill>
              <a:srgbClr val="FFFF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57" name="Line 71"/>
          <p:cNvSpPr>
            <a:spLocks noChangeShapeType="1"/>
          </p:cNvSpPr>
          <p:nvPr/>
        </p:nvSpPr>
        <p:spPr bwMode="auto">
          <a:xfrm>
            <a:off x="7216775" y="5176838"/>
            <a:ext cx="201613" cy="1587"/>
          </a:xfrm>
          <a:prstGeom prst="line">
            <a:avLst/>
          </a:prstGeom>
          <a:noFill/>
          <a:ln w="7920">
            <a:solidFill>
              <a:srgbClr val="FFFFFF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58" name="Line 72"/>
          <p:cNvSpPr>
            <a:spLocks noChangeShapeType="1"/>
          </p:cNvSpPr>
          <p:nvPr/>
        </p:nvSpPr>
        <p:spPr bwMode="auto">
          <a:xfrm flipH="1">
            <a:off x="7959725" y="5203825"/>
            <a:ext cx="211138" cy="1588"/>
          </a:xfrm>
          <a:prstGeom prst="line">
            <a:avLst/>
          </a:prstGeom>
          <a:noFill/>
          <a:ln w="7920">
            <a:solidFill>
              <a:srgbClr val="FFFFFF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59" name="AutoShape 73"/>
          <p:cNvSpPr>
            <a:spLocks noChangeArrowheads="1"/>
          </p:cNvSpPr>
          <p:nvPr/>
        </p:nvSpPr>
        <p:spPr bwMode="auto">
          <a:xfrm>
            <a:off x="7899400" y="3559175"/>
            <a:ext cx="66675" cy="53975"/>
          </a:xfrm>
          <a:custGeom>
            <a:avLst/>
            <a:gdLst>
              <a:gd name="T0" fmla="*/ 167287945 w 21600"/>
              <a:gd name="T1" fmla="*/ 0 h 14942"/>
              <a:gd name="T2" fmla="*/ 166826088 w 21600"/>
              <a:gd name="T3" fmla="*/ 433192025 h 14942"/>
              <a:gd name="T4" fmla="*/ 0 w 21600"/>
              <a:gd name="T5" fmla="*/ 214391868 h 14942"/>
              <a:gd name="T6" fmla="*/ 0 60000 65536"/>
              <a:gd name="T7" fmla="*/ 0 60000 65536"/>
              <a:gd name="T8" fmla="*/ 0 60000 65536"/>
              <a:gd name="T9" fmla="*/ 0 w 21600"/>
              <a:gd name="T10" fmla="*/ 0 h 14942"/>
              <a:gd name="T11" fmla="*/ 21600 w 21600"/>
              <a:gd name="T12" fmla="*/ 14942 h 1494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4942" fill="none" extrusionOk="0">
                <a:moveTo>
                  <a:pt x="20294" y="0"/>
                </a:moveTo>
                <a:cubicBezTo>
                  <a:pt x="21158" y="2369"/>
                  <a:pt x="21600" y="4872"/>
                  <a:pt x="21600" y="7395"/>
                </a:cubicBezTo>
                <a:cubicBezTo>
                  <a:pt x="21600" y="9971"/>
                  <a:pt x="21138" y="12527"/>
                  <a:pt x="20238" y="14941"/>
                </a:cubicBezTo>
              </a:path>
              <a:path w="21600" h="14942" stroke="0" extrusionOk="0">
                <a:moveTo>
                  <a:pt x="20294" y="0"/>
                </a:moveTo>
                <a:cubicBezTo>
                  <a:pt x="21158" y="2369"/>
                  <a:pt x="21600" y="4872"/>
                  <a:pt x="21600" y="7395"/>
                </a:cubicBezTo>
                <a:cubicBezTo>
                  <a:pt x="21600" y="9971"/>
                  <a:pt x="21138" y="12527"/>
                  <a:pt x="20238" y="14941"/>
                </a:cubicBezTo>
                <a:lnTo>
                  <a:pt x="0" y="7395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FFFF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60" name="Line 74"/>
          <p:cNvSpPr>
            <a:spLocks noChangeShapeType="1"/>
          </p:cNvSpPr>
          <p:nvPr/>
        </p:nvSpPr>
        <p:spPr bwMode="auto">
          <a:xfrm flipH="1">
            <a:off x="7959725" y="3586163"/>
            <a:ext cx="211138" cy="1587"/>
          </a:xfrm>
          <a:prstGeom prst="line">
            <a:avLst/>
          </a:prstGeom>
          <a:noFill/>
          <a:ln w="7920">
            <a:solidFill>
              <a:srgbClr val="FFFF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61" name="Rectangle 75"/>
          <p:cNvSpPr>
            <a:spLocks noChangeArrowheads="1"/>
          </p:cNvSpPr>
          <p:nvPr/>
        </p:nvSpPr>
        <p:spPr bwMode="auto">
          <a:xfrm>
            <a:off x="7310438" y="3413125"/>
            <a:ext cx="100012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FFFFFF"/>
                </a:solidFill>
                <a:latin typeface="Georgia" pitchFamily="-111" charset="0"/>
              </a:rPr>
              <a:t>E</a:t>
            </a:r>
          </a:p>
        </p:txBody>
      </p:sp>
      <p:sp>
        <p:nvSpPr>
          <p:cNvPr id="89162" name="Rectangle 76"/>
          <p:cNvSpPr>
            <a:spLocks noChangeArrowheads="1"/>
          </p:cNvSpPr>
          <p:nvPr/>
        </p:nvSpPr>
        <p:spPr bwMode="auto">
          <a:xfrm>
            <a:off x="8048625" y="5033963"/>
            <a:ext cx="100013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FFFFFF"/>
                </a:solidFill>
                <a:latin typeface="Georgia" pitchFamily="-111" charset="0"/>
              </a:rPr>
              <a:t>E</a:t>
            </a:r>
          </a:p>
        </p:txBody>
      </p:sp>
      <p:sp>
        <p:nvSpPr>
          <p:cNvPr id="89163" name="Line 77"/>
          <p:cNvSpPr>
            <a:spLocks noChangeShapeType="1"/>
          </p:cNvSpPr>
          <p:nvPr/>
        </p:nvSpPr>
        <p:spPr bwMode="auto">
          <a:xfrm flipH="1" flipV="1">
            <a:off x="8167688" y="2471738"/>
            <a:ext cx="153987" cy="657225"/>
          </a:xfrm>
          <a:prstGeom prst="line">
            <a:avLst/>
          </a:prstGeom>
          <a:noFill/>
          <a:ln w="28440">
            <a:solidFill>
              <a:srgbClr val="D8D8EC"/>
            </a:solidFill>
            <a:miter lim="800000"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64" name="AutoShape 78"/>
          <p:cNvSpPr>
            <a:spLocks noChangeArrowheads="1"/>
          </p:cNvSpPr>
          <p:nvPr/>
        </p:nvSpPr>
        <p:spPr bwMode="auto">
          <a:xfrm>
            <a:off x="8382000" y="3940175"/>
            <a:ext cx="46038" cy="79375"/>
          </a:xfrm>
          <a:custGeom>
            <a:avLst/>
            <a:gdLst>
              <a:gd name="T0" fmla="*/ 0 w 14942"/>
              <a:gd name="T1" fmla="*/ 45256200 h 21600"/>
              <a:gd name="T2" fmla="*/ 121358396 w 14942"/>
              <a:gd name="T3" fmla="*/ 43399435 h 21600"/>
              <a:gd name="T4" fmla="*/ 61295946 w 14942"/>
              <a:gd name="T5" fmla="*/ 718280588 h 21600"/>
              <a:gd name="T6" fmla="*/ 0 60000 65536"/>
              <a:gd name="T7" fmla="*/ 0 60000 65536"/>
              <a:gd name="T8" fmla="*/ 0 60000 65536"/>
              <a:gd name="T9" fmla="*/ 0 w 14942"/>
              <a:gd name="T10" fmla="*/ 0 h 21600"/>
              <a:gd name="T11" fmla="*/ 14942 w 149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942" h="21600" fill="none" extrusionOk="0">
                <a:moveTo>
                  <a:pt x="0" y="1361"/>
                </a:moveTo>
                <a:cubicBezTo>
                  <a:pt x="2414" y="461"/>
                  <a:pt x="4970" y="-1"/>
                  <a:pt x="7547" y="-1"/>
                </a:cubicBezTo>
                <a:cubicBezTo>
                  <a:pt x="10069" y="-1"/>
                  <a:pt x="12572" y="441"/>
                  <a:pt x="14941" y="1305"/>
                </a:cubicBezTo>
              </a:path>
              <a:path w="14942" h="21600" stroke="0" extrusionOk="0">
                <a:moveTo>
                  <a:pt x="0" y="1361"/>
                </a:moveTo>
                <a:cubicBezTo>
                  <a:pt x="2414" y="461"/>
                  <a:pt x="4970" y="-1"/>
                  <a:pt x="7547" y="-1"/>
                </a:cubicBezTo>
                <a:cubicBezTo>
                  <a:pt x="10069" y="-1"/>
                  <a:pt x="12572" y="441"/>
                  <a:pt x="14941" y="1305"/>
                </a:cubicBezTo>
                <a:lnTo>
                  <a:pt x="7547" y="2160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65" name="Line 79"/>
          <p:cNvSpPr>
            <a:spLocks noChangeShapeType="1"/>
          </p:cNvSpPr>
          <p:nvPr/>
        </p:nvSpPr>
        <p:spPr bwMode="auto">
          <a:xfrm flipV="1">
            <a:off x="8404225" y="2984500"/>
            <a:ext cx="1588" cy="960438"/>
          </a:xfrm>
          <a:prstGeom prst="line">
            <a:avLst/>
          </a:prstGeom>
          <a:noFill/>
          <a:ln w="7920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66" name="Line 80"/>
          <p:cNvSpPr>
            <a:spLocks noChangeShapeType="1"/>
          </p:cNvSpPr>
          <p:nvPr/>
        </p:nvSpPr>
        <p:spPr bwMode="auto">
          <a:xfrm>
            <a:off x="3492500" y="2692400"/>
            <a:ext cx="2016125" cy="2449513"/>
          </a:xfrm>
          <a:prstGeom prst="line">
            <a:avLst/>
          </a:prstGeom>
          <a:noFill/>
          <a:ln w="28440">
            <a:solidFill>
              <a:schemeClr val="tx1"/>
            </a:solidFill>
            <a:miter lim="800000"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67" name="Oval 81"/>
          <p:cNvSpPr>
            <a:spLocks noChangeArrowheads="1"/>
          </p:cNvSpPr>
          <p:nvPr/>
        </p:nvSpPr>
        <p:spPr bwMode="auto">
          <a:xfrm>
            <a:off x="7721600" y="4284663"/>
            <a:ext cx="73025" cy="87312"/>
          </a:xfrm>
          <a:prstGeom prst="ellipse">
            <a:avLst/>
          </a:prstGeom>
          <a:solidFill>
            <a:srgbClr val="FF0000"/>
          </a:solidFill>
          <a:ln w="792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68" name="Line 82"/>
          <p:cNvSpPr>
            <a:spLocks noChangeShapeType="1"/>
          </p:cNvSpPr>
          <p:nvPr/>
        </p:nvSpPr>
        <p:spPr bwMode="auto">
          <a:xfrm flipH="1" flipV="1">
            <a:off x="6872288" y="2976563"/>
            <a:ext cx="358775" cy="323850"/>
          </a:xfrm>
          <a:prstGeom prst="line">
            <a:avLst/>
          </a:prstGeom>
          <a:noFill/>
          <a:ln w="28440">
            <a:solidFill>
              <a:schemeClr val="tx1"/>
            </a:solidFill>
            <a:miter lim="800000"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69" name="AutoShape 83"/>
          <p:cNvSpPr>
            <a:spLocks noChangeArrowheads="1"/>
          </p:cNvSpPr>
          <p:nvPr/>
        </p:nvSpPr>
        <p:spPr bwMode="auto">
          <a:xfrm>
            <a:off x="6877050" y="5056188"/>
            <a:ext cx="57150" cy="76200"/>
          </a:xfrm>
          <a:custGeom>
            <a:avLst/>
            <a:gdLst>
              <a:gd name="T0" fmla="*/ 160342681 w 18384"/>
              <a:gd name="T1" fmla="*/ 396250612 h 20608"/>
              <a:gd name="T2" fmla="*/ 56447180 w 18384"/>
              <a:gd name="T3" fmla="*/ 720094700 h 20608"/>
              <a:gd name="T4" fmla="*/ 0 w 18384"/>
              <a:gd name="T5" fmla="*/ 0 h 20608"/>
              <a:gd name="T6" fmla="*/ 0 60000 65536"/>
              <a:gd name="T7" fmla="*/ 0 60000 65536"/>
              <a:gd name="T8" fmla="*/ 0 60000 65536"/>
              <a:gd name="T9" fmla="*/ 0 w 18384"/>
              <a:gd name="T10" fmla="*/ 0 h 20608"/>
              <a:gd name="T11" fmla="*/ 18384 w 18384"/>
              <a:gd name="T12" fmla="*/ 20608 h 206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384" h="20608" fill="none" extrusionOk="0">
                <a:moveTo>
                  <a:pt x="18383" y="11339"/>
                </a:moveTo>
                <a:cubicBezTo>
                  <a:pt x="15656" y="15760"/>
                  <a:pt x="11427" y="19051"/>
                  <a:pt x="6471" y="20607"/>
                </a:cubicBezTo>
              </a:path>
              <a:path w="18384" h="20608" stroke="0" extrusionOk="0">
                <a:moveTo>
                  <a:pt x="18383" y="11339"/>
                </a:moveTo>
                <a:cubicBezTo>
                  <a:pt x="15656" y="15760"/>
                  <a:pt x="11427" y="19051"/>
                  <a:pt x="6471" y="20607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70" name="Line 84"/>
          <p:cNvSpPr>
            <a:spLocks noChangeShapeType="1"/>
          </p:cNvSpPr>
          <p:nvPr/>
        </p:nvSpPr>
        <p:spPr bwMode="auto">
          <a:xfrm flipH="1">
            <a:off x="5430838" y="5118100"/>
            <a:ext cx="1450975" cy="742950"/>
          </a:xfrm>
          <a:prstGeom prst="line">
            <a:avLst/>
          </a:prstGeom>
          <a:noFill/>
          <a:ln w="28440">
            <a:solidFill>
              <a:schemeClr val="tx1"/>
            </a:solidFill>
            <a:miter lim="800000"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71" name="Line 85"/>
          <p:cNvSpPr>
            <a:spLocks noChangeShapeType="1"/>
          </p:cNvSpPr>
          <p:nvPr/>
        </p:nvSpPr>
        <p:spPr bwMode="auto">
          <a:xfrm>
            <a:off x="8018463" y="6021388"/>
            <a:ext cx="576262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72" name="Line 86"/>
          <p:cNvSpPr>
            <a:spLocks noChangeShapeType="1"/>
          </p:cNvSpPr>
          <p:nvPr/>
        </p:nvSpPr>
        <p:spPr bwMode="auto">
          <a:xfrm flipH="1">
            <a:off x="6861175" y="6021388"/>
            <a:ext cx="74295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73" name="Text Box 87"/>
          <p:cNvSpPr txBox="1">
            <a:spLocks noChangeArrowheads="1"/>
          </p:cNvSpPr>
          <p:nvPr/>
        </p:nvSpPr>
        <p:spPr bwMode="auto">
          <a:xfrm>
            <a:off x="7586663" y="5870575"/>
            <a:ext cx="422275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>
                <a:solidFill>
                  <a:srgbClr val="000000"/>
                </a:solidFill>
                <a:latin typeface="Times New Roman" pitchFamily="-111" charset="0"/>
              </a:rPr>
              <a:t>5 m</a:t>
            </a:r>
          </a:p>
        </p:txBody>
      </p:sp>
      <p:grpSp>
        <p:nvGrpSpPr>
          <p:cNvPr id="3" name="Group 88"/>
          <p:cNvGrpSpPr>
            <a:grpSpLocks/>
          </p:cNvGrpSpPr>
          <p:nvPr/>
        </p:nvGrpSpPr>
        <p:grpSpPr bwMode="auto">
          <a:xfrm>
            <a:off x="6256338" y="3132138"/>
            <a:ext cx="533400" cy="2381250"/>
            <a:chOff x="3941" y="1973"/>
            <a:chExt cx="336" cy="1500"/>
          </a:xfrm>
        </p:grpSpPr>
        <p:grpSp>
          <p:nvGrpSpPr>
            <p:cNvPr id="4" name="Group 89"/>
            <p:cNvGrpSpPr>
              <a:grpSpLocks/>
            </p:cNvGrpSpPr>
            <p:nvPr/>
          </p:nvGrpSpPr>
          <p:grpSpPr bwMode="auto">
            <a:xfrm>
              <a:off x="4094" y="1973"/>
              <a:ext cx="0" cy="1500"/>
              <a:chOff x="4094" y="1973"/>
              <a:chExt cx="0" cy="1500"/>
            </a:xfrm>
          </p:grpSpPr>
          <p:sp>
            <p:nvSpPr>
              <p:cNvPr id="89192" name="Line 90"/>
              <p:cNvSpPr>
                <a:spLocks noChangeShapeType="1"/>
              </p:cNvSpPr>
              <p:nvPr/>
            </p:nvSpPr>
            <p:spPr bwMode="auto">
              <a:xfrm>
                <a:off x="4094" y="2962"/>
                <a:ext cx="0" cy="510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93" name="Line 91"/>
              <p:cNvSpPr>
                <a:spLocks noChangeShapeType="1"/>
              </p:cNvSpPr>
              <p:nvPr/>
            </p:nvSpPr>
            <p:spPr bwMode="auto">
              <a:xfrm flipV="1">
                <a:off x="4094" y="1972"/>
                <a:ext cx="0" cy="792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9191" name="Text Box 92"/>
            <p:cNvSpPr txBox="1">
              <a:spLocks noChangeArrowheads="1"/>
            </p:cNvSpPr>
            <p:nvPr/>
          </p:nvSpPr>
          <p:spPr bwMode="auto">
            <a:xfrm>
              <a:off x="3941" y="2787"/>
              <a:ext cx="336" cy="1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000000"/>
                  </a:solidFill>
                  <a:latin typeface="Times New Roman" pitchFamily="-111" charset="0"/>
                </a:rPr>
                <a:t>5.6 m</a:t>
              </a:r>
            </a:p>
          </p:txBody>
        </p:sp>
      </p:grpSp>
      <p:sp>
        <p:nvSpPr>
          <p:cNvPr id="89175" name="Oval 93"/>
          <p:cNvSpPr>
            <a:spLocks noChangeArrowheads="1"/>
          </p:cNvSpPr>
          <p:nvPr/>
        </p:nvSpPr>
        <p:spPr bwMode="auto">
          <a:xfrm>
            <a:off x="6604000" y="4137025"/>
            <a:ext cx="261938" cy="314325"/>
          </a:xfrm>
          <a:prstGeom prst="ellipse">
            <a:avLst/>
          </a:prstGeom>
          <a:solidFill>
            <a:srgbClr val="FFFFFF"/>
          </a:solidFill>
          <a:ln w="1260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76" name="Text Box 94"/>
          <p:cNvSpPr txBox="1">
            <a:spLocks noChangeArrowheads="1"/>
          </p:cNvSpPr>
          <p:nvPr/>
        </p:nvSpPr>
        <p:spPr bwMode="auto">
          <a:xfrm>
            <a:off x="6599238" y="4176713"/>
            <a:ext cx="371475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>
                <a:solidFill>
                  <a:srgbClr val="000000"/>
                </a:solidFill>
                <a:latin typeface="Times New Roman" pitchFamily="-111" charset="0"/>
              </a:rPr>
              <a:t>1.6</a:t>
            </a:r>
          </a:p>
        </p:txBody>
      </p:sp>
      <p:sp>
        <p:nvSpPr>
          <p:cNvPr id="89177" name="Line 95"/>
          <p:cNvSpPr>
            <a:spLocks noChangeShapeType="1"/>
          </p:cNvSpPr>
          <p:nvPr/>
        </p:nvSpPr>
        <p:spPr bwMode="auto">
          <a:xfrm flipV="1">
            <a:off x="6865938" y="4006850"/>
            <a:ext cx="1587" cy="19843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78" name="Line 96"/>
          <p:cNvSpPr>
            <a:spLocks noChangeShapeType="1"/>
          </p:cNvSpPr>
          <p:nvPr/>
        </p:nvSpPr>
        <p:spPr bwMode="auto">
          <a:xfrm>
            <a:off x="6865938" y="4451350"/>
            <a:ext cx="1587" cy="188913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79" name="Text Box 97"/>
          <p:cNvSpPr txBox="1">
            <a:spLocks noChangeArrowheads="1"/>
          </p:cNvSpPr>
          <p:nvPr/>
        </p:nvSpPr>
        <p:spPr bwMode="auto">
          <a:xfrm>
            <a:off x="6877050" y="3695700"/>
            <a:ext cx="912813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FFFFFF"/>
                </a:solidFill>
                <a:latin typeface="Arial" pitchFamily="-111" charset="0"/>
              </a:rPr>
              <a:t>400 V / cm</a:t>
            </a:r>
          </a:p>
        </p:txBody>
      </p:sp>
      <p:sp>
        <p:nvSpPr>
          <p:cNvPr id="89180" name="Text Box 98"/>
          <p:cNvSpPr txBox="1">
            <a:spLocks noChangeArrowheads="1"/>
          </p:cNvSpPr>
          <p:nvPr/>
        </p:nvSpPr>
        <p:spPr bwMode="auto">
          <a:xfrm>
            <a:off x="6904038" y="4702175"/>
            <a:ext cx="798512" cy="30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FFFFFF"/>
                </a:solidFill>
                <a:latin typeface="Arial" pitchFamily="-111" charset="0"/>
              </a:rPr>
              <a:t>NE / CO</a:t>
            </a:r>
            <a:r>
              <a:rPr lang="en-US" sz="1200" baseline="-25000">
                <a:solidFill>
                  <a:srgbClr val="FFFFFF"/>
                </a:solidFill>
                <a:latin typeface="Arial" pitchFamily="-111" charset="0"/>
              </a:rPr>
              <a:t>2</a:t>
            </a:r>
          </a:p>
        </p:txBody>
      </p:sp>
      <p:sp>
        <p:nvSpPr>
          <p:cNvPr id="89181" name="Line 99"/>
          <p:cNvSpPr>
            <a:spLocks noChangeShapeType="1"/>
          </p:cNvSpPr>
          <p:nvPr/>
        </p:nvSpPr>
        <p:spPr bwMode="auto">
          <a:xfrm>
            <a:off x="7756525" y="4827588"/>
            <a:ext cx="785813" cy="1587"/>
          </a:xfrm>
          <a:prstGeom prst="line">
            <a:avLst/>
          </a:prstGeom>
          <a:noFill/>
          <a:ln w="12600">
            <a:solidFill>
              <a:srgbClr val="FFFFFF"/>
            </a:solidFill>
            <a:miter lim="800000"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82" name="Text Box 100"/>
          <p:cNvSpPr txBox="1">
            <a:spLocks noChangeArrowheads="1"/>
          </p:cNvSpPr>
          <p:nvPr/>
        </p:nvSpPr>
        <p:spPr bwMode="auto">
          <a:xfrm>
            <a:off x="7888288" y="4789488"/>
            <a:ext cx="515937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>
                <a:solidFill>
                  <a:srgbClr val="FFFFFF"/>
                </a:solidFill>
                <a:latin typeface="Arial" pitchFamily="-111" charset="0"/>
              </a:rPr>
              <a:t>88</a:t>
            </a:r>
            <a:r>
              <a:rPr lang="en-US" sz="1200">
                <a:solidFill>
                  <a:srgbClr val="FFFFFF"/>
                </a:solidFill>
              </a:rPr>
              <a:t></a:t>
            </a:r>
            <a:r>
              <a:rPr lang="en-US" sz="1200">
                <a:solidFill>
                  <a:srgbClr val="FFFFFF"/>
                </a:solidFill>
                <a:latin typeface="Arial" pitchFamily="-111" charset="0"/>
              </a:rPr>
              <a:t>s</a:t>
            </a:r>
          </a:p>
        </p:txBody>
      </p:sp>
      <p:sp>
        <p:nvSpPr>
          <p:cNvPr id="89183" name="Text Box 101"/>
          <p:cNvSpPr txBox="1">
            <a:spLocks noChangeArrowheads="1"/>
          </p:cNvSpPr>
          <p:nvPr/>
        </p:nvSpPr>
        <p:spPr bwMode="auto">
          <a:xfrm>
            <a:off x="4572000" y="5867400"/>
            <a:ext cx="2035175" cy="309563"/>
          </a:xfrm>
          <a:prstGeom prst="rect">
            <a:avLst/>
          </a:prstGeom>
          <a:noFill/>
          <a:ln w="9360">
            <a:solidFill>
              <a:srgbClr val="D8D8EC"/>
            </a:solidFill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sz="1400">
                <a:solidFill>
                  <a:srgbClr val="000000"/>
                </a:solidFill>
                <a:latin typeface="Arial" pitchFamily="-111" charset="0"/>
              </a:rPr>
              <a:t>Регистриращи камери</a:t>
            </a:r>
            <a:endParaRPr lang="en-US" sz="1400">
              <a:solidFill>
                <a:srgbClr val="000000"/>
              </a:solidFill>
              <a:latin typeface="Arial" pitchFamily="-111" charset="0"/>
            </a:endParaRPr>
          </a:p>
        </p:txBody>
      </p:sp>
      <p:sp>
        <p:nvSpPr>
          <p:cNvPr id="89184" name="Text Box 102"/>
          <p:cNvSpPr txBox="1">
            <a:spLocks noChangeArrowheads="1"/>
          </p:cNvSpPr>
          <p:nvPr/>
        </p:nvSpPr>
        <p:spPr bwMode="auto">
          <a:xfrm>
            <a:off x="4419600" y="5105400"/>
            <a:ext cx="1911350" cy="309563"/>
          </a:xfrm>
          <a:prstGeom prst="rect">
            <a:avLst/>
          </a:prstGeom>
          <a:noFill/>
          <a:ln w="9360">
            <a:solidFill>
              <a:srgbClr val="D8D8EC"/>
            </a:solidFill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sz="1400">
                <a:solidFill>
                  <a:srgbClr val="000000"/>
                </a:solidFill>
                <a:latin typeface="Arial" pitchFamily="-111" charset="0"/>
              </a:rPr>
              <a:t>Централен електрод</a:t>
            </a:r>
            <a:endParaRPr lang="en-US" sz="1400">
              <a:solidFill>
                <a:srgbClr val="000000"/>
              </a:solidFill>
              <a:latin typeface="Arial" pitchFamily="-111" charset="0"/>
            </a:endParaRPr>
          </a:p>
        </p:txBody>
      </p:sp>
      <p:sp>
        <p:nvSpPr>
          <p:cNvPr id="89185" name="Line 103"/>
          <p:cNvSpPr>
            <a:spLocks noChangeShapeType="1"/>
          </p:cNvSpPr>
          <p:nvPr/>
        </p:nvSpPr>
        <p:spPr bwMode="auto">
          <a:xfrm flipH="1" flipV="1">
            <a:off x="3127375" y="4992688"/>
            <a:ext cx="2312988" cy="873125"/>
          </a:xfrm>
          <a:prstGeom prst="line">
            <a:avLst/>
          </a:prstGeom>
          <a:noFill/>
          <a:ln w="2844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86" name="Line 104"/>
          <p:cNvSpPr>
            <a:spLocks noChangeShapeType="1"/>
          </p:cNvSpPr>
          <p:nvPr/>
        </p:nvSpPr>
        <p:spPr bwMode="auto">
          <a:xfrm flipV="1">
            <a:off x="5508625" y="3552825"/>
            <a:ext cx="2232025" cy="1593850"/>
          </a:xfrm>
          <a:prstGeom prst="line">
            <a:avLst/>
          </a:prstGeom>
          <a:noFill/>
          <a:ln w="2844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87" name="Text Box 105"/>
          <p:cNvSpPr txBox="1">
            <a:spLocks noChangeArrowheads="1"/>
          </p:cNvSpPr>
          <p:nvPr/>
        </p:nvSpPr>
        <p:spPr bwMode="auto">
          <a:xfrm>
            <a:off x="6303963" y="2667000"/>
            <a:ext cx="1420812" cy="309563"/>
          </a:xfrm>
          <a:prstGeom prst="rect">
            <a:avLst/>
          </a:prstGeom>
          <a:noFill/>
          <a:ln w="9360">
            <a:solidFill>
              <a:srgbClr val="D8D8EC"/>
            </a:solidFill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sz="1400">
                <a:solidFill>
                  <a:srgbClr val="000000"/>
                </a:solidFill>
                <a:latin typeface="Arial" pitchFamily="-111" charset="0"/>
              </a:rPr>
              <a:t>Дрейфов обем</a:t>
            </a:r>
            <a:endParaRPr lang="en-US" sz="1400">
              <a:solidFill>
                <a:srgbClr val="000000"/>
              </a:solidFill>
              <a:latin typeface="Arial" pitchFamily="-111" charset="0"/>
            </a:endParaRPr>
          </a:p>
        </p:txBody>
      </p:sp>
      <p:sp>
        <p:nvSpPr>
          <p:cNvPr id="89188" name="Text Box 106"/>
          <p:cNvSpPr txBox="1">
            <a:spLocks noChangeArrowheads="1"/>
          </p:cNvSpPr>
          <p:nvPr/>
        </p:nvSpPr>
        <p:spPr bwMode="auto">
          <a:xfrm>
            <a:off x="7459663" y="2189163"/>
            <a:ext cx="1331912" cy="309562"/>
          </a:xfrm>
          <a:prstGeom prst="rect">
            <a:avLst/>
          </a:prstGeom>
          <a:noFill/>
          <a:ln w="9360">
            <a:solidFill>
              <a:srgbClr val="D8D8EC"/>
            </a:solidFill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-111" charset="0"/>
              </a:rPr>
              <a:t>CO</a:t>
            </a:r>
            <a:r>
              <a:rPr lang="en-US" sz="1400" baseline="-25000">
                <a:solidFill>
                  <a:srgbClr val="000000"/>
                </a:solidFill>
                <a:latin typeface="Arial" pitchFamily="-111" charset="0"/>
              </a:rPr>
              <a:t>2 </a:t>
            </a:r>
            <a:r>
              <a:rPr lang="bg-BG" sz="1400">
                <a:solidFill>
                  <a:srgbClr val="000000"/>
                </a:solidFill>
                <a:latin typeface="Arial" pitchFamily="-111" charset="0"/>
              </a:rPr>
              <a:t>изолация</a:t>
            </a:r>
            <a:endParaRPr lang="en-US" sz="1400">
              <a:solidFill>
                <a:srgbClr val="000000"/>
              </a:solidFill>
              <a:latin typeface="Arial" pitchFamily="-111" charset="0"/>
            </a:endParaRPr>
          </a:p>
        </p:txBody>
      </p:sp>
      <p:sp>
        <p:nvSpPr>
          <p:cNvPr id="89189" name="Slide Number Placeholder 10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-111" charset="0"/>
              <a:buNone/>
            </a:pPr>
            <a:fld id="{572641BC-A4F3-C643-B991-A3757F0ECA8A}" type="slidenum">
              <a:rPr lang="en-US" smtClean="0">
                <a:latin typeface="Symbol" pitchFamily="-111" charset="2"/>
              </a:rPr>
              <a:pPr>
                <a:buFont typeface="Times New Roman" pitchFamily="-111" charset="0"/>
                <a:buNone/>
              </a:pPr>
              <a:t>14</a:t>
            </a:fld>
            <a:endParaRPr lang="en-US" smtClean="0">
              <a:latin typeface="Symbol" pitchFamily="-111" charset="2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2941-B1EC-E54C-898C-B7B7CF4E8F70}" type="slidenum">
              <a:rPr lang="en-US"/>
              <a:pPr/>
              <a:t>15</a:t>
            </a:fld>
            <a:endParaRPr lang="en-US"/>
          </a:p>
        </p:txBody>
      </p:sp>
      <p:sp>
        <p:nvSpPr>
          <p:cNvPr id="112698" name="Rectangle 58"/>
          <p:cNvSpPr>
            <a:spLocks noChangeArrowheads="1"/>
          </p:cNvSpPr>
          <p:nvPr/>
        </p:nvSpPr>
        <p:spPr bwMode="auto">
          <a:xfrm>
            <a:off x="2124075" y="2492375"/>
            <a:ext cx="4176713" cy="3384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 smtClean="0"/>
              <a:t>TPC: </a:t>
            </a:r>
            <a:r>
              <a:rPr lang="bg-BG" dirty="0" smtClean="0"/>
              <a:t>принцип на работа</a:t>
            </a:r>
            <a:endParaRPr lang="fr-FR" dirty="0"/>
          </a:p>
        </p:txBody>
      </p:sp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457200" y="1600200"/>
            <a:ext cx="84359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Char char="n"/>
            </a:pPr>
            <a:r>
              <a:rPr lang="bg-BG" dirty="0" smtClean="0">
                <a:latin typeface="Verdana" charset="0"/>
              </a:rPr>
              <a:t>1 камера</a:t>
            </a:r>
            <a:endParaRPr lang="fr-FR" dirty="0">
              <a:latin typeface="Verdana" charset="0"/>
            </a:endParaRPr>
          </a:p>
        </p:txBody>
      </p:sp>
      <p:sp>
        <p:nvSpPr>
          <p:cNvPr id="112648" name="Line 8"/>
          <p:cNvSpPr>
            <a:spLocks noChangeShapeType="1"/>
          </p:cNvSpPr>
          <p:nvPr/>
        </p:nvSpPr>
        <p:spPr bwMode="auto">
          <a:xfrm flipV="1">
            <a:off x="4789488" y="2133600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650" name="Line 10"/>
          <p:cNvSpPr>
            <a:spLocks noChangeShapeType="1"/>
          </p:cNvSpPr>
          <p:nvPr/>
        </p:nvSpPr>
        <p:spPr bwMode="auto">
          <a:xfrm>
            <a:off x="4789488" y="213360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651" name="Text Box 11"/>
          <p:cNvSpPr txBox="1">
            <a:spLocks noChangeArrowheads="1"/>
          </p:cNvSpPr>
          <p:nvPr/>
        </p:nvSpPr>
        <p:spPr bwMode="auto">
          <a:xfrm>
            <a:off x="5005388" y="1773238"/>
            <a:ext cx="614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Verdana" charset="0"/>
              </a:rPr>
              <a:t>-HV</a:t>
            </a:r>
          </a:p>
        </p:txBody>
      </p:sp>
      <p:sp>
        <p:nvSpPr>
          <p:cNvPr id="112652" name="Line 12"/>
          <p:cNvSpPr>
            <a:spLocks noChangeShapeType="1"/>
          </p:cNvSpPr>
          <p:nvPr/>
        </p:nvSpPr>
        <p:spPr bwMode="auto">
          <a:xfrm>
            <a:off x="2916238" y="2276475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653" name="Text Box 13"/>
          <p:cNvSpPr txBox="1">
            <a:spLocks noChangeArrowheads="1"/>
          </p:cNvSpPr>
          <p:nvPr/>
        </p:nvSpPr>
        <p:spPr bwMode="auto">
          <a:xfrm>
            <a:off x="3595688" y="1844675"/>
            <a:ext cx="328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Verdana" charset="0"/>
              </a:rPr>
              <a:t>E</a:t>
            </a:r>
          </a:p>
        </p:txBody>
      </p:sp>
      <p:sp>
        <p:nvSpPr>
          <p:cNvPr id="112654" name="Line 14"/>
          <p:cNvSpPr>
            <a:spLocks noChangeShapeType="1"/>
          </p:cNvSpPr>
          <p:nvPr/>
        </p:nvSpPr>
        <p:spPr bwMode="auto">
          <a:xfrm>
            <a:off x="4932363" y="2276475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655" name="Text Box 15"/>
          <p:cNvSpPr txBox="1">
            <a:spLocks noChangeArrowheads="1"/>
          </p:cNvSpPr>
          <p:nvPr/>
        </p:nvSpPr>
        <p:spPr bwMode="auto">
          <a:xfrm>
            <a:off x="5611813" y="1844675"/>
            <a:ext cx="328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Verdana" charset="0"/>
              </a:rPr>
              <a:t>E</a:t>
            </a:r>
          </a:p>
        </p:txBody>
      </p:sp>
      <p:sp>
        <p:nvSpPr>
          <p:cNvPr id="112657" name="Oval 17"/>
          <p:cNvSpPr>
            <a:spLocks noChangeArrowheads="1"/>
          </p:cNvSpPr>
          <p:nvPr/>
        </p:nvSpPr>
        <p:spPr bwMode="auto">
          <a:xfrm>
            <a:off x="5005388" y="1268413"/>
            <a:ext cx="215900" cy="215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112661" name="Group 21"/>
          <p:cNvGrpSpPr>
            <a:grpSpLocks/>
          </p:cNvGrpSpPr>
          <p:nvPr/>
        </p:nvGrpSpPr>
        <p:grpSpPr bwMode="auto">
          <a:xfrm>
            <a:off x="4213225" y="2565400"/>
            <a:ext cx="498475" cy="455613"/>
            <a:chOff x="4863" y="2520"/>
            <a:chExt cx="314" cy="409"/>
          </a:xfrm>
        </p:grpSpPr>
        <p:sp>
          <p:nvSpPr>
            <p:cNvPr id="112658" name="Text Box 18"/>
            <p:cNvSpPr txBox="1">
              <a:spLocks noChangeArrowheads="1"/>
            </p:cNvSpPr>
            <p:nvPr/>
          </p:nvSpPr>
          <p:spPr bwMode="auto">
            <a:xfrm>
              <a:off x="4863" y="2520"/>
              <a:ext cx="178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112659" name="Text Box 19"/>
            <p:cNvSpPr txBox="1">
              <a:spLocks noChangeArrowheads="1"/>
            </p:cNvSpPr>
            <p:nvPr/>
          </p:nvSpPr>
          <p:spPr bwMode="auto">
            <a:xfrm>
              <a:off x="4999" y="2655"/>
              <a:ext cx="178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112660" name="Text Box 20"/>
            <p:cNvSpPr txBox="1">
              <a:spLocks noChangeArrowheads="1"/>
            </p:cNvSpPr>
            <p:nvPr/>
          </p:nvSpPr>
          <p:spPr bwMode="auto">
            <a:xfrm>
              <a:off x="4967" y="2568"/>
              <a:ext cx="178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-</a:t>
              </a:r>
            </a:p>
          </p:txBody>
        </p:sp>
      </p:grpSp>
      <p:grpSp>
        <p:nvGrpSpPr>
          <p:cNvPr id="112677" name="Group 37"/>
          <p:cNvGrpSpPr>
            <a:grpSpLocks/>
          </p:cNvGrpSpPr>
          <p:nvPr/>
        </p:nvGrpSpPr>
        <p:grpSpPr bwMode="auto">
          <a:xfrm>
            <a:off x="4192588" y="2992438"/>
            <a:ext cx="496887" cy="525462"/>
            <a:chOff x="2731" y="1885"/>
            <a:chExt cx="313" cy="331"/>
          </a:xfrm>
        </p:grpSpPr>
        <p:sp>
          <p:nvSpPr>
            <p:cNvPr id="112665" name="Text Box 25"/>
            <p:cNvSpPr txBox="1">
              <a:spLocks noChangeArrowheads="1"/>
            </p:cNvSpPr>
            <p:nvPr/>
          </p:nvSpPr>
          <p:spPr bwMode="auto">
            <a:xfrm>
              <a:off x="2731" y="1885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112666" name="Text Box 26"/>
            <p:cNvSpPr txBox="1">
              <a:spLocks noChangeArrowheads="1"/>
            </p:cNvSpPr>
            <p:nvPr/>
          </p:nvSpPr>
          <p:spPr bwMode="auto">
            <a:xfrm>
              <a:off x="2867" y="2021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112667" name="Text Box 27"/>
            <p:cNvSpPr txBox="1">
              <a:spLocks noChangeArrowheads="1"/>
            </p:cNvSpPr>
            <p:nvPr/>
          </p:nvSpPr>
          <p:spPr bwMode="auto">
            <a:xfrm>
              <a:off x="2744" y="2024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-</a:t>
              </a:r>
            </a:p>
          </p:txBody>
        </p:sp>
      </p:grpSp>
      <p:grpSp>
        <p:nvGrpSpPr>
          <p:cNvPr id="112678" name="Group 38"/>
          <p:cNvGrpSpPr>
            <a:grpSpLocks/>
          </p:cNvGrpSpPr>
          <p:nvPr/>
        </p:nvGrpSpPr>
        <p:grpSpPr bwMode="auto">
          <a:xfrm>
            <a:off x="3997325" y="3500438"/>
            <a:ext cx="496888" cy="525462"/>
            <a:chOff x="2608" y="2205"/>
            <a:chExt cx="313" cy="331"/>
          </a:xfrm>
        </p:grpSpPr>
        <p:sp>
          <p:nvSpPr>
            <p:cNvPr id="112668" name="Text Box 28"/>
            <p:cNvSpPr txBox="1">
              <a:spLocks noChangeArrowheads="1"/>
            </p:cNvSpPr>
            <p:nvPr/>
          </p:nvSpPr>
          <p:spPr bwMode="auto">
            <a:xfrm>
              <a:off x="2608" y="2205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112669" name="Text Box 29"/>
            <p:cNvSpPr txBox="1">
              <a:spLocks noChangeArrowheads="1"/>
            </p:cNvSpPr>
            <p:nvPr/>
          </p:nvSpPr>
          <p:spPr bwMode="auto">
            <a:xfrm>
              <a:off x="2744" y="2341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112670" name="Text Box 30"/>
            <p:cNvSpPr txBox="1">
              <a:spLocks noChangeArrowheads="1"/>
            </p:cNvSpPr>
            <p:nvPr/>
          </p:nvSpPr>
          <p:spPr bwMode="auto">
            <a:xfrm>
              <a:off x="2621" y="2344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-</a:t>
              </a:r>
            </a:p>
          </p:txBody>
        </p:sp>
      </p:grpSp>
      <p:grpSp>
        <p:nvGrpSpPr>
          <p:cNvPr id="112679" name="Group 39"/>
          <p:cNvGrpSpPr>
            <a:grpSpLocks/>
          </p:cNvGrpSpPr>
          <p:nvPr/>
        </p:nvGrpSpPr>
        <p:grpSpPr bwMode="auto">
          <a:xfrm>
            <a:off x="3903663" y="4071938"/>
            <a:ext cx="496887" cy="525462"/>
            <a:chOff x="2549" y="2565"/>
            <a:chExt cx="313" cy="331"/>
          </a:xfrm>
        </p:grpSpPr>
        <p:sp>
          <p:nvSpPr>
            <p:cNvPr id="112671" name="Text Box 31"/>
            <p:cNvSpPr txBox="1">
              <a:spLocks noChangeArrowheads="1"/>
            </p:cNvSpPr>
            <p:nvPr/>
          </p:nvSpPr>
          <p:spPr bwMode="auto">
            <a:xfrm>
              <a:off x="2549" y="2565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112672" name="Text Box 32"/>
            <p:cNvSpPr txBox="1">
              <a:spLocks noChangeArrowheads="1"/>
            </p:cNvSpPr>
            <p:nvPr/>
          </p:nvSpPr>
          <p:spPr bwMode="auto">
            <a:xfrm>
              <a:off x="2685" y="2701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112673" name="Text Box 33"/>
            <p:cNvSpPr txBox="1">
              <a:spLocks noChangeArrowheads="1"/>
            </p:cNvSpPr>
            <p:nvPr/>
          </p:nvSpPr>
          <p:spPr bwMode="auto">
            <a:xfrm>
              <a:off x="2562" y="2704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-</a:t>
              </a:r>
            </a:p>
          </p:txBody>
        </p:sp>
      </p:grpSp>
      <p:grpSp>
        <p:nvGrpSpPr>
          <p:cNvPr id="112680" name="Group 40"/>
          <p:cNvGrpSpPr>
            <a:grpSpLocks/>
          </p:cNvGrpSpPr>
          <p:nvPr/>
        </p:nvGrpSpPr>
        <p:grpSpPr bwMode="auto">
          <a:xfrm>
            <a:off x="3687763" y="4648200"/>
            <a:ext cx="496887" cy="525463"/>
            <a:chOff x="2413" y="2928"/>
            <a:chExt cx="313" cy="331"/>
          </a:xfrm>
        </p:grpSpPr>
        <p:sp>
          <p:nvSpPr>
            <p:cNvPr id="112674" name="Text Box 34"/>
            <p:cNvSpPr txBox="1">
              <a:spLocks noChangeArrowheads="1"/>
            </p:cNvSpPr>
            <p:nvPr/>
          </p:nvSpPr>
          <p:spPr bwMode="auto">
            <a:xfrm>
              <a:off x="2413" y="2928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112675" name="Text Box 35"/>
            <p:cNvSpPr txBox="1">
              <a:spLocks noChangeArrowheads="1"/>
            </p:cNvSpPr>
            <p:nvPr/>
          </p:nvSpPr>
          <p:spPr bwMode="auto">
            <a:xfrm>
              <a:off x="2549" y="3064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112676" name="Text Box 36"/>
            <p:cNvSpPr txBox="1">
              <a:spLocks noChangeArrowheads="1"/>
            </p:cNvSpPr>
            <p:nvPr/>
          </p:nvSpPr>
          <p:spPr bwMode="auto">
            <a:xfrm>
              <a:off x="2426" y="3067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-</a:t>
              </a:r>
            </a:p>
          </p:txBody>
        </p:sp>
      </p:grpSp>
      <p:sp>
        <p:nvSpPr>
          <p:cNvPr id="112690" name="Line 50"/>
          <p:cNvSpPr>
            <a:spLocks noChangeShapeType="1"/>
          </p:cNvSpPr>
          <p:nvPr/>
        </p:nvSpPr>
        <p:spPr bwMode="auto">
          <a:xfrm flipV="1">
            <a:off x="7162800" y="3357563"/>
            <a:ext cx="1574800" cy="16970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112694" name="Group 54"/>
          <p:cNvGrpSpPr>
            <a:grpSpLocks/>
          </p:cNvGrpSpPr>
          <p:nvPr/>
        </p:nvGrpSpPr>
        <p:grpSpPr bwMode="auto">
          <a:xfrm>
            <a:off x="6792913" y="3141663"/>
            <a:ext cx="2351087" cy="2303462"/>
            <a:chOff x="3787" y="1706"/>
            <a:chExt cx="1905" cy="1724"/>
          </a:xfrm>
        </p:grpSpPr>
        <p:sp>
          <p:nvSpPr>
            <p:cNvPr id="112681" name="Line 41"/>
            <p:cNvSpPr>
              <a:spLocks noChangeShapeType="1"/>
            </p:cNvSpPr>
            <p:nvPr/>
          </p:nvSpPr>
          <p:spPr bwMode="auto">
            <a:xfrm>
              <a:off x="3787" y="1706"/>
              <a:ext cx="0" cy="17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682" name="Line 42"/>
            <p:cNvSpPr>
              <a:spLocks noChangeShapeType="1"/>
            </p:cNvSpPr>
            <p:nvPr/>
          </p:nvSpPr>
          <p:spPr bwMode="auto">
            <a:xfrm>
              <a:off x="3787" y="3430"/>
              <a:ext cx="190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12683" name="Text Box 43"/>
          <p:cNvSpPr txBox="1">
            <a:spLocks noChangeArrowheads="1"/>
          </p:cNvSpPr>
          <p:nvPr/>
        </p:nvSpPr>
        <p:spPr bwMode="auto">
          <a:xfrm>
            <a:off x="7092950" y="5589588"/>
            <a:ext cx="19928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bg-BG" dirty="0" smtClean="0">
                <a:latin typeface="Comic Sans MS" charset="0"/>
              </a:rPr>
              <a:t>Време на дрейф</a:t>
            </a:r>
            <a:endParaRPr lang="fr-FR" dirty="0">
              <a:latin typeface="Comic Sans MS" charset="0"/>
            </a:endParaRPr>
          </a:p>
        </p:txBody>
      </p:sp>
      <p:sp>
        <p:nvSpPr>
          <p:cNvPr id="112684" name="Text Box 44"/>
          <p:cNvSpPr txBox="1">
            <a:spLocks noChangeArrowheads="1"/>
          </p:cNvSpPr>
          <p:nvPr/>
        </p:nvSpPr>
        <p:spPr bwMode="auto">
          <a:xfrm rot="16200000">
            <a:off x="6309519" y="3198019"/>
            <a:ext cx="479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q,f</a:t>
            </a:r>
          </a:p>
        </p:txBody>
      </p:sp>
      <p:sp>
        <p:nvSpPr>
          <p:cNvPr id="112685" name="Oval 45"/>
          <p:cNvSpPr>
            <a:spLocks noChangeArrowheads="1"/>
          </p:cNvSpPr>
          <p:nvPr/>
        </p:nvSpPr>
        <p:spPr bwMode="auto">
          <a:xfrm>
            <a:off x="7091363" y="5013325"/>
            <a:ext cx="115887" cy="122238"/>
          </a:xfrm>
          <a:prstGeom prst="ellipse">
            <a:avLst/>
          </a:prstGeom>
          <a:gradFill rotWithShape="1">
            <a:gsLst>
              <a:gs pos="0">
                <a:srgbClr val="000000">
                  <a:gamma/>
                  <a:tint val="0"/>
                  <a:invGamma/>
                </a:srgbClr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686" name="Oval 46"/>
          <p:cNvSpPr>
            <a:spLocks noChangeArrowheads="1"/>
          </p:cNvSpPr>
          <p:nvPr/>
        </p:nvSpPr>
        <p:spPr bwMode="auto">
          <a:xfrm>
            <a:off x="7585075" y="4603750"/>
            <a:ext cx="115888" cy="122238"/>
          </a:xfrm>
          <a:prstGeom prst="ellipse">
            <a:avLst/>
          </a:prstGeom>
          <a:gradFill rotWithShape="1">
            <a:gsLst>
              <a:gs pos="0">
                <a:srgbClr val="000000">
                  <a:gamma/>
                  <a:tint val="0"/>
                  <a:invGamma/>
                </a:srgbClr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687" name="Oval 47"/>
          <p:cNvSpPr>
            <a:spLocks noChangeArrowheads="1"/>
          </p:cNvSpPr>
          <p:nvPr/>
        </p:nvSpPr>
        <p:spPr bwMode="auto">
          <a:xfrm>
            <a:off x="7945438" y="4098925"/>
            <a:ext cx="115887" cy="122238"/>
          </a:xfrm>
          <a:prstGeom prst="ellipse">
            <a:avLst/>
          </a:prstGeom>
          <a:gradFill rotWithShape="1">
            <a:gsLst>
              <a:gs pos="0">
                <a:srgbClr val="000000">
                  <a:gamma/>
                  <a:tint val="0"/>
                  <a:invGamma/>
                </a:srgbClr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688" name="Oval 48"/>
          <p:cNvSpPr>
            <a:spLocks noChangeArrowheads="1"/>
          </p:cNvSpPr>
          <p:nvPr/>
        </p:nvSpPr>
        <p:spPr bwMode="auto">
          <a:xfrm>
            <a:off x="8305800" y="3811588"/>
            <a:ext cx="115888" cy="122237"/>
          </a:xfrm>
          <a:prstGeom prst="ellipse">
            <a:avLst/>
          </a:prstGeom>
          <a:gradFill rotWithShape="1">
            <a:gsLst>
              <a:gs pos="0">
                <a:srgbClr val="000000">
                  <a:gamma/>
                  <a:tint val="0"/>
                  <a:invGamma/>
                </a:srgbClr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689" name="Oval 49"/>
          <p:cNvSpPr>
            <a:spLocks noChangeArrowheads="1"/>
          </p:cNvSpPr>
          <p:nvPr/>
        </p:nvSpPr>
        <p:spPr bwMode="auto">
          <a:xfrm>
            <a:off x="8675688" y="3357563"/>
            <a:ext cx="115887" cy="122237"/>
          </a:xfrm>
          <a:prstGeom prst="ellipse">
            <a:avLst/>
          </a:prstGeom>
          <a:gradFill rotWithShape="1">
            <a:gsLst>
              <a:gs pos="0">
                <a:srgbClr val="000000">
                  <a:gamma/>
                  <a:tint val="0"/>
                  <a:invGamma/>
                </a:srgbClr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692" name="Line 52"/>
          <p:cNvSpPr>
            <a:spLocks noChangeShapeType="1"/>
          </p:cNvSpPr>
          <p:nvPr/>
        </p:nvSpPr>
        <p:spPr bwMode="auto">
          <a:xfrm flipH="1">
            <a:off x="3563938" y="2492375"/>
            <a:ext cx="1152525" cy="3529013"/>
          </a:xfrm>
          <a:prstGeom prst="line">
            <a:avLst/>
          </a:prstGeom>
          <a:noFill/>
          <a:ln w="1905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695" name="Line 55"/>
          <p:cNvSpPr>
            <a:spLocks noChangeShapeType="1"/>
          </p:cNvSpPr>
          <p:nvPr/>
        </p:nvSpPr>
        <p:spPr bwMode="auto">
          <a:xfrm>
            <a:off x="2268538" y="5084763"/>
            <a:ext cx="15843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699" name="Line 59"/>
          <p:cNvSpPr>
            <a:spLocks noChangeShapeType="1"/>
          </p:cNvSpPr>
          <p:nvPr/>
        </p:nvSpPr>
        <p:spPr bwMode="auto">
          <a:xfrm>
            <a:off x="4787900" y="2492375"/>
            <a:ext cx="0" cy="33845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12720" name="Picture 80" descr="PADSTOT_TR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lum bright="6000" contrast="-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950" y="2492375"/>
            <a:ext cx="1811338" cy="2592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12723" name="Group 83"/>
          <p:cNvGrpSpPr>
            <a:grpSpLocks/>
          </p:cNvGrpSpPr>
          <p:nvPr/>
        </p:nvGrpSpPr>
        <p:grpSpPr bwMode="auto">
          <a:xfrm>
            <a:off x="971550" y="2636838"/>
            <a:ext cx="431800" cy="2305050"/>
            <a:chOff x="612" y="1661"/>
            <a:chExt cx="272" cy="1452"/>
          </a:xfrm>
        </p:grpSpPr>
        <p:sp>
          <p:nvSpPr>
            <p:cNvPr id="112696" name="Line 56"/>
            <p:cNvSpPr>
              <a:spLocks noChangeShapeType="1"/>
            </p:cNvSpPr>
            <p:nvPr/>
          </p:nvSpPr>
          <p:spPr bwMode="auto">
            <a:xfrm flipV="1">
              <a:off x="612" y="1661"/>
              <a:ext cx="0" cy="14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722" name="Line 82"/>
            <p:cNvSpPr>
              <a:spLocks noChangeShapeType="1"/>
            </p:cNvSpPr>
            <p:nvPr/>
          </p:nvSpPr>
          <p:spPr bwMode="auto">
            <a:xfrm>
              <a:off x="612" y="2387"/>
              <a:ext cx="27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255317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6.13157E-6 L -0.1889 0.73547 " pathEditMode="relative" ptsTypes="AA">
                                      <p:cBhvr>
                                        <p:cTn id="9" dur="2000" fill="hold"/>
                                        <p:tgtEl>
                                          <p:spTgt spid="1126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24763E-6 L -0.18889 3.24763E-6 " pathEditMode="relative" ptsTypes="AA">
                                      <p:cBhvr>
                                        <p:cTn id="32" dur="3000" fill="hold"/>
                                        <p:tgtEl>
                                          <p:spTgt spid="1126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24763E-6 L -0.20486 3.24763E-6 " pathEditMode="relative" ptsTypes="AA">
                                      <p:cBhvr>
                                        <p:cTn id="34" dur="3000" fill="hold"/>
                                        <p:tgtEl>
                                          <p:spTgt spid="1126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82534E-6 L -0.21267 -1.82534E-6 " pathEditMode="relative" ptsTypes="AA">
                                      <p:cBhvr>
                                        <p:cTn id="36" dur="3000" fill="hold"/>
                                        <p:tgtEl>
                                          <p:spTgt spid="1126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6.75237E-6 L -0.23629 -6.75237E-6 " pathEditMode="relative" ptsTypes="AA">
                                      <p:cBhvr>
                                        <p:cTn id="38" dur="3000" fill="hold"/>
                                        <p:tgtEl>
                                          <p:spTgt spid="1126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95576E-6 L -0.23629 -0.01042 " pathEditMode="relative" ptsTypes="AA">
                                      <p:cBhvr>
                                        <p:cTn id="40" dur="3000" fill="hold"/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7" grpId="0" animBg="1"/>
      <p:bldP spid="112657" grpId="1" animBg="1"/>
      <p:bldP spid="112657" grpId="2" animBg="1"/>
      <p:bldP spid="112690" grpId="0" animBg="1"/>
      <p:bldP spid="112683" grpId="0"/>
      <p:bldP spid="112684" grpId="0"/>
      <p:bldP spid="112685" grpId="0" animBg="1"/>
      <p:bldP spid="112686" grpId="0" animBg="1"/>
      <p:bldP spid="112687" grpId="0" animBg="1"/>
      <p:bldP spid="112688" grpId="0" animBg="1"/>
      <p:bldP spid="112689" grpId="0" animBg="1"/>
      <p:bldP spid="112692" grpId="0" animBg="1"/>
      <p:bldP spid="112695" grpId="0" animBg="1"/>
      <p:bldP spid="112695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Picture 2" descr="tpc-2002-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00406" cy="6858000"/>
          </a:xfrm>
          <a:prstGeom prst="rect">
            <a:avLst/>
          </a:prstGeom>
        </p:spPr>
      </p:pic>
      <p:pic>
        <p:nvPicPr>
          <p:cNvPr id="4" name="Picture 3" descr="tpc-2006-0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282" y="0"/>
            <a:ext cx="54057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931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8153400" cy="838200"/>
          </a:xfrm>
        </p:spPr>
        <p:txBody>
          <a:bodyPr/>
          <a:lstStyle/>
          <a:p>
            <a:pPr algn="ctr" eaLnBrk="1" hangingPunct="1"/>
            <a:r>
              <a:rPr lang="bg-BG" sz="2800" smtClean="0">
                <a:ea typeface="ＭＳ Ｐゴシック" pitchFamily="-111" charset="-128"/>
                <a:cs typeface="ＭＳ Ｐゴシック" pitchFamily="-111" charset="-128"/>
              </a:rPr>
              <a:t>Детектор по време на прелитане (</a:t>
            </a:r>
            <a:r>
              <a:rPr lang="en-US" sz="2800" smtClean="0">
                <a:ea typeface="ＭＳ Ｐゴシック" pitchFamily="-111" charset="-128"/>
                <a:cs typeface="ＭＳ Ｐゴシック" pitchFamily="-111" charset="-128"/>
              </a:rPr>
              <a:t>TOF</a:t>
            </a:r>
            <a:r>
              <a:rPr lang="bg-BG" sz="2800" smtClean="0">
                <a:ea typeface="ＭＳ Ｐゴシック" pitchFamily="-111" charset="-128"/>
                <a:cs typeface="ＭＳ Ｐゴシック" pitchFamily="-111" charset="-128"/>
              </a:rPr>
              <a:t>)</a:t>
            </a:r>
            <a:endParaRPr lang="en-US" sz="2800" smtClean="0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216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-111" charset="0"/>
              <a:buNone/>
            </a:pPr>
            <a:fld id="{5C2093D1-1034-D04A-A7B6-50EF5F31F743}" type="slidenum">
              <a:rPr lang="en-US" smtClean="0">
                <a:latin typeface="Symbol" pitchFamily="-111" charset="2"/>
              </a:rPr>
              <a:pPr>
                <a:buFont typeface="Times New Roman" pitchFamily="-111" charset="0"/>
                <a:buNone/>
              </a:pPr>
              <a:t>17</a:t>
            </a:fld>
            <a:endParaRPr lang="en-US" smtClean="0">
              <a:latin typeface="Symbol" pitchFamily="-111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9200" y="914400"/>
            <a:ext cx="41910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charset="0"/>
              <a:buNone/>
              <a:defRPr/>
            </a:pPr>
            <a:r>
              <a:rPr lang="bg-BG" sz="1600" dirty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Камери с резистивни плоскости</a:t>
            </a:r>
            <a:endParaRPr lang="en-US" sz="1600" dirty="0">
              <a:solidFill>
                <a:schemeClr val="tx1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92165" name="TextBox 16"/>
          <p:cNvSpPr txBox="1">
            <a:spLocks noChangeArrowheads="1"/>
          </p:cNvSpPr>
          <p:nvPr/>
        </p:nvSpPr>
        <p:spPr bwMode="auto">
          <a:xfrm>
            <a:off x="609600" y="3657600"/>
            <a:ext cx="8534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bg-BG" sz="1600">
                <a:solidFill>
                  <a:schemeClr val="tx1"/>
                </a:solidFill>
                <a:latin typeface="Calibri" pitchFamily="-111" charset="0"/>
                <a:ea typeface="ＭＳ Ｐゴシック" pitchFamily="-111" charset="-128"/>
                <a:cs typeface="ＭＳ Ｐゴシック" pitchFamily="-111" charset="-128"/>
              </a:rPr>
              <a:t>Измерва времето на прелитане от точката на сблъсък до детектора</a:t>
            </a:r>
            <a:r>
              <a:rPr lang="bg-BG" sz="1600">
                <a:solidFill>
                  <a:schemeClr val="tx1"/>
                </a:solidFill>
                <a:latin typeface="Gill Sans MT" pitchFamily="-111" charset="0"/>
                <a:ea typeface="ＭＳ Ｐゴシック" pitchFamily="-111" charset="-128"/>
                <a:cs typeface="ＭＳ Ｐゴシック" pitchFamily="-111" charset="-128"/>
              </a:rPr>
              <a:t>:  ~4 m = 13 ns (</a:t>
            </a:r>
            <a:r>
              <a:rPr lang="bg-BG" sz="1600">
                <a:solidFill>
                  <a:schemeClr val="tx1"/>
                </a:solidFill>
                <a:latin typeface="Calibri" pitchFamily="-111" charset="0"/>
                <a:ea typeface="ＭＳ Ｐゴシック" pitchFamily="-111" charset="-128"/>
                <a:cs typeface="ＭＳ Ｐゴシック" pitchFamily="-111" charset="-128"/>
              </a:rPr>
              <a:t>скорост =</a:t>
            </a:r>
            <a:r>
              <a:rPr lang="bg-BG" sz="1600">
                <a:solidFill>
                  <a:schemeClr val="tx1"/>
                </a:solidFill>
                <a:latin typeface="Gill Sans MT" pitchFamily="-111" charset="0"/>
                <a:ea typeface="ＭＳ Ｐゴシック" pitchFamily="-111" charset="-128"/>
                <a:cs typeface="ＭＳ Ｐゴシック" pitchFamily="-111" charset="-128"/>
              </a:rPr>
              <a:t> c) </a:t>
            </a:r>
          </a:p>
        </p:txBody>
      </p:sp>
      <p:pic>
        <p:nvPicPr>
          <p:cNvPr id="92166" name="Picture 2" descr="http://aliceinfo.cern.ch/Public/Objects/Chapter2/DetectorComponents/TOFPrincipl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6963" y="1371600"/>
            <a:ext cx="405606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7" name="Picture 4" descr="http://aliceinfo.cern.ch/Public/Objects/Chapter2/tof-2006-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1295400"/>
            <a:ext cx="2854325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8" name="Picture 6" descr="https://encrypted-tbn1.gstatic.com/images?q=tbn:ANd9GcSC5biV6jKMlFbphwkXOU_vVj84Q95_soMYoKyq83wGHo9SFcy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4156075"/>
            <a:ext cx="3886200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9" name="Picture 8" descr="http://inspirehep.net/record/1095102/files/res-PbPb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91113" y="4038600"/>
            <a:ext cx="3976687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1"/>
          <p:cNvSpPr txBox="1">
            <a:spLocks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709D653-1E2D-F546-B6A0-5DD19B7EEED6}" type="slidenum">
              <a:rPr lang="en-US" sz="1000">
                <a:solidFill>
                  <a:srgbClr val="000000"/>
                </a:solidFill>
                <a:latin typeface="Arial" pitchFamily="-111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18</a:t>
            </a:fld>
            <a:endParaRPr lang="en-US" sz="1000">
              <a:solidFill>
                <a:srgbClr val="000000"/>
              </a:solidFill>
              <a:latin typeface="Arial" pitchFamily="-111" charset="0"/>
            </a:endParaRPr>
          </a:p>
        </p:txBody>
      </p:sp>
      <p:pic>
        <p:nvPicPr>
          <p:cNvPr id="931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838200" y="-127000"/>
            <a:ext cx="10514013" cy="698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3188" name="Line 3"/>
          <p:cNvSpPr>
            <a:spLocks noChangeShapeType="1"/>
          </p:cNvSpPr>
          <p:nvPr/>
        </p:nvSpPr>
        <p:spPr bwMode="auto">
          <a:xfrm flipV="1">
            <a:off x="1554163" y="4125913"/>
            <a:ext cx="1574800" cy="1706562"/>
          </a:xfrm>
          <a:prstGeom prst="line">
            <a:avLst/>
          </a:prstGeom>
          <a:noFill/>
          <a:ln w="2844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189" name="Line 4"/>
          <p:cNvSpPr>
            <a:spLocks noChangeShapeType="1"/>
          </p:cNvSpPr>
          <p:nvPr/>
        </p:nvSpPr>
        <p:spPr bwMode="auto">
          <a:xfrm flipV="1">
            <a:off x="4875213" y="3976688"/>
            <a:ext cx="174625" cy="1774825"/>
          </a:xfrm>
          <a:prstGeom prst="line">
            <a:avLst/>
          </a:prstGeom>
          <a:noFill/>
          <a:ln w="2844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190" name="Text Box 5"/>
          <p:cNvSpPr txBox="1">
            <a:spLocks noChangeArrowheads="1"/>
          </p:cNvSpPr>
          <p:nvPr/>
        </p:nvSpPr>
        <p:spPr bwMode="auto">
          <a:xfrm>
            <a:off x="468313" y="6046788"/>
            <a:ext cx="2503487" cy="398462"/>
          </a:xfrm>
          <a:prstGeom prst="rect">
            <a:avLst/>
          </a:prstGeom>
          <a:solidFill>
            <a:srgbClr val="FFFF00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FF0000"/>
                </a:solidFill>
                <a:latin typeface="Comic Sans MS" pitchFamily="-111" charset="0"/>
              </a:rPr>
              <a:t>TOF </a:t>
            </a:r>
            <a:r>
              <a:rPr lang="en-US" sz="2000">
                <a:solidFill>
                  <a:srgbClr val="FF0000"/>
                </a:solidFill>
                <a:latin typeface="Lucida Grande" pitchFamily="-111" charset="0"/>
              </a:rPr>
              <a:t>супермодул</a:t>
            </a:r>
          </a:p>
        </p:txBody>
      </p:sp>
      <p:sp>
        <p:nvSpPr>
          <p:cNvPr id="93191" name="Text Box 6"/>
          <p:cNvSpPr txBox="1">
            <a:spLocks noChangeArrowheads="1"/>
          </p:cNvSpPr>
          <p:nvPr/>
        </p:nvSpPr>
        <p:spPr bwMode="auto">
          <a:xfrm>
            <a:off x="3706813" y="6021388"/>
            <a:ext cx="2378075" cy="703262"/>
          </a:xfrm>
          <a:prstGeom prst="rect">
            <a:avLst/>
          </a:prstGeom>
          <a:solidFill>
            <a:srgbClr val="FFFF00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FF0000"/>
                </a:solidFill>
                <a:latin typeface="Comic Sans MS" pitchFamily="-111" charset="0"/>
              </a:rPr>
              <a:t>TRD </a:t>
            </a:r>
            <a:r>
              <a:rPr lang="en-US" sz="2000">
                <a:solidFill>
                  <a:srgbClr val="FF0000"/>
                </a:solidFill>
                <a:latin typeface="Lucida Grande" pitchFamily="-111" charset="0"/>
              </a:rPr>
              <a:t>супермодул</a:t>
            </a:r>
          </a:p>
        </p:txBody>
      </p:sp>
      <p:sp>
        <p:nvSpPr>
          <p:cNvPr id="93192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-111" charset="0"/>
              <a:buNone/>
            </a:pPr>
            <a:fld id="{FEC21052-5227-2544-9799-CCF4BD624F2A}" type="slidenum">
              <a:rPr lang="en-US" smtClean="0">
                <a:latin typeface="Symbol" pitchFamily="-111" charset="2"/>
              </a:rPr>
              <a:pPr>
                <a:buFont typeface="Times New Roman" pitchFamily="-111" charset="0"/>
                <a:buNone/>
              </a:pPr>
              <a:t>18</a:t>
            </a:fld>
            <a:endParaRPr lang="en-US" smtClean="0">
              <a:latin typeface="Symbol" pitchFamily="-111" charset="2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Picture 2" descr="hmpid-2006-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0"/>
            <a:ext cx="70829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053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3"/>
          <p:cNvSpPr>
            <a:spLocks noGrp="1"/>
          </p:cNvSpPr>
          <p:nvPr>
            <p:ph type="title"/>
          </p:nvPr>
        </p:nvSpPr>
        <p:spPr>
          <a:xfrm>
            <a:off x="914400" y="3762375"/>
            <a:ext cx="7315200" cy="1162050"/>
          </a:xfrm>
        </p:spPr>
        <p:txBody>
          <a:bodyPr/>
          <a:lstStyle/>
          <a:p>
            <a:pPr eaLnBrk="1" hangingPunct="1"/>
            <a:r>
              <a:rPr lang="fr-FR" sz="6600" smtClean="0">
                <a:ea typeface="ＭＳ Ｐゴシック" pitchFamily="-111" charset="-128"/>
                <a:cs typeface="ＭＳ Ｐゴシック" pitchFamily="-111" charset="-128"/>
              </a:rPr>
              <a:t>ALICE	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914400" y="4929188"/>
            <a:ext cx="7315200" cy="1267611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bg-BG" sz="3600" dirty="0" smtClean="0">
                <a:ea typeface="+mn-ea"/>
                <a:cs typeface="+mn-cs"/>
              </a:rPr>
              <a:t>Детектор</a:t>
            </a:r>
            <a:endParaRPr lang="en-US" sz="36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bg-BG" sz="3600" dirty="0" smtClean="0"/>
              <a:t>Съвременни методи за анализ</a:t>
            </a:r>
            <a:r>
              <a:rPr lang="en-US" sz="3600" dirty="0" smtClean="0">
                <a:ea typeface="+mn-ea"/>
                <a:cs typeface="+mn-cs"/>
              </a:rPr>
              <a:t> </a:t>
            </a:r>
            <a:endParaRPr lang="en-US" sz="3600" dirty="0">
              <a:ea typeface="+mn-ea"/>
              <a:cs typeface="+mn-cs"/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-6840" r="-6840"/>
          <a:stretch>
            <a:fillRect/>
          </a:stretch>
        </p:blipFill>
        <p:spPr>
          <a:xfrm rot="232774">
            <a:off x="2247900" y="565150"/>
            <a:ext cx="4654550" cy="3071813"/>
          </a:xfrm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200150" y="2578100"/>
            <a:ext cx="1644650" cy="1955800"/>
            <a:chOff x="1200192" y="2578099"/>
            <a:chExt cx="3704742" cy="3749845"/>
          </a:xfrm>
        </p:grpSpPr>
        <p:pic>
          <p:nvPicPr>
            <p:cNvPr id="40967" name="Picture 2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00192" y="2578099"/>
              <a:ext cx="3704742" cy="3749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rgbClr val="FF0002">
                  <a:tint val="45000"/>
                  <a:satMod val="400000"/>
                </a:srgbClr>
              </a:duotone>
              <a:extLst/>
            </a:blip>
            <a:stretch>
              <a:fillRect/>
            </a:stretch>
          </p:blipFill>
          <p:spPr>
            <a:xfrm>
              <a:off x="1200192" y="2578099"/>
              <a:ext cx="3704742" cy="3749845"/>
            </a:xfrm>
            <a:prstGeom prst="rect">
              <a:avLst/>
            </a:prstGeom>
          </p:spPr>
        </p:pic>
      </p:grpSp>
      <p:sp>
        <p:nvSpPr>
          <p:cNvPr id="40966" name="Slide Number Placeholder 9"/>
          <p:cNvSpPr>
            <a:spLocks noGrp="1"/>
          </p:cNvSpPr>
          <p:nvPr>
            <p:ph type="sldNum" sz="quarter" idx="18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-111" charset="0"/>
              <a:buNone/>
            </a:pPr>
            <a:fld id="{E2BAC331-F4BF-0F4A-86E1-B8CCB5119075}" type="slidenum">
              <a:rPr lang="en-US" smtClean="0">
                <a:latin typeface="Symbol" pitchFamily="-111" charset="2"/>
              </a:rPr>
              <a:pPr>
                <a:buFont typeface="Times New Roman" pitchFamily="-111" charset="0"/>
                <a:buNone/>
              </a:pPr>
              <a:t>2</a:t>
            </a:fld>
            <a:endParaRPr lang="en-US" smtClean="0">
              <a:latin typeface="Symbol" pitchFamily="-111" charset="2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1"/>
          <p:cNvSpPr txBox="1">
            <a:spLocks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8699F5C7-D28E-E840-A609-587EB2592694}" type="slidenum">
              <a:rPr lang="en-US" sz="1000">
                <a:solidFill>
                  <a:srgbClr val="000000"/>
                </a:solidFill>
                <a:latin typeface="Arial" pitchFamily="-111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20</a:t>
            </a:fld>
            <a:endParaRPr lang="en-US" sz="1000">
              <a:solidFill>
                <a:srgbClr val="000000"/>
              </a:solidFill>
              <a:latin typeface="Arial" pitchFamily="-111" charset="0"/>
            </a:endParaRPr>
          </a:p>
        </p:txBody>
      </p:sp>
      <p:sp>
        <p:nvSpPr>
          <p:cNvPr id="99331" name="Text Box 2"/>
          <p:cNvSpPr txBox="1">
            <a:spLocks noChangeArrowheads="1"/>
          </p:cNvSpPr>
          <p:nvPr/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900" b="1">
                <a:solidFill>
                  <a:srgbClr val="330066"/>
                </a:solidFill>
                <a:latin typeface="Arial" pitchFamily="-111" charset="0"/>
              </a:rPr>
              <a:t>PHOton Spectrometer (PHOS)</a:t>
            </a:r>
          </a:p>
        </p:txBody>
      </p:sp>
      <p:sp>
        <p:nvSpPr>
          <p:cNvPr id="99332" name="Text Box 3"/>
          <p:cNvSpPr txBox="1">
            <a:spLocks noChangeArrowheads="1"/>
          </p:cNvSpPr>
          <p:nvPr/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9333" name="Picture 4"/>
          <p:cNvPicPr>
            <a:picLocks noChangeAspect="1" noChangeArrowheads="1"/>
          </p:cNvPicPr>
          <p:nvPr/>
        </p:nvPicPr>
        <p:blipFill>
          <a:blip r:embed="rId3">
            <a:lum bright="18000"/>
          </a:blip>
          <a:srcRect/>
          <a:stretch>
            <a:fillRect/>
          </a:stretch>
        </p:blipFill>
        <p:spPr bwMode="auto">
          <a:xfrm>
            <a:off x="-176213" y="-26988"/>
            <a:ext cx="5291138" cy="7056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933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0"/>
            <a:ext cx="5638800" cy="7056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9335" name="Text Box 6"/>
          <p:cNvSpPr txBox="1">
            <a:spLocks noChangeArrowheads="1"/>
          </p:cNvSpPr>
          <p:nvPr/>
        </p:nvSpPr>
        <p:spPr bwMode="auto">
          <a:xfrm>
            <a:off x="1447800" y="0"/>
            <a:ext cx="5060950" cy="825500"/>
          </a:xfrm>
          <a:prstGeom prst="rect">
            <a:avLst/>
          </a:prstGeom>
          <a:solidFill>
            <a:srgbClr val="FFFF00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FF0000"/>
                </a:solidFill>
                <a:latin typeface="Lucida Grande" pitchFamily="-111" charset="0"/>
              </a:rPr>
              <a:t>Фотонен спектрометър</a:t>
            </a:r>
            <a:r>
              <a:rPr lang="en-US">
                <a:solidFill>
                  <a:srgbClr val="FF0000"/>
                </a:solidFill>
                <a:latin typeface="Comic Sans MS" pitchFamily="-111" charset="0"/>
              </a:rPr>
              <a:t> (PHOS)</a:t>
            </a:r>
          </a:p>
        </p:txBody>
      </p:sp>
      <p:sp>
        <p:nvSpPr>
          <p:cNvPr id="99336" name="Text Box 7"/>
          <p:cNvSpPr txBox="1">
            <a:spLocks noChangeArrowheads="1"/>
          </p:cNvSpPr>
          <p:nvPr/>
        </p:nvSpPr>
        <p:spPr bwMode="auto">
          <a:xfrm>
            <a:off x="1403350" y="6453188"/>
            <a:ext cx="2863850" cy="398462"/>
          </a:xfrm>
          <a:prstGeom prst="rect">
            <a:avLst/>
          </a:prstGeom>
          <a:solidFill>
            <a:srgbClr val="FFFF00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FF0000"/>
                </a:solidFill>
                <a:latin typeface="Lucida Grande" pitchFamily="-111" charset="0"/>
              </a:rPr>
              <a:t>Първи супермодул</a:t>
            </a:r>
          </a:p>
        </p:txBody>
      </p:sp>
      <p:sp>
        <p:nvSpPr>
          <p:cNvPr id="99337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-111" charset="0"/>
              <a:buNone/>
            </a:pPr>
            <a:fld id="{F8B7DD7C-186D-404E-975D-BB63FAA03174}" type="slidenum">
              <a:rPr lang="en-US" smtClean="0">
                <a:latin typeface="Symbol" pitchFamily="-111" charset="2"/>
              </a:rPr>
              <a:pPr>
                <a:buFont typeface="Times New Roman" pitchFamily="-111" charset="0"/>
                <a:buNone/>
              </a:pPr>
              <a:t>20</a:t>
            </a:fld>
            <a:endParaRPr lang="en-US" smtClean="0">
              <a:latin typeface="Symbol" pitchFamily="-111" charset="2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900" b="1">
                <a:solidFill>
                  <a:srgbClr val="330066"/>
                </a:solidFill>
                <a:latin typeface="Arial" pitchFamily="-111" charset="0"/>
              </a:rPr>
              <a:t>Фотонен спектрометър</a:t>
            </a:r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457200" y="1600200"/>
            <a:ext cx="8578850" cy="749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38138" indent="-338138" eaLnBrk="1" hangingPunct="1">
              <a:spcBef>
                <a:spcPts val="650"/>
              </a:spcBef>
              <a:buClr>
                <a:srgbClr val="330066"/>
              </a:buClr>
              <a:buSzPct val="70000"/>
              <a:buFont typeface="Wingdings" pitchFamily="-111" charset="2"/>
              <a:buChar char="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bg-BG" sz="2600">
                <a:solidFill>
                  <a:srgbClr val="000000"/>
                </a:solidFill>
                <a:latin typeface="Arial" pitchFamily="-111" charset="0"/>
              </a:rPr>
              <a:t>Плътен като олово и прозрачен като кристал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7950" y="2565400"/>
            <a:ext cx="5108575" cy="3425825"/>
            <a:chOff x="68" y="1616"/>
            <a:chExt cx="3218" cy="2158"/>
          </a:xfrm>
        </p:grpSpPr>
        <p:pic>
          <p:nvPicPr>
            <p:cNvPr id="101384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" y="1616"/>
              <a:ext cx="3218" cy="215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01385" name="Text Box 6"/>
            <p:cNvSpPr txBox="1">
              <a:spLocks noChangeArrowheads="1"/>
            </p:cNvSpPr>
            <p:nvPr/>
          </p:nvSpPr>
          <p:spPr bwMode="auto">
            <a:xfrm>
              <a:off x="68" y="1616"/>
              <a:ext cx="3218" cy="215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1381" name="Text Box 7"/>
          <p:cNvSpPr txBox="1">
            <a:spLocks noChangeArrowheads="1"/>
          </p:cNvSpPr>
          <p:nvPr/>
        </p:nvSpPr>
        <p:spPr bwMode="auto">
          <a:xfrm>
            <a:off x="5364163" y="2420938"/>
            <a:ext cx="3600450" cy="3981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 typeface="Verdana" pitchFamily="-111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1700">
                <a:solidFill>
                  <a:srgbClr val="000000"/>
                </a:solidFill>
                <a:latin typeface="Verdana" pitchFamily="-111" charset="0"/>
              </a:rPr>
              <a:t> </a:t>
            </a:r>
            <a:r>
              <a:rPr lang="bg-BG" sz="1700">
                <a:solidFill>
                  <a:srgbClr val="000000"/>
                </a:solidFill>
                <a:latin typeface="Verdana" pitchFamily="-111" charset="0"/>
              </a:rPr>
              <a:t>Фотоните предизвикват каскади от електрони и позитрони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bg-BG" sz="1700">
              <a:solidFill>
                <a:srgbClr val="000000"/>
              </a:solidFill>
              <a:latin typeface="Verdana" pitchFamily="-111" charset="0"/>
            </a:endParaRPr>
          </a:p>
          <a:p>
            <a:pPr>
              <a:buFont typeface="Verdana" pitchFamily="-111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sz="1700">
                <a:solidFill>
                  <a:srgbClr val="000000"/>
                </a:solidFill>
                <a:latin typeface="Verdana" pitchFamily="-111" charset="0"/>
              </a:rPr>
              <a:t> Електроните възбуждат атомите на кристала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bg-BG" sz="1700">
              <a:solidFill>
                <a:srgbClr val="000000"/>
              </a:solidFill>
              <a:latin typeface="Verdana" pitchFamily="-111" charset="0"/>
            </a:endParaRPr>
          </a:p>
          <a:p>
            <a:pPr>
              <a:buFont typeface="Verdana" pitchFamily="-111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sz="1700">
                <a:solidFill>
                  <a:srgbClr val="000000"/>
                </a:solidFill>
                <a:latin typeface="Verdana" pitchFamily="-111" charset="0"/>
              </a:rPr>
              <a:t> Възбудените атоми излъчват в ултравиолетовия спектър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bg-BG" sz="1700">
              <a:solidFill>
                <a:srgbClr val="000000"/>
              </a:solidFill>
              <a:latin typeface="Verdana" pitchFamily="-111" charset="0"/>
            </a:endParaRPr>
          </a:p>
          <a:p>
            <a:pPr>
              <a:buFont typeface="Verdana" pitchFamily="-111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sz="1700">
                <a:solidFill>
                  <a:srgbClr val="000000"/>
                </a:solidFill>
                <a:latin typeface="Verdana" pitchFamily="-111" charset="0"/>
              </a:rPr>
              <a:t>Ултравиолетовото излъчване се регистрира от едната страна на кристала от фотодиод</a:t>
            </a:r>
          </a:p>
        </p:txBody>
      </p:sp>
      <p:sp>
        <p:nvSpPr>
          <p:cNvPr id="101382" name="Text Box 8"/>
          <p:cNvSpPr txBox="1">
            <a:spLocks noChangeArrowheads="1"/>
          </p:cNvSpPr>
          <p:nvPr/>
        </p:nvSpPr>
        <p:spPr bwMode="auto">
          <a:xfrm>
            <a:off x="3048000" y="2743200"/>
            <a:ext cx="2133600" cy="746125"/>
          </a:xfrm>
          <a:prstGeom prst="rect">
            <a:avLst/>
          </a:prstGeom>
          <a:solidFill>
            <a:srgbClr val="FFFF00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FF0000"/>
                </a:solidFill>
                <a:latin typeface="Comic Sans MS" pitchFamily="-111" charset="0"/>
              </a:rPr>
              <a:t>PbW0</a:t>
            </a:r>
            <a:r>
              <a:rPr lang="en-US" sz="2000" baseline="-25000">
                <a:solidFill>
                  <a:srgbClr val="FF0000"/>
                </a:solidFill>
                <a:latin typeface="Comic Sans MS" pitchFamily="-111" charset="0"/>
              </a:rPr>
              <a:t>4</a:t>
            </a:r>
            <a:r>
              <a:rPr lang="en-US" sz="2000">
                <a:solidFill>
                  <a:srgbClr val="FF0000"/>
                </a:solidFill>
                <a:latin typeface="Comic Sans MS" pitchFamily="-111" charset="0"/>
              </a:rPr>
              <a:t> </a:t>
            </a:r>
            <a:r>
              <a:rPr lang="en-US" sz="2000">
                <a:solidFill>
                  <a:srgbClr val="FF0000"/>
                </a:solidFill>
                <a:latin typeface="Lucida Grande" pitchFamily="-111" charset="0"/>
              </a:rPr>
              <a:t>кристал</a:t>
            </a:r>
          </a:p>
        </p:txBody>
      </p:sp>
      <p:sp>
        <p:nvSpPr>
          <p:cNvPr id="101383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-111" charset="0"/>
              <a:buNone/>
            </a:pPr>
            <a:fld id="{D26BE413-30D5-664E-BD54-851B9CE3961A}" type="slidenum">
              <a:rPr lang="en-US" smtClean="0">
                <a:latin typeface="Symbol" pitchFamily="-111" charset="2"/>
              </a:rPr>
              <a:pPr>
                <a:buFont typeface="Times New Roman" pitchFamily="-111" charset="0"/>
                <a:buNone/>
              </a:pPr>
              <a:t>21</a:t>
            </a:fld>
            <a:endParaRPr lang="en-US" smtClean="0">
              <a:latin typeface="Symbol" pitchFamily="-111" charset="2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1"/>
          <p:cNvSpPr txBox="1">
            <a:spLocks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DB040F0-E3E4-F14E-AA0F-7E3DD51A9C8B}" type="slidenum">
              <a:rPr lang="en-US" sz="1000">
                <a:solidFill>
                  <a:srgbClr val="000000"/>
                </a:solidFill>
                <a:latin typeface="Arial" pitchFamily="-111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22</a:t>
            </a:fld>
            <a:endParaRPr lang="en-US" sz="1000">
              <a:solidFill>
                <a:srgbClr val="000000"/>
              </a:solidFill>
              <a:latin typeface="Arial" pitchFamily="-111" charset="0"/>
            </a:endParaRPr>
          </a:p>
        </p:txBody>
      </p:sp>
      <p:pic>
        <p:nvPicPr>
          <p:cNvPr id="10342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11513"/>
            <a:ext cx="7010400" cy="3646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42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3284538"/>
            <a:ext cx="3024187" cy="3024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429" name="Picture 4"/>
          <p:cNvPicPr>
            <a:picLocks noChangeAspect="1" noChangeArrowheads="1"/>
          </p:cNvPicPr>
          <p:nvPr/>
        </p:nvPicPr>
        <p:blipFill>
          <a:blip r:embed="rId5"/>
          <a:srcRect l="8784" t="21121" r="11708" b="15610"/>
          <a:stretch>
            <a:fillRect/>
          </a:stretch>
        </p:blipFill>
        <p:spPr bwMode="auto">
          <a:xfrm>
            <a:off x="17463" y="701675"/>
            <a:ext cx="3611562" cy="2155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430" name="Line 5"/>
          <p:cNvSpPr>
            <a:spLocks noChangeShapeType="1"/>
          </p:cNvSpPr>
          <p:nvPr/>
        </p:nvSpPr>
        <p:spPr bwMode="auto">
          <a:xfrm flipH="1">
            <a:off x="895350" y="1524000"/>
            <a:ext cx="1319213" cy="2984500"/>
          </a:xfrm>
          <a:prstGeom prst="line">
            <a:avLst/>
          </a:prstGeom>
          <a:noFill/>
          <a:ln w="3168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1" name="Text Box 6"/>
          <p:cNvSpPr txBox="1">
            <a:spLocks noChangeArrowheads="1"/>
          </p:cNvSpPr>
          <p:nvPr/>
        </p:nvSpPr>
        <p:spPr bwMode="auto">
          <a:xfrm>
            <a:off x="0" y="6407150"/>
            <a:ext cx="2971800" cy="703263"/>
          </a:xfrm>
          <a:prstGeom prst="rect">
            <a:avLst/>
          </a:prstGeom>
          <a:solidFill>
            <a:srgbClr val="FFFF00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FF0000"/>
                </a:solidFill>
                <a:latin typeface="Lucida Grande" pitchFamily="-111" charset="0"/>
              </a:rPr>
              <a:t>аксептанс</a:t>
            </a:r>
            <a:r>
              <a:rPr lang="en-US" sz="2000">
                <a:solidFill>
                  <a:srgbClr val="FF0000"/>
                </a:solidFill>
                <a:latin typeface="Comic Sans MS" pitchFamily="-111" charset="0"/>
              </a:rPr>
              <a:t>: 2.4&lt; </a:t>
            </a:r>
            <a:r>
              <a:rPr lang="en-US" sz="2000">
                <a:solidFill>
                  <a:srgbClr val="FF0000"/>
                </a:solidFill>
              </a:rPr>
              <a:t></a:t>
            </a:r>
            <a:r>
              <a:rPr lang="en-US" sz="2000">
                <a:solidFill>
                  <a:srgbClr val="FF0000"/>
                </a:solidFill>
                <a:latin typeface="Comic Sans MS" pitchFamily="-111" charset="0"/>
              </a:rPr>
              <a:t> &lt;4</a:t>
            </a:r>
          </a:p>
        </p:txBody>
      </p:sp>
      <p:pic>
        <p:nvPicPr>
          <p:cNvPr id="103432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68850" y="44450"/>
            <a:ext cx="3619500" cy="311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433" name="Text Box 8"/>
          <p:cNvSpPr txBox="1">
            <a:spLocks noChangeArrowheads="1"/>
          </p:cNvSpPr>
          <p:nvPr/>
        </p:nvSpPr>
        <p:spPr bwMode="auto">
          <a:xfrm>
            <a:off x="152400" y="82550"/>
            <a:ext cx="4419600" cy="825500"/>
          </a:xfrm>
          <a:prstGeom prst="rect">
            <a:avLst/>
          </a:prstGeom>
          <a:solidFill>
            <a:srgbClr val="FFFF00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FF0000"/>
                </a:solidFill>
                <a:latin typeface="Lucida Grande" pitchFamily="-111" charset="0"/>
              </a:rPr>
              <a:t>(Дву)мюонен спектрометър</a:t>
            </a:r>
          </a:p>
        </p:txBody>
      </p:sp>
      <p:sp>
        <p:nvSpPr>
          <p:cNvPr id="103434" name="Line 9"/>
          <p:cNvSpPr>
            <a:spLocks noChangeShapeType="1"/>
          </p:cNvSpPr>
          <p:nvPr/>
        </p:nvSpPr>
        <p:spPr bwMode="auto">
          <a:xfrm flipH="1">
            <a:off x="2479675" y="1484313"/>
            <a:ext cx="3752850" cy="3168650"/>
          </a:xfrm>
          <a:prstGeom prst="line">
            <a:avLst/>
          </a:prstGeom>
          <a:noFill/>
          <a:ln w="3168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5" name="Line 10"/>
          <p:cNvSpPr>
            <a:spLocks noChangeShapeType="1"/>
          </p:cNvSpPr>
          <p:nvPr/>
        </p:nvSpPr>
        <p:spPr bwMode="auto">
          <a:xfrm flipH="1" flipV="1">
            <a:off x="5862638" y="4360863"/>
            <a:ext cx="1882775" cy="296862"/>
          </a:xfrm>
          <a:prstGeom prst="line">
            <a:avLst/>
          </a:prstGeom>
          <a:noFill/>
          <a:ln w="3168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6" name="Text Box 11"/>
          <p:cNvSpPr txBox="1">
            <a:spLocks noChangeArrowheads="1"/>
          </p:cNvSpPr>
          <p:nvPr/>
        </p:nvSpPr>
        <p:spPr bwMode="auto">
          <a:xfrm>
            <a:off x="-36513" y="3284538"/>
            <a:ext cx="3816351" cy="1008062"/>
          </a:xfrm>
          <a:prstGeom prst="rect">
            <a:avLst/>
          </a:prstGeom>
          <a:solidFill>
            <a:srgbClr val="FFFF00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spcBef>
                <a:spcPts val="12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FF0000"/>
                </a:solidFill>
                <a:latin typeface="Lucida Grande" pitchFamily="-111" charset="0"/>
              </a:rPr>
              <a:t>Разделителна способност</a:t>
            </a:r>
            <a:r>
              <a:rPr lang="en-US" sz="2000">
                <a:solidFill>
                  <a:srgbClr val="FF0000"/>
                </a:solidFill>
                <a:latin typeface="Comic Sans MS" pitchFamily="-111" charset="0"/>
              </a:rPr>
              <a:t>:                                      70 MeV @ J/</a:t>
            </a:r>
            <a:r>
              <a:rPr lang="el-GR" sz="2000">
                <a:solidFill>
                  <a:srgbClr val="FF0000"/>
                </a:solidFill>
                <a:latin typeface="Lucida Grande" pitchFamily="-111" charset="0"/>
              </a:rPr>
              <a:t>Ψ</a:t>
            </a:r>
            <a:r>
              <a:rPr lang="en-US" sz="2000">
                <a:solidFill>
                  <a:srgbClr val="FF0000"/>
                </a:solidFill>
                <a:latin typeface="Comic Sans MS" pitchFamily="-111" charset="0"/>
              </a:rPr>
              <a:t> , 100 MeV @ </a:t>
            </a:r>
            <a:r>
              <a:rPr lang="el-GR" sz="2000">
                <a:solidFill>
                  <a:srgbClr val="FF0000"/>
                </a:solidFill>
                <a:latin typeface="Lucida Grande" pitchFamily="-111" charset="0"/>
              </a:rPr>
              <a:t>Υ</a:t>
            </a:r>
          </a:p>
        </p:txBody>
      </p:sp>
      <p:sp>
        <p:nvSpPr>
          <p:cNvPr id="103437" name="Slide Number Placeholder 1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-111" charset="0"/>
              <a:buNone/>
            </a:pPr>
            <a:fld id="{85E43AFC-65D5-E04E-AAFE-ECCA0C3B2175}" type="slidenum">
              <a:rPr lang="en-US" smtClean="0">
                <a:latin typeface="Symbol" pitchFamily="-111" charset="2"/>
              </a:rPr>
              <a:pPr>
                <a:buFont typeface="Times New Roman" pitchFamily="-111" charset="0"/>
                <a:buNone/>
              </a:pPr>
              <a:t>22</a:t>
            </a:fld>
            <a:endParaRPr lang="en-US" smtClean="0">
              <a:latin typeface="Symbol" pitchFamily="-111" charset="2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900" b="1">
                <a:solidFill>
                  <a:srgbClr val="330066"/>
                </a:solidFill>
                <a:latin typeface="Arial" pitchFamily="-111" charset="0"/>
              </a:rPr>
              <a:t>От волт към байт</a:t>
            </a:r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457200" y="1600200"/>
            <a:ext cx="8578850" cy="2620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38138" indent="-338138" eaLnBrk="1" hangingPunct="1">
              <a:spcBef>
                <a:spcPts val="650"/>
              </a:spcBef>
              <a:buClr>
                <a:srgbClr val="330066"/>
              </a:buClr>
              <a:buSzPct val="70000"/>
              <a:buFont typeface="Wingdings" pitchFamily="-111" charset="2"/>
              <a:buChar char="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bg-BG" sz="2600">
                <a:solidFill>
                  <a:srgbClr val="000000"/>
                </a:solidFill>
                <a:latin typeface="Arial" pitchFamily="-111" charset="0"/>
              </a:rPr>
              <a:t>Сигналът от всяка клетка (~16 милиона) се обработва от високо интегрирана електроника;</a:t>
            </a:r>
          </a:p>
          <a:p>
            <a:pPr marL="338138" indent="-338138" eaLnBrk="1" hangingPunct="1">
              <a:spcBef>
                <a:spcPts val="650"/>
              </a:spcBef>
              <a:buClr>
                <a:srgbClr val="330066"/>
              </a:buClr>
              <a:buSzPct val="70000"/>
              <a:buFont typeface="Wingdings" pitchFamily="-111" charset="2"/>
              <a:buChar char="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bg-BG" sz="2600">
                <a:solidFill>
                  <a:srgbClr val="000000"/>
                </a:solidFill>
                <a:latin typeface="Arial" pitchFamily="-111" charset="0"/>
              </a:rPr>
              <a:t>Електрическият сигнал се оцифрова, за да се обработи след това от компютър;</a:t>
            </a:r>
          </a:p>
          <a:p>
            <a:pPr marL="338138" indent="-338138" eaLnBrk="1" hangingPunct="1">
              <a:spcBef>
                <a:spcPts val="650"/>
              </a:spcBef>
              <a:buClr>
                <a:srgbClr val="330066"/>
              </a:buClr>
              <a:buSzPct val="70000"/>
              <a:buFont typeface="Wingdings" pitchFamily="-111" charset="2"/>
              <a:buChar char="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bg-BG" sz="2600">
                <a:solidFill>
                  <a:srgbClr val="000000"/>
                </a:solidFill>
                <a:latin typeface="Arial" pitchFamily="-111" charset="0"/>
              </a:rPr>
              <a:t>Информацията се предава по оптически кабели.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835150" y="4292600"/>
            <a:ext cx="4033838" cy="1943100"/>
            <a:chOff x="1156" y="2704"/>
            <a:chExt cx="2541" cy="1224"/>
          </a:xfrm>
        </p:grpSpPr>
        <p:pic>
          <p:nvPicPr>
            <p:cNvPr id="105486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56" y="2704"/>
              <a:ext cx="2541" cy="1224"/>
            </a:xfrm>
            <a:prstGeom prst="rect">
              <a:avLst/>
            </a:prstGeom>
            <a:solidFill>
              <a:srgbClr val="330066"/>
            </a:solidFill>
            <a:ln w="9525">
              <a:noFill/>
              <a:round/>
              <a:headEnd/>
              <a:tailEnd/>
            </a:ln>
          </p:spPr>
        </p:pic>
        <p:sp>
          <p:nvSpPr>
            <p:cNvPr id="105487" name="Text Box 6"/>
            <p:cNvSpPr txBox="1">
              <a:spLocks noChangeArrowheads="1"/>
            </p:cNvSpPr>
            <p:nvPr/>
          </p:nvSpPr>
          <p:spPr bwMode="auto">
            <a:xfrm>
              <a:off x="1156" y="2704"/>
              <a:ext cx="2541" cy="122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50825" y="4652963"/>
            <a:ext cx="1577975" cy="1095375"/>
            <a:chOff x="158" y="2931"/>
            <a:chExt cx="994" cy="690"/>
          </a:xfrm>
        </p:grpSpPr>
        <p:pic>
          <p:nvPicPr>
            <p:cNvPr id="105484" name="Picture 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8" y="2931"/>
              <a:ext cx="994" cy="6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05485" name="Text Box 9"/>
            <p:cNvSpPr txBox="1">
              <a:spLocks noChangeArrowheads="1"/>
            </p:cNvSpPr>
            <p:nvPr/>
          </p:nvSpPr>
          <p:spPr bwMode="auto">
            <a:xfrm>
              <a:off x="158" y="2931"/>
              <a:ext cx="994" cy="6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05478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4365625"/>
            <a:ext cx="2160588" cy="172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5795963" y="4868863"/>
            <a:ext cx="1003300" cy="712787"/>
            <a:chOff x="3651" y="3067"/>
            <a:chExt cx="632" cy="449"/>
          </a:xfrm>
        </p:grpSpPr>
        <p:sp>
          <p:nvSpPr>
            <p:cNvPr id="105481" name="Line 12"/>
            <p:cNvSpPr>
              <a:spLocks noChangeShapeType="1"/>
            </p:cNvSpPr>
            <p:nvPr/>
          </p:nvSpPr>
          <p:spPr bwMode="auto">
            <a:xfrm>
              <a:off x="3651" y="3067"/>
              <a:ext cx="632" cy="43"/>
            </a:xfrm>
            <a:prstGeom prst="lin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82" name="Line 13"/>
            <p:cNvSpPr>
              <a:spLocks noChangeShapeType="1"/>
            </p:cNvSpPr>
            <p:nvPr/>
          </p:nvSpPr>
          <p:spPr bwMode="auto">
            <a:xfrm>
              <a:off x="3651" y="3292"/>
              <a:ext cx="632" cy="0"/>
            </a:xfrm>
            <a:prstGeom prst="lin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83" name="Line 14"/>
            <p:cNvSpPr>
              <a:spLocks noChangeShapeType="1"/>
            </p:cNvSpPr>
            <p:nvPr/>
          </p:nvSpPr>
          <p:spPr bwMode="auto">
            <a:xfrm flipV="1">
              <a:off x="3696" y="3468"/>
              <a:ext cx="587" cy="49"/>
            </a:xfrm>
            <a:prstGeom prst="lin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5480" name="Slide Number Placeholder 1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-111" charset="0"/>
              <a:buNone/>
            </a:pPr>
            <a:fld id="{36767F5A-E839-0A47-A5D9-9CE437D573EB}" type="slidenum">
              <a:rPr lang="en-US" smtClean="0">
                <a:latin typeface="Symbol" pitchFamily="-111" charset="2"/>
              </a:rPr>
              <a:pPr>
                <a:buFont typeface="Times New Roman" pitchFamily="-111" charset="0"/>
                <a:buNone/>
              </a:pPr>
              <a:t>23</a:t>
            </a:fld>
            <a:endParaRPr lang="en-US" smtClean="0">
              <a:latin typeface="Symbol" pitchFamily="-111" charset="2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1"/>
          <p:cNvSpPr txBox="1">
            <a:spLocks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829703AE-F097-4045-9D48-8642EFEDC3D9}" type="slidenum">
              <a:rPr lang="en-US" sz="1000">
                <a:solidFill>
                  <a:srgbClr val="000000"/>
                </a:solidFill>
                <a:latin typeface="Arial" pitchFamily="-111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24</a:t>
            </a:fld>
            <a:endParaRPr lang="en-US" sz="1000">
              <a:solidFill>
                <a:srgbClr val="000000"/>
              </a:solidFill>
              <a:latin typeface="Arial" pitchFamily="-111" charset="0"/>
            </a:endParaRPr>
          </a:p>
        </p:txBody>
      </p:sp>
      <p:pic>
        <p:nvPicPr>
          <p:cNvPr id="107523" name="Picture 2"/>
          <p:cNvPicPr>
            <a:picLocks noChangeAspect="1" noChangeArrowheads="1"/>
          </p:cNvPicPr>
          <p:nvPr/>
        </p:nvPicPr>
        <p:blipFill>
          <a:blip r:embed="rId3">
            <a:lum bright="18000"/>
          </a:blip>
          <a:srcRect/>
          <a:stretch>
            <a:fillRect/>
          </a:stretch>
        </p:blipFill>
        <p:spPr bwMode="auto">
          <a:xfrm>
            <a:off x="4067175" y="3449638"/>
            <a:ext cx="4678363" cy="3508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7524" name="Picture 3"/>
          <p:cNvPicPr>
            <a:picLocks noChangeAspect="1" noChangeArrowheads="1"/>
          </p:cNvPicPr>
          <p:nvPr/>
        </p:nvPicPr>
        <p:blipFill>
          <a:blip r:embed="rId4">
            <a:lum bright="12000"/>
          </a:blip>
          <a:srcRect/>
          <a:stretch>
            <a:fillRect/>
          </a:stretch>
        </p:blipFill>
        <p:spPr bwMode="auto">
          <a:xfrm>
            <a:off x="109538" y="17463"/>
            <a:ext cx="3814762" cy="686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159250" y="-1588"/>
            <a:ext cx="4979988" cy="3578226"/>
            <a:chOff x="2620" y="-1"/>
            <a:chExt cx="3137" cy="2254"/>
          </a:xfrm>
        </p:grpSpPr>
        <p:pic>
          <p:nvPicPr>
            <p:cNvPr id="107530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620" y="16"/>
              <a:ext cx="3137" cy="223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07531" name="Rectangle 6"/>
            <p:cNvSpPr>
              <a:spLocks noChangeArrowheads="1"/>
            </p:cNvSpPr>
            <p:nvPr/>
          </p:nvSpPr>
          <p:spPr bwMode="auto">
            <a:xfrm>
              <a:off x="3800" y="-1"/>
              <a:ext cx="1957" cy="2206"/>
            </a:xfrm>
            <a:prstGeom prst="rect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32" name="Rectangle 7"/>
            <p:cNvSpPr>
              <a:spLocks noChangeArrowheads="1"/>
            </p:cNvSpPr>
            <p:nvPr/>
          </p:nvSpPr>
          <p:spPr bwMode="auto">
            <a:xfrm>
              <a:off x="3323" y="-1"/>
              <a:ext cx="440" cy="2206"/>
            </a:xfrm>
            <a:prstGeom prst="rect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33" name="Rectangle 8"/>
            <p:cNvSpPr>
              <a:spLocks noChangeArrowheads="1"/>
            </p:cNvSpPr>
            <p:nvPr/>
          </p:nvSpPr>
          <p:spPr bwMode="auto">
            <a:xfrm>
              <a:off x="2819" y="-1"/>
              <a:ext cx="469" cy="2206"/>
            </a:xfrm>
            <a:prstGeom prst="rect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34" name="Text Box 9"/>
            <p:cNvSpPr txBox="1">
              <a:spLocks noChangeArrowheads="1"/>
            </p:cNvSpPr>
            <p:nvPr/>
          </p:nvSpPr>
          <p:spPr bwMode="auto">
            <a:xfrm>
              <a:off x="2825" y="609"/>
              <a:ext cx="445" cy="461"/>
            </a:xfrm>
            <a:prstGeom prst="rect">
              <a:avLst/>
            </a:prstGeom>
            <a:solidFill>
              <a:srgbClr val="FFFFFF">
                <a:alpha val="61176"/>
              </a:srgbClr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ts val="875"/>
                </a:spcBef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pitchFamily="-111" charset="0"/>
                </a:rPr>
                <a:t>LTU</a:t>
              </a:r>
              <a:br>
                <a:rPr lang="en-US" sz="1400">
                  <a:solidFill>
                    <a:srgbClr val="000000"/>
                  </a:solidFill>
                  <a:latin typeface="Arial" pitchFamily="-111" charset="0"/>
                </a:rPr>
              </a:br>
              <a:r>
                <a:rPr lang="en-US" sz="1400">
                  <a:solidFill>
                    <a:srgbClr val="000000"/>
                  </a:solidFill>
                  <a:latin typeface="Arial" pitchFamily="-111" charset="0"/>
                </a:rPr>
                <a:t>HMPID</a:t>
              </a:r>
            </a:p>
          </p:txBody>
        </p:sp>
        <p:sp>
          <p:nvSpPr>
            <p:cNvPr id="107535" name="Text Box 10"/>
            <p:cNvSpPr txBox="1">
              <a:spLocks noChangeArrowheads="1"/>
            </p:cNvSpPr>
            <p:nvPr/>
          </p:nvSpPr>
          <p:spPr bwMode="auto">
            <a:xfrm>
              <a:off x="3306" y="609"/>
              <a:ext cx="457" cy="327"/>
            </a:xfrm>
            <a:prstGeom prst="rect">
              <a:avLst/>
            </a:prstGeom>
            <a:solidFill>
              <a:srgbClr val="FFFFFF">
                <a:alpha val="61176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ts val="875"/>
                </a:spcBef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400">
                  <a:solidFill>
                    <a:srgbClr val="000000"/>
                  </a:solidFill>
                  <a:latin typeface="Arial" pitchFamily="-111" charset="0"/>
                </a:rPr>
                <a:t>LTU</a:t>
              </a:r>
              <a:br>
                <a:rPr lang="en-US" sz="1400">
                  <a:solidFill>
                    <a:srgbClr val="000000"/>
                  </a:solidFill>
                  <a:latin typeface="Arial" pitchFamily="-111" charset="0"/>
                </a:rPr>
              </a:br>
              <a:r>
                <a:rPr lang="en-US" sz="1400">
                  <a:solidFill>
                    <a:srgbClr val="000000"/>
                  </a:solidFill>
                  <a:latin typeface="Arial" pitchFamily="-111" charset="0"/>
                </a:rPr>
                <a:t>MUON</a:t>
              </a:r>
            </a:p>
          </p:txBody>
        </p:sp>
        <p:sp>
          <p:nvSpPr>
            <p:cNvPr id="107536" name="Text Box 11"/>
            <p:cNvSpPr txBox="1">
              <a:spLocks noChangeArrowheads="1"/>
            </p:cNvSpPr>
            <p:nvPr/>
          </p:nvSpPr>
          <p:spPr bwMode="auto">
            <a:xfrm>
              <a:off x="5034" y="682"/>
              <a:ext cx="457" cy="177"/>
            </a:xfrm>
            <a:prstGeom prst="rect">
              <a:avLst/>
            </a:prstGeom>
            <a:solidFill>
              <a:srgbClr val="FFFFFF">
                <a:alpha val="59999"/>
              </a:srgbClr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prstTxWarp prst="textNoShape">
                <a:avLst/>
              </a:prstTxWarp>
            </a:bodyPr>
            <a:lstStyle/>
            <a:p>
              <a:pPr algn="ctr" eaLnBrk="1" hangingPunct="1">
                <a:spcBef>
                  <a:spcPts val="1000"/>
                </a:spcBef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11" charset="0"/>
                </a:rPr>
                <a:t>CTP</a:t>
              </a:r>
            </a:p>
          </p:txBody>
        </p:sp>
        <p:sp>
          <p:nvSpPr>
            <p:cNvPr id="107537" name="Rectangle 12"/>
            <p:cNvSpPr>
              <a:spLocks noChangeArrowheads="1"/>
            </p:cNvSpPr>
            <p:nvPr/>
          </p:nvSpPr>
          <p:spPr bwMode="auto">
            <a:xfrm rot="-5580000">
              <a:off x="3037" y="102"/>
              <a:ext cx="237" cy="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38" name="Rectangle 13"/>
            <p:cNvSpPr>
              <a:spLocks noChangeArrowheads="1"/>
            </p:cNvSpPr>
            <p:nvPr/>
          </p:nvSpPr>
          <p:spPr bwMode="auto">
            <a:xfrm rot="-5400000">
              <a:off x="3536" y="99"/>
              <a:ext cx="237" cy="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39" name="Rectangle 14"/>
            <p:cNvSpPr>
              <a:spLocks noChangeArrowheads="1"/>
            </p:cNvSpPr>
            <p:nvPr/>
          </p:nvSpPr>
          <p:spPr bwMode="auto">
            <a:xfrm rot="-5400000">
              <a:off x="5601" y="99"/>
              <a:ext cx="237" cy="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7526" name="Text Box 15"/>
          <p:cNvSpPr txBox="1">
            <a:spLocks noChangeArrowheads="1"/>
          </p:cNvSpPr>
          <p:nvPr/>
        </p:nvSpPr>
        <p:spPr bwMode="auto">
          <a:xfrm>
            <a:off x="611188" y="5686425"/>
            <a:ext cx="2160587" cy="1008063"/>
          </a:xfrm>
          <a:prstGeom prst="rect">
            <a:avLst/>
          </a:prstGeom>
          <a:solidFill>
            <a:srgbClr val="FFFF00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FF0000"/>
                </a:solidFill>
                <a:latin typeface="Lucida Grande" pitchFamily="-111" charset="0"/>
              </a:rPr>
              <a:t>Система за събиране на данни</a:t>
            </a:r>
          </a:p>
        </p:txBody>
      </p:sp>
      <p:sp>
        <p:nvSpPr>
          <p:cNvPr id="107527" name="Text Box 16"/>
          <p:cNvSpPr txBox="1">
            <a:spLocks noChangeArrowheads="1"/>
          </p:cNvSpPr>
          <p:nvPr/>
        </p:nvSpPr>
        <p:spPr bwMode="auto">
          <a:xfrm>
            <a:off x="7667625" y="2636838"/>
            <a:ext cx="1152525" cy="398462"/>
          </a:xfrm>
          <a:prstGeom prst="rect">
            <a:avLst/>
          </a:prstGeom>
          <a:solidFill>
            <a:srgbClr val="FFFF00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FF0000"/>
                </a:solidFill>
                <a:latin typeface="Lucida Grande" pitchFamily="-111" charset="0"/>
              </a:rPr>
              <a:t>Тригер</a:t>
            </a:r>
          </a:p>
        </p:txBody>
      </p:sp>
      <p:sp>
        <p:nvSpPr>
          <p:cNvPr id="107528" name="Text Box 17"/>
          <p:cNvSpPr txBox="1">
            <a:spLocks noChangeArrowheads="1"/>
          </p:cNvSpPr>
          <p:nvPr/>
        </p:nvSpPr>
        <p:spPr bwMode="auto">
          <a:xfrm>
            <a:off x="6084888" y="6262688"/>
            <a:ext cx="2447925" cy="703262"/>
          </a:xfrm>
          <a:prstGeom prst="rect">
            <a:avLst/>
          </a:prstGeom>
          <a:solidFill>
            <a:srgbClr val="FFFF00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FF0000"/>
                </a:solidFill>
                <a:latin typeface="Lucida Grande" pitchFamily="-111" charset="0"/>
              </a:rPr>
              <a:t>Тригер от високо ниво</a:t>
            </a:r>
          </a:p>
        </p:txBody>
      </p:sp>
      <p:sp>
        <p:nvSpPr>
          <p:cNvPr id="107529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-111" charset="0"/>
              <a:buNone/>
            </a:pPr>
            <a:fld id="{1E6B0482-0612-224F-8A8E-31A1A5BF53CE}" type="slidenum">
              <a:rPr lang="en-US" smtClean="0">
                <a:latin typeface="Symbol" pitchFamily="-111" charset="2"/>
              </a:rPr>
              <a:pPr>
                <a:buFont typeface="Times New Roman" pitchFamily="-111" charset="0"/>
                <a:buNone/>
              </a:pPr>
              <a:t>24</a:t>
            </a:fld>
            <a:endParaRPr lang="en-US" smtClean="0">
              <a:latin typeface="Symbol" pitchFamily="-111" charset="2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5037"/>
          </a:xfrm>
        </p:spPr>
        <p:txBody>
          <a:bodyPr/>
          <a:lstStyle/>
          <a:p>
            <a:pPr algn="ctr" eaLnBrk="1" hangingPunct="1"/>
            <a:r>
              <a:rPr lang="bg-BG" dirty="0" smtClean="0">
                <a:ea typeface="ＭＳ Ｐゴシック" pitchFamily="-111" charset="-128"/>
                <a:cs typeface="ＭＳ Ｐゴシック" pitchFamily="-111" charset="-128"/>
              </a:rPr>
              <a:t>Поток от данни</a:t>
            </a:r>
            <a:endParaRPr lang="en-US" dirty="0" smtClean="0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09571" name="Slide Number Placeholder 12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-111" charset="0"/>
              <a:buNone/>
            </a:pPr>
            <a:fld id="{BB957B27-0126-9E40-BA78-9F8C968C5975}" type="slidenum">
              <a:rPr lang="en-US" smtClean="0">
                <a:latin typeface="Symbol" pitchFamily="-111" charset="2"/>
              </a:rPr>
              <a:pPr>
                <a:buFont typeface="Times New Roman" pitchFamily="-111" charset="0"/>
                <a:buNone/>
              </a:pPr>
              <a:t>25</a:t>
            </a:fld>
            <a:endParaRPr lang="en-US" smtClean="0">
              <a:latin typeface="Symbol" pitchFamily="-111" charset="2"/>
            </a:endParaRPr>
          </a:p>
        </p:txBody>
      </p:sp>
      <p:pic>
        <p:nvPicPr>
          <p:cNvPr id="109572" name="Picture 2" descr="http://images.iop.org/objects/ccr/cern/48/8/15/CCAlt5_10_08.jpg"/>
          <p:cNvPicPr>
            <a:picLocks noChangeAspect="1" noChangeArrowheads="1"/>
          </p:cNvPicPr>
          <p:nvPr/>
        </p:nvPicPr>
        <p:blipFill>
          <a:blip r:embed="rId2"/>
          <a:srcRect l="6696" r="16318" b="36000"/>
          <a:stretch>
            <a:fillRect/>
          </a:stretch>
        </p:blipFill>
        <p:spPr bwMode="auto">
          <a:xfrm>
            <a:off x="1614488" y="1601788"/>
            <a:ext cx="1143000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3" name="Picture 4" descr="http://aliweb.cern.ch/secure/SPD/system/files/DetectorOperation/PIT/PIT_Operation_files/pixel_trigger_dcs.PNG"/>
          <p:cNvPicPr>
            <a:picLocks noChangeAspect="1" noChangeArrowheads="1"/>
          </p:cNvPicPr>
          <p:nvPr/>
        </p:nvPicPr>
        <p:blipFill>
          <a:blip r:embed="rId3"/>
          <a:srcRect l="1929" t="68837" r="76868" b="3256"/>
          <a:stretch>
            <a:fillRect/>
          </a:stretch>
        </p:blipFill>
        <p:spPr bwMode="auto">
          <a:xfrm>
            <a:off x="228600" y="1506538"/>
            <a:ext cx="114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4" name="Picture 6" descr="pixel_trigger_dcs.PNG (830×430)"/>
          <p:cNvPicPr>
            <a:picLocks noChangeAspect="1" noChangeArrowheads="1"/>
          </p:cNvPicPr>
          <p:nvPr/>
        </p:nvPicPr>
        <p:blipFill>
          <a:blip r:embed="rId3"/>
          <a:srcRect l="25061" t="27907" r="63373" b="40465"/>
          <a:stretch>
            <a:fillRect/>
          </a:stretch>
        </p:blipFill>
        <p:spPr bwMode="auto">
          <a:xfrm>
            <a:off x="3505200" y="1817688"/>
            <a:ext cx="5334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5" name="Picture 8" descr="http://ts-dep-dem.web.cern.ch/ts-dep-dem/images/projects/alice/SPD_installati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4488" y="2870200"/>
            <a:ext cx="1143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6" name="Picture 6" descr="pixel_trigger_dcs.PNG (830×430)"/>
          <p:cNvPicPr>
            <a:picLocks noChangeAspect="1" noChangeArrowheads="1"/>
          </p:cNvPicPr>
          <p:nvPr/>
        </p:nvPicPr>
        <p:blipFill>
          <a:blip r:embed="rId3"/>
          <a:srcRect l="25061" t="27907" r="63373" b="40465"/>
          <a:stretch>
            <a:fillRect/>
          </a:stretch>
        </p:blipFill>
        <p:spPr bwMode="auto">
          <a:xfrm>
            <a:off x="3505200" y="2590800"/>
            <a:ext cx="5334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7" name="Picture 6" descr="pixel_trigger_dcs.PNG (830×430)"/>
          <p:cNvPicPr>
            <a:picLocks noChangeAspect="1" noChangeArrowheads="1"/>
          </p:cNvPicPr>
          <p:nvPr/>
        </p:nvPicPr>
        <p:blipFill>
          <a:blip r:embed="rId3"/>
          <a:srcRect l="25061" t="27907" r="63373" b="40465"/>
          <a:stretch>
            <a:fillRect/>
          </a:stretch>
        </p:blipFill>
        <p:spPr bwMode="auto">
          <a:xfrm>
            <a:off x="3511550" y="3505200"/>
            <a:ext cx="5334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3" name="Straight Arrow Connector 132"/>
          <p:cNvCxnSpPr/>
          <p:nvPr/>
        </p:nvCxnSpPr>
        <p:spPr>
          <a:xfrm>
            <a:off x="2895600" y="2057400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>
            <a:off x="2895600" y="2209800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>
            <a:off x="2895600" y="2360613"/>
            <a:ext cx="457200" cy="1587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/>
          <p:nvPr/>
        </p:nvCxnSpPr>
        <p:spPr>
          <a:xfrm>
            <a:off x="2895600" y="293052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/>
          <p:nvPr/>
        </p:nvCxnSpPr>
        <p:spPr>
          <a:xfrm>
            <a:off x="2895600" y="308292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>
            <a:off x="2901950" y="366077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>
            <a:off x="2901950" y="381317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2901950" y="396557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>
            <a:off x="2901950" y="411797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9587" name="Picture 10" descr="http://di1-4.shoppingshadow.com/images/pi/7e/a2/27/107568026-260x260-0-0_hewlett+packard+hp+proliant+dl360+g7+server+rack+m.jpg"/>
          <p:cNvPicPr>
            <a:picLocks noChangeAspect="1" noChangeArrowheads="1"/>
          </p:cNvPicPr>
          <p:nvPr/>
        </p:nvPicPr>
        <p:blipFill>
          <a:blip r:embed="rId5"/>
          <a:srcRect t="33977" b="44402"/>
          <a:stretch>
            <a:fillRect/>
          </a:stretch>
        </p:blipFill>
        <p:spPr bwMode="auto">
          <a:xfrm>
            <a:off x="4972050" y="2759075"/>
            <a:ext cx="163830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" name="Striped Right Arrow 146"/>
          <p:cNvSpPr/>
          <p:nvPr/>
        </p:nvSpPr>
        <p:spPr>
          <a:xfrm>
            <a:off x="4191000" y="3189288"/>
            <a:ext cx="762000" cy="762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Times New Roman" charset="0"/>
              <a:buNone/>
              <a:defRPr/>
            </a:pPr>
            <a:endParaRPr lang="en-US"/>
          </a:p>
        </p:txBody>
      </p:sp>
      <p:cxnSp>
        <p:nvCxnSpPr>
          <p:cNvPr id="149" name="Elbow Connector 148"/>
          <p:cNvCxnSpPr>
            <a:stCxn id="2052" idx="3"/>
            <a:endCxn id="2050" idx="1"/>
          </p:cNvCxnSpPr>
          <p:nvPr/>
        </p:nvCxnSpPr>
        <p:spPr>
          <a:xfrm>
            <a:off x="1371600" y="1963738"/>
            <a:ext cx="242888" cy="234950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Elbow Connector 148"/>
          <p:cNvCxnSpPr>
            <a:stCxn id="2052" idx="3"/>
            <a:endCxn id="2056" idx="1"/>
          </p:cNvCxnSpPr>
          <p:nvPr/>
        </p:nvCxnSpPr>
        <p:spPr>
          <a:xfrm>
            <a:off x="1371600" y="1963738"/>
            <a:ext cx="242888" cy="1530350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7" name="Striped Right Arrow 156"/>
          <p:cNvSpPr/>
          <p:nvPr/>
        </p:nvSpPr>
        <p:spPr>
          <a:xfrm>
            <a:off x="8382000" y="3189288"/>
            <a:ext cx="762000" cy="762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09592" name="TextBox 157"/>
          <p:cNvSpPr txBox="1">
            <a:spLocks noChangeArrowheads="1"/>
          </p:cNvSpPr>
          <p:nvPr/>
        </p:nvSpPr>
        <p:spPr bwMode="auto">
          <a:xfrm>
            <a:off x="8299450" y="2816225"/>
            <a:ext cx="9255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bg-BG" sz="140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миграция</a:t>
            </a:r>
            <a:endParaRPr lang="en-US" sz="1400">
              <a:solidFill>
                <a:srgbClr val="FF0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09593" name="Picture 12" descr="http://aux.iconpedia.net/uploads/107703326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3189288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94" name="Picture 10" descr="http://di1-4.shoppingshadow.com/images/pi/7e/a2/27/107568026-260x260-0-0_hewlett+packard+hp+proliant+dl360+g7+server+rack+m.jpg"/>
          <p:cNvPicPr>
            <a:picLocks noChangeAspect="1" noChangeArrowheads="1"/>
          </p:cNvPicPr>
          <p:nvPr/>
        </p:nvPicPr>
        <p:blipFill>
          <a:blip r:embed="rId5"/>
          <a:srcRect t="33977" b="44402"/>
          <a:stretch>
            <a:fillRect/>
          </a:stretch>
        </p:blipFill>
        <p:spPr bwMode="auto">
          <a:xfrm>
            <a:off x="4972050" y="3292475"/>
            <a:ext cx="163830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95" name="Picture 10" descr="http://di1-4.shoppingshadow.com/images/pi/7e/a2/27/107568026-260x260-0-0_hewlett+packard+hp+proliant+dl360+g7+server+rack+m.jpg"/>
          <p:cNvPicPr>
            <a:picLocks noChangeAspect="1" noChangeArrowheads="1"/>
          </p:cNvPicPr>
          <p:nvPr/>
        </p:nvPicPr>
        <p:blipFill>
          <a:blip r:embed="rId5"/>
          <a:srcRect t="33977" b="44402"/>
          <a:stretch>
            <a:fillRect/>
          </a:stretch>
        </p:blipFill>
        <p:spPr bwMode="auto">
          <a:xfrm>
            <a:off x="4972050" y="3825875"/>
            <a:ext cx="163830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1" name="Striped Right Arrow 160"/>
          <p:cNvSpPr/>
          <p:nvPr/>
        </p:nvSpPr>
        <p:spPr>
          <a:xfrm>
            <a:off x="6781800" y="3189288"/>
            <a:ext cx="762000" cy="762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09597" name="TextBox 161"/>
          <p:cNvSpPr txBox="1">
            <a:spLocks noChangeArrowheads="1"/>
          </p:cNvSpPr>
          <p:nvPr/>
        </p:nvSpPr>
        <p:spPr bwMode="auto">
          <a:xfrm>
            <a:off x="2743200" y="1524000"/>
            <a:ext cx="857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bg-BG" sz="1200">
                <a:solidFill>
                  <a:srgbClr val="FFC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оптически</a:t>
            </a:r>
          </a:p>
          <a:p>
            <a:r>
              <a:rPr lang="bg-BG" sz="1200">
                <a:solidFill>
                  <a:srgbClr val="FFC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кабели</a:t>
            </a:r>
            <a:endParaRPr lang="en-US" sz="1200">
              <a:solidFill>
                <a:srgbClr val="FFC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sp>
        <p:nvSpPr>
          <p:cNvPr id="109598" name="TextBox 162"/>
          <p:cNvSpPr txBox="1">
            <a:spLocks noChangeArrowheads="1"/>
          </p:cNvSpPr>
          <p:nvPr/>
        </p:nvSpPr>
        <p:spPr bwMode="auto">
          <a:xfrm>
            <a:off x="434975" y="2462213"/>
            <a:ext cx="695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bg-BG" sz="1400" dirty="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Тригер</a:t>
            </a:r>
            <a:endParaRPr lang="en-US" sz="1400" dirty="0">
              <a:solidFill>
                <a:srgbClr val="FF0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sp>
        <p:nvSpPr>
          <p:cNvPr id="109599" name="TextBox 163"/>
          <p:cNvSpPr txBox="1">
            <a:spLocks noChangeArrowheads="1"/>
          </p:cNvSpPr>
          <p:nvPr/>
        </p:nvSpPr>
        <p:spPr bwMode="auto">
          <a:xfrm>
            <a:off x="1766888" y="4262438"/>
            <a:ext cx="8667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bg-BG" sz="120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Детектори</a:t>
            </a:r>
            <a:endParaRPr lang="en-US" sz="1200">
              <a:solidFill>
                <a:srgbClr val="FF0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sp>
        <p:nvSpPr>
          <p:cNvPr id="109600" name="TextBox 164"/>
          <p:cNvSpPr txBox="1">
            <a:spLocks noChangeArrowheads="1"/>
          </p:cNvSpPr>
          <p:nvPr/>
        </p:nvSpPr>
        <p:spPr bwMode="auto">
          <a:xfrm>
            <a:off x="3138488" y="4264025"/>
            <a:ext cx="12890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bg-BG" sz="120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Части от събития</a:t>
            </a:r>
            <a:endParaRPr lang="en-US" sz="1200">
              <a:solidFill>
                <a:srgbClr val="FF0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sp>
        <p:nvSpPr>
          <p:cNvPr id="109601" name="TextBox 165"/>
          <p:cNvSpPr txBox="1">
            <a:spLocks noChangeArrowheads="1"/>
          </p:cNvSpPr>
          <p:nvPr/>
        </p:nvSpPr>
        <p:spPr bwMode="auto">
          <a:xfrm>
            <a:off x="5048250" y="4256088"/>
            <a:ext cx="14319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bg-BG" sz="140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композиране на</a:t>
            </a:r>
          </a:p>
          <a:p>
            <a:pPr algn="ctr"/>
            <a:r>
              <a:rPr lang="bg-BG" sz="140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пълни събития</a:t>
            </a:r>
            <a:endParaRPr lang="en-US" sz="1400">
              <a:solidFill>
                <a:srgbClr val="FF0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sp>
        <p:nvSpPr>
          <p:cNvPr id="109602" name="TextBox 166"/>
          <p:cNvSpPr txBox="1">
            <a:spLocks noChangeArrowheads="1"/>
          </p:cNvSpPr>
          <p:nvPr/>
        </p:nvSpPr>
        <p:spPr bwMode="auto">
          <a:xfrm>
            <a:off x="7283450" y="3959225"/>
            <a:ext cx="1228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bg-BG" sz="140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дисков буфер</a:t>
            </a:r>
            <a:endParaRPr lang="en-US" sz="1400">
              <a:solidFill>
                <a:srgbClr val="FF0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1614488" y="5243513"/>
            <a:ext cx="1909762" cy="1587500"/>
            <a:chOff x="1427006" y="5243155"/>
            <a:chExt cx="1909235" cy="1588532"/>
          </a:xfrm>
        </p:grpSpPr>
        <p:pic>
          <p:nvPicPr>
            <p:cNvPr id="109616" name="Picture 14" descr="http://compeng.uni-frankfurt.de/typo3temp/pics/0937c3f780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27006" y="5243155"/>
              <a:ext cx="1204278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9617" name="TextBox 170"/>
            <p:cNvSpPr txBox="1">
              <a:spLocks noChangeArrowheads="1"/>
            </p:cNvSpPr>
            <p:nvPr/>
          </p:nvSpPr>
          <p:spPr bwMode="auto">
            <a:xfrm>
              <a:off x="1454308" y="6093023"/>
              <a:ext cx="1881933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bg-BG" sz="1400" dirty="0">
                  <a:solidFill>
                    <a:srgbClr val="FF0000"/>
                  </a:solidFill>
                  <a:latin typeface="Calibri" pitchFamily="-111" charset="0"/>
                  <a:ea typeface="Calibri" pitchFamily="-111" charset="0"/>
                  <a:cs typeface="Calibri" pitchFamily="-111" charset="0"/>
                </a:rPr>
                <a:t>Бърза реконструкция</a:t>
              </a:r>
              <a:endParaRPr lang="en-US" sz="1400" dirty="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endParaRPr>
            </a:p>
            <a:p>
              <a:r>
                <a:rPr lang="bg-BG" sz="1400" dirty="0">
                  <a:solidFill>
                    <a:srgbClr val="FF0000"/>
                  </a:solidFill>
                  <a:latin typeface="Calibri" pitchFamily="-111" charset="0"/>
                  <a:ea typeface="Calibri" pitchFamily="-111" charset="0"/>
                  <a:cs typeface="Calibri" pitchFamily="-111" charset="0"/>
                </a:rPr>
                <a:t>Компресиране</a:t>
              </a:r>
              <a:endParaRPr lang="en-US" sz="1400" dirty="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endParaRPr>
            </a:p>
            <a:p>
              <a:r>
                <a:rPr lang="bg-BG" sz="1400" dirty="0">
                  <a:solidFill>
                    <a:srgbClr val="FF0000"/>
                  </a:solidFill>
                  <a:latin typeface="Calibri" pitchFamily="-111" charset="0"/>
                  <a:ea typeface="Calibri" pitchFamily="-111" charset="0"/>
                  <a:cs typeface="Calibri" pitchFamily="-111" charset="0"/>
                </a:rPr>
                <a:t>Тригер от високо ниво</a:t>
              </a:r>
              <a:endParaRPr lang="en-US" sz="1400" dirty="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endParaRPr>
            </a:p>
          </p:txBody>
        </p:sp>
      </p:grpSp>
      <p:pic>
        <p:nvPicPr>
          <p:cNvPr id="109604" name="Picture 6" descr="pixel_trigger_dcs.PNG (830×430)"/>
          <p:cNvPicPr>
            <a:picLocks noChangeAspect="1" noChangeArrowheads="1"/>
          </p:cNvPicPr>
          <p:nvPr/>
        </p:nvPicPr>
        <p:blipFill>
          <a:blip r:embed="rId3"/>
          <a:srcRect l="25061" t="27907" r="63373" b="40465"/>
          <a:stretch>
            <a:fillRect/>
          </a:stretch>
        </p:blipFill>
        <p:spPr bwMode="auto">
          <a:xfrm>
            <a:off x="3505200" y="5287963"/>
            <a:ext cx="5334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8" name="Straight Arrow Connector 47"/>
          <p:cNvCxnSpPr/>
          <p:nvPr/>
        </p:nvCxnSpPr>
        <p:spPr>
          <a:xfrm>
            <a:off x="2895600" y="544512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2895600" y="559752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2895600" y="574992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2895600" y="5902325"/>
            <a:ext cx="457200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609" name="TextBox 55"/>
          <p:cNvSpPr txBox="1">
            <a:spLocks noChangeArrowheads="1"/>
          </p:cNvSpPr>
          <p:nvPr/>
        </p:nvSpPr>
        <p:spPr bwMode="auto">
          <a:xfrm>
            <a:off x="2743200" y="4876800"/>
            <a:ext cx="857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bg-BG" sz="1200">
                <a:solidFill>
                  <a:srgbClr val="FFC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оптически</a:t>
            </a:r>
          </a:p>
          <a:p>
            <a:r>
              <a:rPr lang="bg-BG" sz="1200">
                <a:solidFill>
                  <a:srgbClr val="FFC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кабели</a:t>
            </a:r>
            <a:endParaRPr lang="en-US" sz="1200">
              <a:solidFill>
                <a:srgbClr val="FFC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sp>
        <p:nvSpPr>
          <p:cNvPr id="109610" name="TextBox 54"/>
          <p:cNvSpPr txBox="1">
            <a:spLocks noChangeArrowheads="1"/>
          </p:cNvSpPr>
          <p:nvPr/>
        </p:nvSpPr>
        <p:spPr bwMode="auto">
          <a:xfrm>
            <a:off x="6781800" y="5257800"/>
            <a:ext cx="2127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bg-BG">
                <a:solidFill>
                  <a:srgbClr val="00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Реконструкция</a:t>
            </a:r>
          </a:p>
          <a:p>
            <a:r>
              <a:rPr lang="bg-BG">
                <a:solidFill>
                  <a:srgbClr val="00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Моделиране</a:t>
            </a:r>
          </a:p>
          <a:p>
            <a:r>
              <a:rPr lang="bg-BG">
                <a:solidFill>
                  <a:srgbClr val="00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Анализ</a:t>
            </a:r>
            <a:endParaRPr lang="en-US">
              <a:solidFill>
                <a:srgbClr val="000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4419600" y="4724400"/>
            <a:ext cx="2303463" cy="2463800"/>
            <a:chOff x="376064" y="3809442"/>
            <a:chExt cx="2710036" cy="3137458"/>
          </a:xfrm>
        </p:grpSpPr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8">
              <a:duotone>
                <a:prstClr val="black"/>
                <a:schemeClr val="accent1">
                  <a:tint val="45000"/>
                  <a:satMod val="400000"/>
                </a:schemeClr>
              </a:duotone>
              <a:extLst/>
            </a:blip>
            <a:stretch>
              <a:fillRect/>
            </a:stretch>
          </p:blipFill>
          <p:spPr>
            <a:xfrm>
              <a:off x="376064" y="3817397"/>
              <a:ext cx="2710036" cy="3129503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9">
              <a:duotone>
                <a:prstClr val="black"/>
                <a:schemeClr val="accent4">
                  <a:tint val="45000"/>
                  <a:satMod val="400000"/>
                </a:schemeClr>
              </a:duotone>
              <a:extLst/>
            </a:blip>
            <a:stretch>
              <a:fillRect/>
            </a:stretch>
          </p:blipFill>
          <p:spPr>
            <a:xfrm>
              <a:off x="376064" y="3817397"/>
              <a:ext cx="2710036" cy="3129503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10">
              <a:duotone>
                <a:prstClr val="black"/>
                <a:srgbClr val="79543B">
                  <a:tint val="45000"/>
                  <a:satMod val="400000"/>
                </a:srgbClr>
              </a:duotone>
              <a:extLst/>
            </a:blip>
            <a:stretch>
              <a:fillRect/>
            </a:stretch>
          </p:blipFill>
          <p:spPr>
            <a:xfrm>
              <a:off x="376064" y="3809442"/>
              <a:ext cx="2710036" cy="3129503"/>
            </a:xfrm>
            <a:prstGeom prst="rect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11">
              <a:duotone>
                <a:prstClr val="black"/>
                <a:srgbClr val="D90008">
                  <a:tint val="45000"/>
                  <a:satMod val="400000"/>
                </a:srgbClr>
              </a:duotone>
              <a:extLst/>
            </a:blip>
            <a:stretch>
              <a:fillRect/>
            </a:stretch>
          </p:blipFill>
          <p:spPr>
            <a:xfrm>
              <a:off x="376064" y="3809442"/>
              <a:ext cx="2710036" cy="3129503"/>
            </a:xfrm>
            <a:prstGeom prst="rect">
              <a:avLst/>
            </a:prstGeom>
          </p:spPr>
        </p:pic>
      </p:grpSp>
      <p:pic>
        <p:nvPicPr>
          <p:cNvPr id="4" name="Picture 3" descr="fmd-2006-001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976004"/>
            <a:ext cx="1132416" cy="1148533"/>
          </a:xfrm>
          <a:prstGeom prst="rect">
            <a:avLst/>
          </a:prstGeom>
        </p:spPr>
      </p:pic>
      <p:cxnSp>
        <p:nvCxnSpPr>
          <p:cNvPr id="9" name="Elbow Connector 8"/>
          <p:cNvCxnSpPr>
            <a:stCxn id="4" idx="1"/>
            <a:endCxn id="109573" idx="1"/>
          </p:cNvCxnSpPr>
          <p:nvPr/>
        </p:nvCxnSpPr>
        <p:spPr>
          <a:xfrm rot="10800000">
            <a:off x="228600" y="1963739"/>
            <a:ext cx="12700" cy="1586533"/>
          </a:xfrm>
          <a:prstGeom prst="bentConnector3">
            <a:avLst>
              <a:gd name="adj1" fmla="val 1030803"/>
            </a:avLst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162"/>
          <p:cNvSpPr txBox="1">
            <a:spLocks noChangeArrowheads="1"/>
          </p:cNvSpPr>
          <p:nvPr/>
        </p:nvSpPr>
        <p:spPr bwMode="auto">
          <a:xfrm>
            <a:off x="220776" y="4257167"/>
            <a:ext cx="11237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Детектор </a:t>
            </a:r>
            <a:r>
              <a:rPr lang="en-US" sz="1400" dirty="0" smtClean="0">
                <a:solidFill>
                  <a:srgbClr val="FF0000"/>
                </a:solidFill>
                <a:latin typeface="Calibri" pitchFamily="-111" charset="0"/>
                <a:ea typeface="Calibri" pitchFamily="-111" charset="0"/>
                <a:cs typeface="Calibri" pitchFamily="-111" charset="0"/>
              </a:rPr>
              <a:t>V0</a:t>
            </a:r>
            <a:endParaRPr lang="en-US" sz="1400" dirty="0">
              <a:solidFill>
                <a:srgbClr val="FF0000"/>
              </a:solidFill>
              <a:latin typeface="Calibri" pitchFamily="-111" charset="0"/>
              <a:ea typeface="Calibri" pitchFamily="-111" charset="0"/>
              <a:cs typeface="Calibri" pitchFamily="-111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64020" y="3801245"/>
            <a:ext cx="461665" cy="633459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dirty="0" smtClean="0"/>
              <a:t>GRID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68300"/>
            <a:ext cx="8328025" cy="762000"/>
          </a:xfrm>
        </p:spPr>
        <p:txBody>
          <a:bodyPr/>
          <a:lstStyle/>
          <a:p>
            <a:pPr eaLnBrk="1" hangingPunct="1"/>
            <a:r>
              <a:rPr lang="bg-BG" altLang="en-US" dirty="0" smtClean="0"/>
              <a:t>Архитектура на </a:t>
            </a:r>
            <a:r>
              <a:rPr lang="en-US" altLang="en-US" dirty="0" smtClean="0"/>
              <a:t>GRID</a:t>
            </a:r>
          </a:p>
        </p:txBody>
      </p:sp>
      <p:grpSp>
        <p:nvGrpSpPr>
          <p:cNvPr id="37891" name="Group 3"/>
          <p:cNvGrpSpPr>
            <a:grpSpLocks/>
          </p:cNvGrpSpPr>
          <p:nvPr/>
        </p:nvGrpSpPr>
        <p:grpSpPr bwMode="auto">
          <a:xfrm>
            <a:off x="263525" y="1274763"/>
            <a:ext cx="3992563" cy="4844916"/>
            <a:chOff x="25" y="1523"/>
            <a:chExt cx="2515" cy="2360"/>
          </a:xfrm>
        </p:grpSpPr>
        <p:sp>
          <p:nvSpPr>
            <p:cNvPr id="37906" name="Text Box 4"/>
            <p:cNvSpPr txBox="1">
              <a:spLocks noChangeArrowheads="1"/>
            </p:cNvSpPr>
            <p:nvPr/>
          </p:nvSpPr>
          <p:spPr bwMode="auto">
            <a:xfrm>
              <a:off x="25" y="3044"/>
              <a:ext cx="2416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rgbClr val="17573F"/>
                  </a:solidFill>
                  <a:latin typeface="Arial" pitchFamily="34" charset="0"/>
                </a:defRPr>
              </a:lvl1pPr>
              <a:lvl2pPr marL="742950" indent="-285750">
                <a:defRPr sz="2800">
                  <a:solidFill>
                    <a:srgbClr val="17573F"/>
                  </a:solidFill>
                  <a:latin typeface="Arial" pitchFamily="34" charset="0"/>
                </a:defRPr>
              </a:lvl2pPr>
              <a:lvl3pPr marL="1143000" indent="-228600">
                <a:defRPr sz="2800">
                  <a:solidFill>
                    <a:srgbClr val="17573F"/>
                  </a:solidFill>
                  <a:latin typeface="Arial" pitchFamily="34" charset="0"/>
                </a:defRPr>
              </a:lvl3pPr>
              <a:lvl4pPr marL="1600200" indent="-228600">
                <a:defRPr sz="2800">
                  <a:solidFill>
                    <a:srgbClr val="17573F"/>
                  </a:solidFill>
                  <a:latin typeface="Arial" pitchFamily="34" charset="0"/>
                </a:defRPr>
              </a:lvl4pPr>
              <a:lvl5pPr marL="2057400" indent="-228600">
                <a:defRPr sz="2800">
                  <a:solidFill>
                    <a:srgbClr val="17573F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17573F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17573F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17573F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17573F"/>
                  </a:solidFill>
                  <a:latin typeface="Arial" pitchFamily="34" charset="0"/>
                </a:defRPr>
              </a:lvl9pPr>
            </a:lstStyle>
            <a:p>
              <a:pPr algn="l"/>
              <a:r>
                <a:rPr lang="en-US" altLang="en-US" sz="20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“</a:t>
              </a:r>
              <a:r>
                <a:rPr lang="bg-BG" altLang="en-US" sz="20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Комуникация и безопасност</a:t>
              </a:r>
              <a:r>
                <a:rPr lang="en-US" altLang="en-US" sz="20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”</a:t>
              </a:r>
              <a:endParaRPr lang="en-US" altLang="en-US" sz="20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7907" name="Text Box 5"/>
            <p:cNvSpPr txBox="1">
              <a:spLocks noChangeArrowheads="1"/>
            </p:cNvSpPr>
            <p:nvPr/>
          </p:nvSpPr>
          <p:spPr bwMode="auto">
            <a:xfrm>
              <a:off x="25" y="2228"/>
              <a:ext cx="2424" cy="4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57150" algn="l">
                <a:lnSpc>
                  <a:spcPct val="110000"/>
                </a:lnSpc>
                <a:spcBef>
                  <a:spcPct val="20000"/>
                </a:spcBef>
                <a:buSzPct val="60000"/>
                <a:buFont typeface="Monotype Sorts" pitchFamily="2" charset="2"/>
                <a:buChar char="l"/>
                <a:defRPr sz="2600">
                  <a:solidFill>
                    <a:srgbClr val="003399"/>
                  </a:solidFill>
                  <a:latin typeface="Verdana" pitchFamily="34" charset="0"/>
                </a:defRPr>
              </a:lvl1pPr>
              <a:lvl2pPr marL="742950" indent="-285750" algn="l">
                <a:lnSpc>
                  <a:spcPct val="110000"/>
                </a:lnSpc>
                <a:spcBef>
                  <a:spcPct val="20000"/>
                </a:spcBef>
                <a:buClr>
                  <a:srgbClr val="003399"/>
                </a:buClr>
                <a:buChar char="–"/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algn="l">
                <a:lnSpc>
                  <a:spcPct val="110000"/>
                </a:lnSpc>
                <a:spcBef>
                  <a:spcPct val="20000"/>
                </a:spcBef>
                <a:buClr>
                  <a:srgbClr val="003399"/>
                </a:buClr>
                <a:buChar char="&gt;"/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algn="l">
                <a:lnSpc>
                  <a:spcPct val="11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pitchFamily="2" charset="2"/>
                <a:buChar char="l"/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algn="l">
                <a:lnSpc>
                  <a:spcPct val="110000"/>
                </a:lnSpc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0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“</a:t>
              </a:r>
              <a:r>
                <a:rPr lang="bg-BG" altLang="en-US" sz="20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Разпределяне на ресурси</a:t>
              </a:r>
              <a:r>
                <a:rPr lang="en-US" altLang="en-US" sz="20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”</a:t>
              </a:r>
              <a:r>
                <a:rPr lang="en-US" altLang="en-US" sz="20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:    </a:t>
              </a:r>
              <a:r>
                <a:rPr lang="bg-BG" altLang="en-US" sz="20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Предоставяне на достъп</a:t>
              </a:r>
              <a:r>
                <a:rPr lang="en-US" altLang="en-US" sz="20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, </a:t>
              </a:r>
              <a:r>
                <a:rPr lang="en-US" altLang="en-US" sz="20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/>
              </a:r>
              <a:br>
                <a:rPr lang="en-US" altLang="en-US" sz="20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</a:br>
              <a:r>
                <a:rPr lang="bg-BG" altLang="en-US" sz="20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контрол на използването</a:t>
              </a:r>
              <a:endParaRPr lang="en-US" altLang="en-US" sz="20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7908" name="Text Box 6"/>
            <p:cNvSpPr txBox="1">
              <a:spLocks noChangeArrowheads="1"/>
            </p:cNvSpPr>
            <p:nvPr/>
          </p:nvSpPr>
          <p:spPr bwMode="auto">
            <a:xfrm>
              <a:off x="45" y="1523"/>
              <a:ext cx="2495" cy="3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rgbClr val="17573F"/>
                  </a:solidFill>
                  <a:latin typeface="Arial" pitchFamily="34" charset="0"/>
                </a:defRPr>
              </a:lvl1pPr>
              <a:lvl2pPr marL="742950" indent="-285750">
                <a:defRPr sz="2800">
                  <a:solidFill>
                    <a:srgbClr val="17573F"/>
                  </a:solidFill>
                  <a:latin typeface="Arial" pitchFamily="34" charset="0"/>
                </a:defRPr>
              </a:lvl2pPr>
              <a:lvl3pPr marL="1143000" indent="-228600">
                <a:defRPr sz="2800">
                  <a:solidFill>
                    <a:srgbClr val="17573F"/>
                  </a:solidFill>
                  <a:latin typeface="Arial" pitchFamily="34" charset="0"/>
                </a:defRPr>
              </a:lvl3pPr>
              <a:lvl4pPr marL="1600200" indent="-228600">
                <a:defRPr sz="2800">
                  <a:solidFill>
                    <a:srgbClr val="17573F"/>
                  </a:solidFill>
                  <a:latin typeface="Arial" pitchFamily="34" charset="0"/>
                </a:defRPr>
              </a:lvl4pPr>
              <a:lvl5pPr marL="2057400" indent="-228600">
                <a:defRPr sz="2800">
                  <a:solidFill>
                    <a:srgbClr val="17573F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17573F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17573F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17573F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17573F"/>
                  </a:solidFill>
                  <a:latin typeface="Arial" pitchFamily="34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altLang="en-US" sz="20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“</a:t>
              </a:r>
              <a:r>
                <a:rPr lang="bg-BG" altLang="en-US" sz="20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Координация на множество от разпределени ресурси</a:t>
              </a:r>
              <a:r>
                <a:rPr lang="en-US" altLang="en-US" sz="20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”</a:t>
              </a:r>
              <a:endParaRPr lang="en-US" altLang="en-US" sz="20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7909" name="Text Box 7"/>
            <p:cNvSpPr txBox="1">
              <a:spLocks noChangeArrowheads="1"/>
            </p:cNvSpPr>
            <p:nvPr/>
          </p:nvSpPr>
          <p:spPr bwMode="auto">
            <a:xfrm>
              <a:off x="68" y="3388"/>
              <a:ext cx="2381" cy="4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rgbClr val="17573F"/>
                  </a:solidFill>
                  <a:latin typeface="Arial" pitchFamily="34" charset="0"/>
                </a:defRPr>
              </a:lvl1pPr>
              <a:lvl2pPr marL="742950" indent="-285750">
                <a:defRPr sz="2800">
                  <a:solidFill>
                    <a:srgbClr val="17573F"/>
                  </a:solidFill>
                  <a:latin typeface="Arial" pitchFamily="34" charset="0"/>
                </a:defRPr>
              </a:lvl2pPr>
              <a:lvl3pPr marL="1143000" indent="-228600">
                <a:defRPr sz="2800">
                  <a:solidFill>
                    <a:srgbClr val="17573F"/>
                  </a:solidFill>
                  <a:latin typeface="Arial" pitchFamily="34" charset="0"/>
                </a:defRPr>
              </a:lvl3pPr>
              <a:lvl4pPr marL="1600200" indent="-228600">
                <a:defRPr sz="2800">
                  <a:solidFill>
                    <a:srgbClr val="17573F"/>
                  </a:solidFill>
                  <a:latin typeface="Arial" pitchFamily="34" charset="0"/>
                </a:defRPr>
              </a:lvl4pPr>
              <a:lvl5pPr marL="2057400" indent="-228600">
                <a:defRPr sz="2800">
                  <a:solidFill>
                    <a:srgbClr val="17573F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17573F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17573F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17573F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17573F"/>
                  </a:solidFill>
                  <a:latin typeface="Arial" pitchFamily="34" charset="0"/>
                </a:defRPr>
              </a:lvl9pPr>
            </a:lstStyle>
            <a:p>
              <a:pPr algn="l"/>
              <a:r>
                <a:rPr lang="en-US" altLang="en-US" sz="20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“</a:t>
              </a:r>
              <a:r>
                <a:rPr lang="bg-BG" altLang="en-US" sz="20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Локален контрол</a:t>
              </a:r>
              <a:r>
                <a:rPr lang="en-US" altLang="en-US" sz="20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”</a:t>
              </a:r>
              <a:r>
                <a:rPr lang="en-US" altLang="en-US" sz="20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: </a:t>
              </a:r>
              <a:r>
                <a:rPr lang="bg-BG" altLang="en-US" sz="20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Локален </a:t>
              </a:r>
              <a:r>
                <a:rPr lang="bg-BG" altLang="en-US" sz="20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д</a:t>
              </a:r>
              <a:r>
                <a:rPr lang="bg-BG" altLang="en-US" sz="20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остъп и контрол над ресурсите</a:t>
              </a:r>
              <a:endParaRPr lang="en-US" altLang="en-US" sz="20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37892" name="Rectangle 9"/>
          <p:cNvSpPr>
            <a:spLocks noChangeArrowheads="1"/>
          </p:cNvSpPr>
          <p:nvPr/>
        </p:nvSpPr>
        <p:spPr bwMode="auto">
          <a:xfrm>
            <a:off x="4103688" y="4286250"/>
            <a:ext cx="3165475" cy="511175"/>
          </a:xfrm>
          <a:prstGeom prst="rect">
            <a:avLst/>
          </a:prstGeom>
          <a:solidFill>
            <a:srgbClr val="E9E9E9"/>
          </a:solidFill>
          <a:ln w="22225">
            <a:solidFill>
              <a:srgbClr val="99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rgbClr val="17573F"/>
                </a:solidFill>
                <a:latin typeface="Arial" pitchFamily="34" charset="0"/>
              </a:defRPr>
            </a:lvl1pPr>
            <a:lvl2pPr marL="742950" indent="-285750">
              <a:defRPr sz="2800">
                <a:solidFill>
                  <a:srgbClr val="17573F"/>
                </a:solidFill>
                <a:latin typeface="Arial" pitchFamily="34" charset="0"/>
              </a:defRPr>
            </a:lvl2pPr>
            <a:lvl3pPr marL="11430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3pPr>
            <a:lvl4pPr marL="16002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4pPr>
            <a:lvl5pPr marL="20574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9pPr>
          </a:lstStyle>
          <a:p>
            <a:r>
              <a:rPr lang="bg-BG" altLang="en-US" sz="2400" b="1" dirty="0" smtClean="0">
                <a:solidFill>
                  <a:schemeClr val="tx1"/>
                </a:solidFill>
                <a:latin typeface="Verdana" pitchFamily="34" charset="0"/>
              </a:rPr>
              <a:t>Мрежа</a:t>
            </a:r>
            <a:endParaRPr lang="en-US" altLang="en-US" sz="2400" b="1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37893" name="Rectangle 10"/>
          <p:cNvSpPr>
            <a:spLocks noChangeArrowheads="1"/>
          </p:cNvSpPr>
          <p:nvPr/>
        </p:nvSpPr>
        <p:spPr bwMode="auto">
          <a:xfrm>
            <a:off x="4614863" y="3311525"/>
            <a:ext cx="2654300" cy="511175"/>
          </a:xfrm>
          <a:prstGeom prst="rect">
            <a:avLst/>
          </a:prstGeom>
          <a:solidFill>
            <a:srgbClr val="FFFF99"/>
          </a:solidFill>
          <a:ln w="22225">
            <a:solidFill>
              <a:srgbClr val="99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rgbClr val="17573F"/>
                </a:solidFill>
                <a:latin typeface="Arial" pitchFamily="34" charset="0"/>
              </a:defRPr>
            </a:lvl1pPr>
            <a:lvl2pPr marL="742950" indent="-285750">
              <a:defRPr sz="2800">
                <a:solidFill>
                  <a:srgbClr val="17573F"/>
                </a:solidFill>
                <a:latin typeface="Arial" pitchFamily="34" charset="0"/>
              </a:defRPr>
            </a:lvl2pPr>
            <a:lvl3pPr marL="11430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3pPr>
            <a:lvl4pPr marL="16002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4pPr>
            <a:lvl5pPr marL="20574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9pPr>
          </a:lstStyle>
          <a:p>
            <a:r>
              <a:rPr lang="bg-BG" altLang="en-US" sz="2400" b="1" dirty="0" smtClean="0">
                <a:solidFill>
                  <a:schemeClr val="tx1"/>
                </a:solidFill>
                <a:latin typeface="Verdana" pitchFamily="34" charset="0"/>
              </a:rPr>
              <a:t>Ресурс</a:t>
            </a:r>
            <a:endParaRPr lang="en-US" altLang="en-US" sz="2400" b="1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37894" name="Rectangle 11"/>
          <p:cNvSpPr>
            <a:spLocks noChangeArrowheads="1"/>
          </p:cNvSpPr>
          <p:nvPr/>
        </p:nvSpPr>
        <p:spPr bwMode="auto">
          <a:xfrm>
            <a:off x="5119688" y="2273300"/>
            <a:ext cx="2149475" cy="511175"/>
          </a:xfrm>
          <a:prstGeom prst="rect">
            <a:avLst/>
          </a:prstGeom>
          <a:solidFill>
            <a:srgbClr val="07FFBE"/>
          </a:solidFill>
          <a:ln w="22225">
            <a:solidFill>
              <a:srgbClr val="99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rgbClr val="17573F"/>
                </a:solidFill>
                <a:latin typeface="Arial" pitchFamily="34" charset="0"/>
              </a:defRPr>
            </a:lvl1pPr>
            <a:lvl2pPr marL="742950" indent="-285750">
              <a:defRPr sz="2800">
                <a:solidFill>
                  <a:srgbClr val="17573F"/>
                </a:solidFill>
                <a:latin typeface="Arial" pitchFamily="34" charset="0"/>
              </a:defRPr>
            </a:lvl2pPr>
            <a:lvl3pPr marL="11430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3pPr>
            <a:lvl4pPr marL="16002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4pPr>
            <a:lvl5pPr marL="20574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9pPr>
          </a:lstStyle>
          <a:p>
            <a:r>
              <a:rPr lang="bg-BG" altLang="en-US" sz="2400" b="1" dirty="0" smtClean="0">
                <a:solidFill>
                  <a:schemeClr val="tx1"/>
                </a:solidFill>
                <a:latin typeface="Verdana" pitchFamily="34" charset="0"/>
              </a:rPr>
              <a:t>Система</a:t>
            </a:r>
            <a:endParaRPr lang="en-US" altLang="en-US" sz="2400" b="1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37895" name="Rectangle 12"/>
          <p:cNvSpPr>
            <a:spLocks noChangeArrowheads="1"/>
          </p:cNvSpPr>
          <p:nvPr/>
        </p:nvSpPr>
        <p:spPr bwMode="auto">
          <a:xfrm>
            <a:off x="4103688" y="1274763"/>
            <a:ext cx="3165475" cy="542925"/>
          </a:xfrm>
          <a:prstGeom prst="rect">
            <a:avLst/>
          </a:prstGeom>
          <a:noFill/>
          <a:ln w="22225">
            <a:solidFill>
              <a:srgbClr val="99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rgbClr val="17573F"/>
                </a:solidFill>
                <a:latin typeface="Arial" pitchFamily="34" charset="0"/>
              </a:defRPr>
            </a:lvl1pPr>
            <a:lvl2pPr marL="742950" indent="-285750">
              <a:defRPr sz="2800">
                <a:solidFill>
                  <a:srgbClr val="17573F"/>
                </a:solidFill>
                <a:latin typeface="Arial" pitchFamily="34" charset="0"/>
              </a:defRPr>
            </a:lvl2pPr>
            <a:lvl3pPr marL="11430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3pPr>
            <a:lvl4pPr marL="16002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4pPr>
            <a:lvl5pPr marL="20574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9pPr>
          </a:lstStyle>
          <a:p>
            <a:r>
              <a:rPr lang="bg-BG" altLang="en-US" sz="2400" b="1" dirty="0" smtClean="0">
                <a:solidFill>
                  <a:schemeClr val="tx1"/>
                </a:solidFill>
                <a:latin typeface="Verdana" pitchFamily="34" charset="0"/>
              </a:rPr>
              <a:t>Приложение</a:t>
            </a:r>
            <a:endParaRPr lang="en-US" altLang="en-US" sz="2400" b="1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37896" name="Line 13"/>
          <p:cNvSpPr>
            <a:spLocks noChangeShapeType="1"/>
          </p:cNvSpPr>
          <p:nvPr/>
        </p:nvSpPr>
        <p:spPr bwMode="auto">
          <a:xfrm>
            <a:off x="4256088" y="1808163"/>
            <a:ext cx="0" cy="261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7" name="Line 14"/>
          <p:cNvSpPr>
            <a:spLocks noChangeShapeType="1"/>
          </p:cNvSpPr>
          <p:nvPr/>
        </p:nvSpPr>
        <p:spPr bwMode="auto">
          <a:xfrm>
            <a:off x="5246688" y="1808163"/>
            <a:ext cx="0" cy="473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8" name="Line 15"/>
          <p:cNvSpPr>
            <a:spLocks noChangeShapeType="1"/>
          </p:cNvSpPr>
          <p:nvPr/>
        </p:nvSpPr>
        <p:spPr bwMode="auto">
          <a:xfrm>
            <a:off x="4789488" y="1808163"/>
            <a:ext cx="0" cy="155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9" name="Rectangle 16"/>
          <p:cNvSpPr>
            <a:spLocks noChangeArrowheads="1"/>
          </p:cNvSpPr>
          <p:nvPr/>
        </p:nvSpPr>
        <p:spPr bwMode="auto">
          <a:xfrm>
            <a:off x="4103688" y="5514975"/>
            <a:ext cx="3165475" cy="643229"/>
          </a:xfrm>
          <a:prstGeom prst="rect">
            <a:avLst/>
          </a:prstGeom>
          <a:solidFill>
            <a:srgbClr val="D9D9FF"/>
          </a:solidFill>
          <a:ln w="22225">
            <a:solidFill>
              <a:srgbClr val="99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rgbClr val="17573F"/>
                </a:solidFill>
                <a:latin typeface="Arial" pitchFamily="34" charset="0"/>
              </a:defRPr>
            </a:lvl1pPr>
            <a:lvl2pPr marL="742950" indent="-285750">
              <a:defRPr sz="2800">
                <a:solidFill>
                  <a:srgbClr val="17573F"/>
                </a:solidFill>
                <a:latin typeface="Arial" pitchFamily="34" charset="0"/>
              </a:defRPr>
            </a:lvl2pPr>
            <a:lvl3pPr marL="11430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3pPr>
            <a:lvl4pPr marL="16002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4pPr>
            <a:lvl5pPr marL="20574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9pPr>
          </a:lstStyle>
          <a:p>
            <a:r>
              <a:rPr lang="bg-BG" altLang="en-US" sz="2400" b="1" dirty="0" smtClean="0">
                <a:solidFill>
                  <a:schemeClr val="tx1"/>
                </a:solidFill>
                <a:latin typeface="Verdana" pitchFamily="34" charset="0"/>
              </a:rPr>
              <a:t>Компютърен </a:t>
            </a:r>
          </a:p>
          <a:p>
            <a:r>
              <a:rPr lang="bg-BG" altLang="en-US" sz="2400" b="1" dirty="0" smtClean="0">
                <a:solidFill>
                  <a:schemeClr val="tx1"/>
                </a:solidFill>
                <a:latin typeface="Verdana" pitchFamily="34" charset="0"/>
              </a:rPr>
              <a:t>център</a:t>
            </a:r>
            <a:endParaRPr lang="en-US" altLang="en-US" sz="2400" b="1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37904" name="Text Box 21"/>
          <p:cNvSpPr txBox="1">
            <a:spLocks noChangeArrowheads="1"/>
          </p:cNvSpPr>
          <p:nvPr/>
        </p:nvSpPr>
        <p:spPr bwMode="auto">
          <a:xfrm>
            <a:off x="7789354" y="1315035"/>
            <a:ext cx="461665" cy="2842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>
            <a:lvl1pPr>
              <a:defRPr sz="2800">
                <a:solidFill>
                  <a:srgbClr val="17573F"/>
                </a:solidFill>
                <a:latin typeface="Arial" pitchFamily="34" charset="0"/>
              </a:defRPr>
            </a:lvl1pPr>
            <a:lvl2pPr marL="742950" indent="-285750">
              <a:defRPr sz="2800">
                <a:solidFill>
                  <a:srgbClr val="17573F"/>
                </a:solidFill>
                <a:latin typeface="Arial" pitchFamily="34" charset="0"/>
              </a:defRPr>
            </a:lvl2pPr>
            <a:lvl3pPr marL="11430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3pPr>
            <a:lvl4pPr marL="16002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4pPr>
            <a:lvl5pPr marL="2057400" indent="-228600">
              <a:defRPr sz="2800">
                <a:solidFill>
                  <a:srgbClr val="17573F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17573F"/>
                </a:solidFill>
                <a:latin typeface="Arial" pitchFamily="34" charset="0"/>
              </a:defRPr>
            </a:lvl9pPr>
          </a:lstStyle>
          <a:p>
            <a:pPr algn="l"/>
            <a:r>
              <a:rPr lang="bg-BG" altLang="en-US" sz="1800" b="1" dirty="0" smtClean="0">
                <a:solidFill>
                  <a:srgbClr val="6984F5"/>
                </a:solidFill>
                <a:latin typeface="Verdana" pitchFamily="34" charset="0"/>
              </a:rPr>
              <a:t>Компютърен Център</a:t>
            </a:r>
            <a:endParaRPr lang="en-US" altLang="en-US" sz="1800" b="1" dirty="0">
              <a:solidFill>
                <a:srgbClr val="6984F5"/>
              </a:solidFill>
              <a:latin typeface="Verdana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51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Мрежова инфраструктура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3" name="Picture 2" descr="https://espace.cern.ch/WLCG-document-repository/images1/world/GLIF_5-08_World_Map_8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02" y="1219200"/>
            <a:ext cx="8693783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96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1"/>
          <p:cNvSpPr>
            <a:spLocks noGrp="1" noChangeArrowheads="1"/>
          </p:cNvSpPr>
          <p:nvPr>
            <p:ph type="title"/>
          </p:nvPr>
        </p:nvSpPr>
        <p:spPr>
          <a:xfrm>
            <a:off x="679773" y="-352403"/>
            <a:ext cx="8233172" cy="1446609"/>
          </a:xfrm>
        </p:spPr>
        <p:txBody>
          <a:bodyPr rIns="134853"/>
          <a:lstStyle/>
          <a:p>
            <a:r>
              <a:rPr lang="bg-BG" dirty="0" smtClean="0"/>
              <a:t>Обработка на данни</a:t>
            </a:r>
            <a:endParaRPr lang="en-US" dirty="0"/>
          </a:p>
        </p:txBody>
      </p:sp>
      <p:grpSp>
        <p:nvGrpSpPr>
          <p:cNvPr id="2" name="Group 71"/>
          <p:cNvGrpSpPr/>
          <p:nvPr/>
        </p:nvGrpSpPr>
        <p:grpSpPr>
          <a:xfrm>
            <a:off x="2973586" y="1294805"/>
            <a:ext cx="2339578" cy="3944689"/>
            <a:chOff x="2973586" y="1294805"/>
            <a:chExt cx="2339578" cy="3944689"/>
          </a:xfrm>
        </p:grpSpPr>
        <p:pic>
          <p:nvPicPr>
            <p:cNvPr id="46084" name="Picture 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73586" y="1294805"/>
              <a:ext cx="2212330" cy="211522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46085" name="AutoShape 3"/>
            <p:cNvSpPr>
              <a:spLocks/>
            </p:cNvSpPr>
            <p:nvPr/>
          </p:nvSpPr>
          <p:spPr bwMode="auto">
            <a:xfrm>
              <a:off x="2973586" y="4457030"/>
              <a:ext cx="203150" cy="183059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86" name="AutoShape 4"/>
            <p:cNvSpPr>
              <a:spLocks/>
            </p:cNvSpPr>
            <p:nvPr/>
          </p:nvSpPr>
          <p:spPr bwMode="auto">
            <a:xfrm>
              <a:off x="3202410" y="4035103"/>
              <a:ext cx="203150" cy="183059"/>
            </a:xfrm>
            <a:prstGeom prst="star4">
              <a:avLst>
                <a:gd name="adj" fmla="val 37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87" name="AutoShape 5"/>
            <p:cNvSpPr>
              <a:spLocks/>
            </p:cNvSpPr>
            <p:nvPr/>
          </p:nvSpPr>
          <p:spPr bwMode="auto">
            <a:xfrm>
              <a:off x="3583037" y="3807396"/>
              <a:ext cx="204267" cy="181942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88" name="AutoShape 6"/>
            <p:cNvSpPr>
              <a:spLocks/>
            </p:cNvSpPr>
            <p:nvPr/>
          </p:nvSpPr>
          <p:spPr bwMode="auto">
            <a:xfrm>
              <a:off x="4117703" y="3730377"/>
              <a:ext cx="203150" cy="183059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89" name="AutoShape 7"/>
            <p:cNvSpPr>
              <a:spLocks/>
            </p:cNvSpPr>
            <p:nvPr/>
          </p:nvSpPr>
          <p:spPr bwMode="auto">
            <a:xfrm>
              <a:off x="4651252" y="3807396"/>
              <a:ext cx="284633" cy="212080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0" name="AutoShape 8"/>
            <p:cNvSpPr>
              <a:spLocks/>
            </p:cNvSpPr>
            <p:nvPr/>
          </p:nvSpPr>
          <p:spPr bwMode="auto">
            <a:xfrm>
              <a:off x="4957094" y="4112121"/>
              <a:ext cx="203150" cy="151805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1" name="AutoShape 9"/>
            <p:cNvSpPr>
              <a:spLocks/>
            </p:cNvSpPr>
            <p:nvPr/>
          </p:nvSpPr>
          <p:spPr bwMode="auto">
            <a:xfrm>
              <a:off x="5108898" y="4492749"/>
              <a:ext cx="204266" cy="181942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2" name="Line 10"/>
            <p:cNvSpPr>
              <a:spLocks noChangeShapeType="1"/>
            </p:cNvSpPr>
            <p:nvPr/>
          </p:nvSpPr>
          <p:spPr bwMode="auto">
            <a:xfrm flipH="1">
              <a:off x="3345284" y="2893219"/>
              <a:ext cx="534665" cy="1065982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 type="arrow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3" name="Line 11"/>
            <p:cNvSpPr>
              <a:spLocks noChangeShapeType="1"/>
            </p:cNvSpPr>
            <p:nvPr/>
          </p:nvSpPr>
          <p:spPr bwMode="auto">
            <a:xfrm flipH="1">
              <a:off x="3660056" y="2360787"/>
              <a:ext cx="75902" cy="1369590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 type="arrow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0" name="Rectangle 12"/>
            <p:cNvSpPr>
              <a:spLocks/>
            </p:cNvSpPr>
            <p:nvPr/>
          </p:nvSpPr>
          <p:spPr bwMode="auto">
            <a:xfrm>
              <a:off x="3405561" y="4114353"/>
              <a:ext cx="1457772" cy="1125141"/>
            </a:xfrm>
            <a:prstGeom prst="rect">
              <a:avLst/>
            </a:prstGeom>
            <a:solidFill>
              <a:srgbClr val="D7171E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439"/>
                </a:spcBef>
                <a:defRPr/>
              </a:pPr>
              <a:r>
                <a:rPr lang="bg-BG" dirty="0" smtClean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Сработили</a:t>
              </a:r>
            </a:p>
            <a:p>
              <a:pPr marL="40182" algn="ctr">
                <a:spcBef>
                  <a:spcPts val="439"/>
                </a:spcBef>
                <a:defRPr/>
              </a:pPr>
              <a:r>
                <a:rPr lang="bg-BG" dirty="0" smtClean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канали</a:t>
              </a:r>
              <a:endParaRPr lang="en-US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endParaRPr>
            </a:p>
            <a:p>
              <a:pPr marL="40182" algn="ctr">
                <a:spcBef>
                  <a:spcPts val="281"/>
                </a:spcBef>
                <a:defRPr/>
              </a:pP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(x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1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,y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1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,z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1,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 t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1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)</a:t>
              </a:r>
            </a:p>
            <a:p>
              <a:pPr marL="40182" algn="ctr">
                <a:spcBef>
                  <a:spcPts val="281"/>
                </a:spcBef>
                <a:defRPr/>
              </a:pP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(x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2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,y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2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,z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2,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 t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2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)</a:t>
              </a:r>
            </a:p>
            <a:p>
              <a:pPr marL="40182" algn="ctr">
                <a:spcBef>
                  <a:spcPts val="281"/>
                </a:spcBef>
                <a:defRPr/>
              </a:pP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...</a:t>
              </a:r>
            </a:p>
          </p:txBody>
        </p:sp>
      </p:grpSp>
      <p:sp>
        <p:nvSpPr>
          <p:cNvPr id="12301" name="Rectangle 13"/>
          <p:cNvSpPr>
            <a:spLocks/>
          </p:cNvSpPr>
          <p:nvPr/>
        </p:nvSpPr>
        <p:spPr bwMode="auto">
          <a:xfrm>
            <a:off x="4113151" y="3202409"/>
            <a:ext cx="2001332" cy="338298"/>
          </a:xfrm>
          <a:prstGeom prst="rect">
            <a:avLst/>
          </a:prstGeom>
          <a:solidFill>
            <a:srgbClr val="000080"/>
          </a:solidFill>
          <a:ln w="12700" cap="flat">
            <a:noFill/>
            <a:miter lim="800000"/>
            <a:headEnd type="none" w="med" len="med"/>
            <a:tailEnd type="none" w="med" len="med"/>
          </a:ln>
          <a:effectLst>
            <a:outerShdw blurRad="63500" dist="101600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40638" bIns="0">
            <a:prstTxWarp prst="textNoShape">
              <a:avLst/>
            </a:prstTxWarp>
            <a:spAutoFit/>
          </a:bodyPr>
          <a:lstStyle/>
          <a:p>
            <a:pPr marL="40182" algn="ctr">
              <a:spcBef>
                <a:spcPts val="238"/>
              </a:spcBef>
              <a:defRPr/>
            </a:pPr>
            <a:r>
              <a:rPr lang="bg-BG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Търсене на следи</a:t>
            </a:r>
            <a:r>
              <a:rPr lang="en-US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</a:t>
            </a:r>
            <a: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+</a:t>
            </a:r>
          </a:p>
          <a:p>
            <a:pPr marL="40182" algn="ctr">
              <a:spcBef>
                <a:spcPts val="238"/>
              </a:spcBef>
              <a:defRPr/>
            </a:pPr>
            <a:r>
              <a:rPr lang="bg-BG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Оценка на параметрите</a:t>
            </a:r>
            <a:r>
              <a:rPr lang="en-US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 </a:t>
            </a:r>
            <a: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---&gt;</a:t>
            </a:r>
          </a:p>
        </p:txBody>
      </p:sp>
      <p:grpSp>
        <p:nvGrpSpPr>
          <p:cNvPr id="3" name="Group 73"/>
          <p:cNvGrpSpPr/>
          <p:nvPr/>
        </p:nvGrpSpPr>
        <p:grpSpPr>
          <a:xfrm>
            <a:off x="3661172" y="5295305"/>
            <a:ext cx="2366367" cy="1339453"/>
            <a:chOff x="3661172" y="5295305"/>
            <a:chExt cx="2366367" cy="1339453"/>
          </a:xfrm>
        </p:grpSpPr>
        <p:sp>
          <p:nvSpPr>
            <p:cNvPr id="12310" name="AutoShape 22"/>
            <p:cNvSpPr>
              <a:spLocks/>
            </p:cNvSpPr>
            <p:nvPr/>
          </p:nvSpPr>
          <p:spPr bwMode="auto">
            <a:xfrm>
              <a:off x="4653484" y="5872386"/>
              <a:ext cx="1374055" cy="762372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1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05" name="AutoShape 23"/>
            <p:cNvSpPr>
              <a:spLocks/>
            </p:cNvSpPr>
            <p:nvPr/>
          </p:nvSpPr>
          <p:spPr bwMode="auto">
            <a:xfrm>
              <a:off x="5855643" y="6538764"/>
              <a:ext cx="171896" cy="95994"/>
            </a:xfrm>
            <a:custGeom>
              <a:avLst/>
              <a:gdLst>
                <a:gd name="T0" fmla="*/ 122237 w 21600"/>
                <a:gd name="T1" fmla="*/ 68263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CCCB7A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2" name="AutoShape 24"/>
            <p:cNvSpPr>
              <a:spLocks/>
            </p:cNvSpPr>
            <p:nvPr/>
          </p:nvSpPr>
          <p:spPr bwMode="auto">
            <a:xfrm>
              <a:off x="4118819" y="5643563"/>
              <a:ext cx="1374056" cy="762372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1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07" name="AutoShape 25"/>
            <p:cNvSpPr>
              <a:spLocks/>
            </p:cNvSpPr>
            <p:nvPr/>
          </p:nvSpPr>
          <p:spPr bwMode="auto">
            <a:xfrm>
              <a:off x="5320978" y="6311057"/>
              <a:ext cx="171896" cy="94878"/>
            </a:xfrm>
            <a:custGeom>
              <a:avLst/>
              <a:gdLst>
                <a:gd name="T0" fmla="*/ 122237 w 21600"/>
                <a:gd name="T1" fmla="*/ 67469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CCCB7A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4" name="AutoShape 26"/>
            <p:cNvSpPr>
              <a:spLocks/>
            </p:cNvSpPr>
            <p:nvPr/>
          </p:nvSpPr>
          <p:spPr bwMode="auto">
            <a:xfrm>
              <a:off x="3661172" y="5491758"/>
              <a:ext cx="1372939" cy="761256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1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09" name="AutoShape 27"/>
            <p:cNvSpPr>
              <a:spLocks/>
            </p:cNvSpPr>
            <p:nvPr/>
          </p:nvSpPr>
          <p:spPr bwMode="auto">
            <a:xfrm>
              <a:off x="4863332" y="6158136"/>
              <a:ext cx="170780" cy="94878"/>
            </a:xfrm>
            <a:custGeom>
              <a:avLst/>
              <a:gdLst>
                <a:gd name="T0" fmla="*/ 121444 w 21600"/>
                <a:gd name="T1" fmla="*/ 67469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CCCB7A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6" name="AutoShape 28"/>
            <p:cNvSpPr>
              <a:spLocks/>
            </p:cNvSpPr>
            <p:nvPr/>
          </p:nvSpPr>
          <p:spPr bwMode="auto">
            <a:xfrm>
              <a:off x="4194721" y="5796484"/>
              <a:ext cx="534665" cy="304725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CCCCE6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11" name="AutoShape 29"/>
            <p:cNvSpPr>
              <a:spLocks/>
            </p:cNvSpPr>
            <p:nvPr/>
          </p:nvSpPr>
          <p:spPr bwMode="auto">
            <a:xfrm>
              <a:off x="4662413" y="6063258"/>
              <a:ext cx="66973" cy="37951"/>
            </a:xfrm>
            <a:custGeom>
              <a:avLst/>
              <a:gdLst>
                <a:gd name="T0" fmla="*/ 47625 w 21600"/>
                <a:gd name="T1" fmla="*/ 26988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A3A3B8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8" name="AutoShape 30"/>
            <p:cNvSpPr>
              <a:spLocks/>
            </p:cNvSpPr>
            <p:nvPr/>
          </p:nvSpPr>
          <p:spPr bwMode="auto">
            <a:xfrm>
              <a:off x="4041800" y="5720582"/>
              <a:ext cx="534665" cy="304725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CCCCE6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13" name="AutoShape 31"/>
            <p:cNvSpPr>
              <a:spLocks/>
            </p:cNvSpPr>
            <p:nvPr/>
          </p:nvSpPr>
          <p:spPr bwMode="auto">
            <a:xfrm>
              <a:off x="4509492" y="5987356"/>
              <a:ext cx="66973" cy="37951"/>
            </a:xfrm>
            <a:custGeom>
              <a:avLst/>
              <a:gdLst>
                <a:gd name="T0" fmla="*/ 47625 w 21600"/>
                <a:gd name="T1" fmla="*/ 26988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A3A3B8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0" name="AutoShape 32"/>
            <p:cNvSpPr>
              <a:spLocks/>
            </p:cNvSpPr>
            <p:nvPr/>
          </p:nvSpPr>
          <p:spPr bwMode="auto">
            <a:xfrm>
              <a:off x="3812977" y="5585519"/>
              <a:ext cx="687586" cy="263426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18900" y="21600"/>
                  </a:lnTo>
                  <a:lnTo>
                    <a:pt x="21600" y="189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CCCCE6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15" name="AutoShape 33"/>
            <p:cNvSpPr>
              <a:spLocks/>
            </p:cNvSpPr>
            <p:nvPr/>
          </p:nvSpPr>
          <p:spPr bwMode="auto">
            <a:xfrm>
              <a:off x="4414615" y="5815460"/>
              <a:ext cx="85948" cy="33486"/>
            </a:xfrm>
            <a:custGeom>
              <a:avLst/>
              <a:gdLst>
                <a:gd name="T0" fmla="*/ 61119 w 21600"/>
                <a:gd name="T1" fmla="*/ 23813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5584" y="736"/>
                  </a:lnTo>
                  <a:cubicBezTo>
                    <a:pt x="7752" y="4048"/>
                    <a:pt x="13496" y="4048"/>
                    <a:pt x="21600" y="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A3A3B8"/>
            </a:solidFill>
            <a:ln w="127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16" name="Rectangle 34"/>
            <p:cNvSpPr>
              <a:spLocks/>
            </p:cNvSpPr>
            <p:nvPr/>
          </p:nvSpPr>
          <p:spPr bwMode="auto">
            <a:xfrm>
              <a:off x="3812977" y="5588869"/>
              <a:ext cx="687586" cy="2288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5717" tIns="35717" rIns="89055" bIns="35717" anchor="ctr">
              <a:prstTxWarp prst="textNoShape">
                <a:avLst/>
              </a:prstTxWarp>
            </a:bodyPr>
            <a:lstStyle/>
            <a:p>
              <a:pPr marL="16743" algn="ctr">
                <a:spcBef>
                  <a:spcPts val="238"/>
                </a:spcBef>
              </a:pPr>
              <a:r>
                <a:rPr lang="bg-BG" sz="1000" dirty="0" smtClean="0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Следа</a:t>
              </a:r>
              <a:r>
                <a:rPr lang="en-US" sz="1000" dirty="0" smtClean="0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 </a:t>
              </a:r>
              <a:r>
                <a:rPr lang="en-US" sz="1000" dirty="0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1</a:t>
              </a:r>
            </a:p>
          </p:txBody>
        </p:sp>
        <p:sp>
          <p:nvSpPr>
            <p:cNvPr id="46117" name="Rectangle 35"/>
            <p:cNvSpPr>
              <a:spLocks/>
            </p:cNvSpPr>
            <p:nvPr/>
          </p:nvSpPr>
          <p:spPr bwMode="auto">
            <a:xfrm>
              <a:off x="3987106" y="5796484"/>
              <a:ext cx="651867" cy="2678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238"/>
                </a:spcBef>
              </a:pPr>
              <a:r>
                <a:rPr lang="bg-BG" sz="1000" dirty="0" smtClean="0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Следа</a:t>
              </a:r>
              <a:r>
                <a:rPr lang="en-US" sz="1000" dirty="0" smtClean="0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 </a:t>
              </a:r>
              <a:r>
                <a:rPr lang="en-US" sz="1000" dirty="0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2</a:t>
              </a:r>
            </a:p>
          </p:txBody>
        </p:sp>
        <p:sp>
          <p:nvSpPr>
            <p:cNvPr id="46118" name="Rectangle 36"/>
            <p:cNvSpPr>
              <a:spLocks/>
            </p:cNvSpPr>
            <p:nvPr/>
          </p:nvSpPr>
          <p:spPr bwMode="auto">
            <a:xfrm>
              <a:off x="4415731" y="5295305"/>
              <a:ext cx="732234" cy="25896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238"/>
                </a:spcBef>
              </a:pPr>
              <a:r>
                <a:rPr lang="en-US" sz="1000" dirty="0">
                  <a:latin typeface="Verdana Bold" charset="0"/>
                  <a:ea typeface="Verdana Bold" charset="0"/>
                  <a:cs typeface="Verdana Bold" charset="0"/>
                  <a:sym typeface="Verdana Bold" charset="0"/>
                </a:rPr>
                <a:t>Event 1</a:t>
              </a:r>
            </a:p>
          </p:txBody>
        </p:sp>
        <p:sp>
          <p:nvSpPr>
            <p:cNvPr id="46119" name="Rectangle 37"/>
            <p:cNvSpPr>
              <a:spLocks/>
            </p:cNvSpPr>
            <p:nvPr/>
          </p:nvSpPr>
          <p:spPr bwMode="auto">
            <a:xfrm>
              <a:off x="4945931" y="5447109"/>
              <a:ext cx="785813" cy="29468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238"/>
                </a:spcBef>
              </a:pPr>
              <a:r>
                <a:rPr lang="en-US" sz="1000" dirty="0">
                  <a:latin typeface="Verdana Bold" charset="0"/>
                  <a:ea typeface="Verdana Bold" charset="0"/>
                  <a:cs typeface="Verdana Bold" charset="0"/>
                  <a:sym typeface="Verdana Bold" charset="0"/>
                </a:rPr>
                <a:t>Event 2</a:t>
              </a:r>
            </a:p>
          </p:txBody>
        </p:sp>
      </p:grpSp>
      <p:sp>
        <p:nvSpPr>
          <p:cNvPr id="12326" name="Rectangle 38"/>
          <p:cNvSpPr>
            <a:spLocks/>
          </p:cNvSpPr>
          <p:nvPr/>
        </p:nvSpPr>
        <p:spPr bwMode="auto">
          <a:xfrm>
            <a:off x="1634026" y="2505671"/>
            <a:ext cx="1360381" cy="338298"/>
          </a:xfrm>
          <a:prstGeom prst="rect">
            <a:avLst/>
          </a:prstGeom>
          <a:solidFill>
            <a:srgbClr val="000080"/>
          </a:solidFill>
          <a:ln w="12700" cap="flat">
            <a:noFill/>
            <a:miter lim="800000"/>
            <a:headEnd type="none" w="med" len="med"/>
            <a:tailEnd type="none" w="med" len="med"/>
          </a:ln>
          <a:effectLst>
            <a:outerShdw blurRad="63500" dist="101600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40638" bIns="0">
            <a:prstTxWarp prst="textNoShape">
              <a:avLst/>
            </a:prstTxWarp>
            <a:spAutoFit/>
          </a:bodyPr>
          <a:lstStyle/>
          <a:p>
            <a:pPr marL="40182" algn="ctr">
              <a:spcBef>
                <a:spcPts val="238"/>
              </a:spcBef>
              <a:defRPr/>
            </a:pPr>
            <a:r>
              <a:rPr lang="bg-BG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Оцифроване</a:t>
            </a:r>
            <a:r>
              <a:rPr lang="en-US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/</a:t>
            </a:r>
            <a:endParaRPr lang="en-US" sz="1000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  <a:p>
            <a:pPr marL="40182" algn="ctr">
              <a:spcBef>
                <a:spcPts val="238"/>
              </a:spcBef>
              <a:defRPr/>
            </a:pPr>
            <a:r>
              <a:rPr lang="bg-BG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Реконструкция</a:t>
            </a:r>
            <a:r>
              <a:rPr lang="en-US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</a:t>
            </a:r>
            <a: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---&gt;</a:t>
            </a:r>
          </a:p>
        </p:txBody>
      </p:sp>
      <p:grpSp>
        <p:nvGrpSpPr>
          <p:cNvPr id="4" name="Group 70"/>
          <p:cNvGrpSpPr/>
          <p:nvPr/>
        </p:nvGrpSpPr>
        <p:grpSpPr>
          <a:xfrm>
            <a:off x="223242" y="1044773"/>
            <a:ext cx="2500313" cy="5601147"/>
            <a:chOff x="223242" y="1044773"/>
            <a:chExt cx="2500313" cy="5601147"/>
          </a:xfrm>
        </p:grpSpPr>
        <p:pic>
          <p:nvPicPr>
            <p:cNvPr id="46121" name="Picture 39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41164" y="4477122"/>
              <a:ext cx="1982391" cy="115974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46122" name="Picture 40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7555" y="4218161"/>
              <a:ext cx="1982391" cy="115974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46123" name="Picture 41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3242" y="2529334"/>
              <a:ext cx="1218902" cy="8460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2330" name="AutoShape 42"/>
            <p:cNvSpPr>
              <a:spLocks/>
            </p:cNvSpPr>
            <p:nvPr/>
          </p:nvSpPr>
          <p:spPr bwMode="auto">
            <a:xfrm>
              <a:off x="299145" y="1616273"/>
              <a:ext cx="1448842" cy="456531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5223" y="0"/>
                  </a:moveTo>
                  <a:lnTo>
                    <a:pt x="0" y="16538"/>
                  </a:lnTo>
                  <a:lnTo>
                    <a:pt x="0" y="21600"/>
                  </a:lnTo>
                  <a:lnTo>
                    <a:pt x="16377" y="21600"/>
                  </a:lnTo>
                  <a:lnTo>
                    <a:pt x="21600" y="5062"/>
                  </a:lnTo>
                  <a:lnTo>
                    <a:pt x="21600" y="0"/>
                  </a:lnTo>
                  <a:close/>
                  <a:moveTo>
                    <a:pt x="5223" y="0"/>
                  </a:moveTo>
                </a:path>
              </a:pathLst>
            </a:custGeom>
            <a:solidFill>
              <a:srgbClr val="9999CC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125" name="AutoShape 43"/>
            <p:cNvSpPr>
              <a:spLocks/>
            </p:cNvSpPr>
            <p:nvPr/>
          </p:nvSpPr>
          <p:spPr bwMode="auto">
            <a:xfrm>
              <a:off x="299145" y="1616274"/>
              <a:ext cx="1448842" cy="349374"/>
            </a:xfrm>
            <a:custGeom>
              <a:avLst/>
              <a:gdLst>
                <a:gd name="T0" fmla="*/ 1030288 w 21600"/>
                <a:gd name="T1" fmla="*/ 248444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5223" y="0"/>
                  </a:moveTo>
                  <a:lnTo>
                    <a:pt x="0" y="21600"/>
                  </a:lnTo>
                  <a:lnTo>
                    <a:pt x="16377" y="21600"/>
                  </a:lnTo>
                  <a:lnTo>
                    <a:pt x="21600" y="0"/>
                  </a:lnTo>
                  <a:close/>
                  <a:moveTo>
                    <a:pt x="5223" y="0"/>
                  </a:moveTo>
                </a:path>
              </a:pathLst>
            </a:custGeom>
            <a:solidFill>
              <a:srgbClr val="ADADD6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6" name="AutoShape 44"/>
            <p:cNvSpPr>
              <a:spLocks/>
            </p:cNvSpPr>
            <p:nvPr/>
          </p:nvSpPr>
          <p:spPr bwMode="auto">
            <a:xfrm>
              <a:off x="1397497" y="1616273"/>
              <a:ext cx="350490" cy="456531"/>
            </a:xfrm>
            <a:custGeom>
              <a:avLst/>
              <a:gdLst>
                <a:gd name="T0" fmla="*/ 249238 w 21600"/>
                <a:gd name="T1" fmla="*/ 324644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16538"/>
                  </a:moveTo>
                  <a:lnTo>
                    <a:pt x="0" y="21600"/>
                  </a:lnTo>
                  <a:lnTo>
                    <a:pt x="21600" y="5062"/>
                  </a:lnTo>
                  <a:lnTo>
                    <a:pt x="21600" y="0"/>
                  </a:lnTo>
                  <a:close/>
                  <a:moveTo>
                    <a:pt x="0" y="16538"/>
                  </a:moveTo>
                </a:path>
              </a:pathLst>
            </a:custGeom>
            <a:solidFill>
              <a:srgbClr val="7A7AA3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7" name="Line 45"/>
            <p:cNvSpPr>
              <a:spLocks noChangeShapeType="1"/>
            </p:cNvSpPr>
            <p:nvPr/>
          </p:nvSpPr>
          <p:spPr bwMode="auto">
            <a:xfrm flipH="1">
              <a:off x="223242" y="1916535"/>
              <a:ext cx="530201" cy="6127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8" name="Line 46"/>
            <p:cNvSpPr>
              <a:spLocks noChangeShapeType="1"/>
            </p:cNvSpPr>
            <p:nvPr/>
          </p:nvSpPr>
          <p:spPr bwMode="auto">
            <a:xfrm>
              <a:off x="1121792" y="1935510"/>
              <a:ext cx="320352" cy="5938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46129" name="Picture 4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3242" y="3977060"/>
              <a:ext cx="1982391" cy="115974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6130" name="Line 48"/>
            <p:cNvSpPr>
              <a:spLocks noChangeShapeType="1"/>
            </p:cNvSpPr>
            <p:nvPr/>
          </p:nvSpPr>
          <p:spPr bwMode="auto">
            <a:xfrm>
              <a:off x="908596" y="3367609"/>
              <a:ext cx="228824" cy="6094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7" name="Rectangle 49"/>
            <p:cNvSpPr>
              <a:spLocks/>
            </p:cNvSpPr>
            <p:nvPr/>
          </p:nvSpPr>
          <p:spPr bwMode="auto">
            <a:xfrm>
              <a:off x="434206" y="5744022"/>
              <a:ext cx="1687711" cy="901898"/>
            </a:xfrm>
            <a:prstGeom prst="rect">
              <a:avLst/>
            </a:prstGeom>
            <a:solidFill>
              <a:srgbClr val="D7171E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439"/>
                </a:spcBef>
                <a:defRPr/>
              </a:pPr>
              <a:r>
                <a:rPr lang="bg-BG" dirty="0" smtClean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Аналогов</a:t>
              </a:r>
            </a:p>
            <a:p>
              <a:pPr marL="40182" algn="ctr">
                <a:spcBef>
                  <a:spcPts val="439"/>
                </a:spcBef>
                <a:defRPr/>
              </a:pPr>
              <a:r>
                <a:rPr lang="bg-BG" dirty="0" smtClean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сигнал</a:t>
              </a:r>
              <a:endParaRPr lang="en-US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endParaRPr>
            </a:p>
          </p:txBody>
        </p:sp>
        <p:sp>
          <p:nvSpPr>
            <p:cNvPr id="46132" name="Line 50"/>
            <p:cNvSpPr>
              <a:spLocks noChangeShapeType="1"/>
            </p:cNvSpPr>
            <p:nvPr/>
          </p:nvSpPr>
          <p:spPr bwMode="auto">
            <a:xfrm>
              <a:off x="679773" y="1364010"/>
              <a:ext cx="654100" cy="396255"/>
            </a:xfrm>
            <a:prstGeom prst="line">
              <a:avLst/>
            </a:prstGeom>
            <a:noFill/>
            <a:ln w="25400">
              <a:solidFill>
                <a:srgbClr val="910020"/>
              </a:solidFill>
              <a:round/>
              <a:headEnd type="triangle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33" name="Line 51"/>
            <p:cNvSpPr>
              <a:spLocks noChangeShapeType="1"/>
            </p:cNvSpPr>
            <p:nvPr/>
          </p:nvSpPr>
          <p:spPr bwMode="auto">
            <a:xfrm>
              <a:off x="1539256" y="1931045"/>
              <a:ext cx="229939" cy="147340"/>
            </a:xfrm>
            <a:prstGeom prst="line">
              <a:avLst/>
            </a:prstGeom>
            <a:noFill/>
            <a:ln w="25400">
              <a:solidFill>
                <a:srgbClr val="910020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34" name="Rectangle 52"/>
            <p:cNvSpPr>
              <a:spLocks/>
            </p:cNvSpPr>
            <p:nvPr/>
          </p:nvSpPr>
          <p:spPr bwMode="auto">
            <a:xfrm>
              <a:off x="455414" y="1044773"/>
              <a:ext cx="755530" cy="2308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8" bIns="0">
              <a:prstTxWarp prst="textNoShape">
                <a:avLst/>
              </a:prstTxWarp>
              <a:spAutoFit/>
            </a:bodyPr>
            <a:lstStyle/>
            <a:p>
              <a:pPr marL="40182"/>
              <a:r>
                <a:rPr lang="bg-BG" sz="1500" dirty="0" smtClean="0">
                  <a:solidFill>
                    <a:srgbClr val="910020"/>
                  </a:solidFill>
                  <a:ea typeface="Arial" charset="0"/>
                  <a:cs typeface="Arial" charset="0"/>
                </a:rPr>
                <a:t>Частица</a:t>
              </a:r>
              <a:endParaRPr lang="en-US" sz="1500" dirty="0">
                <a:solidFill>
                  <a:srgbClr val="910020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46135" name="Rectangle 53"/>
            <p:cNvSpPr>
              <a:spLocks/>
            </p:cNvSpPr>
            <p:nvPr/>
          </p:nvSpPr>
          <p:spPr bwMode="auto">
            <a:xfrm>
              <a:off x="535782" y="1544836"/>
              <a:ext cx="1030388" cy="12311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8" bIns="0">
              <a:prstTxWarp prst="textNoShape">
                <a:avLst/>
              </a:prstTxWarp>
              <a:spAutoFit/>
            </a:bodyPr>
            <a:lstStyle/>
            <a:p>
              <a:pPr marL="40182"/>
              <a:r>
                <a:rPr lang="bg-BG" sz="800" dirty="0" smtClean="0">
                  <a:ea typeface="Arial" charset="0"/>
                  <a:cs typeface="Arial" charset="0"/>
                </a:rPr>
                <a:t>Детектиращ елемент</a:t>
              </a:r>
              <a:endParaRPr lang="en-US" sz="800" dirty="0">
                <a:ea typeface="Arial" charset="0"/>
                <a:cs typeface="Arial" charset="0"/>
              </a:endParaRPr>
            </a:p>
          </p:txBody>
        </p:sp>
      </p:grpSp>
      <p:sp>
        <p:nvSpPr>
          <p:cNvPr id="12342" name="Rectangle 54"/>
          <p:cNvSpPr>
            <a:spLocks/>
          </p:cNvSpPr>
          <p:nvPr/>
        </p:nvSpPr>
        <p:spPr bwMode="auto">
          <a:xfrm>
            <a:off x="5630764" y="5616774"/>
            <a:ext cx="2144175" cy="522707"/>
          </a:xfrm>
          <a:prstGeom prst="rect">
            <a:avLst/>
          </a:prstGeom>
          <a:solidFill>
            <a:srgbClr val="000080"/>
          </a:solidFill>
          <a:ln w="12700" cap="flat">
            <a:noFill/>
            <a:miter lim="800000"/>
            <a:headEnd type="none" w="med" len="med"/>
            <a:tailEnd type="none" w="med" len="med"/>
          </a:ln>
          <a:effectLst>
            <a:outerShdw blurRad="63500" dist="101600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40638" bIns="0">
            <a:prstTxWarp prst="textNoShape">
              <a:avLst/>
            </a:prstTxWarp>
            <a:spAutoFit/>
          </a:bodyPr>
          <a:lstStyle/>
          <a:p>
            <a:pPr marL="40182" algn="ctr">
              <a:spcBef>
                <a:spcPts val="238"/>
              </a:spcBef>
              <a:defRPr/>
            </a:pPr>
            <a:r>
              <a:rPr lang="bg-BG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Съхраняване на информацията</a:t>
            </a:r>
          </a:p>
          <a:p>
            <a:pPr marL="40182" algn="ctr">
              <a:spcBef>
                <a:spcPts val="238"/>
              </a:spcBef>
              <a:defRPr/>
            </a:pPr>
            <a:r>
              <a:rPr lang="bg-BG" sz="10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За всяко събитие и следа</a:t>
            </a:r>
            <a:endParaRPr lang="en-US" sz="1000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  <a:p>
            <a:pPr marL="40182" algn="ctr">
              <a:spcBef>
                <a:spcPts val="238"/>
              </a:spcBef>
              <a:defRPr/>
            </a:pPr>
            <a:r>
              <a: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&lt;-------</a:t>
            </a:r>
          </a:p>
        </p:txBody>
      </p:sp>
      <p:grpSp>
        <p:nvGrpSpPr>
          <p:cNvPr id="5" name="Group 76"/>
          <p:cNvGrpSpPr/>
          <p:nvPr/>
        </p:nvGrpSpPr>
        <p:grpSpPr>
          <a:xfrm>
            <a:off x="5947172" y="1080492"/>
            <a:ext cx="3047496" cy="5524128"/>
            <a:chOff x="5947172" y="1080492"/>
            <a:chExt cx="3047496" cy="5524128"/>
          </a:xfrm>
        </p:grpSpPr>
        <p:sp>
          <p:nvSpPr>
            <p:cNvPr id="12302" name="Rectangle 14"/>
            <p:cNvSpPr>
              <a:spLocks/>
            </p:cNvSpPr>
            <p:nvPr/>
          </p:nvSpPr>
          <p:spPr bwMode="auto">
            <a:xfrm>
              <a:off x="7431733" y="4261694"/>
              <a:ext cx="1316013" cy="444252"/>
            </a:xfrm>
            <a:prstGeom prst="rect">
              <a:avLst/>
            </a:prstGeom>
            <a:solidFill>
              <a:srgbClr val="000080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238"/>
                </a:spcBef>
                <a:defRPr/>
              </a:pPr>
              <a:r>
                <a:rPr lang="bg-BG" sz="1000" dirty="0" smtClean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Магнитно поле</a:t>
              </a:r>
              <a:r>
                <a:rPr lang="en-US" sz="1000" dirty="0" smtClean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 B:</a:t>
              </a:r>
              <a:endParaRPr lang="en-US" sz="1000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endParaRPr>
            </a:p>
          </p:txBody>
        </p:sp>
        <p:sp>
          <p:nvSpPr>
            <p:cNvPr id="12303" name="AutoShape 15"/>
            <p:cNvSpPr>
              <a:spLocks/>
            </p:cNvSpPr>
            <p:nvPr/>
          </p:nvSpPr>
          <p:spPr bwMode="auto">
            <a:xfrm rot="5340000">
              <a:off x="8060160" y="4909096"/>
              <a:ext cx="380628" cy="304725"/>
            </a:xfrm>
            <a:prstGeom prst="rightArrow">
              <a:avLst>
                <a:gd name="adj1" fmla="val 50000"/>
                <a:gd name="adj2" fmla="val 21957"/>
              </a:avLst>
            </a:prstGeom>
            <a:gradFill rotWithShape="0">
              <a:gsLst>
                <a:gs pos="0">
                  <a:srgbClr val="E3E3E3"/>
                </a:gs>
                <a:gs pos="100000">
                  <a:srgbClr val="FFFFFF"/>
                </a:gs>
              </a:gsLst>
              <a:lin ang="5220000" scaled="1"/>
            </a:gra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304" name="AutoShape 16"/>
            <p:cNvSpPr>
              <a:spLocks/>
            </p:cNvSpPr>
            <p:nvPr/>
          </p:nvSpPr>
          <p:spPr bwMode="auto">
            <a:xfrm rot="3540000">
              <a:off x="7636557" y="3700798"/>
              <a:ext cx="533549" cy="304726"/>
            </a:xfrm>
            <a:prstGeom prst="rightArrow">
              <a:avLst>
                <a:gd name="adj1" fmla="val 50000"/>
                <a:gd name="adj2" fmla="val 30779"/>
              </a:avLst>
            </a:prstGeom>
            <a:gradFill rotWithShape="0">
              <a:gsLst>
                <a:gs pos="0">
                  <a:srgbClr val="E3E3E3"/>
                </a:gs>
                <a:gs pos="100000">
                  <a:srgbClr val="FFFFFF"/>
                </a:gs>
              </a:gsLst>
              <a:lin ang="3420000" scaled="1"/>
            </a:gra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6" name="Group 75"/>
            <p:cNvGrpSpPr/>
            <p:nvPr/>
          </p:nvGrpSpPr>
          <p:grpSpPr>
            <a:xfrm>
              <a:off x="7628426" y="5331023"/>
              <a:ext cx="1366242" cy="1273597"/>
              <a:chOff x="7642697" y="5331023"/>
              <a:chExt cx="1366242" cy="1273597"/>
            </a:xfrm>
          </p:grpSpPr>
          <p:grpSp>
            <p:nvGrpSpPr>
              <p:cNvPr id="7" name="Group 74"/>
              <p:cNvGrpSpPr/>
              <p:nvPr/>
            </p:nvGrpSpPr>
            <p:grpSpPr>
              <a:xfrm>
                <a:off x="7762454" y="5331023"/>
                <a:ext cx="805904" cy="987847"/>
                <a:chOff x="7776725" y="5331023"/>
                <a:chExt cx="805904" cy="987847"/>
              </a:xfrm>
            </p:grpSpPr>
            <p:sp>
              <p:nvSpPr>
                <p:cNvPr id="46099" name="Rectangle 17"/>
                <p:cNvSpPr>
                  <a:spLocks/>
                </p:cNvSpPr>
                <p:nvPr/>
              </p:nvSpPr>
              <p:spPr bwMode="auto">
                <a:xfrm>
                  <a:off x="7776725" y="5331023"/>
                  <a:ext cx="805904" cy="987847"/>
                </a:xfrm>
                <a:prstGeom prst="rect">
                  <a:avLst/>
                </a:prstGeom>
                <a:solidFill>
                  <a:srgbClr val="FFFE99">
                    <a:alpha val="47842"/>
                  </a:srgbClr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lIns="0" tIns="0" rIns="40638" bIns="0">
                  <a:prstTxWarp prst="textNoShape">
                    <a:avLst/>
                  </a:prstTxWarp>
                </a:bodyPr>
                <a:lstStyle/>
                <a:p>
                  <a:pPr marL="40182"/>
                  <a:r>
                    <a:rPr lang="en-US" dirty="0">
                      <a:solidFill>
                        <a:schemeClr val="tx1"/>
                      </a:solidFill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    </a:t>
                  </a:r>
                  <a:r>
                    <a:rPr lang="en-US" dirty="0" smtClean="0">
                      <a:solidFill>
                        <a:schemeClr val="tx1"/>
                      </a:solidFill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     </a:t>
                  </a:r>
                  <a:r>
                    <a:rPr lang="en-US" sz="15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p</a:t>
                  </a:r>
                  <a:r>
                    <a:rPr lang="en-US" sz="1500" baseline="-200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x</a:t>
                  </a:r>
                  <a:endParaRPr lang="en-US" sz="1500" baseline="-20000" dirty="0">
                    <a:latin typeface="Times New Roman Bold" charset="0"/>
                    <a:ea typeface="Times New Roman Bold" charset="0"/>
                    <a:cs typeface="Times New Roman Bold" charset="0"/>
                    <a:sym typeface="Times New Roman Bold" charset="0"/>
                  </a:endParaRPr>
                </a:p>
                <a:p>
                  <a:pPr marL="40182"/>
                  <a:r>
                    <a:rPr lang="en-US" sz="1500" b="1" dirty="0" err="1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p</a:t>
                  </a:r>
                  <a:r>
                    <a:rPr lang="en-US" sz="1500" dirty="0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  =    </a:t>
                  </a:r>
                  <a:r>
                    <a:rPr lang="en-US" sz="15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p</a:t>
                  </a:r>
                  <a:r>
                    <a:rPr lang="en-US" sz="1500" baseline="-200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y</a:t>
                  </a:r>
                  <a:endParaRPr lang="en-US" sz="1500" baseline="-20000" dirty="0">
                    <a:latin typeface="Times New Roman Bold" charset="0"/>
                    <a:ea typeface="Times New Roman Bold" charset="0"/>
                    <a:cs typeface="Times New Roman Bold" charset="0"/>
                    <a:sym typeface="Times New Roman Bold" charset="0"/>
                  </a:endParaRPr>
                </a:p>
                <a:p>
                  <a:pPr marL="40182"/>
                  <a:r>
                    <a:rPr lang="en-US" sz="1500" dirty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       </a:t>
                  </a:r>
                  <a:r>
                    <a:rPr lang="en-US" sz="1500" dirty="0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   </a:t>
                  </a:r>
                  <a:r>
                    <a:rPr lang="en-US" sz="15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p</a:t>
                  </a:r>
                  <a:r>
                    <a:rPr lang="en-US" sz="1500" baseline="-20000" dirty="0" err="1" smtClean="0">
                      <a:latin typeface="Times New Roman Bold" charset="0"/>
                      <a:ea typeface="Times New Roman Bold" charset="0"/>
                      <a:cs typeface="Times New Roman Bold" charset="0"/>
                      <a:sym typeface="Times New Roman Bold" charset="0"/>
                    </a:rPr>
                    <a:t>z</a:t>
                  </a:r>
                  <a:endParaRPr lang="en-US" sz="1500" baseline="-20000" dirty="0">
                    <a:latin typeface="Times New Roman Bold" charset="0"/>
                    <a:ea typeface="Times New Roman Bold" charset="0"/>
                    <a:cs typeface="Times New Roman Bold" charset="0"/>
                    <a:sym typeface="Times New Roman Bold" charset="0"/>
                  </a:endParaRPr>
                </a:p>
              </p:txBody>
            </p:sp>
            <p:sp>
              <p:nvSpPr>
                <p:cNvPr id="46100" name="Freeform 18"/>
                <p:cNvSpPr>
                  <a:spLocks/>
                </p:cNvSpPr>
                <p:nvPr/>
              </p:nvSpPr>
              <p:spPr bwMode="auto">
                <a:xfrm>
                  <a:off x="8254380" y="5420321"/>
                  <a:ext cx="56926" cy="869529"/>
                </a:xfrm>
                <a:custGeom>
                  <a:avLst/>
                  <a:gdLst>
                    <a:gd name="T0" fmla="*/ 21600 w 21600"/>
                    <a:gd name="T1" fmla="*/ 0 h 21600"/>
                    <a:gd name="T2" fmla="*/ 0 w 21600"/>
                    <a:gd name="T3" fmla="*/ 1800 h 21600"/>
                    <a:gd name="T4" fmla="*/ 0 w 21600"/>
                    <a:gd name="T5" fmla="*/ 19800 h 21600"/>
                    <a:gd name="T6" fmla="*/ 21600 w 21600"/>
                    <a:gd name="T7" fmla="*/ 2160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216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21600" y="0"/>
                      </a:moveTo>
                      <a:cubicBezTo>
                        <a:pt x="9671" y="0"/>
                        <a:pt x="0" y="806"/>
                        <a:pt x="0" y="1800"/>
                      </a:cubicBezTo>
                      <a:lnTo>
                        <a:pt x="0" y="19800"/>
                      </a:lnTo>
                      <a:cubicBezTo>
                        <a:pt x="0" y="20794"/>
                        <a:pt x="9671" y="21600"/>
                        <a:pt x="21600" y="21600"/>
                      </a:cubicBezTo>
                    </a:path>
                  </a:pathLst>
                </a:custGeom>
                <a:solidFill>
                  <a:srgbClr val="FFFE99">
                    <a:alpha val="47842"/>
                  </a:srgb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01" name="Freeform 19"/>
                <p:cNvSpPr>
                  <a:spLocks/>
                </p:cNvSpPr>
                <p:nvPr/>
              </p:nvSpPr>
              <p:spPr bwMode="auto">
                <a:xfrm flipH="1">
                  <a:off x="8480971" y="5420321"/>
                  <a:ext cx="55811" cy="869529"/>
                </a:xfrm>
                <a:custGeom>
                  <a:avLst/>
                  <a:gdLst>
                    <a:gd name="T0" fmla="*/ 21600 w 21600"/>
                    <a:gd name="T1" fmla="*/ 0 h 21600"/>
                    <a:gd name="T2" fmla="*/ 0 w 21600"/>
                    <a:gd name="T3" fmla="*/ 1800 h 21600"/>
                    <a:gd name="T4" fmla="*/ 0 w 21600"/>
                    <a:gd name="T5" fmla="*/ 19800 h 21600"/>
                    <a:gd name="T6" fmla="*/ 21600 w 21600"/>
                    <a:gd name="T7" fmla="*/ 2160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216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21600" y="0"/>
                      </a:moveTo>
                      <a:cubicBezTo>
                        <a:pt x="9671" y="0"/>
                        <a:pt x="0" y="806"/>
                        <a:pt x="0" y="1800"/>
                      </a:cubicBezTo>
                      <a:lnTo>
                        <a:pt x="0" y="19800"/>
                      </a:lnTo>
                      <a:cubicBezTo>
                        <a:pt x="0" y="20794"/>
                        <a:pt x="9671" y="21600"/>
                        <a:pt x="21600" y="21600"/>
                      </a:cubicBezTo>
                    </a:path>
                  </a:pathLst>
                </a:custGeom>
                <a:solidFill>
                  <a:srgbClr val="FFFE99">
                    <a:alpha val="47842"/>
                  </a:srgb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2309" name="Rectangle 21"/>
              <p:cNvSpPr>
                <a:spLocks/>
              </p:cNvSpPr>
              <p:nvPr/>
            </p:nvSpPr>
            <p:spPr bwMode="auto">
              <a:xfrm>
                <a:off x="7642697" y="6318870"/>
                <a:ext cx="1366242" cy="285750"/>
              </a:xfrm>
              <a:prstGeom prst="rect">
                <a:avLst/>
              </a:prstGeom>
              <a:solidFill>
                <a:srgbClr val="000080"/>
              </a:solidFill>
              <a:ln w="12700" cap="flat">
                <a:noFill/>
                <a:miter lim="800000"/>
                <a:headEnd type="none" w="med" len="med"/>
                <a:tailEnd type="none" w="med" len="med"/>
              </a:ln>
              <a:effectLst>
                <a:outerShdw blurRad="63500" dist="101600" dir="2700000" algn="ctr" rotWithShape="0">
                  <a:srgbClr val="808080">
                    <a:alpha val="75000"/>
                  </a:srgbClr>
                </a:outerShdw>
              </a:effectLst>
            </p:spPr>
            <p:txBody>
              <a:bodyPr lIns="0" tIns="0" rIns="40638" bIns="0">
                <a:prstTxWarp prst="textNoShape">
                  <a:avLst/>
                </a:prstTxWarp>
              </a:bodyPr>
              <a:lstStyle/>
              <a:p>
                <a:pPr marL="40182" algn="ctr">
                  <a:spcBef>
                    <a:spcPts val="238"/>
                  </a:spcBef>
                  <a:defRPr/>
                </a:pPr>
                <a:r>
                  <a:rPr lang="bg-BG" sz="1000" dirty="0" smtClean="0">
                    <a:solidFill>
                      <a:srgbClr val="FFFFFF"/>
                    </a:solidFill>
                    <a:latin typeface="Verdana" charset="0"/>
                    <a:ea typeface="Verdana" charset="0"/>
                    <a:cs typeface="Verdana" charset="0"/>
                    <a:sym typeface="Verdana" charset="0"/>
                  </a:rPr>
                  <a:t>Импулс на частицата</a:t>
                </a:r>
                <a:endParaRPr lang="en-US" sz="1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endParaRPr>
              </a:p>
            </p:txBody>
          </p:sp>
        </p:grpSp>
        <p:sp>
          <p:nvSpPr>
            <p:cNvPr id="46137" name="AutoShape 55"/>
            <p:cNvSpPr>
              <a:spLocks/>
            </p:cNvSpPr>
            <p:nvPr/>
          </p:nvSpPr>
          <p:spPr bwMode="auto">
            <a:xfrm>
              <a:off x="6098977" y="2634258"/>
              <a:ext cx="203150" cy="183059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38" name="AutoShape 56"/>
            <p:cNvSpPr>
              <a:spLocks/>
            </p:cNvSpPr>
            <p:nvPr/>
          </p:nvSpPr>
          <p:spPr bwMode="auto">
            <a:xfrm>
              <a:off x="6327801" y="2212330"/>
              <a:ext cx="203150" cy="183059"/>
            </a:xfrm>
            <a:prstGeom prst="star4">
              <a:avLst>
                <a:gd name="adj" fmla="val 37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39" name="AutoShape 57"/>
            <p:cNvSpPr>
              <a:spLocks/>
            </p:cNvSpPr>
            <p:nvPr/>
          </p:nvSpPr>
          <p:spPr bwMode="auto">
            <a:xfrm>
              <a:off x="6708428" y="1984623"/>
              <a:ext cx="203150" cy="181943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0" name="AutoShape 58"/>
            <p:cNvSpPr>
              <a:spLocks/>
            </p:cNvSpPr>
            <p:nvPr/>
          </p:nvSpPr>
          <p:spPr bwMode="auto">
            <a:xfrm>
              <a:off x="7240861" y="1907605"/>
              <a:ext cx="203150" cy="183059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1" name="AutoShape 59"/>
            <p:cNvSpPr>
              <a:spLocks/>
            </p:cNvSpPr>
            <p:nvPr/>
          </p:nvSpPr>
          <p:spPr bwMode="auto">
            <a:xfrm>
              <a:off x="7774410" y="1984623"/>
              <a:ext cx="283518" cy="212080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2" name="AutoShape 60"/>
            <p:cNvSpPr>
              <a:spLocks/>
            </p:cNvSpPr>
            <p:nvPr/>
          </p:nvSpPr>
          <p:spPr bwMode="auto">
            <a:xfrm>
              <a:off x="8079135" y="2288233"/>
              <a:ext cx="203150" cy="152921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3" name="AutoShape 61"/>
            <p:cNvSpPr>
              <a:spLocks/>
            </p:cNvSpPr>
            <p:nvPr/>
          </p:nvSpPr>
          <p:spPr bwMode="auto">
            <a:xfrm>
              <a:off x="8230940" y="2669977"/>
              <a:ext cx="203150" cy="181943"/>
            </a:xfrm>
            <a:prstGeom prst="star4">
              <a:avLst>
                <a:gd name="adj" fmla="val 6250"/>
              </a:avLst>
            </a:prstGeom>
            <a:solidFill>
              <a:srgbClr val="0000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4" name="Freeform 62"/>
            <p:cNvSpPr>
              <a:spLocks/>
            </p:cNvSpPr>
            <p:nvPr/>
          </p:nvSpPr>
          <p:spPr bwMode="auto">
            <a:xfrm>
              <a:off x="6250781" y="1983507"/>
              <a:ext cx="2056061" cy="914176"/>
            </a:xfrm>
            <a:custGeom>
              <a:avLst/>
              <a:gdLst>
                <a:gd name="T0" fmla="*/ 0 w 21600"/>
                <a:gd name="T1" fmla="*/ 14828 h 19556"/>
                <a:gd name="T2" fmla="*/ 13286 w 21600"/>
                <a:gd name="T3" fmla="*/ 567 h 19556"/>
                <a:gd name="T4" fmla="*/ 21600 w 21600"/>
                <a:gd name="T5" fmla="*/ 19556 h 195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19556"/>
                <a:gd name="T11" fmla="*/ 21600 w 21600"/>
                <a:gd name="T12" fmla="*/ 19556 h 195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9556">
                  <a:moveTo>
                    <a:pt x="0" y="14828"/>
                  </a:moveTo>
                  <a:cubicBezTo>
                    <a:pt x="1463" y="4341"/>
                    <a:pt x="7411" y="-2044"/>
                    <a:pt x="13286" y="567"/>
                  </a:cubicBezTo>
                  <a:cubicBezTo>
                    <a:pt x="18171" y="2739"/>
                    <a:pt x="21600" y="10570"/>
                    <a:pt x="21600" y="19556"/>
                  </a:cubicBezTo>
                </a:path>
              </a:pathLst>
            </a:custGeom>
            <a:noFill/>
            <a:ln w="25400">
              <a:solidFill>
                <a:srgbClr val="D7171E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5" name="AutoShape 63"/>
            <p:cNvSpPr>
              <a:spLocks/>
            </p:cNvSpPr>
            <p:nvPr/>
          </p:nvSpPr>
          <p:spPr bwMode="auto">
            <a:xfrm>
              <a:off x="6250781" y="1983507"/>
              <a:ext cx="2056061" cy="914176"/>
            </a:xfrm>
            <a:custGeom>
              <a:avLst/>
              <a:gdLst>
                <a:gd name="T0" fmla="*/ 1462088 w 21600"/>
                <a:gd name="T1" fmla="*/ 718028 h 19556"/>
                <a:gd name="T2" fmla="*/ 0 60000 65536"/>
                <a:gd name="T3" fmla="*/ 0 w 21600"/>
                <a:gd name="T4" fmla="*/ 0 h 19556"/>
                <a:gd name="T5" fmla="*/ 21600 w 21600"/>
                <a:gd name="T6" fmla="*/ 19556 h 19556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19556">
                  <a:moveTo>
                    <a:pt x="0" y="14845"/>
                  </a:moveTo>
                  <a:cubicBezTo>
                    <a:pt x="1463" y="4358"/>
                    <a:pt x="7411" y="-2027"/>
                    <a:pt x="13286" y="584"/>
                  </a:cubicBezTo>
                  <a:cubicBezTo>
                    <a:pt x="18171" y="2756"/>
                    <a:pt x="21600" y="10587"/>
                    <a:pt x="21600" y="19573"/>
                  </a:cubicBezTo>
                  <a:lnTo>
                    <a:pt x="10638" y="19573"/>
                  </a:lnTo>
                  <a:close/>
                  <a:moveTo>
                    <a:pt x="0" y="14845"/>
                  </a:moveTo>
                </a:path>
              </a:pathLst>
            </a:custGeom>
            <a:noFill/>
            <a:ln w="25400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6" name="Line 64"/>
            <p:cNvSpPr>
              <a:spLocks noChangeShapeType="1"/>
            </p:cNvSpPr>
            <p:nvPr/>
          </p:nvSpPr>
          <p:spPr bwMode="auto">
            <a:xfrm rot="10800000">
              <a:off x="6327800" y="1223367"/>
              <a:ext cx="1116" cy="197904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7" name="Line 65"/>
            <p:cNvSpPr>
              <a:spLocks noChangeShapeType="1"/>
            </p:cNvSpPr>
            <p:nvPr/>
          </p:nvSpPr>
          <p:spPr bwMode="auto">
            <a:xfrm>
              <a:off x="5947172" y="2212331"/>
              <a:ext cx="2741414" cy="2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54" name="Rectangle 66"/>
            <p:cNvSpPr>
              <a:spLocks/>
            </p:cNvSpPr>
            <p:nvPr/>
          </p:nvSpPr>
          <p:spPr bwMode="auto">
            <a:xfrm>
              <a:off x="6876976" y="2745879"/>
              <a:ext cx="1180952" cy="741164"/>
            </a:xfrm>
            <a:prstGeom prst="rect">
              <a:avLst/>
            </a:prstGeom>
            <a:solidFill>
              <a:srgbClr val="D7171E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 algn="ctr">
                <a:spcBef>
                  <a:spcPts val="439"/>
                </a:spcBef>
                <a:defRPr/>
              </a:pPr>
              <a:r>
                <a:rPr lang="bg-BG" dirty="0" smtClean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Спирала</a:t>
              </a:r>
              <a:endParaRPr lang="en-US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endParaRPr>
            </a:p>
            <a:p>
              <a:pPr marL="40182" algn="ctr">
                <a:spcBef>
                  <a:spcPts val="281"/>
                </a:spcBef>
                <a:defRPr/>
              </a:pP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(R, d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0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, z</a:t>
              </a:r>
              <a:r>
                <a:rPr lang="en-US" sz="1100" baseline="-200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0</a:t>
              </a:r>
              <a:r>
                <a:rPr lang="en-US" sz="1100" dirty="0">
                  <a:solidFill>
                    <a:srgbClr val="FFFFFF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)</a:t>
              </a:r>
            </a:p>
          </p:txBody>
        </p:sp>
        <p:sp>
          <p:nvSpPr>
            <p:cNvPr id="46149" name="Rectangle 67"/>
            <p:cNvSpPr>
              <a:spLocks/>
            </p:cNvSpPr>
            <p:nvPr/>
          </p:nvSpPr>
          <p:spPr bwMode="auto">
            <a:xfrm>
              <a:off x="8549868" y="2196703"/>
              <a:ext cx="124516" cy="1692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8" bIns="0">
              <a:prstTxWarp prst="textNoShape">
                <a:avLst/>
              </a:prstTxWarp>
              <a:spAutoFit/>
            </a:bodyPr>
            <a:lstStyle/>
            <a:p>
              <a:pPr marL="40182" algn="ctr">
                <a:spcBef>
                  <a:spcPts val="281"/>
                </a:spcBef>
              </a:pPr>
              <a:r>
                <a:rPr lang="en-US" sz="1100" dirty="0" err="1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x</a:t>
              </a:r>
              <a:endParaRPr lang="en-US" sz="1100" dirty="0">
                <a:latin typeface="Verdana" charset="0"/>
                <a:ea typeface="Verdana" charset="0"/>
                <a:cs typeface="Verdana" charset="0"/>
                <a:sym typeface="Verdana" charset="0"/>
              </a:endParaRPr>
            </a:p>
          </p:txBody>
        </p:sp>
        <p:sp>
          <p:nvSpPr>
            <p:cNvPr id="46150" name="Rectangle 68"/>
            <p:cNvSpPr>
              <a:spLocks/>
            </p:cNvSpPr>
            <p:nvPr/>
          </p:nvSpPr>
          <p:spPr bwMode="auto">
            <a:xfrm>
              <a:off x="6094203" y="1080492"/>
              <a:ext cx="124516" cy="1692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8" bIns="0">
              <a:prstTxWarp prst="textNoShape">
                <a:avLst/>
              </a:prstTxWarp>
              <a:spAutoFit/>
            </a:bodyPr>
            <a:lstStyle/>
            <a:p>
              <a:pPr marL="40182" algn="ctr">
                <a:spcBef>
                  <a:spcPts val="281"/>
                </a:spcBef>
              </a:pPr>
              <a:r>
                <a:rPr lang="en-US" sz="1100" dirty="0" err="1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y</a:t>
              </a:r>
              <a:endParaRPr lang="en-US" sz="1100" dirty="0">
                <a:latin typeface="Verdana" charset="0"/>
                <a:ea typeface="Verdana" charset="0"/>
                <a:cs typeface="Verdana" charset="0"/>
                <a:sym typeface="Verdana" charset="0"/>
              </a:endParaRPr>
            </a:p>
          </p:txBody>
        </p:sp>
      </p:grpSp>
      <p:sp>
        <p:nvSpPr>
          <p:cNvPr id="77" name="Slide Number Placeholder 7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0330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1" grpId="0" animBg="1"/>
      <p:bldP spid="12326" grpId="0" animBg="1"/>
      <p:bldP spid="1234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4"/>
            <a:ext cx="8229600" cy="894356"/>
          </a:xfrm>
        </p:spPr>
        <p:txBody>
          <a:bodyPr/>
          <a:lstStyle/>
          <a:p>
            <a:pPr algn="r" eaLnBrk="1" hangingPunct="1"/>
            <a:r>
              <a:rPr lang="bg-BG" dirty="0" smtClean="0">
                <a:ea typeface="ＭＳ Ｐゴシック" pitchFamily="-111" charset="-128"/>
                <a:cs typeface="ＭＳ Ｐゴシック" pitchFamily="-111" charset="-128"/>
              </a:rPr>
              <a:t>Обработка на данни</a:t>
            </a:r>
            <a:endParaRPr lang="en-US" dirty="0" smtClean="0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507413" cy="45307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bg-BG" sz="3200" dirty="0" smtClean="0">
                <a:solidFill>
                  <a:schemeClr val="accent1"/>
                </a:solidFill>
                <a:ea typeface="ＭＳ Ｐゴシック" pitchFamily="-111" charset="-128"/>
                <a:cs typeface="ＭＳ Ｐゴシック" pitchFamily="-111" charset="-128"/>
              </a:rPr>
              <a:t>Реконструкция</a:t>
            </a:r>
            <a:endParaRPr lang="en-US" sz="3200" dirty="0" smtClean="0">
              <a:solidFill>
                <a:schemeClr val="accent1"/>
              </a:solidFill>
              <a:ea typeface="ＭＳ Ｐゴシック" pitchFamily="-111" charset="-128"/>
              <a:cs typeface="ＭＳ Ｐゴシック" pitchFamily="-111" charset="-128"/>
            </a:endParaRPr>
          </a:p>
          <a:p>
            <a:pPr lvl="1" eaLnBrk="1" hangingPunct="1">
              <a:lnSpc>
                <a:spcPct val="90000"/>
              </a:lnSpc>
              <a:buFont typeface="Wingdings" pitchFamily="-111" charset="2"/>
              <a:buChar char="Ø"/>
            </a:pPr>
            <a:r>
              <a:rPr lang="bg-BG" sz="3000" dirty="0" smtClean="0">
                <a:solidFill>
                  <a:srgbClr val="000000"/>
                </a:solidFill>
              </a:rPr>
              <a:t>Заредени частици: обединяване на сработилите канали в следи</a:t>
            </a:r>
            <a:endParaRPr lang="en-US" sz="3000" dirty="0" smtClean="0">
              <a:solidFill>
                <a:srgbClr val="000000"/>
              </a:solidFill>
            </a:endParaRPr>
          </a:p>
          <a:p>
            <a:pPr lvl="2">
              <a:lnSpc>
                <a:spcPct val="90000"/>
              </a:lnSpc>
              <a:buFont typeface="Wingdings" pitchFamily="-111" charset="2"/>
              <a:buChar char="Ø"/>
            </a:pPr>
            <a:r>
              <a:rPr lang="bg-BG" sz="2600" dirty="0" smtClean="0">
                <a:solidFill>
                  <a:srgbClr val="000000"/>
                </a:solidFill>
              </a:rPr>
              <a:t>За всяка следа</a:t>
            </a:r>
            <a:r>
              <a:rPr lang="en-US" sz="2600" dirty="0" smtClean="0">
                <a:solidFill>
                  <a:srgbClr val="000000"/>
                </a:solidFill>
              </a:rPr>
              <a:t>: </a:t>
            </a:r>
            <a:r>
              <a:rPr lang="bg-BG" sz="2600" dirty="0" smtClean="0">
                <a:solidFill>
                  <a:srgbClr val="000000"/>
                </a:solidFill>
              </a:rPr>
              <a:t>импулс и идентификация</a:t>
            </a:r>
          </a:p>
          <a:p>
            <a:pPr lvl="1" eaLnBrk="1" hangingPunct="1">
              <a:lnSpc>
                <a:spcPct val="90000"/>
              </a:lnSpc>
              <a:buFont typeface="Wingdings" pitchFamily="-111" charset="2"/>
              <a:buChar char="Ø"/>
            </a:pPr>
            <a:r>
              <a:rPr lang="bg-BG" sz="3000" dirty="0" smtClean="0">
                <a:solidFill>
                  <a:srgbClr val="000000"/>
                </a:solidFill>
              </a:rPr>
              <a:t>Неутрални частици: енергия в калориметрите</a:t>
            </a:r>
          </a:p>
          <a:p>
            <a:pPr lvl="0">
              <a:lnSpc>
                <a:spcPct val="90000"/>
              </a:lnSpc>
              <a:buClr>
                <a:srgbClr val="D34817"/>
              </a:buClr>
            </a:pPr>
            <a:r>
              <a:rPr lang="bg-BG" sz="3200" dirty="0" smtClean="0">
                <a:solidFill>
                  <a:srgbClr val="D34817"/>
                </a:solidFill>
                <a:ea typeface="ＭＳ Ｐゴシック" pitchFamily="-111" charset="-128"/>
                <a:cs typeface="ＭＳ Ｐゴシック" pitchFamily="-111" charset="-128"/>
              </a:rPr>
              <a:t>Моделиране: </a:t>
            </a:r>
            <a:r>
              <a:rPr lang="bg-BG" sz="3200" dirty="0" smtClean="0">
                <a:ea typeface="ＭＳ Ｐゴシック" pitchFamily="-111" charset="-128"/>
                <a:cs typeface="ＭＳ Ｐゴシック" pitchFamily="-111" charset="-128"/>
              </a:rPr>
              <a:t>характеристики на детектора</a:t>
            </a:r>
            <a:endParaRPr lang="en-US" sz="3400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bg-BG" sz="3200" dirty="0" smtClean="0">
                <a:solidFill>
                  <a:schemeClr val="accent1"/>
                </a:solidFill>
                <a:ea typeface="ＭＳ Ｐゴシック" pitchFamily="-111" charset="-128"/>
                <a:cs typeface="ＭＳ Ｐゴシック" pitchFamily="-111" charset="-128"/>
              </a:rPr>
              <a:t>Анализ</a:t>
            </a:r>
            <a:endParaRPr lang="en-US" sz="3200" dirty="0" smtClean="0">
              <a:solidFill>
                <a:schemeClr val="accent1"/>
              </a:solidFill>
              <a:ea typeface="ＭＳ Ｐゴシック" pitchFamily="-111" charset="-128"/>
              <a:cs typeface="ＭＳ Ｐゴシック" pitchFamily="-111" charset="-128"/>
            </a:endParaRPr>
          </a:p>
          <a:p>
            <a:pPr lvl="1" eaLnBrk="1" hangingPunct="1">
              <a:lnSpc>
                <a:spcPct val="90000"/>
              </a:lnSpc>
              <a:buFont typeface="Wingdings" pitchFamily="-111" charset="2"/>
              <a:buChar char="Ø"/>
            </a:pPr>
            <a:r>
              <a:rPr lang="bg-BG" sz="3000" dirty="0" smtClean="0"/>
              <a:t>Получаване на физическа информация</a:t>
            </a:r>
            <a:endParaRPr lang="en-US" sz="3000" dirty="0" smtClean="0"/>
          </a:p>
          <a:p>
            <a:pPr eaLnBrk="1" hangingPunct="1">
              <a:lnSpc>
                <a:spcPct val="90000"/>
              </a:lnSpc>
            </a:pPr>
            <a:r>
              <a:rPr lang="en-US" sz="3200" dirty="0" smtClean="0">
                <a:solidFill>
                  <a:srgbClr val="860908"/>
                </a:solidFill>
                <a:ea typeface="ＭＳ Ｐゴシック" pitchFamily="-111" charset="-128"/>
                <a:cs typeface="ＭＳ Ｐゴシック" pitchFamily="-111" charset="-128"/>
              </a:rPr>
              <a:t>GRID:</a:t>
            </a:r>
          </a:p>
          <a:p>
            <a:pPr lvl="1" eaLnBrk="1" hangingPunct="1">
              <a:lnSpc>
                <a:spcPct val="90000"/>
              </a:lnSpc>
              <a:buFont typeface="Wingdings" pitchFamily="-111" charset="2"/>
              <a:buChar char="Ø"/>
            </a:pPr>
            <a:r>
              <a:rPr lang="bg-BG" sz="2800" dirty="0" smtClean="0"/>
              <a:t>Разпределни изчисления</a:t>
            </a:r>
            <a:r>
              <a:rPr lang="en-US" sz="2800" dirty="0" smtClean="0"/>
              <a:t>: </a:t>
            </a:r>
            <a:r>
              <a:rPr lang="bg-BG" sz="2800" dirty="0" smtClean="0"/>
              <a:t>Т0, Т1, Т2</a:t>
            </a:r>
            <a:r>
              <a:rPr lang="en-US" sz="2800" dirty="0" smtClean="0"/>
              <a:t>,…</a:t>
            </a:r>
            <a:endParaRPr lang="en-US" sz="2800" dirty="0"/>
          </a:p>
        </p:txBody>
      </p:sp>
      <p:pic>
        <p:nvPicPr>
          <p:cNvPr id="110596" name="Picture 4" descr="HILFE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4925" y="0"/>
            <a:ext cx="1800225" cy="168275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38099" y="6400800"/>
            <a:ext cx="2133600" cy="457200"/>
          </a:xfrm>
        </p:spPr>
        <p:txBody>
          <a:bodyPr/>
          <a:lstStyle/>
          <a:p>
            <a:pPr>
              <a:defRPr/>
            </a:pPr>
            <a:fld id="{27B5CB38-21DC-B946-B21F-AC69FF3622A3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623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2" descr="universe_transparenc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133" y="457200"/>
            <a:ext cx="8847667" cy="5791200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 rot="20531796">
            <a:off x="3048000" y="962896"/>
            <a:ext cx="1003300" cy="1323104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657600" y="2590800"/>
            <a:ext cx="1143000" cy="25908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05400" y="1894344"/>
            <a:ext cx="3810000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Times New Roman"/>
                <a:cs typeface="Times New Roman"/>
              </a:rPr>
              <a:t>Кварки </a:t>
            </a:r>
            <a:r>
              <a:rPr lang="en-US" dirty="0" smtClean="0">
                <a:latin typeface="Times New Roman"/>
                <a:cs typeface="Times New Roman"/>
              </a:rPr>
              <a:t>→</a:t>
            </a:r>
            <a:r>
              <a:rPr lang="bg-BG" dirty="0" smtClean="0">
                <a:latin typeface="Times New Roman"/>
                <a:cs typeface="Times New Roman"/>
              </a:rPr>
              <a:t> адрони</a:t>
            </a:r>
            <a:r>
              <a:rPr lang="en-US" dirty="0" smtClean="0">
                <a:latin typeface="Times New Roman"/>
                <a:cs typeface="Times New Roman"/>
              </a:rPr>
              <a:t> ~10</a:t>
            </a:r>
            <a:r>
              <a:rPr lang="en-US" baseline="30000" dirty="0" smtClean="0">
                <a:latin typeface="Times New Roman"/>
                <a:cs typeface="Times New Roman"/>
              </a:rPr>
              <a:t>-6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s</a:t>
            </a:r>
            <a:r>
              <a:rPr lang="bg-BG" dirty="0" smtClean="0">
                <a:latin typeface="Times New Roman"/>
                <a:cs typeface="Times New Roman"/>
              </a:rPr>
              <a:t> след Големия Взрив</a:t>
            </a:r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bg-BG" dirty="0" smtClean="0">
                <a:latin typeface="Times New Roman"/>
                <a:cs typeface="Times New Roman"/>
              </a:rPr>
              <a:t> Вселената е непрозрачна, преки наблюдения не са възможни.</a:t>
            </a:r>
          </a:p>
          <a:p>
            <a:endParaRPr lang="bg-BG" dirty="0" smtClean="0">
              <a:latin typeface="Times New Roman"/>
              <a:cs typeface="Times New Roman"/>
            </a:endParaRPr>
          </a:p>
          <a:p>
            <a:r>
              <a:rPr lang="bg-BG" dirty="0" smtClean="0">
                <a:latin typeface="Times New Roman"/>
                <a:cs typeface="Times New Roman"/>
              </a:rPr>
              <a:t>=&gt; изследвания на ускорители</a:t>
            </a:r>
            <a:r>
              <a:rPr lang="en-US" dirty="0" smtClean="0">
                <a:latin typeface="Times New Roman"/>
                <a:cs typeface="Times New Roman"/>
              </a:rPr>
              <a:t>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2462"/>
          </a:xfrm>
        </p:spPr>
        <p:txBody>
          <a:bodyPr>
            <a:normAutofit/>
          </a:bodyPr>
          <a:lstStyle/>
          <a:p>
            <a:r>
              <a:rPr lang="bg-BG" dirty="0" smtClean="0"/>
              <a:t>Характеристики на реконструцията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392" y="1282701"/>
            <a:ext cx="5622151" cy="4382060"/>
          </a:xfrm>
        </p:spPr>
        <p:txBody>
          <a:bodyPr>
            <a:normAutofit fontScale="92500"/>
          </a:bodyPr>
          <a:lstStyle/>
          <a:p>
            <a:r>
              <a:rPr lang="bg-BG" b="1" dirty="0" smtClean="0"/>
              <a:t>Ефективност</a:t>
            </a:r>
            <a:r>
              <a:rPr lang="en-US" b="1" dirty="0" smtClean="0"/>
              <a:t> </a:t>
            </a:r>
            <a:r>
              <a:rPr lang="en-US" dirty="0" smtClean="0"/>
              <a:t>= (</a:t>
            </a:r>
            <a:r>
              <a:rPr lang="bg-BG" dirty="0" smtClean="0"/>
              <a:t>Брой реконструирани частици</a:t>
            </a:r>
            <a:r>
              <a:rPr lang="en-US" dirty="0" smtClean="0"/>
              <a:t>) / (</a:t>
            </a:r>
            <a:r>
              <a:rPr lang="bg-BG" dirty="0" smtClean="0"/>
              <a:t>Брой на всички частици</a:t>
            </a:r>
            <a:r>
              <a:rPr lang="en-US" dirty="0" smtClean="0"/>
              <a:t>) </a:t>
            </a:r>
          </a:p>
          <a:p>
            <a:r>
              <a:rPr lang="bg-BG" b="1" dirty="0" smtClean="0"/>
              <a:t>Разделителна способност</a:t>
            </a:r>
            <a:r>
              <a:rPr lang="en-US" b="1" dirty="0" smtClean="0"/>
              <a:t> </a:t>
            </a:r>
            <a:r>
              <a:rPr lang="en-US" b="1" dirty="0" smtClean="0"/>
              <a:t>= </a:t>
            </a:r>
            <a:r>
              <a:rPr lang="en-US" dirty="0" smtClean="0"/>
              <a:t>(</a:t>
            </a:r>
            <a:r>
              <a:rPr lang="bg-BG" dirty="0" smtClean="0"/>
              <a:t>Измерена стойност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bg-BG" dirty="0" smtClean="0"/>
              <a:t>Истинска стойност</a:t>
            </a:r>
            <a:r>
              <a:rPr lang="en-US" dirty="0" smtClean="0"/>
              <a:t>)</a:t>
            </a:r>
            <a:r>
              <a:rPr lang="en-US" dirty="0" smtClean="0"/>
              <a:t>/ </a:t>
            </a:r>
            <a:r>
              <a:rPr lang="bg-BG" dirty="0" smtClean="0"/>
              <a:t>Истинска стойност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bg-BG" dirty="0" smtClean="0"/>
              <a:t>Точност на реконстукцията</a:t>
            </a:r>
            <a:endParaRPr lang="en-US" dirty="0" smtClean="0"/>
          </a:p>
          <a:p>
            <a:r>
              <a:rPr lang="en-US" b="1" dirty="0" smtClean="0"/>
              <a:t> </a:t>
            </a:r>
            <a:r>
              <a:rPr lang="bg-BG" b="1" dirty="0" smtClean="0"/>
              <a:t>Процент фалшиви </a:t>
            </a:r>
            <a:r>
              <a:rPr lang="en-US" b="1" dirty="0" smtClean="0"/>
              <a:t>= </a:t>
            </a:r>
            <a:r>
              <a:rPr lang="en-US" dirty="0" smtClean="0"/>
              <a:t>(</a:t>
            </a:r>
            <a:r>
              <a:rPr lang="bg-BG" dirty="0" smtClean="0"/>
              <a:t>Брой каони реконструирани като пиони</a:t>
            </a:r>
            <a:r>
              <a:rPr lang="en-US" dirty="0" smtClean="0"/>
              <a:t>) / (</a:t>
            </a:r>
            <a:r>
              <a:rPr lang="bg-BG" dirty="0" smtClean="0"/>
              <a:t>Брой каони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 </a:t>
            </a:r>
            <a:r>
              <a:rPr lang="bg-BG" dirty="0" smtClean="0"/>
              <a:t>Колко често един реконструиран обект изглежда като друг обект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03504" y="5610135"/>
            <a:ext cx="787746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bg-BG" dirty="0" smtClean="0"/>
              <a:t>Важно за физическия анализ</a:t>
            </a:r>
            <a:endParaRPr lang="en-US" dirty="0" smtClean="0"/>
          </a:p>
          <a:p>
            <a:pPr marL="400050" indent="-400050">
              <a:buAutoNum type="romanLcParenR"/>
            </a:pPr>
            <a:r>
              <a:rPr lang="bg-BG" dirty="0" smtClean="0"/>
              <a:t>Висока </a:t>
            </a:r>
            <a:r>
              <a:rPr lang="bg-BG" dirty="0" smtClean="0"/>
              <a:t>ефективност</a:t>
            </a:r>
            <a:r>
              <a:rPr lang="bg-BG" dirty="0"/>
              <a:t> </a:t>
            </a:r>
            <a:r>
              <a:rPr lang="bg-BG" dirty="0" smtClean="0"/>
              <a:t>и разделителна способност</a:t>
            </a:r>
            <a:r>
              <a:rPr lang="bg-BG" dirty="0" smtClean="0"/>
              <a:t>, </a:t>
            </a:r>
            <a:r>
              <a:rPr lang="bg-BG" dirty="0" smtClean="0"/>
              <a:t>нисък процент фалшиви</a:t>
            </a:r>
            <a:r>
              <a:rPr lang="en-US" dirty="0" smtClean="0"/>
              <a:t> </a:t>
            </a:r>
          </a:p>
          <a:p>
            <a:pPr marL="400050" indent="-400050">
              <a:buAutoNum type="romanLcParenR"/>
            </a:pPr>
            <a:r>
              <a:rPr lang="bg-BG" dirty="0" smtClean="0"/>
              <a:t>Добра оценка на ефективността, </a:t>
            </a:r>
            <a:r>
              <a:rPr lang="bg-BG" dirty="0" smtClean="0"/>
              <a:t>разделителната способност </a:t>
            </a:r>
            <a:r>
              <a:rPr lang="bg-BG" dirty="0" smtClean="0"/>
              <a:t>и процента фалшиви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16C22-09F7-3B4A-9547-C1BFC3F4BF32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r="1575"/>
          <a:stretch>
            <a:fillRect/>
          </a:stretch>
        </p:blipFill>
        <p:spPr>
          <a:xfrm>
            <a:off x="5946677" y="3222678"/>
            <a:ext cx="3197323" cy="20532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rcRect r="2500"/>
          <a:stretch>
            <a:fillRect/>
          </a:stretch>
        </p:blipFill>
        <p:spPr>
          <a:xfrm>
            <a:off x="5946677" y="799280"/>
            <a:ext cx="3115643" cy="2423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816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Какво е “пълен анализ”?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bg-BG" sz="2800" dirty="0" smtClean="0"/>
              <a:t>   Съвкупност от изследвания, които заедно</a:t>
            </a:r>
            <a:r>
              <a:rPr lang="bg-BG" sz="2800" dirty="0"/>
              <a:t> </a:t>
            </a:r>
            <a:r>
              <a:rPr lang="bg-BG" sz="2800" dirty="0" smtClean="0"/>
              <a:t>дават съгласувано</a:t>
            </a:r>
            <a:r>
              <a:rPr lang="en-US" sz="2800" dirty="0" smtClean="0"/>
              <a:t> </a:t>
            </a:r>
            <a:r>
              <a:rPr lang="bg-BG" sz="2800" dirty="0" smtClean="0"/>
              <a:t>и цялостно описание</a:t>
            </a:r>
            <a:r>
              <a:rPr lang="en-US" sz="2800" dirty="0" smtClean="0"/>
              <a:t> </a:t>
            </a:r>
            <a:r>
              <a:rPr lang="bg-BG" sz="2800" dirty="0" smtClean="0"/>
              <a:t>на определено множество от данни</a:t>
            </a:r>
            <a:endParaRPr lang="en-US" sz="2800" dirty="0" smtClean="0"/>
          </a:p>
          <a:p>
            <a:pPr lvl="1"/>
            <a:r>
              <a:rPr lang="bg-BG" sz="2600" dirty="0" smtClean="0"/>
              <a:t>Покрива всички аспекти, </a:t>
            </a:r>
            <a:r>
              <a:rPr lang="en-US" sz="2600" dirty="0" smtClean="0"/>
              <a:t> </a:t>
            </a:r>
            <a:r>
              <a:rPr lang="bg-BG" sz="2600" dirty="0" smtClean="0"/>
              <a:t>н</a:t>
            </a:r>
            <a:r>
              <a:rPr lang="bg-BG" sz="2600" dirty="0"/>
              <a:t>у</a:t>
            </a:r>
            <a:r>
              <a:rPr lang="bg-BG" sz="2600" dirty="0" smtClean="0"/>
              <a:t>жни за разбиране и характеристика на данните</a:t>
            </a:r>
            <a:endParaRPr lang="en-US" sz="2600" dirty="0" smtClean="0"/>
          </a:p>
          <a:p>
            <a:pPr lvl="1"/>
            <a:r>
              <a:rPr lang="bg-BG" sz="2600" dirty="0" smtClean="0"/>
              <a:t>Достатъчна документация</a:t>
            </a:r>
            <a:endParaRPr lang="en-US" sz="2600" dirty="0" smtClean="0"/>
          </a:p>
          <a:p>
            <a:pPr lvl="1"/>
            <a:r>
              <a:rPr lang="bg-BG" sz="2600" dirty="0" smtClean="0"/>
              <a:t>Независима проверка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19501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Практически съвети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g-BG" dirty="0" smtClean="0"/>
              <a:t>Планиране (“Седем пъти мери, един път режи”)</a:t>
            </a:r>
            <a:endParaRPr lang="en-US" dirty="0" smtClean="0"/>
          </a:p>
          <a:p>
            <a:pPr lvl="1"/>
            <a:r>
              <a:rPr lang="bg-BG" dirty="0" smtClean="0"/>
              <a:t>Планирай внимателно стратегията на анализ</a:t>
            </a:r>
            <a:endParaRPr lang="en-US" dirty="0" smtClean="0"/>
          </a:p>
          <a:p>
            <a:pPr lvl="1"/>
            <a:r>
              <a:rPr lang="bg-BG" dirty="0" smtClean="0"/>
              <a:t>Идентифицирай факторите, определящи чувствителността</a:t>
            </a:r>
            <a:endParaRPr lang="en-US" dirty="0" smtClean="0"/>
          </a:p>
          <a:p>
            <a:pPr lvl="1"/>
            <a:r>
              <a:rPr lang="bg-BG" dirty="0" smtClean="0"/>
              <a:t>Какви графики, илюстрации и таблици трябват?</a:t>
            </a:r>
            <a:endParaRPr lang="en-US" dirty="0" smtClean="0"/>
          </a:p>
          <a:p>
            <a:pPr lvl="1"/>
            <a:r>
              <a:rPr lang="bg-BG" dirty="0" smtClean="0"/>
              <a:t>Какви данни са нужни?</a:t>
            </a:r>
            <a:endParaRPr lang="en-US" dirty="0" smtClean="0"/>
          </a:p>
          <a:p>
            <a:pPr lvl="1"/>
            <a:r>
              <a:rPr lang="bg-BG" dirty="0" smtClean="0"/>
              <a:t>Какви тригери се използват?</a:t>
            </a:r>
            <a:endParaRPr lang="en-US" dirty="0" smtClean="0"/>
          </a:p>
          <a:p>
            <a:pPr lvl="1"/>
            <a:r>
              <a:rPr lang="bg-BG" dirty="0" smtClean="0"/>
              <a:t>Какви моделирани данни са нужни?</a:t>
            </a:r>
            <a:endParaRPr lang="en-US" dirty="0" smtClean="0"/>
          </a:p>
          <a:p>
            <a:r>
              <a:rPr lang="bg-BG" dirty="0" smtClean="0"/>
              <a:t>Доверявай, но проверявай</a:t>
            </a:r>
            <a:endParaRPr lang="en-US" dirty="0" smtClean="0"/>
          </a:p>
          <a:p>
            <a:pPr lvl="1"/>
            <a:r>
              <a:rPr lang="bg-BG" dirty="0" smtClean="0"/>
              <a:t>Запитай се “Има ли този резултат смисъл?”</a:t>
            </a:r>
            <a:endParaRPr lang="en-US" dirty="0" smtClean="0"/>
          </a:p>
          <a:p>
            <a:pPr lvl="1"/>
            <a:r>
              <a:rPr lang="bg-BG" dirty="0" smtClean="0"/>
              <a:t>Къде може да се намери допълнителна информация?</a:t>
            </a:r>
            <a:endParaRPr lang="en-US" dirty="0" smtClean="0"/>
          </a:p>
          <a:p>
            <a:r>
              <a:rPr lang="bg-BG" dirty="0" smtClean="0"/>
              <a:t>Ден работа спестява 5 мин. мислене (или обратното)</a:t>
            </a:r>
            <a:endParaRPr lang="en-US" dirty="0" smtClean="0"/>
          </a:p>
          <a:p>
            <a:pPr lvl="1"/>
            <a:r>
              <a:rPr lang="bg-BG" dirty="0" smtClean="0"/>
              <a:t>Внимателно подгответе детайлите</a:t>
            </a:r>
            <a:endParaRPr lang="en-US" dirty="0" smtClean="0"/>
          </a:p>
          <a:p>
            <a:pPr lvl="1"/>
            <a:r>
              <a:rPr lang="bg-BG" dirty="0" smtClean="0"/>
              <a:t>Ако има проблем, опитайте се да го разберете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704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Основи на анализа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bg-BG" dirty="0" smtClean="0"/>
              <a:t>Обща информация за всички анализи</a:t>
            </a:r>
            <a:endParaRPr lang="en-US" dirty="0" smtClean="0"/>
          </a:p>
          <a:p>
            <a:pPr lvl="1"/>
            <a:r>
              <a:rPr lang="bg-BG" dirty="0" smtClean="0"/>
              <a:t>Оценка на пълната ефективност за сигнала след всички критерии за отбор</a:t>
            </a:r>
            <a:endParaRPr lang="en-US" dirty="0" smtClean="0"/>
          </a:p>
          <a:p>
            <a:pPr lvl="1"/>
            <a:r>
              <a:rPr lang="bg-BG" dirty="0" smtClean="0"/>
              <a:t>Оценка на очаквания брой фонови събития след всички критерии за отбор</a:t>
            </a:r>
            <a:endParaRPr lang="en-US" dirty="0" smtClean="0"/>
          </a:p>
          <a:p>
            <a:pPr lvl="1"/>
            <a:r>
              <a:rPr lang="bg-BG" dirty="0" smtClean="0"/>
              <a:t>Оценка на статистическите и систематични грешки</a:t>
            </a:r>
            <a:endParaRPr lang="en-US" dirty="0" smtClean="0"/>
          </a:p>
          <a:p>
            <a:r>
              <a:rPr lang="bg-BG" dirty="0" smtClean="0"/>
              <a:t>Основни типове анализ</a:t>
            </a:r>
            <a:endParaRPr lang="en-US" dirty="0" smtClean="0"/>
          </a:p>
          <a:p>
            <a:pPr lvl="1"/>
            <a:r>
              <a:rPr lang="bg-BG" dirty="0" smtClean="0"/>
              <a:t>Преброяване на събития</a:t>
            </a:r>
            <a:r>
              <a:rPr lang="en-US" dirty="0" smtClean="0"/>
              <a:t> (</a:t>
            </a:r>
            <a:r>
              <a:rPr lang="bg-BG" dirty="0" smtClean="0"/>
              <a:t>вероятности на процеси</a:t>
            </a:r>
            <a:r>
              <a:rPr lang="bg-BG" dirty="0"/>
              <a:t> </a:t>
            </a:r>
            <a:r>
              <a:rPr lang="bg-BG" dirty="0" smtClean="0"/>
              <a:t>и разпади</a:t>
            </a:r>
            <a:r>
              <a:rPr lang="en-US" dirty="0" smtClean="0"/>
              <a:t>)</a:t>
            </a:r>
          </a:p>
          <a:p>
            <a:pPr lvl="1"/>
            <a:r>
              <a:rPr lang="bg-BG" dirty="0" smtClean="0"/>
              <a:t>Измерване на характеристики</a:t>
            </a:r>
            <a:r>
              <a:rPr lang="en-US" dirty="0" smtClean="0"/>
              <a:t> (</a:t>
            </a:r>
            <a:r>
              <a:rPr lang="bg-BG" dirty="0" smtClean="0"/>
              <a:t>маса, време на живот</a:t>
            </a:r>
            <a:r>
              <a:rPr lang="en-US" dirty="0" smtClean="0"/>
              <a:t>, </a:t>
            </a:r>
            <a:r>
              <a:rPr lang="bg-BG" dirty="0" smtClean="0"/>
              <a:t>импулсни спектри</a:t>
            </a:r>
            <a:r>
              <a:rPr lang="en-US" dirty="0" smtClean="0"/>
              <a:t>)</a:t>
            </a:r>
          </a:p>
          <a:p>
            <a:pPr lvl="1"/>
            <a:r>
              <a:rPr lang="bg-BG" dirty="0" smtClean="0"/>
              <a:t>Търсене на нещо ново</a:t>
            </a:r>
            <a:r>
              <a:rPr lang="en-US" dirty="0" smtClean="0"/>
              <a:t> (</a:t>
            </a:r>
            <a:r>
              <a:rPr lang="bg-BG" dirty="0" smtClean="0"/>
              <a:t>забранени разпади</a:t>
            </a:r>
            <a:r>
              <a:rPr lang="en-US" dirty="0" smtClean="0"/>
              <a:t>, </a:t>
            </a:r>
            <a:r>
              <a:rPr lang="bg-BG" dirty="0" smtClean="0"/>
              <a:t>нова физика</a:t>
            </a:r>
            <a:r>
              <a:rPr lang="en-US" dirty="0" smtClean="0"/>
              <a:t>)</a:t>
            </a:r>
          </a:p>
          <a:p>
            <a:r>
              <a:rPr lang="bg-BG" dirty="0" smtClean="0"/>
              <a:t>Трябват ни данни и моделиране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16582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0065" y="4780604"/>
            <a:ext cx="2096735" cy="17232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Етапи на физически анализ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86209"/>
          </a:xfrm>
        </p:spPr>
        <p:txBody>
          <a:bodyPr>
            <a:normAutofit fontScale="92500" lnSpcReduction="20000"/>
          </a:bodyPr>
          <a:lstStyle/>
          <a:p>
            <a:r>
              <a:rPr lang="bg-BG" dirty="0" smtClean="0"/>
              <a:t>Използваме резултатите на реконструкцията</a:t>
            </a:r>
            <a:endParaRPr lang="en-US" dirty="0" smtClean="0"/>
          </a:p>
          <a:p>
            <a:r>
              <a:rPr lang="bg-BG" dirty="0" smtClean="0"/>
              <a:t>Избираме събития на базата на реконструираните характеристики</a:t>
            </a:r>
            <a:endParaRPr lang="en-US" dirty="0" smtClean="0"/>
          </a:p>
          <a:p>
            <a:pPr lvl="1"/>
            <a:r>
              <a:rPr lang="bg-BG" dirty="0" smtClean="0"/>
              <a:t>Често изчисляваме нови величини, например масата на комбинация от частици</a:t>
            </a:r>
            <a:endParaRPr lang="en-US" dirty="0" smtClean="0"/>
          </a:p>
          <a:p>
            <a:pPr lvl="1"/>
            <a:r>
              <a:rPr lang="bg-BG" dirty="0" smtClean="0"/>
              <a:t>Селекцията на събития цели да подобри например отношението сигнал/фон</a:t>
            </a:r>
            <a:endParaRPr lang="en-US" dirty="0" smtClean="0"/>
          </a:p>
          <a:p>
            <a:r>
              <a:rPr lang="bg-BG" dirty="0" smtClean="0"/>
              <a:t>Оценки</a:t>
            </a:r>
            <a:endParaRPr lang="en-US" dirty="0" smtClean="0"/>
          </a:p>
          <a:p>
            <a:pPr lvl="1"/>
            <a:r>
              <a:rPr lang="bg-BG" dirty="0" smtClean="0"/>
              <a:t>Ефективност на селекцията</a:t>
            </a:r>
            <a:endParaRPr lang="en-US" dirty="0" smtClean="0"/>
          </a:p>
          <a:p>
            <a:pPr lvl="1"/>
            <a:r>
              <a:rPr lang="bg-BG" dirty="0" smtClean="0"/>
              <a:t>Количество фонови събития след селекцията</a:t>
            </a:r>
            <a:endParaRPr lang="en-US" dirty="0" smtClean="0"/>
          </a:p>
          <a:p>
            <a:pPr lvl="1"/>
            <a:r>
              <a:rPr lang="bg-BG" dirty="0" smtClean="0"/>
              <a:t>Може да използваме симулация и данни за оценка на грешките</a:t>
            </a:r>
            <a:endParaRPr lang="en-US" dirty="0" smtClean="0"/>
          </a:p>
          <a:p>
            <a:r>
              <a:rPr lang="bg-BG" dirty="0" smtClean="0"/>
              <a:t>Окончателната фигура показва</a:t>
            </a:r>
            <a:endParaRPr lang="en-US" dirty="0" smtClean="0"/>
          </a:p>
          <a:p>
            <a:pPr lvl="1"/>
            <a:r>
              <a:rPr lang="bg-BG" dirty="0" smtClean="0"/>
              <a:t>Сравнение с теорията</a:t>
            </a:r>
            <a:endParaRPr lang="en-US" dirty="0" smtClean="0"/>
          </a:p>
          <a:p>
            <a:pPr lvl="1"/>
            <a:r>
              <a:rPr lang="bg-BG" dirty="0" smtClean="0"/>
              <a:t>Корекция за ефективност и фон</a:t>
            </a:r>
            <a:endParaRPr lang="en-US" dirty="0" smtClean="0"/>
          </a:p>
          <a:p>
            <a:pPr lvl="1"/>
            <a:r>
              <a:rPr lang="bg-BG" dirty="0" smtClean="0"/>
              <a:t>Статистически и систематически грешки</a:t>
            </a:r>
            <a:endParaRPr lang="en-US" dirty="0"/>
          </a:p>
        </p:txBody>
      </p:sp>
      <p:grpSp>
        <p:nvGrpSpPr>
          <p:cNvPr id="5" name="Group 8"/>
          <p:cNvGrpSpPr/>
          <p:nvPr/>
        </p:nvGrpSpPr>
        <p:grpSpPr>
          <a:xfrm>
            <a:off x="-7519" y="772100"/>
            <a:ext cx="551258" cy="5278425"/>
            <a:chOff x="-7519" y="772100"/>
            <a:chExt cx="551258" cy="5278425"/>
          </a:xfrm>
        </p:grpSpPr>
        <p:cxnSp>
          <p:nvCxnSpPr>
            <p:cNvPr id="6" name="Straight Arrow Connector 5"/>
            <p:cNvCxnSpPr/>
            <p:nvPr/>
          </p:nvCxnSpPr>
          <p:spPr>
            <a:xfrm rot="5400000">
              <a:off x="-1866235" y="3549018"/>
              <a:ext cx="4262761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0" y="772100"/>
              <a:ext cx="5437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	~TB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-7519" y="5681193"/>
              <a:ext cx="5309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~</a:t>
              </a:r>
              <a:r>
                <a:rPr lang="en-US" dirty="0" err="1" smtClean="0"/>
                <a:t>kB</a:t>
              </a:r>
              <a:endParaRPr lang="en-US" dirty="0"/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B36B9-4182-1740-BC5A-3B0431F63F23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977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/>
              <a:t>П</a:t>
            </a:r>
            <a:r>
              <a:rPr lang="bg-BG" dirty="0" smtClean="0"/>
              <a:t>одобряване на селекцията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Избор на оценка за качеството на селекцията</a:t>
            </a:r>
            <a:endParaRPr lang="en-US" dirty="0" smtClean="0"/>
          </a:p>
          <a:p>
            <a:r>
              <a:rPr lang="bg-BG" dirty="0" smtClean="0"/>
              <a:t>За измервания</a:t>
            </a:r>
            <a:endParaRPr lang="en-US" dirty="0" smtClean="0"/>
          </a:p>
          <a:p>
            <a:pPr lvl="1"/>
            <a:r>
              <a:rPr lang="bg-BG" dirty="0" smtClean="0"/>
              <a:t>Селекцията минимизира очакваната грешка</a:t>
            </a:r>
            <a:endParaRPr lang="en-US" dirty="0" smtClean="0"/>
          </a:p>
          <a:p>
            <a:r>
              <a:rPr lang="bg-BG" dirty="0" smtClean="0"/>
              <a:t>За търсене на нещо ново</a:t>
            </a:r>
            <a:r>
              <a:rPr lang="bg-BG" dirty="0"/>
              <a:t> </a:t>
            </a:r>
            <a:r>
              <a:rPr lang="bg-BG" dirty="0" smtClean="0"/>
              <a:t>най-често се използват</a:t>
            </a:r>
            <a:endParaRPr lang="en-US" dirty="0" smtClean="0"/>
          </a:p>
          <a:p>
            <a:pPr lvl="1"/>
            <a:r>
              <a:rPr lang="bg-BG" dirty="0" smtClean="0"/>
              <a:t>Максимална значимост</a:t>
            </a:r>
            <a:r>
              <a:rPr lang="en-US" dirty="0" smtClean="0"/>
              <a:t> S</a:t>
            </a:r>
            <a:r>
              <a:rPr lang="en-US" baseline="30000" dirty="0" smtClean="0"/>
              <a:t>2</a:t>
            </a:r>
            <a:r>
              <a:rPr lang="en-US" dirty="0" smtClean="0"/>
              <a:t>/(S+B)</a:t>
            </a:r>
          </a:p>
          <a:p>
            <a:pPr lvl="1"/>
            <a:r>
              <a:rPr lang="bg-BG" dirty="0" smtClean="0"/>
              <a:t>Минимална горна граница на оценката</a:t>
            </a:r>
            <a:endParaRPr lang="en-US" dirty="0" smtClean="0"/>
          </a:p>
          <a:p>
            <a:pPr lvl="1"/>
            <a:r>
              <a:rPr lang="bg-BG" dirty="0" smtClean="0"/>
              <a:t>Минимално количество данни за откритие</a:t>
            </a:r>
            <a:r>
              <a:rPr lang="en-US" dirty="0" smtClean="0"/>
              <a:t>, L</a:t>
            </a:r>
            <a:r>
              <a:rPr lang="en-US" baseline="-25000" dirty="0" smtClean="0"/>
              <a:t>5</a:t>
            </a:r>
            <a:r>
              <a:rPr lang="en-US" b="1" baseline="-25000" dirty="0" smtClean="0"/>
              <a:t>σ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419857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486"/>
            <a:ext cx="8229600" cy="1143000"/>
          </a:xfrm>
        </p:spPr>
        <p:txBody>
          <a:bodyPr/>
          <a:lstStyle/>
          <a:p>
            <a:r>
              <a:rPr lang="bg-BG" dirty="0" smtClean="0"/>
              <a:t>Пример за моделиране</a:t>
            </a:r>
            <a:endParaRPr lang="en-US" dirty="0"/>
          </a:p>
        </p:txBody>
      </p:sp>
      <p:grpSp>
        <p:nvGrpSpPr>
          <p:cNvPr id="3" name="Group 28"/>
          <p:cNvGrpSpPr/>
          <p:nvPr/>
        </p:nvGrpSpPr>
        <p:grpSpPr>
          <a:xfrm>
            <a:off x="156977" y="1303486"/>
            <a:ext cx="3177936" cy="3640408"/>
            <a:chOff x="156977" y="1303486"/>
            <a:chExt cx="3177936" cy="3640408"/>
          </a:xfrm>
        </p:grpSpPr>
        <p:grpSp>
          <p:nvGrpSpPr>
            <p:cNvPr id="4" name="Group 24"/>
            <p:cNvGrpSpPr/>
            <p:nvPr/>
          </p:nvGrpSpPr>
          <p:grpSpPr>
            <a:xfrm>
              <a:off x="214061" y="3746951"/>
              <a:ext cx="2409760" cy="1196943"/>
              <a:chOff x="6307683" y="3795519"/>
              <a:chExt cx="2409760" cy="1196943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6578828" y="4052373"/>
                <a:ext cx="485206" cy="35672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 rot="10800000" flipV="1">
                <a:off x="6578828" y="4409095"/>
                <a:ext cx="485206" cy="34245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7064034" y="4409096"/>
                <a:ext cx="813435" cy="1588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V="1">
                <a:off x="7877469" y="4052373"/>
                <a:ext cx="485206" cy="35672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7877469" y="4410684"/>
                <a:ext cx="485206" cy="3408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7278099" y="4337750"/>
                <a:ext cx="3707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Z</a:t>
                </a:r>
                <a:r>
                  <a:rPr lang="en-US" baseline="30000" dirty="0" smtClean="0"/>
                  <a:t>0</a:t>
                </a:r>
                <a:endParaRPr lang="en-US" baseline="300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336225" y="3795531"/>
                <a:ext cx="30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q</a:t>
                </a:r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307683" y="4623130"/>
                <a:ext cx="30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q</a:t>
                </a:r>
                <a:endParaRPr lang="en-US" dirty="0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6393309" y="4735620"/>
                <a:ext cx="121302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8340417" y="3795519"/>
                <a:ext cx="3770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e</a:t>
                </a:r>
                <a:r>
                  <a:rPr lang="en-US" baseline="30000" dirty="0" smtClean="0"/>
                  <a:t>+</a:t>
                </a:r>
                <a:endParaRPr lang="en-US" baseline="300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8307294" y="4590024"/>
                <a:ext cx="3770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/>
                  <a:t>e</a:t>
                </a:r>
                <a:r>
                  <a:rPr lang="en-US" baseline="30000" dirty="0" smtClean="0"/>
                  <a:t>-</a:t>
                </a:r>
                <a:endParaRPr lang="en-US" baseline="30000" dirty="0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56977" y="1303486"/>
              <a:ext cx="31779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bg-BG" b="1" dirty="0" smtClean="0"/>
                <a:t>Моделиране на физически</a:t>
              </a:r>
            </a:p>
            <a:p>
              <a:r>
                <a:rPr lang="bg-BG" b="1" dirty="0" smtClean="0"/>
                <a:t> процес</a:t>
              </a:r>
              <a:endParaRPr lang="en-US" b="1" dirty="0" smtClean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6977" y="2079558"/>
              <a:ext cx="2638100" cy="1754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dirty="0" smtClean="0"/>
                <a:t>-Резултатът е</a:t>
              </a:r>
              <a:r>
                <a:rPr lang="en-US" dirty="0" smtClean="0"/>
                <a:t> </a:t>
              </a:r>
              <a:r>
                <a:rPr lang="bg-BG" dirty="0" smtClean="0"/>
                <a:t>енергия и импулс на родените частици, в</a:t>
              </a:r>
              <a:r>
                <a:rPr lang="bg-BG" dirty="0"/>
                <a:t> </a:t>
              </a:r>
              <a:r>
                <a:rPr lang="bg-BG" dirty="0" smtClean="0"/>
                <a:t>случая</a:t>
              </a:r>
              <a:r>
                <a:rPr lang="en-US" dirty="0" smtClean="0"/>
                <a:t> </a:t>
              </a:r>
              <a:r>
                <a:rPr lang="bg-BG" dirty="0" smtClean="0"/>
                <a:t>на електрон-позитронната двойка от разпада на </a:t>
              </a:r>
              <a:r>
                <a:rPr lang="en-US" dirty="0" smtClean="0"/>
                <a:t>Z. </a:t>
              </a:r>
              <a:endParaRPr lang="en-US" dirty="0"/>
            </a:p>
          </p:txBody>
        </p:sp>
      </p:grpSp>
      <p:grpSp>
        <p:nvGrpSpPr>
          <p:cNvPr id="20" name="Group 30"/>
          <p:cNvGrpSpPr/>
          <p:nvPr/>
        </p:nvGrpSpPr>
        <p:grpSpPr>
          <a:xfrm>
            <a:off x="3305429" y="1256719"/>
            <a:ext cx="3102145" cy="4998568"/>
            <a:chOff x="3305429" y="1256719"/>
            <a:chExt cx="3102145" cy="4998568"/>
          </a:xfrm>
        </p:grpSpPr>
        <p:sp>
          <p:nvSpPr>
            <p:cNvPr id="18" name="TextBox 17"/>
            <p:cNvSpPr txBox="1"/>
            <p:nvPr/>
          </p:nvSpPr>
          <p:spPr>
            <a:xfrm>
              <a:off x="3305429" y="1256719"/>
              <a:ext cx="3102145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b="1" dirty="0" smtClean="0"/>
                <a:t>Моделиране на детектора</a:t>
              </a:r>
              <a:endParaRPr lang="en-US" b="1" dirty="0" smtClean="0"/>
            </a:p>
            <a:p>
              <a:r>
                <a:rPr lang="bg-BG" dirty="0" smtClean="0"/>
                <a:t>-Моделиране на преминаването на електрони през детектора:</a:t>
              </a:r>
              <a:endParaRPr lang="en-US" dirty="0" smtClean="0"/>
            </a:p>
            <a:p>
              <a:pPr>
                <a:buFontTx/>
                <a:buChar char="-"/>
              </a:pPr>
              <a:r>
                <a:rPr lang="bg-BG" dirty="0" smtClean="0"/>
                <a:t>Отклоняване на траекторията в магнитно поле;</a:t>
              </a:r>
              <a:endParaRPr lang="en-US" dirty="0" smtClean="0"/>
            </a:p>
            <a:p>
              <a:pPr>
                <a:buFontTx/>
                <a:buChar char="-"/>
              </a:pPr>
              <a:r>
                <a:rPr lang="bg-BG" dirty="0" smtClean="0"/>
                <a:t>Йонизация на чувствителните елементи;</a:t>
              </a:r>
              <a:endParaRPr lang="en-US" dirty="0" smtClean="0"/>
            </a:p>
            <a:p>
              <a:pPr>
                <a:buFontTx/>
                <a:buChar char="-"/>
              </a:pPr>
              <a:r>
                <a:rPr lang="bg-BG" dirty="0" smtClean="0"/>
                <a:t>Взаимодействие с веществото на детектора;</a:t>
              </a:r>
              <a:endParaRPr lang="en-US" dirty="0" smtClean="0"/>
            </a:p>
            <a:p>
              <a:pPr>
                <a:buFontTx/>
                <a:buChar char="-"/>
              </a:pPr>
              <a:r>
                <a:rPr lang="bg-BG" dirty="0" smtClean="0"/>
                <a:t>Електромагнитни лавини.</a:t>
              </a:r>
              <a:endParaRPr lang="en-US" dirty="0"/>
            </a:p>
          </p:txBody>
        </p:sp>
        <p:grpSp>
          <p:nvGrpSpPr>
            <p:cNvPr id="29" name="Group 29"/>
            <p:cNvGrpSpPr/>
            <p:nvPr/>
          </p:nvGrpSpPr>
          <p:grpSpPr>
            <a:xfrm>
              <a:off x="4038082" y="5221675"/>
              <a:ext cx="1470050" cy="1033612"/>
              <a:chOff x="4038082" y="5221675"/>
              <a:chExt cx="1470050" cy="1033612"/>
            </a:xfrm>
          </p:grpSpPr>
          <p:sp>
            <p:nvSpPr>
              <p:cNvPr id="21" name="AutoShape 42"/>
              <p:cNvSpPr>
                <a:spLocks/>
              </p:cNvSpPr>
              <p:nvPr/>
            </p:nvSpPr>
            <p:spPr bwMode="auto">
              <a:xfrm>
                <a:off x="4038082" y="5793175"/>
                <a:ext cx="1448842" cy="456531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5223" y="0"/>
                    </a:moveTo>
                    <a:lnTo>
                      <a:pt x="0" y="16538"/>
                    </a:lnTo>
                    <a:lnTo>
                      <a:pt x="0" y="21600"/>
                    </a:lnTo>
                    <a:lnTo>
                      <a:pt x="16377" y="21600"/>
                    </a:lnTo>
                    <a:lnTo>
                      <a:pt x="21600" y="5062"/>
                    </a:lnTo>
                    <a:lnTo>
                      <a:pt x="21600" y="0"/>
                    </a:lnTo>
                    <a:close/>
                    <a:moveTo>
                      <a:pt x="5223" y="0"/>
                    </a:moveTo>
                  </a:path>
                </a:pathLst>
              </a:custGeom>
              <a:solidFill>
                <a:srgbClr val="9999CC"/>
              </a:solidFill>
              <a:ln w="127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63500" dist="101600" dir="2700000" algn="ctr" rotWithShape="0">
                  <a:srgbClr val="808080">
                    <a:alpha val="75000"/>
                  </a:srgbClr>
                </a:outerShdw>
              </a:effectLst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AutoShape 43"/>
              <p:cNvSpPr>
                <a:spLocks/>
              </p:cNvSpPr>
              <p:nvPr/>
            </p:nvSpPr>
            <p:spPr bwMode="auto">
              <a:xfrm>
                <a:off x="4038082" y="5793176"/>
                <a:ext cx="1448842" cy="349374"/>
              </a:xfrm>
              <a:custGeom>
                <a:avLst/>
                <a:gdLst>
                  <a:gd name="T0" fmla="*/ 1030288 w 21600"/>
                  <a:gd name="T1" fmla="*/ 248444 h 21600"/>
                  <a:gd name="T2" fmla="*/ 0 60000 65536"/>
                  <a:gd name="T3" fmla="*/ 0 w 21600"/>
                  <a:gd name="T4" fmla="*/ 0 h 21600"/>
                  <a:gd name="T5" fmla="*/ 21600 w 21600"/>
                  <a:gd name="T6" fmla="*/ 21600 h 21600"/>
                </a:gdLst>
                <a:ahLst/>
                <a:cxnLst>
                  <a:cxn ang="T2">
                    <a:pos x="T0" y="T1"/>
                  </a:cxn>
                </a:cxnLst>
                <a:rect l="T3" t="T4" r="T5" b="T6"/>
                <a:pathLst>
                  <a:path w="21600" h="21600">
                    <a:moveTo>
                      <a:pt x="5223" y="0"/>
                    </a:moveTo>
                    <a:lnTo>
                      <a:pt x="0" y="21600"/>
                    </a:lnTo>
                    <a:lnTo>
                      <a:pt x="16377" y="21600"/>
                    </a:lnTo>
                    <a:lnTo>
                      <a:pt x="21600" y="0"/>
                    </a:lnTo>
                    <a:close/>
                    <a:moveTo>
                      <a:pt x="5223" y="0"/>
                    </a:moveTo>
                  </a:path>
                </a:pathLst>
              </a:custGeom>
              <a:solidFill>
                <a:srgbClr val="ADADD6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AutoShape 44"/>
              <p:cNvSpPr>
                <a:spLocks/>
              </p:cNvSpPr>
              <p:nvPr/>
            </p:nvSpPr>
            <p:spPr bwMode="auto">
              <a:xfrm>
                <a:off x="5136434" y="5793175"/>
                <a:ext cx="350490" cy="456531"/>
              </a:xfrm>
              <a:custGeom>
                <a:avLst/>
                <a:gdLst>
                  <a:gd name="T0" fmla="*/ 249238 w 21600"/>
                  <a:gd name="T1" fmla="*/ 324644 h 21600"/>
                  <a:gd name="T2" fmla="*/ 0 60000 65536"/>
                  <a:gd name="T3" fmla="*/ 0 w 21600"/>
                  <a:gd name="T4" fmla="*/ 0 h 21600"/>
                  <a:gd name="T5" fmla="*/ 21600 w 21600"/>
                  <a:gd name="T6" fmla="*/ 21600 h 21600"/>
                </a:gdLst>
                <a:ahLst/>
                <a:cxnLst>
                  <a:cxn ang="T2">
                    <a:pos x="T0" y="T1"/>
                  </a:cxn>
                </a:cxnLst>
                <a:rect l="T3" t="T4" r="T5" b="T6"/>
                <a:pathLst>
                  <a:path w="21600" h="21600">
                    <a:moveTo>
                      <a:pt x="0" y="16538"/>
                    </a:moveTo>
                    <a:lnTo>
                      <a:pt x="0" y="21600"/>
                    </a:lnTo>
                    <a:lnTo>
                      <a:pt x="21600" y="5062"/>
                    </a:lnTo>
                    <a:lnTo>
                      <a:pt x="21600" y="0"/>
                    </a:lnTo>
                    <a:close/>
                    <a:moveTo>
                      <a:pt x="0" y="16538"/>
                    </a:moveTo>
                  </a:path>
                </a:pathLst>
              </a:custGeom>
              <a:solidFill>
                <a:srgbClr val="7A7AA3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50"/>
              <p:cNvSpPr>
                <a:spLocks noChangeShapeType="1"/>
              </p:cNvSpPr>
              <p:nvPr/>
            </p:nvSpPr>
            <p:spPr bwMode="auto">
              <a:xfrm>
                <a:off x="4418710" y="5540912"/>
                <a:ext cx="654100" cy="396255"/>
              </a:xfrm>
              <a:prstGeom prst="line">
                <a:avLst/>
              </a:prstGeom>
              <a:noFill/>
              <a:ln w="25400">
                <a:solidFill>
                  <a:srgbClr val="910020"/>
                </a:solidFill>
                <a:round/>
                <a:headEnd type="triangle" w="med" len="med"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Line 51"/>
              <p:cNvSpPr>
                <a:spLocks noChangeShapeType="1"/>
              </p:cNvSpPr>
              <p:nvPr/>
            </p:nvSpPr>
            <p:spPr bwMode="auto">
              <a:xfrm>
                <a:off x="5278193" y="6107947"/>
                <a:ext cx="229939" cy="147340"/>
              </a:xfrm>
              <a:prstGeom prst="line">
                <a:avLst/>
              </a:prstGeom>
              <a:noFill/>
              <a:ln w="25400">
                <a:solidFill>
                  <a:srgbClr val="910020"/>
                </a:solidFill>
                <a:round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52"/>
              <p:cNvSpPr>
                <a:spLocks/>
              </p:cNvSpPr>
              <p:nvPr/>
            </p:nvSpPr>
            <p:spPr bwMode="auto">
              <a:xfrm>
                <a:off x="4194351" y="5221675"/>
                <a:ext cx="629669" cy="23083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0" tIns="0" rIns="40638" bIns="0">
                <a:prstTxWarp prst="textNoShape">
                  <a:avLst/>
                </a:prstTxWarp>
                <a:spAutoFit/>
              </a:bodyPr>
              <a:lstStyle/>
              <a:p>
                <a:pPr marL="40182"/>
                <a:r>
                  <a:rPr lang="en-US" sz="1500" dirty="0">
                    <a:solidFill>
                      <a:srgbClr val="910020"/>
                    </a:solidFill>
                    <a:ea typeface="Arial" charset="0"/>
                    <a:cs typeface="Arial" charset="0"/>
                  </a:rPr>
                  <a:t>particle</a:t>
                </a:r>
              </a:p>
            </p:txBody>
          </p:sp>
          <p:sp>
            <p:nvSpPr>
              <p:cNvPr id="27" name="Rectangle 53"/>
              <p:cNvSpPr>
                <a:spLocks/>
              </p:cNvSpPr>
              <p:nvPr/>
            </p:nvSpPr>
            <p:spPr bwMode="auto">
              <a:xfrm>
                <a:off x="4274719" y="5721738"/>
                <a:ext cx="404417" cy="24622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0" tIns="0" rIns="40638" bIns="0">
                <a:prstTxWarp prst="textNoShape">
                  <a:avLst/>
                </a:prstTxWarp>
                <a:spAutoFit/>
              </a:bodyPr>
              <a:lstStyle/>
              <a:p>
                <a:pPr marL="40182"/>
                <a:r>
                  <a:rPr lang="en-US" sz="800" dirty="0">
                    <a:ea typeface="Arial" charset="0"/>
                    <a:cs typeface="Arial" charset="0"/>
                  </a:rPr>
                  <a:t>detector</a:t>
                </a:r>
              </a:p>
              <a:p>
                <a:pPr marL="40182"/>
                <a:r>
                  <a:rPr lang="en-US" sz="800" dirty="0">
                    <a:ea typeface="Arial" charset="0"/>
                    <a:cs typeface="Arial" charset="0"/>
                  </a:rPr>
                  <a:t>element</a:t>
                </a:r>
              </a:p>
            </p:txBody>
          </p:sp>
        </p:grpSp>
      </p:grpSp>
      <p:grpSp>
        <p:nvGrpSpPr>
          <p:cNvPr id="30" name="Group 31"/>
          <p:cNvGrpSpPr/>
          <p:nvPr/>
        </p:nvGrpSpPr>
        <p:grpSpPr>
          <a:xfrm>
            <a:off x="6407574" y="1255197"/>
            <a:ext cx="2736426" cy="4976461"/>
            <a:chOff x="6407574" y="1255197"/>
            <a:chExt cx="2736426" cy="4976461"/>
          </a:xfrm>
        </p:grpSpPr>
        <p:sp>
          <p:nvSpPr>
            <p:cNvPr id="19" name="TextBox 18"/>
            <p:cNvSpPr txBox="1"/>
            <p:nvPr/>
          </p:nvSpPr>
          <p:spPr>
            <a:xfrm>
              <a:off x="6407574" y="1255197"/>
              <a:ext cx="2736426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b="1" dirty="0" smtClean="0"/>
                <a:t>Моделиране на електрониката</a:t>
              </a:r>
              <a:endParaRPr lang="en-US" b="1" dirty="0" smtClean="0"/>
            </a:p>
            <a:p>
              <a:r>
                <a:rPr lang="bg-BG" dirty="0" smtClean="0"/>
                <a:t>-Отклик на чувствителните елементи в резултат на йонизацията</a:t>
              </a:r>
              <a:r>
                <a:rPr lang="en-US" dirty="0" smtClean="0"/>
                <a:t>.</a:t>
              </a:r>
            </a:p>
            <a:p>
              <a:r>
                <a:rPr lang="bg-BG" dirty="0" smtClean="0"/>
                <a:t>-Моделиране на ЕМ импулс и електронните елементи</a:t>
              </a:r>
              <a:r>
                <a:rPr lang="en-US" dirty="0" smtClean="0"/>
                <a:t>.</a:t>
              </a:r>
            </a:p>
            <a:p>
              <a:r>
                <a:rPr lang="bg-BG" dirty="0" smtClean="0"/>
                <a:t>-Резултатът е подобен на истинските данни + МС истина</a:t>
              </a:r>
              <a:r>
                <a:rPr lang="en-US" dirty="0" smtClean="0"/>
                <a:t>.</a:t>
              </a:r>
              <a:endParaRPr lang="en-US" dirty="0"/>
            </a:p>
          </p:txBody>
        </p:sp>
        <p:pic>
          <p:nvPicPr>
            <p:cNvPr id="28" name="Picture 4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704409" y="5071915"/>
              <a:ext cx="1982391" cy="115974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33" name="TextBox 32"/>
          <p:cNvSpPr txBox="1"/>
          <p:nvPr/>
        </p:nvSpPr>
        <p:spPr>
          <a:xfrm>
            <a:off x="299687" y="6430002"/>
            <a:ext cx="838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Моделирането изисква големи изчислителни ресурси.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568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bg-BG" dirty="0" smtClean="0"/>
              <a:t>Устойчиво ядро с възможност за разширение</a:t>
            </a:r>
            <a:endParaRPr lang="en-US" dirty="0" smtClean="0"/>
          </a:p>
          <a:p>
            <a:pPr lvl="1"/>
            <a:r>
              <a:rPr lang="bg-BG" dirty="0" smtClean="0"/>
              <a:t>Геометрически пакет</a:t>
            </a:r>
            <a:r>
              <a:rPr lang="en-US" dirty="0" smtClean="0"/>
              <a:t>, E/B </a:t>
            </a:r>
            <a:r>
              <a:rPr lang="bg-BG" dirty="0" smtClean="0"/>
              <a:t>полета</a:t>
            </a:r>
            <a:r>
              <a:rPr lang="en-US" dirty="0" smtClean="0"/>
              <a:t>, </a:t>
            </a:r>
            <a:r>
              <a:rPr lang="bg-BG" dirty="0" smtClean="0"/>
              <a:t>стек за частици</a:t>
            </a:r>
            <a:endParaRPr lang="en-US" dirty="0" smtClean="0"/>
          </a:p>
          <a:p>
            <a:r>
              <a:rPr lang="bg-BG" dirty="0" smtClean="0"/>
              <a:t>Богат избор от физически модели</a:t>
            </a:r>
            <a:r>
              <a:rPr lang="en-US" dirty="0" smtClean="0"/>
              <a:t> (</a:t>
            </a:r>
            <a:r>
              <a:rPr lang="bg-BG" dirty="0" smtClean="0"/>
              <a:t>обикновено 2 алтернативи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e-/e+/gamma 10s </a:t>
            </a:r>
            <a:r>
              <a:rPr lang="en-US" dirty="0" err="1" smtClean="0"/>
              <a:t>eV</a:t>
            </a:r>
            <a:r>
              <a:rPr lang="en-US" dirty="0" smtClean="0"/>
              <a:t> </a:t>
            </a:r>
            <a:r>
              <a:rPr lang="bg-BG" dirty="0" smtClean="0"/>
              <a:t>до</a:t>
            </a:r>
            <a:r>
              <a:rPr lang="en-US" dirty="0" smtClean="0"/>
              <a:t>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bg-BG" dirty="0" smtClean="0"/>
              <a:t>Адро-ядрени взаимодействия до</a:t>
            </a:r>
            <a:r>
              <a:rPr lang="en-US" dirty="0" smtClean="0"/>
              <a:t> 1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bg-BG" dirty="0" smtClean="0"/>
              <a:t>Неутронни взаимодеиствия от термализация до</a:t>
            </a:r>
            <a:r>
              <a:rPr lang="en-US" dirty="0" smtClean="0"/>
              <a:t> 1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bg-BG" dirty="0" smtClean="0"/>
              <a:t>Йон-йонни взаимодействия от</a:t>
            </a:r>
            <a:r>
              <a:rPr lang="en-US" dirty="0" smtClean="0"/>
              <a:t> 100s MeV/n </a:t>
            </a:r>
            <a:r>
              <a:rPr lang="bg-BG" dirty="0" smtClean="0"/>
              <a:t>до</a:t>
            </a:r>
            <a:r>
              <a:rPr lang="en-US" dirty="0" smtClean="0"/>
              <a:t> 10 GeV/n</a:t>
            </a:r>
          </a:p>
          <a:p>
            <a:pPr lvl="1"/>
            <a:r>
              <a:rPr lang="bg-BG" dirty="0" smtClean="0"/>
              <a:t>Оптически свойства, слаби разпади и радиоактивност</a:t>
            </a:r>
            <a:endParaRPr lang="en-US" dirty="0" smtClean="0"/>
          </a:p>
          <a:p>
            <a:r>
              <a:rPr lang="en-US" dirty="0" smtClean="0"/>
              <a:t>I/O, </a:t>
            </a:r>
            <a:r>
              <a:rPr lang="bg-BG" dirty="0" smtClean="0"/>
              <a:t>визуализация, скриптове</a:t>
            </a:r>
            <a:endParaRPr lang="en-US" dirty="0" smtClean="0"/>
          </a:p>
          <a:p>
            <a:r>
              <a:rPr lang="bg-BG" dirty="0" smtClean="0"/>
              <a:t>Основен инструмент</a:t>
            </a:r>
            <a:endParaRPr lang="en-US" dirty="0" smtClean="0"/>
          </a:p>
          <a:p>
            <a:pPr lvl="1"/>
            <a:r>
              <a:rPr lang="bg-BG" dirty="0" smtClean="0"/>
              <a:t>Над</a:t>
            </a:r>
            <a:r>
              <a:rPr lang="en-US" dirty="0" smtClean="0"/>
              <a:t> 2000 </a:t>
            </a:r>
            <a:r>
              <a:rPr lang="bg-BG" dirty="0" smtClean="0"/>
              <a:t>цитирания за</a:t>
            </a:r>
            <a:r>
              <a:rPr lang="en-US" dirty="0" smtClean="0"/>
              <a:t> </a:t>
            </a:r>
            <a:r>
              <a:rPr lang="bg-BG" dirty="0" smtClean="0"/>
              <a:t>описанието на </a:t>
            </a:r>
            <a:r>
              <a:rPr lang="en-US" dirty="0" smtClean="0"/>
              <a:t>G4 NIMA (2003)</a:t>
            </a:r>
          </a:p>
          <a:p>
            <a:r>
              <a:rPr lang="bg-BG" dirty="0" smtClean="0"/>
              <a:t>Повече от 90 автори</a:t>
            </a:r>
            <a:endParaRPr lang="en-US" dirty="0" smtClean="0"/>
          </a:p>
          <a:p>
            <a:pPr lvl="1"/>
            <a:r>
              <a:rPr lang="bg-BG" dirty="0" smtClean="0"/>
              <a:t>Използване</a:t>
            </a:r>
            <a:r>
              <a:rPr lang="en-US" dirty="0" smtClean="0"/>
              <a:t>: HEP (75%), </a:t>
            </a:r>
            <a:r>
              <a:rPr lang="bg-BG" dirty="0" smtClean="0"/>
              <a:t>биология/медицина</a:t>
            </a:r>
            <a:r>
              <a:rPr lang="en-US" dirty="0" smtClean="0"/>
              <a:t> (15-20%), </a:t>
            </a:r>
            <a:r>
              <a:rPr lang="bg-BG" dirty="0" smtClean="0"/>
              <a:t>космически изследвания</a:t>
            </a:r>
            <a:r>
              <a:rPr lang="en-US" dirty="0" smtClean="0"/>
              <a:t> (5-10%).</a:t>
            </a:r>
          </a:p>
          <a:p>
            <a:r>
              <a:rPr lang="bg-BG" sz="2562" dirty="0" smtClean="0"/>
              <a:t>Отворен код, разпространяван през Уеб</a:t>
            </a:r>
            <a:r>
              <a:rPr lang="en-US" sz="2562" dirty="0" smtClean="0"/>
              <a:t>. </a:t>
            </a:r>
            <a:r>
              <a:rPr lang="en-US" sz="2670" dirty="0" smtClean="0"/>
              <a:t>G4 </a:t>
            </a:r>
            <a:r>
              <a:rPr lang="bg-BG" sz="2562" dirty="0" smtClean="0"/>
              <a:t>лицензия</a:t>
            </a:r>
            <a:r>
              <a:rPr lang="en-US" sz="2346" dirty="0" smtClean="0"/>
              <a:t> 2006.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B9E33-E287-6E42-83B8-D006E39C2A33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Geant4 </a:t>
            </a:r>
            <a:r>
              <a:rPr lang="bg-BG" dirty="0" smtClean="0"/>
              <a:t>накратко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540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66838"/>
            <a:ext cx="9144000" cy="5491162"/>
          </a:xfrm>
          <a:prstGeom prst="rect">
            <a:avLst/>
          </a:prstGeom>
          <a:gradFill rotWithShape="0">
            <a:gsLst>
              <a:gs pos="0">
                <a:srgbClr val="999999"/>
              </a:gs>
              <a:gs pos="100000">
                <a:srgbClr val="474747">
                  <a:alpha val="1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Експерименти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755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6" y="609600"/>
            <a:ext cx="9140764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r>
              <a:rPr lang="bg-BG" dirty="0" smtClean="0"/>
              <a:t>Космически изследвания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251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Изисквания към детектора </a:t>
            </a:r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Измерване импулсите на заредени частици в широк диапазон</a:t>
            </a:r>
          </a:p>
          <a:p>
            <a:r>
              <a:rPr lang="bg-BG" dirty="0" smtClean="0"/>
              <a:t>Идентификация на заредени частици</a:t>
            </a:r>
          </a:p>
          <a:p>
            <a:r>
              <a:rPr lang="bg-BG" dirty="0" smtClean="0"/>
              <a:t>Измерване енергията на фотони</a:t>
            </a:r>
          </a:p>
          <a:p>
            <a:r>
              <a:rPr lang="bg-BG" dirty="0" smtClean="0"/>
              <a:t>Регистрация на мюони и измерване на техния импулс</a:t>
            </a:r>
          </a:p>
          <a:p>
            <a:r>
              <a:rPr lang="bg-BG" dirty="0" smtClean="0"/>
              <a:t>Регистрация на разпадите на странни, очаровани и прелестни частици</a:t>
            </a:r>
          </a:p>
          <a:p>
            <a:r>
              <a:rPr lang="bg-BG" dirty="0" smtClean="0"/>
              <a:t>Възстановяване положението на всеки сблъсък</a:t>
            </a:r>
          </a:p>
          <a:p>
            <a:r>
              <a:rPr lang="bg-BG" dirty="0" smtClean="0"/>
              <a:t>Измерване на прицелния параметър на сблъсъците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06" b="89919" l="9852" r="89655">
                        <a14:foregroundMark x1="24138" y1="13306" x2="28079" y2="22984"/>
                        <a14:foregroundMark x1="21182" y1="8065" x2="21182" y2="10484"/>
                        <a14:foregroundMark x1="49261" y1="34274" x2="51724" y2="40726"/>
                        <a14:foregroundMark x1="40887" y1="43548" x2="42857" y2="43548"/>
                        <a14:foregroundMark x1="59113" y1="18145" x2="59113" y2="18145"/>
                        <a14:backgroundMark x1="32020" y1="12903" x2="32020" y2="19355"/>
                        <a14:backgroundMark x1="57635" y1="72581" x2="58621" y2="77016"/>
                        <a14:backgroundMark x1="27094" y1="23790" x2="27094" y2="23790"/>
                        <a14:backgroundMark x1="27094" y1="23790" x2="30049" y2="2379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65550" y="4715510"/>
            <a:ext cx="1642499" cy="200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81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Съвети</a:t>
            </a:r>
            <a:r>
              <a:rPr lang="en-US" dirty="0" smtClean="0"/>
              <a:t>(</a:t>
            </a:r>
            <a:r>
              <a:rPr lang="bg-BG" dirty="0" smtClean="0"/>
              <a:t>не само за</a:t>
            </a:r>
            <a:r>
              <a:rPr lang="en-US" dirty="0" smtClean="0"/>
              <a:t> Geant4)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05261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bg-BG" dirty="0" smtClean="0"/>
              <a:t>“ДА”</a:t>
            </a:r>
            <a:endParaRPr lang="en-US" dirty="0" smtClean="0"/>
          </a:p>
          <a:p>
            <a:r>
              <a:rPr lang="bg-BG" dirty="0" smtClean="0"/>
              <a:t>Използвайте ръководството</a:t>
            </a:r>
            <a:endParaRPr lang="en-US" dirty="0" smtClean="0"/>
          </a:p>
          <a:p>
            <a:r>
              <a:rPr lang="bg-BG" dirty="0" smtClean="0"/>
              <a:t>Консултирайте се с форума</a:t>
            </a:r>
            <a:endParaRPr lang="en-US" dirty="0" smtClean="0"/>
          </a:p>
          <a:p>
            <a:r>
              <a:rPr lang="bg-BG" dirty="0" smtClean="0"/>
              <a:t>Започнете от пример</a:t>
            </a:r>
            <a:endParaRPr lang="en-US" dirty="0" smtClean="0"/>
          </a:p>
          <a:p>
            <a:r>
              <a:rPr lang="bg-BG" dirty="0" smtClean="0"/>
              <a:t>Винаги отчитайте нужните физически процеси и ограниченията върху физическите величини </a:t>
            </a:r>
            <a:endParaRPr lang="en-US" dirty="0" smtClean="0"/>
          </a:p>
          <a:p>
            <a:r>
              <a:rPr lang="bg-BG" dirty="0" smtClean="0"/>
              <a:t>Изключете физически процеси и събития, които не ви трябват: вие сте експерт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05261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bg-BG" dirty="0" smtClean="0"/>
              <a:t>“НЕ”</a:t>
            </a:r>
            <a:endParaRPr lang="en-US" dirty="0" smtClean="0"/>
          </a:p>
          <a:p>
            <a:r>
              <a:rPr lang="bg-BG" dirty="0" smtClean="0"/>
              <a:t>Не използайте лекции вместо ръководството</a:t>
            </a:r>
            <a:endParaRPr lang="en-US" dirty="0" smtClean="0"/>
          </a:p>
          <a:p>
            <a:r>
              <a:rPr lang="en-US" dirty="0" smtClean="0"/>
              <a:t>Geant4 </a:t>
            </a:r>
            <a:r>
              <a:rPr lang="bg-BG" dirty="0" smtClean="0"/>
              <a:t>е сложен продукт и няколко слайда не стигат</a:t>
            </a:r>
            <a:endParaRPr lang="en-US" dirty="0" smtClean="0"/>
          </a:p>
          <a:p>
            <a:r>
              <a:rPr lang="bg-BG" dirty="0" smtClean="0"/>
              <a:t>Не чакайте да сте</a:t>
            </a:r>
            <a:r>
              <a:rPr lang="en-US" dirty="0" smtClean="0"/>
              <a:t> C++ </a:t>
            </a:r>
            <a:r>
              <a:rPr lang="bg-BG" dirty="0" smtClean="0"/>
              <a:t>експерт, за да започнете</a:t>
            </a:r>
            <a:endParaRPr lang="en-US" dirty="0" smtClean="0"/>
          </a:p>
          <a:p>
            <a:r>
              <a:rPr lang="bg-BG" dirty="0" smtClean="0"/>
              <a:t>Не е нужно да четете цялото ръководство, за да започнете</a:t>
            </a:r>
            <a:endParaRPr lang="en-US" dirty="0" smtClean="0"/>
          </a:p>
          <a:p>
            <a:r>
              <a:rPr lang="bg-BG" dirty="0" smtClean="0"/>
              <a:t>Не резглеждайте</a:t>
            </a:r>
            <a:r>
              <a:rPr lang="en-US" dirty="0" smtClean="0"/>
              <a:t> Geant4 </a:t>
            </a:r>
            <a:r>
              <a:rPr lang="bg-BG" dirty="0" smtClean="0"/>
              <a:t>като универсална черна кутия</a:t>
            </a:r>
            <a:endParaRPr lang="en-US" dirty="0" smtClean="0"/>
          </a:p>
          <a:p>
            <a:r>
              <a:rPr lang="bg-BG" dirty="0" smtClean="0"/>
              <a:t>Не позволявайте на детайлите да ви забавят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94293" y="5500414"/>
            <a:ext cx="6138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 smtClean="0"/>
              <a:t>Използвайте</a:t>
            </a:r>
            <a:r>
              <a:rPr lang="en-US" dirty="0" smtClean="0"/>
              <a:t> </a:t>
            </a:r>
            <a:r>
              <a:rPr lang="bg-BG" dirty="0" smtClean="0"/>
              <a:t>примерите на </a:t>
            </a:r>
            <a:r>
              <a:rPr lang="en-US" dirty="0" smtClean="0"/>
              <a:t>Geant4</a:t>
            </a:r>
            <a:r>
              <a:rPr lang="bg-BG" dirty="0" smtClean="0"/>
              <a:t> за начинаещи</a:t>
            </a:r>
            <a:r>
              <a:rPr lang="en-US" dirty="0" smtClean="0"/>
              <a:t> </a:t>
            </a:r>
            <a:endParaRPr lang="en-US" u="sng" dirty="0" smtClean="0"/>
          </a:p>
          <a:p>
            <a:r>
              <a:rPr lang="en-US" u="sng" dirty="0" smtClean="0">
                <a:hlinkClick r:id="rId2"/>
              </a:rPr>
              <a:t>http://geant4.fnal.gov/index_web/novice_examples_explained.shtml</a:t>
            </a:r>
            <a:endParaRPr lang="en-US" u="sng" dirty="0" smtClean="0"/>
          </a:p>
        </p:txBody>
      </p:sp>
    </p:spTree>
    <p:extLst>
      <p:ext uri="{BB962C8B-B14F-4D97-AF65-F5344CB8AC3E}">
        <p14:creationId xmlns:p14="http://schemas.microsoft.com/office/powerpoint/2010/main" val="2053658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37" r="16466"/>
          <a:stretch>
            <a:fillRect/>
          </a:stretch>
        </p:blipFill>
        <p:spPr bwMode="auto">
          <a:xfrm>
            <a:off x="0" y="1627188"/>
            <a:ext cx="3106738" cy="488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Text Box 14"/>
          <p:cNvSpPr txBox="1">
            <a:spLocks noChangeArrowheads="1"/>
          </p:cNvSpPr>
          <p:nvPr/>
        </p:nvSpPr>
        <p:spPr bwMode="auto">
          <a:xfrm>
            <a:off x="130175" y="923925"/>
            <a:ext cx="4821238" cy="6485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l"/>
            <a:r>
              <a:rPr lang="bg-BG" dirty="0" smtClean="0">
                <a:solidFill>
                  <a:srgbClr val="000000"/>
                </a:solidFill>
              </a:rPr>
              <a:t>Така изглежда “типично” Хигс събитие 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bg-BG" dirty="0" smtClean="0">
                <a:solidFill>
                  <a:srgbClr val="000000"/>
                </a:solidFill>
              </a:rPr>
              <a:t>и още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~25 </a:t>
            </a:r>
            <a:r>
              <a:rPr lang="bg-BG" dirty="0" smtClean="0">
                <a:solidFill>
                  <a:srgbClr val="000000"/>
                </a:solidFill>
              </a:rPr>
              <a:t>“неинтересни” събития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3268663" y="5446713"/>
            <a:ext cx="5341937" cy="6485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l"/>
            <a:r>
              <a:rPr lang="bg-BG" dirty="0" smtClean="0">
                <a:solidFill>
                  <a:srgbClr val="000000"/>
                </a:solidFill>
              </a:rPr>
              <a:t>Само в малка част от протонните сблъсъци </a:t>
            </a:r>
            <a:r>
              <a:rPr lang="en-US" i="1" dirty="0" smtClean="0">
                <a:solidFill>
                  <a:srgbClr val="000000"/>
                </a:solidFill>
              </a:rPr>
              <a:t>O</a:t>
            </a:r>
            <a:r>
              <a:rPr lang="en-US" dirty="0">
                <a:solidFill>
                  <a:srgbClr val="000000"/>
                </a:solidFill>
              </a:rPr>
              <a:t>(10</a:t>
            </a:r>
            <a:r>
              <a:rPr lang="en-US" baseline="30000" dirty="0">
                <a:solidFill>
                  <a:srgbClr val="000000"/>
                </a:solidFill>
              </a:rPr>
              <a:t>−11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r>
              <a:rPr lang="bg-BG" dirty="0" smtClean="0">
                <a:solidFill>
                  <a:srgbClr val="000000"/>
                </a:solidFill>
              </a:rPr>
              <a:t> се раждат Хигс бозони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4038" name="Text Box 10"/>
          <p:cNvSpPr txBox="1">
            <a:spLocks noChangeArrowheads="1"/>
          </p:cNvSpPr>
          <p:nvPr/>
        </p:nvSpPr>
        <p:spPr bwMode="auto">
          <a:xfrm>
            <a:off x="0" y="76200"/>
            <a:ext cx="9144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bg-BG" sz="2800" dirty="0" smtClean="0">
                <a:solidFill>
                  <a:srgbClr val="000066"/>
                </a:solidFill>
              </a:rPr>
              <a:t>Моделирано събитие с бозон на Хигс в</a:t>
            </a:r>
            <a:r>
              <a:rPr lang="en-GB" sz="2800" dirty="0" smtClean="0">
                <a:solidFill>
                  <a:srgbClr val="000066"/>
                </a:solidFill>
              </a:rPr>
              <a:t> </a:t>
            </a:r>
            <a:r>
              <a:rPr lang="en-GB" sz="2800" dirty="0">
                <a:solidFill>
                  <a:srgbClr val="000066"/>
                </a:solidFill>
              </a:rPr>
              <a:t>CMS</a:t>
            </a:r>
            <a:endParaRPr lang="en-GB" sz="2400" dirty="0">
              <a:solidFill>
                <a:srgbClr val="000066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rot="10800000" flipV="1">
            <a:off x="2743200" y="4297680"/>
            <a:ext cx="2265680" cy="731520"/>
          </a:xfrm>
          <a:prstGeom prst="straightConnector1">
            <a:avLst/>
          </a:prstGeom>
          <a:solidFill>
            <a:schemeClr val="bg1"/>
          </a:solidFill>
          <a:ln w="349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cxnSp>
      <p:pic>
        <p:nvPicPr>
          <p:cNvPr id="44034" name="Picture 11" descr="CMS_HiggsEv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5850" y="1066800"/>
            <a:ext cx="3963988" cy="364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03200" dist="38100" dir="2700000">
              <a:srgbClr val="000000">
                <a:alpha val="28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555165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ROOT: </a:t>
            </a:r>
            <a:r>
              <a:rPr lang="bg-BG" dirty="0" smtClean="0"/>
              <a:t>система за анализ на данни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5DCB-8FF5-8642-8ACB-186686E2719F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bg-BG" dirty="0" smtClean="0"/>
              <a:t>Съхранение</a:t>
            </a:r>
            <a:r>
              <a:rPr lang="en-US" dirty="0" smtClean="0"/>
              <a:t> </a:t>
            </a:r>
            <a:r>
              <a:rPr lang="bg-BG" dirty="0" smtClean="0"/>
              <a:t>на</a:t>
            </a:r>
            <a:r>
              <a:rPr lang="en-US" dirty="0" smtClean="0"/>
              <a:t> </a:t>
            </a:r>
            <a:r>
              <a:rPr lang="bg-BG" dirty="0" smtClean="0"/>
              <a:t>данни</a:t>
            </a:r>
            <a:r>
              <a:rPr lang="en-US" dirty="0" smtClean="0"/>
              <a:t>. </a:t>
            </a:r>
            <a:r>
              <a:rPr lang="bg-BG" dirty="0" smtClean="0"/>
              <a:t>Сериализация/десериализация на</a:t>
            </a:r>
            <a:r>
              <a:rPr lang="en-US" dirty="0" smtClean="0"/>
              <a:t> </a:t>
            </a:r>
            <a:r>
              <a:rPr lang="bg-BG" dirty="0" smtClean="0"/>
              <a:t>C</a:t>
            </a:r>
            <a:r>
              <a:rPr lang="bg-BG" dirty="0"/>
              <a:t>++ </a:t>
            </a:r>
            <a:r>
              <a:rPr lang="bg-BG" dirty="0" smtClean="0"/>
              <a:t>обекти</a:t>
            </a:r>
            <a:r>
              <a:rPr lang="en-US" dirty="0" smtClean="0"/>
              <a:t> </a:t>
            </a:r>
            <a:r>
              <a:rPr lang="bg-BG" dirty="0" smtClean="0"/>
              <a:t>в</a:t>
            </a:r>
            <a:r>
              <a:rPr lang="en-US" dirty="0" smtClean="0"/>
              <a:t> </a:t>
            </a:r>
            <a:r>
              <a:rPr lang="bg-BG" dirty="0" smtClean="0"/>
              <a:t>ефективни структури</a:t>
            </a:r>
            <a:r>
              <a:rPr lang="en-US" dirty="0" smtClean="0"/>
              <a:t> </a:t>
            </a:r>
            <a:r>
              <a:rPr lang="bg-BG" dirty="0" smtClean="0"/>
              <a:t>от</a:t>
            </a:r>
            <a:r>
              <a:rPr lang="en-US" dirty="0" smtClean="0"/>
              <a:t> </a:t>
            </a:r>
            <a:r>
              <a:rPr lang="bg-BG" dirty="0" smtClean="0"/>
              <a:t>данни,</a:t>
            </a:r>
            <a:r>
              <a:rPr lang="en-US" dirty="0" smtClean="0"/>
              <a:t> </a:t>
            </a:r>
            <a:r>
              <a:rPr lang="bg-BG" dirty="0" smtClean="0"/>
              <a:t>оптимизирани</a:t>
            </a:r>
            <a:r>
              <a:rPr lang="en-US" dirty="0" smtClean="0"/>
              <a:t> </a:t>
            </a:r>
            <a:r>
              <a:rPr lang="bg-BG" dirty="0" smtClean="0"/>
              <a:t>за</a:t>
            </a:r>
            <a:r>
              <a:rPr lang="en-US" dirty="0" smtClean="0"/>
              <a:t> </a:t>
            </a:r>
            <a:r>
              <a:rPr lang="bg-BG" dirty="0" smtClean="0"/>
              <a:t>бързо</a:t>
            </a:r>
            <a:r>
              <a:rPr lang="en-US" dirty="0" smtClean="0"/>
              <a:t> </a:t>
            </a:r>
            <a:r>
              <a:rPr lang="bg-BG" dirty="0" smtClean="0"/>
              <a:t>четене</a:t>
            </a:r>
            <a:r>
              <a:rPr lang="bg-BG" dirty="0"/>
              <a:t>.</a:t>
            </a:r>
          </a:p>
          <a:p>
            <a:r>
              <a:rPr lang="bg-BG" dirty="0" smtClean="0"/>
              <a:t>Достъп</a:t>
            </a:r>
            <a:r>
              <a:rPr lang="en-US" dirty="0" smtClean="0"/>
              <a:t> </a:t>
            </a:r>
            <a:r>
              <a:rPr lang="bg-BG" dirty="0" smtClean="0"/>
              <a:t>до</a:t>
            </a:r>
            <a:r>
              <a:rPr lang="en-US" dirty="0" smtClean="0"/>
              <a:t> </a:t>
            </a:r>
            <a:r>
              <a:rPr lang="bg-BG" dirty="0" smtClean="0"/>
              <a:t>данни</a:t>
            </a:r>
            <a:r>
              <a:rPr lang="en-US" dirty="0" smtClean="0"/>
              <a:t>. </a:t>
            </a:r>
            <a:r>
              <a:rPr lang="bg-BG" dirty="0" smtClean="0"/>
              <a:t>Самоописателни структури</a:t>
            </a:r>
            <a:r>
              <a:rPr lang="en-US" dirty="0" smtClean="0"/>
              <a:t> </a:t>
            </a:r>
            <a:r>
              <a:rPr lang="bg-BG" dirty="0" smtClean="0"/>
              <a:t>от</a:t>
            </a:r>
            <a:r>
              <a:rPr lang="en-US" dirty="0" smtClean="0"/>
              <a:t> </a:t>
            </a:r>
            <a:r>
              <a:rPr lang="bg-BG" dirty="0" smtClean="0"/>
              <a:t>данни </a:t>
            </a:r>
            <a:r>
              <a:rPr lang="bg-BG" dirty="0"/>
              <a:t>(</a:t>
            </a:r>
            <a:r>
              <a:rPr lang="bg-BG" dirty="0" smtClean="0"/>
              <a:t>ROOT</a:t>
            </a:r>
            <a:r>
              <a:rPr lang="en-US" dirty="0" smtClean="0"/>
              <a:t> </a:t>
            </a:r>
            <a:r>
              <a:rPr lang="bg-BG" dirty="0" smtClean="0"/>
              <a:t>файлове)</a:t>
            </a:r>
            <a:r>
              <a:rPr lang="bg-BG" dirty="0"/>
              <a:t> </a:t>
            </a:r>
            <a:r>
              <a:rPr lang="bg-BG" dirty="0" smtClean="0"/>
              <a:t>с</a:t>
            </a:r>
            <a:r>
              <a:rPr lang="en-US" dirty="0" smtClean="0"/>
              <a:t> </a:t>
            </a:r>
            <a:r>
              <a:rPr lang="bg-BG" dirty="0" smtClean="0"/>
              <a:t>възможност</a:t>
            </a:r>
            <a:r>
              <a:rPr lang="en-US" dirty="0" smtClean="0"/>
              <a:t> </a:t>
            </a:r>
            <a:r>
              <a:rPr lang="bg-BG" dirty="0" smtClean="0"/>
              <a:t>да</a:t>
            </a:r>
            <a:r>
              <a:rPr lang="en-US" dirty="0" smtClean="0"/>
              <a:t> </a:t>
            </a:r>
            <a:r>
              <a:rPr lang="bg-BG" dirty="0" smtClean="0"/>
              <a:t>бъдат</a:t>
            </a:r>
            <a:r>
              <a:rPr lang="en-US" dirty="0" smtClean="0"/>
              <a:t> </a:t>
            </a:r>
            <a:r>
              <a:rPr lang="bg-BG" dirty="0" smtClean="0"/>
              <a:t>организирани</a:t>
            </a:r>
            <a:r>
              <a:rPr lang="en-US" dirty="0" smtClean="0"/>
              <a:t> </a:t>
            </a:r>
            <a:r>
              <a:rPr lang="bg-BG" dirty="0" smtClean="0"/>
              <a:t>във</a:t>
            </a:r>
            <a:r>
              <a:rPr lang="en-US" dirty="0" smtClean="0"/>
              <a:t> </a:t>
            </a:r>
            <a:r>
              <a:rPr lang="bg-BG" dirty="0" smtClean="0"/>
              <a:t>вериги</a:t>
            </a:r>
            <a:r>
              <a:rPr lang="bg-BG" dirty="0"/>
              <a:t>.</a:t>
            </a:r>
          </a:p>
          <a:p>
            <a:r>
              <a:rPr lang="bg-BG" dirty="0" smtClean="0"/>
              <a:t>Обработка</a:t>
            </a:r>
            <a:r>
              <a:rPr lang="en-US" dirty="0" smtClean="0"/>
              <a:t> </a:t>
            </a:r>
            <a:r>
              <a:rPr lang="bg-BG" dirty="0" smtClean="0"/>
              <a:t>на</a:t>
            </a:r>
            <a:r>
              <a:rPr lang="en-US" dirty="0" smtClean="0"/>
              <a:t> </a:t>
            </a:r>
            <a:r>
              <a:rPr lang="bg-BG" dirty="0" smtClean="0"/>
              <a:t>данни</a:t>
            </a:r>
            <a:r>
              <a:rPr lang="en-US" dirty="0" smtClean="0"/>
              <a:t>. </a:t>
            </a:r>
            <a:r>
              <a:rPr lang="bg-BG" dirty="0" smtClean="0"/>
              <a:t>Хистограми, апроксимация на функции, минимизация, мат. функции, статистика.</a:t>
            </a:r>
            <a:endParaRPr lang="bg-BG" dirty="0"/>
          </a:p>
          <a:p>
            <a:r>
              <a:rPr lang="bg-BG" dirty="0" smtClean="0"/>
              <a:t>Визуализация</a:t>
            </a:r>
            <a:r>
              <a:rPr lang="en-US" dirty="0" smtClean="0"/>
              <a:t> </a:t>
            </a:r>
            <a:r>
              <a:rPr lang="bg-BG" dirty="0" smtClean="0"/>
              <a:t>на</a:t>
            </a:r>
            <a:r>
              <a:rPr lang="en-US" dirty="0" smtClean="0"/>
              <a:t> </a:t>
            </a:r>
            <a:r>
              <a:rPr lang="bg-BG" dirty="0" smtClean="0"/>
              <a:t>резултати</a:t>
            </a:r>
            <a:r>
              <a:rPr lang="en-US" dirty="0" smtClean="0"/>
              <a:t>. </a:t>
            </a:r>
            <a:r>
              <a:rPr lang="bg-BG" dirty="0" smtClean="0"/>
              <a:t>Добре</a:t>
            </a:r>
            <a:r>
              <a:rPr lang="en-US" dirty="0" smtClean="0"/>
              <a:t> </a:t>
            </a:r>
            <a:r>
              <a:rPr lang="bg-BG" dirty="0" smtClean="0"/>
              <a:t>развита</a:t>
            </a:r>
            <a:r>
              <a:rPr lang="en-US" dirty="0" smtClean="0"/>
              <a:t> </a:t>
            </a:r>
            <a:r>
              <a:rPr lang="bg-BG" dirty="0" smtClean="0"/>
              <a:t>графична</a:t>
            </a:r>
            <a:r>
              <a:rPr lang="en-US" dirty="0" smtClean="0"/>
              <a:t> </a:t>
            </a:r>
            <a:r>
              <a:rPr lang="bg-BG" dirty="0" smtClean="0"/>
              <a:t>(</a:t>
            </a:r>
            <a:r>
              <a:rPr lang="bg-BG" dirty="0"/>
              <a:t>GUI</a:t>
            </a:r>
            <a:r>
              <a:rPr lang="bg-BG" dirty="0" smtClean="0"/>
              <a:t>)</a:t>
            </a:r>
            <a:r>
              <a:rPr lang="en-US" dirty="0" smtClean="0"/>
              <a:t> </a:t>
            </a:r>
            <a:r>
              <a:rPr lang="bg-BG" dirty="0" smtClean="0"/>
              <a:t>подсистема.</a:t>
            </a:r>
            <a:endParaRPr lang="bg-BG" dirty="0"/>
          </a:p>
          <a:p>
            <a:r>
              <a:rPr lang="bg-BG" dirty="0" smtClean="0"/>
              <a:t>Интерактивна</a:t>
            </a:r>
            <a:r>
              <a:rPr lang="en-US" dirty="0" smtClean="0"/>
              <a:t> </a:t>
            </a:r>
            <a:r>
              <a:rPr lang="bg-BG" dirty="0" smtClean="0"/>
              <a:t>разработка</a:t>
            </a:r>
            <a:r>
              <a:rPr lang="en-US" dirty="0" smtClean="0"/>
              <a:t> </a:t>
            </a:r>
            <a:r>
              <a:rPr lang="bg-BG" dirty="0" smtClean="0"/>
              <a:t>на</a:t>
            </a:r>
            <a:r>
              <a:rPr lang="en-US" dirty="0" smtClean="0"/>
              <a:t> </a:t>
            </a:r>
            <a:r>
              <a:rPr lang="bg-BG" dirty="0" smtClean="0"/>
              <a:t>приложения</a:t>
            </a:r>
            <a:r>
              <a:rPr lang="en-US" dirty="0" smtClean="0"/>
              <a:t>. </a:t>
            </a:r>
            <a:r>
              <a:rPr lang="bg-BG" dirty="0" smtClean="0"/>
              <a:t>С++ интерпретатор,</a:t>
            </a:r>
            <a:r>
              <a:rPr lang="en-US" dirty="0" smtClean="0"/>
              <a:t> </a:t>
            </a:r>
            <a:r>
              <a:rPr lang="bg-BG" dirty="0" smtClean="0"/>
              <a:t>бързо</a:t>
            </a:r>
            <a:r>
              <a:rPr lang="en-US" dirty="0" smtClean="0"/>
              <a:t> </a:t>
            </a:r>
            <a:r>
              <a:rPr lang="bg-BG" dirty="0" smtClean="0"/>
              <a:t>и</a:t>
            </a:r>
            <a:r>
              <a:rPr lang="en-US" dirty="0" smtClean="0"/>
              <a:t> </a:t>
            </a:r>
            <a:r>
              <a:rPr lang="bg-BG" dirty="0" smtClean="0"/>
              <a:t>лесно</a:t>
            </a:r>
            <a:r>
              <a:rPr lang="en-US" dirty="0" smtClean="0"/>
              <a:t> </a:t>
            </a:r>
            <a:r>
              <a:rPr lang="bg-BG" dirty="0" smtClean="0"/>
              <a:t>създаване</a:t>
            </a:r>
            <a:r>
              <a:rPr lang="en-US" dirty="0" smtClean="0"/>
              <a:t> </a:t>
            </a:r>
            <a:r>
              <a:rPr lang="bg-BG" dirty="0" smtClean="0"/>
              <a:t>на</a:t>
            </a:r>
            <a:r>
              <a:rPr lang="en-US" dirty="0" smtClean="0"/>
              <a:t> </a:t>
            </a:r>
            <a:r>
              <a:rPr lang="bg-BG" dirty="0" smtClean="0"/>
              <a:t>прототипи (С++ макроси) и тяхното компилиране.</a:t>
            </a:r>
          </a:p>
          <a:p>
            <a:r>
              <a:rPr lang="bg-BG" dirty="0" smtClean="0"/>
              <a:t> Геометрически пакет, псевдослучайни числа и др.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322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5570" name="Rectangle 338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914400"/>
          </a:xfrm>
        </p:spPr>
        <p:txBody>
          <a:bodyPr>
            <a:normAutofit/>
          </a:bodyPr>
          <a:lstStyle/>
          <a:p>
            <a:r>
              <a:rPr lang="bg-BG" dirty="0" smtClean="0"/>
              <a:t>Класификация на събития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43</a:t>
            </a:fld>
            <a:endParaRPr lang="en-GB" dirty="0"/>
          </a:p>
        </p:txBody>
      </p:sp>
      <p:pic>
        <p:nvPicPr>
          <p:cNvPr id="2015234" name="Picture 2" descr="ai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F99CC"/>
              </a:clrFrom>
              <a:clrTo>
                <a:srgbClr val="7F99CC">
                  <a:alpha val="0"/>
                </a:srgbClr>
              </a:clrTo>
            </a:clrChange>
            <a:lum brigh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605213"/>
            <a:ext cx="2447925" cy="158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15235" name="Line 3"/>
          <p:cNvSpPr>
            <a:spLocks noChangeShapeType="1"/>
          </p:cNvSpPr>
          <p:nvPr/>
        </p:nvSpPr>
        <p:spPr bwMode="auto">
          <a:xfrm>
            <a:off x="3995738" y="3175000"/>
            <a:ext cx="1655762" cy="20875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eaLnBrk="1" hangingPunct="1">
              <a:spcBef>
                <a:spcPct val="35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GB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15236" name="Arc 4"/>
          <p:cNvSpPr>
            <a:spLocks/>
          </p:cNvSpPr>
          <p:nvPr/>
        </p:nvSpPr>
        <p:spPr bwMode="auto">
          <a:xfrm rot="-595912">
            <a:off x="6985000" y="3989388"/>
            <a:ext cx="1284288" cy="1270000"/>
          </a:xfrm>
          <a:custGeom>
            <a:avLst/>
            <a:gdLst>
              <a:gd name="G0" fmla="+- 5907 0 0"/>
              <a:gd name="G1" fmla="+- 21600 0 0"/>
              <a:gd name="G2" fmla="+- 21600 0 0"/>
              <a:gd name="T0" fmla="*/ 0 w 27507"/>
              <a:gd name="T1" fmla="*/ 823 h 27201"/>
              <a:gd name="T2" fmla="*/ 26768 w 27507"/>
              <a:gd name="T3" fmla="*/ 27201 h 27201"/>
              <a:gd name="T4" fmla="*/ 5907 w 27507"/>
              <a:gd name="T5" fmla="*/ 21600 h 27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507" h="27201" fill="none" extrusionOk="0">
                <a:moveTo>
                  <a:pt x="0" y="823"/>
                </a:moveTo>
                <a:cubicBezTo>
                  <a:pt x="1921" y="277"/>
                  <a:pt x="3909" y="-1"/>
                  <a:pt x="5907" y="0"/>
                </a:cubicBezTo>
                <a:cubicBezTo>
                  <a:pt x="17836" y="0"/>
                  <a:pt x="27507" y="9670"/>
                  <a:pt x="27507" y="21600"/>
                </a:cubicBezTo>
                <a:cubicBezTo>
                  <a:pt x="27507" y="23491"/>
                  <a:pt x="27258" y="25374"/>
                  <a:pt x="26768" y="27201"/>
                </a:cubicBezTo>
              </a:path>
              <a:path w="27507" h="27201" stroke="0" extrusionOk="0">
                <a:moveTo>
                  <a:pt x="0" y="823"/>
                </a:moveTo>
                <a:cubicBezTo>
                  <a:pt x="1921" y="277"/>
                  <a:pt x="3909" y="-1"/>
                  <a:pt x="5907" y="0"/>
                </a:cubicBezTo>
                <a:cubicBezTo>
                  <a:pt x="17836" y="0"/>
                  <a:pt x="27507" y="9670"/>
                  <a:pt x="27507" y="21600"/>
                </a:cubicBezTo>
                <a:cubicBezTo>
                  <a:pt x="27507" y="23491"/>
                  <a:pt x="27258" y="25374"/>
                  <a:pt x="26768" y="27201"/>
                </a:cubicBezTo>
                <a:lnTo>
                  <a:pt x="5907" y="21600"/>
                </a:lnTo>
                <a:close/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eaLnBrk="1" hangingPunct="1">
              <a:spcBef>
                <a:spcPct val="35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GB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15237" name="Text Box 5"/>
          <p:cNvSpPr txBox="1">
            <a:spLocks noChangeArrowheads="1"/>
          </p:cNvSpPr>
          <p:nvPr/>
        </p:nvSpPr>
        <p:spPr bwMode="auto">
          <a:xfrm>
            <a:off x="3922713" y="2670175"/>
            <a:ext cx="1873250" cy="339725"/>
          </a:xfrm>
          <a:prstGeom prst="rect">
            <a:avLst/>
          </a:prstGeom>
          <a:solidFill>
            <a:srgbClr val="CCFF66"/>
          </a:solidFill>
          <a:ln w="317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800" rIns="0" bIns="46800">
            <a:spAutoFit/>
          </a:bodyPr>
          <a:lstStyle/>
          <a:p>
            <a:pPr algn="ctr" eaLnBrk="1" hangingPunct="1"/>
            <a:r>
              <a:rPr lang="bg-BG" sz="1600" dirty="0" smtClean="0">
                <a:solidFill>
                  <a:srgbClr val="000000"/>
                </a:solidFill>
                <a:latin typeface="Arial" charset="0"/>
              </a:rPr>
              <a:t>Права линия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</a:rPr>
              <a:t>? </a:t>
            </a:r>
          </a:p>
        </p:txBody>
      </p:sp>
      <p:sp>
        <p:nvSpPr>
          <p:cNvPr id="2015238" name="Text Box 6"/>
          <p:cNvSpPr txBox="1">
            <a:spLocks noChangeArrowheads="1"/>
          </p:cNvSpPr>
          <p:nvPr/>
        </p:nvSpPr>
        <p:spPr bwMode="auto">
          <a:xfrm>
            <a:off x="6802438" y="2670175"/>
            <a:ext cx="1873250" cy="339725"/>
          </a:xfrm>
          <a:prstGeom prst="rect">
            <a:avLst/>
          </a:prstGeom>
          <a:solidFill>
            <a:srgbClr val="CCFF66"/>
          </a:solidFill>
          <a:ln w="317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 eaLnBrk="1" hangingPunct="1"/>
            <a:r>
              <a:rPr lang="bg-BG" sz="1600" dirty="0" smtClean="0">
                <a:solidFill>
                  <a:srgbClr val="000000"/>
                </a:solidFill>
                <a:latin typeface="Arial" charset="0"/>
              </a:rPr>
              <a:t>Крива линия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</a:rPr>
              <a:t>?</a:t>
            </a:r>
          </a:p>
        </p:txBody>
      </p:sp>
      <p:sp>
        <p:nvSpPr>
          <p:cNvPr id="2015239" name="Line 7"/>
          <p:cNvSpPr>
            <a:spLocks noChangeShapeType="1"/>
          </p:cNvSpPr>
          <p:nvPr/>
        </p:nvSpPr>
        <p:spPr bwMode="auto">
          <a:xfrm>
            <a:off x="539750" y="3965575"/>
            <a:ext cx="2305050" cy="158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eaLnBrk="1" hangingPunct="1">
              <a:spcBef>
                <a:spcPct val="35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GB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15240" name="Line 8"/>
          <p:cNvSpPr>
            <a:spLocks noChangeShapeType="1"/>
          </p:cNvSpPr>
          <p:nvPr/>
        </p:nvSpPr>
        <p:spPr bwMode="auto">
          <a:xfrm flipV="1">
            <a:off x="2195513" y="3173413"/>
            <a:ext cx="0" cy="216217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eaLnBrk="1" hangingPunct="1">
              <a:spcBef>
                <a:spcPct val="35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GB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15241" name="Text Box 9"/>
          <p:cNvSpPr txBox="1">
            <a:spLocks noChangeArrowheads="1"/>
          </p:cNvSpPr>
          <p:nvPr/>
        </p:nvSpPr>
        <p:spPr bwMode="auto">
          <a:xfrm>
            <a:off x="827088" y="2670175"/>
            <a:ext cx="1873250" cy="586957"/>
          </a:xfrm>
          <a:prstGeom prst="rect">
            <a:avLst/>
          </a:prstGeom>
          <a:solidFill>
            <a:srgbClr val="CCFF66"/>
          </a:solidFill>
          <a:ln w="317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 eaLnBrk="1" hangingPunct="1"/>
            <a:r>
              <a:rPr lang="bg-BG" sz="1600" dirty="0" smtClean="0">
                <a:latin typeface="Arial" charset="0"/>
              </a:rPr>
              <a:t>Правоъгълно отрязване</a:t>
            </a:r>
            <a:r>
              <a:rPr lang="en-GB" sz="1600" dirty="0" smtClean="0">
                <a:latin typeface="Arial" charset="0"/>
              </a:rPr>
              <a:t>?</a:t>
            </a:r>
          </a:p>
        </p:txBody>
      </p:sp>
      <p:grpSp>
        <p:nvGrpSpPr>
          <p:cNvPr id="2015242" name="Group 10"/>
          <p:cNvGrpSpPr>
            <a:grpSpLocks/>
          </p:cNvGrpSpPr>
          <p:nvPr/>
        </p:nvGrpSpPr>
        <p:grpSpPr bwMode="auto">
          <a:xfrm>
            <a:off x="179388" y="3173413"/>
            <a:ext cx="2736850" cy="2497137"/>
            <a:chOff x="113" y="1933"/>
            <a:chExt cx="1724" cy="1573"/>
          </a:xfrm>
        </p:grpSpPr>
        <p:sp>
          <p:nvSpPr>
            <p:cNvPr id="2015243" name="Line 11"/>
            <p:cNvSpPr>
              <a:spLocks noChangeShapeType="1"/>
            </p:cNvSpPr>
            <p:nvPr/>
          </p:nvSpPr>
          <p:spPr bwMode="auto">
            <a:xfrm>
              <a:off x="204" y="3295"/>
              <a:ext cx="1633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44" name="Line 12"/>
            <p:cNvSpPr>
              <a:spLocks noChangeShapeType="1"/>
            </p:cNvSpPr>
            <p:nvPr/>
          </p:nvSpPr>
          <p:spPr bwMode="auto">
            <a:xfrm rot="-5400000">
              <a:off x="-408" y="2682"/>
              <a:ext cx="1496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45" name="Oval 13"/>
            <p:cNvSpPr>
              <a:spLocks noChangeArrowheads="1"/>
            </p:cNvSpPr>
            <p:nvPr/>
          </p:nvSpPr>
          <p:spPr bwMode="auto">
            <a:xfrm>
              <a:off x="1066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46" name="Oval 14"/>
            <p:cNvSpPr>
              <a:spLocks noChangeArrowheads="1"/>
            </p:cNvSpPr>
            <p:nvPr/>
          </p:nvSpPr>
          <p:spPr bwMode="auto">
            <a:xfrm>
              <a:off x="1202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47" name="Oval 15"/>
            <p:cNvSpPr>
              <a:spLocks noChangeArrowheads="1"/>
            </p:cNvSpPr>
            <p:nvPr/>
          </p:nvSpPr>
          <p:spPr bwMode="auto">
            <a:xfrm>
              <a:off x="1066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48" name="Oval 16"/>
            <p:cNvSpPr>
              <a:spLocks noChangeArrowheads="1"/>
            </p:cNvSpPr>
            <p:nvPr/>
          </p:nvSpPr>
          <p:spPr bwMode="auto">
            <a:xfrm>
              <a:off x="1157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49" name="Oval 17"/>
            <p:cNvSpPr>
              <a:spLocks noChangeArrowheads="1"/>
            </p:cNvSpPr>
            <p:nvPr/>
          </p:nvSpPr>
          <p:spPr bwMode="auto">
            <a:xfrm>
              <a:off x="1247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0" name="Oval 18"/>
            <p:cNvSpPr>
              <a:spLocks noChangeArrowheads="1"/>
            </p:cNvSpPr>
            <p:nvPr/>
          </p:nvSpPr>
          <p:spPr bwMode="auto">
            <a:xfrm>
              <a:off x="1293" y="256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1" name="Oval 19"/>
            <p:cNvSpPr>
              <a:spLocks noChangeArrowheads="1"/>
            </p:cNvSpPr>
            <p:nvPr/>
          </p:nvSpPr>
          <p:spPr bwMode="auto">
            <a:xfrm>
              <a:off x="1338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2" name="Oval 20"/>
            <p:cNvSpPr>
              <a:spLocks noChangeArrowheads="1"/>
            </p:cNvSpPr>
            <p:nvPr/>
          </p:nvSpPr>
          <p:spPr bwMode="auto">
            <a:xfrm>
              <a:off x="1066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3" name="Oval 21"/>
            <p:cNvSpPr>
              <a:spLocks noChangeArrowheads="1"/>
            </p:cNvSpPr>
            <p:nvPr/>
          </p:nvSpPr>
          <p:spPr bwMode="auto">
            <a:xfrm>
              <a:off x="1202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4" name="Oval 22"/>
            <p:cNvSpPr>
              <a:spLocks noChangeArrowheads="1"/>
            </p:cNvSpPr>
            <p:nvPr/>
          </p:nvSpPr>
          <p:spPr bwMode="auto">
            <a:xfrm>
              <a:off x="1202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5" name="Oval 23"/>
            <p:cNvSpPr>
              <a:spLocks noChangeArrowheads="1"/>
            </p:cNvSpPr>
            <p:nvPr/>
          </p:nvSpPr>
          <p:spPr bwMode="auto">
            <a:xfrm>
              <a:off x="1339" y="220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6" name="Oval 24"/>
            <p:cNvSpPr>
              <a:spLocks noChangeArrowheads="1"/>
            </p:cNvSpPr>
            <p:nvPr/>
          </p:nvSpPr>
          <p:spPr bwMode="auto">
            <a:xfrm>
              <a:off x="1475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7" name="Oval 25"/>
            <p:cNvSpPr>
              <a:spLocks noChangeArrowheads="1"/>
            </p:cNvSpPr>
            <p:nvPr/>
          </p:nvSpPr>
          <p:spPr bwMode="auto">
            <a:xfrm>
              <a:off x="1339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8" name="Oval 26"/>
            <p:cNvSpPr>
              <a:spLocks noChangeArrowheads="1"/>
            </p:cNvSpPr>
            <p:nvPr/>
          </p:nvSpPr>
          <p:spPr bwMode="auto">
            <a:xfrm>
              <a:off x="1430" y="238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59" name="Oval 27"/>
            <p:cNvSpPr>
              <a:spLocks noChangeArrowheads="1"/>
            </p:cNvSpPr>
            <p:nvPr/>
          </p:nvSpPr>
          <p:spPr bwMode="auto">
            <a:xfrm>
              <a:off x="1520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0" name="Oval 28"/>
            <p:cNvSpPr>
              <a:spLocks noChangeArrowheads="1"/>
            </p:cNvSpPr>
            <p:nvPr/>
          </p:nvSpPr>
          <p:spPr bwMode="auto">
            <a:xfrm>
              <a:off x="1566" y="252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1" name="Oval 29"/>
            <p:cNvSpPr>
              <a:spLocks noChangeArrowheads="1"/>
            </p:cNvSpPr>
            <p:nvPr/>
          </p:nvSpPr>
          <p:spPr bwMode="auto">
            <a:xfrm>
              <a:off x="1611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2" name="Oval 30"/>
            <p:cNvSpPr>
              <a:spLocks noChangeArrowheads="1"/>
            </p:cNvSpPr>
            <p:nvPr/>
          </p:nvSpPr>
          <p:spPr bwMode="auto">
            <a:xfrm>
              <a:off x="1566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3" name="Oval 31"/>
            <p:cNvSpPr>
              <a:spLocks noChangeArrowheads="1"/>
            </p:cNvSpPr>
            <p:nvPr/>
          </p:nvSpPr>
          <p:spPr bwMode="auto">
            <a:xfrm>
              <a:off x="1440" y="245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4" name="Oval 32"/>
            <p:cNvSpPr>
              <a:spLocks noChangeArrowheads="1"/>
            </p:cNvSpPr>
            <p:nvPr/>
          </p:nvSpPr>
          <p:spPr bwMode="auto">
            <a:xfrm>
              <a:off x="1475" y="225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5" name="Oval 33"/>
            <p:cNvSpPr>
              <a:spLocks noChangeArrowheads="1"/>
            </p:cNvSpPr>
            <p:nvPr/>
          </p:nvSpPr>
          <p:spPr bwMode="auto">
            <a:xfrm>
              <a:off x="1429" y="261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6" name="Oval 34"/>
            <p:cNvSpPr>
              <a:spLocks noChangeArrowheads="1"/>
            </p:cNvSpPr>
            <p:nvPr/>
          </p:nvSpPr>
          <p:spPr bwMode="auto">
            <a:xfrm>
              <a:off x="1565" y="274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7" name="Oval 35"/>
            <p:cNvSpPr>
              <a:spLocks noChangeArrowheads="1"/>
            </p:cNvSpPr>
            <p:nvPr/>
          </p:nvSpPr>
          <p:spPr bwMode="auto">
            <a:xfrm>
              <a:off x="1429" y="270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8" name="Oval 36"/>
            <p:cNvSpPr>
              <a:spLocks noChangeArrowheads="1"/>
            </p:cNvSpPr>
            <p:nvPr/>
          </p:nvSpPr>
          <p:spPr bwMode="auto">
            <a:xfrm>
              <a:off x="1520" y="279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69" name="Oval 37"/>
            <p:cNvSpPr>
              <a:spLocks noChangeArrowheads="1"/>
            </p:cNvSpPr>
            <p:nvPr/>
          </p:nvSpPr>
          <p:spPr bwMode="auto">
            <a:xfrm>
              <a:off x="1610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0" name="Oval 38"/>
            <p:cNvSpPr>
              <a:spLocks noChangeArrowheads="1"/>
            </p:cNvSpPr>
            <p:nvPr/>
          </p:nvSpPr>
          <p:spPr bwMode="auto">
            <a:xfrm>
              <a:off x="1656" y="293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1" name="Oval 39"/>
            <p:cNvSpPr>
              <a:spLocks noChangeArrowheads="1"/>
            </p:cNvSpPr>
            <p:nvPr/>
          </p:nvSpPr>
          <p:spPr bwMode="auto">
            <a:xfrm>
              <a:off x="1701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2" name="Oval 40"/>
            <p:cNvSpPr>
              <a:spLocks noChangeArrowheads="1"/>
            </p:cNvSpPr>
            <p:nvPr/>
          </p:nvSpPr>
          <p:spPr bwMode="auto">
            <a:xfrm>
              <a:off x="1656" y="274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3" name="Oval 41"/>
            <p:cNvSpPr>
              <a:spLocks noChangeArrowheads="1"/>
            </p:cNvSpPr>
            <p:nvPr/>
          </p:nvSpPr>
          <p:spPr bwMode="auto">
            <a:xfrm>
              <a:off x="1565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4" name="Oval 42"/>
            <p:cNvSpPr>
              <a:spLocks noChangeArrowheads="1"/>
            </p:cNvSpPr>
            <p:nvPr/>
          </p:nvSpPr>
          <p:spPr bwMode="auto">
            <a:xfrm>
              <a:off x="1565" y="265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5" name="Oval 43"/>
            <p:cNvSpPr>
              <a:spLocks noChangeArrowheads="1"/>
            </p:cNvSpPr>
            <p:nvPr/>
          </p:nvSpPr>
          <p:spPr bwMode="auto">
            <a:xfrm>
              <a:off x="1384" y="288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6" name="Oval 44"/>
            <p:cNvSpPr>
              <a:spLocks noChangeArrowheads="1"/>
            </p:cNvSpPr>
            <p:nvPr/>
          </p:nvSpPr>
          <p:spPr bwMode="auto">
            <a:xfrm>
              <a:off x="143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7" name="Oval 45"/>
            <p:cNvSpPr>
              <a:spLocks noChangeArrowheads="1"/>
            </p:cNvSpPr>
            <p:nvPr/>
          </p:nvSpPr>
          <p:spPr bwMode="auto">
            <a:xfrm>
              <a:off x="1475" y="288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8" name="Oval 46"/>
            <p:cNvSpPr>
              <a:spLocks noChangeArrowheads="1"/>
            </p:cNvSpPr>
            <p:nvPr/>
          </p:nvSpPr>
          <p:spPr bwMode="auto">
            <a:xfrm>
              <a:off x="1430" y="279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79" name="Oval 47"/>
            <p:cNvSpPr>
              <a:spLocks noChangeArrowheads="1"/>
            </p:cNvSpPr>
            <p:nvPr/>
          </p:nvSpPr>
          <p:spPr bwMode="auto">
            <a:xfrm>
              <a:off x="885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0" name="Oval 48"/>
            <p:cNvSpPr>
              <a:spLocks noChangeArrowheads="1"/>
            </p:cNvSpPr>
            <p:nvPr/>
          </p:nvSpPr>
          <p:spPr bwMode="auto">
            <a:xfrm>
              <a:off x="931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1" name="Oval 49"/>
            <p:cNvSpPr>
              <a:spLocks noChangeArrowheads="1"/>
            </p:cNvSpPr>
            <p:nvPr/>
          </p:nvSpPr>
          <p:spPr bwMode="auto">
            <a:xfrm>
              <a:off x="976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2" name="Oval 50"/>
            <p:cNvSpPr>
              <a:spLocks noChangeArrowheads="1"/>
            </p:cNvSpPr>
            <p:nvPr/>
          </p:nvSpPr>
          <p:spPr bwMode="auto">
            <a:xfrm>
              <a:off x="931" y="215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3" name="Oval 51"/>
            <p:cNvSpPr>
              <a:spLocks noChangeArrowheads="1"/>
            </p:cNvSpPr>
            <p:nvPr/>
          </p:nvSpPr>
          <p:spPr bwMode="auto">
            <a:xfrm>
              <a:off x="1066" y="216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4" name="Oval 52"/>
            <p:cNvSpPr>
              <a:spLocks noChangeArrowheads="1"/>
            </p:cNvSpPr>
            <p:nvPr/>
          </p:nvSpPr>
          <p:spPr bwMode="auto">
            <a:xfrm>
              <a:off x="1203" y="206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5" name="Oval 53"/>
            <p:cNvSpPr>
              <a:spLocks noChangeArrowheads="1"/>
            </p:cNvSpPr>
            <p:nvPr/>
          </p:nvSpPr>
          <p:spPr bwMode="auto">
            <a:xfrm>
              <a:off x="1203" y="216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6" name="Oval 54"/>
            <p:cNvSpPr>
              <a:spLocks noChangeArrowheads="1"/>
            </p:cNvSpPr>
            <p:nvPr/>
          </p:nvSpPr>
          <p:spPr bwMode="auto">
            <a:xfrm>
              <a:off x="1339" y="211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7" name="Oval 55"/>
            <p:cNvSpPr>
              <a:spLocks noChangeArrowheads="1"/>
            </p:cNvSpPr>
            <p:nvPr/>
          </p:nvSpPr>
          <p:spPr bwMode="auto">
            <a:xfrm>
              <a:off x="1610" y="26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8" name="Oval 56"/>
            <p:cNvSpPr>
              <a:spLocks noChangeArrowheads="1"/>
            </p:cNvSpPr>
            <p:nvPr/>
          </p:nvSpPr>
          <p:spPr bwMode="auto">
            <a:xfrm>
              <a:off x="1366" y="254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89" name="Oval 57"/>
            <p:cNvSpPr>
              <a:spLocks noChangeArrowheads="1"/>
            </p:cNvSpPr>
            <p:nvPr/>
          </p:nvSpPr>
          <p:spPr bwMode="auto">
            <a:xfrm>
              <a:off x="1366" y="264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0" name="Oval 58"/>
            <p:cNvSpPr>
              <a:spLocks noChangeArrowheads="1"/>
            </p:cNvSpPr>
            <p:nvPr/>
          </p:nvSpPr>
          <p:spPr bwMode="auto">
            <a:xfrm>
              <a:off x="1502" y="25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1" name="Oval 59"/>
            <p:cNvSpPr>
              <a:spLocks noChangeArrowheads="1"/>
            </p:cNvSpPr>
            <p:nvPr/>
          </p:nvSpPr>
          <p:spPr bwMode="auto">
            <a:xfrm>
              <a:off x="1502" y="26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2" name="Oval 60"/>
            <p:cNvSpPr>
              <a:spLocks noChangeArrowheads="1"/>
            </p:cNvSpPr>
            <p:nvPr/>
          </p:nvSpPr>
          <p:spPr bwMode="auto">
            <a:xfrm>
              <a:off x="161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3" name="Oval 61"/>
            <p:cNvSpPr>
              <a:spLocks noChangeArrowheads="1"/>
            </p:cNvSpPr>
            <p:nvPr/>
          </p:nvSpPr>
          <p:spPr bwMode="auto">
            <a:xfrm>
              <a:off x="1700" y="302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4" name="Oval 62"/>
            <p:cNvSpPr>
              <a:spLocks noChangeArrowheads="1"/>
            </p:cNvSpPr>
            <p:nvPr/>
          </p:nvSpPr>
          <p:spPr bwMode="auto">
            <a:xfrm>
              <a:off x="1655" y="302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5" name="Oval 63"/>
            <p:cNvSpPr>
              <a:spLocks noChangeArrowheads="1"/>
            </p:cNvSpPr>
            <p:nvPr/>
          </p:nvSpPr>
          <p:spPr bwMode="auto">
            <a:xfrm>
              <a:off x="1383" y="306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6" name="Oval 64"/>
            <p:cNvSpPr>
              <a:spLocks noChangeArrowheads="1"/>
            </p:cNvSpPr>
            <p:nvPr/>
          </p:nvSpPr>
          <p:spPr bwMode="auto">
            <a:xfrm>
              <a:off x="1565" y="306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7" name="Oval 65"/>
            <p:cNvSpPr>
              <a:spLocks noChangeArrowheads="1"/>
            </p:cNvSpPr>
            <p:nvPr/>
          </p:nvSpPr>
          <p:spPr bwMode="auto">
            <a:xfrm>
              <a:off x="152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8" name="Oval 66"/>
            <p:cNvSpPr>
              <a:spLocks noChangeArrowheads="1"/>
            </p:cNvSpPr>
            <p:nvPr/>
          </p:nvSpPr>
          <p:spPr bwMode="auto">
            <a:xfrm>
              <a:off x="839" y="270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299" name="Oval 67"/>
            <p:cNvSpPr>
              <a:spLocks noChangeArrowheads="1"/>
            </p:cNvSpPr>
            <p:nvPr/>
          </p:nvSpPr>
          <p:spPr bwMode="auto">
            <a:xfrm>
              <a:off x="931" y="2477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0" name="Oval 68"/>
            <p:cNvSpPr>
              <a:spLocks noChangeArrowheads="1"/>
            </p:cNvSpPr>
            <p:nvPr/>
          </p:nvSpPr>
          <p:spPr bwMode="auto">
            <a:xfrm>
              <a:off x="1202" y="256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1" name="Oval 69"/>
            <p:cNvSpPr>
              <a:spLocks noChangeArrowheads="1"/>
            </p:cNvSpPr>
            <p:nvPr/>
          </p:nvSpPr>
          <p:spPr bwMode="auto">
            <a:xfrm>
              <a:off x="1021" y="243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2" name="Oval 70"/>
            <p:cNvSpPr>
              <a:spLocks noChangeArrowheads="1"/>
            </p:cNvSpPr>
            <p:nvPr/>
          </p:nvSpPr>
          <p:spPr bwMode="auto">
            <a:xfrm>
              <a:off x="1111" y="256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3" name="Oval 71"/>
            <p:cNvSpPr>
              <a:spLocks noChangeArrowheads="1"/>
            </p:cNvSpPr>
            <p:nvPr/>
          </p:nvSpPr>
          <p:spPr bwMode="auto">
            <a:xfrm>
              <a:off x="1157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4" name="Oval 72"/>
            <p:cNvSpPr>
              <a:spLocks noChangeArrowheads="1"/>
            </p:cNvSpPr>
            <p:nvPr/>
          </p:nvSpPr>
          <p:spPr bwMode="auto">
            <a:xfrm>
              <a:off x="1338" y="274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5" name="Oval 73"/>
            <p:cNvSpPr>
              <a:spLocks noChangeArrowheads="1"/>
            </p:cNvSpPr>
            <p:nvPr/>
          </p:nvSpPr>
          <p:spPr bwMode="auto">
            <a:xfrm>
              <a:off x="1247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6" name="Oval 74"/>
            <p:cNvSpPr>
              <a:spLocks noChangeArrowheads="1"/>
            </p:cNvSpPr>
            <p:nvPr/>
          </p:nvSpPr>
          <p:spPr bwMode="auto">
            <a:xfrm>
              <a:off x="1247" y="2386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7" name="Oval 75"/>
            <p:cNvSpPr>
              <a:spLocks noChangeArrowheads="1"/>
            </p:cNvSpPr>
            <p:nvPr/>
          </p:nvSpPr>
          <p:spPr bwMode="auto">
            <a:xfrm>
              <a:off x="1202" y="272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8" name="Oval 76"/>
            <p:cNvSpPr>
              <a:spLocks noChangeArrowheads="1"/>
            </p:cNvSpPr>
            <p:nvPr/>
          </p:nvSpPr>
          <p:spPr bwMode="auto">
            <a:xfrm>
              <a:off x="1111" y="234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09" name="Oval 77"/>
            <p:cNvSpPr>
              <a:spLocks noChangeArrowheads="1"/>
            </p:cNvSpPr>
            <p:nvPr/>
          </p:nvSpPr>
          <p:spPr bwMode="auto">
            <a:xfrm>
              <a:off x="1021" y="288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0" name="Oval 78"/>
            <p:cNvSpPr>
              <a:spLocks noChangeArrowheads="1"/>
            </p:cNvSpPr>
            <p:nvPr/>
          </p:nvSpPr>
          <p:spPr bwMode="auto">
            <a:xfrm>
              <a:off x="1202" y="2885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1" name="Oval 79"/>
            <p:cNvSpPr>
              <a:spLocks noChangeArrowheads="1"/>
            </p:cNvSpPr>
            <p:nvPr/>
          </p:nvSpPr>
          <p:spPr bwMode="auto">
            <a:xfrm>
              <a:off x="1383" y="274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2" name="Oval 80"/>
            <p:cNvSpPr>
              <a:spLocks noChangeArrowheads="1"/>
            </p:cNvSpPr>
            <p:nvPr/>
          </p:nvSpPr>
          <p:spPr bwMode="auto">
            <a:xfrm>
              <a:off x="1429" y="293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3" name="Oval 81"/>
            <p:cNvSpPr>
              <a:spLocks noChangeArrowheads="1"/>
            </p:cNvSpPr>
            <p:nvPr/>
          </p:nvSpPr>
          <p:spPr bwMode="auto">
            <a:xfrm>
              <a:off x="958" y="282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4" name="Oval 82"/>
            <p:cNvSpPr>
              <a:spLocks noChangeArrowheads="1"/>
            </p:cNvSpPr>
            <p:nvPr/>
          </p:nvSpPr>
          <p:spPr bwMode="auto">
            <a:xfrm>
              <a:off x="1247" y="279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5" name="Oval 83"/>
            <p:cNvSpPr>
              <a:spLocks noChangeArrowheads="1"/>
            </p:cNvSpPr>
            <p:nvPr/>
          </p:nvSpPr>
          <p:spPr bwMode="auto">
            <a:xfrm>
              <a:off x="1094" y="2885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6" name="Oval 84"/>
            <p:cNvSpPr>
              <a:spLocks noChangeArrowheads="1"/>
            </p:cNvSpPr>
            <p:nvPr/>
          </p:nvSpPr>
          <p:spPr bwMode="auto">
            <a:xfrm>
              <a:off x="1059" y="278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7" name="Oval 85"/>
            <p:cNvSpPr>
              <a:spLocks noChangeArrowheads="1"/>
            </p:cNvSpPr>
            <p:nvPr/>
          </p:nvSpPr>
          <p:spPr bwMode="auto">
            <a:xfrm>
              <a:off x="1066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8" name="Oval 86"/>
            <p:cNvSpPr>
              <a:spLocks noChangeArrowheads="1"/>
            </p:cNvSpPr>
            <p:nvPr/>
          </p:nvSpPr>
          <p:spPr bwMode="auto">
            <a:xfrm>
              <a:off x="1132" y="278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19" name="Oval 87"/>
            <p:cNvSpPr>
              <a:spLocks noChangeArrowheads="1"/>
            </p:cNvSpPr>
            <p:nvPr/>
          </p:nvSpPr>
          <p:spPr bwMode="auto">
            <a:xfrm>
              <a:off x="993" y="252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0" name="Oval 88"/>
            <p:cNvSpPr>
              <a:spLocks noChangeArrowheads="1"/>
            </p:cNvSpPr>
            <p:nvPr/>
          </p:nvSpPr>
          <p:spPr bwMode="auto">
            <a:xfrm>
              <a:off x="1021" y="259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1" name="Oval 89"/>
            <p:cNvSpPr>
              <a:spLocks noChangeArrowheads="1"/>
            </p:cNvSpPr>
            <p:nvPr/>
          </p:nvSpPr>
          <p:spPr bwMode="auto">
            <a:xfrm>
              <a:off x="885" y="252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2" name="Oval 90"/>
            <p:cNvSpPr>
              <a:spLocks noChangeArrowheads="1"/>
            </p:cNvSpPr>
            <p:nvPr/>
          </p:nvSpPr>
          <p:spPr bwMode="auto">
            <a:xfrm>
              <a:off x="1021" y="274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3" name="Oval 91"/>
            <p:cNvSpPr>
              <a:spLocks noChangeArrowheads="1"/>
            </p:cNvSpPr>
            <p:nvPr/>
          </p:nvSpPr>
          <p:spPr bwMode="auto">
            <a:xfrm>
              <a:off x="930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4" name="Oval 92"/>
            <p:cNvSpPr>
              <a:spLocks noChangeArrowheads="1"/>
            </p:cNvSpPr>
            <p:nvPr/>
          </p:nvSpPr>
          <p:spPr bwMode="auto">
            <a:xfrm>
              <a:off x="1248" y="3080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5" name="Oval 93"/>
            <p:cNvSpPr>
              <a:spLocks noChangeArrowheads="1"/>
            </p:cNvSpPr>
            <p:nvPr/>
          </p:nvSpPr>
          <p:spPr bwMode="auto">
            <a:xfrm>
              <a:off x="1293" y="298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6" name="Oval 94"/>
            <p:cNvSpPr>
              <a:spLocks noChangeArrowheads="1"/>
            </p:cNvSpPr>
            <p:nvPr/>
          </p:nvSpPr>
          <p:spPr bwMode="auto">
            <a:xfrm>
              <a:off x="1140" y="3080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7" name="Oval 95"/>
            <p:cNvSpPr>
              <a:spLocks noChangeArrowheads="1"/>
            </p:cNvSpPr>
            <p:nvPr/>
          </p:nvSpPr>
          <p:spPr bwMode="auto">
            <a:xfrm>
              <a:off x="1105" y="2976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8" name="Oval 96"/>
            <p:cNvSpPr>
              <a:spLocks noChangeArrowheads="1"/>
            </p:cNvSpPr>
            <p:nvPr/>
          </p:nvSpPr>
          <p:spPr bwMode="auto">
            <a:xfrm>
              <a:off x="1178" y="2977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29" name="Oval 97"/>
            <p:cNvSpPr>
              <a:spLocks noChangeArrowheads="1"/>
            </p:cNvSpPr>
            <p:nvPr/>
          </p:nvSpPr>
          <p:spPr bwMode="auto">
            <a:xfrm>
              <a:off x="794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0" name="Oval 98"/>
            <p:cNvSpPr>
              <a:spLocks noChangeArrowheads="1"/>
            </p:cNvSpPr>
            <p:nvPr/>
          </p:nvSpPr>
          <p:spPr bwMode="auto">
            <a:xfrm>
              <a:off x="794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1" name="Oval 99"/>
            <p:cNvSpPr>
              <a:spLocks noChangeArrowheads="1"/>
            </p:cNvSpPr>
            <p:nvPr/>
          </p:nvSpPr>
          <p:spPr bwMode="auto">
            <a:xfrm>
              <a:off x="613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2" name="Oval 100"/>
            <p:cNvSpPr>
              <a:spLocks noChangeArrowheads="1"/>
            </p:cNvSpPr>
            <p:nvPr/>
          </p:nvSpPr>
          <p:spPr bwMode="auto">
            <a:xfrm>
              <a:off x="659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3" name="Oval 101"/>
            <p:cNvSpPr>
              <a:spLocks noChangeArrowheads="1"/>
            </p:cNvSpPr>
            <p:nvPr/>
          </p:nvSpPr>
          <p:spPr bwMode="auto">
            <a:xfrm>
              <a:off x="704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4" name="Oval 102"/>
            <p:cNvSpPr>
              <a:spLocks noChangeArrowheads="1"/>
            </p:cNvSpPr>
            <p:nvPr/>
          </p:nvSpPr>
          <p:spPr bwMode="auto">
            <a:xfrm>
              <a:off x="659" y="229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5" name="Oval 103"/>
            <p:cNvSpPr>
              <a:spLocks noChangeArrowheads="1"/>
            </p:cNvSpPr>
            <p:nvPr/>
          </p:nvSpPr>
          <p:spPr bwMode="auto">
            <a:xfrm>
              <a:off x="794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6" name="Oval 104"/>
            <p:cNvSpPr>
              <a:spLocks noChangeArrowheads="1"/>
            </p:cNvSpPr>
            <p:nvPr/>
          </p:nvSpPr>
          <p:spPr bwMode="auto">
            <a:xfrm>
              <a:off x="804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7" name="Oval 105"/>
            <p:cNvSpPr>
              <a:spLocks noChangeArrowheads="1"/>
            </p:cNvSpPr>
            <p:nvPr/>
          </p:nvSpPr>
          <p:spPr bwMode="auto">
            <a:xfrm>
              <a:off x="804" y="220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8" name="Oval 106"/>
            <p:cNvSpPr>
              <a:spLocks noChangeArrowheads="1"/>
            </p:cNvSpPr>
            <p:nvPr/>
          </p:nvSpPr>
          <p:spPr bwMode="auto">
            <a:xfrm>
              <a:off x="623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39" name="Oval 107"/>
            <p:cNvSpPr>
              <a:spLocks noChangeArrowheads="1"/>
            </p:cNvSpPr>
            <p:nvPr/>
          </p:nvSpPr>
          <p:spPr bwMode="auto">
            <a:xfrm>
              <a:off x="669" y="220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40" name="Oval 108"/>
            <p:cNvSpPr>
              <a:spLocks noChangeArrowheads="1"/>
            </p:cNvSpPr>
            <p:nvPr/>
          </p:nvSpPr>
          <p:spPr bwMode="auto">
            <a:xfrm>
              <a:off x="714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41" name="Oval 109"/>
            <p:cNvSpPr>
              <a:spLocks noChangeArrowheads="1"/>
            </p:cNvSpPr>
            <p:nvPr/>
          </p:nvSpPr>
          <p:spPr bwMode="auto">
            <a:xfrm>
              <a:off x="669" y="20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42" name="Oval 110"/>
            <p:cNvSpPr>
              <a:spLocks noChangeArrowheads="1"/>
            </p:cNvSpPr>
            <p:nvPr/>
          </p:nvSpPr>
          <p:spPr bwMode="auto">
            <a:xfrm>
              <a:off x="1021" y="206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43" name="Oval 111"/>
            <p:cNvSpPr>
              <a:spLocks noChangeArrowheads="1"/>
            </p:cNvSpPr>
            <p:nvPr/>
          </p:nvSpPr>
          <p:spPr bwMode="auto">
            <a:xfrm>
              <a:off x="567" y="25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44" name="Oval 112"/>
            <p:cNvSpPr>
              <a:spLocks noChangeArrowheads="1"/>
            </p:cNvSpPr>
            <p:nvPr/>
          </p:nvSpPr>
          <p:spPr bwMode="auto">
            <a:xfrm>
              <a:off x="748" y="256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45" name="Oval 113"/>
            <p:cNvSpPr>
              <a:spLocks noChangeArrowheads="1"/>
            </p:cNvSpPr>
            <p:nvPr/>
          </p:nvSpPr>
          <p:spPr bwMode="auto">
            <a:xfrm>
              <a:off x="522" y="243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46" name="Text Box 114"/>
            <p:cNvSpPr txBox="1">
              <a:spLocks noChangeArrowheads="1"/>
            </p:cNvSpPr>
            <p:nvPr/>
          </p:nvSpPr>
          <p:spPr bwMode="auto">
            <a:xfrm>
              <a:off x="1491" y="1993"/>
              <a:ext cx="25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1" hangingPunct="1"/>
              <a:r>
                <a:rPr lang="en-GB" sz="2000" b="1" i="1" smtClean="0">
                  <a:solidFill>
                    <a:srgbClr val="0000FF"/>
                  </a:solidFill>
                  <a:latin typeface="Arial" charset="0"/>
                </a:rPr>
                <a:t>S</a:t>
              </a:r>
              <a:endParaRPr lang="en-GB" sz="2000" b="1" baseline="-25000" smtClean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2015347" name="Text Box 115"/>
            <p:cNvSpPr txBox="1">
              <a:spLocks noChangeArrowheads="1"/>
            </p:cNvSpPr>
            <p:nvPr/>
          </p:nvSpPr>
          <p:spPr bwMode="auto">
            <a:xfrm>
              <a:off x="674" y="2855"/>
              <a:ext cx="25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1" hangingPunct="1"/>
              <a:r>
                <a:rPr lang="en-GB" sz="2000" b="1" i="1" smtClean="0">
                  <a:solidFill>
                    <a:srgbClr val="FF0000"/>
                  </a:solidFill>
                  <a:latin typeface="Arial" charset="0"/>
                </a:rPr>
                <a:t>B</a:t>
              </a:r>
              <a:endParaRPr lang="en-GB" sz="2000" b="1" baseline="-25000" smtClean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2015348" name="Text Box 116"/>
            <p:cNvSpPr txBox="1">
              <a:spLocks noChangeArrowheads="1"/>
            </p:cNvSpPr>
            <p:nvPr/>
          </p:nvSpPr>
          <p:spPr bwMode="auto">
            <a:xfrm>
              <a:off x="1598" y="3294"/>
              <a:ext cx="22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1" hangingPunct="1"/>
              <a:r>
                <a:rPr lang="en-GB" sz="1600" i="1" smtClean="0">
                  <a:solidFill>
                    <a:srgbClr val="000000"/>
                  </a:solidFill>
                  <a:latin typeface="Arial" charset="0"/>
                </a:rPr>
                <a:t>x</a:t>
              </a:r>
              <a:r>
                <a:rPr lang="en-GB" sz="1600" baseline="-25000" smtClean="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2015349" name="Text Box 117"/>
            <p:cNvSpPr txBox="1">
              <a:spLocks noChangeArrowheads="1"/>
            </p:cNvSpPr>
            <p:nvPr/>
          </p:nvSpPr>
          <p:spPr bwMode="auto">
            <a:xfrm>
              <a:off x="113" y="1933"/>
              <a:ext cx="22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1" hangingPunct="1"/>
              <a:r>
                <a:rPr lang="en-GB" sz="1600" i="1" smtClean="0">
                  <a:solidFill>
                    <a:srgbClr val="000000"/>
                  </a:solidFill>
                  <a:latin typeface="Arial" charset="0"/>
                </a:rPr>
                <a:t>x</a:t>
              </a:r>
              <a:r>
                <a:rPr lang="en-GB" sz="1600" baseline="-25000" smtClean="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</p:grpSp>
      <p:grpSp>
        <p:nvGrpSpPr>
          <p:cNvPr id="2015350" name="Group 118"/>
          <p:cNvGrpSpPr>
            <a:grpSpLocks/>
          </p:cNvGrpSpPr>
          <p:nvPr/>
        </p:nvGrpSpPr>
        <p:grpSpPr bwMode="auto">
          <a:xfrm>
            <a:off x="3132138" y="3173413"/>
            <a:ext cx="2736850" cy="2497137"/>
            <a:chOff x="1973" y="1933"/>
            <a:chExt cx="1724" cy="1573"/>
          </a:xfrm>
        </p:grpSpPr>
        <p:sp>
          <p:nvSpPr>
            <p:cNvPr id="2015351" name="Line 119"/>
            <p:cNvSpPr>
              <a:spLocks noChangeShapeType="1"/>
            </p:cNvSpPr>
            <p:nvPr/>
          </p:nvSpPr>
          <p:spPr bwMode="auto">
            <a:xfrm>
              <a:off x="2064" y="3295"/>
              <a:ext cx="1633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52" name="Line 120"/>
            <p:cNvSpPr>
              <a:spLocks noChangeShapeType="1"/>
            </p:cNvSpPr>
            <p:nvPr/>
          </p:nvSpPr>
          <p:spPr bwMode="auto">
            <a:xfrm rot="-5400000">
              <a:off x="1452" y="2682"/>
              <a:ext cx="1496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53" name="Oval 121"/>
            <p:cNvSpPr>
              <a:spLocks noChangeArrowheads="1"/>
            </p:cNvSpPr>
            <p:nvPr/>
          </p:nvSpPr>
          <p:spPr bwMode="auto">
            <a:xfrm>
              <a:off x="2926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54" name="Oval 122"/>
            <p:cNvSpPr>
              <a:spLocks noChangeArrowheads="1"/>
            </p:cNvSpPr>
            <p:nvPr/>
          </p:nvSpPr>
          <p:spPr bwMode="auto">
            <a:xfrm>
              <a:off x="3062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55" name="Oval 123"/>
            <p:cNvSpPr>
              <a:spLocks noChangeArrowheads="1"/>
            </p:cNvSpPr>
            <p:nvPr/>
          </p:nvSpPr>
          <p:spPr bwMode="auto">
            <a:xfrm>
              <a:off x="2926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56" name="Oval 124"/>
            <p:cNvSpPr>
              <a:spLocks noChangeArrowheads="1"/>
            </p:cNvSpPr>
            <p:nvPr/>
          </p:nvSpPr>
          <p:spPr bwMode="auto">
            <a:xfrm>
              <a:off x="3017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57" name="Oval 125"/>
            <p:cNvSpPr>
              <a:spLocks noChangeArrowheads="1"/>
            </p:cNvSpPr>
            <p:nvPr/>
          </p:nvSpPr>
          <p:spPr bwMode="auto">
            <a:xfrm>
              <a:off x="3107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58" name="Oval 126"/>
            <p:cNvSpPr>
              <a:spLocks noChangeArrowheads="1"/>
            </p:cNvSpPr>
            <p:nvPr/>
          </p:nvSpPr>
          <p:spPr bwMode="auto">
            <a:xfrm>
              <a:off x="3153" y="256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59" name="Oval 127"/>
            <p:cNvSpPr>
              <a:spLocks noChangeArrowheads="1"/>
            </p:cNvSpPr>
            <p:nvPr/>
          </p:nvSpPr>
          <p:spPr bwMode="auto">
            <a:xfrm>
              <a:off x="3198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0" name="Oval 128"/>
            <p:cNvSpPr>
              <a:spLocks noChangeArrowheads="1"/>
            </p:cNvSpPr>
            <p:nvPr/>
          </p:nvSpPr>
          <p:spPr bwMode="auto">
            <a:xfrm>
              <a:off x="2926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1" name="Oval 129"/>
            <p:cNvSpPr>
              <a:spLocks noChangeArrowheads="1"/>
            </p:cNvSpPr>
            <p:nvPr/>
          </p:nvSpPr>
          <p:spPr bwMode="auto">
            <a:xfrm>
              <a:off x="3062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2" name="Oval 130"/>
            <p:cNvSpPr>
              <a:spLocks noChangeArrowheads="1"/>
            </p:cNvSpPr>
            <p:nvPr/>
          </p:nvSpPr>
          <p:spPr bwMode="auto">
            <a:xfrm>
              <a:off x="3062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3" name="Oval 131"/>
            <p:cNvSpPr>
              <a:spLocks noChangeArrowheads="1"/>
            </p:cNvSpPr>
            <p:nvPr/>
          </p:nvSpPr>
          <p:spPr bwMode="auto">
            <a:xfrm>
              <a:off x="3199" y="220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4" name="Oval 132"/>
            <p:cNvSpPr>
              <a:spLocks noChangeArrowheads="1"/>
            </p:cNvSpPr>
            <p:nvPr/>
          </p:nvSpPr>
          <p:spPr bwMode="auto">
            <a:xfrm>
              <a:off x="3335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5" name="Oval 133"/>
            <p:cNvSpPr>
              <a:spLocks noChangeArrowheads="1"/>
            </p:cNvSpPr>
            <p:nvPr/>
          </p:nvSpPr>
          <p:spPr bwMode="auto">
            <a:xfrm>
              <a:off x="3199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6" name="Oval 134"/>
            <p:cNvSpPr>
              <a:spLocks noChangeArrowheads="1"/>
            </p:cNvSpPr>
            <p:nvPr/>
          </p:nvSpPr>
          <p:spPr bwMode="auto">
            <a:xfrm>
              <a:off x="3290" y="238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7" name="Oval 135"/>
            <p:cNvSpPr>
              <a:spLocks noChangeArrowheads="1"/>
            </p:cNvSpPr>
            <p:nvPr/>
          </p:nvSpPr>
          <p:spPr bwMode="auto">
            <a:xfrm>
              <a:off x="3380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8" name="Oval 136"/>
            <p:cNvSpPr>
              <a:spLocks noChangeArrowheads="1"/>
            </p:cNvSpPr>
            <p:nvPr/>
          </p:nvSpPr>
          <p:spPr bwMode="auto">
            <a:xfrm>
              <a:off x="3426" y="252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69" name="Oval 137"/>
            <p:cNvSpPr>
              <a:spLocks noChangeArrowheads="1"/>
            </p:cNvSpPr>
            <p:nvPr/>
          </p:nvSpPr>
          <p:spPr bwMode="auto">
            <a:xfrm>
              <a:off x="3471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0" name="Oval 138"/>
            <p:cNvSpPr>
              <a:spLocks noChangeArrowheads="1"/>
            </p:cNvSpPr>
            <p:nvPr/>
          </p:nvSpPr>
          <p:spPr bwMode="auto">
            <a:xfrm>
              <a:off x="3426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1" name="Oval 139"/>
            <p:cNvSpPr>
              <a:spLocks noChangeArrowheads="1"/>
            </p:cNvSpPr>
            <p:nvPr/>
          </p:nvSpPr>
          <p:spPr bwMode="auto">
            <a:xfrm>
              <a:off x="3300" y="245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2" name="Oval 140"/>
            <p:cNvSpPr>
              <a:spLocks noChangeArrowheads="1"/>
            </p:cNvSpPr>
            <p:nvPr/>
          </p:nvSpPr>
          <p:spPr bwMode="auto">
            <a:xfrm>
              <a:off x="3335" y="225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3" name="Oval 141"/>
            <p:cNvSpPr>
              <a:spLocks noChangeArrowheads="1"/>
            </p:cNvSpPr>
            <p:nvPr/>
          </p:nvSpPr>
          <p:spPr bwMode="auto">
            <a:xfrm>
              <a:off x="3289" y="261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4" name="Oval 142"/>
            <p:cNvSpPr>
              <a:spLocks noChangeArrowheads="1"/>
            </p:cNvSpPr>
            <p:nvPr/>
          </p:nvSpPr>
          <p:spPr bwMode="auto">
            <a:xfrm>
              <a:off x="3425" y="274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5" name="Oval 143"/>
            <p:cNvSpPr>
              <a:spLocks noChangeArrowheads="1"/>
            </p:cNvSpPr>
            <p:nvPr/>
          </p:nvSpPr>
          <p:spPr bwMode="auto">
            <a:xfrm>
              <a:off x="3289" y="270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6" name="Oval 144"/>
            <p:cNvSpPr>
              <a:spLocks noChangeArrowheads="1"/>
            </p:cNvSpPr>
            <p:nvPr/>
          </p:nvSpPr>
          <p:spPr bwMode="auto">
            <a:xfrm>
              <a:off x="3380" y="279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7" name="Oval 145"/>
            <p:cNvSpPr>
              <a:spLocks noChangeArrowheads="1"/>
            </p:cNvSpPr>
            <p:nvPr/>
          </p:nvSpPr>
          <p:spPr bwMode="auto">
            <a:xfrm>
              <a:off x="3470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8" name="Oval 146"/>
            <p:cNvSpPr>
              <a:spLocks noChangeArrowheads="1"/>
            </p:cNvSpPr>
            <p:nvPr/>
          </p:nvSpPr>
          <p:spPr bwMode="auto">
            <a:xfrm>
              <a:off x="3516" y="293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79" name="Oval 147"/>
            <p:cNvSpPr>
              <a:spLocks noChangeArrowheads="1"/>
            </p:cNvSpPr>
            <p:nvPr/>
          </p:nvSpPr>
          <p:spPr bwMode="auto">
            <a:xfrm>
              <a:off x="3561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0" name="Oval 148"/>
            <p:cNvSpPr>
              <a:spLocks noChangeArrowheads="1"/>
            </p:cNvSpPr>
            <p:nvPr/>
          </p:nvSpPr>
          <p:spPr bwMode="auto">
            <a:xfrm>
              <a:off x="3516" y="274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1" name="Oval 149"/>
            <p:cNvSpPr>
              <a:spLocks noChangeArrowheads="1"/>
            </p:cNvSpPr>
            <p:nvPr/>
          </p:nvSpPr>
          <p:spPr bwMode="auto">
            <a:xfrm>
              <a:off x="3425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2" name="Oval 150"/>
            <p:cNvSpPr>
              <a:spLocks noChangeArrowheads="1"/>
            </p:cNvSpPr>
            <p:nvPr/>
          </p:nvSpPr>
          <p:spPr bwMode="auto">
            <a:xfrm>
              <a:off x="3425" y="265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3" name="Oval 151"/>
            <p:cNvSpPr>
              <a:spLocks noChangeArrowheads="1"/>
            </p:cNvSpPr>
            <p:nvPr/>
          </p:nvSpPr>
          <p:spPr bwMode="auto">
            <a:xfrm>
              <a:off x="3244" y="288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4" name="Oval 152"/>
            <p:cNvSpPr>
              <a:spLocks noChangeArrowheads="1"/>
            </p:cNvSpPr>
            <p:nvPr/>
          </p:nvSpPr>
          <p:spPr bwMode="auto">
            <a:xfrm>
              <a:off x="329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5" name="Oval 153"/>
            <p:cNvSpPr>
              <a:spLocks noChangeArrowheads="1"/>
            </p:cNvSpPr>
            <p:nvPr/>
          </p:nvSpPr>
          <p:spPr bwMode="auto">
            <a:xfrm>
              <a:off x="3335" y="288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6" name="Oval 154"/>
            <p:cNvSpPr>
              <a:spLocks noChangeArrowheads="1"/>
            </p:cNvSpPr>
            <p:nvPr/>
          </p:nvSpPr>
          <p:spPr bwMode="auto">
            <a:xfrm>
              <a:off x="3290" y="279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7" name="Oval 155"/>
            <p:cNvSpPr>
              <a:spLocks noChangeArrowheads="1"/>
            </p:cNvSpPr>
            <p:nvPr/>
          </p:nvSpPr>
          <p:spPr bwMode="auto">
            <a:xfrm>
              <a:off x="2745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8" name="Oval 156"/>
            <p:cNvSpPr>
              <a:spLocks noChangeArrowheads="1"/>
            </p:cNvSpPr>
            <p:nvPr/>
          </p:nvSpPr>
          <p:spPr bwMode="auto">
            <a:xfrm>
              <a:off x="2791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89" name="Oval 157"/>
            <p:cNvSpPr>
              <a:spLocks noChangeArrowheads="1"/>
            </p:cNvSpPr>
            <p:nvPr/>
          </p:nvSpPr>
          <p:spPr bwMode="auto">
            <a:xfrm>
              <a:off x="2836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0" name="Oval 158"/>
            <p:cNvSpPr>
              <a:spLocks noChangeArrowheads="1"/>
            </p:cNvSpPr>
            <p:nvPr/>
          </p:nvSpPr>
          <p:spPr bwMode="auto">
            <a:xfrm>
              <a:off x="2791" y="215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1" name="Oval 159"/>
            <p:cNvSpPr>
              <a:spLocks noChangeArrowheads="1"/>
            </p:cNvSpPr>
            <p:nvPr/>
          </p:nvSpPr>
          <p:spPr bwMode="auto">
            <a:xfrm>
              <a:off x="2926" y="216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2" name="Oval 160"/>
            <p:cNvSpPr>
              <a:spLocks noChangeArrowheads="1"/>
            </p:cNvSpPr>
            <p:nvPr/>
          </p:nvSpPr>
          <p:spPr bwMode="auto">
            <a:xfrm>
              <a:off x="3063" y="206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3" name="Oval 161"/>
            <p:cNvSpPr>
              <a:spLocks noChangeArrowheads="1"/>
            </p:cNvSpPr>
            <p:nvPr/>
          </p:nvSpPr>
          <p:spPr bwMode="auto">
            <a:xfrm>
              <a:off x="3063" y="216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4" name="Oval 162"/>
            <p:cNvSpPr>
              <a:spLocks noChangeArrowheads="1"/>
            </p:cNvSpPr>
            <p:nvPr/>
          </p:nvSpPr>
          <p:spPr bwMode="auto">
            <a:xfrm>
              <a:off x="3199" y="211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5" name="Oval 163"/>
            <p:cNvSpPr>
              <a:spLocks noChangeArrowheads="1"/>
            </p:cNvSpPr>
            <p:nvPr/>
          </p:nvSpPr>
          <p:spPr bwMode="auto">
            <a:xfrm>
              <a:off x="3470" y="26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6" name="Oval 164"/>
            <p:cNvSpPr>
              <a:spLocks noChangeArrowheads="1"/>
            </p:cNvSpPr>
            <p:nvPr/>
          </p:nvSpPr>
          <p:spPr bwMode="auto">
            <a:xfrm>
              <a:off x="3226" y="254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7" name="Oval 165"/>
            <p:cNvSpPr>
              <a:spLocks noChangeArrowheads="1"/>
            </p:cNvSpPr>
            <p:nvPr/>
          </p:nvSpPr>
          <p:spPr bwMode="auto">
            <a:xfrm>
              <a:off x="3226" y="264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8" name="Oval 166"/>
            <p:cNvSpPr>
              <a:spLocks noChangeArrowheads="1"/>
            </p:cNvSpPr>
            <p:nvPr/>
          </p:nvSpPr>
          <p:spPr bwMode="auto">
            <a:xfrm>
              <a:off x="3362" y="25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399" name="Oval 167"/>
            <p:cNvSpPr>
              <a:spLocks noChangeArrowheads="1"/>
            </p:cNvSpPr>
            <p:nvPr/>
          </p:nvSpPr>
          <p:spPr bwMode="auto">
            <a:xfrm>
              <a:off x="3362" y="26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0" name="Oval 168"/>
            <p:cNvSpPr>
              <a:spLocks noChangeArrowheads="1"/>
            </p:cNvSpPr>
            <p:nvPr/>
          </p:nvSpPr>
          <p:spPr bwMode="auto">
            <a:xfrm>
              <a:off x="347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1" name="Oval 169"/>
            <p:cNvSpPr>
              <a:spLocks noChangeArrowheads="1"/>
            </p:cNvSpPr>
            <p:nvPr/>
          </p:nvSpPr>
          <p:spPr bwMode="auto">
            <a:xfrm>
              <a:off x="3560" y="302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2" name="Oval 170"/>
            <p:cNvSpPr>
              <a:spLocks noChangeArrowheads="1"/>
            </p:cNvSpPr>
            <p:nvPr/>
          </p:nvSpPr>
          <p:spPr bwMode="auto">
            <a:xfrm>
              <a:off x="3515" y="302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3" name="Oval 171"/>
            <p:cNvSpPr>
              <a:spLocks noChangeArrowheads="1"/>
            </p:cNvSpPr>
            <p:nvPr/>
          </p:nvSpPr>
          <p:spPr bwMode="auto">
            <a:xfrm>
              <a:off x="3243" y="306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4" name="Oval 172"/>
            <p:cNvSpPr>
              <a:spLocks noChangeArrowheads="1"/>
            </p:cNvSpPr>
            <p:nvPr/>
          </p:nvSpPr>
          <p:spPr bwMode="auto">
            <a:xfrm>
              <a:off x="3425" y="306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5" name="Oval 173"/>
            <p:cNvSpPr>
              <a:spLocks noChangeArrowheads="1"/>
            </p:cNvSpPr>
            <p:nvPr/>
          </p:nvSpPr>
          <p:spPr bwMode="auto">
            <a:xfrm>
              <a:off x="338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6" name="Oval 174"/>
            <p:cNvSpPr>
              <a:spLocks noChangeArrowheads="1"/>
            </p:cNvSpPr>
            <p:nvPr/>
          </p:nvSpPr>
          <p:spPr bwMode="auto">
            <a:xfrm>
              <a:off x="2699" y="270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7" name="Oval 175"/>
            <p:cNvSpPr>
              <a:spLocks noChangeArrowheads="1"/>
            </p:cNvSpPr>
            <p:nvPr/>
          </p:nvSpPr>
          <p:spPr bwMode="auto">
            <a:xfrm>
              <a:off x="2791" y="2477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8" name="Oval 176"/>
            <p:cNvSpPr>
              <a:spLocks noChangeArrowheads="1"/>
            </p:cNvSpPr>
            <p:nvPr/>
          </p:nvSpPr>
          <p:spPr bwMode="auto">
            <a:xfrm>
              <a:off x="3062" y="256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09" name="Oval 177"/>
            <p:cNvSpPr>
              <a:spLocks noChangeArrowheads="1"/>
            </p:cNvSpPr>
            <p:nvPr/>
          </p:nvSpPr>
          <p:spPr bwMode="auto">
            <a:xfrm>
              <a:off x="2881" y="243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0" name="Oval 178"/>
            <p:cNvSpPr>
              <a:spLocks noChangeArrowheads="1"/>
            </p:cNvSpPr>
            <p:nvPr/>
          </p:nvSpPr>
          <p:spPr bwMode="auto">
            <a:xfrm>
              <a:off x="2971" y="256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1" name="Oval 179"/>
            <p:cNvSpPr>
              <a:spLocks noChangeArrowheads="1"/>
            </p:cNvSpPr>
            <p:nvPr/>
          </p:nvSpPr>
          <p:spPr bwMode="auto">
            <a:xfrm>
              <a:off x="3017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2" name="Oval 180"/>
            <p:cNvSpPr>
              <a:spLocks noChangeArrowheads="1"/>
            </p:cNvSpPr>
            <p:nvPr/>
          </p:nvSpPr>
          <p:spPr bwMode="auto">
            <a:xfrm>
              <a:off x="3198" y="274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3" name="Oval 181"/>
            <p:cNvSpPr>
              <a:spLocks noChangeArrowheads="1"/>
            </p:cNvSpPr>
            <p:nvPr/>
          </p:nvSpPr>
          <p:spPr bwMode="auto">
            <a:xfrm>
              <a:off x="3107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4" name="Oval 182"/>
            <p:cNvSpPr>
              <a:spLocks noChangeArrowheads="1"/>
            </p:cNvSpPr>
            <p:nvPr/>
          </p:nvSpPr>
          <p:spPr bwMode="auto">
            <a:xfrm>
              <a:off x="3107" y="2386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5" name="Oval 183"/>
            <p:cNvSpPr>
              <a:spLocks noChangeArrowheads="1"/>
            </p:cNvSpPr>
            <p:nvPr/>
          </p:nvSpPr>
          <p:spPr bwMode="auto">
            <a:xfrm>
              <a:off x="3062" y="272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6" name="Oval 184"/>
            <p:cNvSpPr>
              <a:spLocks noChangeArrowheads="1"/>
            </p:cNvSpPr>
            <p:nvPr/>
          </p:nvSpPr>
          <p:spPr bwMode="auto">
            <a:xfrm>
              <a:off x="2971" y="234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7" name="Oval 185"/>
            <p:cNvSpPr>
              <a:spLocks noChangeArrowheads="1"/>
            </p:cNvSpPr>
            <p:nvPr/>
          </p:nvSpPr>
          <p:spPr bwMode="auto">
            <a:xfrm>
              <a:off x="2881" y="288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8" name="Oval 186"/>
            <p:cNvSpPr>
              <a:spLocks noChangeArrowheads="1"/>
            </p:cNvSpPr>
            <p:nvPr/>
          </p:nvSpPr>
          <p:spPr bwMode="auto">
            <a:xfrm>
              <a:off x="3062" y="2885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19" name="Oval 187"/>
            <p:cNvSpPr>
              <a:spLocks noChangeArrowheads="1"/>
            </p:cNvSpPr>
            <p:nvPr/>
          </p:nvSpPr>
          <p:spPr bwMode="auto">
            <a:xfrm>
              <a:off x="3243" y="274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0" name="Oval 188"/>
            <p:cNvSpPr>
              <a:spLocks noChangeArrowheads="1"/>
            </p:cNvSpPr>
            <p:nvPr/>
          </p:nvSpPr>
          <p:spPr bwMode="auto">
            <a:xfrm>
              <a:off x="3289" y="293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1" name="Oval 189"/>
            <p:cNvSpPr>
              <a:spLocks noChangeArrowheads="1"/>
            </p:cNvSpPr>
            <p:nvPr/>
          </p:nvSpPr>
          <p:spPr bwMode="auto">
            <a:xfrm>
              <a:off x="2818" y="282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2" name="Oval 190"/>
            <p:cNvSpPr>
              <a:spLocks noChangeArrowheads="1"/>
            </p:cNvSpPr>
            <p:nvPr/>
          </p:nvSpPr>
          <p:spPr bwMode="auto">
            <a:xfrm>
              <a:off x="3107" y="279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3" name="Oval 191"/>
            <p:cNvSpPr>
              <a:spLocks noChangeArrowheads="1"/>
            </p:cNvSpPr>
            <p:nvPr/>
          </p:nvSpPr>
          <p:spPr bwMode="auto">
            <a:xfrm>
              <a:off x="2954" y="2885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4" name="Oval 192"/>
            <p:cNvSpPr>
              <a:spLocks noChangeArrowheads="1"/>
            </p:cNvSpPr>
            <p:nvPr/>
          </p:nvSpPr>
          <p:spPr bwMode="auto">
            <a:xfrm>
              <a:off x="2919" y="278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5" name="Oval 193"/>
            <p:cNvSpPr>
              <a:spLocks noChangeArrowheads="1"/>
            </p:cNvSpPr>
            <p:nvPr/>
          </p:nvSpPr>
          <p:spPr bwMode="auto">
            <a:xfrm>
              <a:off x="2926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6" name="Oval 194"/>
            <p:cNvSpPr>
              <a:spLocks noChangeArrowheads="1"/>
            </p:cNvSpPr>
            <p:nvPr/>
          </p:nvSpPr>
          <p:spPr bwMode="auto">
            <a:xfrm>
              <a:off x="2992" y="278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7" name="Oval 195"/>
            <p:cNvSpPr>
              <a:spLocks noChangeArrowheads="1"/>
            </p:cNvSpPr>
            <p:nvPr/>
          </p:nvSpPr>
          <p:spPr bwMode="auto">
            <a:xfrm>
              <a:off x="2853" y="252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8" name="Oval 196"/>
            <p:cNvSpPr>
              <a:spLocks noChangeArrowheads="1"/>
            </p:cNvSpPr>
            <p:nvPr/>
          </p:nvSpPr>
          <p:spPr bwMode="auto">
            <a:xfrm>
              <a:off x="2881" y="259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29" name="Oval 197"/>
            <p:cNvSpPr>
              <a:spLocks noChangeArrowheads="1"/>
            </p:cNvSpPr>
            <p:nvPr/>
          </p:nvSpPr>
          <p:spPr bwMode="auto">
            <a:xfrm>
              <a:off x="2745" y="252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0" name="Oval 198"/>
            <p:cNvSpPr>
              <a:spLocks noChangeArrowheads="1"/>
            </p:cNvSpPr>
            <p:nvPr/>
          </p:nvSpPr>
          <p:spPr bwMode="auto">
            <a:xfrm>
              <a:off x="2881" y="274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1" name="Oval 199"/>
            <p:cNvSpPr>
              <a:spLocks noChangeArrowheads="1"/>
            </p:cNvSpPr>
            <p:nvPr/>
          </p:nvSpPr>
          <p:spPr bwMode="auto">
            <a:xfrm>
              <a:off x="2790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2" name="Oval 200"/>
            <p:cNvSpPr>
              <a:spLocks noChangeArrowheads="1"/>
            </p:cNvSpPr>
            <p:nvPr/>
          </p:nvSpPr>
          <p:spPr bwMode="auto">
            <a:xfrm>
              <a:off x="3108" y="3080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3" name="Oval 201"/>
            <p:cNvSpPr>
              <a:spLocks noChangeArrowheads="1"/>
            </p:cNvSpPr>
            <p:nvPr/>
          </p:nvSpPr>
          <p:spPr bwMode="auto">
            <a:xfrm>
              <a:off x="3153" y="298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4" name="Oval 202"/>
            <p:cNvSpPr>
              <a:spLocks noChangeArrowheads="1"/>
            </p:cNvSpPr>
            <p:nvPr/>
          </p:nvSpPr>
          <p:spPr bwMode="auto">
            <a:xfrm>
              <a:off x="3000" y="3080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5" name="Oval 203"/>
            <p:cNvSpPr>
              <a:spLocks noChangeArrowheads="1"/>
            </p:cNvSpPr>
            <p:nvPr/>
          </p:nvSpPr>
          <p:spPr bwMode="auto">
            <a:xfrm>
              <a:off x="2965" y="2976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6" name="Oval 204"/>
            <p:cNvSpPr>
              <a:spLocks noChangeArrowheads="1"/>
            </p:cNvSpPr>
            <p:nvPr/>
          </p:nvSpPr>
          <p:spPr bwMode="auto">
            <a:xfrm>
              <a:off x="3038" y="2977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7" name="Oval 205"/>
            <p:cNvSpPr>
              <a:spLocks noChangeArrowheads="1"/>
            </p:cNvSpPr>
            <p:nvPr/>
          </p:nvSpPr>
          <p:spPr bwMode="auto">
            <a:xfrm>
              <a:off x="2654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8" name="Oval 206"/>
            <p:cNvSpPr>
              <a:spLocks noChangeArrowheads="1"/>
            </p:cNvSpPr>
            <p:nvPr/>
          </p:nvSpPr>
          <p:spPr bwMode="auto">
            <a:xfrm>
              <a:off x="2654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39" name="Oval 207"/>
            <p:cNvSpPr>
              <a:spLocks noChangeArrowheads="1"/>
            </p:cNvSpPr>
            <p:nvPr/>
          </p:nvSpPr>
          <p:spPr bwMode="auto">
            <a:xfrm>
              <a:off x="2473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0" name="Oval 208"/>
            <p:cNvSpPr>
              <a:spLocks noChangeArrowheads="1"/>
            </p:cNvSpPr>
            <p:nvPr/>
          </p:nvSpPr>
          <p:spPr bwMode="auto">
            <a:xfrm>
              <a:off x="2519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1" name="Oval 209"/>
            <p:cNvSpPr>
              <a:spLocks noChangeArrowheads="1"/>
            </p:cNvSpPr>
            <p:nvPr/>
          </p:nvSpPr>
          <p:spPr bwMode="auto">
            <a:xfrm>
              <a:off x="2564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2" name="Oval 210"/>
            <p:cNvSpPr>
              <a:spLocks noChangeArrowheads="1"/>
            </p:cNvSpPr>
            <p:nvPr/>
          </p:nvSpPr>
          <p:spPr bwMode="auto">
            <a:xfrm>
              <a:off x="2519" y="229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3" name="Oval 211"/>
            <p:cNvSpPr>
              <a:spLocks noChangeArrowheads="1"/>
            </p:cNvSpPr>
            <p:nvPr/>
          </p:nvSpPr>
          <p:spPr bwMode="auto">
            <a:xfrm>
              <a:off x="2654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4" name="Oval 212"/>
            <p:cNvSpPr>
              <a:spLocks noChangeArrowheads="1"/>
            </p:cNvSpPr>
            <p:nvPr/>
          </p:nvSpPr>
          <p:spPr bwMode="auto">
            <a:xfrm>
              <a:off x="2664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5" name="Oval 213"/>
            <p:cNvSpPr>
              <a:spLocks noChangeArrowheads="1"/>
            </p:cNvSpPr>
            <p:nvPr/>
          </p:nvSpPr>
          <p:spPr bwMode="auto">
            <a:xfrm>
              <a:off x="2664" y="220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6" name="Oval 214"/>
            <p:cNvSpPr>
              <a:spLocks noChangeArrowheads="1"/>
            </p:cNvSpPr>
            <p:nvPr/>
          </p:nvSpPr>
          <p:spPr bwMode="auto">
            <a:xfrm>
              <a:off x="2483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7" name="Oval 215"/>
            <p:cNvSpPr>
              <a:spLocks noChangeArrowheads="1"/>
            </p:cNvSpPr>
            <p:nvPr/>
          </p:nvSpPr>
          <p:spPr bwMode="auto">
            <a:xfrm>
              <a:off x="2529" y="220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8" name="Oval 216"/>
            <p:cNvSpPr>
              <a:spLocks noChangeArrowheads="1"/>
            </p:cNvSpPr>
            <p:nvPr/>
          </p:nvSpPr>
          <p:spPr bwMode="auto">
            <a:xfrm>
              <a:off x="2574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49" name="Oval 217"/>
            <p:cNvSpPr>
              <a:spLocks noChangeArrowheads="1"/>
            </p:cNvSpPr>
            <p:nvPr/>
          </p:nvSpPr>
          <p:spPr bwMode="auto">
            <a:xfrm>
              <a:off x="2529" y="20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50" name="Oval 218"/>
            <p:cNvSpPr>
              <a:spLocks noChangeArrowheads="1"/>
            </p:cNvSpPr>
            <p:nvPr/>
          </p:nvSpPr>
          <p:spPr bwMode="auto">
            <a:xfrm>
              <a:off x="2881" y="206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51" name="Oval 219"/>
            <p:cNvSpPr>
              <a:spLocks noChangeArrowheads="1"/>
            </p:cNvSpPr>
            <p:nvPr/>
          </p:nvSpPr>
          <p:spPr bwMode="auto">
            <a:xfrm>
              <a:off x="2427" y="25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52" name="Oval 220"/>
            <p:cNvSpPr>
              <a:spLocks noChangeArrowheads="1"/>
            </p:cNvSpPr>
            <p:nvPr/>
          </p:nvSpPr>
          <p:spPr bwMode="auto">
            <a:xfrm>
              <a:off x="2608" y="256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53" name="Oval 221"/>
            <p:cNvSpPr>
              <a:spLocks noChangeArrowheads="1"/>
            </p:cNvSpPr>
            <p:nvPr/>
          </p:nvSpPr>
          <p:spPr bwMode="auto">
            <a:xfrm>
              <a:off x="2382" y="243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54" name="Text Box 222"/>
            <p:cNvSpPr txBox="1">
              <a:spLocks noChangeArrowheads="1"/>
            </p:cNvSpPr>
            <p:nvPr/>
          </p:nvSpPr>
          <p:spPr bwMode="auto">
            <a:xfrm>
              <a:off x="3351" y="1993"/>
              <a:ext cx="2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 sz="2000" b="1" i="1" smtClean="0">
                  <a:solidFill>
                    <a:srgbClr val="0000FF"/>
                  </a:solidFill>
                  <a:latin typeface="Arial" charset="0"/>
                </a:rPr>
                <a:t>S</a:t>
              </a:r>
              <a:endParaRPr lang="en-GB" sz="2000" b="1" baseline="-25000" smtClean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2015455" name="Text Box 223"/>
            <p:cNvSpPr txBox="1">
              <a:spLocks noChangeArrowheads="1"/>
            </p:cNvSpPr>
            <p:nvPr/>
          </p:nvSpPr>
          <p:spPr bwMode="auto">
            <a:xfrm>
              <a:off x="2534" y="2855"/>
              <a:ext cx="23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 sz="2000" b="1" i="1" smtClean="0">
                  <a:solidFill>
                    <a:srgbClr val="FF0000"/>
                  </a:solidFill>
                  <a:latin typeface="Arial" charset="0"/>
                </a:rPr>
                <a:t>B</a:t>
              </a:r>
              <a:endParaRPr lang="en-GB" sz="2000" b="1" baseline="-25000" smtClean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2015456" name="Text Box 224"/>
            <p:cNvSpPr txBox="1">
              <a:spLocks noChangeArrowheads="1"/>
            </p:cNvSpPr>
            <p:nvPr/>
          </p:nvSpPr>
          <p:spPr bwMode="auto">
            <a:xfrm>
              <a:off x="3458" y="3294"/>
              <a:ext cx="22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 sz="1600" i="1" smtClean="0">
                  <a:solidFill>
                    <a:srgbClr val="000000"/>
                  </a:solidFill>
                  <a:latin typeface="Arial" charset="0"/>
                </a:rPr>
                <a:t>x</a:t>
              </a:r>
              <a:r>
                <a:rPr lang="en-GB" sz="1600" baseline="-25000" smtClean="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2015457" name="Text Box 225"/>
            <p:cNvSpPr txBox="1">
              <a:spLocks noChangeArrowheads="1"/>
            </p:cNvSpPr>
            <p:nvPr/>
          </p:nvSpPr>
          <p:spPr bwMode="auto">
            <a:xfrm>
              <a:off x="1973" y="1933"/>
              <a:ext cx="22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 sz="1600" i="1" smtClean="0">
                  <a:solidFill>
                    <a:srgbClr val="000000"/>
                  </a:solidFill>
                  <a:latin typeface="Arial" charset="0"/>
                </a:rPr>
                <a:t>x</a:t>
              </a:r>
              <a:r>
                <a:rPr lang="en-GB" sz="1600" baseline="-25000" smtClean="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</p:grpSp>
      <p:grpSp>
        <p:nvGrpSpPr>
          <p:cNvPr id="2015458" name="Group 226"/>
          <p:cNvGrpSpPr>
            <a:grpSpLocks/>
          </p:cNvGrpSpPr>
          <p:nvPr/>
        </p:nvGrpSpPr>
        <p:grpSpPr bwMode="auto">
          <a:xfrm>
            <a:off x="6084888" y="3173413"/>
            <a:ext cx="2735262" cy="2497137"/>
            <a:chOff x="3833" y="1933"/>
            <a:chExt cx="1723" cy="1573"/>
          </a:xfrm>
        </p:grpSpPr>
        <p:sp>
          <p:nvSpPr>
            <p:cNvPr id="2015459" name="Line 227"/>
            <p:cNvSpPr>
              <a:spLocks noChangeShapeType="1"/>
            </p:cNvSpPr>
            <p:nvPr/>
          </p:nvSpPr>
          <p:spPr bwMode="auto">
            <a:xfrm>
              <a:off x="3923" y="3295"/>
              <a:ext cx="1633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0" name="Line 228"/>
            <p:cNvSpPr>
              <a:spLocks noChangeShapeType="1"/>
            </p:cNvSpPr>
            <p:nvPr/>
          </p:nvSpPr>
          <p:spPr bwMode="auto">
            <a:xfrm rot="-5400000">
              <a:off x="3311" y="2682"/>
              <a:ext cx="1496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1" name="Oval 229"/>
            <p:cNvSpPr>
              <a:spLocks noChangeArrowheads="1"/>
            </p:cNvSpPr>
            <p:nvPr/>
          </p:nvSpPr>
          <p:spPr bwMode="auto">
            <a:xfrm>
              <a:off x="4785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2" name="Oval 230"/>
            <p:cNvSpPr>
              <a:spLocks noChangeArrowheads="1"/>
            </p:cNvSpPr>
            <p:nvPr/>
          </p:nvSpPr>
          <p:spPr bwMode="auto">
            <a:xfrm>
              <a:off x="4921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3" name="Oval 231"/>
            <p:cNvSpPr>
              <a:spLocks noChangeArrowheads="1"/>
            </p:cNvSpPr>
            <p:nvPr/>
          </p:nvSpPr>
          <p:spPr bwMode="auto">
            <a:xfrm>
              <a:off x="4785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4" name="Oval 232"/>
            <p:cNvSpPr>
              <a:spLocks noChangeArrowheads="1"/>
            </p:cNvSpPr>
            <p:nvPr/>
          </p:nvSpPr>
          <p:spPr bwMode="auto">
            <a:xfrm>
              <a:off x="4876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5" name="Oval 233"/>
            <p:cNvSpPr>
              <a:spLocks noChangeArrowheads="1"/>
            </p:cNvSpPr>
            <p:nvPr/>
          </p:nvSpPr>
          <p:spPr bwMode="auto">
            <a:xfrm>
              <a:off x="4966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6" name="Oval 234"/>
            <p:cNvSpPr>
              <a:spLocks noChangeArrowheads="1"/>
            </p:cNvSpPr>
            <p:nvPr/>
          </p:nvSpPr>
          <p:spPr bwMode="auto">
            <a:xfrm>
              <a:off x="5012" y="256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7" name="Oval 235"/>
            <p:cNvSpPr>
              <a:spLocks noChangeArrowheads="1"/>
            </p:cNvSpPr>
            <p:nvPr/>
          </p:nvSpPr>
          <p:spPr bwMode="auto">
            <a:xfrm>
              <a:off x="5057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8" name="Oval 236"/>
            <p:cNvSpPr>
              <a:spLocks noChangeArrowheads="1"/>
            </p:cNvSpPr>
            <p:nvPr/>
          </p:nvSpPr>
          <p:spPr bwMode="auto">
            <a:xfrm>
              <a:off x="4785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69" name="Oval 237"/>
            <p:cNvSpPr>
              <a:spLocks noChangeArrowheads="1"/>
            </p:cNvSpPr>
            <p:nvPr/>
          </p:nvSpPr>
          <p:spPr bwMode="auto">
            <a:xfrm>
              <a:off x="4921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0" name="Oval 238"/>
            <p:cNvSpPr>
              <a:spLocks noChangeArrowheads="1"/>
            </p:cNvSpPr>
            <p:nvPr/>
          </p:nvSpPr>
          <p:spPr bwMode="auto">
            <a:xfrm>
              <a:off x="4921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1" name="Oval 239"/>
            <p:cNvSpPr>
              <a:spLocks noChangeArrowheads="1"/>
            </p:cNvSpPr>
            <p:nvPr/>
          </p:nvSpPr>
          <p:spPr bwMode="auto">
            <a:xfrm>
              <a:off x="5058" y="220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2" name="Oval 240"/>
            <p:cNvSpPr>
              <a:spLocks noChangeArrowheads="1"/>
            </p:cNvSpPr>
            <p:nvPr/>
          </p:nvSpPr>
          <p:spPr bwMode="auto">
            <a:xfrm>
              <a:off x="5194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3" name="Oval 241"/>
            <p:cNvSpPr>
              <a:spLocks noChangeArrowheads="1"/>
            </p:cNvSpPr>
            <p:nvPr/>
          </p:nvSpPr>
          <p:spPr bwMode="auto">
            <a:xfrm>
              <a:off x="5058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4" name="Oval 242"/>
            <p:cNvSpPr>
              <a:spLocks noChangeArrowheads="1"/>
            </p:cNvSpPr>
            <p:nvPr/>
          </p:nvSpPr>
          <p:spPr bwMode="auto">
            <a:xfrm>
              <a:off x="5149" y="238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5" name="Oval 243"/>
            <p:cNvSpPr>
              <a:spLocks noChangeArrowheads="1"/>
            </p:cNvSpPr>
            <p:nvPr/>
          </p:nvSpPr>
          <p:spPr bwMode="auto">
            <a:xfrm>
              <a:off x="5239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6" name="Oval 244"/>
            <p:cNvSpPr>
              <a:spLocks noChangeArrowheads="1"/>
            </p:cNvSpPr>
            <p:nvPr/>
          </p:nvSpPr>
          <p:spPr bwMode="auto">
            <a:xfrm>
              <a:off x="5285" y="252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7" name="Oval 245"/>
            <p:cNvSpPr>
              <a:spLocks noChangeArrowheads="1"/>
            </p:cNvSpPr>
            <p:nvPr/>
          </p:nvSpPr>
          <p:spPr bwMode="auto">
            <a:xfrm>
              <a:off x="5330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8" name="Oval 246"/>
            <p:cNvSpPr>
              <a:spLocks noChangeArrowheads="1"/>
            </p:cNvSpPr>
            <p:nvPr/>
          </p:nvSpPr>
          <p:spPr bwMode="auto">
            <a:xfrm>
              <a:off x="5285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79" name="Oval 247"/>
            <p:cNvSpPr>
              <a:spLocks noChangeArrowheads="1"/>
            </p:cNvSpPr>
            <p:nvPr/>
          </p:nvSpPr>
          <p:spPr bwMode="auto">
            <a:xfrm>
              <a:off x="5159" y="245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0" name="Oval 248"/>
            <p:cNvSpPr>
              <a:spLocks noChangeArrowheads="1"/>
            </p:cNvSpPr>
            <p:nvPr/>
          </p:nvSpPr>
          <p:spPr bwMode="auto">
            <a:xfrm>
              <a:off x="5194" y="225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1" name="Oval 249"/>
            <p:cNvSpPr>
              <a:spLocks noChangeArrowheads="1"/>
            </p:cNvSpPr>
            <p:nvPr/>
          </p:nvSpPr>
          <p:spPr bwMode="auto">
            <a:xfrm>
              <a:off x="5148" y="261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2" name="Oval 250"/>
            <p:cNvSpPr>
              <a:spLocks noChangeArrowheads="1"/>
            </p:cNvSpPr>
            <p:nvPr/>
          </p:nvSpPr>
          <p:spPr bwMode="auto">
            <a:xfrm>
              <a:off x="5284" y="274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3" name="Oval 251"/>
            <p:cNvSpPr>
              <a:spLocks noChangeArrowheads="1"/>
            </p:cNvSpPr>
            <p:nvPr/>
          </p:nvSpPr>
          <p:spPr bwMode="auto">
            <a:xfrm>
              <a:off x="5148" y="270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4" name="Oval 252"/>
            <p:cNvSpPr>
              <a:spLocks noChangeArrowheads="1"/>
            </p:cNvSpPr>
            <p:nvPr/>
          </p:nvSpPr>
          <p:spPr bwMode="auto">
            <a:xfrm>
              <a:off x="5239" y="279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5" name="Oval 253"/>
            <p:cNvSpPr>
              <a:spLocks noChangeArrowheads="1"/>
            </p:cNvSpPr>
            <p:nvPr/>
          </p:nvSpPr>
          <p:spPr bwMode="auto">
            <a:xfrm>
              <a:off x="5329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6" name="Oval 254"/>
            <p:cNvSpPr>
              <a:spLocks noChangeArrowheads="1"/>
            </p:cNvSpPr>
            <p:nvPr/>
          </p:nvSpPr>
          <p:spPr bwMode="auto">
            <a:xfrm>
              <a:off x="5375" y="293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7" name="Oval 255"/>
            <p:cNvSpPr>
              <a:spLocks noChangeArrowheads="1"/>
            </p:cNvSpPr>
            <p:nvPr/>
          </p:nvSpPr>
          <p:spPr bwMode="auto">
            <a:xfrm>
              <a:off x="5420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8" name="Oval 256"/>
            <p:cNvSpPr>
              <a:spLocks noChangeArrowheads="1"/>
            </p:cNvSpPr>
            <p:nvPr/>
          </p:nvSpPr>
          <p:spPr bwMode="auto">
            <a:xfrm>
              <a:off x="5375" y="274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89" name="Oval 257"/>
            <p:cNvSpPr>
              <a:spLocks noChangeArrowheads="1"/>
            </p:cNvSpPr>
            <p:nvPr/>
          </p:nvSpPr>
          <p:spPr bwMode="auto">
            <a:xfrm>
              <a:off x="5284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0" name="Oval 258"/>
            <p:cNvSpPr>
              <a:spLocks noChangeArrowheads="1"/>
            </p:cNvSpPr>
            <p:nvPr/>
          </p:nvSpPr>
          <p:spPr bwMode="auto">
            <a:xfrm>
              <a:off x="5284" y="265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1" name="Oval 259"/>
            <p:cNvSpPr>
              <a:spLocks noChangeArrowheads="1"/>
            </p:cNvSpPr>
            <p:nvPr/>
          </p:nvSpPr>
          <p:spPr bwMode="auto">
            <a:xfrm>
              <a:off x="5103" y="288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2" name="Oval 260"/>
            <p:cNvSpPr>
              <a:spLocks noChangeArrowheads="1"/>
            </p:cNvSpPr>
            <p:nvPr/>
          </p:nvSpPr>
          <p:spPr bwMode="auto">
            <a:xfrm>
              <a:off x="5149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3" name="Oval 261"/>
            <p:cNvSpPr>
              <a:spLocks noChangeArrowheads="1"/>
            </p:cNvSpPr>
            <p:nvPr/>
          </p:nvSpPr>
          <p:spPr bwMode="auto">
            <a:xfrm>
              <a:off x="5194" y="288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4" name="Oval 262"/>
            <p:cNvSpPr>
              <a:spLocks noChangeArrowheads="1"/>
            </p:cNvSpPr>
            <p:nvPr/>
          </p:nvSpPr>
          <p:spPr bwMode="auto">
            <a:xfrm>
              <a:off x="5149" y="279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5" name="Oval 263"/>
            <p:cNvSpPr>
              <a:spLocks noChangeArrowheads="1"/>
            </p:cNvSpPr>
            <p:nvPr/>
          </p:nvSpPr>
          <p:spPr bwMode="auto">
            <a:xfrm>
              <a:off x="4604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6" name="Oval 264"/>
            <p:cNvSpPr>
              <a:spLocks noChangeArrowheads="1"/>
            </p:cNvSpPr>
            <p:nvPr/>
          </p:nvSpPr>
          <p:spPr bwMode="auto">
            <a:xfrm>
              <a:off x="4650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7" name="Oval 265"/>
            <p:cNvSpPr>
              <a:spLocks noChangeArrowheads="1"/>
            </p:cNvSpPr>
            <p:nvPr/>
          </p:nvSpPr>
          <p:spPr bwMode="auto">
            <a:xfrm>
              <a:off x="4695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8" name="Oval 266"/>
            <p:cNvSpPr>
              <a:spLocks noChangeArrowheads="1"/>
            </p:cNvSpPr>
            <p:nvPr/>
          </p:nvSpPr>
          <p:spPr bwMode="auto">
            <a:xfrm>
              <a:off x="4650" y="215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499" name="Oval 267"/>
            <p:cNvSpPr>
              <a:spLocks noChangeArrowheads="1"/>
            </p:cNvSpPr>
            <p:nvPr/>
          </p:nvSpPr>
          <p:spPr bwMode="auto">
            <a:xfrm>
              <a:off x="4785" y="216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0" name="Oval 268"/>
            <p:cNvSpPr>
              <a:spLocks noChangeArrowheads="1"/>
            </p:cNvSpPr>
            <p:nvPr/>
          </p:nvSpPr>
          <p:spPr bwMode="auto">
            <a:xfrm>
              <a:off x="4922" y="206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1" name="Oval 269"/>
            <p:cNvSpPr>
              <a:spLocks noChangeArrowheads="1"/>
            </p:cNvSpPr>
            <p:nvPr/>
          </p:nvSpPr>
          <p:spPr bwMode="auto">
            <a:xfrm>
              <a:off x="4922" y="216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2" name="Oval 270"/>
            <p:cNvSpPr>
              <a:spLocks noChangeArrowheads="1"/>
            </p:cNvSpPr>
            <p:nvPr/>
          </p:nvSpPr>
          <p:spPr bwMode="auto">
            <a:xfrm>
              <a:off x="5058" y="211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3" name="Oval 271"/>
            <p:cNvSpPr>
              <a:spLocks noChangeArrowheads="1"/>
            </p:cNvSpPr>
            <p:nvPr/>
          </p:nvSpPr>
          <p:spPr bwMode="auto">
            <a:xfrm>
              <a:off x="5329" y="26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4" name="Oval 272"/>
            <p:cNvSpPr>
              <a:spLocks noChangeArrowheads="1"/>
            </p:cNvSpPr>
            <p:nvPr/>
          </p:nvSpPr>
          <p:spPr bwMode="auto">
            <a:xfrm>
              <a:off x="5085" y="254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5" name="Oval 273"/>
            <p:cNvSpPr>
              <a:spLocks noChangeArrowheads="1"/>
            </p:cNvSpPr>
            <p:nvPr/>
          </p:nvSpPr>
          <p:spPr bwMode="auto">
            <a:xfrm>
              <a:off x="5085" y="264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6" name="Oval 274"/>
            <p:cNvSpPr>
              <a:spLocks noChangeArrowheads="1"/>
            </p:cNvSpPr>
            <p:nvPr/>
          </p:nvSpPr>
          <p:spPr bwMode="auto">
            <a:xfrm>
              <a:off x="5221" y="25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7" name="Oval 275"/>
            <p:cNvSpPr>
              <a:spLocks noChangeArrowheads="1"/>
            </p:cNvSpPr>
            <p:nvPr/>
          </p:nvSpPr>
          <p:spPr bwMode="auto">
            <a:xfrm>
              <a:off x="5221" y="26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8" name="Oval 276"/>
            <p:cNvSpPr>
              <a:spLocks noChangeArrowheads="1"/>
            </p:cNvSpPr>
            <p:nvPr/>
          </p:nvSpPr>
          <p:spPr bwMode="auto">
            <a:xfrm>
              <a:off x="5329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09" name="Oval 277"/>
            <p:cNvSpPr>
              <a:spLocks noChangeArrowheads="1"/>
            </p:cNvSpPr>
            <p:nvPr/>
          </p:nvSpPr>
          <p:spPr bwMode="auto">
            <a:xfrm>
              <a:off x="5419" y="302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0" name="Oval 278"/>
            <p:cNvSpPr>
              <a:spLocks noChangeArrowheads="1"/>
            </p:cNvSpPr>
            <p:nvPr/>
          </p:nvSpPr>
          <p:spPr bwMode="auto">
            <a:xfrm>
              <a:off x="5374" y="302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1" name="Oval 279"/>
            <p:cNvSpPr>
              <a:spLocks noChangeArrowheads="1"/>
            </p:cNvSpPr>
            <p:nvPr/>
          </p:nvSpPr>
          <p:spPr bwMode="auto">
            <a:xfrm>
              <a:off x="5102" y="306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2" name="Oval 280"/>
            <p:cNvSpPr>
              <a:spLocks noChangeArrowheads="1"/>
            </p:cNvSpPr>
            <p:nvPr/>
          </p:nvSpPr>
          <p:spPr bwMode="auto">
            <a:xfrm>
              <a:off x="5284" y="306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3" name="Oval 281"/>
            <p:cNvSpPr>
              <a:spLocks noChangeArrowheads="1"/>
            </p:cNvSpPr>
            <p:nvPr/>
          </p:nvSpPr>
          <p:spPr bwMode="auto">
            <a:xfrm>
              <a:off x="5239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4" name="Oval 282"/>
            <p:cNvSpPr>
              <a:spLocks noChangeArrowheads="1"/>
            </p:cNvSpPr>
            <p:nvPr/>
          </p:nvSpPr>
          <p:spPr bwMode="auto">
            <a:xfrm>
              <a:off x="4558" y="270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5" name="Oval 283"/>
            <p:cNvSpPr>
              <a:spLocks noChangeArrowheads="1"/>
            </p:cNvSpPr>
            <p:nvPr/>
          </p:nvSpPr>
          <p:spPr bwMode="auto">
            <a:xfrm>
              <a:off x="4650" y="2477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6" name="Oval 284"/>
            <p:cNvSpPr>
              <a:spLocks noChangeArrowheads="1"/>
            </p:cNvSpPr>
            <p:nvPr/>
          </p:nvSpPr>
          <p:spPr bwMode="auto">
            <a:xfrm>
              <a:off x="4921" y="256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7" name="Oval 285"/>
            <p:cNvSpPr>
              <a:spLocks noChangeArrowheads="1"/>
            </p:cNvSpPr>
            <p:nvPr/>
          </p:nvSpPr>
          <p:spPr bwMode="auto">
            <a:xfrm>
              <a:off x="4740" y="243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8" name="Oval 286"/>
            <p:cNvSpPr>
              <a:spLocks noChangeArrowheads="1"/>
            </p:cNvSpPr>
            <p:nvPr/>
          </p:nvSpPr>
          <p:spPr bwMode="auto">
            <a:xfrm>
              <a:off x="4830" y="256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19" name="Oval 287"/>
            <p:cNvSpPr>
              <a:spLocks noChangeArrowheads="1"/>
            </p:cNvSpPr>
            <p:nvPr/>
          </p:nvSpPr>
          <p:spPr bwMode="auto">
            <a:xfrm>
              <a:off x="4876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0" name="Oval 288"/>
            <p:cNvSpPr>
              <a:spLocks noChangeArrowheads="1"/>
            </p:cNvSpPr>
            <p:nvPr/>
          </p:nvSpPr>
          <p:spPr bwMode="auto">
            <a:xfrm>
              <a:off x="5057" y="274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1" name="Oval 289"/>
            <p:cNvSpPr>
              <a:spLocks noChangeArrowheads="1"/>
            </p:cNvSpPr>
            <p:nvPr/>
          </p:nvSpPr>
          <p:spPr bwMode="auto">
            <a:xfrm>
              <a:off x="4966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2" name="Oval 290"/>
            <p:cNvSpPr>
              <a:spLocks noChangeArrowheads="1"/>
            </p:cNvSpPr>
            <p:nvPr/>
          </p:nvSpPr>
          <p:spPr bwMode="auto">
            <a:xfrm>
              <a:off x="4966" y="2386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3" name="Oval 291"/>
            <p:cNvSpPr>
              <a:spLocks noChangeArrowheads="1"/>
            </p:cNvSpPr>
            <p:nvPr/>
          </p:nvSpPr>
          <p:spPr bwMode="auto">
            <a:xfrm>
              <a:off x="4921" y="272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4" name="Oval 292"/>
            <p:cNvSpPr>
              <a:spLocks noChangeArrowheads="1"/>
            </p:cNvSpPr>
            <p:nvPr/>
          </p:nvSpPr>
          <p:spPr bwMode="auto">
            <a:xfrm>
              <a:off x="4830" y="234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5" name="Oval 293"/>
            <p:cNvSpPr>
              <a:spLocks noChangeArrowheads="1"/>
            </p:cNvSpPr>
            <p:nvPr/>
          </p:nvSpPr>
          <p:spPr bwMode="auto">
            <a:xfrm>
              <a:off x="4740" y="288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6" name="Oval 294"/>
            <p:cNvSpPr>
              <a:spLocks noChangeArrowheads="1"/>
            </p:cNvSpPr>
            <p:nvPr/>
          </p:nvSpPr>
          <p:spPr bwMode="auto">
            <a:xfrm>
              <a:off x="4921" y="2885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7" name="Oval 295"/>
            <p:cNvSpPr>
              <a:spLocks noChangeArrowheads="1"/>
            </p:cNvSpPr>
            <p:nvPr/>
          </p:nvSpPr>
          <p:spPr bwMode="auto">
            <a:xfrm>
              <a:off x="5102" y="274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8" name="Oval 296"/>
            <p:cNvSpPr>
              <a:spLocks noChangeArrowheads="1"/>
            </p:cNvSpPr>
            <p:nvPr/>
          </p:nvSpPr>
          <p:spPr bwMode="auto">
            <a:xfrm>
              <a:off x="5148" y="293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29" name="Oval 297"/>
            <p:cNvSpPr>
              <a:spLocks noChangeArrowheads="1"/>
            </p:cNvSpPr>
            <p:nvPr/>
          </p:nvSpPr>
          <p:spPr bwMode="auto">
            <a:xfrm>
              <a:off x="4677" y="282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0" name="Oval 298"/>
            <p:cNvSpPr>
              <a:spLocks noChangeArrowheads="1"/>
            </p:cNvSpPr>
            <p:nvPr/>
          </p:nvSpPr>
          <p:spPr bwMode="auto">
            <a:xfrm>
              <a:off x="4966" y="279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1" name="Oval 299"/>
            <p:cNvSpPr>
              <a:spLocks noChangeArrowheads="1"/>
            </p:cNvSpPr>
            <p:nvPr/>
          </p:nvSpPr>
          <p:spPr bwMode="auto">
            <a:xfrm>
              <a:off x="4813" y="2885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2" name="Oval 300"/>
            <p:cNvSpPr>
              <a:spLocks noChangeArrowheads="1"/>
            </p:cNvSpPr>
            <p:nvPr/>
          </p:nvSpPr>
          <p:spPr bwMode="auto">
            <a:xfrm>
              <a:off x="4778" y="278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3" name="Oval 301"/>
            <p:cNvSpPr>
              <a:spLocks noChangeArrowheads="1"/>
            </p:cNvSpPr>
            <p:nvPr/>
          </p:nvSpPr>
          <p:spPr bwMode="auto">
            <a:xfrm>
              <a:off x="4785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4" name="Oval 302"/>
            <p:cNvSpPr>
              <a:spLocks noChangeArrowheads="1"/>
            </p:cNvSpPr>
            <p:nvPr/>
          </p:nvSpPr>
          <p:spPr bwMode="auto">
            <a:xfrm>
              <a:off x="4851" y="278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5" name="Oval 303"/>
            <p:cNvSpPr>
              <a:spLocks noChangeArrowheads="1"/>
            </p:cNvSpPr>
            <p:nvPr/>
          </p:nvSpPr>
          <p:spPr bwMode="auto">
            <a:xfrm>
              <a:off x="4712" y="252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6" name="Oval 304"/>
            <p:cNvSpPr>
              <a:spLocks noChangeArrowheads="1"/>
            </p:cNvSpPr>
            <p:nvPr/>
          </p:nvSpPr>
          <p:spPr bwMode="auto">
            <a:xfrm>
              <a:off x="4740" y="259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7" name="Oval 305"/>
            <p:cNvSpPr>
              <a:spLocks noChangeArrowheads="1"/>
            </p:cNvSpPr>
            <p:nvPr/>
          </p:nvSpPr>
          <p:spPr bwMode="auto">
            <a:xfrm>
              <a:off x="4604" y="252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8" name="Oval 306"/>
            <p:cNvSpPr>
              <a:spLocks noChangeArrowheads="1"/>
            </p:cNvSpPr>
            <p:nvPr/>
          </p:nvSpPr>
          <p:spPr bwMode="auto">
            <a:xfrm>
              <a:off x="4740" y="274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39" name="Oval 307"/>
            <p:cNvSpPr>
              <a:spLocks noChangeArrowheads="1"/>
            </p:cNvSpPr>
            <p:nvPr/>
          </p:nvSpPr>
          <p:spPr bwMode="auto">
            <a:xfrm>
              <a:off x="4649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0" name="Oval 308"/>
            <p:cNvSpPr>
              <a:spLocks noChangeArrowheads="1"/>
            </p:cNvSpPr>
            <p:nvPr/>
          </p:nvSpPr>
          <p:spPr bwMode="auto">
            <a:xfrm>
              <a:off x="4967" y="3080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1" name="Oval 309"/>
            <p:cNvSpPr>
              <a:spLocks noChangeArrowheads="1"/>
            </p:cNvSpPr>
            <p:nvPr/>
          </p:nvSpPr>
          <p:spPr bwMode="auto">
            <a:xfrm>
              <a:off x="5012" y="298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2" name="Oval 310"/>
            <p:cNvSpPr>
              <a:spLocks noChangeArrowheads="1"/>
            </p:cNvSpPr>
            <p:nvPr/>
          </p:nvSpPr>
          <p:spPr bwMode="auto">
            <a:xfrm>
              <a:off x="4859" y="3080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3" name="Oval 311"/>
            <p:cNvSpPr>
              <a:spLocks noChangeArrowheads="1"/>
            </p:cNvSpPr>
            <p:nvPr/>
          </p:nvSpPr>
          <p:spPr bwMode="auto">
            <a:xfrm>
              <a:off x="4824" y="2976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4" name="Oval 312"/>
            <p:cNvSpPr>
              <a:spLocks noChangeArrowheads="1"/>
            </p:cNvSpPr>
            <p:nvPr/>
          </p:nvSpPr>
          <p:spPr bwMode="auto">
            <a:xfrm>
              <a:off x="4897" y="2977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5" name="Oval 313"/>
            <p:cNvSpPr>
              <a:spLocks noChangeArrowheads="1"/>
            </p:cNvSpPr>
            <p:nvPr/>
          </p:nvSpPr>
          <p:spPr bwMode="auto">
            <a:xfrm>
              <a:off x="4513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6" name="Oval 314"/>
            <p:cNvSpPr>
              <a:spLocks noChangeArrowheads="1"/>
            </p:cNvSpPr>
            <p:nvPr/>
          </p:nvSpPr>
          <p:spPr bwMode="auto">
            <a:xfrm>
              <a:off x="4513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7" name="Oval 315"/>
            <p:cNvSpPr>
              <a:spLocks noChangeArrowheads="1"/>
            </p:cNvSpPr>
            <p:nvPr/>
          </p:nvSpPr>
          <p:spPr bwMode="auto">
            <a:xfrm>
              <a:off x="4332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8" name="Oval 316"/>
            <p:cNvSpPr>
              <a:spLocks noChangeArrowheads="1"/>
            </p:cNvSpPr>
            <p:nvPr/>
          </p:nvSpPr>
          <p:spPr bwMode="auto">
            <a:xfrm>
              <a:off x="4378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49" name="Oval 317"/>
            <p:cNvSpPr>
              <a:spLocks noChangeArrowheads="1"/>
            </p:cNvSpPr>
            <p:nvPr/>
          </p:nvSpPr>
          <p:spPr bwMode="auto">
            <a:xfrm>
              <a:off x="4423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0" name="Oval 318"/>
            <p:cNvSpPr>
              <a:spLocks noChangeArrowheads="1"/>
            </p:cNvSpPr>
            <p:nvPr/>
          </p:nvSpPr>
          <p:spPr bwMode="auto">
            <a:xfrm>
              <a:off x="4378" y="229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1" name="Oval 319"/>
            <p:cNvSpPr>
              <a:spLocks noChangeArrowheads="1"/>
            </p:cNvSpPr>
            <p:nvPr/>
          </p:nvSpPr>
          <p:spPr bwMode="auto">
            <a:xfrm>
              <a:off x="4513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2" name="Oval 320"/>
            <p:cNvSpPr>
              <a:spLocks noChangeArrowheads="1"/>
            </p:cNvSpPr>
            <p:nvPr/>
          </p:nvSpPr>
          <p:spPr bwMode="auto">
            <a:xfrm>
              <a:off x="4523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3" name="Oval 321"/>
            <p:cNvSpPr>
              <a:spLocks noChangeArrowheads="1"/>
            </p:cNvSpPr>
            <p:nvPr/>
          </p:nvSpPr>
          <p:spPr bwMode="auto">
            <a:xfrm>
              <a:off x="4523" y="220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4" name="Oval 322"/>
            <p:cNvSpPr>
              <a:spLocks noChangeArrowheads="1"/>
            </p:cNvSpPr>
            <p:nvPr/>
          </p:nvSpPr>
          <p:spPr bwMode="auto">
            <a:xfrm>
              <a:off x="4342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5" name="Oval 323"/>
            <p:cNvSpPr>
              <a:spLocks noChangeArrowheads="1"/>
            </p:cNvSpPr>
            <p:nvPr/>
          </p:nvSpPr>
          <p:spPr bwMode="auto">
            <a:xfrm>
              <a:off x="4388" y="220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6" name="Oval 324"/>
            <p:cNvSpPr>
              <a:spLocks noChangeArrowheads="1"/>
            </p:cNvSpPr>
            <p:nvPr/>
          </p:nvSpPr>
          <p:spPr bwMode="auto">
            <a:xfrm>
              <a:off x="4433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7" name="Oval 325"/>
            <p:cNvSpPr>
              <a:spLocks noChangeArrowheads="1"/>
            </p:cNvSpPr>
            <p:nvPr/>
          </p:nvSpPr>
          <p:spPr bwMode="auto">
            <a:xfrm>
              <a:off x="4388" y="20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8" name="Oval 326"/>
            <p:cNvSpPr>
              <a:spLocks noChangeArrowheads="1"/>
            </p:cNvSpPr>
            <p:nvPr/>
          </p:nvSpPr>
          <p:spPr bwMode="auto">
            <a:xfrm>
              <a:off x="4740" y="206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59" name="Oval 327"/>
            <p:cNvSpPr>
              <a:spLocks noChangeArrowheads="1"/>
            </p:cNvSpPr>
            <p:nvPr/>
          </p:nvSpPr>
          <p:spPr bwMode="auto">
            <a:xfrm>
              <a:off x="4286" y="25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60" name="Oval 328"/>
            <p:cNvSpPr>
              <a:spLocks noChangeArrowheads="1"/>
            </p:cNvSpPr>
            <p:nvPr/>
          </p:nvSpPr>
          <p:spPr bwMode="auto">
            <a:xfrm>
              <a:off x="4467" y="256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61" name="Oval 329"/>
            <p:cNvSpPr>
              <a:spLocks noChangeArrowheads="1"/>
            </p:cNvSpPr>
            <p:nvPr/>
          </p:nvSpPr>
          <p:spPr bwMode="auto">
            <a:xfrm>
              <a:off x="4241" y="243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5562" name="Text Box 330"/>
            <p:cNvSpPr txBox="1">
              <a:spLocks noChangeArrowheads="1"/>
            </p:cNvSpPr>
            <p:nvPr/>
          </p:nvSpPr>
          <p:spPr bwMode="auto">
            <a:xfrm>
              <a:off x="5210" y="1993"/>
              <a:ext cx="2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 sz="2000" b="1" i="1" smtClean="0">
                  <a:solidFill>
                    <a:srgbClr val="0000FF"/>
                  </a:solidFill>
                  <a:latin typeface="Arial" charset="0"/>
                </a:rPr>
                <a:t>S</a:t>
              </a:r>
              <a:endParaRPr lang="en-GB" sz="2000" b="1" baseline="-25000" smtClean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2015563" name="Text Box 331"/>
            <p:cNvSpPr txBox="1">
              <a:spLocks noChangeArrowheads="1"/>
            </p:cNvSpPr>
            <p:nvPr/>
          </p:nvSpPr>
          <p:spPr bwMode="auto">
            <a:xfrm>
              <a:off x="4393" y="2886"/>
              <a:ext cx="20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 sz="1600" b="1" i="1" smtClean="0">
                  <a:solidFill>
                    <a:srgbClr val="FF0000"/>
                  </a:solidFill>
                  <a:latin typeface="Arial" charset="0"/>
                </a:rPr>
                <a:t>B</a:t>
              </a:r>
              <a:endParaRPr lang="en-GB" sz="1600" b="1" baseline="-25000" smtClean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2015564" name="Text Box 332"/>
            <p:cNvSpPr txBox="1">
              <a:spLocks noChangeArrowheads="1"/>
            </p:cNvSpPr>
            <p:nvPr/>
          </p:nvSpPr>
          <p:spPr bwMode="auto">
            <a:xfrm>
              <a:off x="5318" y="3294"/>
              <a:ext cx="22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 sz="1600" i="1" smtClean="0">
                  <a:solidFill>
                    <a:srgbClr val="000000"/>
                  </a:solidFill>
                  <a:latin typeface="Arial" charset="0"/>
                </a:rPr>
                <a:t>x</a:t>
              </a:r>
              <a:r>
                <a:rPr lang="en-GB" sz="1600" baseline="-25000" smtClean="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2015565" name="Text Box 333"/>
            <p:cNvSpPr txBox="1">
              <a:spLocks noChangeArrowheads="1"/>
            </p:cNvSpPr>
            <p:nvPr/>
          </p:nvSpPr>
          <p:spPr bwMode="auto">
            <a:xfrm>
              <a:off x="3833" y="1933"/>
              <a:ext cx="22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 sz="1600" i="1" smtClean="0">
                  <a:solidFill>
                    <a:srgbClr val="000000"/>
                  </a:solidFill>
                  <a:latin typeface="Arial" charset="0"/>
                </a:rPr>
                <a:t>x</a:t>
              </a:r>
              <a:r>
                <a:rPr lang="en-GB" sz="1600" baseline="-25000" smtClean="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</p:grpSp>
      <p:sp>
        <p:nvSpPr>
          <p:cNvPr id="2015566" name="Rectangle 334"/>
          <p:cNvSpPr>
            <a:spLocks noChangeArrowheads="1"/>
          </p:cNvSpPr>
          <p:nvPr/>
        </p:nvSpPr>
        <p:spPr bwMode="auto">
          <a:xfrm>
            <a:off x="161925" y="5554663"/>
            <a:ext cx="8785225" cy="987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r>
              <a:rPr lang="en-GB" sz="2000" dirty="0" smtClean="0">
                <a:solidFill>
                  <a:srgbClr val="009999"/>
                </a:solidFill>
                <a:latin typeface="Arial" charset="0"/>
                <a:cs typeface="Arial" charset="0"/>
              </a:rPr>
              <a:t> </a:t>
            </a:r>
            <a:r>
              <a:rPr lang="bg-BG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Кой модел/клас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?  </a:t>
            </a:r>
            <a:r>
              <a:rPr lang="bg-BG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Предимства и недостатъци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?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bg-BG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След като изберем модел, как да го оптимизираме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? </a:t>
            </a:r>
          </a:p>
        </p:txBody>
      </p:sp>
      <p:grpSp>
        <p:nvGrpSpPr>
          <p:cNvPr id="2015567" name="Group 335"/>
          <p:cNvGrpSpPr>
            <a:grpSpLocks/>
          </p:cNvGrpSpPr>
          <p:nvPr/>
        </p:nvGrpSpPr>
        <p:grpSpPr bwMode="auto">
          <a:xfrm>
            <a:off x="6915150" y="914400"/>
            <a:ext cx="2103438" cy="1541463"/>
            <a:chOff x="4513" y="618"/>
            <a:chExt cx="1043" cy="771"/>
          </a:xfrm>
          <a:solidFill>
            <a:schemeClr val="tx1">
              <a:lumMod val="65000"/>
            </a:schemeClr>
          </a:solidFill>
        </p:grpSpPr>
        <p:sp>
          <p:nvSpPr>
            <p:cNvPr id="2015568" name="Rectangle 336"/>
            <p:cNvSpPr>
              <a:spLocks noChangeArrowheads="1"/>
            </p:cNvSpPr>
            <p:nvPr/>
          </p:nvSpPr>
          <p:spPr bwMode="auto">
            <a:xfrm>
              <a:off x="4513" y="618"/>
              <a:ext cx="1043" cy="771"/>
            </a:xfrm>
            <a:prstGeom prst="rect">
              <a:avLst/>
            </a:prstGeom>
            <a:grpFill/>
            <a:ln w="3175" algn="ctr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eaLnBrk="1" hangingPunct="1">
                <a:spcBef>
                  <a:spcPct val="35000"/>
                </a:spcBef>
                <a:buClr>
                  <a:srgbClr val="FF0000"/>
                </a:buClr>
                <a:buSzPct val="135000"/>
                <a:buFont typeface="Wingdings" pitchFamily="2" charset="2"/>
                <a:buChar char="§"/>
              </a:pPr>
              <a:endParaRPr lang="en-GB" sz="1600" smtClean="0">
                <a:solidFill>
                  <a:srgbClr val="000000"/>
                </a:solidFill>
                <a:latin typeface="Arial" charset="0"/>
              </a:endParaRPr>
            </a:p>
          </p:txBody>
        </p:sp>
        <p:pic>
          <p:nvPicPr>
            <p:cNvPr id="2015569" name="Picture 337"/>
            <p:cNvPicPr>
              <a:picLocks noChangeAspect="1" noChangeArrowheads="1"/>
            </p:cNvPicPr>
            <p:nvPr/>
          </p:nvPicPr>
          <p:blipFill>
            <a:blip r:embed="rId4" cstate="print">
              <a:lum bright="-12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8" y="663"/>
              <a:ext cx="952" cy="677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015571" name="Text Box 339"/>
          <p:cNvSpPr txBox="1">
            <a:spLocks noChangeArrowheads="1"/>
          </p:cNvSpPr>
          <p:nvPr/>
        </p:nvSpPr>
        <p:spPr bwMode="auto">
          <a:xfrm>
            <a:off x="259028" y="1009563"/>
            <a:ext cx="6805612" cy="1173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r>
              <a:rPr lang="bg-BG" sz="1600" dirty="0" smtClean="0">
                <a:solidFill>
                  <a:srgbClr val="000000"/>
                </a:solidFill>
                <a:latin typeface="Arial" charset="0"/>
              </a:rPr>
              <a:t>Разделяне на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bg-BG" sz="1600" i="1" dirty="0" smtClean="0">
                <a:solidFill>
                  <a:srgbClr val="0000FF"/>
                </a:solidFill>
                <a:latin typeface="Arial" charset="0"/>
              </a:rPr>
              <a:t>Сигнал</a:t>
            </a:r>
            <a:r>
              <a:rPr lang="en-GB" sz="1600" i="1" dirty="0" smtClean="0">
                <a:solidFill>
                  <a:srgbClr val="0000FF"/>
                </a:solidFill>
                <a:latin typeface="Arial" charset="0"/>
              </a:rPr>
              <a:t>  </a:t>
            </a:r>
            <a:r>
              <a:rPr lang="bg-BG" sz="1600" dirty="0">
                <a:solidFill>
                  <a:srgbClr val="000000"/>
                </a:solidFill>
                <a:latin typeface="Arial" charset="0"/>
              </a:rPr>
              <a:t>и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1600" i="1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bg-BG" sz="1600" i="1" dirty="0" smtClean="0">
                <a:solidFill>
                  <a:srgbClr val="FF0000"/>
                </a:solidFill>
                <a:latin typeface="Arial" charset="0"/>
              </a:rPr>
              <a:t>Фон</a:t>
            </a:r>
            <a:endParaRPr lang="en-US" sz="1200" dirty="0" smtClean="0">
              <a:solidFill>
                <a:srgbClr val="000000"/>
              </a:solidFill>
              <a:latin typeface="Arial" charset="0"/>
            </a:endParaRPr>
          </a:p>
          <a:p>
            <a:pPr lvl="1" eaLnBrk="1" hangingPunct="1">
              <a:lnSpc>
                <a:spcPct val="110000"/>
              </a:lnSpc>
              <a:buClr>
                <a:srgbClr val="FFCC00"/>
              </a:buClr>
              <a:buSzPct val="135000"/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000000"/>
                </a:solidFill>
                <a:latin typeface="Arial" charset="0"/>
                <a:sym typeface="Wingdings" pitchFamily="2" charset="2"/>
              </a:rPr>
              <a:t> </a:t>
            </a:r>
            <a:r>
              <a:rPr lang="bg-BG" sz="1600" dirty="0" smtClean="0">
                <a:solidFill>
                  <a:srgbClr val="000000"/>
                </a:solidFill>
                <a:latin typeface="Arial" charset="0"/>
                <a:sym typeface="Wingdings" pitchFamily="2" charset="2"/>
              </a:rPr>
              <a:t>Как да сложим разделителна граница за избор на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  <a:sym typeface="Wingdings" pitchFamily="2" charset="2"/>
              </a:rPr>
              <a:t> </a:t>
            </a:r>
            <a:r>
              <a:rPr lang="en-GB" sz="1600" i="1" dirty="0" smtClean="0">
                <a:solidFill>
                  <a:srgbClr val="0000FF"/>
                </a:solidFill>
                <a:latin typeface="Arial" charset="0"/>
              </a:rPr>
              <a:t>S</a:t>
            </a:r>
            <a:r>
              <a:rPr lang="en-US" sz="1600" dirty="0" smtClean="0">
                <a:solidFill>
                  <a:srgbClr val="009999"/>
                </a:solidFill>
                <a:latin typeface="Arial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?</a:t>
            </a:r>
            <a:endParaRPr lang="en-GB" sz="1600" dirty="0" smtClean="0">
              <a:solidFill>
                <a:srgbClr val="000000"/>
              </a:solidFill>
              <a:latin typeface="Arial" charset="0"/>
              <a:sym typeface="Wingdings" pitchFamily="2" charset="2"/>
            </a:endParaRPr>
          </a:p>
          <a:p>
            <a:pPr lvl="1" eaLnBrk="1" hangingPunct="1">
              <a:lnSpc>
                <a:spcPct val="110000"/>
              </a:lnSpc>
              <a:buClr>
                <a:srgbClr val="FFCC00"/>
              </a:buClr>
              <a:buSzPct val="135000"/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bg-BG" sz="1600" dirty="0" smtClean="0">
                <a:solidFill>
                  <a:srgbClr val="000000"/>
                </a:solidFill>
                <a:latin typeface="Arial" charset="0"/>
              </a:rPr>
              <a:t>Можем да използваме за разделяне променливите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1600" i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x</a:t>
            </a:r>
            <a:r>
              <a:rPr lang="en-GB" sz="1600" baseline="-250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1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, </a:t>
            </a:r>
            <a:r>
              <a:rPr lang="en-GB" sz="1600" i="1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x</a:t>
            </a:r>
            <a:r>
              <a:rPr lang="en-GB" sz="1600" baseline="-250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2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, …  </a:t>
            </a:r>
          </a:p>
          <a:p>
            <a:pPr lvl="1" eaLnBrk="1" hangingPunct="1">
              <a:lnSpc>
                <a:spcPct val="110000"/>
              </a:lnSpc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US" sz="16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04923" name="Text Box 347"/>
          <p:cNvSpPr txBox="1">
            <a:spLocks noChangeArrowheads="1"/>
          </p:cNvSpPr>
          <p:nvPr/>
        </p:nvSpPr>
        <p:spPr bwMode="auto">
          <a:xfrm>
            <a:off x="1476375" y="5975350"/>
            <a:ext cx="4235439" cy="30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bg-BG" sz="1400" dirty="0" smtClean="0">
                <a:solidFill>
                  <a:srgbClr val="4D4D4D"/>
                </a:solidFill>
                <a:latin typeface="Arial" charset="0"/>
                <a:ea typeface="ＭＳ Ｐゴシック" charset="-128"/>
              </a:rPr>
              <a:t>Методи с малка дисперсия и голямо отместване</a:t>
            </a:r>
            <a:endParaRPr lang="en-GB" sz="1400" dirty="0" smtClean="0">
              <a:solidFill>
                <a:srgbClr val="4D4D4D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304925" name="Text Box 349"/>
          <p:cNvSpPr txBox="1">
            <a:spLocks noChangeArrowheads="1"/>
          </p:cNvSpPr>
          <p:nvPr/>
        </p:nvSpPr>
        <p:spPr bwMode="auto">
          <a:xfrm>
            <a:off x="6084888" y="5975350"/>
            <a:ext cx="3218008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bg-BG" sz="1400" dirty="0" smtClean="0">
                <a:solidFill>
                  <a:srgbClr val="4D4D4D"/>
                </a:solidFill>
                <a:latin typeface="Arial" charset="0"/>
                <a:ea typeface="ＭＳ Ｐゴシック" charset="-128"/>
              </a:rPr>
              <a:t>Методи с голяма дисперсия и малко</a:t>
            </a:r>
          </a:p>
          <a:p>
            <a:pPr eaLnBrk="1" hangingPunct="1"/>
            <a:r>
              <a:rPr lang="bg-BG" sz="1400" dirty="0" smtClean="0">
                <a:solidFill>
                  <a:srgbClr val="4D4D4D"/>
                </a:solidFill>
                <a:latin typeface="Arial" charset="0"/>
                <a:ea typeface="ＭＳ Ｐゴシック" charset="-128"/>
              </a:rPr>
              <a:t>отместване</a:t>
            </a:r>
            <a:endParaRPr lang="en-GB" sz="1400" dirty="0" smtClean="0">
              <a:solidFill>
                <a:srgbClr val="4D4D4D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304928" name="Freeform 352"/>
          <p:cNvSpPr>
            <a:spLocks/>
          </p:cNvSpPr>
          <p:nvPr/>
        </p:nvSpPr>
        <p:spPr bwMode="auto">
          <a:xfrm>
            <a:off x="7607300" y="3660775"/>
            <a:ext cx="212725" cy="398463"/>
          </a:xfrm>
          <a:custGeom>
            <a:avLst/>
            <a:gdLst>
              <a:gd name="T0" fmla="*/ 0 w 91"/>
              <a:gd name="T1" fmla="*/ 229335013 h 136"/>
              <a:gd name="T2" fmla="*/ 0 w 91"/>
              <a:gd name="T3" fmla="*/ 0 h 136"/>
              <a:gd name="T4" fmla="*/ 229335806 w 91"/>
              <a:gd name="T5" fmla="*/ 113407825 h 136"/>
              <a:gd name="T6" fmla="*/ 115927589 w 91"/>
              <a:gd name="T7" fmla="*/ 342741250 h 136"/>
              <a:gd name="T8" fmla="*/ 0 w 91"/>
              <a:gd name="T9" fmla="*/ 229335013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1"/>
              <a:gd name="T16" fmla="*/ 0 h 136"/>
              <a:gd name="T17" fmla="*/ 91 w 91"/>
              <a:gd name="T18" fmla="*/ 136 h 1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1" h="136">
                <a:moveTo>
                  <a:pt x="0" y="91"/>
                </a:moveTo>
                <a:lnTo>
                  <a:pt x="0" y="0"/>
                </a:lnTo>
                <a:lnTo>
                  <a:pt x="91" y="45"/>
                </a:lnTo>
                <a:lnTo>
                  <a:pt x="46" y="136"/>
                </a:lnTo>
                <a:lnTo>
                  <a:pt x="0" y="91"/>
                </a:lnTo>
                <a:close/>
              </a:path>
            </a:pathLst>
          </a:custGeom>
          <a:noFill/>
          <a:ln w="317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 eaLnBrk="1" hangingPunct="1"/>
            <a:endParaRPr lang="en-GB" sz="1800" smtClean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304929" name="Freeform 353"/>
          <p:cNvSpPr>
            <a:spLocks/>
          </p:cNvSpPr>
          <p:nvPr/>
        </p:nvSpPr>
        <p:spPr bwMode="auto">
          <a:xfrm>
            <a:off x="7823200" y="3732213"/>
            <a:ext cx="212725" cy="398462"/>
          </a:xfrm>
          <a:custGeom>
            <a:avLst/>
            <a:gdLst>
              <a:gd name="T0" fmla="*/ 0 w 91"/>
              <a:gd name="T1" fmla="*/ 229335013 h 136"/>
              <a:gd name="T2" fmla="*/ 0 w 91"/>
              <a:gd name="T3" fmla="*/ 0 h 136"/>
              <a:gd name="T4" fmla="*/ 229335806 w 91"/>
              <a:gd name="T5" fmla="*/ 113407825 h 136"/>
              <a:gd name="T6" fmla="*/ 115927589 w 91"/>
              <a:gd name="T7" fmla="*/ 342741250 h 136"/>
              <a:gd name="T8" fmla="*/ 0 w 91"/>
              <a:gd name="T9" fmla="*/ 229335013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1"/>
              <a:gd name="T16" fmla="*/ 0 h 136"/>
              <a:gd name="T17" fmla="*/ 91 w 91"/>
              <a:gd name="T18" fmla="*/ 136 h 1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1" h="136">
                <a:moveTo>
                  <a:pt x="0" y="91"/>
                </a:moveTo>
                <a:lnTo>
                  <a:pt x="0" y="0"/>
                </a:lnTo>
                <a:lnTo>
                  <a:pt x="91" y="45"/>
                </a:lnTo>
                <a:lnTo>
                  <a:pt x="46" y="136"/>
                </a:lnTo>
                <a:lnTo>
                  <a:pt x="0" y="91"/>
                </a:lnTo>
                <a:close/>
              </a:path>
            </a:pathLst>
          </a:custGeom>
          <a:noFill/>
          <a:ln w="317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 eaLnBrk="1" hangingPunct="1"/>
            <a:endParaRPr lang="en-GB" sz="1800" smtClean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015576" name="AutoShape 344"/>
          <p:cNvSpPr>
            <a:spLocks/>
          </p:cNvSpPr>
          <p:nvPr/>
        </p:nvSpPr>
        <p:spPr bwMode="auto">
          <a:xfrm rot="5400000">
            <a:off x="3025776" y="3021012"/>
            <a:ext cx="342900" cy="5356225"/>
          </a:xfrm>
          <a:prstGeom prst="rightBrace">
            <a:avLst>
              <a:gd name="adj1" fmla="val 130170"/>
              <a:gd name="adj2" fmla="val 50000"/>
            </a:avLst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eaLnBrk="1" hangingPunct="1">
              <a:spcBef>
                <a:spcPct val="35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GB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15577" name="AutoShape 345"/>
          <p:cNvSpPr>
            <a:spLocks/>
          </p:cNvSpPr>
          <p:nvPr/>
        </p:nvSpPr>
        <p:spPr bwMode="auto">
          <a:xfrm rot="5400000">
            <a:off x="7436644" y="4383881"/>
            <a:ext cx="263525" cy="2551113"/>
          </a:xfrm>
          <a:prstGeom prst="rightBrace">
            <a:avLst>
              <a:gd name="adj1" fmla="val 80673"/>
              <a:gd name="adj2" fmla="val 50000"/>
            </a:avLst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eaLnBrk="1" hangingPunct="1">
              <a:spcBef>
                <a:spcPct val="35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GB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15578" name="Freeform 346"/>
          <p:cNvSpPr>
            <a:spLocks/>
          </p:cNvSpPr>
          <p:nvPr/>
        </p:nvSpPr>
        <p:spPr bwMode="auto">
          <a:xfrm>
            <a:off x="6823075" y="3903663"/>
            <a:ext cx="1441450" cy="1344612"/>
          </a:xfrm>
          <a:custGeom>
            <a:avLst/>
            <a:gdLst>
              <a:gd name="T0" fmla="*/ 0 w 908"/>
              <a:gd name="T1" fmla="*/ 299 h 847"/>
              <a:gd name="T2" fmla="*/ 232 w 908"/>
              <a:gd name="T3" fmla="*/ 249 h 847"/>
              <a:gd name="T4" fmla="*/ 310 w 908"/>
              <a:gd name="T5" fmla="*/ 67 h 847"/>
              <a:gd name="T6" fmla="*/ 460 w 908"/>
              <a:gd name="T7" fmla="*/ 0 h 847"/>
              <a:gd name="T8" fmla="*/ 498 w 908"/>
              <a:gd name="T9" fmla="*/ 166 h 847"/>
              <a:gd name="T10" fmla="*/ 664 w 908"/>
              <a:gd name="T11" fmla="*/ 166 h 847"/>
              <a:gd name="T12" fmla="*/ 748 w 908"/>
              <a:gd name="T13" fmla="*/ 371 h 847"/>
              <a:gd name="T14" fmla="*/ 825 w 908"/>
              <a:gd name="T15" fmla="*/ 305 h 847"/>
              <a:gd name="T16" fmla="*/ 903 w 908"/>
              <a:gd name="T17" fmla="*/ 404 h 847"/>
              <a:gd name="T18" fmla="*/ 692 w 908"/>
              <a:gd name="T19" fmla="*/ 526 h 847"/>
              <a:gd name="T20" fmla="*/ 908 w 908"/>
              <a:gd name="T21" fmla="*/ 548 h 847"/>
              <a:gd name="T22" fmla="*/ 753 w 908"/>
              <a:gd name="T23" fmla="*/ 676 h 847"/>
              <a:gd name="T24" fmla="*/ 709 w 908"/>
              <a:gd name="T25" fmla="*/ 847 h 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8" h="847">
                <a:moveTo>
                  <a:pt x="0" y="299"/>
                </a:moveTo>
                <a:lnTo>
                  <a:pt x="232" y="249"/>
                </a:lnTo>
                <a:lnTo>
                  <a:pt x="310" y="67"/>
                </a:lnTo>
                <a:lnTo>
                  <a:pt x="460" y="0"/>
                </a:lnTo>
                <a:lnTo>
                  <a:pt x="498" y="166"/>
                </a:lnTo>
                <a:lnTo>
                  <a:pt x="664" y="166"/>
                </a:lnTo>
                <a:lnTo>
                  <a:pt x="748" y="371"/>
                </a:lnTo>
                <a:lnTo>
                  <a:pt x="825" y="305"/>
                </a:lnTo>
                <a:lnTo>
                  <a:pt x="903" y="404"/>
                </a:lnTo>
                <a:lnTo>
                  <a:pt x="692" y="526"/>
                </a:lnTo>
                <a:lnTo>
                  <a:pt x="908" y="548"/>
                </a:lnTo>
                <a:lnTo>
                  <a:pt x="753" y="676"/>
                </a:lnTo>
                <a:lnTo>
                  <a:pt x="709" y="847"/>
                </a:lnTo>
              </a:path>
            </a:pathLst>
          </a:custGeom>
          <a:noFill/>
          <a:ln w="28575" cap="flat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ct val="35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GB" sz="160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3926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2015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201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15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15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2015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201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15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2015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"/>
                                        <p:tgtEl>
                                          <p:spTgt spid="2015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1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01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"/>
                                        <p:tgtEl>
                                          <p:spTgt spid="1304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"/>
                                        <p:tgtEl>
                                          <p:spTgt spid="1304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015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304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015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304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15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3049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4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3049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4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5235" grpId="0" animBg="1"/>
      <p:bldP spid="2015236" grpId="0" animBg="1"/>
      <p:bldP spid="2015237" grpId="0" animBg="1"/>
      <p:bldP spid="2015238" grpId="0" animBg="1"/>
      <p:bldP spid="2015239" grpId="0" animBg="1"/>
      <p:bldP spid="2015240" grpId="0" animBg="1"/>
      <p:bldP spid="2015241" grpId="0" animBg="1"/>
      <p:bldP spid="2015566" grpId="0"/>
      <p:bldP spid="1304923" grpId="0"/>
      <p:bldP spid="1304923" grpId="1"/>
      <p:bldP spid="1304925" grpId="0"/>
      <p:bldP spid="1304925" grpId="1"/>
      <p:bldP spid="1304928" grpId="0" animBg="1"/>
      <p:bldP spid="1304929" grpId="0" animBg="1"/>
      <p:bldP spid="2015576" grpId="0" animBg="1"/>
      <p:bldP spid="2015576" grpId="1" animBg="1"/>
      <p:bldP spid="2015577" grpId="0" animBg="1"/>
      <p:bldP spid="2015577" grpId="1" animBg="1"/>
      <p:bldP spid="201557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435152a-f1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t="4889" b="14235"/>
          <a:stretch>
            <a:fillRect/>
          </a:stretch>
        </p:blipFill>
        <p:spPr bwMode="auto">
          <a:xfrm>
            <a:off x="0" y="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9" name="Picture 3" descr="Themen_Trends3"/>
          <p:cNvPicPr>
            <a:picLocks noChangeAspect="1" noChangeArrowheads="1"/>
          </p:cNvPicPr>
          <p:nvPr/>
        </p:nvPicPr>
        <p:blipFill>
          <a:blip r:embed="rId4">
            <a:lum bright="6000"/>
          </a:blip>
          <a:srcRect l="25032" t="22391" r="20326" b="29057"/>
          <a:stretch>
            <a:fillRect/>
          </a:stretch>
        </p:blipFill>
        <p:spPr bwMode="auto">
          <a:xfrm>
            <a:off x="0" y="4691063"/>
            <a:ext cx="9144000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0" name="Rectangle 13"/>
          <p:cNvSpPr>
            <a:spLocks noChangeArrowheads="1"/>
          </p:cNvSpPr>
          <p:nvPr/>
        </p:nvSpPr>
        <p:spPr bwMode="auto">
          <a:xfrm>
            <a:off x="971550" y="0"/>
            <a:ext cx="7416800" cy="6858000"/>
          </a:xfrm>
          <a:prstGeom prst="rect">
            <a:avLst/>
          </a:prstGeom>
          <a:solidFill>
            <a:schemeClr val="tx1">
              <a:alpha val="52156"/>
            </a:schemeClr>
          </a:solidFill>
          <a:ln w="3175">
            <a:noFill/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0421" name="Text Box 10"/>
          <p:cNvSpPr txBox="1">
            <a:spLocks noChangeArrowheads="1"/>
          </p:cNvSpPr>
          <p:nvPr/>
        </p:nvSpPr>
        <p:spPr bwMode="auto">
          <a:xfrm>
            <a:off x="0" y="115888"/>
            <a:ext cx="9144000" cy="586957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med"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i="1" dirty="0" smtClean="0">
                <a:solidFill>
                  <a:srgbClr val="FF0000"/>
                </a:solidFill>
              </a:rPr>
              <a:t>T</a:t>
            </a:r>
            <a:r>
              <a:rPr lang="en-GB" sz="3200" dirty="0" smtClean="0">
                <a:solidFill>
                  <a:schemeClr val="bg1"/>
                </a:solidFill>
              </a:rPr>
              <a:t>MVA: </a:t>
            </a:r>
            <a:r>
              <a:rPr lang="bg-BG" sz="32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Многомерни методи за анализ в </a:t>
            </a:r>
            <a:r>
              <a:rPr lang="en-US" sz="32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ROOT</a:t>
            </a:r>
            <a:endParaRPr lang="fr-FR" sz="32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562635" name="Rectangle 11"/>
          <p:cNvSpPr>
            <a:spLocks noChangeArrowheads="1"/>
          </p:cNvSpPr>
          <p:nvPr/>
        </p:nvSpPr>
        <p:spPr bwMode="auto">
          <a:xfrm>
            <a:off x="1179513" y="990600"/>
            <a:ext cx="7202487" cy="34750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l" defTabSz="798513">
              <a:lnSpc>
                <a:spcPct val="90000"/>
              </a:lnSpc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US" sz="2000" dirty="0">
                <a:solidFill>
                  <a:schemeClr val="bg1"/>
                </a:solidFill>
                <a:sym typeface="Symbol" charset="2"/>
              </a:rPr>
              <a:t>  </a:t>
            </a:r>
            <a:r>
              <a:rPr lang="bg-BG" sz="2000" dirty="0" smtClean="0">
                <a:solidFill>
                  <a:schemeClr val="bg1"/>
                </a:solidFill>
                <a:sym typeface="Symbol" charset="2"/>
              </a:rPr>
              <a:t>Примери за класификация и регресия</a:t>
            </a:r>
            <a:endParaRPr lang="en-US" sz="1400" dirty="0">
              <a:solidFill>
                <a:schemeClr val="bg1"/>
              </a:solidFill>
              <a:sym typeface="Symbol" charset="2"/>
            </a:endParaRPr>
          </a:p>
          <a:p>
            <a:pPr algn="l" defTabSz="798513">
              <a:lnSpc>
                <a:spcPct val="90000"/>
              </a:lnSpc>
              <a:spcBef>
                <a:spcPct val="50000"/>
              </a:spcBef>
            </a:pPr>
            <a:endParaRPr lang="en-US" sz="100" dirty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Оптимизация на правоъгълно отрязване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Проективни и многомерни оценки по метода на правдоподобието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Алгоритъм за </a:t>
            </a:r>
            <a:r>
              <a:rPr lang="en-US" sz="1600" dirty="0" smtClean="0">
                <a:solidFill>
                  <a:schemeClr val="bg1"/>
                </a:solidFill>
                <a:sym typeface="Symbol" charset="2"/>
              </a:rPr>
              <a:t>k-</a:t>
            </a:r>
            <a:r>
              <a:rPr lang="bg-BG" sz="1600" dirty="0">
                <a:solidFill>
                  <a:schemeClr val="bg1"/>
                </a:solidFill>
                <a:sym typeface="Symbol" charset="2"/>
              </a:rPr>
              <a:t>б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лизки съседи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Дискриминанти на Фишер и Н-матицата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Функционални дискриминанти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Невронни мрежи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Подсилени дървета за решения</a:t>
            </a:r>
            <a:endParaRPr lang="en-US" sz="1600" dirty="0" smtClean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 smtClean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en-US" sz="1600" dirty="0" err="1" smtClean="0">
                <a:solidFill>
                  <a:schemeClr val="bg1"/>
                </a:solidFill>
                <a:sym typeface="Symbol" charset="2"/>
              </a:rPr>
              <a:t>RuleFit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  <a:p>
            <a:pPr lvl="1" algn="l" defTabSz="798513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 smtClean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Машина за опорни вектори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</p:txBody>
      </p:sp>
      <p:sp>
        <p:nvSpPr>
          <p:cNvPr id="1562636" name="Rectangle 12"/>
          <p:cNvSpPr>
            <a:spLocks noChangeArrowheads="1"/>
          </p:cNvSpPr>
          <p:nvPr/>
        </p:nvSpPr>
        <p:spPr bwMode="auto">
          <a:xfrm>
            <a:off x="1179513" y="4652963"/>
            <a:ext cx="7202487" cy="8064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US" sz="2000" dirty="0">
                <a:solidFill>
                  <a:schemeClr val="bg1"/>
                </a:solidFill>
                <a:sym typeface="Symbol" charset="2"/>
              </a:rPr>
              <a:t>  </a:t>
            </a:r>
            <a:r>
              <a:rPr lang="bg-BG" sz="2000" dirty="0" smtClean="0">
                <a:solidFill>
                  <a:schemeClr val="bg1"/>
                </a:solidFill>
                <a:sym typeface="Symbol" charset="2"/>
              </a:rPr>
              <a:t>Методи за предварителна обработка на данните</a:t>
            </a:r>
            <a:r>
              <a:rPr lang="en-US" sz="2000" dirty="0" smtClean="0">
                <a:solidFill>
                  <a:schemeClr val="bg1"/>
                </a:solidFill>
                <a:sym typeface="Symbol" charset="2"/>
              </a:rPr>
              <a:t>:</a:t>
            </a:r>
            <a:endParaRPr lang="en-US" sz="2000" dirty="0">
              <a:solidFill>
                <a:schemeClr val="bg1"/>
              </a:solidFill>
              <a:sym typeface="Symbol" charset="2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endParaRPr lang="en-US" sz="400" dirty="0">
              <a:solidFill>
                <a:schemeClr val="bg1"/>
              </a:solidFill>
              <a:sym typeface="Symbol" charset="2"/>
            </a:endParaRPr>
          </a:p>
          <a:p>
            <a:pPr lvl="1" algn="l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Декорелация</a:t>
            </a:r>
            <a:r>
              <a:rPr lang="en-US" sz="1600" dirty="0" smtClean="0">
                <a:solidFill>
                  <a:schemeClr val="bg1"/>
                </a:solidFill>
                <a:sym typeface="Symbol" charset="2"/>
              </a:rPr>
              <a:t>,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Разложение по принципни компоненти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179513" y="5670550"/>
            <a:ext cx="7202487" cy="8064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US" sz="2000" dirty="0">
                <a:solidFill>
                  <a:schemeClr val="bg1"/>
                </a:solidFill>
                <a:sym typeface="Symbol" charset="2"/>
              </a:rPr>
              <a:t>  </a:t>
            </a:r>
            <a:r>
              <a:rPr lang="bg-BG" sz="2000" dirty="0" smtClean="0">
                <a:solidFill>
                  <a:schemeClr val="bg1"/>
                </a:solidFill>
                <a:sym typeface="Symbol" charset="2"/>
              </a:rPr>
              <a:t>Комбинирани методи</a:t>
            </a:r>
            <a:r>
              <a:rPr lang="en-US" sz="2000" dirty="0" smtClean="0">
                <a:solidFill>
                  <a:schemeClr val="bg1"/>
                </a:solidFill>
                <a:sym typeface="Symbol" charset="2"/>
              </a:rPr>
              <a:t>:</a:t>
            </a:r>
            <a:endParaRPr lang="en-US" sz="2000" dirty="0">
              <a:solidFill>
                <a:schemeClr val="bg1"/>
              </a:solidFill>
              <a:sym typeface="Symbol" charset="2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endParaRPr lang="en-US" sz="400" dirty="0">
              <a:solidFill>
                <a:schemeClr val="bg1"/>
              </a:solidFill>
              <a:sym typeface="Symbol" charset="2"/>
            </a:endParaRPr>
          </a:p>
          <a:p>
            <a:pPr lvl="1" algn="l">
              <a:lnSpc>
                <a:spcPct val="90000"/>
              </a:lnSpc>
              <a:spcBef>
                <a:spcPct val="50000"/>
              </a:spcBef>
              <a:buFont typeface="Arial" charset="0"/>
              <a:buChar char="–"/>
            </a:pPr>
            <a:r>
              <a:rPr lang="en-US" sz="1600" dirty="0">
                <a:solidFill>
                  <a:schemeClr val="bg1"/>
                </a:solidFill>
                <a:sym typeface="Symbol" charset="2"/>
              </a:rPr>
              <a:t>  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Подсилване</a:t>
            </a:r>
            <a:r>
              <a:rPr lang="en-US" sz="1600" dirty="0" smtClean="0">
                <a:solidFill>
                  <a:schemeClr val="bg1"/>
                </a:solidFill>
                <a:sym typeface="Symbol" charset="2"/>
              </a:rPr>
              <a:t>, </a:t>
            </a:r>
            <a:r>
              <a:rPr lang="bg-BG" sz="1600" dirty="0" smtClean="0">
                <a:solidFill>
                  <a:schemeClr val="bg1"/>
                </a:solidFill>
                <a:sym typeface="Symbol" charset="2"/>
              </a:rPr>
              <a:t>Категоризация</a:t>
            </a:r>
            <a:endParaRPr lang="en-US" sz="1600" dirty="0">
              <a:solidFill>
                <a:schemeClr val="bg1"/>
              </a:solidFill>
              <a:sym typeface="Symbol" charset="2"/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4616450" y="6457890"/>
            <a:ext cx="3771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2000" i="1" dirty="0" smtClean="0">
                <a:solidFill>
                  <a:srgbClr val="FF0000"/>
                </a:solidFill>
              </a:rPr>
              <a:t>T</a:t>
            </a:r>
            <a:r>
              <a:rPr lang="en-GB" sz="2000" dirty="0" smtClean="0">
                <a:solidFill>
                  <a:schemeClr val="bg1"/>
                </a:solidFill>
              </a:rPr>
              <a:t>MVA: http</a:t>
            </a:r>
            <a:r>
              <a:rPr lang="en-GB" sz="2000" dirty="0">
                <a:solidFill>
                  <a:schemeClr val="bg1"/>
                </a:solidFill>
              </a:rPr>
              <a:t>://</a:t>
            </a:r>
            <a:r>
              <a:rPr lang="en-GB" sz="2000" dirty="0" err="1">
                <a:solidFill>
                  <a:schemeClr val="bg1"/>
                </a:solidFill>
              </a:rPr>
              <a:t>tmva.sourceforge.net</a:t>
            </a:r>
            <a:r>
              <a:rPr lang="en-GB" sz="2000" dirty="0">
                <a:solidFill>
                  <a:schemeClr val="bg1"/>
                </a:solidFill>
              </a:rPr>
              <a:t>/ </a:t>
            </a:r>
          </a:p>
        </p:txBody>
      </p:sp>
    </p:spTree>
    <p:extLst>
      <p:ext uri="{BB962C8B-B14F-4D97-AF65-F5344CB8AC3E}">
        <p14:creationId xmlns:p14="http://schemas.microsoft.com/office/powerpoint/2010/main" val="3800315307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2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562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2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562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2635" grpId="0"/>
      <p:bldP spid="1562636" grpId="0"/>
      <p:bldP spid="10" grpId="0"/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5125" name="Text Box 5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bg-BG" sz="2800" dirty="0" smtClean="0">
                <a:solidFill>
                  <a:srgbClr val="000066"/>
                </a:solidFill>
              </a:rPr>
              <a:t>Предварителна обработка на данните: декорелация</a:t>
            </a:r>
            <a:endParaRPr lang="en-GB" sz="2400" dirty="0">
              <a:solidFill>
                <a:srgbClr val="000066"/>
              </a:solidFill>
            </a:endParaRPr>
          </a:p>
        </p:txBody>
      </p:sp>
      <p:sp>
        <p:nvSpPr>
          <p:cNvPr id="1285126" name="Text Box 6"/>
          <p:cNvSpPr txBox="1">
            <a:spLocks noChangeArrowheads="1"/>
          </p:cNvSpPr>
          <p:nvPr/>
        </p:nvSpPr>
        <p:spPr bwMode="auto">
          <a:xfrm>
            <a:off x="215900" y="908050"/>
            <a:ext cx="8964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bg-BG" sz="2000" dirty="0" smtClean="0">
                <a:solidFill>
                  <a:schemeClr val="hlink"/>
                </a:solidFill>
                <a:latin typeface="Arial" charset="0"/>
                <a:cs typeface="Arial" charset="0"/>
              </a:rPr>
              <a:t>Обща за всички методи в </a:t>
            </a:r>
            <a:r>
              <a:rPr lang="en-US" sz="2000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T</a:t>
            </a:r>
            <a:r>
              <a:rPr lang="en-US" sz="2000" dirty="0" smtClean="0">
                <a:solidFill>
                  <a:schemeClr val="hlink"/>
                </a:solidFill>
                <a:latin typeface="Arial" charset="0"/>
                <a:cs typeface="Arial" charset="0"/>
              </a:rPr>
              <a:t>MVA </a:t>
            </a:r>
            <a:endParaRPr lang="en-US" sz="2000" dirty="0">
              <a:solidFill>
                <a:schemeClr val="hlink"/>
              </a:solidFill>
              <a:latin typeface="Arial" charset="0"/>
              <a:cs typeface="Arial" charset="0"/>
            </a:endParaRPr>
          </a:p>
        </p:txBody>
      </p:sp>
      <p:sp>
        <p:nvSpPr>
          <p:cNvPr id="1285156" name="Text Box 36"/>
          <p:cNvSpPr txBox="1">
            <a:spLocks noChangeArrowheads="1"/>
          </p:cNvSpPr>
          <p:nvPr/>
        </p:nvSpPr>
        <p:spPr bwMode="auto">
          <a:xfrm>
            <a:off x="215900" y="1668463"/>
            <a:ext cx="8964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bg-BG" sz="2000" dirty="0" smtClean="0">
                <a:solidFill>
                  <a:schemeClr val="hlink"/>
                </a:solidFill>
                <a:latin typeface="Arial" charset="0"/>
              </a:rPr>
              <a:t>Отсраняване на линейна корелация чрез ротация на данните</a:t>
            </a:r>
            <a:endParaRPr lang="en-US" sz="2000" dirty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1285159" name="Text Box 39"/>
          <p:cNvSpPr txBox="1">
            <a:spLocks noChangeArrowheads="1"/>
          </p:cNvSpPr>
          <p:nvPr/>
        </p:nvSpPr>
        <p:spPr bwMode="auto">
          <a:xfrm>
            <a:off x="144463" y="2197100"/>
            <a:ext cx="8964612" cy="971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1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39775" indent="-282575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915988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1600" dirty="0" smtClean="0">
                <a:solidFill>
                  <a:srgbClr val="000000"/>
                </a:solidFill>
                <a:latin typeface="Arial" charset="0"/>
              </a:rPr>
              <a:t>Алгоритъм на Холецки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bg-BG" sz="1600" dirty="0" smtClean="0">
                <a:latin typeface="Arial" charset="0"/>
              </a:rPr>
              <a:t>намира квадратния корен</a:t>
            </a:r>
            <a:r>
              <a:rPr lang="en-GB" sz="160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</a:rPr>
              <a:t>C</a:t>
            </a:r>
            <a:r>
              <a:rPr lang="en-GB" sz="1600" dirty="0">
                <a:solidFill>
                  <a:srgbClr val="FF0000"/>
                </a:solidFill>
                <a:latin typeface="Arial" charset="0"/>
                <a:sym typeface="Symbol" charset="0"/>
              </a:rPr>
              <a:t></a:t>
            </a:r>
            <a:r>
              <a:rPr lang="en-GB" sz="160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bg-BG" sz="1600" dirty="0" smtClean="0">
                <a:latin typeface="Arial" charset="0"/>
              </a:rPr>
              <a:t>на ковариационната матрица</a:t>
            </a:r>
            <a:r>
              <a:rPr lang="en-GB" sz="160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</a:rPr>
              <a:t>C</a:t>
            </a:r>
            <a:r>
              <a:rPr lang="en-GB" sz="1600" dirty="0">
                <a:latin typeface="Arial" charset="0"/>
              </a:rPr>
              <a:t>, </a:t>
            </a:r>
            <a:r>
              <a:rPr lang="en-GB" sz="1600" i="1" dirty="0">
                <a:latin typeface="Arial" charset="0"/>
              </a:rPr>
              <a:t>i</a:t>
            </a:r>
            <a:r>
              <a:rPr lang="en-GB" sz="1600" dirty="0">
                <a:latin typeface="Arial" charset="0"/>
              </a:rPr>
              <a:t>.</a:t>
            </a:r>
            <a:r>
              <a:rPr lang="en-GB" sz="1600" i="1" dirty="0">
                <a:latin typeface="Arial" charset="0"/>
              </a:rPr>
              <a:t>e</a:t>
            </a:r>
            <a:r>
              <a:rPr lang="en-GB" sz="1600" dirty="0">
                <a:latin typeface="Arial" charset="0"/>
              </a:rPr>
              <a:t>.,</a:t>
            </a:r>
            <a:r>
              <a:rPr lang="en-GB" sz="160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</a:rPr>
              <a:t>C</a:t>
            </a:r>
            <a:r>
              <a:rPr lang="en-GB" sz="1600" dirty="0">
                <a:solidFill>
                  <a:srgbClr val="FF0000"/>
                </a:solidFill>
                <a:latin typeface="Arial" charset="0"/>
              </a:rPr>
              <a:t> = 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</a:rPr>
              <a:t>C</a:t>
            </a:r>
            <a:r>
              <a:rPr lang="en-GB" sz="1600" dirty="0">
                <a:solidFill>
                  <a:srgbClr val="FF0000"/>
                </a:solidFill>
                <a:latin typeface="Arial" charset="0"/>
                <a:sym typeface="Symbol" charset="0"/>
              </a:rPr>
              <a:t>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</a:rPr>
              <a:t>C</a:t>
            </a:r>
            <a:r>
              <a:rPr lang="en-GB" sz="1600" dirty="0">
                <a:solidFill>
                  <a:srgbClr val="FF0000"/>
                </a:solidFill>
                <a:latin typeface="Arial" charset="0"/>
                <a:sym typeface="Symbol" charset="0"/>
              </a:rPr>
              <a:t></a:t>
            </a:r>
            <a:endParaRPr lang="en-GB" sz="1600" dirty="0">
              <a:solidFill>
                <a:srgbClr val="333399"/>
              </a:solidFill>
              <a:latin typeface="Arial" charset="0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Преобразува данните</a:t>
            </a:r>
            <a:r>
              <a:rPr lang="en-GB" sz="160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 </a:t>
            </a:r>
            <a:r>
              <a:rPr lang="en-GB" sz="1600" dirty="0">
                <a:solidFill>
                  <a:srgbClr val="FF0000"/>
                </a:solidFill>
                <a:latin typeface="Arial" charset="0"/>
                <a:cs typeface="Arial" charset="0"/>
              </a:rPr>
              <a:t>(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  <a:cs typeface="Arial" charset="0"/>
              </a:rPr>
              <a:t>x</a:t>
            </a:r>
            <a:r>
              <a:rPr lang="en-GB" sz="1600" dirty="0">
                <a:solidFill>
                  <a:srgbClr val="FF0000"/>
                </a:solidFill>
                <a:latin typeface="Arial" charset="0"/>
                <a:cs typeface="Arial" charset="0"/>
              </a:rPr>
              <a:t>)</a:t>
            </a:r>
            <a:r>
              <a:rPr lang="en-GB" sz="1600" dirty="0">
                <a:solidFill>
                  <a:srgbClr val="333399"/>
                </a:solidFill>
                <a:latin typeface="Arial" charset="0"/>
                <a:cs typeface="Arial" charset="0"/>
              </a:rPr>
              <a:t> </a:t>
            </a:r>
            <a:r>
              <a:rPr lang="bg-BG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в декорелиран вектор</a:t>
            </a:r>
            <a:r>
              <a:rPr lang="en-GB" sz="160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 </a:t>
            </a:r>
            <a:r>
              <a:rPr lang="en-GB" sz="1600" dirty="0">
                <a:solidFill>
                  <a:srgbClr val="FF0000"/>
                </a:solidFill>
                <a:latin typeface="Arial" charset="0"/>
                <a:cs typeface="Arial" charset="0"/>
              </a:rPr>
              <a:t>(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  <a:cs typeface="Arial" charset="0"/>
              </a:rPr>
              <a:t>x</a:t>
            </a:r>
            <a:r>
              <a:rPr lang="en-GB" sz="1600" dirty="0">
                <a:solidFill>
                  <a:srgbClr val="FF0000"/>
                </a:solidFill>
                <a:latin typeface="Arial" charset="0"/>
                <a:sym typeface="Symbol" charset="0"/>
              </a:rPr>
              <a:t></a:t>
            </a:r>
            <a:r>
              <a:rPr lang="en-GB" sz="16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)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:</a:t>
            </a:r>
            <a:r>
              <a:rPr lang="en-GB" sz="2000" dirty="0" smtClean="0">
                <a:solidFill>
                  <a:srgbClr val="333399"/>
                </a:solidFill>
                <a:latin typeface="Arial" charset="0"/>
                <a:cs typeface="Arial" charset="0"/>
              </a:rPr>
              <a:t> 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  <a:cs typeface="Arial" charset="0"/>
              </a:rPr>
              <a:t>x</a:t>
            </a:r>
            <a:r>
              <a:rPr lang="en-GB" sz="1600" dirty="0">
                <a:solidFill>
                  <a:srgbClr val="FF0000"/>
                </a:solidFill>
                <a:latin typeface="Arial" charset="0"/>
                <a:sym typeface="Symbol" charset="0"/>
              </a:rPr>
              <a:t> = 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  <a:cs typeface="Arial" charset="0"/>
              </a:rPr>
              <a:t>C </a:t>
            </a:r>
            <a:r>
              <a:rPr lang="en-GB" sz="1600" dirty="0">
                <a:solidFill>
                  <a:srgbClr val="FF0000"/>
                </a:solidFill>
                <a:latin typeface="Arial" charset="0"/>
                <a:sym typeface="Symbol" charset="0"/>
              </a:rPr>
              <a:t></a:t>
            </a:r>
            <a:r>
              <a:rPr lang="en-GB" sz="1600" baseline="30000" dirty="0">
                <a:solidFill>
                  <a:srgbClr val="FF0000"/>
                </a:solidFill>
                <a:latin typeface="Arial" charset="0"/>
                <a:sym typeface="Symbol" charset="0"/>
              </a:rPr>
              <a:t>1</a:t>
            </a:r>
            <a:r>
              <a:rPr lang="en-GB" sz="1600" i="1" dirty="0">
                <a:solidFill>
                  <a:srgbClr val="FF0000"/>
                </a:solidFill>
                <a:latin typeface="Arial" charset="0"/>
                <a:sym typeface="Symbol" charset="0"/>
              </a:rPr>
              <a:t>x</a:t>
            </a:r>
            <a:r>
              <a:rPr lang="en-GB" sz="1600" dirty="0">
                <a:solidFill>
                  <a:srgbClr val="FF0000"/>
                </a:solidFill>
                <a:latin typeface="Arial" charset="0"/>
                <a:sym typeface="Symbol" charset="0"/>
              </a:rPr>
              <a:t> </a:t>
            </a:r>
            <a:endParaRPr lang="en-US" sz="1600" dirty="0">
              <a:solidFill>
                <a:srgbClr val="FF0000"/>
              </a:solidFill>
              <a:latin typeface="Arial" charset="0"/>
              <a:sym typeface="Symbol" charset="0"/>
            </a:endParaRPr>
          </a:p>
        </p:txBody>
      </p:sp>
      <p:sp>
        <p:nvSpPr>
          <p:cNvPr id="1285160" name="Text Box 40"/>
          <p:cNvSpPr txBox="1">
            <a:spLocks noChangeArrowheads="1"/>
          </p:cNvSpPr>
          <p:nvPr/>
        </p:nvSpPr>
        <p:spPr bwMode="auto">
          <a:xfrm>
            <a:off x="215900" y="3132138"/>
            <a:ext cx="8964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bg-BG" sz="2000" dirty="0" smtClean="0">
                <a:solidFill>
                  <a:schemeClr val="hlink"/>
                </a:solidFill>
                <a:latin typeface="Arial" charset="0"/>
              </a:rPr>
              <a:t>Анализ на принципните компоненти</a:t>
            </a:r>
            <a:r>
              <a:rPr lang="en-US" sz="2000" dirty="0" smtClean="0">
                <a:solidFill>
                  <a:schemeClr val="hlink"/>
                </a:solidFill>
                <a:latin typeface="Arial" charset="0"/>
              </a:rPr>
              <a:t> (PCA)</a:t>
            </a:r>
            <a:endParaRPr lang="en-US" sz="2000" dirty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1285161" name="Text Box 41"/>
          <p:cNvSpPr txBox="1">
            <a:spLocks noChangeArrowheads="1"/>
          </p:cNvSpPr>
          <p:nvPr/>
        </p:nvSpPr>
        <p:spPr bwMode="auto">
          <a:xfrm>
            <a:off x="144463" y="3660775"/>
            <a:ext cx="8964612" cy="318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1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39775" indent="-282575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966788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1600" dirty="0" smtClean="0">
                <a:latin typeface="Arial" charset="0"/>
                <a:cs typeface="Arial" charset="0"/>
              </a:rPr>
              <a:t>Линейно преобразование, което максимизира дисперсията</a:t>
            </a:r>
            <a:r>
              <a:rPr lang="en-GB" sz="1600" dirty="0" smtClean="0">
                <a:latin typeface="Arial" charset="0"/>
                <a:cs typeface="Arial" charset="0"/>
              </a:rPr>
              <a:t>  </a:t>
            </a:r>
            <a:endParaRPr lang="en-GB" sz="1600" dirty="0">
              <a:latin typeface="Arial" charset="0"/>
              <a:cs typeface="Arial" charset="0"/>
            </a:endParaRPr>
          </a:p>
        </p:txBody>
      </p:sp>
      <p:graphicFrame>
        <p:nvGraphicFramePr>
          <p:cNvPr id="1285164" name="Object 44"/>
          <p:cNvGraphicFramePr>
            <a:graphicFrameLocks noChangeAspect="1"/>
          </p:cNvGraphicFramePr>
          <p:nvPr/>
        </p:nvGraphicFramePr>
        <p:xfrm>
          <a:off x="1652588" y="4119563"/>
          <a:ext cx="565626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quation" r:id="rId6" imgW="4025880" imgH="380880" progId="Equation.DSMT4">
                  <p:embed/>
                </p:oleObj>
              </mc:Choice>
              <mc:Fallback>
                <p:oleObj name="Equation" r:id="rId6" imgW="4025880" imgH="380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2588" y="4119563"/>
                        <a:ext cx="5656262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85166" name="Text Box 46"/>
          <p:cNvSpPr txBox="1">
            <a:spLocks noChangeArrowheads="1"/>
          </p:cNvSpPr>
          <p:nvPr/>
        </p:nvSpPr>
        <p:spPr bwMode="auto">
          <a:xfrm>
            <a:off x="1619250" y="4795838"/>
            <a:ext cx="1511300" cy="525401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dirty="0"/>
              <a:t>PC </a:t>
            </a:r>
            <a:r>
              <a:rPr lang="bg-BG" sz="1400" dirty="0" smtClean="0"/>
              <a:t>на променлива</a:t>
            </a:r>
            <a:r>
              <a:rPr lang="en-US" sz="1400" dirty="0" smtClean="0">
                <a:solidFill>
                  <a:srgbClr val="006600"/>
                </a:solidFill>
              </a:rPr>
              <a:t> </a:t>
            </a:r>
            <a:r>
              <a:rPr lang="en-US" sz="1400" i="1" dirty="0">
                <a:solidFill>
                  <a:srgbClr val="FF0000"/>
                </a:solidFill>
              </a:rPr>
              <a:t>k</a:t>
            </a:r>
          </a:p>
        </p:txBody>
      </p:sp>
      <p:cxnSp>
        <p:nvCxnSpPr>
          <p:cNvPr id="1285167" name="AutoShape 47"/>
          <p:cNvCxnSpPr>
            <a:cxnSpLocks noChangeShapeType="1"/>
            <a:stCxn id="1285166" idx="0"/>
            <a:endCxn id="1285168" idx="4"/>
          </p:cNvCxnSpPr>
          <p:nvPr/>
        </p:nvCxnSpPr>
        <p:spPr bwMode="auto">
          <a:xfrm rot="16200000" flipV="1">
            <a:off x="1890317" y="4311254"/>
            <a:ext cx="358775" cy="610393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rgbClr val="3333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85168" name="Oval 48"/>
          <p:cNvSpPr>
            <a:spLocks noChangeArrowheads="1"/>
          </p:cNvSpPr>
          <p:nvPr/>
        </p:nvSpPr>
        <p:spPr bwMode="auto">
          <a:xfrm>
            <a:off x="1692275" y="4364038"/>
            <a:ext cx="144463" cy="7302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62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5169" name="Text Box 49"/>
          <p:cNvSpPr txBox="1">
            <a:spLocks noChangeArrowheads="1"/>
          </p:cNvSpPr>
          <p:nvPr/>
        </p:nvSpPr>
        <p:spPr bwMode="auto">
          <a:xfrm>
            <a:off x="3779838" y="4795838"/>
            <a:ext cx="1368425" cy="525401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bg-BG" sz="1400" dirty="0" smtClean="0"/>
              <a:t>Средна стойност</a:t>
            </a:r>
            <a:endParaRPr lang="en-US" sz="1400" i="1" dirty="0">
              <a:solidFill>
                <a:srgbClr val="FF0000"/>
              </a:solidFill>
            </a:endParaRPr>
          </a:p>
        </p:txBody>
      </p:sp>
      <p:cxnSp>
        <p:nvCxnSpPr>
          <p:cNvPr id="1285170" name="AutoShape 50"/>
          <p:cNvCxnSpPr>
            <a:cxnSpLocks noChangeShapeType="1"/>
            <a:stCxn id="1285169" idx="0"/>
            <a:endCxn id="1285171" idx="4"/>
          </p:cNvCxnSpPr>
          <p:nvPr/>
        </p:nvCxnSpPr>
        <p:spPr bwMode="auto">
          <a:xfrm rot="5400000" flipH="1" flipV="1">
            <a:off x="4482704" y="4418411"/>
            <a:ext cx="358775" cy="396081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rgbClr val="3333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85171" name="Oval 51"/>
          <p:cNvSpPr>
            <a:spLocks noChangeArrowheads="1"/>
          </p:cNvSpPr>
          <p:nvPr/>
        </p:nvSpPr>
        <p:spPr bwMode="auto">
          <a:xfrm>
            <a:off x="4787900" y="4364038"/>
            <a:ext cx="144463" cy="7302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62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5172" name="Text Box 52"/>
          <p:cNvSpPr txBox="1">
            <a:spLocks noChangeArrowheads="1"/>
          </p:cNvSpPr>
          <p:nvPr/>
        </p:nvSpPr>
        <p:spPr bwMode="auto">
          <a:xfrm>
            <a:off x="5221288" y="4795838"/>
            <a:ext cx="1150937" cy="525401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bg-BG" sz="1400" dirty="0" smtClean="0"/>
              <a:t>Собствен вектор</a:t>
            </a:r>
            <a:endParaRPr lang="en-US" sz="1400" i="1" dirty="0">
              <a:solidFill>
                <a:srgbClr val="FF0000"/>
              </a:solidFill>
            </a:endParaRPr>
          </a:p>
        </p:txBody>
      </p:sp>
      <p:cxnSp>
        <p:nvCxnSpPr>
          <p:cNvPr id="1285173" name="AutoShape 53"/>
          <p:cNvCxnSpPr>
            <a:cxnSpLocks noChangeShapeType="1"/>
            <a:stCxn id="1285172" idx="0"/>
            <a:endCxn id="1285174" idx="4"/>
          </p:cNvCxnSpPr>
          <p:nvPr/>
        </p:nvCxnSpPr>
        <p:spPr bwMode="auto">
          <a:xfrm rot="16200000" flipV="1">
            <a:off x="5401470" y="4400551"/>
            <a:ext cx="358775" cy="431800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rgbClr val="3333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85174" name="Oval 54"/>
          <p:cNvSpPr>
            <a:spLocks noChangeArrowheads="1"/>
          </p:cNvSpPr>
          <p:nvPr/>
        </p:nvSpPr>
        <p:spPr bwMode="auto">
          <a:xfrm>
            <a:off x="5292725" y="4364038"/>
            <a:ext cx="144463" cy="7302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62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5176" name="Text Box 56"/>
          <p:cNvSpPr txBox="1">
            <a:spLocks noChangeArrowheads="1"/>
          </p:cNvSpPr>
          <p:nvPr/>
        </p:nvSpPr>
        <p:spPr bwMode="auto">
          <a:xfrm>
            <a:off x="144463" y="5348288"/>
            <a:ext cx="8964612" cy="53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1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39775" indent="-282575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966788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1600" dirty="0" smtClean="0">
                <a:latin typeface="Arial" charset="0"/>
                <a:cs typeface="Arial" charset="0"/>
              </a:rPr>
              <a:t>Матрицата на собствените вектори</a:t>
            </a:r>
            <a:r>
              <a:rPr lang="en-US" sz="1600" dirty="0" smtClean="0">
                <a:latin typeface="Arial" charset="0"/>
                <a:cs typeface="Arial" charset="0"/>
              </a:rPr>
              <a:t> </a:t>
            </a:r>
            <a:r>
              <a:rPr lang="en-US" sz="1600" i="1" dirty="0">
                <a:latin typeface="Arial" charset="0"/>
                <a:cs typeface="Arial" charset="0"/>
              </a:rPr>
              <a:t>V</a:t>
            </a:r>
            <a:r>
              <a:rPr lang="en-US" sz="1600" dirty="0">
                <a:latin typeface="Arial" charset="0"/>
                <a:cs typeface="Arial" charset="0"/>
              </a:rPr>
              <a:t> </a:t>
            </a:r>
            <a:r>
              <a:rPr lang="bg-BG" sz="1600" dirty="0" smtClean="0">
                <a:latin typeface="Arial" charset="0"/>
                <a:cs typeface="Arial" charset="0"/>
              </a:rPr>
              <a:t>удовлетворява уравненията</a:t>
            </a:r>
            <a:r>
              <a:rPr lang="en-US" sz="1600" dirty="0" smtClean="0">
                <a:latin typeface="Arial" charset="0"/>
                <a:cs typeface="Arial" charset="0"/>
              </a:rPr>
              <a:t>:                      </a:t>
            </a:r>
            <a:r>
              <a:rPr lang="bg-BG" sz="1600" dirty="0" smtClean="0">
                <a:latin typeface="Arial" charset="0"/>
                <a:cs typeface="Arial" charset="0"/>
              </a:rPr>
              <a:t>и така</a:t>
            </a:r>
            <a:r>
              <a:rPr lang="en-US" sz="1600" dirty="0" smtClean="0">
                <a:latin typeface="Arial" charset="0"/>
                <a:cs typeface="Arial" charset="0"/>
              </a:rPr>
              <a:t> </a:t>
            </a:r>
            <a:r>
              <a:rPr lang="en-US" sz="1600" dirty="0">
                <a:latin typeface="Arial" charset="0"/>
                <a:cs typeface="Arial" charset="0"/>
              </a:rPr>
              <a:t>PCA </a:t>
            </a:r>
            <a:r>
              <a:rPr lang="bg-BG" sz="1600" dirty="0" smtClean="0">
                <a:latin typeface="Arial" charset="0"/>
                <a:cs typeface="Arial" charset="0"/>
              </a:rPr>
              <a:t>елиминира корелациите</a:t>
            </a:r>
            <a:r>
              <a:rPr lang="en-GB" sz="1600" dirty="0" smtClean="0">
                <a:latin typeface="Arial" charset="0"/>
                <a:cs typeface="Arial" charset="0"/>
              </a:rPr>
              <a:t>   </a:t>
            </a:r>
            <a:endParaRPr lang="en-GB" sz="1600" dirty="0">
              <a:latin typeface="Arial" charset="0"/>
              <a:cs typeface="Arial" charset="0"/>
            </a:endParaRPr>
          </a:p>
        </p:txBody>
      </p:sp>
      <p:graphicFrame>
        <p:nvGraphicFramePr>
          <p:cNvPr id="1285175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036826"/>
              </p:ext>
            </p:extLst>
          </p:nvPr>
        </p:nvGraphicFramePr>
        <p:xfrm>
          <a:off x="7308850" y="5348288"/>
          <a:ext cx="1123950" cy="244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Equation" r:id="rId8" imgW="799920" imgH="177480" progId="Equation.3">
                  <p:embed/>
                </p:oleObj>
              </mc:Choice>
              <mc:Fallback>
                <p:oleObj name="Equation" r:id="rId8" imgW="7999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850" y="5348288"/>
                        <a:ext cx="1123950" cy="2443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1284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28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28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285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1285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"/>
                                        <p:tgtEl>
                                          <p:spTgt spid="1285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1285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"/>
                                        <p:tgtEl>
                                          <p:spTgt spid="128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28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"/>
                                        <p:tgtEl>
                                          <p:spTgt spid="128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128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1285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5160" grpId="0"/>
      <p:bldP spid="1285166" grpId="0" animBg="1"/>
      <p:bldP spid="1285169" grpId="0" animBg="1"/>
      <p:bldP spid="128517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660" name="Rectangle 4"/>
          <p:cNvSpPr>
            <a:spLocks noChangeArrowheads="1"/>
          </p:cNvSpPr>
          <p:nvPr/>
        </p:nvSpPr>
        <p:spPr bwMode="auto">
          <a:xfrm>
            <a:off x="611188" y="1700213"/>
            <a:ext cx="7967662" cy="2139950"/>
          </a:xfrm>
          <a:prstGeom prst="rect">
            <a:avLst/>
          </a:prstGeom>
          <a:solidFill>
            <a:srgbClr val="EAEAEA"/>
          </a:solidFill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rgbClr val="C7C7C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pic>
        <p:nvPicPr>
          <p:cNvPr id="1478662" name="Picture 6" descr="correlationscatter__DecorrTransform_c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32" t="48434"/>
          <a:stretch>
            <a:fillRect/>
          </a:stretch>
        </p:blipFill>
        <p:spPr bwMode="auto">
          <a:xfrm>
            <a:off x="3214688" y="1714500"/>
            <a:ext cx="2667000" cy="210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8661" name="Picture 5" descr="correlationscatter__NoTransform_c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04" t="48434"/>
          <a:stretch>
            <a:fillRect/>
          </a:stretch>
        </p:blipFill>
        <p:spPr bwMode="auto">
          <a:xfrm>
            <a:off x="622300" y="1712913"/>
            <a:ext cx="2628900" cy="210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78663" name="Rectangle 7"/>
          <p:cNvSpPr>
            <a:spLocks noChangeArrowheads="1"/>
          </p:cNvSpPr>
          <p:nvPr/>
        </p:nvSpPr>
        <p:spPr bwMode="auto">
          <a:xfrm>
            <a:off x="1724025" y="3111500"/>
            <a:ext cx="1185863" cy="2746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>
            <a:outerShdw blurRad="63500" dist="107763" dir="2700000" algn="ctr" rotWithShape="0">
              <a:srgbClr val="C0C0C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en-GB" sz="1200" b="1"/>
              <a:t>original</a:t>
            </a:r>
          </a:p>
        </p:txBody>
      </p:sp>
      <p:sp>
        <p:nvSpPr>
          <p:cNvPr id="1478664" name="Rectangle 8"/>
          <p:cNvSpPr>
            <a:spLocks noChangeArrowheads="1"/>
          </p:cNvSpPr>
          <p:nvPr/>
        </p:nvSpPr>
        <p:spPr bwMode="auto">
          <a:xfrm>
            <a:off x="4362450" y="3092450"/>
            <a:ext cx="1185863" cy="2746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>
            <a:outerShdw blurRad="63500" dist="107763" dir="2700000" algn="ctr" rotWithShape="0">
              <a:srgbClr val="C0C0C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en-GB" sz="1200" b="1"/>
              <a:t>SQRT derorr.</a:t>
            </a:r>
          </a:p>
        </p:txBody>
      </p:sp>
      <p:pic>
        <p:nvPicPr>
          <p:cNvPr id="1478665" name="Picture 9" descr="correlationscatter__PCATransform_c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55" t="48434"/>
          <a:stretch>
            <a:fillRect/>
          </a:stretch>
        </p:blipFill>
        <p:spPr bwMode="auto">
          <a:xfrm>
            <a:off x="5878513" y="1714500"/>
            <a:ext cx="2695575" cy="210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78666" name="Rectangle 10"/>
          <p:cNvSpPr>
            <a:spLocks noChangeArrowheads="1"/>
          </p:cNvSpPr>
          <p:nvPr/>
        </p:nvSpPr>
        <p:spPr bwMode="auto">
          <a:xfrm>
            <a:off x="7042150" y="3092450"/>
            <a:ext cx="1185863" cy="2746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>
            <a:outerShdw blurRad="63500" dist="107763" dir="2700000" algn="ctr" rotWithShape="0">
              <a:srgbClr val="C0C0C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en-GB" sz="1200" b="1"/>
              <a:t>PCA derorr.</a:t>
            </a:r>
          </a:p>
        </p:txBody>
      </p:sp>
      <p:sp>
        <p:nvSpPr>
          <p:cNvPr id="1478667" name="Text Box 11"/>
          <p:cNvSpPr txBox="1">
            <a:spLocks noChangeArrowheads="1"/>
          </p:cNvSpPr>
          <p:nvPr/>
        </p:nvSpPr>
        <p:spPr bwMode="auto">
          <a:xfrm>
            <a:off x="1944688" y="4365625"/>
            <a:ext cx="6443662" cy="142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1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bg-BG" sz="20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charset="0"/>
              </a:rPr>
              <a:t>Декорелацията е пълна, ако</a:t>
            </a:r>
            <a:endParaRPr lang="en-GB" sz="2000" dirty="0">
              <a:solidFill>
                <a:srgbClr val="000000"/>
              </a:solidFill>
              <a:latin typeface="Arial" charset="0"/>
              <a:cs typeface="Arial" charset="0"/>
              <a:sym typeface="Symbol" charset="0"/>
            </a:endParaRPr>
          </a:p>
          <a:p>
            <a:pPr lvl="1">
              <a:lnSpc>
                <a:spcPct val="90000"/>
              </a:lnSpc>
              <a:spcBef>
                <a:spcPct val="50000"/>
              </a:spcBef>
              <a:buFontTx/>
              <a:buBlip>
                <a:blip r:embed="rId6"/>
              </a:buBlip>
            </a:pPr>
            <a:r>
              <a:rPr lang="en-GB" sz="1600" dirty="0">
                <a:solidFill>
                  <a:srgbClr val="000000"/>
                </a:solidFill>
                <a:latin typeface="Arial" charset="0"/>
              </a:rPr>
              <a:t>   </a:t>
            </a:r>
            <a:r>
              <a:rPr lang="bg-BG" sz="1600" dirty="0" smtClean="0">
                <a:solidFill>
                  <a:srgbClr val="000000"/>
                </a:solidFill>
                <a:latin typeface="Arial" charset="0"/>
              </a:rPr>
              <a:t>Корелациите са линейни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en-GB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50000"/>
              </a:spcBef>
              <a:buFontTx/>
              <a:buBlip>
                <a:blip r:embed="rId6"/>
              </a:buBlip>
            </a:pPr>
            <a:r>
              <a:rPr lang="en-GB" sz="1600" dirty="0">
                <a:solidFill>
                  <a:srgbClr val="000000"/>
                </a:solidFill>
                <a:latin typeface="Arial" charset="0"/>
                <a:cs typeface="Arial" charset="0"/>
              </a:rPr>
              <a:t>   </a:t>
            </a:r>
            <a:r>
              <a:rPr lang="bg-BG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Разпределението на данните е гаусово</a:t>
            </a:r>
            <a:endParaRPr lang="en-GB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50000"/>
              </a:spcBef>
              <a:buFontTx/>
              <a:buBlip>
                <a:blip r:embed="rId7"/>
              </a:buBlip>
            </a:pPr>
            <a:r>
              <a:rPr lang="en-GB" sz="1600" dirty="0">
                <a:solidFill>
                  <a:srgbClr val="000000"/>
                </a:solidFill>
                <a:latin typeface="Arial" charset="0"/>
                <a:cs typeface="Arial" charset="0"/>
              </a:rPr>
              <a:t>   </a:t>
            </a:r>
            <a:r>
              <a:rPr lang="bg-BG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Като цяло тези условия не винаги са изпълнени</a:t>
            </a:r>
            <a:endParaRPr lang="en-US" sz="1600" dirty="0">
              <a:solidFill>
                <a:srgbClr val="000000"/>
              </a:solidFill>
              <a:latin typeface="Arial" charset="0"/>
              <a:sym typeface="Symbol" charset="0"/>
            </a:endParaRPr>
          </a:p>
        </p:txBody>
      </p:sp>
      <p:sp>
        <p:nvSpPr>
          <p:cNvPr id="1478668" name="Text Box 12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bg-BG" sz="2800" dirty="0" smtClean="0">
                <a:solidFill>
                  <a:srgbClr val="000066"/>
                </a:solidFill>
              </a:rPr>
              <a:t>Резултати на декорелацията</a:t>
            </a:r>
            <a:endParaRPr lang="en-GB" sz="2400" dirty="0">
              <a:solidFill>
                <a:srgbClr val="000066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7032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478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478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478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1478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1478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1478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8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1478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8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1478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8660" grpId="0" animBg="1"/>
      <p:bldP spid="1478663" grpId="0" animBg="1"/>
      <p:bldP spid="1478664" grpId="0" animBg="1"/>
      <p:bldP spid="147866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015" name="Picture 55" descr="pic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438" y="908050"/>
            <a:ext cx="1908175" cy="1724025"/>
          </a:xfrm>
          <a:prstGeom prst="rect">
            <a:avLst/>
          </a:prstGeom>
          <a:noFill/>
          <a:effectLst>
            <a:outerShdw blurRad="63500" dist="107763" dir="2700000" algn="ctr" rotWithShape="0">
              <a:srgbClr val="DDDDDD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20993" name="Rectangle 33"/>
          <p:cNvSpPr>
            <a:spLocks noChangeArrowheads="1"/>
          </p:cNvSpPr>
          <p:nvPr/>
        </p:nvSpPr>
        <p:spPr bwMode="auto">
          <a:xfrm>
            <a:off x="1979613" y="3429000"/>
            <a:ext cx="3960812" cy="792163"/>
          </a:xfrm>
          <a:prstGeom prst="rect">
            <a:avLst/>
          </a:prstGeom>
          <a:solidFill>
            <a:srgbClr val="F2F2F2"/>
          </a:solidFill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rgbClr val="B2B2B2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20982" name="Text Box 22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bg-BG" sz="2800" dirty="0" smtClean="0">
                <a:solidFill>
                  <a:srgbClr val="000066"/>
                </a:solidFill>
              </a:rPr>
              <a:t>Линеен дискриминантен анализ на Фишер</a:t>
            </a:r>
            <a:r>
              <a:rPr lang="en-GB" sz="2800" dirty="0" smtClean="0">
                <a:solidFill>
                  <a:srgbClr val="000066"/>
                </a:solidFill>
              </a:rPr>
              <a:t> </a:t>
            </a:r>
            <a:r>
              <a:rPr lang="en-GB" sz="2800" dirty="0">
                <a:solidFill>
                  <a:srgbClr val="000066"/>
                </a:solidFill>
              </a:rPr>
              <a:t>(LDA)</a:t>
            </a:r>
          </a:p>
        </p:txBody>
      </p:sp>
      <p:sp>
        <p:nvSpPr>
          <p:cNvPr id="1320983" name="Text Box 23"/>
          <p:cNvSpPr txBox="1">
            <a:spLocks noChangeArrowheads="1"/>
          </p:cNvSpPr>
          <p:nvPr/>
        </p:nvSpPr>
        <p:spPr bwMode="auto">
          <a:xfrm>
            <a:off x="179388" y="911225"/>
            <a:ext cx="8785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Добре известен, прост и елегантен метод за класификация</a:t>
            </a:r>
            <a:endParaRPr lang="en-GB" sz="2000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  <p:sp>
        <p:nvSpPr>
          <p:cNvPr id="1320987" name="Text Box 27"/>
          <p:cNvSpPr txBox="1">
            <a:spLocks noChangeArrowheads="1"/>
          </p:cNvSpPr>
          <p:nvPr/>
        </p:nvSpPr>
        <p:spPr bwMode="auto">
          <a:xfrm>
            <a:off x="179388" y="2708275"/>
            <a:ext cx="8785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Проста функция за класификация</a:t>
            </a:r>
            <a:r>
              <a:rPr lang="en-GB" sz="2000" dirty="0" smtClean="0">
                <a:solidFill>
                  <a:srgbClr val="333399"/>
                </a:solidFill>
                <a:latin typeface="Arial" charset="0"/>
              </a:rPr>
              <a:t>:</a:t>
            </a:r>
            <a:endParaRPr lang="en-GB" sz="2000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320988" name="Object 28"/>
          <p:cNvGraphicFramePr>
            <a:graphicFrameLocks noChangeAspect="1"/>
          </p:cNvGraphicFramePr>
          <p:nvPr/>
        </p:nvGraphicFramePr>
        <p:xfrm>
          <a:off x="2317750" y="3633788"/>
          <a:ext cx="3478213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12" name="Equation" r:id="rId6" imgW="2476440" imgH="368280" progId="Equation.3">
                  <p:embed/>
                </p:oleObj>
              </mc:Choice>
              <mc:Fallback>
                <p:oleObj name="Equation" r:id="rId6" imgW="2476440" imgH="368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0" y="3633788"/>
                        <a:ext cx="3478213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20990" name="Text Box 30"/>
          <p:cNvSpPr txBox="1">
            <a:spLocks noChangeArrowheads="1"/>
          </p:cNvSpPr>
          <p:nvPr/>
        </p:nvSpPr>
        <p:spPr bwMode="auto">
          <a:xfrm>
            <a:off x="6516688" y="3124200"/>
            <a:ext cx="20097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2F2F2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sz="1400" dirty="0" smtClean="0">
                <a:solidFill>
                  <a:schemeClr val="accent2"/>
                </a:solidFill>
              </a:rPr>
              <a:t>“</a:t>
            </a:r>
            <a:r>
              <a:rPr lang="bg-BG" sz="1400" dirty="0" smtClean="0">
                <a:solidFill>
                  <a:schemeClr val="accent2"/>
                </a:solidFill>
              </a:rPr>
              <a:t>Коефициенти на Фишер</a:t>
            </a:r>
            <a:r>
              <a:rPr lang="en-GB" sz="1400" dirty="0" smtClean="0">
                <a:solidFill>
                  <a:schemeClr val="accent2"/>
                </a:solidFill>
              </a:rPr>
              <a:t>”</a:t>
            </a:r>
            <a:endParaRPr lang="en-GB" sz="1400" dirty="0">
              <a:solidFill>
                <a:schemeClr val="accent2"/>
              </a:solidFill>
            </a:endParaRPr>
          </a:p>
        </p:txBody>
      </p:sp>
      <p:cxnSp>
        <p:nvCxnSpPr>
          <p:cNvPr id="1320991" name="AutoShape 31"/>
          <p:cNvCxnSpPr>
            <a:cxnSpLocks noChangeShapeType="1"/>
            <a:stCxn id="1320990" idx="1"/>
            <a:endCxn id="1320994" idx="0"/>
          </p:cNvCxnSpPr>
          <p:nvPr/>
        </p:nvCxnSpPr>
        <p:spPr bwMode="auto">
          <a:xfrm rot="10800000" flipV="1">
            <a:off x="5652294" y="3385809"/>
            <a:ext cx="864394" cy="270203"/>
          </a:xfrm>
          <a:prstGeom prst="curvedConnector2">
            <a:avLst/>
          </a:prstGeom>
          <a:noFill/>
          <a:ln w="19050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20994" name="Oval 34"/>
          <p:cNvSpPr>
            <a:spLocks noChangeArrowheads="1"/>
          </p:cNvSpPr>
          <p:nvPr/>
        </p:nvSpPr>
        <p:spPr bwMode="auto">
          <a:xfrm>
            <a:off x="5580063" y="3656013"/>
            <a:ext cx="144462" cy="7302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62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20995" name="Text Box 35"/>
          <p:cNvSpPr txBox="1">
            <a:spLocks noChangeArrowheads="1"/>
          </p:cNvSpPr>
          <p:nvPr/>
        </p:nvSpPr>
        <p:spPr bwMode="auto">
          <a:xfrm>
            <a:off x="539750" y="4619625"/>
            <a:ext cx="8604250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8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Коефициентите на Фишер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bg-BG" sz="1600" dirty="0" smtClean="0">
                <a:latin typeface="Arial" charset="0"/>
                <a:sym typeface="Wingdings" charset="0"/>
              </a:rPr>
              <a:t>се изчисляват на основата на ковариационните матрици за сигнала и фона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sp>
        <p:nvSpPr>
          <p:cNvPr id="1321000" name="Text Box 40"/>
          <p:cNvSpPr txBox="1">
            <a:spLocks noChangeArrowheads="1"/>
          </p:cNvSpPr>
          <p:nvPr/>
        </p:nvSpPr>
        <p:spPr bwMode="auto">
          <a:xfrm>
            <a:off x="539750" y="5225039"/>
            <a:ext cx="8604250" cy="80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9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Методът изисква различни средни значения за сигнала и фона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endParaRPr lang="en-US" sz="1600" dirty="0">
              <a:latin typeface="Arial" charset="0"/>
              <a:sym typeface="Wingdings" charset="0"/>
            </a:endParaRPr>
          </a:p>
          <a:p>
            <a:pPr>
              <a:lnSpc>
                <a:spcPct val="140000"/>
              </a:lnSpc>
              <a:spcBef>
                <a:spcPct val="50000"/>
              </a:spcBef>
              <a:buFontTx/>
              <a:buBlip>
                <a:blip r:embed="rId9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Оптимална класификация за линейно корелирани данни с гаусово рапределение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sp>
        <p:nvSpPr>
          <p:cNvPr id="1321024" name="Text Box 64"/>
          <p:cNvSpPr txBox="1">
            <a:spLocks noChangeArrowheads="1"/>
          </p:cNvSpPr>
          <p:nvPr/>
        </p:nvSpPr>
        <p:spPr bwMode="auto">
          <a:xfrm>
            <a:off x="4362450" y="3141663"/>
            <a:ext cx="13620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2F2F2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400" dirty="0" smtClean="0">
                <a:solidFill>
                  <a:schemeClr val="accent2"/>
                </a:solidFill>
              </a:rPr>
              <a:t>“</a:t>
            </a:r>
            <a:r>
              <a:rPr lang="bg-BG" sz="1400" dirty="0" smtClean="0">
                <a:solidFill>
                  <a:schemeClr val="accent2"/>
                </a:solidFill>
              </a:rPr>
              <a:t>Отместване</a:t>
            </a:r>
            <a:r>
              <a:rPr lang="en-GB" sz="1400" dirty="0" smtClean="0">
                <a:solidFill>
                  <a:schemeClr val="accent2"/>
                </a:solidFill>
              </a:rPr>
              <a:t>”</a:t>
            </a:r>
            <a:endParaRPr lang="en-GB" sz="1400" dirty="0">
              <a:solidFill>
                <a:schemeClr val="accent2"/>
              </a:solidFill>
            </a:endParaRPr>
          </a:p>
        </p:txBody>
      </p:sp>
      <p:cxnSp>
        <p:nvCxnSpPr>
          <p:cNvPr id="1321025" name="AutoShape 65"/>
          <p:cNvCxnSpPr>
            <a:cxnSpLocks noChangeShapeType="1"/>
            <a:stCxn id="1321024" idx="1"/>
          </p:cNvCxnSpPr>
          <p:nvPr/>
        </p:nvCxnSpPr>
        <p:spPr bwMode="auto">
          <a:xfrm rot="10800000" flipV="1">
            <a:off x="3498850" y="3295551"/>
            <a:ext cx="863600" cy="377923"/>
          </a:xfrm>
          <a:prstGeom prst="curvedConnector3">
            <a:avLst>
              <a:gd name="adj1" fmla="val 50000"/>
            </a:avLst>
          </a:prstGeom>
          <a:noFill/>
          <a:ln w="19050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20984" name="Text Box 24"/>
          <p:cNvSpPr txBox="1">
            <a:spLocks noChangeArrowheads="1"/>
          </p:cNvSpPr>
          <p:nvPr/>
        </p:nvSpPr>
        <p:spPr bwMode="auto">
          <a:xfrm>
            <a:off x="539750" y="1379538"/>
            <a:ext cx="65532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8"/>
              </a:buBlip>
            </a:pPr>
            <a:r>
              <a:rPr lang="en-US" sz="1600" dirty="0">
                <a:latin typeface="Arial" charset="0"/>
                <a:sym typeface="Wingdings" charset="0"/>
              </a:rPr>
              <a:t>LDA </a:t>
            </a:r>
            <a:r>
              <a:rPr lang="bg-BG" sz="1600" dirty="0" smtClean="0">
                <a:latin typeface="Arial" charset="0"/>
                <a:sym typeface="Wingdings" charset="0"/>
              </a:rPr>
              <a:t>определя ос в хиперпространството на данните.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bg-BG" sz="1600" dirty="0" smtClean="0">
                <a:latin typeface="Arial" charset="0"/>
                <a:sym typeface="Wingdings" charset="0"/>
              </a:rPr>
              <a:t>Проекцията на събитията върху тази ос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bg-BG" sz="1600" dirty="0" smtClean="0">
                <a:latin typeface="Arial" charset="0"/>
                <a:sym typeface="Wingdings" charset="0"/>
              </a:rPr>
              <a:t>максимално разделя сигнала и фона</a:t>
            </a:r>
            <a:r>
              <a:rPr lang="en-US" sz="1600" dirty="0" smtClean="0">
                <a:latin typeface="Arial" charset="0"/>
                <a:sym typeface="Wingdings" charset="0"/>
              </a:rPr>
              <a:t>, </a:t>
            </a:r>
            <a:r>
              <a:rPr lang="bg-BG" sz="1600" dirty="0" smtClean="0">
                <a:latin typeface="Arial" charset="0"/>
                <a:sym typeface="Wingdings" charset="0"/>
              </a:rPr>
              <a:t>при това събитията от един и същи тип остават близки 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79064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32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32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132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1320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100"/>
                                        <p:tgtEl>
                                          <p:spTgt spid="132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"/>
                                        <p:tgtEl>
                                          <p:spTgt spid="1320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"/>
                                        <p:tgtEl>
                                          <p:spTgt spid="132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"/>
                                        <p:tgtEl>
                                          <p:spTgt spid="132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9" dur="indefinite"/>
                                        <p:tgtEl>
                                          <p:spTgt spid="132099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0" dur="indefinite"/>
                                        <p:tgtEl>
                                          <p:spTgt spid="1320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132098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3" dur="indefinite"/>
                                        <p:tgtEl>
                                          <p:spTgt spid="132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5" dur="indefinite"/>
                                        <p:tgtEl>
                                          <p:spTgt spid="132098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6" dur="indefinite"/>
                                        <p:tgtEl>
                                          <p:spTgt spid="132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8" dur="indefinite"/>
                                        <p:tgtEl>
                                          <p:spTgt spid="132098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9" dur="indefinite"/>
                                        <p:tgtEl>
                                          <p:spTgt spid="132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1" dur="indefinite"/>
                                        <p:tgtEl>
                                          <p:spTgt spid="132098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2" dur="indefinite"/>
                                        <p:tgtEl>
                                          <p:spTgt spid="132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4" dur="indefinite"/>
                                        <p:tgtEl>
                                          <p:spTgt spid="132099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5" dur="indefinite"/>
                                        <p:tgtEl>
                                          <p:spTgt spid="1320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132099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8" dur="indefinite"/>
                                        <p:tgtEl>
                                          <p:spTgt spid="1320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mph" presetSubtype="0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70" dur="indefinite"/>
                                        <p:tgtEl>
                                          <p:spTgt spid="132099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1" dur="indefinite"/>
                                        <p:tgtEl>
                                          <p:spTgt spid="1320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132099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4" dur="indefinite"/>
                                        <p:tgtEl>
                                          <p:spTgt spid="132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6" dur="indefinite"/>
                                        <p:tgtEl>
                                          <p:spTgt spid="132100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7" dur="indefinite"/>
                                        <p:tgtEl>
                                          <p:spTgt spid="132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9" dur="indefinite"/>
                                        <p:tgtEl>
                                          <p:spTgt spid="13210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0" dur="indefinite"/>
                                        <p:tgtEl>
                                          <p:spTgt spid="132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2" dur="indefinite"/>
                                        <p:tgtEl>
                                          <p:spTgt spid="13210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3" dur="indefinite"/>
                                        <p:tgtEl>
                                          <p:spTgt spid="132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5" dur="indefinite"/>
                                        <p:tgtEl>
                                          <p:spTgt spid="13210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6" dur="indefinite"/>
                                        <p:tgtEl>
                                          <p:spTgt spid="132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3" grpId="0" animBg="1"/>
      <p:bldP spid="1320993" grpId="1" animBg="1"/>
      <p:bldP spid="1320983" grpId="0"/>
      <p:bldP spid="1320987" grpId="0"/>
      <p:bldP spid="1320990" grpId="0"/>
      <p:bldP spid="1320990" grpId="1"/>
      <p:bldP spid="1320994" grpId="0" animBg="1"/>
      <p:bldP spid="1320995" grpId="0"/>
      <p:bldP spid="1320995" grpId="1"/>
      <p:bldP spid="1321000" grpId="0"/>
      <p:bldP spid="1321000" grpId="1"/>
      <p:bldP spid="1321024" grpId="0"/>
      <p:bldP spid="1321024" grpId="1"/>
      <p:bldP spid="1320984" grpId="0"/>
      <p:bldP spid="1320984" grpId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8199" name="Picture 7" descr="nonlinea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836613"/>
            <a:ext cx="1727200" cy="1577975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DDDDDD">
                <a:alpha val="50000"/>
              </a:srgbClr>
            </a:outerShdw>
          </a:effectLst>
        </p:spPr>
      </p:pic>
      <p:sp>
        <p:nvSpPr>
          <p:cNvPr id="1288340" name="Text Box 148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bg-BG" sz="2800" dirty="0" smtClean="0">
                <a:solidFill>
                  <a:srgbClr val="000066"/>
                </a:solidFill>
              </a:rPr>
              <a:t>Нелинеен анализ: невронни мрежи</a:t>
            </a:r>
            <a:endParaRPr lang="en-GB" sz="2800" dirty="0">
              <a:solidFill>
                <a:srgbClr val="000066"/>
              </a:solidFill>
            </a:endParaRPr>
          </a:p>
        </p:txBody>
      </p:sp>
      <p:sp>
        <p:nvSpPr>
          <p:cNvPr id="1288342" name="Text Box 150"/>
          <p:cNvSpPr txBox="1">
            <a:spLocks noChangeArrowheads="1"/>
          </p:cNvSpPr>
          <p:nvPr/>
        </p:nvSpPr>
        <p:spPr bwMode="auto">
          <a:xfrm>
            <a:off x="179388" y="911225"/>
            <a:ext cx="712946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Нелинейна класификация, базирана на тегла и активационна функция за всеки възел</a:t>
            </a:r>
            <a:endParaRPr lang="en-GB" sz="2000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  <p:sp>
        <p:nvSpPr>
          <p:cNvPr id="1288343" name="Rectangle 151"/>
          <p:cNvSpPr>
            <a:spLocks noChangeArrowheads="1"/>
          </p:cNvSpPr>
          <p:nvPr/>
        </p:nvSpPr>
        <p:spPr bwMode="auto">
          <a:xfrm>
            <a:off x="1042988" y="1771650"/>
            <a:ext cx="5545137" cy="2952750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88344" name="Group 152"/>
          <p:cNvGrpSpPr>
            <a:grpSpLocks/>
          </p:cNvGrpSpPr>
          <p:nvPr/>
        </p:nvGrpSpPr>
        <p:grpSpPr bwMode="auto">
          <a:xfrm>
            <a:off x="1081088" y="1778000"/>
            <a:ext cx="5632450" cy="2784475"/>
            <a:chOff x="388" y="509"/>
            <a:chExt cx="3548" cy="1754"/>
          </a:xfrm>
        </p:grpSpPr>
        <p:graphicFrame>
          <p:nvGraphicFramePr>
            <p:cNvPr id="1288345" name="Object 153"/>
            <p:cNvGraphicFramePr>
              <a:graphicFrameLocks noChangeAspect="1"/>
            </p:cNvGraphicFramePr>
            <p:nvPr/>
          </p:nvGraphicFramePr>
          <p:xfrm>
            <a:off x="3075" y="2009"/>
            <a:ext cx="697" cy="1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138" name="Equation" r:id="rId6" imgW="1130040" imgH="317160" progId="Equation.DSMT4">
                    <p:embed/>
                  </p:oleObj>
                </mc:Choice>
                <mc:Fallback>
                  <p:oleObj name="Equation" r:id="rId6" imgW="1130040" imgH="31716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5" y="2009"/>
                          <a:ext cx="697" cy="1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rgbClr val="C0C0C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88346" name="Oval 154"/>
            <p:cNvSpPr>
              <a:spLocks noChangeAspect="1" noChangeArrowheads="1"/>
            </p:cNvSpPr>
            <p:nvPr/>
          </p:nvSpPr>
          <p:spPr bwMode="auto">
            <a:xfrm>
              <a:off x="1203" y="772"/>
              <a:ext cx="127" cy="126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800"/>
                <a:t>1</a:t>
              </a:r>
            </a:p>
          </p:txBody>
        </p:sp>
        <p:sp>
          <p:nvSpPr>
            <p:cNvPr id="1288347" name="Oval 155"/>
            <p:cNvSpPr>
              <a:spLocks noChangeAspect="1" noChangeArrowheads="1"/>
            </p:cNvSpPr>
            <p:nvPr/>
          </p:nvSpPr>
          <p:spPr bwMode="auto">
            <a:xfrm>
              <a:off x="1203" y="1247"/>
              <a:ext cx="127" cy="127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800" i="1"/>
                <a:t>i</a:t>
              </a:r>
            </a:p>
          </p:txBody>
        </p:sp>
        <p:sp>
          <p:nvSpPr>
            <p:cNvPr id="1288348" name="Text Box 156"/>
            <p:cNvSpPr txBox="1">
              <a:spLocks noChangeAspect="1" noChangeArrowheads="1"/>
            </p:cNvSpPr>
            <p:nvPr/>
          </p:nvSpPr>
          <p:spPr bwMode="auto">
            <a:xfrm flipH="1">
              <a:off x="1212" y="1413"/>
              <a:ext cx="118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lnSpc>
                  <a:spcPct val="20000"/>
                </a:lnSpc>
              </a:pPr>
              <a:r>
                <a:rPr lang="en-US" sz="2000"/>
                <a:t>. . .</a:t>
              </a:r>
            </a:p>
          </p:txBody>
        </p:sp>
        <p:sp>
          <p:nvSpPr>
            <p:cNvPr id="1288349" name="Oval 157"/>
            <p:cNvSpPr>
              <a:spLocks noChangeAspect="1" noChangeArrowheads="1"/>
            </p:cNvSpPr>
            <p:nvPr/>
          </p:nvSpPr>
          <p:spPr bwMode="auto">
            <a:xfrm>
              <a:off x="1203" y="1724"/>
              <a:ext cx="127" cy="126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800" i="1"/>
                <a:t>N</a:t>
              </a:r>
            </a:p>
          </p:txBody>
        </p:sp>
        <p:sp>
          <p:nvSpPr>
            <p:cNvPr id="1288350" name="Text Box 158"/>
            <p:cNvSpPr txBox="1">
              <a:spLocks noChangeAspect="1" noChangeArrowheads="1"/>
            </p:cNvSpPr>
            <p:nvPr/>
          </p:nvSpPr>
          <p:spPr bwMode="auto">
            <a:xfrm>
              <a:off x="975" y="509"/>
              <a:ext cx="635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000"/>
                <a:t> 1 input layer</a:t>
              </a:r>
            </a:p>
          </p:txBody>
        </p:sp>
        <p:sp>
          <p:nvSpPr>
            <p:cNvPr id="1288351" name="Text Box 159"/>
            <p:cNvSpPr txBox="1">
              <a:spLocks noChangeAspect="1" noChangeArrowheads="1"/>
            </p:cNvSpPr>
            <p:nvPr/>
          </p:nvSpPr>
          <p:spPr bwMode="auto">
            <a:xfrm>
              <a:off x="1701" y="509"/>
              <a:ext cx="71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000" i="1"/>
                <a:t>k</a:t>
              </a:r>
              <a:r>
                <a:rPr lang="en-US" sz="1000"/>
                <a:t> hidden layers</a:t>
              </a:r>
            </a:p>
          </p:txBody>
        </p:sp>
        <p:sp>
          <p:nvSpPr>
            <p:cNvPr id="1288352" name="Text Box 160"/>
            <p:cNvSpPr txBox="1">
              <a:spLocks noChangeAspect="1" noChangeArrowheads="1"/>
            </p:cNvSpPr>
            <p:nvPr/>
          </p:nvSpPr>
          <p:spPr bwMode="auto">
            <a:xfrm>
              <a:off x="2426" y="509"/>
              <a:ext cx="68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000"/>
                <a:t>1 ouput layer</a:t>
              </a:r>
            </a:p>
          </p:txBody>
        </p:sp>
        <p:sp>
          <p:nvSpPr>
            <p:cNvPr id="1288353" name="Oval 161"/>
            <p:cNvSpPr>
              <a:spLocks noChangeAspect="1" noChangeArrowheads="1"/>
            </p:cNvSpPr>
            <p:nvPr/>
          </p:nvSpPr>
          <p:spPr bwMode="auto">
            <a:xfrm>
              <a:off x="1678" y="772"/>
              <a:ext cx="127" cy="12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800"/>
                <a:t>1</a:t>
              </a:r>
            </a:p>
          </p:txBody>
        </p:sp>
        <p:sp>
          <p:nvSpPr>
            <p:cNvPr id="1288354" name="Oval 162"/>
            <p:cNvSpPr>
              <a:spLocks noChangeAspect="1" noChangeArrowheads="1"/>
            </p:cNvSpPr>
            <p:nvPr/>
          </p:nvSpPr>
          <p:spPr bwMode="auto">
            <a:xfrm>
              <a:off x="1678" y="1247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800"/>
                <a:t>j</a:t>
              </a:r>
            </a:p>
          </p:txBody>
        </p:sp>
        <p:sp>
          <p:nvSpPr>
            <p:cNvPr id="1288355" name="Oval 163"/>
            <p:cNvSpPr>
              <a:spLocks noChangeAspect="1" noChangeArrowheads="1"/>
            </p:cNvSpPr>
            <p:nvPr/>
          </p:nvSpPr>
          <p:spPr bwMode="auto">
            <a:xfrm>
              <a:off x="1678" y="1724"/>
              <a:ext cx="127" cy="12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800" i="1"/>
                <a:t>M</a:t>
              </a:r>
              <a:r>
                <a:rPr lang="en-US" sz="800" baseline="-25000"/>
                <a:t>1</a:t>
              </a:r>
              <a:endParaRPr lang="en-US" sz="800"/>
            </a:p>
          </p:txBody>
        </p:sp>
        <p:sp>
          <p:nvSpPr>
            <p:cNvPr id="1288356" name="Text Box 164"/>
            <p:cNvSpPr txBox="1">
              <a:spLocks noChangeAspect="1" noChangeArrowheads="1"/>
            </p:cNvSpPr>
            <p:nvPr/>
          </p:nvSpPr>
          <p:spPr bwMode="auto">
            <a:xfrm flipH="1">
              <a:off x="1690" y="1413"/>
              <a:ext cx="117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lnSpc>
                  <a:spcPct val="20000"/>
                </a:lnSpc>
              </a:pPr>
              <a:r>
                <a:rPr lang="en-US" sz="2000"/>
                <a:t>. . .</a:t>
              </a:r>
            </a:p>
          </p:txBody>
        </p:sp>
        <p:sp>
          <p:nvSpPr>
            <p:cNvPr id="1288357" name="Oval 165"/>
            <p:cNvSpPr>
              <a:spLocks noChangeAspect="1" noChangeArrowheads="1"/>
            </p:cNvSpPr>
            <p:nvPr/>
          </p:nvSpPr>
          <p:spPr bwMode="auto">
            <a:xfrm>
              <a:off x="2608" y="772"/>
              <a:ext cx="127" cy="127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358" name="Oval 166"/>
            <p:cNvSpPr>
              <a:spLocks noChangeAspect="1" noChangeArrowheads="1"/>
            </p:cNvSpPr>
            <p:nvPr/>
          </p:nvSpPr>
          <p:spPr bwMode="auto">
            <a:xfrm>
              <a:off x="2608" y="994"/>
              <a:ext cx="127" cy="127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359" name="Text Box 167"/>
            <p:cNvSpPr txBox="1">
              <a:spLocks noChangeAspect="1" noChangeArrowheads="1"/>
            </p:cNvSpPr>
            <p:nvPr/>
          </p:nvSpPr>
          <p:spPr bwMode="auto">
            <a:xfrm flipH="1">
              <a:off x="1818" y="754"/>
              <a:ext cx="317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40000"/>
                </a:lnSpc>
              </a:pPr>
              <a:r>
                <a:rPr lang="en-US" sz="2000"/>
                <a:t>.</a:t>
              </a:r>
              <a:r>
                <a:rPr lang="en-US" sz="1200"/>
                <a:t> </a:t>
              </a:r>
              <a:r>
                <a:rPr lang="en-US" sz="2000"/>
                <a:t>.</a:t>
              </a:r>
              <a:r>
                <a:rPr lang="en-US" sz="1200"/>
                <a:t> </a:t>
              </a:r>
              <a:r>
                <a:rPr lang="en-US" sz="2000"/>
                <a:t>.</a:t>
              </a:r>
            </a:p>
          </p:txBody>
        </p:sp>
        <p:sp>
          <p:nvSpPr>
            <p:cNvPr id="1288360" name="Oval 168"/>
            <p:cNvSpPr>
              <a:spLocks noChangeAspect="1" noChangeArrowheads="1"/>
            </p:cNvSpPr>
            <p:nvPr/>
          </p:nvSpPr>
          <p:spPr bwMode="auto">
            <a:xfrm>
              <a:off x="2155" y="772"/>
              <a:ext cx="127" cy="12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800"/>
                <a:t>1</a:t>
              </a:r>
            </a:p>
          </p:txBody>
        </p:sp>
        <p:sp>
          <p:nvSpPr>
            <p:cNvPr id="1288361" name="Text Box 169"/>
            <p:cNvSpPr txBox="1">
              <a:spLocks noChangeAspect="1" noChangeArrowheads="1"/>
            </p:cNvSpPr>
            <p:nvPr/>
          </p:nvSpPr>
          <p:spPr bwMode="auto">
            <a:xfrm flipH="1">
              <a:off x="2164" y="935"/>
              <a:ext cx="117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lnSpc>
                  <a:spcPct val="20000"/>
                </a:lnSpc>
              </a:pPr>
              <a:r>
                <a:rPr lang="en-US" sz="2000"/>
                <a:t>. . .</a:t>
              </a:r>
            </a:p>
          </p:txBody>
        </p:sp>
        <p:sp>
          <p:nvSpPr>
            <p:cNvPr id="1288362" name="Oval 170"/>
            <p:cNvSpPr>
              <a:spLocks noChangeAspect="1" noChangeArrowheads="1"/>
            </p:cNvSpPr>
            <p:nvPr/>
          </p:nvSpPr>
          <p:spPr bwMode="auto">
            <a:xfrm>
              <a:off x="2155" y="124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sz="800" i="1"/>
                <a:t>M</a:t>
              </a:r>
              <a:r>
                <a:rPr lang="en-US" sz="800" i="1" baseline="-25000"/>
                <a:t>k</a:t>
              </a:r>
              <a:endParaRPr lang="en-US" sz="800" i="1"/>
            </a:p>
          </p:txBody>
        </p:sp>
        <p:sp>
          <p:nvSpPr>
            <p:cNvPr id="1288363" name="AutoShape 171"/>
            <p:cNvSpPr>
              <a:spLocks noChangeAspect="1"/>
            </p:cNvSpPr>
            <p:nvPr/>
          </p:nvSpPr>
          <p:spPr bwMode="auto">
            <a:xfrm>
              <a:off x="2758" y="765"/>
              <a:ext cx="74" cy="373"/>
            </a:xfrm>
            <a:prstGeom prst="rightBrace">
              <a:avLst>
                <a:gd name="adj1" fmla="val 42005"/>
                <a:gd name="adj2" fmla="val 50000"/>
              </a:avLst>
            </a:prstGeom>
            <a:noFill/>
            <a:ln w="9525">
              <a:solidFill>
                <a:srgbClr val="29292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364" name="Text Box 172"/>
            <p:cNvSpPr txBox="1">
              <a:spLocks noChangeAspect="1" noChangeArrowheads="1"/>
            </p:cNvSpPr>
            <p:nvPr/>
          </p:nvSpPr>
          <p:spPr bwMode="auto">
            <a:xfrm>
              <a:off x="2822" y="845"/>
              <a:ext cx="965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900"/>
                <a:t>2 output classes       (signal and background)</a:t>
              </a:r>
            </a:p>
          </p:txBody>
        </p:sp>
        <p:sp>
          <p:nvSpPr>
            <p:cNvPr id="1288365" name="AutoShape 173"/>
            <p:cNvSpPr>
              <a:spLocks noChangeAspect="1"/>
            </p:cNvSpPr>
            <p:nvPr/>
          </p:nvSpPr>
          <p:spPr bwMode="auto">
            <a:xfrm flipH="1">
              <a:off x="1057" y="761"/>
              <a:ext cx="114" cy="1112"/>
            </a:xfrm>
            <a:prstGeom prst="rightBrace">
              <a:avLst>
                <a:gd name="adj1" fmla="val 81287"/>
                <a:gd name="adj2" fmla="val 50000"/>
              </a:avLst>
            </a:prstGeom>
            <a:noFill/>
            <a:ln w="9525">
              <a:solidFill>
                <a:srgbClr val="29292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366" name="Text Box 174"/>
            <p:cNvSpPr txBox="1">
              <a:spLocks noChangeAspect="1" noChangeArrowheads="1"/>
            </p:cNvSpPr>
            <p:nvPr/>
          </p:nvSpPr>
          <p:spPr bwMode="auto">
            <a:xfrm>
              <a:off x="388" y="1165"/>
              <a:ext cx="73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900" i="1"/>
                <a:t>N</a:t>
              </a:r>
              <a:r>
                <a:rPr lang="en-US" sz="900" baseline="-25000"/>
                <a:t>var</a:t>
              </a:r>
              <a:r>
                <a:rPr lang="en-US" sz="900"/>
                <a:t> discriminating input variables </a:t>
              </a:r>
            </a:p>
          </p:txBody>
        </p:sp>
        <p:sp>
          <p:nvSpPr>
            <p:cNvPr id="1288367" name="Line 175"/>
            <p:cNvSpPr>
              <a:spLocks noChangeAspect="1" noChangeShapeType="1"/>
            </p:cNvSpPr>
            <p:nvPr/>
          </p:nvSpPr>
          <p:spPr bwMode="auto">
            <a:xfrm>
              <a:off x="1389" y="835"/>
              <a:ext cx="25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288368" name="Object 176"/>
            <p:cNvGraphicFramePr>
              <a:graphicFrameLocks noChangeAspect="1"/>
            </p:cNvGraphicFramePr>
            <p:nvPr/>
          </p:nvGraphicFramePr>
          <p:xfrm>
            <a:off x="1457" y="694"/>
            <a:ext cx="149" cy="1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139" name="Equation" r:id="rId8" imgW="241200" imgH="228600" progId="Equation.DSMT4">
                    <p:embed/>
                  </p:oleObj>
                </mc:Choice>
                <mc:Fallback>
                  <p:oleObj name="Equation" r:id="rId8" imgW="2412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57" y="694"/>
                          <a:ext cx="149" cy="14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rgbClr val="C0C0C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88369" name="Line 177"/>
            <p:cNvSpPr>
              <a:spLocks noChangeAspect="1" noChangeShapeType="1"/>
            </p:cNvSpPr>
            <p:nvPr/>
          </p:nvSpPr>
          <p:spPr bwMode="auto">
            <a:xfrm>
              <a:off x="1393" y="1326"/>
              <a:ext cx="25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288370" name="Object 178"/>
            <p:cNvGraphicFramePr>
              <a:graphicFrameLocks noChangeAspect="1"/>
            </p:cNvGraphicFramePr>
            <p:nvPr/>
          </p:nvGraphicFramePr>
          <p:xfrm>
            <a:off x="1472" y="1308"/>
            <a:ext cx="126" cy="1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140" name="Equation" r:id="rId10" imgW="203040" imgH="241200" progId="Equation.DSMT4">
                    <p:embed/>
                  </p:oleObj>
                </mc:Choice>
                <mc:Fallback>
                  <p:oleObj name="Equation" r:id="rId10" imgW="20304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2" y="1308"/>
                          <a:ext cx="126" cy="1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rgbClr val="C0C0C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88371" name="Line 179"/>
            <p:cNvSpPr>
              <a:spLocks noChangeAspect="1" noChangeShapeType="1"/>
            </p:cNvSpPr>
            <p:nvPr/>
          </p:nvSpPr>
          <p:spPr bwMode="auto">
            <a:xfrm>
              <a:off x="1393" y="835"/>
              <a:ext cx="254" cy="3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288372" name="Object 180"/>
            <p:cNvGraphicFramePr>
              <a:graphicFrameLocks noChangeAspect="1"/>
            </p:cNvGraphicFramePr>
            <p:nvPr/>
          </p:nvGraphicFramePr>
          <p:xfrm>
            <a:off x="1457" y="835"/>
            <a:ext cx="149" cy="1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141" name="Equation" r:id="rId12" imgW="241200" imgH="241200" progId="Equation.DSMT4">
                    <p:embed/>
                  </p:oleObj>
                </mc:Choice>
                <mc:Fallback>
                  <p:oleObj name="Equation" r:id="rId12" imgW="24120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57" y="835"/>
                          <a:ext cx="149" cy="1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rgbClr val="C0C0C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88373" name="Text Box 181"/>
            <p:cNvSpPr txBox="1">
              <a:spLocks noChangeAspect="1" noChangeArrowheads="1"/>
            </p:cNvSpPr>
            <p:nvPr/>
          </p:nvSpPr>
          <p:spPr bwMode="auto">
            <a:xfrm flipH="1">
              <a:off x="1212" y="935"/>
              <a:ext cx="118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lnSpc>
                  <a:spcPct val="20000"/>
                </a:lnSpc>
              </a:pPr>
              <a:r>
                <a:rPr lang="en-US" sz="2000"/>
                <a:t>. . .</a:t>
              </a:r>
            </a:p>
          </p:txBody>
        </p:sp>
        <p:sp>
          <p:nvSpPr>
            <p:cNvPr id="1288374" name="Text Box 182"/>
            <p:cNvSpPr txBox="1">
              <a:spLocks noChangeAspect="1" noChangeArrowheads="1"/>
            </p:cNvSpPr>
            <p:nvPr/>
          </p:nvSpPr>
          <p:spPr bwMode="auto">
            <a:xfrm flipH="1">
              <a:off x="1687" y="935"/>
              <a:ext cx="118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lnSpc>
                  <a:spcPct val="20000"/>
                </a:lnSpc>
              </a:pPr>
              <a:r>
                <a:rPr lang="en-US" sz="2000"/>
                <a:t>. . .</a:t>
              </a:r>
            </a:p>
          </p:txBody>
        </p:sp>
        <p:sp>
          <p:nvSpPr>
            <p:cNvPr id="1288375" name="Line 183"/>
            <p:cNvSpPr>
              <a:spLocks noChangeAspect="1" noChangeShapeType="1"/>
            </p:cNvSpPr>
            <p:nvPr/>
          </p:nvSpPr>
          <p:spPr bwMode="auto">
            <a:xfrm>
              <a:off x="1393" y="1787"/>
              <a:ext cx="254" cy="0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8376" name="Line 184"/>
            <p:cNvSpPr>
              <a:spLocks noChangeAspect="1" noChangeShapeType="1"/>
            </p:cNvSpPr>
            <p:nvPr/>
          </p:nvSpPr>
          <p:spPr bwMode="auto">
            <a:xfrm flipV="1">
              <a:off x="1393" y="1406"/>
              <a:ext cx="254" cy="381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8377" name="Line 185"/>
            <p:cNvSpPr>
              <a:spLocks noChangeAspect="1" noChangeShapeType="1"/>
            </p:cNvSpPr>
            <p:nvPr/>
          </p:nvSpPr>
          <p:spPr bwMode="auto">
            <a:xfrm>
              <a:off x="1869" y="1311"/>
              <a:ext cx="254" cy="0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8378" name="Line 186"/>
            <p:cNvSpPr>
              <a:spLocks noChangeAspect="1" noChangeShapeType="1"/>
            </p:cNvSpPr>
            <p:nvPr/>
          </p:nvSpPr>
          <p:spPr bwMode="auto">
            <a:xfrm flipV="1">
              <a:off x="1869" y="899"/>
              <a:ext cx="254" cy="412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8379" name="Line 187"/>
            <p:cNvSpPr>
              <a:spLocks noChangeAspect="1" noChangeShapeType="1"/>
            </p:cNvSpPr>
            <p:nvPr/>
          </p:nvSpPr>
          <p:spPr bwMode="auto">
            <a:xfrm flipV="1">
              <a:off x="2322" y="1089"/>
              <a:ext cx="254" cy="222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8380" name="Line 188"/>
            <p:cNvSpPr>
              <a:spLocks noChangeAspect="1" noChangeShapeType="1"/>
            </p:cNvSpPr>
            <p:nvPr/>
          </p:nvSpPr>
          <p:spPr bwMode="auto">
            <a:xfrm>
              <a:off x="2322" y="835"/>
              <a:ext cx="254" cy="0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8381" name="Line 189"/>
            <p:cNvSpPr>
              <a:spLocks noChangeAspect="1" noChangeShapeType="1"/>
            </p:cNvSpPr>
            <p:nvPr/>
          </p:nvSpPr>
          <p:spPr bwMode="auto">
            <a:xfrm flipV="1">
              <a:off x="2322" y="867"/>
              <a:ext cx="254" cy="444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8382" name="Line 190"/>
            <p:cNvSpPr>
              <a:spLocks noChangeAspect="1" noChangeShapeType="1"/>
            </p:cNvSpPr>
            <p:nvPr/>
          </p:nvSpPr>
          <p:spPr bwMode="auto">
            <a:xfrm>
              <a:off x="2322" y="835"/>
              <a:ext cx="254" cy="191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288383" name="Object 191"/>
            <p:cNvGraphicFramePr>
              <a:graphicFrameLocks noChangeAspect="1"/>
            </p:cNvGraphicFramePr>
            <p:nvPr/>
          </p:nvGraphicFramePr>
          <p:xfrm>
            <a:off x="1615" y="1965"/>
            <a:ext cx="1206" cy="2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142" name="Equation" r:id="rId14" imgW="1955520" imgH="482400" progId="Equation.DSMT4">
                    <p:embed/>
                  </p:oleObj>
                </mc:Choice>
                <mc:Fallback>
                  <p:oleObj name="Equation" r:id="rId14" imgW="1955520" imgH="482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15" y="1965"/>
                          <a:ext cx="1206" cy="29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rgbClr val="C0C0C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88384" name="AutoShape 192"/>
            <p:cNvSpPr>
              <a:spLocks noChangeAspect="1"/>
            </p:cNvSpPr>
            <p:nvPr/>
          </p:nvSpPr>
          <p:spPr bwMode="auto">
            <a:xfrm rot="5400000">
              <a:off x="1964" y="1598"/>
              <a:ext cx="63" cy="634"/>
            </a:xfrm>
            <a:prstGeom prst="rightBrace">
              <a:avLst>
                <a:gd name="adj1" fmla="val 83862"/>
                <a:gd name="adj2" fmla="val 50000"/>
              </a:avLst>
            </a:prstGeom>
            <a:noFill/>
            <a:ln w="9525">
              <a:solidFill>
                <a:srgbClr val="29292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288385" name="Object 193"/>
            <p:cNvGraphicFramePr>
              <a:graphicFrameLocks noChangeAspect="1"/>
            </p:cNvGraphicFramePr>
            <p:nvPr/>
          </p:nvGraphicFramePr>
          <p:xfrm>
            <a:off x="1166" y="1978"/>
            <a:ext cx="290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143" name="Equation" r:id="rId16" imgW="469800" imgH="266400" progId="Equation.DSMT4">
                    <p:embed/>
                  </p:oleObj>
                </mc:Choice>
                <mc:Fallback>
                  <p:oleObj name="Equation" r:id="rId16" imgW="469800" imgH="266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66" y="1978"/>
                          <a:ext cx="290" cy="16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rgbClr val="C0C0C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88386" name="AutoShape 194"/>
            <p:cNvSpPr>
              <a:spLocks noChangeAspect="1"/>
            </p:cNvSpPr>
            <p:nvPr/>
          </p:nvSpPr>
          <p:spPr bwMode="auto">
            <a:xfrm rot="5400000">
              <a:off x="1242" y="1843"/>
              <a:ext cx="60" cy="139"/>
            </a:xfrm>
            <a:prstGeom prst="rightBrace">
              <a:avLst>
                <a:gd name="adj1" fmla="val 19306"/>
                <a:gd name="adj2" fmla="val 50000"/>
              </a:avLst>
            </a:prstGeom>
            <a:noFill/>
            <a:ln w="9525">
              <a:solidFill>
                <a:srgbClr val="29292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288387" name="Object 195"/>
            <p:cNvGraphicFramePr>
              <a:graphicFrameLocks noChangeAspect="1"/>
            </p:cNvGraphicFramePr>
            <p:nvPr/>
          </p:nvGraphicFramePr>
          <p:xfrm>
            <a:off x="2593" y="1277"/>
            <a:ext cx="212" cy="1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144" name="Equation" r:id="rId18" imgW="342720" imgH="253800" progId="Equation.3">
                    <p:embed/>
                  </p:oleObj>
                </mc:Choice>
                <mc:Fallback>
                  <p:oleObj name="Equation" r:id="rId18" imgW="34272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3" y="1277"/>
                          <a:ext cx="212" cy="15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rgbClr val="C0C0C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88388" name="AutoShape 196"/>
            <p:cNvSpPr>
              <a:spLocks noChangeAspect="1"/>
            </p:cNvSpPr>
            <p:nvPr/>
          </p:nvSpPr>
          <p:spPr bwMode="auto">
            <a:xfrm rot="5400000">
              <a:off x="2636" y="1147"/>
              <a:ext cx="64" cy="138"/>
            </a:xfrm>
            <a:prstGeom prst="rightBrace">
              <a:avLst>
                <a:gd name="adj1" fmla="val 17969"/>
                <a:gd name="adj2" fmla="val 50000"/>
              </a:avLst>
            </a:prstGeom>
            <a:noFill/>
            <a:ln w="9525">
              <a:solidFill>
                <a:srgbClr val="29292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389" name="Text Box 197"/>
            <p:cNvSpPr txBox="1">
              <a:spLocks noChangeAspect="1" noChangeArrowheads="1"/>
            </p:cNvSpPr>
            <p:nvPr/>
          </p:nvSpPr>
          <p:spPr bwMode="auto">
            <a:xfrm>
              <a:off x="3016" y="1888"/>
              <a:ext cx="920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900">
                  <a:solidFill>
                    <a:schemeClr val="accent2"/>
                  </a:solidFill>
                </a:rPr>
                <a:t>(</a:t>
              </a:r>
              <a:r>
                <a:rPr lang="ja-JP" altLang="en-US" sz="900">
                  <a:solidFill>
                    <a:schemeClr val="accent2"/>
                  </a:solidFill>
                  <a:latin typeface="Arial"/>
                </a:rPr>
                <a:t>“</a:t>
              </a:r>
              <a:r>
                <a:rPr lang="en-US" sz="900">
                  <a:solidFill>
                    <a:schemeClr val="accent2"/>
                  </a:solidFill>
                </a:rPr>
                <a:t>Activation</a:t>
              </a:r>
              <a:r>
                <a:rPr lang="ja-JP" altLang="en-US" sz="900">
                  <a:solidFill>
                    <a:schemeClr val="accent2"/>
                  </a:solidFill>
                  <a:latin typeface="Arial"/>
                </a:rPr>
                <a:t>”</a:t>
              </a:r>
              <a:r>
                <a:rPr lang="en-US" sz="900">
                  <a:solidFill>
                    <a:schemeClr val="accent2"/>
                  </a:solidFill>
                </a:rPr>
                <a:t> function)</a:t>
              </a:r>
            </a:p>
          </p:txBody>
        </p:sp>
        <p:sp>
          <p:nvSpPr>
            <p:cNvPr id="1288390" name="Text Box 198"/>
            <p:cNvSpPr txBox="1">
              <a:spLocks noChangeAspect="1" noChangeArrowheads="1"/>
            </p:cNvSpPr>
            <p:nvPr/>
          </p:nvSpPr>
          <p:spPr bwMode="auto">
            <a:xfrm>
              <a:off x="2822" y="2042"/>
              <a:ext cx="317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900"/>
                <a:t>with:</a:t>
              </a:r>
            </a:p>
          </p:txBody>
        </p:sp>
        <p:sp>
          <p:nvSpPr>
            <p:cNvPr id="1288391" name="AutoShape 199"/>
            <p:cNvSpPr>
              <a:spLocks noChangeAspect="1"/>
            </p:cNvSpPr>
            <p:nvPr/>
          </p:nvSpPr>
          <p:spPr bwMode="auto">
            <a:xfrm rot="16200000" flipV="1">
              <a:off x="1958" y="392"/>
              <a:ext cx="70" cy="634"/>
            </a:xfrm>
            <a:prstGeom prst="rightBrace">
              <a:avLst>
                <a:gd name="adj1" fmla="val 75476"/>
                <a:gd name="adj2" fmla="val 50000"/>
              </a:avLst>
            </a:prstGeom>
            <a:noFill/>
            <a:ln w="9525">
              <a:solidFill>
                <a:srgbClr val="29292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392" name="AutoShape 200"/>
            <p:cNvSpPr>
              <a:spLocks noChangeAspect="1"/>
            </p:cNvSpPr>
            <p:nvPr/>
          </p:nvSpPr>
          <p:spPr bwMode="auto">
            <a:xfrm rot="16200000" flipV="1">
              <a:off x="1242" y="633"/>
              <a:ext cx="60" cy="139"/>
            </a:xfrm>
            <a:prstGeom prst="rightBrace">
              <a:avLst>
                <a:gd name="adj1" fmla="val 19306"/>
                <a:gd name="adj2" fmla="val 50000"/>
              </a:avLst>
            </a:prstGeom>
            <a:noFill/>
            <a:ln w="9525">
              <a:solidFill>
                <a:srgbClr val="29292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393" name="AutoShape 201"/>
            <p:cNvSpPr>
              <a:spLocks noChangeAspect="1"/>
            </p:cNvSpPr>
            <p:nvPr/>
          </p:nvSpPr>
          <p:spPr bwMode="auto">
            <a:xfrm rot="16200000" flipV="1">
              <a:off x="2645" y="634"/>
              <a:ext cx="60" cy="139"/>
            </a:xfrm>
            <a:prstGeom prst="rightBrace">
              <a:avLst>
                <a:gd name="adj1" fmla="val 19306"/>
                <a:gd name="adj2" fmla="val 50000"/>
              </a:avLst>
            </a:prstGeom>
            <a:noFill/>
            <a:ln w="9525">
              <a:solidFill>
                <a:srgbClr val="29292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88394" name="Text Box 202"/>
          <p:cNvSpPr txBox="1">
            <a:spLocks noChangeArrowheads="1"/>
          </p:cNvSpPr>
          <p:nvPr/>
        </p:nvSpPr>
        <p:spPr bwMode="auto">
          <a:xfrm rot="16200000">
            <a:off x="-659606" y="3093244"/>
            <a:ext cx="2954337" cy="307975"/>
          </a:xfrm>
          <a:prstGeom prst="rect">
            <a:avLst/>
          </a:prstGeom>
          <a:solidFill>
            <a:srgbClr val="C1FF34"/>
          </a:solidFill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54000" rIns="54000">
            <a:spAutoFit/>
          </a:bodyPr>
          <a:lstStyle/>
          <a:p>
            <a:r>
              <a:rPr lang="en-GB" sz="1400"/>
              <a:t>Feed-forward Multilayer Perceptron</a:t>
            </a:r>
          </a:p>
        </p:txBody>
      </p:sp>
      <p:pic>
        <p:nvPicPr>
          <p:cNvPr id="1288395" name="Picture 203" descr="sigmoid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825" y="3162300"/>
            <a:ext cx="1079500" cy="79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8396" name="Text Box 204"/>
          <p:cNvSpPr txBox="1">
            <a:spLocks noChangeArrowheads="1"/>
          </p:cNvSpPr>
          <p:nvPr/>
        </p:nvSpPr>
        <p:spPr bwMode="auto">
          <a:xfrm>
            <a:off x="6713538" y="4023649"/>
            <a:ext cx="2233613" cy="833178"/>
          </a:xfrm>
          <a:prstGeom prst="rect">
            <a:avLst/>
          </a:prstGeom>
          <a:noFill/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/>
            <a:r>
              <a:rPr lang="bg-BG" sz="1200" dirty="0" smtClean="0">
                <a:solidFill>
                  <a:schemeClr val="hlink"/>
                </a:solidFill>
              </a:rPr>
              <a:t>Аналитична формула за промяна на теглата по метода на обратното разпространяване</a:t>
            </a:r>
            <a:endParaRPr lang="fr-FR" sz="1200" dirty="0"/>
          </a:p>
        </p:txBody>
      </p:sp>
      <p:sp>
        <p:nvSpPr>
          <p:cNvPr id="1288397" name="Text Box 205"/>
          <p:cNvSpPr txBox="1">
            <a:spLocks noChangeArrowheads="1"/>
          </p:cNvSpPr>
          <p:nvPr/>
        </p:nvSpPr>
        <p:spPr bwMode="auto">
          <a:xfrm>
            <a:off x="539750" y="5445125"/>
            <a:ext cx="8351838" cy="937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54305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Tx/>
              <a:buBlip>
                <a:blip r:embed="rId21"/>
              </a:buBlip>
            </a:pPr>
            <a:r>
              <a:rPr lang="en-US" sz="1600" b="1" dirty="0" err="1">
                <a:latin typeface="Arial" charset="0"/>
                <a:sym typeface="Wingdings" charset="0"/>
              </a:rPr>
              <a:t>TMlpANN</a:t>
            </a:r>
            <a:r>
              <a:rPr lang="en-US" sz="1600" b="1" dirty="0">
                <a:latin typeface="Arial" charset="0"/>
                <a:sym typeface="Wingdings" charset="0"/>
              </a:rPr>
              <a:t>:</a:t>
            </a:r>
            <a:r>
              <a:rPr lang="en-US" sz="1600" dirty="0">
                <a:latin typeface="Arial" charset="0"/>
                <a:sym typeface="Wingdings" charset="0"/>
              </a:rPr>
              <a:t> 	</a:t>
            </a:r>
            <a:r>
              <a:rPr lang="bg-BG" sz="1600" dirty="0" smtClean="0">
                <a:latin typeface="Arial" charset="0"/>
                <a:sym typeface="Wingdings" charset="0"/>
              </a:rPr>
              <a:t>Интерфейс към </a:t>
            </a:r>
            <a:r>
              <a:rPr lang="en-US" sz="1600" dirty="0" smtClean="0">
                <a:latin typeface="Arial" charset="0"/>
                <a:sym typeface="Wingdings" charset="0"/>
              </a:rPr>
              <a:t>MLP</a:t>
            </a:r>
            <a:r>
              <a:rPr lang="bg-BG" sz="1600" dirty="0" smtClean="0">
                <a:latin typeface="Arial" charset="0"/>
                <a:sym typeface="Wingdings" charset="0"/>
              </a:rPr>
              <a:t> в</a:t>
            </a:r>
            <a:r>
              <a:rPr lang="en-US" sz="1600" dirty="0" smtClean="0">
                <a:latin typeface="Arial" charset="0"/>
                <a:sym typeface="Wingdings" charset="0"/>
              </a:rPr>
              <a:t> ROOT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Blip>
                <a:blip r:embed="rId21"/>
              </a:buBlip>
            </a:pPr>
            <a:r>
              <a:rPr lang="en-US" sz="1600" b="1" dirty="0" smtClean="0">
                <a:latin typeface="Arial" charset="0"/>
                <a:sym typeface="Wingdings" charset="0"/>
              </a:rPr>
              <a:t>MLP:</a:t>
            </a:r>
            <a:r>
              <a:rPr lang="en-US" sz="1600" dirty="0" smtClean="0">
                <a:latin typeface="Arial" charset="0"/>
                <a:sym typeface="Wingdings" charset="0"/>
              </a:rPr>
              <a:t>	</a:t>
            </a:r>
            <a:r>
              <a:rPr lang="bg-BG" sz="1600" dirty="0" smtClean="0">
                <a:latin typeface="Arial" charset="0"/>
                <a:sym typeface="Wingdings" charset="0"/>
              </a:rPr>
              <a:t>Собствен </a:t>
            </a:r>
            <a:r>
              <a:rPr lang="en-US" sz="1600" dirty="0" smtClean="0">
                <a:latin typeface="Arial" charset="0"/>
                <a:sym typeface="Wingdings" charset="0"/>
              </a:rPr>
              <a:t>TMVA MLP </a:t>
            </a:r>
            <a:r>
              <a:rPr lang="bg-BG" sz="1600" dirty="0" smtClean="0">
                <a:latin typeface="Arial" charset="0"/>
                <a:sym typeface="Wingdings" charset="0"/>
              </a:rPr>
              <a:t>за подобряване на скоростта и гъвкавостта</a:t>
            </a:r>
            <a:endParaRPr lang="en-US" sz="1600" dirty="0" smtClean="0">
              <a:latin typeface="Arial" charset="0"/>
              <a:sym typeface="Wingdings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Blip>
                <a:blip r:embed="rId21"/>
              </a:buBlip>
            </a:pPr>
            <a:r>
              <a:rPr lang="en-US" sz="1600" b="1" dirty="0" err="1" smtClean="0">
                <a:latin typeface="Arial" charset="0"/>
                <a:sym typeface="Wingdings" charset="0"/>
              </a:rPr>
              <a:t>CFMlpANN</a:t>
            </a:r>
            <a:r>
              <a:rPr lang="en-US" sz="1600" b="1" dirty="0">
                <a:latin typeface="Arial" charset="0"/>
                <a:sym typeface="Wingdings" charset="0"/>
              </a:rPr>
              <a:t>:</a:t>
            </a:r>
            <a:r>
              <a:rPr lang="en-US" sz="1600" dirty="0">
                <a:latin typeface="Arial" charset="0"/>
                <a:sym typeface="Wingdings" charset="0"/>
              </a:rPr>
              <a:t>	</a:t>
            </a:r>
            <a:r>
              <a:rPr lang="bg-BG" sz="1600" dirty="0" smtClean="0">
                <a:latin typeface="Arial" charset="0"/>
                <a:sym typeface="Wingdings" charset="0"/>
              </a:rPr>
              <a:t>Алгоритъм на </a:t>
            </a:r>
            <a:r>
              <a:rPr lang="en-US" sz="1600" dirty="0" smtClean="0">
                <a:latin typeface="Arial" charset="0"/>
                <a:sym typeface="Wingdings" charset="0"/>
              </a:rPr>
              <a:t>ALEPH</a:t>
            </a:r>
            <a:r>
              <a:rPr lang="bg-BG" sz="1600" dirty="0" smtClean="0">
                <a:latin typeface="Arial"/>
                <a:sym typeface="Wingdings" charset="0"/>
              </a:rPr>
              <a:t> за търсене на Хигс</a:t>
            </a:r>
            <a:r>
              <a:rPr lang="en-US" sz="1600" b="1" dirty="0">
                <a:latin typeface="Arial" charset="0"/>
                <a:sym typeface="Wingdings" charset="0"/>
              </a:rPr>
              <a:t>	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sp>
        <p:nvSpPr>
          <p:cNvPr id="1288398" name="Text Box 206"/>
          <p:cNvSpPr txBox="1">
            <a:spLocks noChangeArrowheads="1"/>
          </p:cNvSpPr>
          <p:nvPr/>
        </p:nvSpPr>
        <p:spPr bwMode="auto">
          <a:xfrm>
            <a:off x="179388" y="4954588"/>
            <a:ext cx="8713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Blip>
                <a:blip r:embed="rId5"/>
              </a:buBlip>
            </a:pP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Три варианта в</a:t>
            </a:r>
            <a:r>
              <a:rPr lang="en-GB" sz="200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en-GB" sz="2000" dirty="0">
                <a:solidFill>
                  <a:srgbClr val="333399"/>
                </a:solidFill>
                <a:latin typeface="Arial" charset="0"/>
              </a:rPr>
              <a:t>TMVA </a:t>
            </a:r>
            <a:r>
              <a:rPr lang="en-GB" sz="2000" dirty="0" smtClean="0">
                <a:solidFill>
                  <a:srgbClr val="333399"/>
                </a:solidFill>
                <a:latin typeface="Arial" charset="0"/>
              </a:rPr>
              <a:t>(</a:t>
            </a: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всички са многослойни перцептрони </a:t>
            </a:r>
            <a:r>
              <a:rPr lang="en-US" sz="2000" dirty="0">
                <a:solidFill>
                  <a:srgbClr val="333399"/>
                </a:solidFill>
                <a:latin typeface="Arial" charset="0"/>
              </a:rPr>
              <a:t>MLP</a:t>
            </a:r>
            <a:r>
              <a:rPr lang="en-GB" sz="2000" dirty="0" smtClean="0">
                <a:solidFill>
                  <a:srgbClr val="333399"/>
                </a:solidFill>
                <a:latin typeface="Arial" charset="0"/>
              </a:rPr>
              <a:t>) </a:t>
            </a:r>
            <a:endParaRPr lang="en-GB" sz="2000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10023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28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288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288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1288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1288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288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1288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288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1288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8343" grpId="0" animBg="1"/>
      <p:bldP spid="1288394" grpId="0" animBg="1"/>
      <p:bldP spid="1288396" grpId="0" animBg="1"/>
      <p:bldP spid="1288397" grpId="0"/>
      <p:bldP spid="128839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020" name="Rectangle 36"/>
          <p:cNvSpPr>
            <a:spLocks noChangeArrowheads="1"/>
          </p:cNvSpPr>
          <p:nvPr/>
        </p:nvSpPr>
        <p:spPr bwMode="auto">
          <a:xfrm>
            <a:off x="0" y="1989138"/>
            <a:ext cx="9144000" cy="4556125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pic>
        <p:nvPicPr>
          <p:cNvPr id="1322018" name="Picture 34" descr="JoshuaTreeSunset01_4"/>
          <p:cNvPicPr>
            <a:picLocks noChangeAspect="1" noChangeArrowheads="1"/>
          </p:cNvPicPr>
          <p:nvPr/>
        </p:nvPicPr>
        <p:blipFill>
          <a:blip r:embed="rId3">
            <a:lum bright="12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5" t="19878" r="3023" b="27681"/>
          <a:stretch>
            <a:fillRect/>
          </a:stretch>
        </p:blipFill>
        <p:spPr bwMode="auto">
          <a:xfrm>
            <a:off x="-9525" y="1963738"/>
            <a:ext cx="9144000" cy="45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22019" name="Rectangle 35"/>
          <p:cNvSpPr>
            <a:spLocks noChangeArrowheads="1"/>
          </p:cNvSpPr>
          <p:nvPr/>
        </p:nvSpPr>
        <p:spPr bwMode="auto">
          <a:xfrm>
            <a:off x="0" y="681038"/>
            <a:ext cx="9144000" cy="1308100"/>
          </a:xfrm>
          <a:prstGeom prst="rect">
            <a:avLst/>
          </a:prstGeom>
          <a:solidFill>
            <a:srgbClr val="21212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pic>
        <p:nvPicPr>
          <p:cNvPr id="1322011" name="Picture 27" descr="BDTsketc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344"/>
          <a:stretch>
            <a:fillRect/>
          </a:stretch>
        </p:blipFill>
        <p:spPr bwMode="auto">
          <a:xfrm>
            <a:off x="4643438" y="1457325"/>
            <a:ext cx="4321175" cy="158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2012" name="Picture 28" descr="BDTsketc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45"/>
          <a:stretch>
            <a:fillRect/>
          </a:stretch>
        </p:blipFill>
        <p:spPr bwMode="auto">
          <a:xfrm>
            <a:off x="4643438" y="1457325"/>
            <a:ext cx="4321175" cy="264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2013" name="Picture 29" descr="BDTsketc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457325"/>
            <a:ext cx="4321175" cy="381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21995" name="Text Box 11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bg-BG" sz="2800" dirty="0" smtClean="0">
                <a:solidFill>
                  <a:srgbClr val="000066"/>
                </a:solidFill>
              </a:rPr>
              <a:t>Дървета на решения</a:t>
            </a:r>
            <a:endParaRPr lang="en-GB" sz="2800" dirty="0">
              <a:solidFill>
                <a:srgbClr val="000066"/>
              </a:solidFill>
            </a:endParaRPr>
          </a:p>
        </p:txBody>
      </p:sp>
      <p:sp>
        <p:nvSpPr>
          <p:cNvPr id="1321996" name="Text Box 12"/>
          <p:cNvSpPr txBox="1">
            <a:spLocks noChangeArrowheads="1"/>
          </p:cNvSpPr>
          <p:nvPr/>
        </p:nvSpPr>
        <p:spPr bwMode="auto">
          <a:xfrm>
            <a:off x="179388" y="911225"/>
            <a:ext cx="604837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2000" dirty="0" smtClean="0">
                <a:solidFill>
                  <a:schemeClr val="bg1"/>
                </a:solidFill>
                <a:latin typeface="Arial" charset="0"/>
              </a:rPr>
              <a:t>Последователно разделяне на данните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bg-BG" sz="2000" dirty="0" smtClean="0">
                <a:solidFill>
                  <a:schemeClr val="bg1"/>
                </a:solidFill>
                <a:latin typeface="Arial" charset="0"/>
              </a:rPr>
              <a:t>във всеки възел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, </a:t>
            </a:r>
            <a:r>
              <a:rPr lang="bg-BG" sz="2000" dirty="0">
                <a:solidFill>
                  <a:schemeClr val="bg1"/>
                </a:solidFill>
                <a:latin typeface="Arial" charset="0"/>
              </a:rPr>
              <a:t>к</a:t>
            </a:r>
            <a:r>
              <a:rPr lang="bg-BG" sz="2000" dirty="0" smtClean="0">
                <a:solidFill>
                  <a:schemeClr val="bg1"/>
                </a:solidFill>
                <a:latin typeface="Arial" charset="0"/>
              </a:rPr>
              <a:t>райните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bg-BG" sz="2000" dirty="0" smtClean="0">
                <a:solidFill>
                  <a:schemeClr val="bg1"/>
                </a:solidFill>
                <a:latin typeface="Arial" charset="0"/>
              </a:rPr>
              <a:t>възли 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(</a:t>
            </a:r>
            <a:r>
              <a:rPr lang="bg-BG" sz="2000" dirty="0" smtClean="0">
                <a:solidFill>
                  <a:schemeClr val="bg1"/>
                </a:solidFill>
                <a:latin typeface="Arial" charset="0"/>
              </a:rPr>
              <a:t>листа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) </a:t>
            </a:r>
            <a:r>
              <a:rPr lang="bg-BG" sz="2000" dirty="0" smtClean="0">
                <a:solidFill>
                  <a:schemeClr val="bg1"/>
                </a:solidFill>
                <a:latin typeface="Arial" charset="0"/>
              </a:rPr>
              <a:t>класифицират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bg-BG" sz="2000" dirty="0" smtClean="0">
                <a:solidFill>
                  <a:schemeClr val="bg1"/>
                </a:solidFill>
                <a:latin typeface="Arial" charset="0"/>
              </a:rPr>
              <a:t>събитието като</a:t>
            </a:r>
            <a:r>
              <a:rPr lang="en-US" sz="200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bg-BG" sz="2000" dirty="0" smtClean="0">
                <a:solidFill>
                  <a:srgbClr val="66FFFF"/>
                </a:solidFill>
                <a:latin typeface="Arial" charset="0"/>
              </a:rPr>
              <a:t>сигнал</a:t>
            </a:r>
            <a:r>
              <a:rPr lang="bg-BG" sz="20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bg-BG" sz="2000" dirty="0" smtClean="0">
                <a:solidFill>
                  <a:schemeClr val="bg1"/>
                </a:solidFill>
                <a:latin typeface="Arial" charset="0"/>
              </a:rPr>
              <a:t>или</a:t>
            </a:r>
            <a:r>
              <a:rPr lang="en-US" sz="200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bg-BG" sz="2000" dirty="0" smtClean="0">
                <a:solidFill>
                  <a:srgbClr val="FF8989"/>
                </a:solidFill>
                <a:latin typeface="Arial" charset="0"/>
              </a:rPr>
              <a:t>фон</a:t>
            </a:r>
            <a:endParaRPr lang="en-GB" sz="2000" dirty="0">
              <a:solidFill>
                <a:srgbClr val="FF8989"/>
              </a:solidFill>
              <a:latin typeface="Arial" charset="0"/>
              <a:cs typeface="Arial" charset="0"/>
            </a:endParaRPr>
          </a:p>
        </p:txBody>
      </p:sp>
      <p:sp>
        <p:nvSpPr>
          <p:cNvPr id="1321997" name="Text Box 13"/>
          <p:cNvSpPr txBox="1">
            <a:spLocks noChangeArrowheads="1"/>
          </p:cNvSpPr>
          <p:nvPr/>
        </p:nvSpPr>
        <p:spPr bwMode="auto">
          <a:xfrm>
            <a:off x="179388" y="2055813"/>
            <a:ext cx="46974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Отглеждане дърво на решения</a:t>
            </a:r>
            <a:endParaRPr lang="en-GB" sz="2000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  <p:sp>
        <p:nvSpPr>
          <p:cNvPr id="1322003" name="Text Box 19"/>
          <p:cNvSpPr txBox="1">
            <a:spLocks noChangeArrowheads="1"/>
          </p:cNvSpPr>
          <p:nvPr/>
        </p:nvSpPr>
        <p:spPr bwMode="auto">
          <a:xfrm>
            <a:off x="539750" y="5930900"/>
            <a:ext cx="8604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Възлите с малка статистическа значимост се сливат с по-горните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pic>
        <p:nvPicPr>
          <p:cNvPr id="1322009" name="Picture 25" descr="BDTsketc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101"/>
          <a:stretch>
            <a:fillRect/>
          </a:stretch>
        </p:blipFill>
        <p:spPr bwMode="auto">
          <a:xfrm>
            <a:off x="4643438" y="1457325"/>
            <a:ext cx="4321175" cy="53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2014" name="Picture 30" descr="nonlinea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836613"/>
            <a:ext cx="1727200" cy="1577975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EEEEEE">
                <a:alpha val="50000"/>
              </a:srgbClr>
            </a:outerShdw>
          </a:effectLst>
        </p:spPr>
      </p:pic>
      <p:sp>
        <p:nvSpPr>
          <p:cNvPr id="1322021" name="Text Box 37"/>
          <p:cNvSpPr txBox="1">
            <a:spLocks noChangeArrowheads="1"/>
          </p:cNvSpPr>
          <p:nvPr/>
        </p:nvSpPr>
        <p:spPr bwMode="auto">
          <a:xfrm>
            <a:off x="488950" y="5260975"/>
            <a:ext cx="5688013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Листата се класифицират по мнозинството събития или използвайки тегла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sp>
        <p:nvSpPr>
          <p:cNvPr id="1322032" name="Rectangle 48"/>
          <p:cNvSpPr>
            <a:spLocks noChangeArrowheads="1"/>
          </p:cNvSpPr>
          <p:nvPr/>
        </p:nvSpPr>
        <p:spPr bwMode="auto">
          <a:xfrm>
            <a:off x="4932363" y="3192463"/>
            <a:ext cx="3527425" cy="21082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B7E7FF">
                <a:alpha val="50000"/>
              </a:srgbClr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322033" name="Rectangle 49"/>
          <p:cNvSpPr>
            <a:spLocks noChangeArrowheads="1"/>
          </p:cNvSpPr>
          <p:nvPr/>
        </p:nvSpPr>
        <p:spPr bwMode="auto">
          <a:xfrm>
            <a:off x="539750" y="3192463"/>
            <a:ext cx="3527425" cy="21082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B7E7FF">
                <a:alpha val="50000"/>
              </a:srgbClr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pic>
        <p:nvPicPr>
          <p:cNvPr id="1322034" name="Picture 50" descr="Tree_unprune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3265488"/>
            <a:ext cx="3397250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2035" name="Picture 51" descr="Tree_prune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43"/>
          <a:stretch>
            <a:fillRect/>
          </a:stretch>
        </p:blipFill>
        <p:spPr bwMode="auto">
          <a:xfrm>
            <a:off x="5129213" y="3265488"/>
            <a:ext cx="3116262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2036" name="AutoShape 52"/>
          <p:cNvSpPr>
            <a:spLocks noChangeArrowheads="1"/>
          </p:cNvSpPr>
          <p:nvPr/>
        </p:nvSpPr>
        <p:spPr bwMode="auto">
          <a:xfrm>
            <a:off x="3636963" y="3192463"/>
            <a:ext cx="1296987" cy="2078037"/>
          </a:xfrm>
          <a:prstGeom prst="rightArrowCallout">
            <a:avLst>
              <a:gd name="adj1" fmla="val 41850"/>
              <a:gd name="adj2" fmla="val 40055"/>
              <a:gd name="adj3" fmla="val 45389"/>
              <a:gd name="adj4" fmla="val 33046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gamma/>
                  <a:shade val="3176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322037" name="Text Box 53"/>
          <p:cNvSpPr txBox="1">
            <a:spLocks noChangeArrowheads="1"/>
          </p:cNvSpPr>
          <p:nvPr/>
        </p:nvSpPr>
        <p:spPr bwMode="auto">
          <a:xfrm>
            <a:off x="522288" y="5026025"/>
            <a:ext cx="287683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bg-BG" sz="1200" dirty="0" smtClean="0"/>
              <a:t>Дърво на решенията </a:t>
            </a:r>
            <a:r>
              <a:rPr lang="bg-BG" sz="1200" b="1" dirty="0" smtClean="0"/>
              <a:t>преди</a:t>
            </a:r>
            <a:r>
              <a:rPr lang="bg-BG" sz="1200" dirty="0" smtClean="0"/>
              <a:t> окастряне</a:t>
            </a:r>
            <a:endParaRPr lang="fr-FR" sz="1200" dirty="0"/>
          </a:p>
        </p:txBody>
      </p:sp>
      <p:sp>
        <p:nvSpPr>
          <p:cNvPr id="1322038" name="Text Box 54"/>
          <p:cNvSpPr txBox="1">
            <a:spLocks noChangeArrowheads="1"/>
          </p:cNvSpPr>
          <p:nvPr/>
        </p:nvSpPr>
        <p:spPr bwMode="auto">
          <a:xfrm>
            <a:off x="7440613" y="4535747"/>
            <a:ext cx="1147762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/>
            <a:r>
              <a:rPr lang="bg-BG" sz="1200" dirty="0" smtClean="0"/>
              <a:t>Дърво на решенията </a:t>
            </a:r>
            <a:r>
              <a:rPr lang="bg-BG" sz="1200" b="1" dirty="0" smtClean="0"/>
              <a:t>след</a:t>
            </a:r>
            <a:r>
              <a:rPr lang="bg-BG" sz="1200" dirty="0" smtClean="0"/>
              <a:t> окастряне</a:t>
            </a:r>
            <a:endParaRPr lang="fr-FR" sz="1200" dirty="0"/>
          </a:p>
        </p:txBody>
      </p:sp>
      <p:sp>
        <p:nvSpPr>
          <p:cNvPr id="1322039" name="Text Box 55"/>
          <p:cNvSpPr txBox="1">
            <a:spLocks noChangeArrowheads="1"/>
          </p:cNvSpPr>
          <p:nvPr/>
        </p:nvSpPr>
        <p:spPr bwMode="auto">
          <a:xfrm>
            <a:off x="179388" y="5732462"/>
            <a:ext cx="6121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Защо само двоично разделяне във възлите</a:t>
            </a:r>
            <a:r>
              <a:rPr lang="en-GB" sz="200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en-GB" sz="2000" dirty="0">
                <a:solidFill>
                  <a:srgbClr val="333399"/>
                </a:solidFill>
                <a:latin typeface="Arial" charset="0"/>
              </a:rPr>
              <a:t>?</a:t>
            </a:r>
            <a:endParaRPr lang="en-GB" sz="2000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  <p:sp>
        <p:nvSpPr>
          <p:cNvPr id="1322040" name="Text Box 56"/>
          <p:cNvSpPr txBox="1">
            <a:spLocks noChangeArrowheads="1"/>
          </p:cNvSpPr>
          <p:nvPr/>
        </p:nvSpPr>
        <p:spPr bwMode="auto">
          <a:xfrm>
            <a:off x="530225" y="6230938"/>
            <a:ext cx="8604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Прекалено бърза фрагментация на данните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sp>
        <p:nvSpPr>
          <p:cNvPr id="1322000" name="Text Box 16"/>
          <p:cNvSpPr txBox="1">
            <a:spLocks noChangeArrowheads="1"/>
          </p:cNvSpPr>
          <p:nvPr/>
        </p:nvSpPr>
        <p:spPr bwMode="auto">
          <a:xfrm>
            <a:off x="539750" y="2541588"/>
            <a:ext cx="381635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Започваме от основния възел</a:t>
            </a:r>
            <a:endParaRPr lang="en-US" sz="1600" dirty="0">
              <a:latin typeface="Arial" charset="0"/>
              <a:sym typeface="Wingdings" charset="0"/>
            </a:endParaRPr>
          </a:p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Разделяме тренировъчното множество на две по отношение на значение на най-подходящата променлива</a:t>
            </a:r>
            <a:endParaRPr lang="en-US" sz="1600" dirty="0">
              <a:latin typeface="Arial" charset="0"/>
              <a:sym typeface="Wingdings" charset="0"/>
            </a:endParaRPr>
          </a:p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Критерий:</a:t>
            </a:r>
            <a:r>
              <a:rPr lang="en-US" sz="1600" dirty="0" smtClean="0">
                <a:latin typeface="Arial" charset="0"/>
                <a:sym typeface="Wingdings" charset="0"/>
              </a:rPr>
              <a:t> max </a:t>
            </a:r>
            <a:r>
              <a:rPr lang="ja-JP" altLang="en-US" sz="1600" dirty="0" smtClean="0">
                <a:latin typeface="Arial"/>
                <a:sym typeface="Wingdings" charset="0"/>
              </a:rPr>
              <a:t>“</a:t>
            </a:r>
            <a:r>
              <a:rPr lang="en-US" sz="1600" dirty="0" err="1">
                <a:latin typeface="Arial" charset="0"/>
                <a:sym typeface="Wingdings" charset="0"/>
              </a:rPr>
              <a:t>Gini</a:t>
            </a:r>
            <a:r>
              <a:rPr lang="en-US" sz="1600" dirty="0">
                <a:latin typeface="Arial" charset="0"/>
                <a:sym typeface="Wingdings" charset="0"/>
              </a:rPr>
              <a:t>-index</a:t>
            </a:r>
            <a:r>
              <a:rPr lang="ja-JP" altLang="en-US" sz="1600" dirty="0" smtClean="0">
                <a:latin typeface="Arial"/>
                <a:sym typeface="Wingdings" charset="0"/>
              </a:rPr>
              <a:t>”</a:t>
            </a:r>
            <a:r>
              <a:rPr lang="en-US" altLang="ja-JP" sz="1600" dirty="0" smtClean="0">
                <a:latin typeface="Arial" charset="0"/>
                <a:sym typeface="Wingdings" charset="0"/>
              </a:rPr>
              <a:t>=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en-US" sz="1600" dirty="0">
                <a:latin typeface="Arial" charset="0"/>
                <a:sym typeface="Wingdings" charset="0"/>
              </a:rPr>
              <a:t>purity </a:t>
            </a:r>
            <a:r>
              <a:rPr lang="en-US" sz="1600" dirty="0">
                <a:latin typeface="Arial" charset="0"/>
                <a:sym typeface="Symbol" charset="0"/>
              </a:rPr>
              <a:t> </a:t>
            </a:r>
            <a:r>
              <a:rPr lang="en-US" sz="1600" dirty="0">
                <a:latin typeface="Arial" charset="0"/>
                <a:sym typeface="Wingdings" charset="0"/>
              </a:rPr>
              <a:t>(1</a:t>
            </a:r>
            <a:r>
              <a:rPr lang="en-US" sz="1600" dirty="0">
                <a:latin typeface="Arial" charset="0"/>
                <a:cs typeface="Arial" charset="0"/>
                <a:sym typeface="Wingdings" charset="0"/>
              </a:rPr>
              <a:t>– purity)</a:t>
            </a:r>
            <a:r>
              <a:rPr lang="en-US" sz="1600" dirty="0">
                <a:latin typeface="Arial" charset="0"/>
                <a:sym typeface="Wingdings" charset="0"/>
              </a:rPr>
              <a:t> </a:t>
            </a:r>
          </a:p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Разделяме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bg-BG" sz="1600" dirty="0" smtClean="0">
                <a:latin typeface="Arial" charset="0"/>
                <a:sym typeface="Wingdings" charset="0"/>
              </a:rPr>
              <a:t>до </a:t>
            </a:r>
            <a:r>
              <a:rPr lang="en-US" sz="1600" dirty="0" smtClean="0">
                <a:latin typeface="Arial" charset="0"/>
                <a:sym typeface="Wingdings" charset="0"/>
              </a:rPr>
              <a:t>min</a:t>
            </a:r>
            <a:r>
              <a:rPr lang="en-US" sz="1600" dirty="0">
                <a:latin typeface="Arial" charset="0"/>
                <a:sym typeface="Wingdings" charset="0"/>
              </a:rPr>
              <a:t>. </a:t>
            </a:r>
            <a:r>
              <a:rPr lang="bg-BG" sz="1600" dirty="0">
                <a:latin typeface="Arial" charset="0"/>
                <a:sym typeface="Wingdings" charset="0"/>
              </a:rPr>
              <a:t>б</a:t>
            </a:r>
            <a:r>
              <a:rPr lang="bg-BG" sz="1600" dirty="0" smtClean="0">
                <a:latin typeface="Arial" charset="0"/>
                <a:sym typeface="Wingdings" charset="0"/>
              </a:rPr>
              <a:t>рой събития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bg-BG" sz="1600" dirty="0" smtClean="0">
                <a:latin typeface="Arial" charset="0"/>
                <a:sym typeface="Wingdings" charset="0"/>
              </a:rPr>
              <a:t>или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en-US" sz="1600" dirty="0">
                <a:latin typeface="Arial" charset="0"/>
                <a:sym typeface="Wingdings" charset="0"/>
              </a:rPr>
              <a:t>max. </a:t>
            </a:r>
            <a:r>
              <a:rPr lang="en-US" sz="1600" dirty="0" smtClean="0">
                <a:latin typeface="Arial" charset="0"/>
                <a:sym typeface="Wingdings" charset="0"/>
              </a:rPr>
              <a:t>purity 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sp>
        <p:nvSpPr>
          <p:cNvPr id="1322002" name="Text Box 18"/>
          <p:cNvSpPr txBox="1">
            <a:spLocks noChangeArrowheads="1"/>
          </p:cNvSpPr>
          <p:nvPr/>
        </p:nvSpPr>
        <p:spPr bwMode="auto">
          <a:xfrm>
            <a:off x="179388" y="5445125"/>
            <a:ext cx="4897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Окастряне отдолу нагоре на дърво</a:t>
            </a:r>
            <a:endParaRPr lang="en-GB" sz="2000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87265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32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32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132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3220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19" dur="indefinite"/>
                                        <p:tgtEl>
                                          <p:spTgt spid="132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2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2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3220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2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2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2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2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1322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"/>
                                        <p:tgtEl>
                                          <p:spTgt spid="1322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322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3220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132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"/>
                                        <p:tgtEl>
                                          <p:spTgt spid="132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5" dur="indefinite"/>
                                        <p:tgtEl>
                                          <p:spTgt spid="13220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76" dur="indefinite"/>
                                        <p:tgtEl>
                                          <p:spTgt spid="132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13220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79" dur="indefinite"/>
                                        <p:tgtEl>
                                          <p:spTgt spid="132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1" dur="indefinite"/>
                                        <p:tgtEl>
                                          <p:spTgt spid="13220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82" dur="indefinite"/>
                                        <p:tgtEl>
                                          <p:spTgt spid="132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132199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85" dur="indefinite"/>
                                        <p:tgtEl>
                                          <p:spTgt spid="132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7" dur="indefinite"/>
                                        <p:tgtEl>
                                          <p:spTgt spid="132199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88" dur="indefinite"/>
                                        <p:tgtEl>
                                          <p:spTgt spid="132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132200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91" dur="indefinite"/>
                                        <p:tgtEl>
                                          <p:spTgt spid="132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13220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94" dur="indefinite"/>
                                        <p:tgtEl>
                                          <p:spTgt spid="132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132200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97" dur="indefinite"/>
                                        <p:tgtEl>
                                          <p:spTgt spid="132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9" dur="indefinite"/>
                                        <p:tgtEl>
                                          <p:spTgt spid="13220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100" dur="indefinite"/>
                                        <p:tgtEl>
                                          <p:spTgt spid="132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1322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1322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2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300"/>
                                        <p:tgtEl>
                                          <p:spTgt spid="1322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300"/>
                                        <p:tgtEl>
                                          <p:spTgt spid="1322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1322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2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996" grpId="0"/>
      <p:bldP spid="1321997" grpId="0"/>
      <p:bldP spid="1322003" grpId="0"/>
      <p:bldP spid="1322021" grpId="0"/>
      <p:bldP spid="1322032" grpId="0" animBg="1"/>
      <p:bldP spid="1322033" grpId="0" animBg="1"/>
      <p:bldP spid="1322036" grpId="0" animBg="1"/>
      <p:bldP spid="1322037" grpId="0"/>
      <p:bldP spid="1322038" grpId="0"/>
      <p:bldP spid="1322039" grpId="0"/>
      <p:bldP spid="1322040" grpId="0"/>
      <p:bldP spid="1322040" grpId="1"/>
      <p:bldP spid="1322000" grpId="0"/>
      <p:bldP spid="132200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7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-111" charset="0"/>
              <a:buNone/>
            </a:pPr>
            <a:fld id="{2AB3AEA6-E55A-AD45-B8DD-B6862E3C0B90}" type="slidenum">
              <a:rPr lang="en-US" smtClean="0">
                <a:latin typeface="Symbol" pitchFamily="-111" charset="2"/>
              </a:rPr>
              <a:pPr>
                <a:buFont typeface="Times New Roman" pitchFamily="-111" charset="0"/>
                <a:buNone/>
              </a:pPr>
              <a:t>5</a:t>
            </a:fld>
            <a:endParaRPr lang="en-US" smtClean="0">
              <a:latin typeface="Symbol" pitchFamily="-111" charset="2"/>
            </a:endParaRPr>
          </a:p>
        </p:txBody>
      </p:sp>
      <p:pic>
        <p:nvPicPr>
          <p:cNvPr id="2" name="Picture 1" descr="2012-Aug-02-ALICE_3D_v1_with_Tex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900"/>
            <a:ext cx="9144000" cy="5896796"/>
          </a:xfrm>
          <a:prstGeom prst="rect">
            <a:avLst/>
          </a:prstGeom>
        </p:spPr>
      </p:pic>
      <p:sp>
        <p:nvSpPr>
          <p:cNvPr id="74756" name="Text Box 5"/>
          <p:cNvSpPr txBox="1">
            <a:spLocks noChangeArrowheads="1"/>
          </p:cNvSpPr>
          <p:nvPr/>
        </p:nvSpPr>
        <p:spPr bwMode="auto">
          <a:xfrm>
            <a:off x="0" y="5749925"/>
            <a:ext cx="2120444" cy="617306"/>
          </a:xfrm>
          <a:prstGeom prst="rect">
            <a:avLst/>
          </a:prstGeom>
          <a:solidFill>
            <a:srgbClr val="FFFF99"/>
          </a:solidFill>
          <a:ln w="38160">
            <a:solidFill>
              <a:srgbClr val="000000"/>
            </a:solidFill>
            <a:miter lim="800000"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sz="1600" b="1" dirty="0" smtClean="0">
                <a:solidFill>
                  <a:srgbClr val="00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Размери</a:t>
            </a:r>
            <a:r>
              <a:rPr lang="en-US" sz="1600" b="1" dirty="0" smtClean="0">
                <a:solidFill>
                  <a:srgbClr val="00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: </a:t>
            </a:r>
            <a:r>
              <a:rPr lang="en-US" sz="1600" b="1" dirty="0">
                <a:solidFill>
                  <a:srgbClr val="00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16 x 26 </a:t>
            </a:r>
            <a:r>
              <a:rPr lang="en-US" sz="1600" b="1" dirty="0" smtClean="0">
                <a:solidFill>
                  <a:srgbClr val="00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m</a:t>
            </a:r>
            <a:endParaRPr lang="en-US" sz="1600" b="1" dirty="0">
              <a:solidFill>
                <a:srgbClr val="0000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sz="1600" b="1" dirty="0" smtClean="0">
                <a:solidFill>
                  <a:srgbClr val="00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Тегло</a:t>
            </a:r>
            <a:r>
              <a:rPr lang="en-US" sz="1600" b="1" dirty="0" smtClean="0">
                <a:solidFill>
                  <a:srgbClr val="00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: </a:t>
            </a:r>
            <a:r>
              <a:rPr lang="en-US" sz="1600" b="1" dirty="0">
                <a:solidFill>
                  <a:srgbClr val="00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10,000 </a:t>
            </a:r>
            <a:r>
              <a:rPr lang="en-US" sz="1600" b="1" dirty="0" smtClean="0">
                <a:solidFill>
                  <a:srgbClr val="00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</a:t>
            </a:r>
            <a:endParaRPr lang="en-US" sz="1600" b="1" dirty="0">
              <a:solidFill>
                <a:srgbClr val="0000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6566"/>
          </a:xfrm>
        </p:spPr>
        <p:txBody>
          <a:bodyPr>
            <a:normAutofit fontScale="90000"/>
          </a:bodyPr>
          <a:lstStyle/>
          <a:p>
            <a:r>
              <a:rPr lang="bg-BG" dirty="0" smtClean="0"/>
              <a:t>Детектор </a:t>
            </a:r>
            <a:r>
              <a:rPr lang="en-US" dirty="0" smtClean="0"/>
              <a:t>ALICE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092" name="Rectangle 12"/>
          <p:cNvSpPr>
            <a:spLocks noChangeArrowheads="1"/>
          </p:cNvSpPr>
          <p:nvPr/>
        </p:nvSpPr>
        <p:spPr bwMode="auto">
          <a:xfrm>
            <a:off x="0" y="681038"/>
            <a:ext cx="9144000" cy="1308100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pic>
        <p:nvPicPr>
          <p:cNvPr id="1326091" name="Picture 11" descr="JoshuaTreeSunset01_4"/>
          <p:cNvPicPr>
            <a:picLocks noChangeAspect="1" noChangeArrowheads="1"/>
          </p:cNvPicPr>
          <p:nvPr/>
        </p:nvPicPr>
        <p:blipFill>
          <a:blip r:embed="rId3">
            <a:lum bright="9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5" t="19878" r="3023" b="27681"/>
          <a:stretch>
            <a:fillRect/>
          </a:stretch>
        </p:blipFill>
        <p:spPr bwMode="auto">
          <a:xfrm>
            <a:off x="-9525" y="1963738"/>
            <a:ext cx="9144000" cy="45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26085" name="Text Box 5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bg-BG" sz="2800" dirty="0" smtClean="0">
                <a:solidFill>
                  <a:srgbClr val="000066"/>
                </a:solidFill>
              </a:rPr>
              <a:t>Подсилени дървета на решения</a:t>
            </a:r>
            <a:r>
              <a:rPr lang="en-GB" sz="2800" dirty="0" smtClean="0">
                <a:solidFill>
                  <a:srgbClr val="000066"/>
                </a:solidFill>
              </a:rPr>
              <a:t> </a:t>
            </a:r>
            <a:r>
              <a:rPr lang="en-GB" sz="2800" dirty="0">
                <a:solidFill>
                  <a:srgbClr val="000066"/>
                </a:solidFill>
              </a:rPr>
              <a:t>(BDT)</a:t>
            </a:r>
          </a:p>
        </p:txBody>
      </p:sp>
      <p:sp>
        <p:nvSpPr>
          <p:cNvPr id="1326086" name="Text Box 6"/>
          <p:cNvSpPr txBox="1">
            <a:spLocks noChangeArrowheads="1"/>
          </p:cNvSpPr>
          <p:nvPr/>
        </p:nvSpPr>
        <p:spPr bwMode="auto">
          <a:xfrm>
            <a:off x="179388" y="911225"/>
            <a:ext cx="8964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4"/>
              </a:buBlip>
            </a:pP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Дърветата на решения са популярни</a:t>
            </a:r>
            <a:r>
              <a:rPr lang="en-US" sz="200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en-US" sz="1200" dirty="0" smtClean="0">
                <a:solidFill>
                  <a:srgbClr val="333399"/>
                </a:solidFill>
                <a:latin typeface="Arial" charset="0"/>
              </a:rPr>
              <a:t>(</a:t>
            </a:r>
            <a:r>
              <a:rPr lang="bg-BG" sz="1200" dirty="0" smtClean="0">
                <a:solidFill>
                  <a:srgbClr val="333399"/>
                </a:solidFill>
                <a:latin typeface="Arial" charset="0"/>
              </a:rPr>
              <a:t>основно извън</a:t>
            </a:r>
            <a:r>
              <a:rPr lang="en-US" sz="120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en-US" sz="1200" dirty="0">
                <a:solidFill>
                  <a:srgbClr val="333399"/>
                </a:solidFill>
                <a:latin typeface="Arial" charset="0"/>
              </a:rPr>
              <a:t>HEP)</a:t>
            </a:r>
            <a:endParaRPr lang="en-GB" sz="1200" dirty="0">
              <a:solidFill>
                <a:srgbClr val="333399"/>
              </a:solidFill>
              <a:latin typeface="Arial" charset="0"/>
              <a:cs typeface="Arial" charset="0"/>
            </a:endParaRPr>
          </a:p>
        </p:txBody>
      </p:sp>
      <p:sp>
        <p:nvSpPr>
          <p:cNvPr id="1326087" name="Text Box 7"/>
          <p:cNvSpPr txBox="1">
            <a:spLocks noChangeArrowheads="1"/>
          </p:cNvSpPr>
          <p:nvPr/>
        </p:nvSpPr>
        <p:spPr bwMode="auto">
          <a:xfrm>
            <a:off x="539750" y="1341438"/>
            <a:ext cx="860425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Предимства</a:t>
            </a:r>
            <a:r>
              <a:rPr lang="en-US" sz="1600" dirty="0" smtClean="0">
                <a:latin typeface="Arial" charset="0"/>
                <a:sym typeface="Wingdings" charset="0"/>
              </a:rPr>
              <a:t>:</a:t>
            </a:r>
            <a:endParaRPr lang="en-US" sz="1600" dirty="0">
              <a:latin typeface="Arial" charset="0"/>
              <a:sym typeface="Wingdings" charset="0"/>
            </a:endParaRPr>
          </a:p>
          <a:p>
            <a:pPr lvl="1">
              <a:spcBef>
                <a:spcPct val="50000"/>
              </a:spcBef>
              <a:buFontTx/>
              <a:buBlip>
                <a:blip r:embed="rId6"/>
              </a:buBlip>
            </a:pPr>
            <a:r>
              <a:rPr lang="en-US" sz="1600" dirty="0">
                <a:latin typeface="Arial" charset="0"/>
                <a:sym typeface="Wingdings" charset="0"/>
              </a:rPr>
              <a:t>   </a:t>
            </a:r>
            <a:r>
              <a:rPr lang="bg-BG" sz="1600" dirty="0" smtClean="0">
                <a:latin typeface="Arial" charset="0"/>
                <a:sym typeface="Wingdings" charset="0"/>
              </a:rPr>
              <a:t>Не зависят от монотонни преобразования на данните и от екстремални значения</a:t>
            </a:r>
            <a:endParaRPr lang="en-US" sz="1600" dirty="0">
              <a:latin typeface="Arial" charset="0"/>
              <a:sym typeface="Wingdings" charset="0"/>
            </a:endParaRPr>
          </a:p>
          <a:p>
            <a:pPr lvl="1">
              <a:spcBef>
                <a:spcPct val="50000"/>
              </a:spcBef>
              <a:buFontTx/>
              <a:buBlip>
                <a:blip r:embed="rId6"/>
              </a:buBlip>
            </a:pPr>
            <a:r>
              <a:rPr lang="en-US" sz="1600" dirty="0">
                <a:latin typeface="Arial" charset="0"/>
                <a:sym typeface="Wingdings" charset="0"/>
              </a:rPr>
              <a:t>   </a:t>
            </a:r>
            <a:r>
              <a:rPr lang="bg-BG" sz="1600" dirty="0" smtClean="0">
                <a:latin typeface="Arial" charset="0"/>
                <a:sym typeface="Wingdings" charset="0"/>
              </a:rPr>
              <a:t>Променливи със слаб потенциал за класификация се игнорират</a:t>
            </a:r>
            <a:endParaRPr lang="en-US" sz="1600" dirty="0">
              <a:latin typeface="Arial" charset="0"/>
              <a:sym typeface="Wingdings" charset="0"/>
            </a:endParaRPr>
          </a:p>
          <a:p>
            <a:pPr>
              <a:spcBef>
                <a:spcPct val="50000"/>
              </a:spcBef>
              <a:buFontTx/>
              <a:buBlip>
                <a:blip r:embed="rId5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Недостатъци</a:t>
            </a:r>
            <a:r>
              <a:rPr lang="en-US" sz="1600" dirty="0" smtClean="0">
                <a:latin typeface="Arial" charset="0"/>
                <a:sym typeface="Wingdings" charset="0"/>
              </a:rPr>
              <a:t>:</a:t>
            </a:r>
            <a:endParaRPr lang="en-US" sz="1600" dirty="0">
              <a:latin typeface="Arial" charset="0"/>
              <a:sym typeface="Wingdings" charset="0"/>
            </a:endParaRPr>
          </a:p>
          <a:p>
            <a:pPr lvl="1">
              <a:spcBef>
                <a:spcPct val="50000"/>
              </a:spcBef>
              <a:buFontTx/>
              <a:buBlip>
                <a:blip r:embed="rId6"/>
              </a:buBlip>
            </a:pPr>
            <a:r>
              <a:rPr lang="en-US" sz="1600" dirty="0">
                <a:latin typeface="Arial" charset="0"/>
                <a:sym typeface="Wingdings" charset="0"/>
              </a:rPr>
              <a:t>   </a:t>
            </a:r>
            <a:r>
              <a:rPr lang="bg-BG" sz="1600" dirty="0" smtClean="0">
                <a:latin typeface="Arial" charset="0"/>
                <a:sym typeface="Wingdings" charset="0"/>
              </a:rPr>
              <a:t>Нестабилност</a:t>
            </a:r>
            <a:r>
              <a:rPr lang="en-US" sz="1600" dirty="0" smtClean="0">
                <a:latin typeface="Arial" charset="0"/>
                <a:sym typeface="Wingdings" charset="0"/>
              </a:rPr>
              <a:t>: </a:t>
            </a:r>
            <a:r>
              <a:rPr lang="bg-BG" sz="1600" dirty="0" smtClean="0">
                <a:latin typeface="Arial" charset="0"/>
                <a:sym typeface="Wingdings" charset="0"/>
              </a:rPr>
              <a:t>малки изменения в тренировъчната извадка водят до големи промени в структурата на дървото</a:t>
            </a:r>
            <a:endParaRPr lang="en-US" sz="1600" dirty="0">
              <a:latin typeface="Arial" charset="0"/>
              <a:sym typeface="Wingdings" charset="0"/>
            </a:endParaRPr>
          </a:p>
          <a:p>
            <a:pPr lvl="1">
              <a:spcBef>
                <a:spcPct val="50000"/>
              </a:spcBef>
              <a:buFontTx/>
              <a:buBlip>
                <a:blip r:embed="rId6"/>
              </a:buBlip>
            </a:pPr>
            <a:r>
              <a:rPr lang="en-US" sz="1600" dirty="0">
                <a:latin typeface="Arial" charset="0"/>
                <a:sym typeface="Wingdings" charset="0"/>
              </a:rPr>
              <a:t>   </a:t>
            </a:r>
            <a:r>
              <a:rPr lang="bg-BG" sz="1600" dirty="0" smtClean="0">
                <a:latin typeface="Arial" charset="0"/>
                <a:sym typeface="Wingdings" charset="0"/>
              </a:rPr>
              <a:t>Чувствителни към прекалено обучение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en-US" sz="1600" dirty="0">
                <a:latin typeface="Arial" charset="0"/>
                <a:sym typeface="Wingdings" charset="0"/>
              </a:rPr>
              <a:t>( </a:t>
            </a:r>
            <a:r>
              <a:rPr lang="bg-BG" sz="1600" dirty="0" smtClean="0">
                <a:latin typeface="Arial" charset="0"/>
                <a:sym typeface="Wingdings" charset="0"/>
              </a:rPr>
              <a:t>нужно е окастряне</a:t>
            </a:r>
            <a:r>
              <a:rPr lang="en-US" sz="1600" dirty="0" smtClean="0">
                <a:latin typeface="Arial" charset="0"/>
                <a:sym typeface="Wingdings" charset="0"/>
              </a:rPr>
              <a:t>)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sp>
        <p:nvSpPr>
          <p:cNvPr id="1326088" name="Text Box 8"/>
          <p:cNvSpPr txBox="1">
            <a:spLocks noChangeArrowheads="1"/>
          </p:cNvSpPr>
          <p:nvPr/>
        </p:nvSpPr>
        <p:spPr bwMode="auto">
          <a:xfrm>
            <a:off x="169863" y="4019094"/>
            <a:ext cx="896461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4"/>
              </a:buBlip>
            </a:pPr>
            <a:r>
              <a:rPr lang="bg-BG" sz="2000" i="1" dirty="0" smtClean="0">
                <a:solidFill>
                  <a:srgbClr val="333399"/>
                </a:solidFill>
                <a:latin typeface="Arial" charset="0"/>
              </a:rPr>
              <a:t>Подсилени дървета на решения</a:t>
            </a:r>
            <a:r>
              <a:rPr lang="en-US" sz="2000" dirty="0" smtClean="0">
                <a:solidFill>
                  <a:srgbClr val="333399"/>
                </a:solidFill>
                <a:latin typeface="Arial" charset="0"/>
              </a:rPr>
              <a:t>: </a:t>
            </a: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“гора” от дървета гласува мажоритарно</a:t>
            </a:r>
            <a:r>
              <a:rPr lang="en-US" sz="2000" dirty="0" smtClean="0">
                <a:solidFill>
                  <a:srgbClr val="333399"/>
                </a:solidFill>
                <a:latin typeface="Arial" charset="0"/>
              </a:rPr>
              <a:t>, </a:t>
            </a:r>
            <a:r>
              <a:rPr lang="bg-BG" sz="2000" dirty="0" smtClean="0">
                <a:solidFill>
                  <a:srgbClr val="333399"/>
                </a:solidFill>
                <a:latin typeface="Arial" charset="0"/>
              </a:rPr>
              <a:t>като събитията във всяко дърво и самите дървета имат свои тегла</a:t>
            </a:r>
            <a:endParaRPr lang="en-GB" sz="20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326089" name="Text Box 9"/>
          <p:cNvSpPr txBox="1">
            <a:spLocks noChangeArrowheads="1"/>
          </p:cNvSpPr>
          <p:nvPr/>
        </p:nvSpPr>
        <p:spPr bwMode="auto">
          <a:xfrm>
            <a:off x="530225" y="5034757"/>
            <a:ext cx="860425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ja-JP" altLang="en-US" sz="1600" dirty="0" smtClean="0">
                <a:latin typeface="Arial"/>
                <a:sym typeface="Wingdings" charset="0"/>
              </a:rPr>
              <a:t>“</a:t>
            </a:r>
            <a:r>
              <a:rPr lang="en-US" sz="1600" dirty="0" err="1">
                <a:latin typeface="Arial" charset="0"/>
                <a:sym typeface="Wingdings" charset="0"/>
              </a:rPr>
              <a:t>AdaBoost</a:t>
            </a:r>
            <a:r>
              <a:rPr lang="ja-JP" altLang="en-US" sz="1600" dirty="0">
                <a:latin typeface="Arial"/>
                <a:sym typeface="Wingdings" charset="0"/>
              </a:rPr>
              <a:t>”</a:t>
            </a:r>
            <a:r>
              <a:rPr lang="en-US" sz="1600" dirty="0">
                <a:latin typeface="Arial" charset="0"/>
                <a:sym typeface="Wingdings" charset="0"/>
              </a:rPr>
              <a:t>: </a:t>
            </a:r>
            <a:r>
              <a:rPr lang="bg-BG" sz="1600" dirty="0" smtClean="0">
                <a:latin typeface="Arial" charset="0"/>
                <a:sym typeface="Wingdings" charset="0"/>
              </a:rPr>
              <a:t>неправилно класифицираните събития имат по-голямо тегло в следващите дървета</a:t>
            </a:r>
            <a:endParaRPr lang="en-US" sz="1600" i="1" dirty="0">
              <a:latin typeface="Arial" charset="0"/>
              <a:sym typeface="Wingdings" charset="0"/>
            </a:endParaRPr>
          </a:p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ja-JP" altLang="en-US" sz="1600" dirty="0">
                <a:latin typeface="Arial"/>
                <a:sym typeface="Wingdings" charset="0"/>
              </a:rPr>
              <a:t>“</a:t>
            </a:r>
            <a:r>
              <a:rPr lang="en-US" sz="1600" dirty="0">
                <a:latin typeface="Arial" charset="0"/>
                <a:sym typeface="Wingdings" charset="0"/>
              </a:rPr>
              <a:t>Bagging</a:t>
            </a:r>
            <a:r>
              <a:rPr lang="ja-JP" altLang="en-US" sz="1600" dirty="0" smtClean="0">
                <a:latin typeface="Arial"/>
                <a:sym typeface="Wingdings" charset="0"/>
              </a:rPr>
              <a:t>”</a:t>
            </a:r>
            <a:r>
              <a:rPr lang="en-US" sz="1600" dirty="0" smtClean="0">
                <a:latin typeface="Arial" charset="0"/>
                <a:sym typeface="Wingdings" charset="0"/>
              </a:rPr>
              <a:t>: </a:t>
            </a:r>
            <a:r>
              <a:rPr lang="bg-BG" sz="1600" dirty="0" smtClean="0">
                <a:latin typeface="Arial" charset="0"/>
                <a:sym typeface="Wingdings" charset="0"/>
              </a:rPr>
              <a:t>случайни тегла на събитията, случайни извадки от тренировъчните данни</a:t>
            </a:r>
            <a:endParaRPr lang="en-US" sz="1600" dirty="0">
              <a:latin typeface="Arial" charset="0"/>
              <a:sym typeface="Wingdings" charset="0"/>
            </a:endParaRPr>
          </a:p>
          <a:p>
            <a:pPr>
              <a:spcBef>
                <a:spcPct val="50000"/>
              </a:spcBef>
              <a:buFontTx/>
              <a:buBlip>
                <a:blip r:embed="rId6"/>
              </a:buBlip>
            </a:pPr>
            <a:r>
              <a:rPr lang="bg-BG" sz="1600" dirty="0" smtClean="0">
                <a:latin typeface="Arial" charset="0"/>
                <a:sym typeface="Wingdings" charset="0"/>
              </a:rPr>
              <a:t>Всяко отделно дърво е лош класификатор, но сумата им работи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bg-BG" sz="1600" dirty="0" smtClean="0">
                <a:latin typeface="Arial" charset="0"/>
                <a:sym typeface="Wingdings" charset="0"/>
              </a:rPr>
              <a:t>добре</a:t>
            </a:r>
            <a:r>
              <a:rPr lang="en-US" sz="1600" dirty="0" smtClean="0">
                <a:latin typeface="Arial" charset="0"/>
                <a:sym typeface="Wingdings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Arial" charset="0"/>
                <a:sym typeface="Wingdings" charset="0"/>
              </a:rPr>
              <a:t></a:t>
            </a:r>
            <a:r>
              <a:rPr lang="en-US" sz="1600" dirty="0">
                <a:latin typeface="Arial" charset="0"/>
                <a:sym typeface="Wingdings" charset="0"/>
              </a:rPr>
              <a:t> </a:t>
            </a:r>
            <a:r>
              <a:rPr lang="bg-BG" sz="1600" dirty="0" smtClean="0">
                <a:solidFill>
                  <a:srgbClr val="FF0000"/>
                </a:solidFill>
                <a:latin typeface="Arial" charset="0"/>
                <a:sym typeface="Wingdings" charset="0"/>
              </a:rPr>
              <a:t>подобрена стабилност</a:t>
            </a:r>
            <a:r>
              <a:rPr lang="en-US" sz="1600" dirty="0" smtClean="0">
                <a:solidFill>
                  <a:srgbClr val="FF0000"/>
                </a:solidFill>
                <a:latin typeface="Arial" charset="0"/>
                <a:sym typeface="Wingdings" charset="0"/>
              </a:rPr>
              <a:t>!</a:t>
            </a:r>
            <a:endParaRPr lang="en-US" sz="1600" dirty="0">
              <a:solidFill>
                <a:srgbClr val="FF0000"/>
              </a:solidFill>
              <a:latin typeface="Arial" charset="0"/>
              <a:sym typeface="Wingding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28015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32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2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32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2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3" name="Text Box 3"/>
          <p:cNvSpPr txBox="1">
            <a:spLocks noChangeArrowheads="1"/>
          </p:cNvSpPr>
          <p:nvPr/>
        </p:nvSpPr>
        <p:spPr bwMode="auto">
          <a:xfrm>
            <a:off x="179388" y="787400"/>
            <a:ext cx="7272337" cy="425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bg-BG" sz="2000" dirty="0" smtClean="0">
                <a:solidFill>
                  <a:srgbClr val="000000"/>
                </a:solidFill>
                <a:latin typeface="Arial" charset="0"/>
              </a:rPr>
              <a:t>Отсяване на фон като функция на ефективността</a:t>
            </a:r>
            <a:endParaRPr lang="en-US" sz="20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12164" name="Rectangle 4"/>
          <p:cNvSpPr>
            <a:spLocks noChangeArrowheads="1"/>
          </p:cNvSpPr>
          <p:nvPr/>
        </p:nvSpPr>
        <p:spPr bwMode="auto">
          <a:xfrm>
            <a:off x="323850" y="1555750"/>
            <a:ext cx="8496300" cy="4681538"/>
          </a:xfrm>
          <a:prstGeom prst="rect">
            <a:avLst/>
          </a:prstGeom>
          <a:solidFill>
            <a:srgbClr val="EAEAEA"/>
          </a:solidFill>
          <a:ln w="3175" algn="ctr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rgbClr val="EEEEEE"/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pPr eaLnBrk="1" hangingPunct="1">
              <a:spcBef>
                <a:spcPct val="35000"/>
              </a:spcBef>
              <a:buClr>
                <a:srgbClr val="FF0000"/>
              </a:buClr>
              <a:buSzPct val="135000"/>
              <a:buFont typeface="Wingdings" pitchFamily="2" charset="2"/>
              <a:buChar char="§"/>
            </a:pPr>
            <a:endParaRPr lang="en-GB" sz="160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012165" name="Picture 5" descr="rejBvsS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9E6DA"/>
              </a:clrFrom>
              <a:clrTo>
                <a:srgbClr val="E9E6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711325"/>
            <a:ext cx="5905500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12166" name="Text Box 6"/>
          <p:cNvSpPr txBox="1">
            <a:spLocks noChangeArrowheads="1"/>
          </p:cNvSpPr>
          <p:nvPr/>
        </p:nvSpPr>
        <p:spPr bwMode="auto">
          <a:xfrm rot="-3075809">
            <a:off x="7391401" y="4961832"/>
            <a:ext cx="1562100" cy="123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 eaLnBrk="1" hangingPunct="1"/>
            <a:r>
              <a:rPr lang="bg-BG" sz="1400" dirty="0" smtClean="0">
                <a:solidFill>
                  <a:srgbClr val="99CC00"/>
                </a:solidFill>
                <a:latin typeface="Arial" charset="0"/>
              </a:rPr>
              <a:t>Вероятност да класифицираме сигнала като сигнал</a:t>
            </a:r>
            <a:endParaRPr lang="en-GB" sz="1400" dirty="0" smtClean="0">
              <a:solidFill>
                <a:srgbClr val="99CC00"/>
              </a:solidFill>
              <a:latin typeface="Arial" charset="0"/>
            </a:endParaRPr>
          </a:p>
          <a:p>
            <a:pPr algn="ctr" eaLnBrk="1" hangingPunct="1"/>
            <a:endParaRPr lang="en-GB" sz="1800" dirty="0" smtClean="0">
              <a:solidFill>
                <a:srgbClr val="99CC00"/>
              </a:solidFill>
              <a:latin typeface="Arial" charset="0"/>
            </a:endParaRPr>
          </a:p>
        </p:txBody>
      </p:sp>
      <p:sp>
        <p:nvSpPr>
          <p:cNvPr id="2012167" name="Text Box 7"/>
          <p:cNvSpPr txBox="1">
            <a:spLocks noChangeArrowheads="1"/>
          </p:cNvSpPr>
          <p:nvPr/>
        </p:nvSpPr>
        <p:spPr bwMode="auto">
          <a:xfrm rot="-3075809">
            <a:off x="201613" y="2354523"/>
            <a:ext cx="1550988" cy="740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 eaLnBrk="1" hangingPunct="1"/>
            <a:r>
              <a:rPr lang="bg-BG" sz="1400" dirty="0" smtClean="0">
                <a:solidFill>
                  <a:srgbClr val="99CC00"/>
                </a:solidFill>
                <a:latin typeface="Arial" charset="0"/>
              </a:rPr>
              <a:t>Вероятност да класифицирме фона като фон</a:t>
            </a:r>
            <a:endParaRPr lang="en-GB" sz="1400" dirty="0" smtClean="0">
              <a:solidFill>
                <a:srgbClr val="99CC00"/>
              </a:solidFill>
              <a:latin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12762"/>
          </a:xfrm>
        </p:spPr>
        <p:txBody>
          <a:bodyPr>
            <a:normAutofit fontScale="90000"/>
          </a:bodyPr>
          <a:lstStyle/>
          <a:p>
            <a:r>
              <a:rPr lang="bg-BG" dirty="0" smtClean="0"/>
              <a:t>Характеристики на различните методи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51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8912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2012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201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201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2166" grpId="0"/>
      <p:bldP spid="201216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8C7-9349-A34A-810A-BCFECA2B684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 descr="7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5731" y="0"/>
            <a:ext cx="12155982" cy="6858000"/>
          </a:xfrm>
          <a:prstGeom prst="rect">
            <a:avLst/>
          </a:prstGeom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5749925"/>
            <a:ext cx="1828096" cy="617306"/>
          </a:xfrm>
          <a:prstGeom prst="rect">
            <a:avLst/>
          </a:prstGeom>
          <a:solidFill>
            <a:srgbClr val="FFFF99"/>
          </a:solidFill>
          <a:ln w="38160">
            <a:solidFill>
              <a:srgbClr val="000000"/>
            </a:solidFill>
            <a:miter lim="800000"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sz="1600" b="1" dirty="0" smtClean="0">
                <a:solidFill>
                  <a:srgbClr val="00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Височина</a:t>
            </a:r>
            <a:r>
              <a:rPr lang="en-US" sz="1600" b="1" dirty="0" smtClean="0">
                <a:solidFill>
                  <a:srgbClr val="00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: 16 m</a:t>
            </a:r>
            <a:endParaRPr lang="en-US" sz="1600" b="1" dirty="0">
              <a:solidFill>
                <a:srgbClr val="0000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sz="1600" b="1" dirty="0" smtClean="0">
                <a:solidFill>
                  <a:srgbClr val="00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Тегло</a:t>
            </a:r>
            <a:r>
              <a:rPr lang="en-US" sz="1600" b="1" dirty="0" smtClean="0">
                <a:solidFill>
                  <a:srgbClr val="00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: </a:t>
            </a:r>
            <a:r>
              <a:rPr lang="en-US" sz="1600" b="1" dirty="0">
                <a:solidFill>
                  <a:srgbClr val="00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10,000 </a:t>
            </a:r>
            <a:r>
              <a:rPr lang="en-US" sz="1600" b="1" dirty="0" smtClean="0">
                <a:solidFill>
                  <a:srgbClr val="00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</a:t>
            </a:r>
            <a:endParaRPr lang="en-US" sz="1600" b="1" dirty="0">
              <a:solidFill>
                <a:srgbClr val="0000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771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12750"/>
            <a:ext cx="8763000" cy="5835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680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-111" charset="0"/>
              <a:buNone/>
            </a:pPr>
            <a:fld id="{9F331CBE-065F-2B4C-BB63-07AF129B2D90}" type="slidenum">
              <a:rPr lang="en-US" smtClean="0">
                <a:latin typeface="Symbol" pitchFamily="-111" charset="2"/>
              </a:rPr>
              <a:pPr>
                <a:buFont typeface="Times New Roman" pitchFamily="-111" charset="0"/>
                <a:buNone/>
              </a:pPr>
              <a:t>7</a:t>
            </a:fld>
            <a:endParaRPr lang="en-US" smtClean="0">
              <a:latin typeface="Symbol" pitchFamily="-111" charset="2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1752600" y="122238"/>
            <a:ext cx="6248400" cy="129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bg-BG" sz="3900" b="1" dirty="0" smtClean="0">
                <a:solidFill>
                  <a:srgbClr val="330066"/>
                </a:solidFill>
                <a:latin typeface="Arial" pitchFamily="-111" charset="0"/>
              </a:rPr>
              <a:t>“План” за</a:t>
            </a:r>
            <a:r>
              <a:rPr lang="en-US" sz="3900" b="1" dirty="0" smtClean="0">
                <a:solidFill>
                  <a:srgbClr val="330066"/>
                </a:solidFill>
                <a:latin typeface="Arial" pitchFamily="-111" charset="0"/>
              </a:rPr>
              <a:t> </a:t>
            </a:r>
            <a:r>
              <a:rPr lang="en-US" sz="3900" b="1" dirty="0" err="1" smtClean="0">
                <a:solidFill>
                  <a:srgbClr val="330066"/>
                </a:solidFill>
                <a:latin typeface="Arial" pitchFamily="-111" charset="0"/>
              </a:rPr>
              <a:t>PbPb</a:t>
            </a:r>
            <a:r>
              <a:rPr lang="bg-BG" sz="3900" b="1" dirty="0">
                <a:solidFill>
                  <a:srgbClr val="330066"/>
                </a:solidFill>
                <a:latin typeface="Arial" pitchFamily="-111" charset="0"/>
              </a:rPr>
              <a:t> </a:t>
            </a:r>
            <a:r>
              <a:rPr lang="bg-BG" sz="3900" b="1" dirty="0" smtClean="0">
                <a:solidFill>
                  <a:srgbClr val="330066"/>
                </a:solidFill>
                <a:latin typeface="Arial" pitchFamily="-111" charset="0"/>
              </a:rPr>
              <a:t>данни</a:t>
            </a:r>
            <a:endParaRPr lang="en-GB" sz="3900" b="1" dirty="0">
              <a:solidFill>
                <a:srgbClr val="330066"/>
              </a:solidFill>
              <a:latin typeface="Arial" pitchFamily="-111" charset="0"/>
            </a:endParaRP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457200" y="1719263"/>
            <a:ext cx="8458200" cy="4411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38138" indent="-338138" eaLnBrk="1" hangingPunct="1">
              <a:lnSpc>
                <a:spcPct val="80000"/>
              </a:lnSpc>
              <a:spcBef>
                <a:spcPts val="500"/>
              </a:spcBef>
              <a:buClr>
                <a:srgbClr val="330066"/>
              </a:buClr>
              <a:buSzPct val="70000"/>
              <a:buFont typeface="Wingdings" pitchFamily="-111" charset="2"/>
              <a:buChar char="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bg-BG" sz="2000" dirty="0">
                <a:solidFill>
                  <a:srgbClr val="000000"/>
                </a:solidFill>
                <a:latin typeface="Arial" pitchFamily="-111" charset="0"/>
              </a:rPr>
              <a:t>Около 16,000 частици минават през детектора при всеки </a:t>
            </a:r>
            <a:r>
              <a:rPr lang="en-US" sz="2000" dirty="0" err="1" smtClean="0">
                <a:solidFill>
                  <a:srgbClr val="000000"/>
                </a:solidFill>
                <a:latin typeface="Arial" pitchFamily="-111" charset="0"/>
              </a:rPr>
              <a:t>PbPb</a:t>
            </a:r>
            <a:r>
              <a:rPr lang="en-US" sz="2000" dirty="0" smtClean="0">
                <a:solidFill>
                  <a:srgbClr val="000000"/>
                </a:solidFill>
                <a:latin typeface="Arial" pitchFamily="-111" charset="0"/>
              </a:rPr>
              <a:t> </a:t>
            </a:r>
            <a:r>
              <a:rPr lang="bg-BG" sz="2000" dirty="0" smtClean="0">
                <a:solidFill>
                  <a:srgbClr val="000000"/>
                </a:solidFill>
                <a:latin typeface="Arial" pitchFamily="-111" charset="0"/>
              </a:rPr>
              <a:t>сблъсък</a:t>
            </a:r>
            <a:r>
              <a:rPr lang="bg-BG" sz="2000" dirty="0">
                <a:solidFill>
                  <a:srgbClr val="000000"/>
                </a:solidFill>
                <a:latin typeface="Arial" pitchFamily="-111" charset="0"/>
              </a:rPr>
              <a:t>; броят частици достига  90 на cm</a:t>
            </a:r>
            <a:r>
              <a:rPr lang="bg-BG" sz="2000" baseline="30000" dirty="0">
                <a:solidFill>
                  <a:srgbClr val="000000"/>
                </a:solidFill>
                <a:latin typeface="Arial" pitchFamily="-111" charset="0"/>
              </a:rPr>
              <a:t>2</a:t>
            </a:r>
            <a:r>
              <a:rPr lang="bg-BG" sz="2000" dirty="0">
                <a:solidFill>
                  <a:srgbClr val="000000"/>
                </a:solidFill>
                <a:latin typeface="Arial" pitchFamily="-111" charset="0"/>
              </a:rPr>
              <a:t> в близост до точката на взаимодействие!</a:t>
            </a:r>
          </a:p>
          <a:p>
            <a:pPr marL="338138" indent="-338138" eaLnBrk="1" hangingPunct="1">
              <a:lnSpc>
                <a:spcPct val="80000"/>
              </a:lnSpc>
              <a:spcBef>
                <a:spcPts val="500"/>
              </a:spcBef>
              <a:buClrTx/>
              <a:buSzPct val="70000"/>
              <a:buFontTx/>
              <a:buNone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endParaRPr lang="bg-BG" sz="2000" dirty="0">
              <a:solidFill>
                <a:srgbClr val="000000"/>
              </a:solidFill>
              <a:latin typeface="Arial" pitchFamily="-111" charset="0"/>
            </a:endParaRPr>
          </a:p>
          <a:p>
            <a:pPr marL="338138" indent="-338138" eaLnBrk="1" hangingPunct="1">
              <a:lnSpc>
                <a:spcPct val="80000"/>
              </a:lnSpc>
              <a:spcBef>
                <a:spcPts val="500"/>
              </a:spcBef>
              <a:buClr>
                <a:srgbClr val="330066"/>
              </a:buClr>
              <a:buSzPct val="70000"/>
              <a:buFont typeface="Wingdings" pitchFamily="-111" charset="2"/>
              <a:buChar char="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bg-BG" sz="2000" dirty="0">
                <a:solidFill>
                  <a:srgbClr val="000000"/>
                </a:solidFill>
                <a:latin typeface="Arial" pitchFamily="-111" charset="0"/>
              </a:rPr>
              <a:t>Всяка частица се измерва индивидуално: траектория, </a:t>
            </a:r>
            <a:r>
              <a:rPr lang="bg-BG" sz="2000" dirty="0" smtClean="0">
                <a:solidFill>
                  <a:srgbClr val="000000"/>
                </a:solidFill>
                <a:latin typeface="Arial" pitchFamily="-111" charset="0"/>
              </a:rPr>
              <a:t>идентификация, </a:t>
            </a:r>
            <a:r>
              <a:rPr lang="bg-BG" sz="2000" dirty="0">
                <a:solidFill>
                  <a:srgbClr val="000000"/>
                </a:solidFill>
                <a:latin typeface="Arial" pitchFamily="-111" charset="0"/>
              </a:rPr>
              <a:t>4-импулс; </a:t>
            </a:r>
          </a:p>
          <a:p>
            <a:pPr marL="338138" indent="-338138" eaLnBrk="1" hangingPunct="1">
              <a:lnSpc>
                <a:spcPct val="80000"/>
              </a:lnSpc>
              <a:spcBef>
                <a:spcPts val="500"/>
              </a:spcBef>
              <a:buClrTx/>
              <a:buSzPct val="70000"/>
              <a:buFontTx/>
              <a:buNone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endParaRPr lang="bg-BG" sz="2000" dirty="0">
              <a:solidFill>
                <a:srgbClr val="000000"/>
              </a:solidFill>
              <a:latin typeface="Arial" pitchFamily="-111" charset="0"/>
            </a:endParaRPr>
          </a:p>
          <a:p>
            <a:pPr marL="338138" indent="-338138" eaLnBrk="1" hangingPunct="1">
              <a:lnSpc>
                <a:spcPct val="80000"/>
              </a:lnSpc>
              <a:spcBef>
                <a:spcPts val="500"/>
              </a:spcBef>
              <a:buClr>
                <a:srgbClr val="330066"/>
              </a:buClr>
              <a:buSzPct val="70000"/>
              <a:buFont typeface="Wingdings" pitchFamily="-111" charset="2"/>
              <a:buChar char="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bg-BG" sz="2000" dirty="0">
                <a:solidFill>
                  <a:srgbClr val="000000"/>
                </a:solidFill>
                <a:latin typeface="Arial" pitchFamily="-111" charset="0"/>
              </a:rPr>
              <a:t>Определяне точката на взаимодействие с точност няколко </a:t>
            </a:r>
            <a:r>
              <a:rPr lang="bg-BG" sz="2000" dirty="0">
                <a:solidFill>
                  <a:srgbClr val="000000"/>
                </a:solidFill>
              </a:rPr>
              <a:t></a:t>
            </a:r>
            <a:r>
              <a:rPr lang="bg-BG" sz="2000" dirty="0">
                <a:solidFill>
                  <a:srgbClr val="000000"/>
                </a:solidFill>
                <a:latin typeface="Arial" pitchFamily="-111" charset="0"/>
              </a:rPr>
              <a:t>m;</a:t>
            </a:r>
          </a:p>
          <a:p>
            <a:pPr marL="338138" indent="-338138" eaLnBrk="1" hangingPunct="1">
              <a:lnSpc>
                <a:spcPct val="80000"/>
              </a:lnSpc>
              <a:spcBef>
                <a:spcPts val="500"/>
              </a:spcBef>
              <a:buClrTx/>
              <a:buSzPct val="70000"/>
              <a:buFontTx/>
              <a:buNone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endParaRPr lang="bg-BG" sz="2000" dirty="0">
              <a:solidFill>
                <a:srgbClr val="000000"/>
              </a:solidFill>
              <a:latin typeface="Arial" pitchFamily="-111" charset="0"/>
            </a:endParaRPr>
          </a:p>
          <a:p>
            <a:pPr marL="338138" indent="-338138" eaLnBrk="1" hangingPunct="1">
              <a:lnSpc>
                <a:spcPct val="80000"/>
              </a:lnSpc>
              <a:spcBef>
                <a:spcPts val="500"/>
              </a:spcBef>
              <a:buClr>
                <a:srgbClr val="330066"/>
              </a:buClr>
              <a:buSzPct val="70000"/>
              <a:buFont typeface="Wingdings" pitchFamily="-111" charset="2"/>
              <a:buChar char="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bg-BG" sz="2000" dirty="0">
                <a:solidFill>
                  <a:srgbClr val="000000"/>
                </a:solidFill>
                <a:latin typeface="Arial" pitchFamily="-111" charset="0"/>
              </a:rPr>
              <a:t>Идентификация на интересни редки събития в рамките на 100 </a:t>
            </a:r>
            <a:r>
              <a:rPr lang="bg-BG" sz="2000" dirty="0">
                <a:solidFill>
                  <a:srgbClr val="000000"/>
                </a:solidFill>
              </a:rPr>
              <a:t></a:t>
            </a:r>
            <a:r>
              <a:rPr lang="bg-BG" sz="2000" dirty="0">
                <a:solidFill>
                  <a:srgbClr val="000000"/>
                </a:solidFill>
                <a:latin typeface="Arial" pitchFamily="-111" charset="0"/>
              </a:rPr>
              <a:t>s;</a:t>
            </a:r>
          </a:p>
          <a:p>
            <a:pPr marL="338138" indent="-338138" eaLnBrk="1" hangingPunct="1">
              <a:lnSpc>
                <a:spcPct val="80000"/>
              </a:lnSpc>
              <a:spcBef>
                <a:spcPts val="500"/>
              </a:spcBef>
              <a:buClrTx/>
              <a:buSzPct val="70000"/>
              <a:buFontTx/>
              <a:buNone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endParaRPr lang="bg-BG" sz="2000" dirty="0">
              <a:solidFill>
                <a:srgbClr val="000000"/>
              </a:solidFill>
              <a:latin typeface="Arial" pitchFamily="-111" charset="0"/>
            </a:endParaRPr>
          </a:p>
          <a:p>
            <a:pPr marL="338138" indent="-338138" eaLnBrk="1" hangingPunct="1">
              <a:lnSpc>
                <a:spcPct val="80000"/>
              </a:lnSpc>
              <a:spcBef>
                <a:spcPts val="500"/>
              </a:spcBef>
              <a:buClr>
                <a:srgbClr val="330066"/>
              </a:buClr>
              <a:buSzPct val="70000"/>
              <a:buFont typeface="Wingdings" pitchFamily="-111" charset="2"/>
              <a:buChar char="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bg-BG" sz="2000" dirty="0">
                <a:solidFill>
                  <a:srgbClr val="000000"/>
                </a:solidFill>
                <a:latin typeface="Arial" pitchFamily="-111" charset="0"/>
              </a:rPr>
              <a:t>Запис на данни 1.2 Gb/s (2 CD/s) и 1 Pb/y ( 4 Km висок куп CD );</a:t>
            </a:r>
          </a:p>
          <a:p>
            <a:pPr marL="338138" indent="-338138" eaLnBrk="1" hangingPunct="1">
              <a:lnSpc>
                <a:spcPct val="80000"/>
              </a:lnSpc>
              <a:spcBef>
                <a:spcPts val="500"/>
              </a:spcBef>
              <a:buClrTx/>
              <a:buSzPct val="70000"/>
              <a:buFontTx/>
              <a:buNone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endParaRPr lang="bg-BG" sz="2000" dirty="0">
              <a:solidFill>
                <a:srgbClr val="000000"/>
              </a:solidFill>
              <a:latin typeface="Arial" pitchFamily="-111" charset="0"/>
            </a:endParaRPr>
          </a:p>
          <a:p>
            <a:pPr marL="338138" indent="-338138" eaLnBrk="1" hangingPunct="1">
              <a:lnSpc>
                <a:spcPct val="80000"/>
              </a:lnSpc>
              <a:spcBef>
                <a:spcPts val="500"/>
              </a:spcBef>
              <a:buClr>
                <a:srgbClr val="330066"/>
              </a:buClr>
              <a:buSzPct val="70000"/>
              <a:buFont typeface="Wingdings" pitchFamily="-111" charset="2"/>
              <a:buChar char="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bg-BG" sz="2000" dirty="0">
                <a:solidFill>
                  <a:srgbClr val="000000"/>
                </a:solidFill>
                <a:latin typeface="Arial" pitchFamily="-111" charset="0"/>
              </a:rPr>
              <a:t>Достъп до данните за </a:t>
            </a:r>
            <a:r>
              <a:rPr lang="en-US" sz="2000" dirty="0">
                <a:solidFill>
                  <a:srgbClr val="000000"/>
                </a:solidFill>
                <a:latin typeface="Arial" pitchFamily="-111" charset="0"/>
              </a:rPr>
              <a:t>~</a:t>
            </a:r>
            <a:r>
              <a:rPr lang="bg-BG" sz="2000" dirty="0" smtClean="0">
                <a:solidFill>
                  <a:srgbClr val="000000"/>
                </a:solidFill>
                <a:latin typeface="Arial" pitchFamily="-111" charset="0"/>
              </a:rPr>
              <a:t>1,000 </a:t>
            </a:r>
            <a:r>
              <a:rPr lang="bg-BG" sz="2000" dirty="0">
                <a:solidFill>
                  <a:srgbClr val="000000"/>
                </a:solidFill>
                <a:latin typeface="Arial" pitchFamily="-111" charset="0"/>
              </a:rPr>
              <a:t>физици в </a:t>
            </a:r>
            <a:r>
              <a:rPr lang="en-US" sz="2000" dirty="0" smtClean="0">
                <a:solidFill>
                  <a:srgbClr val="000000"/>
                </a:solidFill>
                <a:latin typeface="Arial" pitchFamily="-111" charset="0"/>
              </a:rPr>
              <a:t>~</a:t>
            </a:r>
            <a:r>
              <a:rPr lang="bg-BG" sz="2000" dirty="0" smtClean="0">
                <a:solidFill>
                  <a:srgbClr val="000000"/>
                </a:solidFill>
                <a:latin typeface="Arial" pitchFamily="-111" charset="0"/>
              </a:rPr>
              <a:t>80 </a:t>
            </a:r>
            <a:r>
              <a:rPr lang="bg-BG" sz="2000" dirty="0">
                <a:solidFill>
                  <a:srgbClr val="000000"/>
                </a:solidFill>
                <a:latin typeface="Arial" pitchFamily="-111" charset="0"/>
              </a:rPr>
              <a:t>института от </a:t>
            </a:r>
            <a:r>
              <a:rPr lang="en-US" sz="2000" dirty="0" smtClean="0">
                <a:solidFill>
                  <a:srgbClr val="000000"/>
                </a:solidFill>
                <a:latin typeface="Arial" pitchFamily="-111" charset="0"/>
              </a:rPr>
              <a:t>~</a:t>
            </a:r>
            <a:r>
              <a:rPr lang="bg-BG" sz="2000" dirty="0" smtClean="0">
                <a:solidFill>
                  <a:srgbClr val="000000"/>
                </a:solidFill>
                <a:latin typeface="Arial" pitchFamily="-111" charset="0"/>
              </a:rPr>
              <a:t>28 </a:t>
            </a:r>
            <a:r>
              <a:rPr lang="bg-BG" sz="2000" dirty="0">
                <a:solidFill>
                  <a:srgbClr val="000000"/>
                </a:solidFill>
                <a:latin typeface="Arial" pitchFamily="-111" charset="0"/>
              </a:rPr>
              <a:t>страни.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1379538" cy="1695450"/>
            <a:chOff x="0" y="0"/>
            <a:chExt cx="869" cy="1068"/>
          </a:xfrm>
        </p:grpSpPr>
        <p:pic>
          <p:nvPicPr>
            <p:cNvPr id="72714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869" cy="10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72715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869" cy="10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0" y="0"/>
            <a:ext cx="1720850" cy="1433513"/>
            <a:chOff x="0" y="0"/>
            <a:chExt cx="1084" cy="903"/>
          </a:xfrm>
        </p:grpSpPr>
        <p:pic>
          <p:nvPicPr>
            <p:cNvPr id="72712" name="Picture 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1084" cy="9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72713" name="Text Box 9"/>
            <p:cNvSpPr txBox="1">
              <a:spLocks noChangeArrowheads="1"/>
            </p:cNvSpPr>
            <p:nvPr/>
          </p:nvSpPr>
          <p:spPr bwMode="auto">
            <a:xfrm>
              <a:off x="0" y="0"/>
              <a:ext cx="1084" cy="9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72710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17638" cy="1536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2711" name="Slide Number Placeholder 1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-111" charset="0"/>
              <a:buNone/>
            </a:pPr>
            <a:fld id="{29583762-5733-0A42-9DA3-349F62C3469C}" type="slidenum">
              <a:rPr lang="en-US" smtClean="0">
                <a:latin typeface="Symbol" pitchFamily="-111" charset="2"/>
              </a:rPr>
              <a:pPr>
                <a:buFont typeface="Times New Roman" pitchFamily="-111" charset="0"/>
                <a:buNone/>
              </a:pPr>
              <a:t>8</a:t>
            </a:fld>
            <a:endParaRPr lang="en-US" smtClean="0">
              <a:latin typeface="Symbol" pitchFamily="-111" charset="2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1"/>
          <p:cNvSpPr txBox="1">
            <a:spLocks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AED1F91F-DE78-A142-A88A-6582D1C6A4A2}" type="slidenum">
              <a:rPr lang="en-US" sz="1000">
                <a:solidFill>
                  <a:srgbClr val="000000"/>
                </a:solidFill>
                <a:latin typeface="Arial" pitchFamily="-111" charset="0"/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9</a:t>
            </a:fld>
            <a:endParaRPr lang="en-US" sz="1000">
              <a:solidFill>
                <a:srgbClr val="000000"/>
              </a:solidFill>
              <a:latin typeface="Arial" pitchFamily="-111" charset="0"/>
            </a:endParaRPr>
          </a:p>
        </p:txBody>
      </p:sp>
      <p:pic>
        <p:nvPicPr>
          <p:cNvPr id="8294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5400"/>
            <a:ext cx="9144000" cy="688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2948" name="Text Box 3"/>
          <p:cNvSpPr txBox="1">
            <a:spLocks noChangeArrowheads="1"/>
          </p:cNvSpPr>
          <p:nvPr/>
        </p:nvSpPr>
        <p:spPr bwMode="auto">
          <a:xfrm>
            <a:off x="179388" y="188913"/>
            <a:ext cx="2232025" cy="825500"/>
          </a:xfrm>
          <a:prstGeom prst="rect">
            <a:avLst/>
          </a:prstGeom>
          <a:solidFill>
            <a:srgbClr val="FFFF00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spcBef>
                <a:spcPts val="15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FF0000"/>
                </a:solidFill>
                <a:latin typeface="Comic Sans MS" pitchFamily="-111" charset="0"/>
              </a:rPr>
              <a:t>L3 </a:t>
            </a:r>
            <a:r>
              <a:rPr lang="en-US">
                <a:solidFill>
                  <a:srgbClr val="FF0000"/>
                </a:solidFill>
                <a:latin typeface="Lucida Grande" pitchFamily="-111" charset="0"/>
              </a:rPr>
              <a:t>магнит</a:t>
            </a:r>
            <a:r>
              <a:rPr lang="en-US">
                <a:solidFill>
                  <a:srgbClr val="FF0000"/>
                </a:solidFill>
                <a:latin typeface="Comic Sans MS" pitchFamily="-111" charset="0"/>
              </a:rPr>
              <a:t>       (</a:t>
            </a:r>
            <a:r>
              <a:rPr lang="en-US">
                <a:solidFill>
                  <a:srgbClr val="FF0000"/>
                </a:solidFill>
                <a:latin typeface="Lucida Grande" pitchFamily="-111" charset="0"/>
              </a:rPr>
              <a:t>до</a:t>
            </a:r>
            <a:r>
              <a:rPr lang="en-US">
                <a:solidFill>
                  <a:srgbClr val="FF0000"/>
                </a:solidFill>
                <a:latin typeface="Comic Sans MS" pitchFamily="-111" charset="0"/>
              </a:rPr>
              <a:t> 0.5 T)</a:t>
            </a:r>
          </a:p>
        </p:txBody>
      </p:sp>
      <p:sp>
        <p:nvSpPr>
          <p:cNvPr id="8294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-111" charset="0"/>
              <a:buNone/>
            </a:pPr>
            <a:fld id="{38D3563B-0A02-594D-BEA4-8ED17C08847B}" type="slidenum">
              <a:rPr lang="en-US" smtClean="0">
                <a:latin typeface="Symbol" pitchFamily="-111" charset="2"/>
              </a:rPr>
              <a:pPr>
                <a:buFont typeface="Times New Roman" pitchFamily="-111" charset="0"/>
                <a:buNone/>
              </a:pPr>
              <a:t>9</a:t>
            </a:fld>
            <a:endParaRPr lang="en-US" smtClean="0">
              <a:latin typeface="Symbol" pitchFamily="-111" charset="2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13254</TotalTime>
  <Words>2643</Words>
  <Application>Microsoft Macintosh PowerPoint</Application>
  <PresentationFormat>On-screen Show (4:3)</PresentationFormat>
  <Paragraphs>579</Paragraphs>
  <Slides>51</Slides>
  <Notes>28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Origin</vt:lpstr>
      <vt:lpstr>Equation</vt:lpstr>
      <vt:lpstr>ALICE – експеримент с тежки йони</vt:lpstr>
      <vt:lpstr>ALICE </vt:lpstr>
      <vt:lpstr>PowerPoint Presentation</vt:lpstr>
      <vt:lpstr>Изисквания към детектора ALICE</vt:lpstr>
      <vt:lpstr>Детектор ALICE</vt:lpstr>
      <vt:lpstr>PowerPoint Presentation</vt:lpstr>
      <vt:lpstr>PowerPoint Presentation</vt:lpstr>
      <vt:lpstr>PowerPoint Presentation</vt:lpstr>
      <vt:lpstr>PowerPoint Presentation</vt:lpstr>
      <vt:lpstr>Магнитно поле</vt:lpstr>
      <vt:lpstr>PowerPoint Presentation</vt:lpstr>
      <vt:lpstr>Вътрешен тракер: принцип на работа</vt:lpstr>
      <vt:lpstr>PowerPoint Presentation</vt:lpstr>
      <vt:lpstr>PowerPoint Presentation</vt:lpstr>
      <vt:lpstr>TPC: принцип на работа</vt:lpstr>
      <vt:lpstr>PowerPoint Presentation</vt:lpstr>
      <vt:lpstr>Детектор по време на прелитане (TOF)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Поток от данни</vt:lpstr>
      <vt:lpstr>Архитектура на GRID</vt:lpstr>
      <vt:lpstr>Мрежова инфраструктура</vt:lpstr>
      <vt:lpstr>Обработка на данни</vt:lpstr>
      <vt:lpstr>Обработка на данни</vt:lpstr>
      <vt:lpstr>Характеристики на реконструцията</vt:lpstr>
      <vt:lpstr>Какво е “пълен анализ”?</vt:lpstr>
      <vt:lpstr>Практически съвети</vt:lpstr>
      <vt:lpstr>Основи на анализа</vt:lpstr>
      <vt:lpstr>Етапи на физически анализ</vt:lpstr>
      <vt:lpstr>Подобряване на селекцията</vt:lpstr>
      <vt:lpstr>Пример за моделиране</vt:lpstr>
      <vt:lpstr>Geant4 накратко</vt:lpstr>
      <vt:lpstr>Експерименти</vt:lpstr>
      <vt:lpstr>Космически изследвания </vt:lpstr>
      <vt:lpstr>Съвети(не само за Geant4)</vt:lpstr>
      <vt:lpstr>PowerPoint Presentation</vt:lpstr>
      <vt:lpstr>ROOT: система за анализ на данни</vt:lpstr>
      <vt:lpstr>Класификация на събития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Характеристики на различните методи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Hadron-hadron correlations</dc:title>
  <dc:creator>Office 2004 Test Drive User</dc:creator>
  <cp:lastModifiedBy>Peter Hristov</cp:lastModifiedBy>
  <cp:revision>169</cp:revision>
  <cp:lastPrinted>2014-07-30T13:44:47Z</cp:lastPrinted>
  <dcterms:created xsi:type="dcterms:W3CDTF">2014-07-30T14:15:30Z</dcterms:created>
  <dcterms:modified xsi:type="dcterms:W3CDTF">2016-10-05T04:23:07Z</dcterms:modified>
</cp:coreProperties>
</file>