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mov" ContentType="video/quicktime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2" r:id="rId3"/>
  </p:sldMasterIdLst>
  <p:notesMasterIdLst>
    <p:notesMasterId r:id="rId60"/>
  </p:notesMasterIdLst>
  <p:handoutMasterIdLst>
    <p:handoutMasterId r:id="rId61"/>
  </p:handoutMasterIdLst>
  <p:sldIdLst>
    <p:sldId id="256" r:id="rId4"/>
    <p:sldId id="272" r:id="rId5"/>
    <p:sldId id="273" r:id="rId6"/>
    <p:sldId id="277" r:id="rId7"/>
    <p:sldId id="276" r:id="rId8"/>
    <p:sldId id="290" r:id="rId9"/>
    <p:sldId id="296" r:id="rId10"/>
    <p:sldId id="297" r:id="rId11"/>
    <p:sldId id="298" r:id="rId12"/>
    <p:sldId id="320" r:id="rId13"/>
    <p:sldId id="314" r:id="rId14"/>
    <p:sldId id="319" r:id="rId15"/>
    <p:sldId id="321" r:id="rId16"/>
    <p:sldId id="301" r:id="rId17"/>
    <p:sldId id="317" r:id="rId18"/>
    <p:sldId id="316" r:id="rId19"/>
    <p:sldId id="324" r:id="rId20"/>
    <p:sldId id="315" r:id="rId21"/>
    <p:sldId id="294" r:id="rId22"/>
    <p:sldId id="295" r:id="rId23"/>
    <p:sldId id="361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5" r:id="rId34"/>
    <p:sldId id="336" r:id="rId35"/>
    <p:sldId id="337" r:id="rId36"/>
    <p:sldId id="334" r:id="rId37"/>
    <p:sldId id="357" r:id="rId38"/>
    <p:sldId id="338" r:id="rId39"/>
    <p:sldId id="339" r:id="rId40"/>
    <p:sldId id="340" r:id="rId41"/>
    <p:sldId id="341" r:id="rId42"/>
    <p:sldId id="342" r:id="rId43"/>
    <p:sldId id="356" r:id="rId44"/>
    <p:sldId id="355" r:id="rId45"/>
    <p:sldId id="343" r:id="rId46"/>
    <p:sldId id="344" r:id="rId47"/>
    <p:sldId id="345" r:id="rId48"/>
    <p:sldId id="346" r:id="rId49"/>
    <p:sldId id="347" r:id="rId50"/>
    <p:sldId id="349" r:id="rId51"/>
    <p:sldId id="348" r:id="rId52"/>
    <p:sldId id="358" r:id="rId53"/>
    <p:sldId id="352" r:id="rId54"/>
    <p:sldId id="353" r:id="rId55"/>
    <p:sldId id="359" r:id="rId56"/>
    <p:sldId id="360" r:id="rId57"/>
    <p:sldId id="350" r:id="rId58"/>
    <p:sldId id="351" r:id="rId5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95" autoAdjust="0"/>
  </p:normalViewPr>
  <p:slideViewPr>
    <p:cSldViewPr>
      <p:cViewPr varScale="1">
        <p:scale>
          <a:sx n="87" d="100"/>
          <a:sy n="87" d="100"/>
        </p:scale>
        <p:origin x="552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10/4/2016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10/4/2016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60EA1D9-A271-4C7F-9F19-2D5C7708896B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258011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8D29-DC87-814C-9D46-7F9BA207A72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9668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the end,</a:t>
            </a:r>
            <a:r>
              <a:rPr lang="en-US" baseline="0" dirty="0" smtClean="0"/>
              <a:t> we may try to combine 3D depth information from </a:t>
            </a:r>
            <a:r>
              <a:rPr lang="en-US" baseline="0" dirty="0" err="1" smtClean="0"/>
              <a:t>kinect</a:t>
            </a:r>
            <a:r>
              <a:rPr lang="en-US" baseline="0" dirty="0" smtClean="0"/>
              <a:t> like device and radiation data, to have something like this. This is a project being developed by Siemens PLM. They have a interesting Jack avatar to plan intervention task.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F3C61-56B8-0B48-9BBC-88720BD4DA8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78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28" y="228600"/>
            <a:ext cx="10529790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293" y="838200"/>
            <a:ext cx="5637332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773" y="838200"/>
            <a:ext cx="5637332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" y="6400801"/>
            <a:ext cx="2539339" cy="457200"/>
          </a:xfrm>
        </p:spPr>
        <p:txBody>
          <a:bodyPr/>
          <a:lstStyle>
            <a:lvl1pPr>
              <a:defRPr/>
            </a:lvl1pPr>
          </a:lstStyle>
          <a:p>
            <a:fld id="{EF9BCD6D-4A06-AF43-93DC-522D1674241E}" type="datetime1">
              <a:rPr lang="en-US" smtClean="0">
                <a:latin typeface="Tahoma"/>
                <a:ea typeface="ＭＳ Ｐゴシック"/>
              </a:rPr>
              <a:pPr/>
              <a:t>10/4/2016</a:t>
            </a:fld>
            <a:endParaRPr lang="en-US">
              <a:latin typeface="Tahoma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649488" y="6400801"/>
            <a:ext cx="2539339" cy="457200"/>
          </a:xfrm>
        </p:spPr>
        <p:txBody>
          <a:bodyPr/>
          <a:lstStyle>
            <a:lvl1pPr>
              <a:defRPr/>
            </a:lvl1pPr>
          </a:lstStyle>
          <a:p>
            <a:fld id="{C77305DD-B801-194D-8FCB-86B12B5A39FD}" type="slidenum">
              <a:rPr lang="en-US">
                <a:latin typeface="Tahoma"/>
                <a:ea typeface="ＭＳ Ｐゴシック"/>
              </a:rPr>
              <a:pPr/>
              <a:t>‹#›</a:t>
            </a:fld>
            <a:endParaRPr lang="en-US" sz="1461" i="0">
              <a:solidFill>
                <a:srgbClr val="5E574E"/>
              </a:solidFill>
              <a:latin typeface="Tahoma"/>
              <a:ea typeface="ＭＳ Ｐゴシック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859794" y="6400801"/>
            <a:ext cx="3859795" cy="457200"/>
          </a:xfrm>
        </p:spPr>
        <p:txBody>
          <a:bodyPr/>
          <a:lstStyle>
            <a:lvl1pPr>
              <a:defRPr/>
            </a:lvl1pPr>
          </a:lstStyle>
          <a:p>
            <a:endParaRPr lang="en-US" i="0">
              <a:solidFill>
                <a:srgbClr val="5E574E"/>
              </a:solidFill>
              <a:latin typeface="Tahoma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54857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5" y="2130426"/>
            <a:ext cx="10360502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5" y="3886200"/>
            <a:ext cx="853217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5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1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6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2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7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53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28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04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5771F6-5865-B043-97BE-E4D531520934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7B37E-0776-154C-B0D7-D6A8713C20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9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9DBD8A-C18F-CF4F-BD09-4BBC7618A2AC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EAE85-B4FB-5546-97E4-6D3878930C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59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7" y="4406901"/>
            <a:ext cx="10360502" cy="1362075"/>
          </a:xfrm>
        </p:spPr>
        <p:txBody>
          <a:bodyPr anchor="t"/>
          <a:lstStyle>
            <a:lvl1pPr algn="l">
              <a:defRPr sz="4171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7" y="2906714"/>
            <a:ext cx="10360502" cy="1500187"/>
          </a:xfrm>
        </p:spPr>
        <p:txBody>
          <a:bodyPr anchor="b"/>
          <a:lstStyle>
            <a:lvl1pPr marL="0" indent="0">
              <a:buNone/>
              <a:defRPr sz="2086">
                <a:solidFill>
                  <a:schemeClr val="tx1">
                    <a:tint val="75000"/>
                  </a:schemeClr>
                </a:solidFill>
              </a:defRPr>
            </a:lvl1pPr>
            <a:lvl2pPr marL="475558" indent="0">
              <a:buNone/>
              <a:defRPr sz="1904">
                <a:solidFill>
                  <a:schemeClr val="tx1">
                    <a:tint val="75000"/>
                  </a:schemeClr>
                </a:solidFill>
              </a:defRPr>
            </a:lvl2pPr>
            <a:lvl3pPr marL="951114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3pPr>
            <a:lvl4pPr marL="1426670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4pPr>
            <a:lvl5pPr marL="1902227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5pPr>
            <a:lvl6pPr marL="2377785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6pPr>
            <a:lvl7pPr marL="285334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7pPr>
            <a:lvl8pPr marL="3328898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8pPr>
            <a:lvl9pPr marL="3804454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7E880-DAAF-1947-94D6-E33DF7100BB5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3D21-DC78-0349-B2A2-0A4AD5379B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05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4" y="1600204"/>
            <a:ext cx="5383397" cy="4525963"/>
          </a:xfrm>
        </p:spPr>
        <p:txBody>
          <a:bodyPr/>
          <a:lstStyle>
            <a:lvl1pPr>
              <a:defRPr sz="2902"/>
            </a:lvl1pPr>
            <a:lvl2pPr>
              <a:defRPr sz="2539"/>
            </a:lvl2pPr>
            <a:lvl3pPr>
              <a:defRPr sz="2086"/>
            </a:lvl3pPr>
            <a:lvl4pPr>
              <a:defRPr sz="1904"/>
            </a:lvl4pPr>
            <a:lvl5pPr>
              <a:defRPr sz="1904"/>
            </a:lvl5pPr>
            <a:lvl6pPr>
              <a:defRPr sz="1904"/>
            </a:lvl6pPr>
            <a:lvl7pPr>
              <a:defRPr sz="1904"/>
            </a:lvl7pPr>
            <a:lvl8pPr>
              <a:defRPr sz="1904"/>
            </a:lvl8pPr>
            <a:lvl9pPr>
              <a:defRPr sz="190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7" y="1600204"/>
            <a:ext cx="5383397" cy="4525963"/>
          </a:xfrm>
        </p:spPr>
        <p:txBody>
          <a:bodyPr/>
          <a:lstStyle>
            <a:lvl1pPr>
              <a:defRPr sz="2902"/>
            </a:lvl1pPr>
            <a:lvl2pPr>
              <a:defRPr sz="2539"/>
            </a:lvl2pPr>
            <a:lvl3pPr>
              <a:defRPr sz="2086"/>
            </a:lvl3pPr>
            <a:lvl4pPr>
              <a:defRPr sz="1904"/>
            </a:lvl4pPr>
            <a:lvl5pPr>
              <a:defRPr sz="1904"/>
            </a:lvl5pPr>
            <a:lvl6pPr>
              <a:defRPr sz="1904"/>
            </a:lvl6pPr>
            <a:lvl7pPr>
              <a:defRPr sz="1904"/>
            </a:lvl7pPr>
            <a:lvl8pPr>
              <a:defRPr sz="1904"/>
            </a:lvl8pPr>
            <a:lvl9pPr>
              <a:defRPr sz="190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9C1305-AE3D-5947-B712-74256B70D246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3D0E-57BA-324E-A673-1E1D0D5835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35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5" y="1535116"/>
            <a:ext cx="5385515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75558" indent="0">
              <a:buNone/>
              <a:defRPr sz="2086" b="1"/>
            </a:lvl2pPr>
            <a:lvl3pPr marL="951114" indent="0">
              <a:buNone/>
              <a:defRPr sz="1904" b="1"/>
            </a:lvl3pPr>
            <a:lvl4pPr marL="1426670" indent="0">
              <a:buNone/>
              <a:defRPr sz="1632" b="1"/>
            </a:lvl4pPr>
            <a:lvl5pPr marL="1902227" indent="0">
              <a:buNone/>
              <a:defRPr sz="1632" b="1"/>
            </a:lvl5pPr>
            <a:lvl6pPr marL="2377785" indent="0">
              <a:buNone/>
              <a:defRPr sz="1632" b="1"/>
            </a:lvl6pPr>
            <a:lvl7pPr marL="2853341" indent="0">
              <a:buNone/>
              <a:defRPr sz="1632" b="1"/>
            </a:lvl7pPr>
            <a:lvl8pPr marL="3328898" indent="0">
              <a:buNone/>
              <a:defRPr sz="1632" b="1"/>
            </a:lvl8pPr>
            <a:lvl9pPr marL="3804454" indent="0">
              <a:buNone/>
              <a:defRPr sz="163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5" y="2174879"/>
            <a:ext cx="5385515" cy="3951288"/>
          </a:xfrm>
        </p:spPr>
        <p:txBody>
          <a:bodyPr/>
          <a:lstStyle>
            <a:lvl1pPr>
              <a:defRPr sz="2539"/>
            </a:lvl1pPr>
            <a:lvl2pPr>
              <a:defRPr sz="2086"/>
            </a:lvl2pPr>
            <a:lvl3pPr>
              <a:defRPr sz="1904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8" y="1535116"/>
            <a:ext cx="5387630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75558" indent="0">
              <a:buNone/>
              <a:defRPr sz="2086" b="1"/>
            </a:lvl2pPr>
            <a:lvl3pPr marL="951114" indent="0">
              <a:buNone/>
              <a:defRPr sz="1904" b="1"/>
            </a:lvl3pPr>
            <a:lvl4pPr marL="1426670" indent="0">
              <a:buNone/>
              <a:defRPr sz="1632" b="1"/>
            </a:lvl4pPr>
            <a:lvl5pPr marL="1902227" indent="0">
              <a:buNone/>
              <a:defRPr sz="1632" b="1"/>
            </a:lvl5pPr>
            <a:lvl6pPr marL="2377785" indent="0">
              <a:buNone/>
              <a:defRPr sz="1632" b="1"/>
            </a:lvl6pPr>
            <a:lvl7pPr marL="2853341" indent="0">
              <a:buNone/>
              <a:defRPr sz="1632" b="1"/>
            </a:lvl7pPr>
            <a:lvl8pPr marL="3328898" indent="0">
              <a:buNone/>
              <a:defRPr sz="1632" b="1"/>
            </a:lvl8pPr>
            <a:lvl9pPr marL="3804454" indent="0">
              <a:buNone/>
              <a:defRPr sz="163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8" y="2174879"/>
            <a:ext cx="5387630" cy="3951288"/>
          </a:xfrm>
        </p:spPr>
        <p:txBody>
          <a:bodyPr/>
          <a:lstStyle>
            <a:lvl1pPr>
              <a:defRPr sz="2539"/>
            </a:lvl1pPr>
            <a:lvl2pPr>
              <a:defRPr sz="2086"/>
            </a:lvl2pPr>
            <a:lvl3pPr>
              <a:defRPr sz="1904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84B768-2160-F242-937B-E58A21D6D2E0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591ED-C403-814A-94CF-FF643ACDB4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81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E94C5-2BDA-DB4A-AEAA-D1E0C84E5D71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7A85B-3BFC-7043-ADBA-8145A9EDF6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42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87A5DF-2F51-EF49-A43B-38A5CB6450A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95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F673E4-817F-C749-9B33-40120656E31F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4D9FF-4FEC-7345-8860-99DC211DF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302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3"/>
            <a:ext cx="4010040" cy="1162050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355"/>
            </a:lvl1pPr>
            <a:lvl2pPr>
              <a:defRPr sz="2902"/>
            </a:lvl2pPr>
            <a:lvl3pPr>
              <a:defRPr sz="2539"/>
            </a:lvl3pPr>
            <a:lvl4pPr>
              <a:defRPr sz="2086"/>
            </a:lvl4pPr>
            <a:lvl5pPr>
              <a:defRPr sz="2086"/>
            </a:lvl5pPr>
            <a:lvl6pPr>
              <a:defRPr sz="2086"/>
            </a:lvl6pPr>
            <a:lvl7pPr>
              <a:defRPr sz="2086"/>
            </a:lvl7pPr>
            <a:lvl8pPr>
              <a:defRPr sz="2086"/>
            </a:lvl8pPr>
            <a:lvl9pPr>
              <a:defRPr sz="208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40" cy="4691063"/>
          </a:xfrm>
        </p:spPr>
        <p:txBody>
          <a:bodyPr/>
          <a:lstStyle>
            <a:lvl1pPr marL="0" indent="0">
              <a:buNone/>
              <a:defRPr sz="1451"/>
            </a:lvl1pPr>
            <a:lvl2pPr marL="475558" indent="0">
              <a:buNone/>
              <a:defRPr sz="1270"/>
            </a:lvl2pPr>
            <a:lvl3pPr marL="951114" indent="0">
              <a:buNone/>
              <a:defRPr sz="997"/>
            </a:lvl3pPr>
            <a:lvl4pPr marL="1426670" indent="0">
              <a:buNone/>
              <a:defRPr sz="907"/>
            </a:lvl4pPr>
            <a:lvl5pPr marL="1902227" indent="0">
              <a:buNone/>
              <a:defRPr sz="907"/>
            </a:lvl5pPr>
            <a:lvl6pPr marL="2377785" indent="0">
              <a:buNone/>
              <a:defRPr sz="907"/>
            </a:lvl6pPr>
            <a:lvl7pPr marL="2853341" indent="0">
              <a:buNone/>
              <a:defRPr sz="907"/>
            </a:lvl7pPr>
            <a:lvl8pPr marL="3328898" indent="0">
              <a:buNone/>
              <a:defRPr sz="907"/>
            </a:lvl8pPr>
            <a:lvl9pPr marL="3804454" indent="0">
              <a:buNone/>
              <a:defRPr sz="90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8CC297-7F2A-614D-9A51-1D85EDC3D50A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83B0A-8426-7E4F-AE70-FEFD66558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28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355"/>
            </a:lvl1pPr>
            <a:lvl2pPr marL="475558" indent="0">
              <a:buNone/>
              <a:defRPr sz="2902"/>
            </a:lvl2pPr>
            <a:lvl3pPr marL="951114" indent="0">
              <a:buNone/>
              <a:defRPr sz="2539"/>
            </a:lvl3pPr>
            <a:lvl4pPr marL="1426670" indent="0">
              <a:buNone/>
              <a:defRPr sz="2086"/>
            </a:lvl4pPr>
            <a:lvl5pPr marL="1902227" indent="0">
              <a:buNone/>
              <a:defRPr sz="2086"/>
            </a:lvl5pPr>
            <a:lvl6pPr marL="2377785" indent="0">
              <a:buNone/>
              <a:defRPr sz="2086"/>
            </a:lvl6pPr>
            <a:lvl7pPr marL="2853341" indent="0">
              <a:buNone/>
              <a:defRPr sz="2086"/>
            </a:lvl7pPr>
            <a:lvl8pPr marL="3328898" indent="0">
              <a:buNone/>
              <a:defRPr sz="2086"/>
            </a:lvl8pPr>
            <a:lvl9pPr marL="3804454" indent="0">
              <a:buNone/>
              <a:defRPr sz="2086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40"/>
            <a:ext cx="7313295" cy="804862"/>
          </a:xfrm>
        </p:spPr>
        <p:txBody>
          <a:bodyPr/>
          <a:lstStyle>
            <a:lvl1pPr marL="0" indent="0">
              <a:buNone/>
              <a:defRPr sz="1451"/>
            </a:lvl1pPr>
            <a:lvl2pPr marL="475558" indent="0">
              <a:buNone/>
              <a:defRPr sz="1270"/>
            </a:lvl2pPr>
            <a:lvl3pPr marL="951114" indent="0">
              <a:buNone/>
              <a:defRPr sz="997"/>
            </a:lvl3pPr>
            <a:lvl4pPr marL="1426670" indent="0">
              <a:buNone/>
              <a:defRPr sz="907"/>
            </a:lvl4pPr>
            <a:lvl5pPr marL="1902227" indent="0">
              <a:buNone/>
              <a:defRPr sz="907"/>
            </a:lvl5pPr>
            <a:lvl6pPr marL="2377785" indent="0">
              <a:buNone/>
              <a:defRPr sz="907"/>
            </a:lvl6pPr>
            <a:lvl7pPr marL="2853341" indent="0">
              <a:buNone/>
              <a:defRPr sz="907"/>
            </a:lvl7pPr>
            <a:lvl8pPr marL="3328898" indent="0">
              <a:buNone/>
              <a:defRPr sz="907"/>
            </a:lvl8pPr>
            <a:lvl9pPr marL="3804454" indent="0">
              <a:buNone/>
              <a:defRPr sz="90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3BB477-A5F1-6F47-BB2C-A5E695A85C61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95BF8-E633-8F43-B95C-B91BDB03DC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90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44DCE7-D859-1640-8B42-CD3AF9AB2FF0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61E50-B9C2-CF4B-AED0-C5670D0EB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5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40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40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5" y="6356352"/>
            <a:ext cx="2844060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294D7F-A791-0C43-8196-7B5216803D60}" type="datetime1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10/4/2016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9" y="6356352"/>
            <a:ext cx="3859795" cy="365125"/>
          </a:xfrm>
          <a:prstGeom prst="rect">
            <a:avLst/>
          </a:prstGeom>
        </p:spPr>
        <p:txBody>
          <a:bodyPr lIns="104886" tIns="52443" rIns="104886" bIns="52443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4AE1-0F22-9343-A698-FDF5BC6577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31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10/4/2016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8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445" y="46038"/>
            <a:ext cx="1096994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445" y="1143003"/>
            <a:ext cx="109699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6492876"/>
            <a:ext cx="711015" cy="365125"/>
          </a:xfrm>
          <a:prstGeom prst="rect">
            <a:avLst/>
          </a:prstGeom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l">
              <a:defRPr sz="127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7A5DF-2F51-EF49-A43B-38A5CB6450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81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39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75558" algn="ctr" rtl="0" fontAlgn="base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Calibri" pitchFamily="34" charset="0"/>
        </a:defRPr>
      </a:lvl6pPr>
      <a:lvl7pPr marL="951114" algn="ctr" rtl="0" fontAlgn="base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Calibri" pitchFamily="34" charset="0"/>
        </a:defRPr>
      </a:lvl7pPr>
      <a:lvl8pPr marL="1426670" algn="ctr" rtl="0" fontAlgn="base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Calibri" pitchFamily="34" charset="0"/>
        </a:defRPr>
      </a:lvl8pPr>
      <a:lvl9pPr marL="1902227" algn="ctr" rtl="0" fontAlgn="base">
        <a:spcBef>
          <a:spcPct val="0"/>
        </a:spcBef>
        <a:spcAft>
          <a:spcPct val="0"/>
        </a:spcAft>
        <a:defRPr sz="4534">
          <a:solidFill>
            <a:schemeClr val="tx1"/>
          </a:solidFill>
          <a:latin typeface="Calibri" pitchFamily="34" charset="0"/>
        </a:defRPr>
      </a:lvl9pPr>
    </p:titleStyle>
    <p:bodyStyle>
      <a:lvl1pPr marL="356667" indent="-3566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55" kern="1200">
          <a:solidFill>
            <a:srgbClr val="FFFFFF"/>
          </a:solidFill>
          <a:latin typeface="+mn-lt"/>
          <a:ea typeface="ＭＳ Ｐゴシック" charset="-128"/>
          <a:cs typeface="ＭＳ Ｐゴシック" charset="-128"/>
        </a:defRPr>
      </a:lvl1pPr>
      <a:lvl2pPr marL="772779" indent="-2972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2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2pPr>
      <a:lvl3pPr marL="1188893" indent="-23777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39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3pPr>
      <a:lvl4pPr marL="1664450" indent="-23777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86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4pPr>
      <a:lvl5pPr marL="2140006" indent="-23777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86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5pPr>
      <a:lvl6pPr marL="2615563" indent="-237778" algn="l" defTabSz="951114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6pPr>
      <a:lvl7pPr marL="3091120" indent="-237778" algn="l" defTabSz="951114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7pPr>
      <a:lvl8pPr marL="3566677" indent="-237778" algn="l" defTabSz="951114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8pPr>
      <a:lvl9pPr marL="4042233" indent="-237778" algn="l" defTabSz="951114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75558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2pPr>
      <a:lvl3pPr marL="951114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3pPr>
      <a:lvl4pPr marL="1426670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4pPr>
      <a:lvl5pPr marL="1902227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5pPr>
      <a:lvl6pPr marL="2377785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2853341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328898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3804454" algn="l" defTabSz="95111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video" Target="file:///\\localhost\Users\obeltram\Public\AFS-Desktop\Presentations\ISRAEL_2012\Pilot-1-video-2_01.mp4" TargetMode="External"/><Relationship Id="rId1" Type="http://schemas.microsoft.com/office/2007/relationships/media" Target="file:///\\localhost\Users\obeltram\Public\AFS-Desktop\Presentations\ISRAEL_2012\Pilot-1-video-2_01.mp4" TargetMode="Externa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microsoft.com/office/2007/relationships/media" Target="../media/media1.mov"/><Relationship Id="rId7" Type="http://schemas.openxmlformats.org/officeDocument/2006/relationships/image" Target="../media/image53.png"/><Relationship Id="rId2" Type="http://schemas.openxmlformats.org/officeDocument/2006/relationships/video" Target="file://localhost/Users/obeltram/Public/AFS-Desktop/EDUSAFE/Videos/Videos_v2.mov" TargetMode="External"/><Relationship Id="rId1" Type="http://schemas.microsoft.com/office/2007/relationships/media" Target="file://localhost/Users/obeltram/Public/AFS-Desktop/EDUSAFE/Videos/Videos_v2.mov" TargetMode="External"/><Relationship Id="rId6" Type="http://schemas.openxmlformats.org/officeDocument/2006/relationships/notesSlide" Target="../notesSlides/notesSlide2.xml"/><Relationship Id="rId11" Type="http://schemas.openxmlformats.org/officeDocument/2006/relationships/hyperlink" Target="https://indico.cern.ch/event/448789/session/1/contribution/43/attachments/1166271/1681653/Beam_Pipe.mp4" TargetMode="External"/><Relationship Id="rId5" Type="http://schemas.openxmlformats.org/officeDocument/2006/relationships/slideLayout" Target="../slideLayouts/slideLayout12.xml"/><Relationship Id="rId10" Type="http://schemas.openxmlformats.org/officeDocument/2006/relationships/hyperlink" Target="https://indico.cern.ch/event/448789/session/1/contribution/43/attachments/1166271/1681656/WPSS_sample.mov" TargetMode="External"/><Relationship Id="rId4" Type="http://schemas.openxmlformats.org/officeDocument/2006/relationships/video" Target="../media/media1.mov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7" Type="http://schemas.openxmlformats.org/officeDocument/2006/relationships/image" Target="../media/image6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tiff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448789/session/1/contribution/43/attachments/1166271/1681655/Dexter_OUT.MOV" TargetMode="External"/><Relationship Id="rId5" Type="http://schemas.openxmlformats.org/officeDocument/2006/relationships/hyperlink" Target="https://indico.cern.ch/event/448789/session/1/contribution/43/attachments/1166271/1681654/Dexter_IN.MOV" TargetMode="External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6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5.emf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cid:image001.png@01D09180.394307C0" TargetMode="External"/><Relationship Id="rId4" Type="http://schemas.openxmlformats.org/officeDocument/2006/relationships/image" Target="../media/image10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g"/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9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indico.cern.ch/event/448789/session/1/contribution/43/attachments/1166271/1681652/b.182_Short_2_Music_1080p.mp4" TargetMode="External"/><Relationship Id="rId4" Type="http://schemas.openxmlformats.org/officeDocument/2006/relationships/image" Target="../media/image1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212" y="3657600"/>
            <a:ext cx="11734800" cy="3048001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Bulgarian Engineering Teachers </a:t>
            </a:r>
            <a:r>
              <a:rPr lang="en-US" sz="3600" dirty="0" err="1"/>
              <a:t>Programme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/>
              <a:t>Detector sites and systems for remote personal </a:t>
            </a:r>
            <a:r>
              <a:rPr lang="en-US" sz="5400" dirty="0" smtClean="0"/>
              <a:t>supervision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 </a:t>
            </a:r>
            <a:r>
              <a:rPr lang="en-US" sz="2000" dirty="0" smtClean="0"/>
              <a:t>Dimitar </a:t>
            </a:r>
            <a:r>
              <a:rPr lang="en-US" sz="2000" dirty="0" err="1" smtClean="0"/>
              <a:t>mladenov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7362" y="868138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7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2818"/>
            <a:ext cx="12188824" cy="5845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4" dirty="0"/>
              <a:t>Overview of Personnel Safety System</a:t>
            </a:r>
          </a:p>
        </p:txBody>
      </p:sp>
      <p:pic>
        <p:nvPicPr>
          <p:cNvPr id="5" name="Picture 4" descr="https://mediastream.cern.ch/MediaArchive/Photo/Public/2008/0803012/0803012_06/0803012_06-A4-at-144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14944" b="17004"/>
          <a:stretch>
            <a:fillRect/>
          </a:stretch>
        </p:blipFill>
        <p:spPr bwMode="auto">
          <a:xfrm>
            <a:off x="1653992" y="1821387"/>
            <a:ext cx="2458503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lot-1-video-2_01.mp4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" t="7895" r="24605" b="7895"/>
          <a:stretch>
            <a:fillRect/>
          </a:stretch>
        </p:blipFill>
        <p:spPr bwMode="auto">
          <a:xfrm>
            <a:off x="6643871" y="1279829"/>
            <a:ext cx="2183876" cy="161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Yuta\AppData\Local\Microsoft\Windows\Temporary Internet Files\Content.IE5\JF1HPYL3\MC900433932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733" y="1029694"/>
            <a:ext cx="2302730" cy="215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4" descr="00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68"/>
          <a:stretch>
            <a:fillRect/>
          </a:stretch>
        </p:blipFill>
        <p:spPr bwMode="auto">
          <a:xfrm>
            <a:off x="3618160" y="779406"/>
            <a:ext cx="2321722" cy="9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61"/>
          <p:cNvSpPr txBox="1">
            <a:spLocks noChangeArrowheads="1"/>
          </p:cNvSpPr>
          <p:nvPr/>
        </p:nvSpPr>
        <p:spPr bwMode="auto">
          <a:xfrm>
            <a:off x="2970562" y="482661"/>
            <a:ext cx="2710754" cy="51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0" rIns="91402" bIns="45700">
            <a:spAutoFit/>
          </a:bodyPr>
          <a:lstStyle>
            <a:lvl1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457021"/>
            <a:r>
              <a:rPr lang="en-US" altLang="ja-JP" sz="2727" dirty="0">
                <a:solidFill>
                  <a:prstClr val="black"/>
                </a:solidFill>
                <a:latin typeface="Arial"/>
              </a:rPr>
              <a:t>Local worker</a:t>
            </a:r>
            <a:endParaRPr lang="ja-JP" altLang="en-US" sz="2727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" name="テキスト ボックス 66"/>
          <p:cNvSpPr txBox="1">
            <a:spLocks noChangeArrowheads="1"/>
          </p:cNvSpPr>
          <p:nvPr/>
        </p:nvSpPr>
        <p:spPr bwMode="auto">
          <a:xfrm>
            <a:off x="7758511" y="500303"/>
            <a:ext cx="2725569" cy="51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0" rIns="91402" bIns="45700">
            <a:spAutoFit/>
          </a:bodyPr>
          <a:lstStyle>
            <a:lvl1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457021"/>
            <a:r>
              <a:rPr lang="en-US" altLang="ja-JP" sz="2727" dirty="0">
                <a:solidFill>
                  <a:prstClr val="black"/>
                </a:solidFill>
                <a:latin typeface="Arial"/>
              </a:rPr>
              <a:t>Remote Sup.</a:t>
            </a:r>
            <a:endParaRPr lang="ja-JP" altLang="en-US" sz="2727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テキスト ボックス 124"/>
          <p:cNvSpPr txBox="1">
            <a:spLocks noChangeArrowheads="1"/>
          </p:cNvSpPr>
          <p:nvPr/>
        </p:nvSpPr>
        <p:spPr bwMode="auto">
          <a:xfrm rot="16200000">
            <a:off x="144941" y="1524330"/>
            <a:ext cx="2771767" cy="51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0" rIns="91402" bIns="45700">
            <a:spAutoFit/>
          </a:bodyPr>
          <a:lstStyle>
            <a:lvl1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57021"/>
            <a:r>
              <a:rPr lang="en-US" altLang="ja-JP" sz="2727" dirty="0">
                <a:solidFill>
                  <a:prstClr val="black"/>
                </a:solidFill>
                <a:latin typeface="Arial"/>
              </a:rPr>
              <a:t>Current</a:t>
            </a:r>
            <a:endParaRPr lang="ja-JP" altLang="en-US" sz="2727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2" name="直線コネクタ 126"/>
          <p:cNvCxnSpPr/>
          <p:nvPr/>
        </p:nvCxnSpPr>
        <p:spPr>
          <a:xfrm flipH="1">
            <a:off x="1313047" y="3082999"/>
            <a:ext cx="9562311" cy="1394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3" descr="C:\Users\Yuta\AppData\Local\Microsoft\Windows\Temporary Internet Files\Content.IE5\CGLARBY9\MC900434874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746" y="948875"/>
            <a:ext cx="230379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テキスト ボックス 125"/>
          <p:cNvSpPr txBox="1">
            <a:spLocks noChangeArrowheads="1"/>
          </p:cNvSpPr>
          <p:nvPr/>
        </p:nvSpPr>
        <p:spPr bwMode="auto">
          <a:xfrm rot="16200000">
            <a:off x="154235" y="4721788"/>
            <a:ext cx="2774078" cy="51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0" rIns="91402" bIns="45700">
            <a:spAutoFit/>
          </a:bodyPr>
          <a:lstStyle>
            <a:lvl1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57021"/>
            <a:r>
              <a:rPr lang="en-US" altLang="ja-JP" sz="2727" dirty="0">
                <a:solidFill>
                  <a:prstClr val="black"/>
                </a:solidFill>
                <a:latin typeface="Arial"/>
              </a:rPr>
              <a:t>Future</a:t>
            </a:r>
            <a:endParaRPr lang="ja-JP" altLang="en-US" sz="2727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4" name="グループ化 17"/>
          <p:cNvGrpSpPr>
            <a:grpSpLocks noChangeAspect="1"/>
          </p:cNvGrpSpPr>
          <p:nvPr/>
        </p:nvGrpSpPr>
        <p:grpSpPr bwMode="auto">
          <a:xfrm>
            <a:off x="6546732" y="5014685"/>
            <a:ext cx="2182545" cy="1620000"/>
            <a:chOff x="-5257996" y="14183420"/>
            <a:chExt cx="4914130" cy="3888431"/>
          </a:xfrm>
        </p:grpSpPr>
        <p:pic>
          <p:nvPicPr>
            <p:cNvPr id="81" name="Pilot-1-video-2_01.mp4">
              <a:hlinkClick r:id="" action="ppaction://media"/>
            </p:cNvPr>
            <p:cNvPicPr/>
            <p:nvPr>
              <a:videoFile r:link="rId2"/>
              <p:extLst>
                <p:ext uri="{DAA4B4D4-6D71-4841-9C94-3DE7FCFB9230}">
                  <p14:media xmlns:p14="http://schemas.microsoft.com/office/powerpoint/2010/main" r:link="rId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" t="7895" r="24605" b="7895"/>
            <a:stretch>
              <a:fillRect/>
            </a:stretch>
          </p:blipFill>
          <p:spPr bwMode="auto">
            <a:xfrm>
              <a:off x="-5257996" y="14183420"/>
              <a:ext cx="4914130" cy="3888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1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36486" y="14751373"/>
              <a:ext cx="3103025" cy="2528391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3" name="Picture 2" descr="Lumus DK-3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92"/>
          <a:stretch>
            <a:fillRect/>
          </a:stretch>
        </p:blipFill>
        <p:spPr bwMode="auto">
          <a:xfrm>
            <a:off x="4489993" y="3562693"/>
            <a:ext cx="2495754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5" descr="C:\Users\Yuta\AppData\Local\Microsoft\Windows\Temporary Internet Files\Content.IE5\CGLARBY9\MC900441735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3794">
            <a:off x="5404985" y="5517057"/>
            <a:ext cx="963997" cy="90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台形 8"/>
          <p:cNvSpPr/>
          <p:nvPr/>
        </p:nvSpPr>
        <p:spPr>
          <a:xfrm rot="5763568">
            <a:off x="4095362" y="3697802"/>
            <a:ext cx="1573473" cy="1689633"/>
          </a:xfrm>
          <a:prstGeom prst="trapezoid">
            <a:avLst>
              <a:gd name="adj" fmla="val 64024"/>
            </a:avLst>
          </a:prstGeom>
          <a:solidFill>
            <a:schemeClr val="tx1">
              <a:lumMod val="50000"/>
              <a:lumOff val="50000"/>
              <a:alpha val="4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rtlCol="0" anchor="t"/>
          <a:lstStyle/>
          <a:p>
            <a:pPr algn="ctr" defTabSz="457021"/>
            <a:endParaRPr kumimoji="1" lang="ja-JP" altLang="en-US" sz="3994" dirty="0">
              <a:solidFill>
                <a:prstClr val="black"/>
              </a:solidFill>
            </a:endParaRPr>
          </a:p>
        </p:txBody>
      </p:sp>
      <p:sp>
        <p:nvSpPr>
          <p:cNvPr id="86" name="テキスト ボックス 66"/>
          <p:cNvSpPr txBox="1">
            <a:spLocks noChangeArrowheads="1"/>
          </p:cNvSpPr>
          <p:nvPr/>
        </p:nvSpPr>
        <p:spPr bwMode="auto">
          <a:xfrm>
            <a:off x="4620482" y="3260789"/>
            <a:ext cx="2467553" cy="51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0" rIns="91402" bIns="45700">
            <a:spAutoFit/>
          </a:bodyPr>
          <a:lstStyle>
            <a:lvl1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457021"/>
            <a:r>
              <a:rPr lang="en-US" altLang="ja-JP" sz="2727" dirty="0">
                <a:solidFill>
                  <a:prstClr val="black"/>
                </a:solidFill>
                <a:latin typeface="Arial"/>
              </a:rPr>
              <a:t>AR devices</a:t>
            </a:r>
          </a:p>
        </p:txBody>
      </p:sp>
      <p:grpSp>
        <p:nvGrpSpPr>
          <p:cNvPr id="14" name="グループ化 18"/>
          <p:cNvGrpSpPr/>
          <p:nvPr/>
        </p:nvGrpSpPr>
        <p:grpSpPr>
          <a:xfrm>
            <a:off x="5066604" y="4741455"/>
            <a:ext cx="924916" cy="686232"/>
            <a:chOff x="4836664" y="14985216"/>
            <a:chExt cx="1272623" cy="1635733"/>
          </a:xfrm>
        </p:grpSpPr>
        <p:cxnSp>
          <p:nvCxnSpPr>
            <p:cNvPr id="88" name="直線コネクタ 12"/>
            <p:cNvCxnSpPr/>
            <p:nvPr/>
          </p:nvCxnSpPr>
          <p:spPr>
            <a:xfrm flipV="1">
              <a:off x="4836664" y="16228769"/>
              <a:ext cx="1272623" cy="392180"/>
            </a:xfrm>
            <a:prstGeom prst="line">
              <a:avLst/>
            </a:prstGeom>
            <a:ln w="76200" cap="flat">
              <a:solidFill>
                <a:srgbClr val="0055A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121"/>
            <p:cNvCxnSpPr/>
            <p:nvPr/>
          </p:nvCxnSpPr>
          <p:spPr>
            <a:xfrm flipH="1" flipV="1">
              <a:off x="6076950" y="14985216"/>
              <a:ext cx="9908" cy="1243553"/>
            </a:xfrm>
            <a:prstGeom prst="line">
              <a:avLst/>
            </a:prstGeom>
            <a:ln w="76200" cap="flat">
              <a:solidFill>
                <a:srgbClr val="0055A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0" name="Picture 3" descr="C:\Users\Yuta\AppData\Local\Microsoft\Windows\Temporary Internet Files\Content.IE5\CGLARBY9\MC900434874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925" y="4547401"/>
            <a:ext cx="230379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96"/>
          <p:cNvGrpSpPr/>
          <p:nvPr/>
        </p:nvGrpSpPr>
        <p:grpSpPr>
          <a:xfrm>
            <a:off x="3503270" y="4795467"/>
            <a:ext cx="2381047" cy="2160588"/>
            <a:chOff x="1878981" y="7366759"/>
            <a:chExt cx="2232428" cy="2160588"/>
          </a:xfrm>
        </p:grpSpPr>
        <p:grpSp>
          <p:nvGrpSpPr>
            <p:cNvPr id="16" name="Group 95"/>
            <p:cNvGrpSpPr/>
            <p:nvPr/>
          </p:nvGrpSpPr>
          <p:grpSpPr>
            <a:xfrm>
              <a:off x="1878981" y="7366759"/>
              <a:ext cx="2232428" cy="2160588"/>
              <a:chOff x="1878981" y="7366759"/>
              <a:chExt cx="2232428" cy="2160588"/>
            </a:xfrm>
          </p:grpSpPr>
          <p:pic>
            <p:nvPicPr>
              <p:cNvPr id="91" name="Picture 2" descr="C:\Users\Yuta\AppData\Local\Microsoft\Windows\Temporary Internet Files\Content.IE5\JF1HPYL3\MC900433932[1]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0822" y="7366759"/>
                <a:ext cx="2160587" cy="2160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2" descr="Lumus DK-3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1992"/>
              <a:stretch>
                <a:fillRect/>
              </a:stretch>
            </p:blipFill>
            <p:spPr bwMode="auto">
              <a:xfrm>
                <a:off x="1878981" y="7682327"/>
                <a:ext cx="1516350" cy="793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3" name="Picture 2" descr="C:\Users\Yuta\AppData\Local\Microsoft\Windows\Temporary Internet Files\Content.IE5\JF1HPYL3\MC900433932[1]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996"/>
            <a:stretch/>
          </p:blipFill>
          <p:spPr bwMode="auto">
            <a:xfrm>
              <a:off x="1950822" y="7367464"/>
              <a:ext cx="2160587" cy="713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99"/>
          <p:cNvGrpSpPr/>
          <p:nvPr/>
        </p:nvGrpSpPr>
        <p:grpSpPr>
          <a:xfrm>
            <a:off x="1926822" y="3192162"/>
            <a:ext cx="2255205" cy="1873529"/>
            <a:chOff x="664536" y="3192156"/>
            <a:chExt cx="2114441" cy="1873529"/>
          </a:xfrm>
        </p:grpSpPr>
        <p:pic>
          <p:nvPicPr>
            <p:cNvPr id="77" name="Picture 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6990">
              <a:off x="664536" y="3371654"/>
              <a:ext cx="2114441" cy="1694031"/>
            </a:xfrm>
            <a:prstGeom prst="rect">
              <a:avLst/>
            </a:prstGeom>
            <a:noFill/>
            <a:ln>
              <a:noFill/>
            </a:ln>
            <a:scene3d>
              <a:camera prst="isometricOffAxis2Left"/>
              <a:lightRig rig="threePt" dir="t"/>
            </a:scene3d>
            <a:extLs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図 10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496990">
              <a:off x="717998" y="3192156"/>
              <a:ext cx="1091121" cy="611999"/>
            </a:xfrm>
            <a:prstGeom prst="rect">
              <a:avLst/>
            </a:prstGeom>
            <a:scene3d>
              <a:camera prst="isometricOffAxis2Left"/>
              <a:lightRig rig="threePt" dir="t"/>
            </a:scene3d>
          </p:spPr>
        </p:pic>
      </p:grpSp>
      <p:sp>
        <p:nvSpPr>
          <p:cNvPr id="95" name="テキスト ボックス 14"/>
          <p:cNvSpPr txBox="1"/>
          <p:nvPr/>
        </p:nvSpPr>
        <p:spPr>
          <a:xfrm>
            <a:off x="7244802" y="5218149"/>
            <a:ext cx="840218" cy="332230"/>
          </a:xfrm>
          <a:prstGeom prst="rect">
            <a:avLst/>
          </a:prstGeom>
          <a:noFill/>
        </p:spPr>
        <p:txBody>
          <a:bodyPr wrap="none" lIns="91402" tIns="45700" rIns="91402" bIns="45700" rtlCol="0">
            <a:spAutoFit/>
          </a:bodyPr>
          <a:lstStyle/>
          <a:p>
            <a:pPr defTabSz="457021"/>
            <a:r>
              <a:rPr lang="de-DE" altLang="ja-JP" sz="1559" dirty="0">
                <a:solidFill>
                  <a:prstClr val="white"/>
                </a:solidFill>
              </a:rPr>
              <a:t>Step 1.</a:t>
            </a:r>
            <a:endParaRPr kumimoji="1" lang="ja-JP" altLang="en-US" sz="1559" dirty="0">
              <a:solidFill>
                <a:prstClr val="white"/>
              </a:solidFill>
            </a:endParaRPr>
          </a:p>
        </p:txBody>
      </p:sp>
      <p:pic>
        <p:nvPicPr>
          <p:cNvPr id="99" name="Picture 98" descr="https://mediastream.cern.ch/MediaArchive/Photo/Public/2008/0803012/0803012_06/0803012_06-A4-at-144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14944" b="17004"/>
          <a:stretch>
            <a:fillRect/>
          </a:stretch>
        </p:blipFill>
        <p:spPr bwMode="auto">
          <a:xfrm rot="21290268">
            <a:off x="1365978" y="5535689"/>
            <a:ext cx="2458503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5" descr="C:\Users\Yuta\AppData\Local\Microsoft\Windows\Temporary Internet Files\Content.IE5\CGLARBY9\MC900441735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3794">
            <a:off x="5548715" y="1808827"/>
            <a:ext cx="963997" cy="90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3"/>
          <p:cNvGrpSpPr/>
          <p:nvPr/>
        </p:nvGrpSpPr>
        <p:grpSpPr>
          <a:xfrm>
            <a:off x="6894424" y="3658334"/>
            <a:ext cx="2354789" cy="1149594"/>
            <a:chOff x="5322076" y="3658332"/>
            <a:chExt cx="2207808" cy="114959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rot="19461054">
              <a:off x="5322076" y="4196309"/>
              <a:ext cx="534187" cy="61161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441051" y="3658332"/>
              <a:ext cx="2088833" cy="809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021"/>
              <a:r>
                <a:rPr lang="en-US" sz="2338" dirty="0">
                  <a:solidFill>
                    <a:prstClr val="black"/>
                  </a:solidFill>
                </a:rPr>
                <a:t>Powered with WRM chip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552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11" grpId="0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5767" y="2"/>
            <a:ext cx="94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9176" cy="685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176" y="0"/>
            <a:ext cx="9431767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175" y="-2"/>
            <a:ext cx="9431767" cy="685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814" y="-4"/>
            <a:ext cx="9431767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6" r="16769"/>
          <a:stretch/>
        </p:blipFill>
        <p:spPr>
          <a:xfrm>
            <a:off x="3275012" y="269673"/>
            <a:ext cx="6954345" cy="65883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0" r="13027"/>
          <a:stretch/>
        </p:blipFill>
        <p:spPr>
          <a:xfrm>
            <a:off x="3309709" y="685800"/>
            <a:ext cx="7029026" cy="518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1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5767" y="2"/>
            <a:ext cx="94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9176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956" y="-49000"/>
            <a:ext cx="4545483" cy="26372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3" r="24681"/>
          <a:stretch/>
        </p:blipFill>
        <p:spPr>
          <a:xfrm>
            <a:off x="2389176" y="0"/>
            <a:ext cx="3733800" cy="45784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0" r="26148"/>
          <a:stretch/>
        </p:blipFill>
        <p:spPr>
          <a:xfrm>
            <a:off x="2372802" y="96338"/>
            <a:ext cx="3550079" cy="4531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176" y="1412534"/>
            <a:ext cx="9632883" cy="5435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50" y="666110"/>
            <a:ext cx="9792247" cy="55257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57" y="-4610"/>
            <a:ext cx="9196512" cy="689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75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2381754" y="7"/>
            <a:ext cx="6774735" cy="619846"/>
          </a:xfrm>
          <a:prstGeom prst="roundRect">
            <a:avLst/>
          </a:prstGeom>
          <a:solidFill>
            <a:schemeClr val="bg1">
              <a:alpha val="6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449" tIns="42724" rIns="85449" bIns="42724" rtlCol="0" anchor="ctr"/>
          <a:lstStyle/>
          <a:p>
            <a:pPr defTabSz="427226" eaLnBrk="0" hangingPunct="0">
              <a:defRPr/>
            </a:pPr>
            <a:endParaRPr lang="en-US" sz="2400" b="1" dirty="0">
              <a:ln w="6350">
                <a:noFill/>
              </a:ln>
              <a:solidFill>
                <a:srgbClr val="FF0000"/>
              </a:solidFill>
              <a:latin typeface="Arial"/>
              <a:cs typeface="Arial"/>
            </a:endParaRPr>
          </a:p>
          <a:p>
            <a:pPr algn="ctr" defTabSz="427226" eaLnBrk="0" hangingPunct="0">
              <a:defRPr/>
            </a:pPr>
            <a:r>
              <a:rPr lang="en-US" sz="2400" b="1" dirty="0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Status of the ATWPSS system development</a:t>
            </a:r>
          </a:p>
          <a:p>
            <a:pPr defTabSz="427226" eaLnBrk="0" hangingPunct="0">
              <a:defRPr/>
            </a:pPr>
            <a:endParaRPr lang="en-US" b="1" dirty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2417" y="374791"/>
            <a:ext cx="9144000" cy="561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043" tIns="43023" rIns="86043" bIns="43023">
            <a:prstTxWarp prst="textNoShape">
              <a:avLst/>
            </a:prstTxWarp>
            <a:spAutoFit/>
          </a:bodyPr>
          <a:lstStyle/>
          <a:p>
            <a:pPr defTabSz="427226" eaLnBrk="0" hangingPunct="0">
              <a:defRPr/>
            </a:pPr>
            <a:endParaRPr lang="en-US" sz="17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7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buFont typeface="Wingdings" charset="2"/>
              <a:buChar char="ü"/>
              <a:defRPr/>
            </a:pPr>
            <a:r>
              <a:rPr lang="en-US" sz="19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Several </a:t>
            </a:r>
            <a:r>
              <a:rPr lang="en-US" sz="19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prototypes </a:t>
            </a:r>
            <a:r>
              <a:rPr lang="en-US" sz="19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configurations already </a:t>
            </a:r>
          </a:p>
          <a:p>
            <a:pPr defTabSz="427226" eaLnBrk="0" hangingPunct="0">
              <a:defRPr/>
            </a:pPr>
            <a:r>
              <a:rPr lang="en-US" sz="19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developed and tested in the ATLAS </a:t>
            </a: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r>
              <a:rPr lang="en-US" sz="19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experimental </a:t>
            </a:r>
            <a:r>
              <a:rPr lang="en-US" sz="19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cavern</a:t>
            </a:r>
            <a:r>
              <a:rPr lang="en-US" sz="19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</a:t>
            </a:r>
            <a:endParaRPr lang="en-US" sz="1900" b="1" dirty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buFont typeface="Wingdings" charset="2"/>
              <a:buChar char="ü"/>
              <a:defRPr/>
            </a:pPr>
            <a:endParaRPr lang="en-US" sz="17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buFont typeface="Wingdings" charset="2"/>
              <a:buChar char="ü"/>
              <a:defRPr/>
            </a:pPr>
            <a:r>
              <a:rPr lang="en-US" sz="19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Head </a:t>
            </a:r>
            <a:r>
              <a:rPr lang="en-US" sz="1900" b="1" dirty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Mounted </a:t>
            </a:r>
            <a:r>
              <a:rPr lang="en-US" sz="19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Display from </a:t>
            </a:r>
            <a:r>
              <a:rPr lang="en-US" sz="19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LUMUS</a:t>
            </a:r>
            <a:endParaRPr lang="en-US" sz="1900" b="1" dirty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900" b="1" dirty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r>
              <a:rPr lang="en-US" sz="19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GOOGLE glasses</a:t>
            </a:r>
          </a:p>
          <a:p>
            <a:pPr defTabSz="427226" eaLnBrk="0" hangingPunct="0">
              <a:defRPr/>
            </a:pPr>
            <a:endParaRPr lang="en-US" sz="21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r>
              <a:rPr lang="en-US" sz="21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5 ATWPSS systems are currently in use  </a:t>
            </a:r>
          </a:p>
          <a:p>
            <a:pPr defTabSz="427226" eaLnBrk="0" hangingPunct="0">
              <a:defRPr/>
            </a:pPr>
            <a:endParaRPr lang="en-US" sz="21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r>
              <a:rPr lang="en-US" sz="21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have already saved radiation doses ! </a:t>
            </a:r>
            <a:endParaRPr lang="en-US" sz="21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GB" sz="21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r>
              <a:rPr lang="en-GB" sz="21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HOW?</a:t>
            </a:r>
            <a:endParaRPr lang="en-US" sz="21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7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7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7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226" eaLnBrk="0" hangingPunct="0">
              <a:defRPr/>
            </a:pPr>
            <a:endParaRPr lang="en-US" sz="17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22" name="Picture 21" descr="_MG_9815b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613" y="729891"/>
            <a:ext cx="4107996" cy="612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05681" y="839721"/>
            <a:ext cx="8997581" cy="5833492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endParaRPr lang="en-CA" sz="1851" dirty="0"/>
          </a:p>
          <a:p>
            <a:pPr marL="0" indent="0">
              <a:buNone/>
            </a:pPr>
            <a:endParaRPr lang="en-CA" sz="1851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218044" y="378276"/>
            <a:ext cx="957092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82" tIns="47441" rIns="94882" bIns="47441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rgbClr val="000066"/>
                </a:solidFill>
                <a:latin typeface="Tahoma" charset="0"/>
                <a:ea typeface="ＭＳ Ｐゴシック" charset="0"/>
              </a:defRPr>
            </a:lvl9pPr>
          </a:lstStyle>
          <a:p>
            <a:pPr defTabSz="474426"/>
            <a:r>
              <a:rPr lang="en-US" sz="2338" b="0" dirty="0">
                <a:latin typeface="Tahoma"/>
                <a:ea typeface="ＭＳ Ｐゴシック"/>
              </a:rPr>
              <a:t>We provide Augmented and Virtual Reality information to workers: procedure of work, radiation environment  </a:t>
            </a:r>
            <a:endParaRPr lang="en-US" sz="2338" b="0" dirty="0">
              <a:latin typeface="Maiandra GD" charset="0"/>
              <a:ea typeface="ＭＳ Ｐゴシック"/>
            </a:endParaRPr>
          </a:p>
        </p:txBody>
      </p:sp>
      <p:pic>
        <p:nvPicPr>
          <p:cNvPr id="7" name="Videos_v2.mov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98649" y="839718"/>
            <a:ext cx="4729629" cy="2599865"/>
          </a:xfrm>
          <a:prstGeom prst="rect">
            <a:avLst/>
          </a:prstGeom>
        </p:spPr>
      </p:pic>
      <p:pic>
        <p:nvPicPr>
          <p:cNvPr id="2" name="Three_Steps_trimmed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395628" y="1026689"/>
            <a:ext cx="4575159" cy="24128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045" y="4303892"/>
            <a:ext cx="3311116" cy="2554112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7152298" y="5099861"/>
            <a:ext cx="4038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39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75558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6pPr>
            <a:lvl7pPr marL="951114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7pPr>
            <a:lvl8pPr marL="1426670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8pPr>
            <a:lvl9pPr marL="1902227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64" dirty="0" smtClean="0">
                <a:hlinkClick r:id="rId10"/>
              </a:rPr>
              <a:t>Video 1</a:t>
            </a:r>
            <a:endParaRPr lang="en-US" sz="3264" dirty="0"/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7152298" y="5791200"/>
            <a:ext cx="4038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39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75558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6pPr>
            <a:lvl7pPr marL="951114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7pPr>
            <a:lvl8pPr marL="1426670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8pPr>
            <a:lvl9pPr marL="1902227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64" dirty="0" smtClean="0">
                <a:hlinkClick r:id="rId11"/>
              </a:rPr>
              <a:t>Video 2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160836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6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10272" y="0"/>
            <a:ext cx="99657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033" tIns="43019" rIns="86033" bIns="43019">
            <a:prstTxWarp prst="textNoShape">
              <a:avLst/>
            </a:prstTxWarp>
            <a:spAutoFit/>
          </a:bodyPr>
          <a:lstStyle/>
          <a:p>
            <a:pPr defTabSz="427197" eaLnBrk="0" hangingPunct="0">
              <a:defRPr/>
            </a:pPr>
            <a:endParaRPr lang="en-US" sz="1851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are currently looking the best way to approach the problem </a:t>
            </a:r>
          </a:p>
          <a:p>
            <a:pPr defTabSz="427197" eaLnBrk="0" hangingPunct="0">
              <a:defRPr/>
            </a:pPr>
            <a:endParaRPr lang="en-US" sz="1851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strategy ... </a:t>
            </a:r>
          </a:p>
          <a:p>
            <a:pPr defTabSz="427197" eaLnBrk="0" hangingPunct="0">
              <a:defRPr/>
            </a:pPr>
            <a:endParaRPr lang="en-US" sz="1851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1. In collaboration within CERN:  LHC Machine, EN department, ISOLDE, ..</a:t>
            </a: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determine the most suitable company to assist us in the process </a:t>
            </a: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1851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2. </a:t>
            </a:r>
            <a:r>
              <a:rPr lang="en-US" sz="1851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parallel, we are looking for some possible </a:t>
            </a:r>
            <a:r>
              <a:rPr lang="en-US" sz="1851" b="1" u="sng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EU funding </a:t>
            </a:r>
            <a:r>
              <a:rPr lang="en-US" sz="1851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to develop / adapt 		technologies for the “CERN cases”</a:t>
            </a: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197" eaLnBrk="0" hangingPunct="0">
              <a:defRPr/>
            </a:pPr>
            <a:r>
              <a:rPr lang="en-US" sz="1851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1851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3. Start a prototype in building 180 very soon (within a year) to test the 	technologies and get experience</a:t>
            </a:r>
          </a:p>
          <a:p>
            <a:pPr defTabSz="427197" eaLnBrk="0" hangingPunct="0">
              <a:defRPr/>
            </a:pPr>
            <a:endParaRPr lang="en-US" sz="1851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2" name="Picture 11" descr="hand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264" y="3893131"/>
            <a:ext cx="1303998" cy="1346758"/>
          </a:xfrm>
          <a:prstGeom prst="rect">
            <a:avLst/>
          </a:prstGeom>
        </p:spPr>
      </p:pic>
      <p:pic>
        <p:nvPicPr>
          <p:cNvPr id="14" name="Picture 8" descr="JET_RHC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10272" y="3060890"/>
            <a:ext cx="2985471" cy="175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leeveCut3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5860" y="2650750"/>
            <a:ext cx="1293417" cy="108291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" name="Picture 25" descr="im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3255" y="3011234"/>
            <a:ext cx="1452534" cy="2258380"/>
          </a:xfrm>
          <a:prstGeom prst="rect">
            <a:avLst/>
          </a:prstGeom>
        </p:spPr>
      </p:pic>
      <p:pic>
        <p:nvPicPr>
          <p:cNvPr id="16" name="Picture 7" descr="JET-Vesse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5989" y="3060891"/>
            <a:ext cx="3224795" cy="216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657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 bwMode="auto">
          <a:xfrm>
            <a:off x="7389019" y="5181600"/>
            <a:ext cx="4038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39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75558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6pPr>
            <a:lvl7pPr marL="951114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7pPr>
            <a:lvl8pPr marL="1426670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8pPr>
            <a:lvl9pPr marL="1902227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64" dirty="0" smtClean="0">
                <a:hlinkClick r:id="rId5"/>
              </a:rPr>
              <a:t>Video 1</a:t>
            </a:r>
            <a:endParaRPr lang="en-US" sz="3264" dirty="0"/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7433824" y="6019800"/>
            <a:ext cx="4038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39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75558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6pPr>
            <a:lvl7pPr marL="951114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7pPr>
            <a:lvl8pPr marL="1426670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8pPr>
            <a:lvl9pPr marL="1902227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64" dirty="0" smtClean="0">
                <a:hlinkClick r:id="rId6"/>
              </a:rPr>
              <a:t>Video 2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7967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680" y="45307"/>
            <a:ext cx="8777469" cy="1143000"/>
          </a:xfrm>
        </p:spPr>
        <p:txBody>
          <a:bodyPr/>
          <a:lstStyle/>
          <a:p>
            <a:r>
              <a:rPr lang="en-US" dirty="0" smtClean="0"/>
              <a:t>Gamma Imaging Camera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6027952" y="1334814"/>
            <a:ext cx="4234986" cy="2608281"/>
            <a:chOff x="3764122" y="1071033"/>
            <a:chExt cx="3970649" cy="260828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4122" y="1071033"/>
              <a:ext cx="1385318" cy="1152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80325" y="1071033"/>
              <a:ext cx="1354446" cy="1152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29896" y="2527313"/>
              <a:ext cx="1496273" cy="1152000"/>
            </a:xfrm>
            <a:prstGeom prst="rect">
              <a:avLst/>
            </a:prstGeom>
          </p:spPr>
        </p:pic>
        <p:cxnSp>
          <p:nvCxnSpPr>
            <p:cNvPr id="14" name="Elbow Connector 13"/>
            <p:cNvCxnSpPr>
              <a:stCxn id="11" idx="3"/>
              <a:endCxn id="13" idx="0"/>
            </p:cNvCxnSpPr>
            <p:nvPr/>
          </p:nvCxnSpPr>
          <p:spPr>
            <a:xfrm>
              <a:off x="5149440" y="1647033"/>
              <a:ext cx="628593" cy="88028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12" idx="1"/>
              <a:endCxn id="13" idx="0"/>
            </p:cNvCxnSpPr>
            <p:nvPr/>
          </p:nvCxnSpPr>
          <p:spPr>
            <a:xfrm rot="10800000" flipV="1">
              <a:off x="5778033" y="1647033"/>
              <a:ext cx="602292" cy="88028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9188" y="1248779"/>
            <a:ext cx="3313364" cy="25199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2186" y="4171887"/>
            <a:ext cx="3110967" cy="2160000"/>
          </a:xfrm>
          <a:prstGeom prst="rect">
            <a:avLst/>
          </a:prstGeom>
        </p:spPr>
      </p:pic>
      <p:grpSp>
        <p:nvGrpSpPr>
          <p:cNvPr id="4" name="Group 20"/>
          <p:cNvGrpSpPr/>
          <p:nvPr/>
        </p:nvGrpSpPr>
        <p:grpSpPr>
          <a:xfrm>
            <a:off x="5372247" y="4147749"/>
            <a:ext cx="5800088" cy="2604367"/>
            <a:chOff x="4076330" y="4147742"/>
            <a:chExt cx="5438060" cy="260436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56407" y="4147742"/>
              <a:ext cx="4004711" cy="2231998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076330" y="6392354"/>
              <a:ext cx="5438060" cy="359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53" dirty="0"/>
                <a:t>ALARA planning using Jack and Microsoft </a:t>
              </a:r>
              <a:r>
                <a:rPr lang="en-US" sz="1753" dirty="0" err="1"/>
                <a:t>Kinect</a:t>
              </a:r>
              <a:endParaRPr lang="en-US" sz="1753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11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152400"/>
            <a:ext cx="8534400" cy="6400800"/>
          </a:xfrm>
        </p:spPr>
      </p:pic>
    </p:spTree>
    <p:extLst>
      <p:ext uri="{BB962C8B-B14F-4D97-AF65-F5344CB8AC3E}">
        <p14:creationId xmlns:p14="http://schemas.microsoft.com/office/powerpoint/2010/main" val="251144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012" y="156029"/>
            <a:ext cx="3886200" cy="1905000"/>
          </a:xfrm>
        </p:spPr>
        <p:txBody>
          <a:bodyPr/>
          <a:lstStyle/>
          <a:p>
            <a:r>
              <a:rPr lang="en-GB" dirty="0" smtClean="0"/>
              <a:t>CERN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ATLAS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2" y="15240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2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41224" cy="6170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" y="7257"/>
            <a:ext cx="12341225" cy="617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2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8" y="22578"/>
            <a:ext cx="12153077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" y="457200"/>
            <a:ext cx="12188825" cy="62041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12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1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0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1217612" y="1524000"/>
            <a:ext cx="9140354" cy="198120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sz="3627" dirty="0" smtClean="0"/>
              <a:t>Neutrinos</a:t>
            </a:r>
            <a:endParaRPr lang="en-US" sz="3355" b="1" dirty="0">
              <a:solidFill>
                <a:srgbClr val="FFFFFF"/>
              </a:solidFill>
              <a:latin typeface="Arial Bold" charset="0"/>
              <a:ea typeface="Arial Bold" charset="0"/>
              <a:cs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26634" y="181383"/>
            <a:ext cx="9664397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Is there new physics beyond our knowledge ?</a:t>
            </a:r>
          </a:p>
        </p:txBody>
      </p:sp>
      <p:pic>
        <p:nvPicPr>
          <p:cNvPr id="2" name="Picture 1" descr="Screen Shot 2015-10-02 at 21.54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87" y="941463"/>
            <a:ext cx="3921678" cy="2487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30885" y="3912688"/>
            <a:ext cx="4136538" cy="1096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Neutrinos are hiding new physics !!!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3027" y="2254330"/>
            <a:ext cx="5320564" cy="411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are the most abundant particles in   	our 4% universe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they carry no electrical charge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they have a very small mass, that 	we are unable to quantify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they  interact very weakly with atoms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we are not sure that just 3 species 	exists (families)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 they probably carry the mystery of  	why anti matter has disappeared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srgbClr val="FFFFFF"/>
                </a:solidFill>
              </a:rPr>
              <a:t>  they oscillate in their main properties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8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326634" y="-32659"/>
            <a:ext cx="10019244" cy="6890659"/>
            <a:chOff x="142081" y="-36016"/>
            <a:chExt cx="11049000" cy="7598866"/>
          </a:xfrm>
        </p:grpSpPr>
        <p:sp>
          <p:nvSpPr>
            <p:cNvPr id="5" name="TextBox 4"/>
            <p:cNvSpPr txBox="1"/>
            <p:nvPr/>
          </p:nvSpPr>
          <p:spPr>
            <a:xfrm>
              <a:off x="142081" y="200025"/>
              <a:ext cx="10657681" cy="655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64" dirty="0">
                  <a:solidFill>
                    <a:prstClr val="white"/>
                  </a:solidFill>
                </a:rPr>
                <a:t>Neutrinos oscillate !!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881" y="1729868"/>
              <a:ext cx="9438481" cy="5832982"/>
            </a:xfrm>
            <a:prstGeom prst="rect">
              <a:avLst/>
            </a:prstGeom>
          </p:spPr>
        </p:pic>
        <p:pic>
          <p:nvPicPr>
            <p:cNvPr id="4" name="Picture 3" descr="Screen Shot 2015-10-04 at 15.12.2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14481" y="-1"/>
              <a:ext cx="2899905" cy="269347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27881" y="210502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13681" y="294322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28681" y="652462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8081" y="301942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94881" y="370522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66881" y="7134225"/>
              <a:ext cx="1752600" cy="3787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32" dirty="0">
                  <a:solidFill>
                    <a:prstClr val="black"/>
                  </a:solidFill>
                </a:rPr>
                <a:t>L/E   [km/GeV)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14481" y="-36016"/>
              <a:ext cx="762000" cy="7789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048080" y="40184"/>
              <a:ext cx="1143001" cy="7789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b="1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="1" baseline="-25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905081" y="1876425"/>
              <a:ext cx="1066800" cy="7789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b="1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="1" baseline="-25000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85082" y="1735693"/>
              <a:ext cx="7086600" cy="47107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76" dirty="0">
                  <a:solidFill>
                    <a:prstClr val="black"/>
                  </a:solidFill>
                </a:rPr>
                <a:t>Oscillation probabilities for an initial muon neutrino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66281" y="6669585"/>
              <a:ext cx="1143001" cy="778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990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3990" baseline="-25000" dirty="0">
                  <a:solidFill>
                    <a:prstClr val="black"/>
                  </a:solidFill>
                  <a:latin typeface="Symbol" charset="2"/>
                  <a:cs typeface="Symbol" charset="2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87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02 at 21.54.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819" y="941463"/>
            <a:ext cx="2287645" cy="14510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4992" y="181383"/>
            <a:ext cx="5942448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Neutrinos are difficult to detect</a:t>
            </a:r>
          </a:p>
        </p:txBody>
      </p:sp>
      <p:pic>
        <p:nvPicPr>
          <p:cNvPr id="6" name="Picture 5" descr="Screen Shot 2015-03-13 at 13.30.13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418" l="0" r="95288">
                        <a14:foregroundMark x1="92808" y1="37649" x2="92808" y2="37649"/>
                        <a14:foregroundMark x1="95337" y1="51295" x2="95337" y2="51295"/>
                        <a14:foregroundMark x1="41518" y1="92281" x2="41518" y2="92281"/>
                        <a14:foregroundMark x1="44940" y1="95468" x2="44940" y2="954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089" y="1563348"/>
            <a:ext cx="4490875" cy="421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17616" y="3014411"/>
            <a:ext cx="1174670" cy="70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990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3990" baseline="-25000" dirty="0">
                <a:solidFill>
                  <a:srgbClr val="FF0000"/>
                </a:solidFill>
              </a:rPr>
              <a:t>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79420" y="3774491"/>
            <a:ext cx="131286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92286" y="3774491"/>
            <a:ext cx="4353189" cy="6909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76377" y="3843589"/>
            <a:ext cx="131286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52770" y="4119983"/>
            <a:ext cx="3238261" cy="87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prstClr val="white"/>
                </a:solidFill>
              </a:rPr>
              <a:t>Probability to interact with the earth matter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16999" y="5847439"/>
            <a:ext cx="9664397" cy="87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rgbClr val="FFFFFF"/>
                </a:solidFill>
              </a:rPr>
              <a:t>So we need massive detectors and very intense neutrino beams  !!!!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76377" y="3290804"/>
            <a:ext cx="3731305" cy="53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b="1" i="1" dirty="0">
                <a:solidFill>
                  <a:srgbClr val="FFFFFF"/>
                </a:solidFill>
              </a:rPr>
              <a:t>~10</a:t>
            </a:r>
            <a:r>
              <a:rPr lang="en-US" sz="2902" b="1" i="1" baseline="30000" dirty="0">
                <a:solidFill>
                  <a:srgbClr val="FFFFFF"/>
                </a:solidFill>
              </a:rPr>
              <a:t>-9 </a:t>
            </a:r>
            <a:r>
              <a:rPr lang="en-US" sz="2902" b="1" i="1" dirty="0">
                <a:solidFill>
                  <a:srgbClr val="FFFFFF"/>
                </a:solidFill>
              </a:rPr>
              <a:t>= 0.000000001</a:t>
            </a:r>
          </a:p>
        </p:txBody>
      </p:sp>
    </p:spTree>
    <p:extLst>
      <p:ext uri="{BB962C8B-B14F-4D97-AF65-F5344CB8AC3E}">
        <p14:creationId xmlns:p14="http://schemas.microsoft.com/office/powerpoint/2010/main" val="141149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2205" y="181383"/>
            <a:ext cx="7600806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How to detect Neutrinos</a:t>
            </a:r>
          </a:p>
        </p:txBody>
      </p:sp>
      <p:sp>
        <p:nvSpPr>
          <p:cNvPr id="4" name="Rectangle 3"/>
          <p:cNvSpPr/>
          <p:nvPr/>
        </p:nvSpPr>
        <p:spPr>
          <a:xfrm>
            <a:off x="3123188" y="2945312"/>
            <a:ext cx="69098" cy="207294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6956" y="2945312"/>
            <a:ext cx="69098" cy="207294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3188" y="5018260"/>
            <a:ext cx="1312866" cy="690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123188" y="3221705"/>
            <a:ext cx="1243768" cy="69098"/>
          </a:xfrm>
          <a:prstGeom prst="line">
            <a:avLst/>
          </a:prstGeom>
          <a:ln>
            <a:solidFill>
              <a:srgbClr val="C2CD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192286" y="3290803"/>
            <a:ext cx="1174670" cy="17274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9419" y="3083509"/>
            <a:ext cx="1036474" cy="70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990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3990" baseline="-25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99581" y="3843590"/>
            <a:ext cx="207295" cy="53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b="1" dirty="0">
                <a:solidFill>
                  <a:srgbClr val="FF0000"/>
                </a:solidFill>
              </a:rPr>
              <a:t>*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810321" y="3912688"/>
            <a:ext cx="1727456" cy="149452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0" idx="3"/>
          </p:cNvCxnSpPr>
          <p:nvPr/>
        </p:nvCxnSpPr>
        <p:spPr>
          <a:xfrm>
            <a:off x="3606876" y="4113055"/>
            <a:ext cx="552785" cy="4215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537777" y="4119983"/>
            <a:ext cx="1036474" cy="538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0000"/>
                </a:solidFill>
                <a:cs typeface="Symbol" charset="2"/>
              </a:rPr>
              <a:t>e</a:t>
            </a:r>
            <a:endParaRPr lang="en-US" sz="2902" baseline="-25000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3572327" y="3636295"/>
            <a:ext cx="380040" cy="3454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537777" y="3567197"/>
            <a:ext cx="69098" cy="4145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537777" y="3498098"/>
            <a:ext cx="276393" cy="55278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919742" y="2047036"/>
            <a:ext cx="4836877" cy="1264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prstClr val="white"/>
                </a:solidFill>
              </a:rPr>
              <a:t>Neutrinos interact with the Argon Nuclei as for example in the following nuclear reaction: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956215" y="4050885"/>
            <a:ext cx="1105572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539" b="1" dirty="0" err="1">
                <a:solidFill>
                  <a:srgbClr val="FFFF00"/>
                </a:solidFill>
              </a:rPr>
              <a:t>Ar</a:t>
            </a:r>
            <a:r>
              <a:rPr lang="en-US" sz="2539" b="1" dirty="0">
                <a:solidFill>
                  <a:srgbClr val="FFFF00"/>
                </a:solidFill>
              </a:rPr>
              <a:t> </a:t>
            </a:r>
            <a:r>
              <a:rPr lang="en-US" sz="2539" b="1" baseline="30000" dirty="0">
                <a:solidFill>
                  <a:srgbClr val="FFFF00"/>
                </a:solidFill>
              </a:rPr>
              <a:t>40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236457" y="4060116"/>
            <a:ext cx="1105572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539" b="1" dirty="0">
                <a:solidFill>
                  <a:srgbClr val="FFFF00"/>
                </a:solidFill>
              </a:rPr>
              <a:t>K </a:t>
            </a:r>
            <a:r>
              <a:rPr lang="en-US" sz="2539" b="1" baseline="30000" dirty="0">
                <a:solidFill>
                  <a:srgbClr val="FFFF00"/>
                </a:solidFill>
              </a:rPr>
              <a:t>40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19742" y="3843590"/>
            <a:ext cx="1036474" cy="70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990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3990" baseline="-25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76377" y="3981786"/>
            <a:ext cx="1036474" cy="538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0000"/>
                </a:solidFill>
                <a:cs typeface="Symbol" charset="2"/>
              </a:rPr>
              <a:t>e</a:t>
            </a:r>
            <a:endParaRPr lang="en-US" sz="2902" baseline="-250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41626" y="4119982"/>
            <a:ext cx="55278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890966" y="4119982"/>
            <a:ext cx="55278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FFFF00"/>
                </a:solidFill>
              </a:rPr>
              <a:t>+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992689" y="4327277"/>
            <a:ext cx="414589" cy="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712447" y="5156456"/>
            <a:ext cx="5527859" cy="1264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prstClr val="white"/>
                </a:solidFill>
              </a:rPr>
              <a:t>The neutrino signature is in this case the appearance of an energetic electron in the bath of LAr</a:t>
            </a:r>
          </a:p>
        </p:txBody>
      </p:sp>
    </p:spTree>
    <p:extLst>
      <p:ext uri="{BB962C8B-B14F-4D97-AF65-F5344CB8AC3E}">
        <p14:creationId xmlns:p14="http://schemas.microsoft.com/office/powerpoint/2010/main" val="56665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2205" y="181383"/>
            <a:ext cx="7600806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How to detect Neutrinos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948518" y="1494249"/>
            <a:ext cx="8568181" cy="4805035"/>
            <a:chOff x="304800" y="1295400"/>
            <a:chExt cx="8382000" cy="4977167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828800"/>
              <a:ext cx="6858000" cy="430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762000" y="2133600"/>
              <a:ext cx="1588" cy="3197225"/>
            </a:xfrm>
            <a:prstGeom prst="line">
              <a:avLst/>
            </a:prstGeom>
            <a:noFill/>
            <a:ln w="38160">
              <a:solidFill>
                <a:schemeClr val="bg2">
                  <a:lumMod val="75000"/>
                  <a:lumOff val="25000"/>
                </a:schemeClr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32">
                <a:solidFill>
                  <a:prstClr val="black"/>
                </a:solidFill>
              </a:endParaRPr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28613" y="5486400"/>
              <a:ext cx="804785" cy="347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>
                  <a:tab pos="0" algn="l"/>
                  <a:tab pos="829178" algn="l"/>
                  <a:tab pos="1658356" algn="l"/>
                  <a:tab pos="2487534" algn="l"/>
                  <a:tab pos="3316712" algn="l"/>
                  <a:tab pos="4145890" algn="l"/>
                  <a:tab pos="4975068" algn="l"/>
                  <a:tab pos="5804245" algn="l"/>
                  <a:tab pos="6633423" algn="l"/>
                  <a:tab pos="7462601" algn="l"/>
                  <a:tab pos="8291779" algn="l"/>
                  <a:tab pos="9120957" algn="l"/>
                </a:tabLst>
              </a:pPr>
              <a:r>
                <a:rPr lang="en-GB" sz="1632" b="1" dirty="0">
                  <a:solidFill>
                    <a:prstClr val="white"/>
                  </a:solidFill>
                  <a:cs typeface="HG Mincho Light J" charset="0"/>
                </a:rPr>
                <a:t>E-field</a:t>
              </a:r>
            </a:p>
          </p:txBody>
        </p:sp>
        <p:sp>
          <p:nvSpPr>
            <p:cNvPr id="23" name="Rectangle 2"/>
            <p:cNvSpPr txBox="1">
              <a:spLocks noChangeArrowheads="1"/>
            </p:cNvSpPr>
            <p:nvPr/>
          </p:nvSpPr>
          <p:spPr bwMode="auto">
            <a:xfrm>
              <a:off x="304800" y="1295400"/>
              <a:ext cx="8382000" cy="533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76" b="1" i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In the presence of electric field</a:t>
              </a:r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1087438" y="3240088"/>
              <a:ext cx="7137400" cy="1506537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>
                <a:solidFill>
                  <a:prstClr val="black"/>
                </a:solidFill>
              </a:endParaRP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7459663" y="4071938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1235075" y="3489325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1831975" y="3602038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2428875" y="3716338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3024188" y="3829050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621088" y="3943350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4217988" y="4056063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4813300" y="4170363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5410200" y="4283075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6007100" y="4397375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6604000" y="4510088"/>
              <a:ext cx="478007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>
                  <a:solidFill>
                    <a:srgbClr val="EC231E"/>
                  </a:solidFill>
                  <a:cs typeface="HG Mincho Light J" charset="0"/>
                </a:rPr>
                <a:t>Ar</a:t>
              </a:r>
              <a:r>
                <a:rPr lang="en-GB" sz="1814" baseline="30000">
                  <a:solidFill>
                    <a:srgbClr val="EC231E"/>
                  </a:solidFill>
                  <a:cs typeface="HG Mincho Light J" charset="0"/>
                </a:rPr>
                <a:t>+</a:t>
              </a:r>
            </a:p>
          </p:txBody>
        </p:sp>
        <p:grpSp>
          <p:nvGrpSpPr>
            <p:cNvPr id="39" name="Group 22"/>
            <p:cNvGrpSpPr>
              <a:grpSpLocks/>
            </p:cNvGrpSpPr>
            <p:nvPr/>
          </p:nvGrpSpPr>
          <p:grpSpPr bwMode="auto">
            <a:xfrm>
              <a:off x="3665538" y="4924425"/>
              <a:ext cx="1068387" cy="887413"/>
              <a:chOff x="2979" y="2853"/>
              <a:chExt cx="795" cy="723"/>
            </a:xfrm>
          </p:grpSpPr>
          <p:sp>
            <p:nvSpPr>
              <p:cNvPr id="113" name="Freeform 23"/>
              <p:cNvSpPr>
                <a:spLocks noChangeArrowheads="1"/>
              </p:cNvSpPr>
              <p:nvPr/>
            </p:nvSpPr>
            <p:spPr bwMode="auto">
              <a:xfrm>
                <a:off x="2982" y="2853"/>
                <a:ext cx="792" cy="723"/>
              </a:xfrm>
              <a:custGeom>
                <a:avLst/>
                <a:gdLst>
                  <a:gd name="T0" fmla="*/ 0 w 3494"/>
                  <a:gd name="T1" fmla="*/ 0 h 3189"/>
                  <a:gd name="T2" fmla="*/ 0 w 3494"/>
                  <a:gd name="T3" fmla="*/ 0 h 3189"/>
                  <a:gd name="T4" fmla="*/ 0 w 3494"/>
                  <a:gd name="T5" fmla="*/ 0 h 3189"/>
                  <a:gd name="T6" fmla="*/ 0 w 3494"/>
                  <a:gd name="T7" fmla="*/ 0 h 3189"/>
                  <a:gd name="T8" fmla="*/ 0 w 3494"/>
                  <a:gd name="T9" fmla="*/ 0 h 3189"/>
                  <a:gd name="T10" fmla="*/ 0 w 3494"/>
                  <a:gd name="T11" fmla="*/ 0 h 3189"/>
                  <a:gd name="T12" fmla="*/ 0 w 3494"/>
                  <a:gd name="T13" fmla="*/ 0 h 3189"/>
                  <a:gd name="T14" fmla="*/ 0 w 3494"/>
                  <a:gd name="T15" fmla="*/ 0 h 31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94"/>
                  <a:gd name="T25" fmla="*/ 0 h 3189"/>
                  <a:gd name="T26" fmla="*/ 3494 w 3494"/>
                  <a:gd name="T27" fmla="*/ 3189 h 31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94" h="3189">
                    <a:moveTo>
                      <a:pt x="2621" y="0"/>
                    </a:moveTo>
                    <a:lnTo>
                      <a:pt x="2621" y="2391"/>
                    </a:lnTo>
                    <a:lnTo>
                      <a:pt x="3493" y="2391"/>
                    </a:lnTo>
                    <a:lnTo>
                      <a:pt x="1747" y="3188"/>
                    </a:lnTo>
                    <a:lnTo>
                      <a:pt x="0" y="2391"/>
                    </a:lnTo>
                    <a:lnTo>
                      <a:pt x="874" y="2391"/>
                    </a:lnTo>
                    <a:lnTo>
                      <a:pt x="874" y="0"/>
                    </a:lnTo>
                    <a:lnTo>
                      <a:pt x="2621" y="0"/>
                    </a:lnTo>
                  </a:path>
                </a:pathLst>
              </a:custGeom>
              <a:solidFill>
                <a:srgbClr val="EB613D"/>
              </a:solidFill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Text Box 24"/>
              <p:cNvSpPr txBox="1">
                <a:spLocks noChangeArrowheads="1"/>
              </p:cNvSpPr>
              <p:nvPr/>
            </p:nvSpPr>
            <p:spPr bwMode="auto">
              <a:xfrm rot="10800000">
                <a:off x="2979" y="3031"/>
                <a:ext cx="791" cy="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" charset="0"/>
                  <a:buNone/>
                </a:pPr>
                <a:r>
                  <a:rPr lang="en-GB" sz="2902">
                    <a:solidFill>
                      <a:srgbClr val="FFFF00"/>
                    </a:solidFill>
                    <a:latin typeface="Times" charset="0"/>
                    <a:cs typeface="HG Mincho Light J" charset="0"/>
                  </a:rPr>
                  <a:t>+</a:t>
                </a:r>
              </a:p>
            </p:txBody>
          </p:sp>
        </p:grpSp>
        <p:sp>
          <p:nvSpPr>
            <p:cNvPr id="40" name="Text Box 25"/>
            <p:cNvSpPr txBox="1">
              <a:spLocks noChangeArrowheads="1"/>
            </p:cNvSpPr>
            <p:nvPr/>
          </p:nvSpPr>
          <p:spPr bwMode="auto">
            <a:xfrm>
              <a:off x="4979988" y="5270500"/>
              <a:ext cx="1625908" cy="341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632" b="1">
                  <a:solidFill>
                    <a:srgbClr val="FF0000"/>
                  </a:solidFill>
                  <a:cs typeface="HG Mincho Light J" charset="0"/>
                </a:rPr>
                <a:t>Drift of ions: v</a:t>
              </a:r>
              <a:r>
                <a:rPr lang="en-GB" sz="1632" b="1" baseline="30000">
                  <a:solidFill>
                    <a:srgbClr val="FF0000"/>
                  </a:solidFill>
                  <a:cs typeface="HG Mincho Light J" charset="0"/>
                </a:rPr>
                <a:t>+</a:t>
              </a:r>
            </a:p>
          </p:txBody>
        </p:sp>
        <p:sp>
          <p:nvSpPr>
            <p:cNvPr id="41" name="Text Box 26"/>
            <p:cNvSpPr txBox="1">
              <a:spLocks noChangeArrowheads="1"/>
            </p:cNvSpPr>
            <p:nvPr/>
          </p:nvSpPr>
          <p:spPr bwMode="auto">
            <a:xfrm rot="720000">
              <a:off x="5149850" y="4044753"/>
              <a:ext cx="3040063" cy="313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451">
                  <a:solidFill>
                    <a:prstClr val="black"/>
                  </a:solidFill>
                  <a:cs typeface="HG Mincho Light J" charset="0"/>
                </a:rPr>
                <a:t>Trajectory of ionizing particle</a:t>
              </a:r>
            </a:p>
          </p:txBody>
        </p:sp>
        <p:sp>
          <p:nvSpPr>
            <p:cNvPr id="42" name="Text Box 27"/>
            <p:cNvSpPr txBox="1">
              <a:spLocks noChangeArrowheads="1"/>
            </p:cNvSpPr>
            <p:nvPr/>
          </p:nvSpPr>
          <p:spPr bwMode="auto">
            <a:xfrm>
              <a:off x="4724400" y="5791200"/>
              <a:ext cx="3413623" cy="48136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632" b="1">
                  <a:solidFill>
                    <a:srgbClr val="FFFF00"/>
                  </a:solidFill>
                  <a:cs typeface="HG Mincho Light J" charset="0"/>
                </a:rPr>
                <a:t>.</a:t>
              </a:r>
              <a:r>
                <a:rPr lang="en-GB" sz="1632" b="1">
                  <a:solidFill>
                    <a:srgbClr val="000099"/>
                  </a:solidFill>
                  <a:cs typeface="HG Mincho Light J" charset="0"/>
                </a:rPr>
                <a:t>v</a:t>
              </a:r>
              <a:r>
                <a:rPr lang="en-GB" sz="1632" b="1" baseline="30000">
                  <a:solidFill>
                    <a:srgbClr val="000099"/>
                  </a:solidFill>
                  <a:cs typeface="HG Mincho Light J" charset="0"/>
                </a:rPr>
                <a:t>+</a:t>
              </a:r>
              <a:r>
                <a:rPr lang="en-GB" sz="1632" b="1">
                  <a:solidFill>
                    <a:srgbClr val="000099"/>
                  </a:solidFill>
                  <a:cs typeface="HG Mincho Light J" charset="0"/>
                </a:rPr>
                <a:t>&lt;&lt;v</a:t>
              </a:r>
              <a:r>
                <a:rPr lang="en-GB" sz="1632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  <a:r>
                <a:rPr lang="en-GB" sz="1632" b="1">
                  <a:solidFill>
                    <a:srgbClr val="000099"/>
                  </a:solidFill>
                  <a:cs typeface="HG Mincho Light J" charset="0"/>
                </a:rPr>
                <a:t> </a:t>
              </a:r>
              <a:r>
                <a:rPr lang="en-GB" sz="2539" b="1" i="1">
                  <a:solidFill>
                    <a:srgbClr val="280099"/>
                  </a:solidFill>
                  <a:latin typeface="Symbol" charset="0"/>
                  <a:cs typeface="Symbol" charset="0"/>
                </a:rPr>
                <a:t>≈  </a:t>
              </a:r>
              <a:r>
                <a:rPr lang="en-GB" sz="1632" b="1">
                  <a:solidFill>
                    <a:srgbClr val="000099"/>
                  </a:solidFill>
                  <a:cs typeface="HG Mincho Light J" charset="0"/>
                </a:rPr>
                <a:t>1.6 mm/µs @ 500 V/cm</a:t>
              </a:r>
            </a:p>
          </p:txBody>
        </p:sp>
        <p:sp>
          <p:nvSpPr>
            <p:cNvPr id="43" name="Text Box 28"/>
            <p:cNvSpPr txBox="1">
              <a:spLocks noChangeArrowheads="1"/>
            </p:cNvSpPr>
            <p:nvPr/>
          </p:nvSpPr>
          <p:spPr bwMode="auto">
            <a:xfrm>
              <a:off x="6486525" y="3763963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4" name="Text Box 29"/>
            <p:cNvSpPr txBox="1">
              <a:spLocks noChangeArrowheads="1"/>
            </p:cNvSpPr>
            <p:nvPr/>
          </p:nvSpPr>
          <p:spPr bwMode="auto">
            <a:xfrm>
              <a:off x="5564188" y="3627438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5" name="Text Box 30"/>
            <p:cNvSpPr txBox="1">
              <a:spLocks noChangeArrowheads="1"/>
            </p:cNvSpPr>
            <p:nvPr/>
          </p:nvSpPr>
          <p:spPr bwMode="auto">
            <a:xfrm>
              <a:off x="4587875" y="3425825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6" name="Text Box 31"/>
            <p:cNvSpPr txBox="1">
              <a:spLocks noChangeArrowheads="1"/>
            </p:cNvSpPr>
            <p:nvPr/>
          </p:nvSpPr>
          <p:spPr bwMode="auto">
            <a:xfrm>
              <a:off x="3743325" y="3340100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2705100" y="3124200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1908175" y="2965450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sp>
          <p:nvSpPr>
            <p:cNvPr id="49" name="Text Box 34"/>
            <p:cNvSpPr txBox="1">
              <a:spLocks noChangeArrowheads="1"/>
            </p:cNvSpPr>
            <p:nvPr/>
          </p:nvSpPr>
          <p:spPr bwMode="auto">
            <a:xfrm>
              <a:off x="1295400" y="2813050"/>
              <a:ext cx="338441" cy="36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1612" tIns="42438" rIns="81612" bIns="42438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lnSpc>
                  <a:spcPct val="9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" charset="0"/>
                <a:buNone/>
              </a:pPr>
              <a:r>
                <a:rPr lang="en-GB" sz="1814" b="1">
                  <a:solidFill>
                    <a:srgbClr val="000099"/>
                  </a:solidFill>
                  <a:cs typeface="HG Mincho Light J" charset="0"/>
                </a:rPr>
                <a:t>e</a:t>
              </a:r>
              <a:r>
                <a:rPr lang="en-GB" sz="1814" b="1" baseline="30000">
                  <a:solidFill>
                    <a:srgbClr val="000099"/>
                  </a:solidFill>
                  <a:cs typeface="HG Mincho Light J" charset="0"/>
                </a:rPr>
                <a:t>-</a:t>
              </a:r>
            </a:p>
          </p:txBody>
        </p:sp>
        <p:grpSp>
          <p:nvGrpSpPr>
            <p:cNvPr id="50" name="Group 35"/>
            <p:cNvGrpSpPr>
              <a:grpSpLocks/>
            </p:cNvGrpSpPr>
            <p:nvPr/>
          </p:nvGrpSpPr>
          <p:grpSpPr bwMode="auto">
            <a:xfrm>
              <a:off x="2009775" y="2112963"/>
              <a:ext cx="2946400" cy="1173162"/>
              <a:chOff x="1567" y="733"/>
              <a:chExt cx="1856" cy="739"/>
            </a:xfrm>
          </p:grpSpPr>
          <p:grpSp>
            <p:nvGrpSpPr>
              <p:cNvPr id="85" name="Group 36"/>
              <p:cNvGrpSpPr>
                <a:grpSpLocks/>
              </p:cNvGrpSpPr>
              <p:nvPr/>
            </p:nvGrpSpPr>
            <p:grpSpPr bwMode="auto">
              <a:xfrm>
                <a:off x="1564" y="734"/>
                <a:ext cx="767" cy="501"/>
                <a:chOff x="1968" y="432"/>
                <a:chExt cx="864" cy="672"/>
              </a:xfrm>
            </p:grpSpPr>
            <p:cxnSp>
              <p:nvCxnSpPr>
                <p:cNvPr id="107" name="AutoShape 37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8" name="AutoShape 3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9" name="AutoShape 3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0" name="AutoShape 40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1" name="AutoShape 4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" name="AutoShape 4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86" name="Group 43"/>
              <p:cNvGrpSpPr>
                <a:grpSpLocks/>
              </p:cNvGrpSpPr>
              <p:nvPr/>
            </p:nvGrpSpPr>
            <p:grpSpPr bwMode="auto">
              <a:xfrm>
                <a:off x="1916" y="798"/>
                <a:ext cx="767" cy="501"/>
                <a:chOff x="1968" y="432"/>
                <a:chExt cx="864" cy="672"/>
              </a:xfrm>
            </p:grpSpPr>
            <p:cxnSp>
              <p:nvCxnSpPr>
                <p:cNvPr id="101" name="AutoShape 4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2" name="AutoShape 45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3" name="AutoShape 46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4" name="AutoShape 47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5" name="AutoShape 4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6" name="AutoShape 49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87" name="Group 50"/>
              <p:cNvGrpSpPr>
                <a:grpSpLocks/>
              </p:cNvGrpSpPr>
              <p:nvPr/>
            </p:nvGrpSpPr>
            <p:grpSpPr bwMode="auto">
              <a:xfrm>
                <a:off x="2292" y="910"/>
                <a:ext cx="767" cy="501"/>
                <a:chOff x="1968" y="432"/>
                <a:chExt cx="864" cy="672"/>
              </a:xfrm>
            </p:grpSpPr>
            <p:cxnSp>
              <p:nvCxnSpPr>
                <p:cNvPr id="95" name="AutoShape 5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6" name="AutoShape 5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7" name="AutoShape 53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8" name="AutoShape 5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9" name="AutoShape 55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0" name="AutoShape 56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88" name="Group 57"/>
              <p:cNvGrpSpPr>
                <a:grpSpLocks/>
              </p:cNvGrpSpPr>
              <p:nvPr/>
            </p:nvGrpSpPr>
            <p:grpSpPr bwMode="auto">
              <a:xfrm>
                <a:off x="2652" y="974"/>
                <a:ext cx="767" cy="501"/>
                <a:chOff x="1968" y="432"/>
                <a:chExt cx="864" cy="672"/>
              </a:xfrm>
            </p:grpSpPr>
            <p:cxnSp>
              <p:nvCxnSpPr>
                <p:cNvPr id="89" name="AutoShape 5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0" name="AutoShape 59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1" name="AutoShape 60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2" name="AutoShape 6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3" name="AutoShape 6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4" name="AutoShape 63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51" name="Group 64"/>
            <p:cNvGrpSpPr>
              <a:grpSpLocks/>
            </p:cNvGrpSpPr>
            <p:nvPr/>
          </p:nvGrpSpPr>
          <p:grpSpPr bwMode="auto">
            <a:xfrm>
              <a:off x="4308475" y="2671763"/>
              <a:ext cx="2946400" cy="1173162"/>
              <a:chOff x="1567" y="733"/>
              <a:chExt cx="1856" cy="739"/>
            </a:xfrm>
          </p:grpSpPr>
          <p:grpSp>
            <p:nvGrpSpPr>
              <p:cNvPr id="57" name="Group 65"/>
              <p:cNvGrpSpPr>
                <a:grpSpLocks/>
              </p:cNvGrpSpPr>
              <p:nvPr/>
            </p:nvGrpSpPr>
            <p:grpSpPr bwMode="auto">
              <a:xfrm>
                <a:off x="1564" y="734"/>
                <a:ext cx="767" cy="501"/>
                <a:chOff x="1968" y="432"/>
                <a:chExt cx="864" cy="672"/>
              </a:xfrm>
            </p:grpSpPr>
            <p:cxnSp>
              <p:nvCxnSpPr>
                <p:cNvPr id="79" name="AutoShape 66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0" name="AutoShape 67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68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2" name="AutoShape 69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3" name="AutoShape 70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4" name="AutoShape 7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58" name="Group 72"/>
              <p:cNvGrpSpPr>
                <a:grpSpLocks/>
              </p:cNvGrpSpPr>
              <p:nvPr/>
            </p:nvGrpSpPr>
            <p:grpSpPr bwMode="auto">
              <a:xfrm>
                <a:off x="1916" y="798"/>
                <a:ext cx="767" cy="501"/>
                <a:chOff x="1968" y="432"/>
                <a:chExt cx="864" cy="672"/>
              </a:xfrm>
            </p:grpSpPr>
            <p:cxnSp>
              <p:nvCxnSpPr>
                <p:cNvPr id="73" name="AutoShape 73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AutoShape 7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5" name="AutoShape 7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6" name="AutoShape 76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7" name="AutoShape 77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8" name="AutoShape 7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59" name="Group 79"/>
              <p:cNvGrpSpPr>
                <a:grpSpLocks/>
              </p:cNvGrpSpPr>
              <p:nvPr/>
            </p:nvGrpSpPr>
            <p:grpSpPr bwMode="auto">
              <a:xfrm>
                <a:off x="2292" y="910"/>
                <a:ext cx="767" cy="501"/>
                <a:chOff x="1968" y="432"/>
                <a:chExt cx="864" cy="672"/>
              </a:xfrm>
            </p:grpSpPr>
            <p:cxnSp>
              <p:nvCxnSpPr>
                <p:cNvPr id="67" name="AutoShape 80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8" name="AutoShape 8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9" name="AutoShape 82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" name="AutoShape 83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1" name="AutoShape 8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" name="AutoShape 85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0" name="Group 86"/>
              <p:cNvGrpSpPr>
                <a:grpSpLocks/>
              </p:cNvGrpSpPr>
              <p:nvPr/>
            </p:nvGrpSpPr>
            <p:grpSpPr bwMode="auto">
              <a:xfrm>
                <a:off x="2652" y="974"/>
                <a:ext cx="767" cy="501"/>
                <a:chOff x="1968" y="432"/>
                <a:chExt cx="864" cy="672"/>
              </a:xfrm>
            </p:grpSpPr>
            <p:cxnSp>
              <p:nvCxnSpPr>
                <p:cNvPr id="61" name="AutoShape 87"/>
                <p:cNvCxnSpPr>
                  <a:cxnSpLocks noChangeShapeType="1"/>
                </p:cNvCxnSpPr>
                <p:nvPr/>
              </p:nvCxnSpPr>
              <p:spPr bwMode="auto">
                <a:xfrm flipV="1">
                  <a:off x="2448" y="43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AutoShape 8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08" y="624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AutoShape 8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968" y="816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4" name="AutoShape 90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" y="720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5" name="AutoShape 9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112" y="912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6" name="AutoShape 9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2" y="528"/>
                  <a:ext cx="240" cy="19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52" name="Group 18"/>
            <p:cNvGrpSpPr>
              <a:grpSpLocks/>
            </p:cNvGrpSpPr>
            <p:nvPr/>
          </p:nvGrpSpPr>
          <p:grpSpPr bwMode="auto">
            <a:xfrm>
              <a:off x="3629025" y="2020031"/>
              <a:ext cx="1062038" cy="897063"/>
              <a:chOff x="2955" y="831"/>
              <a:chExt cx="792" cy="731"/>
            </a:xfrm>
          </p:grpSpPr>
          <p:sp>
            <p:nvSpPr>
              <p:cNvPr id="55" name="Freeform 19"/>
              <p:cNvSpPr>
                <a:spLocks noChangeArrowheads="1"/>
              </p:cNvSpPr>
              <p:nvPr/>
            </p:nvSpPr>
            <p:spPr bwMode="auto">
              <a:xfrm>
                <a:off x="2955" y="834"/>
                <a:ext cx="792" cy="723"/>
              </a:xfrm>
              <a:custGeom>
                <a:avLst/>
                <a:gdLst>
                  <a:gd name="T0" fmla="*/ 0 w 3494"/>
                  <a:gd name="T1" fmla="*/ 0 h 3189"/>
                  <a:gd name="T2" fmla="*/ 0 w 3494"/>
                  <a:gd name="T3" fmla="*/ 0 h 3189"/>
                  <a:gd name="T4" fmla="*/ 0 w 3494"/>
                  <a:gd name="T5" fmla="*/ 0 h 3189"/>
                  <a:gd name="T6" fmla="*/ 0 w 3494"/>
                  <a:gd name="T7" fmla="*/ 0 h 3189"/>
                  <a:gd name="T8" fmla="*/ 0 w 3494"/>
                  <a:gd name="T9" fmla="*/ 0 h 3189"/>
                  <a:gd name="T10" fmla="*/ 0 w 3494"/>
                  <a:gd name="T11" fmla="*/ 0 h 3189"/>
                  <a:gd name="T12" fmla="*/ 0 w 3494"/>
                  <a:gd name="T13" fmla="*/ 0 h 3189"/>
                  <a:gd name="T14" fmla="*/ 0 w 3494"/>
                  <a:gd name="T15" fmla="*/ 0 h 31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94"/>
                  <a:gd name="T25" fmla="*/ 0 h 3189"/>
                  <a:gd name="T26" fmla="*/ 3494 w 3494"/>
                  <a:gd name="T27" fmla="*/ 3189 h 31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94" h="3189">
                    <a:moveTo>
                      <a:pt x="872" y="3188"/>
                    </a:moveTo>
                    <a:lnTo>
                      <a:pt x="872" y="797"/>
                    </a:lnTo>
                    <a:lnTo>
                      <a:pt x="0" y="797"/>
                    </a:lnTo>
                    <a:lnTo>
                      <a:pt x="1746" y="0"/>
                    </a:lnTo>
                    <a:lnTo>
                      <a:pt x="3493" y="797"/>
                    </a:lnTo>
                    <a:lnTo>
                      <a:pt x="2619" y="797"/>
                    </a:lnTo>
                    <a:lnTo>
                      <a:pt x="2619" y="3188"/>
                    </a:lnTo>
                    <a:lnTo>
                      <a:pt x="872" y="3188"/>
                    </a:lnTo>
                  </a:path>
                </a:pathLst>
              </a:custGeom>
              <a:solidFill>
                <a:srgbClr val="99CCFF"/>
              </a:solidFill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Text Box 20"/>
              <p:cNvSpPr txBox="1">
                <a:spLocks noChangeArrowheads="1"/>
              </p:cNvSpPr>
              <p:nvPr/>
            </p:nvSpPr>
            <p:spPr bwMode="auto">
              <a:xfrm>
                <a:off x="2955" y="831"/>
                <a:ext cx="792" cy="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" charset="0"/>
                  <a:buNone/>
                </a:pPr>
                <a:r>
                  <a:rPr lang="en-GB" sz="5985">
                    <a:solidFill>
                      <a:srgbClr val="FFFF00"/>
                    </a:solidFill>
                    <a:latin typeface="Times" charset="0"/>
                    <a:cs typeface="HG Mincho Light J" charset="0"/>
                  </a:rPr>
                  <a:t>-</a:t>
                </a:r>
              </a:p>
            </p:txBody>
          </p:sp>
        </p:grpSp>
        <p:sp>
          <p:nvSpPr>
            <p:cNvPr id="53" name="Rectangle 95"/>
            <p:cNvSpPr>
              <a:spLocks noChangeArrowheads="1"/>
            </p:cNvSpPr>
            <p:nvPr/>
          </p:nvSpPr>
          <p:spPr bwMode="auto">
            <a:xfrm>
              <a:off x="1295400" y="1868488"/>
              <a:ext cx="1905000" cy="615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32" b="1">
                  <a:solidFill>
                    <a:srgbClr val="FFFF00"/>
                  </a:solidFill>
                  <a:cs typeface="HG Mincho Light J" charset="0"/>
                </a:rPr>
                <a:t>128nm VUV photons</a:t>
              </a:r>
              <a:endParaRPr lang="en-US" sz="1632">
                <a:solidFill>
                  <a:srgbClr val="FFFF00"/>
                </a:solidFill>
                <a:ea typeface="HG Mincho Light J" charset="0"/>
                <a:cs typeface="HG Mincho Light J" charset="0"/>
              </a:endParaRPr>
            </a:p>
          </p:txBody>
        </p:sp>
        <p:sp>
          <p:nvSpPr>
            <p:cNvPr id="54" name="Rectangle 97"/>
            <p:cNvSpPr>
              <a:spLocks noChangeArrowheads="1"/>
            </p:cNvSpPr>
            <p:nvPr/>
          </p:nvSpPr>
          <p:spPr bwMode="auto">
            <a:xfrm>
              <a:off x="5105400" y="1905000"/>
              <a:ext cx="2895600" cy="54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73707" lvl="1" indent="-500962" eaLnBrk="0" fontAlgn="base" hangingPunct="0">
                <a:spcBef>
                  <a:spcPct val="20000"/>
                </a:spcBef>
                <a:spcAft>
                  <a:spcPct val="0"/>
                </a:spcAft>
              </a:pPr>
              <a:r>
                <a:rPr lang="en-US" sz="1270">
                  <a:solidFill>
                    <a:srgbClr val="FFFF00"/>
                  </a:solidFill>
                </a:rPr>
                <a:t>Argon is transparent to 128 nm</a:t>
              </a:r>
            </a:p>
            <a:p>
              <a:pPr marL="673707" lvl="1" indent="-500962" eaLnBrk="0" fontAlgn="base" hangingPunct="0">
                <a:spcBef>
                  <a:spcPct val="20000"/>
                </a:spcBef>
                <a:spcAft>
                  <a:spcPct val="0"/>
                </a:spcAft>
              </a:pPr>
              <a:r>
                <a:rPr lang="en-US" sz="1270">
                  <a:solidFill>
                    <a:srgbClr val="FFFF00"/>
                  </a:solidFill>
                </a:rPr>
                <a:t>Only Rayleigh-scattering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506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2205" y="181383"/>
            <a:ext cx="7600806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How to detect Neutrinos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795" y="1494250"/>
            <a:ext cx="9806746" cy="353042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1672125" y="3705393"/>
            <a:ext cx="3869501" cy="1036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984991" y="3567196"/>
            <a:ext cx="2625733" cy="1036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1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Box 5"/>
          <p:cNvSpPr txBox="1">
            <a:spLocks noChangeArrowheads="1"/>
          </p:cNvSpPr>
          <p:nvPr/>
        </p:nvSpPr>
        <p:spPr bwMode="auto">
          <a:xfrm>
            <a:off x="2717956" y="1381965"/>
            <a:ext cx="1030934" cy="427168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91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176">
                <a:solidFill>
                  <a:prstClr val="black"/>
                </a:solidFill>
                <a:latin typeface="Times" charset="0"/>
              </a:rPr>
              <a:t>(2001)</a:t>
            </a:r>
          </a:p>
        </p:txBody>
      </p:sp>
      <p:pic>
        <p:nvPicPr>
          <p:cNvPr id="98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178" y="1139108"/>
            <a:ext cx="7372638" cy="533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Line 7"/>
          <p:cNvSpPr>
            <a:spLocks noChangeShapeType="1"/>
          </p:cNvSpPr>
          <p:nvPr/>
        </p:nvSpPr>
        <p:spPr bwMode="auto">
          <a:xfrm>
            <a:off x="4445411" y="1520161"/>
            <a:ext cx="1326879" cy="1354103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black"/>
              </a:solidFill>
            </a:endParaRPr>
          </a:p>
        </p:txBody>
      </p:sp>
      <p:sp>
        <p:nvSpPr>
          <p:cNvPr id="100" name="Text Box 8"/>
          <p:cNvSpPr txBox="1">
            <a:spLocks noChangeArrowheads="1"/>
          </p:cNvSpPr>
          <p:nvPr/>
        </p:nvSpPr>
        <p:spPr bwMode="auto">
          <a:xfrm>
            <a:off x="2441563" y="2296078"/>
            <a:ext cx="1941537" cy="6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>
                <a:solidFill>
                  <a:srgbClr val="DD8047"/>
                </a:solidFill>
                <a:latin typeface="Comic Sans MS" charset="0"/>
              </a:rPr>
              <a:t>Wire Chamber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>
                <a:solidFill>
                  <a:srgbClr val="DD8047"/>
                </a:solidFill>
                <a:latin typeface="Comic Sans MS" charset="0"/>
              </a:rPr>
              <a:t>Side A</a:t>
            </a:r>
          </a:p>
        </p:txBody>
      </p:sp>
      <p:sp>
        <p:nvSpPr>
          <p:cNvPr id="101" name="Line 10"/>
          <p:cNvSpPr>
            <a:spLocks noChangeShapeType="1"/>
          </p:cNvSpPr>
          <p:nvPr/>
        </p:nvSpPr>
        <p:spPr bwMode="auto">
          <a:xfrm flipH="1">
            <a:off x="7209341" y="1934750"/>
            <a:ext cx="156103" cy="827508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black"/>
              </a:solidFill>
            </a:endParaRPr>
          </a:p>
        </p:txBody>
      </p:sp>
      <p:sp>
        <p:nvSpPr>
          <p:cNvPr id="102" name="Line 11"/>
          <p:cNvSpPr>
            <a:spLocks noChangeShapeType="1"/>
          </p:cNvSpPr>
          <p:nvPr/>
        </p:nvSpPr>
        <p:spPr bwMode="auto">
          <a:xfrm>
            <a:off x="3339840" y="2763929"/>
            <a:ext cx="1326879" cy="601824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black"/>
              </a:solidFill>
            </a:endParaRPr>
          </a:p>
        </p:txBody>
      </p:sp>
      <p:sp>
        <p:nvSpPr>
          <p:cNvPr id="103" name="Line 12"/>
          <p:cNvSpPr>
            <a:spLocks noChangeShapeType="1"/>
          </p:cNvSpPr>
          <p:nvPr/>
        </p:nvSpPr>
        <p:spPr bwMode="auto">
          <a:xfrm>
            <a:off x="3961724" y="4491385"/>
            <a:ext cx="1873241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black"/>
              </a:solidFill>
            </a:endParaRPr>
          </a:p>
        </p:txBody>
      </p:sp>
      <p:sp>
        <p:nvSpPr>
          <p:cNvPr id="104" name="Text Box 13"/>
          <p:cNvSpPr txBox="1">
            <a:spLocks noChangeArrowheads="1"/>
          </p:cNvSpPr>
          <p:nvPr/>
        </p:nvSpPr>
        <p:spPr bwMode="auto">
          <a:xfrm>
            <a:off x="3961724" y="4698681"/>
            <a:ext cx="1926903" cy="6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>
                <a:solidFill>
                  <a:srgbClr val="DD8047"/>
                </a:solidFill>
                <a:latin typeface="Comic Sans MS" charset="0"/>
              </a:rPr>
              <a:t>Drift distance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>
                <a:solidFill>
                  <a:srgbClr val="DD8047"/>
                </a:solidFill>
                <a:latin typeface="Comic Sans MS" charset="0"/>
              </a:rPr>
              <a:t>1.5 m</a:t>
            </a:r>
          </a:p>
        </p:txBody>
      </p:sp>
      <p:sp>
        <p:nvSpPr>
          <p:cNvPr id="105" name="Rectangle 14"/>
          <p:cNvSpPr>
            <a:spLocks noChangeArrowheads="1"/>
          </p:cNvSpPr>
          <p:nvPr/>
        </p:nvSpPr>
        <p:spPr bwMode="auto">
          <a:xfrm>
            <a:off x="2856152" y="1174670"/>
            <a:ext cx="1183785" cy="3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>
                <a:solidFill>
                  <a:srgbClr val="F7FC1A"/>
                </a:solidFill>
                <a:latin typeface="Comic Sans MS" charset="0"/>
              </a:rPr>
              <a:t>Cathode</a:t>
            </a:r>
          </a:p>
        </p:txBody>
      </p:sp>
      <p:sp>
        <p:nvSpPr>
          <p:cNvPr id="106" name="Text Box 15"/>
          <p:cNvSpPr txBox="1">
            <a:spLocks noChangeArrowheads="1"/>
          </p:cNvSpPr>
          <p:nvPr/>
        </p:nvSpPr>
        <p:spPr bwMode="auto">
          <a:xfrm>
            <a:off x="6725653" y="1105572"/>
            <a:ext cx="1941537" cy="6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 dirty="0">
                <a:solidFill>
                  <a:srgbClr val="DD8047"/>
                </a:solidFill>
                <a:latin typeface="Comic Sans MS" charset="0"/>
              </a:rPr>
              <a:t>Wire Chamber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 dirty="0">
                <a:solidFill>
                  <a:srgbClr val="DD8047"/>
                </a:solidFill>
                <a:latin typeface="Comic Sans MS" charset="0"/>
              </a:rPr>
              <a:t>Side B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9065636" y="734169"/>
            <a:ext cx="1312866" cy="5916537"/>
          </a:xfrm>
          <a:prstGeom prst="rect">
            <a:avLst/>
          </a:prstGeom>
          <a:solidFill>
            <a:srgbClr val="1B203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TL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49"/>
            <a:ext cx="9752013" cy="68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33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370011" y="304800"/>
          <a:ext cx="8225073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3" imgW="12266640" imgH="8977680" progId="">
                  <p:embed/>
                </p:oleObj>
              </mc:Choice>
              <mc:Fallback>
                <p:oleObj r:id="rId3" imgW="12266640" imgH="89776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0011" y="304800"/>
                        <a:ext cx="8225073" cy="601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732" y="803267"/>
            <a:ext cx="5309048" cy="3981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5439" y="1451063"/>
            <a:ext cx="5182368" cy="388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0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95" y="665071"/>
            <a:ext cx="9793236" cy="460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518" y="1079660"/>
            <a:ext cx="8429985" cy="474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5334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7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2205" y="181383"/>
            <a:ext cx="7600806" cy="59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64" dirty="0">
                <a:solidFill>
                  <a:prstClr val="white"/>
                </a:solidFill>
              </a:rPr>
              <a:t>What do we need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2125" y="1494249"/>
            <a:ext cx="8982771" cy="511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Large cryogenic containers ~ 14’000 m</a:t>
            </a:r>
            <a:r>
              <a:rPr lang="en-US" sz="2176" baseline="30000" dirty="0">
                <a:solidFill>
                  <a:prstClr val="white"/>
                </a:solidFill>
              </a:rPr>
              <a:t>3</a:t>
            </a:r>
            <a:r>
              <a:rPr lang="en-US" sz="2176" dirty="0">
                <a:solidFill>
                  <a:prstClr val="white"/>
                </a:solidFill>
              </a:rPr>
              <a:t> of liquid (~96%)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Where we control the purity of the LAr at the </a:t>
            </a:r>
            <a:r>
              <a:rPr lang="en-US" sz="2176">
                <a:solidFill>
                  <a:prstClr val="white"/>
                </a:solidFill>
              </a:rPr>
              <a:t>ppt </a:t>
            </a:r>
            <a:r>
              <a:rPr lang="en-US" sz="2176" dirty="0">
                <a:solidFill>
                  <a:prstClr val="white"/>
                </a:solidFill>
              </a:rPr>
              <a:t>level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Stable in time, filled for ~20 years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Control temperature of the liquid at the 0.1 K level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Operating temperature : 86-89 K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Easy to install underground ( ~ 1 mile)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US" sz="2176" dirty="0">
                <a:solidFill>
                  <a:prstClr val="white"/>
                </a:solidFill>
              </a:rPr>
              <a:t>Two level of liquid containment (primary and secondary membrane)</a:t>
            </a: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176" dirty="0">
              <a:solidFill>
                <a:prstClr val="white"/>
              </a:solidFill>
            </a:endParaRPr>
          </a:p>
          <a:p>
            <a:pPr marL="310942" indent="-310942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r>
              <a:rPr lang="en-GB" sz="2176" dirty="0">
                <a:solidFill>
                  <a:srgbClr val="FFFFFF"/>
                </a:solidFill>
              </a:rPr>
              <a:t>Residual Heat Input (RHI) : 5 W/m</a:t>
            </a:r>
            <a:r>
              <a:rPr lang="en-GB" sz="2176" baseline="30000" dirty="0">
                <a:solidFill>
                  <a:srgbClr val="FFFFFF"/>
                </a:solidFill>
              </a:rPr>
              <a:t>2</a:t>
            </a:r>
            <a:r>
              <a:rPr lang="en-US" sz="2176" dirty="0">
                <a:solidFill>
                  <a:srgbClr val="FFFFFF"/>
                </a:solidFill>
              </a:rPr>
              <a:t> (to avoid bubbles)</a:t>
            </a:r>
          </a:p>
        </p:txBody>
      </p:sp>
    </p:spTree>
    <p:extLst>
      <p:ext uri="{BB962C8B-B14F-4D97-AF65-F5344CB8AC3E}">
        <p14:creationId xmlns:p14="http://schemas.microsoft.com/office/powerpoint/2010/main" val="23369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1533929" y="595972"/>
            <a:ext cx="5034814" cy="516213"/>
          </a:xfrm>
        </p:spPr>
        <p:txBody>
          <a:bodyPr/>
          <a:lstStyle/>
          <a:p>
            <a:r>
              <a:rPr lang="en-US" dirty="0" smtClean="0"/>
              <a:t>Neutrino Long Baseline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794" y="2535374"/>
            <a:ext cx="8282431" cy="4376810"/>
          </a:xfrm>
          <a:prstGeom prst="rect">
            <a:avLst/>
          </a:prstGeom>
          <a:ln w="60325">
            <a:solidFill>
              <a:schemeClr val="bg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87" y="4672769"/>
            <a:ext cx="3711671" cy="1201590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3752" y="5747439"/>
            <a:ext cx="670409" cy="11105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349" y="4741867"/>
            <a:ext cx="1500338" cy="8332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254" y="3743595"/>
            <a:ext cx="2731210" cy="1060508"/>
          </a:xfrm>
          <a:prstGeom prst="rect">
            <a:avLst/>
          </a:prstGeom>
        </p:spPr>
      </p:pic>
      <p:pic>
        <p:nvPicPr>
          <p:cNvPr id="19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719" y="0"/>
            <a:ext cx="3399928" cy="3112454"/>
          </a:xfrm>
          <a:prstGeom prst="rect">
            <a:avLst/>
          </a:prstGeom>
          <a:ln w="76200">
            <a:noFill/>
          </a:ln>
        </p:spPr>
      </p:pic>
    </p:spTree>
    <p:extLst>
      <p:ext uri="{BB962C8B-B14F-4D97-AF65-F5344CB8AC3E}">
        <p14:creationId xmlns:p14="http://schemas.microsoft.com/office/powerpoint/2010/main" val="168526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83616" y="457200"/>
          <a:ext cx="10647464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r:id="rId3" imgW="6249960" imgH="3309840" progId="">
                  <p:embed/>
                </p:oleObj>
              </mc:Choice>
              <mc:Fallback>
                <p:oleObj r:id="rId3" imgW="6249960" imgH="33098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3616" y="457200"/>
                        <a:ext cx="10647464" cy="563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72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832" y="2978117"/>
            <a:ext cx="6349730" cy="387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8921" y="595972"/>
            <a:ext cx="5231413" cy="310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1197795" y="595972"/>
            <a:ext cx="4620225" cy="1381965"/>
          </a:xfrm>
        </p:spPr>
        <p:txBody>
          <a:bodyPr/>
          <a:lstStyle/>
          <a:p>
            <a:r>
              <a:rPr lang="en-US" dirty="0" smtClean="0"/>
              <a:t>Far detector @ the SURF laboratory in South Dakota (Lead)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029163" y="3981786"/>
            <a:ext cx="0" cy="193475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36457" y="4810965"/>
            <a:ext cx="1381965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b="1" i="1" dirty="0">
                <a:solidFill>
                  <a:prstClr val="white"/>
                </a:solidFill>
              </a:rPr>
              <a:t>- 1500 m</a:t>
            </a:r>
          </a:p>
        </p:txBody>
      </p:sp>
    </p:spTree>
    <p:extLst>
      <p:ext uri="{BB962C8B-B14F-4D97-AF65-F5344CB8AC3E}">
        <p14:creationId xmlns:p14="http://schemas.microsoft.com/office/powerpoint/2010/main" val="39819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ATLA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78925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ATLAScav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2" y="33338"/>
            <a:ext cx="91186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 descr="ATLAS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451"/>
            <a:ext cx="9144001" cy="690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5" descr="ATLAScaver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26988"/>
            <a:ext cx="92170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6" descr="ATLAScavern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0"/>
            <a:ext cx="9144000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7" descr="ATLAScavern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1"/>
            <a:ext cx="9467850" cy="698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Picture 8" descr="ATLAScavern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0"/>
            <a:ext cx="9467850" cy="698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1" descr="ATLAScavern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-26988"/>
            <a:ext cx="9469438" cy="696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0" name="Picture 12" descr="ATLAS cavern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2" y="-19050"/>
            <a:ext cx="946785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5" name="Rectangle 9"/>
          <p:cNvSpPr>
            <a:spLocks noGrp="1" noChangeArrowheads="1"/>
          </p:cNvSpPr>
          <p:nvPr>
            <p:ph type="title"/>
          </p:nvPr>
        </p:nvSpPr>
        <p:spPr>
          <a:xfrm>
            <a:off x="7094538" y="6357938"/>
            <a:ext cx="3916363" cy="500062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pPr algn="l"/>
            <a:r>
              <a:rPr lang="en-US" altLang="en-US" sz="3200">
                <a:solidFill>
                  <a:schemeClr val="bg2"/>
                </a:solidFill>
              </a:rPr>
              <a:t>ATLAS</a:t>
            </a:r>
            <a:r>
              <a:rPr lang="bg-BG" altLang="en-US" sz="3200">
                <a:solidFill>
                  <a:schemeClr val="bg2"/>
                </a:solidFill>
              </a:rPr>
              <a:t> </a:t>
            </a:r>
            <a:r>
              <a:rPr lang="bg-BG" altLang="en-US" sz="3600">
                <a:solidFill>
                  <a:schemeClr val="bg2"/>
                </a:solidFill>
              </a:rPr>
              <a:t>Каверна</a:t>
            </a:r>
            <a:endParaRPr lang="en-GB" altLang="en-US" sz="3600">
              <a:solidFill>
                <a:schemeClr val="bg2"/>
              </a:solidFill>
            </a:endParaRPr>
          </a:p>
        </p:txBody>
      </p:sp>
      <p:pic>
        <p:nvPicPr>
          <p:cNvPr id="14" name="Picture 5" descr="Picture 1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68463" y="-63476"/>
            <a:ext cx="9263062" cy="709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64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223" y="112285"/>
            <a:ext cx="8813913" cy="487362"/>
          </a:xfrm>
        </p:spPr>
        <p:txBody>
          <a:bodyPr/>
          <a:lstStyle/>
          <a:p>
            <a:r>
              <a:rPr lang="en-US" sz="3264" dirty="0"/>
              <a:t>4 caverns, 4 detectors (TPC), 80 </a:t>
            </a:r>
            <a:r>
              <a:rPr lang="en-US" sz="3264" dirty="0" err="1"/>
              <a:t>Ktons</a:t>
            </a:r>
            <a:r>
              <a:rPr lang="en-US" sz="3264" dirty="0"/>
              <a:t> of LAr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41224" y="1356053"/>
            <a:ext cx="8589475" cy="5024511"/>
            <a:chOff x="812569" y="1745706"/>
            <a:chExt cx="7933095" cy="46908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0047" y="1745706"/>
              <a:ext cx="7120346" cy="469087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561238" y="4122420"/>
              <a:ext cx="1540023" cy="268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70" dirty="0">
                  <a:solidFill>
                    <a:srgbClr val="FF0000"/>
                  </a:solidFill>
                </a:rPr>
                <a:t>Central utility cavern</a:t>
              </a:r>
            </a:p>
          </p:txBody>
        </p:sp>
        <p:cxnSp>
          <p:nvCxnSpPr>
            <p:cNvPr id="7" name="Straight Arrow Connector 6"/>
            <p:cNvCxnSpPr>
              <a:stCxn id="6" idx="1"/>
            </p:cNvCxnSpPr>
            <p:nvPr/>
          </p:nvCxnSpPr>
          <p:spPr>
            <a:xfrm>
              <a:off x="6561238" y="4256751"/>
              <a:ext cx="0" cy="78006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6" idx="1"/>
            </p:cNvCxnSpPr>
            <p:nvPr/>
          </p:nvCxnSpPr>
          <p:spPr>
            <a:xfrm flipH="1" flipV="1">
              <a:off x="4648200" y="4198622"/>
              <a:ext cx="1913038" cy="5813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639732" y="2394168"/>
              <a:ext cx="2105932" cy="268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70" dirty="0">
                  <a:solidFill>
                    <a:srgbClr val="FF0000"/>
                  </a:solidFill>
                </a:rPr>
                <a:t>Upper drifts at 4850L (green)</a:t>
              </a: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>
              <a:off x="5132071" y="2528500"/>
              <a:ext cx="1507661" cy="83025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9" idx="1"/>
            </p:cNvCxnSpPr>
            <p:nvPr/>
          </p:nvCxnSpPr>
          <p:spPr>
            <a:xfrm flipH="1">
              <a:off x="6217920" y="2528500"/>
              <a:ext cx="421812" cy="103766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812569" y="4549140"/>
              <a:ext cx="3736571" cy="1088645"/>
              <a:chOff x="103909" y="4968240"/>
              <a:chExt cx="3736571" cy="108864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03909" y="5788223"/>
                <a:ext cx="1380129" cy="268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0" dirty="0">
                    <a:solidFill>
                      <a:srgbClr val="FF0000"/>
                    </a:solidFill>
                  </a:rPr>
                  <a:t>Lower drifts (blue)</a:t>
                </a:r>
              </a:p>
            </p:txBody>
          </p:sp>
          <p:cxnSp>
            <p:nvCxnSpPr>
              <p:cNvPr id="14" name="Straight Arrow Connector 13"/>
              <p:cNvCxnSpPr>
                <a:stCxn id="13" idx="3"/>
              </p:cNvCxnSpPr>
              <p:nvPr/>
            </p:nvCxnSpPr>
            <p:spPr>
              <a:xfrm flipV="1">
                <a:off x="1484038" y="5050395"/>
                <a:ext cx="574332" cy="87216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3" idx="3"/>
              </p:cNvCxnSpPr>
              <p:nvPr/>
            </p:nvCxnSpPr>
            <p:spPr>
              <a:xfrm flipV="1">
                <a:off x="1484038" y="4968240"/>
                <a:ext cx="2356442" cy="95431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054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223" y="112285"/>
            <a:ext cx="8813913" cy="487362"/>
          </a:xfrm>
        </p:spPr>
        <p:txBody>
          <a:bodyPr/>
          <a:lstStyle/>
          <a:p>
            <a:r>
              <a:rPr lang="en-US" sz="3264" dirty="0"/>
              <a:t>4 caverns, 4 detectors (TPC), 80 </a:t>
            </a:r>
            <a:r>
              <a:rPr lang="en-US" sz="3264" dirty="0" err="1"/>
              <a:t>Ktons</a:t>
            </a:r>
            <a:r>
              <a:rPr lang="en-US" sz="3264" dirty="0"/>
              <a:t> of LAr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914400"/>
            <a:ext cx="9753600" cy="550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" y="76200"/>
            <a:ext cx="6321954" cy="533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"/>
          <a:stretch/>
        </p:blipFill>
        <p:spPr>
          <a:xfrm>
            <a:off x="5942012" y="3048000"/>
            <a:ext cx="6170613" cy="374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9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223" y="112285"/>
            <a:ext cx="8813913" cy="487362"/>
          </a:xfrm>
        </p:spPr>
        <p:txBody>
          <a:bodyPr/>
          <a:lstStyle/>
          <a:p>
            <a:r>
              <a:rPr lang="en-US" sz="3264" dirty="0"/>
              <a:t>4 caverns, 4 detectors (TPC), 80 </a:t>
            </a:r>
            <a:r>
              <a:rPr lang="en-US" sz="3264" dirty="0" err="1"/>
              <a:t>Ktons</a:t>
            </a:r>
            <a:r>
              <a:rPr lang="en-US" sz="3264" dirty="0"/>
              <a:t> of LAr</a:t>
            </a:r>
          </a:p>
        </p:txBody>
      </p:sp>
      <p:pic>
        <p:nvPicPr>
          <p:cNvPr id="1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339" y="3765769"/>
            <a:ext cx="6149743" cy="3187241"/>
          </a:xfrm>
        </p:spPr>
      </p:pic>
      <p:sp>
        <p:nvSpPr>
          <p:cNvPr id="33" name="TextBox 32"/>
          <p:cNvSpPr txBox="1"/>
          <p:nvPr/>
        </p:nvSpPr>
        <p:spPr>
          <a:xfrm>
            <a:off x="6716296" y="1425151"/>
            <a:ext cx="4422287" cy="232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FFFF"/>
                </a:solidFill>
              </a:rPr>
              <a:t>Excavation starts in 2017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902" dirty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FFFF"/>
                </a:solidFill>
              </a:rPr>
              <a:t>4 Cryostats assembly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FFFF"/>
                </a:solidFill>
              </a:rPr>
              <a:t>     2019 - 2025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902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72804" y="2686032"/>
            <a:ext cx="2987785" cy="10969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32" b="1" dirty="0">
                <a:solidFill>
                  <a:srgbClr val="002060"/>
                </a:solidFill>
                <a:latin typeface="Calibri"/>
              </a:rPr>
              <a:t>Inner dimension (</a:t>
            </a:r>
            <a:r>
              <a:rPr lang="en-US" sz="1632" b="1" dirty="0" err="1">
                <a:solidFill>
                  <a:srgbClr val="002060"/>
                </a:solidFill>
                <a:latin typeface="Calibri"/>
              </a:rPr>
              <a:t>liquid+gas</a:t>
            </a:r>
            <a:r>
              <a:rPr lang="en-US" sz="1632" b="1" dirty="0">
                <a:solidFill>
                  <a:srgbClr val="002060"/>
                </a:solidFill>
                <a:latin typeface="Calibri"/>
              </a:rPr>
              <a:t>): </a:t>
            </a:r>
          </a:p>
          <a:p>
            <a:pPr marL="673707" lvl="1" indent="-259118">
              <a:buFont typeface="Arial" panose="020B0604020202020204" pitchFamily="34" charset="0"/>
              <a:buChar char="•"/>
            </a:pPr>
            <a:r>
              <a:rPr lang="en-US" sz="1632" b="1" dirty="0">
                <a:solidFill>
                  <a:srgbClr val="002060"/>
                </a:solidFill>
                <a:latin typeface="Calibri"/>
              </a:rPr>
              <a:t>L   = 62.00 m</a:t>
            </a:r>
          </a:p>
          <a:p>
            <a:pPr marL="673707" lvl="1" indent="-259118">
              <a:buFont typeface="Arial" panose="020B0604020202020204" pitchFamily="34" charset="0"/>
              <a:buChar char="•"/>
            </a:pPr>
            <a:r>
              <a:rPr lang="en-US" sz="1632" b="1" dirty="0">
                <a:solidFill>
                  <a:srgbClr val="002060"/>
                </a:solidFill>
                <a:latin typeface="Calibri"/>
              </a:rPr>
              <a:t>W = 15.10 m</a:t>
            </a:r>
          </a:p>
          <a:p>
            <a:pPr marL="673707" lvl="1" indent="-259118">
              <a:buFont typeface="Arial" panose="020B0604020202020204" pitchFamily="34" charset="0"/>
              <a:buChar char="•"/>
            </a:pPr>
            <a:r>
              <a:rPr lang="en-US" sz="1632" b="1" dirty="0">
                <a:solidFill>
                  <a:srgbClr val="002060"/>
                </a:solidFill>
                <a:latin typeface="Calibri"/>
              </a:rPr>
              <a:t>H  = 14.00 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07279" y="3981786"/>
            <a:ext cx="3869501" cy="1432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FFFFFF"/>
                </a:solidFill>
              </a:rPr>
              <a:t>First cryostat operational in 2022</a:t>
            </a:r>
          </a:p>
          <a:p>
            <a:pPr marL="259118" indent="-259118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ü"/>
            </a:pPr>
            <a:endParaRPr lang="en-US" sz="2902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Design &amp; dimensions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667" y="1375125"/>
            <a:ext cx="6226828" cy="386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id:image001.png@01D09180.394307C0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795" y="1356053"/>
            <a:ext cx="4482028" cy="415134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1475196" y="5809400"/>
          <a:ext cx="7004884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7" imgW="6540500" imgH="1079500" progId="Word.Document.12">
                  <p:embed/>
                </p:oleObj>
              </mc:Choice>
              <mc:Fallback>
                <p:oleObj name="Document" r:id="rId7" imgW="6540500" imgH="107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75196" y="5809400"/>
                        <a:ext cx="7004884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474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CAB2-D4D2-504A-9DEF-4721D2EB3870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" name="Picture 1" descr="pic 02 integration LBNF cav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061" y="0"/>
            <a:ext cx="556848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30413" y="797120"/>
            <a:ext cx="959278" cy="347236"/>
          </a:xfrm>
          <a:prstGeom prst="rect">
            <a:avLst/>
          </a:prstGeom>
          <a:noFill/>
          <a:ln>
            <a:noFill/>
          </a:ln>
        </p:spPr>
        <p:txBody>
          <a:bodyPr wrap="square" lIns="95148" tIns="47574" rIns="95148" bIns="47574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FFFFFF"/>
                </a:solidFill>
              </a:rPr>
              <a:t>~ 6 m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215649" y="334212"/>
            <a:ext cx="28635" cy="1483895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05531" y="981787"/>
            <a:ext cx="959278" cy="34723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lIns="95148" tIns="47574" rIns="95148" bIns="47574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FFFFFF"/>
                </a:solidFill>
              </a:rPr>
              <a:t>~ 4.2 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79350" y="641685"/>
            <a:ext cx="0" cy="1177331"/>
          </a:xfrm>
          <a:prstGeom prst="straightConnector1">
            <a:avLst/>
          </a:prstGeom>
          <a:ln>
            <a:solidFill>
              <a:srgbClr val="FFFF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42946" y="-371403"/>
            <a:ext cx="10848423" cy="76008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pic>
        <p:nvPicPr>
          <p:cNvPr id="43" name="Picture 42" descr="Screen Shot 2015-08-05 at 10.04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269" y="-855091"/>
            <a:ext cx="5216502" cy="35240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99581" y="181383"/>
            <a:ext cx="1768195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20’000 t</a:t>
            </a:r>
          </a:p>
        </p:txBody>
      </p:sp>
      <p:pic>
        <p:nvPicPr>
          <p:cNvPr id="5" name="Picture 4" descr="Screen Shot 2015-01-11 at 17.31.3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953" y="2665400"/>
            <a:ext cx="1487456" cy="873548"/>
          </a:xfrm>
          <a:prstGeom prst="rect">
            <a:avLst/>
          </a:prstGeom>
        </p:spPr>
      </p:pic>
      <p:pic>
        <p:nvPicPr>
          <p:cNvPr id="6" name="lar1nd_3d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026" y="2844370"/>
            <a:ext cx="809765" cy="769534"/>
          </a:xfrm>
          <a:prstGeom prst="rect">
            <a:avLst/>
          </a:prstGeom>
          <a:ln w="12700">
            <a:solidFill/>
            <a:miter lim="400000"/>
          </a:ln>
        </p:spPr>
      </p:pic>
      <p:pic>
        <p:nvPicPr>
          <p:cNvPr id="7" name="Picture 6" descr="Screen Shot 2015-01-11 at 17.30.2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919" y="3113283"/>
            <a:ext cx="713612" cy="623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602" y="3345333"/>
            <a:ext cx="492144" cy="3206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85424" y="2989954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35 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48025" y="2362243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220 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34846" y="2258230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760 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68441" y="1873639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705 t</a:t>
            </a:r>
          </a:p>
        </p:txBody>
      </p:sp>
      <p:pic>
        <p:nvPicPr>
          <p:cNvPr id="22" name="pasted-imag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616" y="2854948"/>
            <a:ext cx="911901" cy="787879"/>
          </a:xfrm>
          <a:prstGeom prst="rect">
            <a:avLst/>
          </a:prstGeom>
          <a:ln w="12700">
            <a:solidFill/>
            <a:miter lim="400000"/>
          </a:ln>
        </p:spPr>
      </p:pic>
      <p:sp>
        <p:nvSpPr>
          <p:cNvPr id="23" name="TextBox 22"/>
          <p:cNvSpPr txBox="1"/>
          <p:nvPr/>
        </p:nvSpPr>
        <p:spPr>
          <a:xfrm>
            <a:off x="3609907" y="2502528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170 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94346" y="1838067"/>
            <a:ext cx="1352190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~700 t</a:t>
            </a:r>
          </a:p>
        </p:txBody>
      </p:sp>
      <p:sp>
        <p:nvSpPr>
          <p:cNvPr id="26" name="Freeform 25"/>
          <p:cNvSpPr/>
          <p:nvPr/>
        </p:nvSpPr>
        <p:spPr>
          <a:xfrm>
            <a:off x="1395702" y="-1960662"/>
            <a:ext cx="9950176" cy="5487008"/>
          </a:xfrm>
          <a:custGeom>
            <a:avLst/>
            <a:gdLst>
              <a:gd name="connsiteX0" fmla="*/ 0 w 8408882"/>
              <a:gd name="connsiteY0" fmla="*/ 5947753 h 5947753"/>
              <a:gd name="connsiteX1" fmla="*/ 7942217 w 8408882"/>
              <a:gd name="connsiteY1" fmla="*/ 5160078 h 5947753"/>
              <a:gd name="connsiteX2" fmla="*/ 7009730 w 8408882"/>
              <a:gd name="connsiteY2" fmla="*/ 3343602 h 5947753"/>
              <a:gd name="connsiteX3" fmla="*/ 3119009 w 8408882"/>
              <a:gd name="connsiteY3" fmla="*/ 0 h 59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8882" h="5947753">
                <a:moveTo>
                  <a:pt x="0" y="5947753"/>
                </a:moveTo>
                <a:cubicBezTo>
                  <a:pt x="3386964" y="5770928"/>
                  <a:pt x="6773929" y="5594103"/>
                  <a:pt x="7942217" y="5160078"/>
                </a:cubicBezTo>
                <a:cubicBezTo>
                  <a:pt x="9110505" y="4726053"/>
                  <a:pt x="7813598" y="4203615"/>
                  <a:pt x="7009730" y="3343602"/>
                </a:cubicBezTo>
                <a:cubicBezTo>
                  <a:pt x="6205862" y="2483589"/>
                  <a:pt x="3119009" y="0"/>
                  <a:pt x="3119009" y="0"/>
                </a:cubicBezTo>
              </a:path>
            </a:pathLst>
          </a:cu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black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8512850" y="250481"/>
            <a:ext cx="1036474" cy="7600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44908" y="2874126"/>
            <a:ext cx="908674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prstClr val="black"/>
                </a:solidFill>
              </a:rPr>
              <a:t>50 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9735" y="5709242"/>
            <a:ext cx="7420996" cy="989270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b="1" i="1" dirty="0">
                <a:solidFill>
                  <a:srgbClr val="FF0000"/>
                </a:solidFill>
              </a:rPr>
              <a:t>To succeed we need to proceed in steps (for cryostats, cryogenics and detectors)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24133" y="4461982"/>
            <a:ext cx="8822693" cy="885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44906" y="4929903"/>
            <a:ext cx="979709" cy="542674"/>
          </a:xfrm>
          <a:prstGeom prst="rect">
            <a:avLst/>
          </a:prstGeom>
          <a:solidFill>
            <a:schemeClr val="bg1"/>
          </a:solidFill>
        </p:spPr>
        <p:txBody>
          <a:bodyPr wrap="square" lIns="95148" tIns="47574" rIns="95148" bIns="47574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3366FF"/>
                </a:solidFill>
              </a:rPr>
              <a:t>R&amp;D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019642" y="4631297"/>
            <a:ext cx="1856764" cy="989270"/>
          </a:xfrm>
          <a:prstGeom prst="rect">
            <a:avLst/>
          </a:prstGeom>
          <a:solidFill>
            <a:schemeClr val="bg1"/>
          </a:solidFill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3366FF"/>
                </a:solidFill>
              </a:rPr>
              <a:t>Short Baseline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43518" y="4262325"/>
            <a:ext cx="1856764" cy="989270"/>
          </a:xfrm>
          <a:prstGeom prst="rect">
            <a:avLst/>
          </a:prstGeom>
          <a:solidFill>
            <a:schemeClr val="bg1"/>
          </a:solidFill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902" dirty="0">
                <a:solidFill>
                  <a:srgbClr val="3366FF"/>
                </a:solidFill>
              </a:rPr>
              <a:t>CERN </a:t>
            </a:r>
            <a:r>
              <a:rPr lang="en-US" sz="2902" dirty="0">
                <a:solidFill>
                  <a:srgbClr val="3366FF"/>
                </a:solidFill>
                <a:latin typeface="Symbol" charset="2"/>
                <a:cs typeface="Symbol" charset="2"/>
              </a:rPr>
              <a:t>n </a:t>
            </a:r>
            <a:r>
              <a:rPr lang="en-US" sz="2902" dirty="0">
                <a:solidFill>
                  <a:srgbClr val="3366FF"/>
                </a:solidFill>
              </a:rPr>
              <a:t>Platform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69854" y="4543411"/>
            <a:ext cx="1375621" cy="1268321"/>
          </a:xfrm>
          <a:prstGeom prst="rect">
            <a:avLst/>
          </a:prstGeom>
          <a:solidFill>
            <a:schemeClr val="bg1"/>
          </a:solidFill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rgbClr val="3366FF"/>
                </a:solidFill>
              </a:rPr>
              <a:t>NA61 Minerva ….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3794" y="3790888"/>
            <a:ext cx="700677" cy="682392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1-ph LAr TPC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09735" y="3760234"/>
            <a:ext cx="700677" cy="682392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2-ph LAr TPC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33095" y="3665966"/>
            <a:ext cx="700677" cy="291515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1-ph 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27926" y="3596648"/>
            <a:ext cx="700677" cy="291515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1-ph 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570663" y="3617187"/>
            <a:ext cx="700677" cy="291515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1-ph 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986844" y="3912688"/>
            <a:ext cx="700677" cy="291515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2-ph 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303573" y="3774491"/>
            <a:ext cx="700677" cy="291515"/>
          </a:xfrm>
          <a:prstGeom prst="rect">
            <a:avLst/>
          </a:prstGeom>
          <a:noFill/>
        </p:spPr>
        <p:txBody>
          <a:bodyPr wrap="square" lIns="95148" tIns="47574" rIns="95148" bIns="4757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70" dirty="0">
                <a:solidFill>
                  <a:prstClr val="black"/>
                </a:solidFill>
              </a:rPr>
              <a:t>1-ph  </a:t>
            </a:r>
          </a:p>
        </p:txBody>
      </p:sp>
      <p:pic>
        <p:nvPicPr>
          <p:cNvPr id="44" name="Picture 43" descr="C:\Users\mladenov\AppData\Local\Microsoft\Windows\INetCache\Content.Word\35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6393" y="2116134"/>
            <a:ext cx="1409458" cy="1614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Screen Shot 2015-10-04 at 21.55.2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9163" y="2392527"/>
            <a:ext cx="1451063" cy="1535797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2294009" y="2461625"/>
            <a:ext cx="1105572" cy="20729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32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192286" y="4465474"/>
            <a:ext cx="138196" cy="345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127037" y="3843589"/>
            <a:ext cx="69098" cy="829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472528" y="3774491"/>
            <a:ext cx="1036474" cy="8982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167359" y="3843590"/>
            <a:ext cx="69098" cy="345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9203833" y="3774491"/>
            <a:ext cx="829179" cy="690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294009" y="1977937"/>
            <a:ext cx="1105572" cy="375256"/>
          </a:xfrm>
          <a:prstGeom prst="rect">
            <a:avLst/>
          </a:prstGeom>
          <a:solidFill>
            <a:schemeClr val="bg1"/>
          </a:solidFill>
        </p:spPr>
        <p:txBody>
          <a:bodyPr wrap="square" lIns="95148" tIns="47574" rIns="95148" bIns="47574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14" dirty="0">
                <a:solidFill>
                  <a:srgbClr val="FF0000"/>
                </a:solidFill>
              </a:rPr>
              <a:t>first step</a:t>
            </a:r>
          </a:p>
        </p:txBody>
      </p:sp>
    </p:spTree>
    <p:extLst>
      <p:ext uri="{BB962C8B-B14F-4D97-AF65-F5344CB8AC3E}">
        <p14:creationId xmlns:p14="http://schemas.microsoft.com/office/powerpoint/2010/main" val="66305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" y="685800"/>
            <a:ext cx="10124003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" y="76200"/>
            <a:ext cx="5638800" cy="2717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2971800"/>
            <a:ext cx="10160000" cy="3822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76200"/>
            <a:ext cx="8686800" cy="671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1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</a:t>
            </a:r>
            <a:r>
              <a:rPr lang="en-US" sz="3264" dirty="0" smtClean="0"/>
              <a:t>done</a:t>
            </a:r>
            <a:endParaRPr lang="en-US" sz="3264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7" b="3896"/>
          <a:stretch/>
        </p:blipFill>
        <p:spPr bwMode="auto">
          <a:xfrm>
            <a:off x="227012" y="533400"/>
            <a:ext cx="4038600" cy="391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23149" y="1557263"/>
            <a:ext cx="6248126" cy="4200400"/>
          </a:xfrm>
          <a:prstGeom prst="rect">
            <a:avLst/>
          </a:prstGeom>
        </p:spPr>
      </p:pic>
      <p:pic>
        <p:nvPicPr>
          <p:cNvPr id="2" name="Picture 1" descr="Screen Shot 2015-10-05 at 09.06.2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92" y="4572000"/>
            <a:ext cx="3040322" cy="2263718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 bwMode="auto">
          <a:xfrm>
            <a:off x="0" y="6273545"/>
            <a:ext cx="26670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39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75558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6pPr>
            <a:lvl7pPr marL="951114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7pPr>
            <a:lvl8pPr marL="1426670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8pPr>
            <a:lvl9pPr marL="1902227" algn="ctr" rtl="0" fontAlgn="base">
              <a:spcBef>
                <a:spcPct val="0"/>
              </a:spcBef>
              <a:spcAft>
                <a:spcPct val="0"/>
              </a:spcAft>
              <a:defRPr sz="4534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64" dirty="0" smtClean="0">
                <a:hlinkClick r:id="rId5"/>
              </a:rPr>
              <a:t>Video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301187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8"/>
          <p:cNvPicPr>
            <a:picLocks noChangeAspect="1" noChangeArrowheads="1"/>
          </p:cNvPicPr>
          <p:nvPr/>
        </p:nvPicPr>
        <p:blipFill>
          <a:blip r:embed="rId2"/>
          <a:srcRect l="1201" b="3094"/>
          <a:stretch>
            <a:fillRect/>
          </a:stretch>
        </p:blipFill>
        <p:spPr bwMode="auto">
          <a:xfrm>
            <a:off x="1522412" y="74999"/>
            <a:ext cx="8229600" cy="678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147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3104257"/>
            <a:ext cx="6400800" cy="3600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16667" b="36666"/>
          <a:stretch/>
        </p:blipFill>
        <p:spPr>
          <a:xfrm>
            <a:off x="4570412" y="152400"/>
            <a:ext cx="7391400" cy="279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2" t="12222" r="14876" b="12222"/>
          <a:stretch/>
        </p:blipFill>
        <p:spPr>
          <a:xfrm>
            <a:off x="1217612" y="762000"/>
            <a:ext cx="9144000" cy="581114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41223" y="112285"/>
            <a:ext cx="8813913" cy="487362"/>
          </a:xfrm>
        </p:spPr>
        <p:txBody>
          <a:bodyPr/>
          <a:lstStyle/>
          <a:p>
            <a:r>
              <a:rPr lang="en-US" sz="3264" dirty="0" smtClean="0"/>
              <a:t>EHN1 - Extension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74856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7"/>
          <a:stretch/>
        </p:blipFill>
        <p:spPr>
          <a:xfrm>
            <a:off x="118010" y="813585"/>
            <a:ext cx="5388602" cy="3886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7" t="7778" r="18639"/>
          <a:stretch/>
        </p:blipFill>
        <p:spPr>
          <a:xfrm>
            <a:off x="118010" y="762000"/>
            <a:ext cx="6172200" cy="6026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7" r="23387" b="3448"/>
          <a:stretch/>
        </p:blipFill>
        <p:spPr>
          <a:xfrm>
            <a:off x="6447448" y="1454972"/>
            <a:ext cx="5715001" cy="5334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41223" y="112285"/>
            <a:ext cx="8813913" cy="487362"/>
          </a:xfrm>
        </p:spPr>
        <p:txBody>
          <a:bodyPr/>
          <a:lstStyle/>
          <a:p>
            <a:r>
              <a:rPr lang="en-US" sz="3264" dirty="0" smtClean="0"/>
              <a:t>NP02 &amp; NP04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53522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4038" y="1791848"/>
            <a:ext cx="5638800" cy="4229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2" y="76200"/>
            <a:ext cx="7491471" cy="56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4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53162" y="908050"/>
            <a:ext cx="6654800" cy="499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2" y="1905000"/>
            <a:ext cx="6299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36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4" dirty="0"/>
              <a:t>First step almost done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93" y="734039"/>
            <a:ext cx="6702529" cy="612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1812" y="3048000"/>
            <a:ext cx="10969943" cy="487362"/>
          </a:xfrm>
        </p:spPr>
        <p:txBody>
          <a:bodyPr/>
          <a:lstStyle/>
          <a:p>
            <a:r>
              <a:rPr lang="en-US" sz="3264" dirty="0" smtClean="0"/>
              <a:t>Thank you!</a:t>
            </a:r>
            <a:endParaRPr lang="en-US" sz="3264" dirty="0"/>
          </a:p>
        </p:txBody>
      </p:sp>
    </p:spTree>
    <p:extLst>
      <p:ext uri="{BB962C8B-B14F-4D97-AF65-F5344CB8AC3E}">
        <p14:creationId xmlns:p14="http://schemas.microsoft.com/office/powerpoint/2010/main" val="20264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732212" y="0"/>
            <a:ext cx="4724400" cy="533400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Assembly of the Big Wheels sectors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3" descr="C:\Tmp\doc\impor\cern\2010\Presentation\JOBs\IMG_1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8580" y="800101"/>
            <a:ext cx="5431632" cy="3490664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912812" y="1219200"/>
            <a:ext cx="33528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1400" dirty="0" smtClean="0">
                <a:solidFill>
                  <a:srgbClr val="000099"/>
                </a:solidFill>
              </a:rPr>
              <a:t> Assembly </a:t>
            </a:r>
            <a:r>
              <a:rPr lang="en-GB" sz="1400" dirty="0">
                <a:solidFill>
                  <a:srgbClr val="000099"/>
                </a:solidFill>
              </a:rPr>
              <a:t>work of the 104 sectors</a:t>
            </a:r>
          </a:p>
          <a:p>
            <a:endParaRPr lang="en-GB" sz="1400" dirty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1400" dirty="0">
                <a:solidFill>
                  <a:srgbClr val="000099"/>
                </a:solidFill>
              </a:rPr>
              <a:t> </a:t>
            </a:r>
            <a:r>
              <a:rPr lang="en-GB" sz="1400" dirty="0" smtClean="0">
                <a:solidFill>
                  <a:srgbClr val="000099"/>
                </a:solidFill>
              </a:rPr>
              <a:t>Team </a:t>
            </a:r>
            <a:r>
              <a:rPr lang="en-GB" sz="1400" dirty="0">
                <a:solidFill>
                  <a:srgbClr val="000099"/>
                </a:solidFill>
              </a:rPr>
              <a:t>of around 50 engineers and technicians from different nationalities</a:t>
            </a:r>
          </a:p>
          <a:p>
            <a:r>
              <a:rPr lang="en-GB" sz="1400" dirty="0">
                <a:solidFill>
                  <a:srgbClr val="000099"/>
                </a:solidFill>
              </a:rPr>
              <a:t>(Israel, Pakistan, France, Russia, USA, China, Japan, etc.)</a:t>
            </a:r>
          </a:p>
          <a:p>
            <a:endParaRPr lang="en-GB" sz="1400" dirty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1400" dirty="0" smtClean="0">
                <a:solidFill>
                  <a:srgbClr val="000099"/>
                </a:solidFill>
              </a:rPr>
              <a:t> Safety</a:t>
            </a:r>
            <a:r>
              <a:rPr lang="en-GB" sz="1400" dirty="0">
                <a:solidFill>
                  <a:srgbClr val="000099"/>
                </a:solidFill>
              </a:rPr>
              <a:t>.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work analysis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safety control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</a:t>
            </a:r>
            <a:r>
              <a:rPr lang="en-GB" sz="1400" dirty="0" smtClean="0">
                <a:solidFill>
                  <a:srgbClr val="000099"/>
                </a:solidFill>
              </a:rPr>
              <a:t>scaffoldings/nacelles/personal.</a:t>
            </a:r>
            <a:endParaRPr lang="en-GB" sz="1400" dirty="0">
              <a:solidFill>
                <a:srgbClr val="000099"/>
              </a:solidFill>
            </a:endParaRPr>
          </a:p>
          <a:p>
            <a:endParaRPr lang="en-GB" sz="1400" dirty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1400" dirty="0">
                <a:solidFill>
                  <a:srgbClr val="000099"/>
                </a:solidFill>
              </a:rPr>
              <a:t> Huge personal rotation: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welcome/sent off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integration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professional and safety training</a:t>
            </a:r>
          </a:p>
          <a:p>
            <a:pPr marL="174625" lvl="1">
              <a:buFont typeface="Courier New" pitchFamily="49" charset="0"/>
              <a:buChar char="o"/>
            </a:pPr>
            <a:r>
              <a:rPr lang="en-GB" sz="1400" dirty="0">
                <a:solidFill>
                  <a:srgbClr val="000099"/>
                </a:solidFill>
              </a:rPr>
              <a:t> link person between:</a:t>
            </a:r>
          </a:p>
          <a:p>
            <a:pPr marL="363538" lvl="2" indent="268288">
              <a:buFont typeface="Arial" pitchFamily="34" charset="0"/>
              <a:buChar char="•"/>
              <a:tabLst>
                <a:tab pos="2420938" algn="l"/>
              </a:tabLst>
            </a:pPr>
            <a:r>
              <a:rPr lang="en-GB" sz="1400" dirty="0">
                <a:solidFill>
                  <a:srgbClr val="000099"/>
                </a:solidFill>
              </a:rPr>
              <a:t>teams in the assembly hall</a:t>
            </a:r>
          </a:p>
          <a:p>
            <a:pPr marL="363538" lvl="2" indent="268288">
              <a:buFont typeface="Arial" pitchFamily="34" charset="0"/>
              <a:buChar char="•"/>
            </a:pPr>
            <a:r>
              <a:rPr lang="en-GB" sz="1400" dirty="0">
                <a:solidFill>
                  <a:srgbClr val="000099"/>
                </a:solidFill>
              </a:rPr>
              <a:t>the assembly hall and the design </a:t>
            </a:r>
            <a:r>
              <a:rPr lang="en-GB" sz="1400" dirty="0" smtClean="0">
                <a:solidFill>
                  <a:srgbClr val="000099"/>
                </a:solidFill>
              </a:rPr>
              <a:t>office</a:t>
            </a:r>
            <a:endParaRPr lang="en-GB" sz="1400" dirty="0">
              <a:solidFill>
                <a:srgbClr val="000099"/>
              </a:solidFill>
            </a:endParaRPr>
          </a:p>
        </p:txBody>
      </p:sp>
      <p:pic>
        <p:nvPicPr>
          <p:cNvPr id="11" name="Picture 4" descr="DSC_1644r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8580" y="4343401"/>
            <a:ext cx="5431632" cy="2482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133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0907238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6413" y="3226307"/>
            <a:ext cx="5347092" cy="363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0604022_02-A4-at-144-dpi_cables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3612" y="554986"/>
            <a:ext cx="2512407" cy="171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DSC_000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66012" y="29027"/>
            <a:ext cx="4679175" cy="3169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1202131_02-A4-at-144-dpi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79" y="21770"/>
            <a:ext cx="6463520" cy="45984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27212" y="5006279"/>
            <a:ext cx="4472351" cy="146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79872" tIns="39934" rIns="79872" bIns="39934">
            <a:spAutoFit/>
          </a:bodyPr>
          <a:lstStyle/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Safety!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Hundred </a:t>
            </a: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meters of platforms, ladders, holes</a:t>
            </a: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, etc.</a:t>
            </a:r>
            <a:endParaRPr lang="en-US" b="1" dirty="0"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Scaffoldings</a:t>
            </a:r>
            <a:endParaRPr lang="en-US" b="1" dirty="0"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Confined spaces </a:t>
            </a:r>
          </a:p>
        </p:txBody>
      </p:sp>
    </p:spTree>
    <p:extLst>
      <p:ext uri="{BB962C8B-B14F-4D97-AF65-F5344CB8AC3E}">
        <p14:creationId xmlns:p14="http://schemas.microsoft.com/office/powerpoint/2010/main" val="101434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35928" y="5175037"/>
            <a:ext cx="3580580" cy="63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79872" tIns="39934" rIns="79872" bIns="39934">
            <a:spAutoFit/>
          </a:bodyPr>
          <a:lstStyle/>
          <a:p>
            <a:pPr eaLnBrk="0" hangingPunct="0">
              <a:defRPr/>
            </a:pP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Lightening changing and not always optimum ...</a:t>
            </a:r>
          </a:p>
        </p:txBody>
      </p:sp>
      <p:pic>
        <p:nvPicPr>
          <p:cNvPr id="7" name="Picture 6" descr="1101010_08-A5-at-72-dp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2" y="252269"/>
            <a:ext cx="6566859" cy="4670502"/>
          </a:xfrm>
          <a:prstGeom prst="rect">
            <a:avLst/>
          </a:prstGeom>
        </p:spPr>
      </p:pic>
      <p:pic>
        <p:nvPicPr>
          <p:cNvPr id="8" name="Picture 7" descr="1002020_12-A5-at-72-dp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613" y="2610275"/>
            <a:ext cx="5918298" cy="420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1101059_05-A5-at-72-dp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844" y="2"/>
            <a:ext cx="5609981" cy="6858001"/>
          </a:xfrm>
          <a:prstGeom prst="rect">
            <a:avLst/>
          </a:prstGeom>
        </p:spPr>
      </p:pic>
      <p:pic>
        <p:nvPicPr>
          <p:cNvPr id="13" name="Picture 12" descr="0805018_03-A5-at-72-dp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12" y="152400"/>
            <a:ext cx="6086710" cy="43174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79097" y="4724400"/>
            <a:ext cx="4858425" cy="911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79872" tIns="39934" rIns="79872" bIns="39934">
            <a:spAutoFit/>
          </a:bodyPr>
          <a:lstStyle/>
          <a:p>
            <a:pPr eaLnBrk="0" hangingPunct="0">
              <a:defRPr/>
            </a:pP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The activities are very different </a:t>
            </a:r>
          </a:p>
          <a:p>
            <a:pPr eaLnBrk="0" hangingPunct="0">
              <a:defRPr/>
            </a:pP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from very detailed detector expertise work </a:t>
            </a: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… to </a:t>
            </a:r>
            <a:r>
              <a:rPr lang="en-US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heavy loads transport </a:t>
            </a:r>
          </a:p>
        </p:txBody>
      </p:sp>
    </p:spTree>
    <p:extLst>
      <p:ext uri="{BB962C8B-B14F-4D97-AF65-F5344CB8AC3E}">
        <p14:creationId xmlns:p14="http://schemas.microsoft.com/office/powerpoint/2010/main" val="272222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European continent presentation (widescreen)</Template>
  <TotalTime>0</TotalTime>
  <Words>796</Words>
  <Application>Microsoft Office PowerPoint</Application>
  <PresentationFormat>Custom</PresentationFormat>
  <Paragraphs>234</Paragraphs>
  <Slides>56</Slides>
  <Notes>3</Notes>
  <HiddenSlides>0</HiddenSlides>
  <MMClips>4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73" baseType="lpstr">
      <vt:lpstr>ＭＳ ゴシック</vt:lpstr>
      <vt:lpstr>ＭＳ Ｐゴシック</vt:lpstr>
      <vt:lpstr>Arial</vt:lpstr>
      <vt:lpstr>Arial Bold</vt:lpstr>
      <vt:lpstr>Calibri</vt:lpstr>
      <vt:lpstr>Century Gothic</vt:lpstr>
      <vt:lpstr>Comic Sans MS</vt:lpstr>
      <vt:lpstr>Courier New</vt:lpstr>
      <vt:lpstr>HG Mincho Light J</vt:lpstr>
      <vt:lpstr>Maiandra GD</vt:lpstr>
      <vt:lpstr>Symbol</vt:lpstr>
      <vt:lpstr>Tahoma</vt:lpstr>
      <vt:lpstr>Times</vt:lpstr>
      <vt:lpstr>Wingdings</vt:lpstr>
      <vt:lpstr>Continental Europe 16x9</vt:lpstr>
      <vt:lpstr>Office Theme</vt:lpstr>
      <vt:lpstr>Document</vt:lpstr>
      <vt:lpstr>Bulgarian Engineering Teachers Programme     Detector sites and systems for remote personal supervision    Dimitar mladenov</vt:lpstr>
      <vt:lpstr>CERN  ATLAS</vt:lpstr>
      <vt:lpstr>PowerPoint Presentation</vt:lpstr>
      <vt:lpstr>ATLAS Каверна</vt:lpstr>
      <vt:lpstr>PowerPoint Presentation</vt:lpstr>
      <vt:lpstr>Assembly of the Big Wheels sectors</vt:lpstr>
      <vt:lpstr>PowerPoint Presentation</vt:lpstr>
      <vt:lpstr>PowerPoint Presentation</vt:lpstr>
      <vt:lpstr>PowerPoint Presentation</vt:lpstr>
      <vt:lpstr>PowerPoint Presentation</vt:lpstr>
      <vt:lpstr>Overview of Personnel Safety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Gamma Imaging Camera</vt:lpstr>
      <vt:lpstr>PowerPoint Presentation</vt:lpstr>
      <vt:lpstr>PowerPoint Presentation</vt:lpstr>
      <vt:lpstr>PowerPoint Presentation</vt:lpstr>
      <vt:lpstr>Neutrinos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step almost done</vt:lpstr>
      <vt:lpstr>First step almost done</vt:lpstr>
      <vt:lpstr>First step almost done</vt:lpstr>
      <vt:lpstr>First step almost done</vt:lpstr>
      <vt:lpstr>PowerPoint Presentation</vt:lpstr>
      <vt:lpstr>PowerPoint Presentation</vt:lpstr>
      <vt:lpstr>Neutrino Long Baseline</vt:lpstr>
      <vt:lpstr>PowerPoint Presentation</vt:lpstr>
      <vt:lpstr>Far detector @ the SURF laboratory in South Dakota (Lead)</vt:lpstr>
      <vt:lpstr>4 caverns, 4 detectors (TPC), 80 Ktons of LAr</vt:lpstr>
      <vt:lpstr>4 caverns, 4 detectors (TPC), 80 Ktons of LAr</vt:lpstr>
      <vt:lpstr>PowerPoint Presentation</vt:lpstr>
      <vt:lpstr>4 caverns, 4 detectors (TPC), 80 Ktons of LAr</vt:lpstr>
      <vt:lpstr>Design &amp; dimensions</vt:lpstr>
      <vt:lpstr>PowerPoint Presentation</vt:lpstr>
      <vt:lpstr>PowerPoint Presentation</vt:lpstr>
      <vt:lpstr>First step almost done</vt:lpstr>
      <vt:lpstr>PowerPoint Presentation</vt:lpstr>
      <vt:lpstr>First step done</vt:lpstr>
      <vt:lpstr>PowerPoint Presentation</vt:lpstr>
      <vt:lpstr>EHN1 - Extension</vt:lpstr>
      <vt:lpstr>NP02 &amp; NP04</vt:lpstr>
      <vt:lpstr>PowerPoint Presentation</vt:lpstr>
      <vt:lpstr>PowerPoint Presentation</vt:lpstr>
      <vt:lpstr>First step almost done</vt:lpstr>
      <vt:lpstr>Thank you!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2014-09-18T05:44:37Z</dcterms:created>
  <dcterms:modified xsi:type="dcterms:W3CDTF">2016-10-04T20:41:43Z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