
<file path=[Content_Types].xml><?xml version="1.0" encoding="utf-8"?>
<Types xmlns="http://schemas.openxmlformats.org/package/2006/content-types">
  <Default Extension="xml" ContentType="application/xml"/>
  <Default Extension="jpg" ContentType="image/jpeg"/>
  <Default Extension="jpeg" ContentType="image/jpeg"/>
  <Default Extension="emf" ContentType="image/x-emf"/>
  <Default Extension="rels" ContentType="application/vnd.openxmlformats-package.relationships+xml"/>
  <Default Extension="vml" ContentType="application/vnd.openxmlformats-officedocument.vmlDrawing"/>
  <Default Extension="bin" ContentType="application/vnd.openxmlformats-officedocument.oleObject"/>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21.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22.xml" ContentType="application/vnd.openxmlformats-officedocument.presentationml.notesSlide+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23.xml" ContentType="application/vnd.openxmlformats-officedocument.presentationml.notesSlid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24.xml" ContentType="application/vnd.openxmlformats-officedocument.presentationml.notesSlide+xml"/>
  <Override PartName="/ppt/tags/tag31.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0"/>
  </p:notesMasterIdLst>
  <p:sldIdLst>
    <p:sldId id="256" r:id="rId2"/>
    <p:sldId id="314" r:id="rId3"/>
    <p:sldId id="259" r:id="rId4"/>
    <p:sldId id="325" r:id="rId5"/>
    <p:sldId id="326" r:id="rId6"/>
    <p:sldId id="275" r:id="rId7"/>
    <p:sldId id="262" r:id="rId8"/>
    <p:sldId id="316" r:id="rId9"/>
    <p:sldId id="317" r:id="rId10"/>
    <p:sldId id="318" r:id="rId11"/>
    <p:sldId id="267" r:id="rId12"/>
    <p:sldId id="271" r:id="rId13"/>
    <p:sldId id="272" r:id="rId14"/>
    <p:sldId id="273" r:id="rId15"/>
    <p:sldId id="278" r:id="rId16"/>
    <p:sldId id="279" r:id="rId17"/>
    <p:sldId id="281" r:id="rId18"/>
    <p:sldId id="282" r:id="rId19"/>
    <p:sldId id="285" r:id="rId20"/>
    <p:sldId id="283" r:id="rId21"/>
    <p:sldId id="286" r:id="rId22"/>
    <p:sldId id="287" r:id="rId23"/>
    <p:sldId id="290" r:id="rId24"/>
    <p:sldId id="291" r:id="rId25"/>
    <p:sldId id="294" r:id="rId26"/>
    <p:sldId id="295" r:id="rId27"/>
    <p:sldId id="327" r:id="rId28"/>
    <p:sldId id="320" r:id="rId29"/>
    <p:sldId id="321" r:id="rId30"/>
    <p:sldId id="322" r:id="rId31"/>
    <p:sldId id="323" r:id="rId32"/>
    <p:sldId id="324" r:id="rId33"/>
    <p:sldId id="296" r:id="rId34"/>
    <p:sldId id="342" r:id="rId35"/>
    <p:sldId id="328" r:id="rId36"/>
    <p:sldId id="329" r:id="rId37"/>
    <p:sldId id="330" r:id="rId38"/>
    <p:sldId id="331" r:id="rId39"/>
    <p:sldId id="332" r:id="rId40"/>
    <p:sldId id="333" r:id="rId41"/>
    <p:sldId id="334" r:id="rId42"/>
    <p:sldId id="335" r:id="rId43"/>
    <p:sldId id="336" r:id="rId44"/>
    <p:sldId id="337" r:id="rId45"/>
    <p:sldId id="338" r:id="rId46"/>
    <p:sldId id="339" r:id="rId47"/>
    <p:sldId id="340" r:id="rId48"/>
    <p:sldId id="341" r:id="rId4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618"/>
    <p:restoredTop sz="91209" autoAdjust="0"/>
  </p:normalViewPr>
  <p:slideViewPr>
    <p:cSldViewPr snapToGrid="0" snapToObjects="1">
      <p:cViewPr>
        <p:scale>
          <a:sx n="121" d="100"/>
          <a:sy n="121" d="100"/>
        </p:scale>
        <p:origin x="464"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notesMaster" Target="notesMasters/notesMaster1.xml"/><Relationship Id="rId51" Type="http://schemas.openxmlformats.org/officeDocument/2006/relationships/presProps" Target="presProps.xml"/><Relationship Id="rId52" Type="http://schemas.openxmlformats.org/officeDocument/2006/relationships/viewProps" Target="viewProps.xml"/><Relationship Id="rId53" Type="http://schemas.openxmlformats.org/officeDocument/2006/relationships/theme" Target="theme/theme1.xml"/><Relationship Id="rId54"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 Id="rId2" Type="http://schemas.openxmlformats.org/officeDocument/2006/relationships/image" Target="../media/image1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3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3EE668B-BE36-CA49-9E3F-A40059BC194F}" type="datetimeFigureOut">
              <a:rPr lang="en-US" smtClean="0"/>
              <a:t>10/9/16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EC269C2-EC9E-BD44-95CD-9E828A8334E2}" type="slidenum">
              <a:rPr lang="en-US" smtClean="0"/>
              <a:t>‹#›</a:t>
            </a:fld>
            <a:endParaRPr lang="en-US"/>
          </a:p>
        </p:txBody>
      </p:sp>
    </p:spTree>
    <p:extLst>
      <p:ext uri="{BB962C8B-B14F-4D97-AF65-F5344CB8AC3E}">
        <p14:creationId xmlns:p14="http://schemas.microsoft.com/office/powerpoint/2010/main" val="298553591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Accelerator is really a misnomer</a:t>
            </a:r>
            <a:r>
              <a:rPr lang="en-US" baseline="0" dirty="0" smtClean="0"/>
              <a:t>. Depending on the particle, if they are very light for example, you soon reach the point where you cannot increase their velocity anymore…you do not accelerate them anymore…you change their energy. </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2</a:t>
            </a:fld>
            <a:endParaRPr lang="en-US"/>
          </a:p>
        </p:txBody>
      </p:sp>
    </p:spTree>
    <p:extLst>
      <p:ext uri="{BB962C8B-B14F-4D97-AF65-F5344CB8AC3E}">
        <p14:creationId xmlns:p14="http://schemas.microsoft.com/office/powerpoint/2010/main" val="11681955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Shimming</a:t>
            </a:r>
            <a:r>
              <a:rPr lang="en-US" baseline="0" dirty="0" smtClean="0"/>
              <a:t> of magnets to have field decrease with r for stability.</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17</a:t>
            </a:fld>
            <a:endParaRPr lang="en-US"/>
          </a:p>
        </p:txBody>
      </p:sp>
    </p:spTree>
    <p:extLst>
      <p:ext uri="{BB962C8B-B14F-4D97-AF65-F5344CB8AC3E}">
        <p14:creationId xmlns:p14="http://schemas.microsoft.com/office/powerpoint/2010/main" val="6398875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D-shaped</a:t>
            </a:r>
            <a:r>
              <a:rPr lang="en-US" baseline="0" dirty="0" smtClean="0"/>
              <a:t> electrodes, that provide the RF frequency</a:t>
            </a:r>
            <a:endParaRPr lang="en-US" dirty="0" smtClean="0"/>
          </a:p>
        </p:txBody>
      </p:sp>
      <p:sp>
        <p:nvSpPr>
          <p:cNvPr id="4" name="Slide Number Placeholder 3"/>
          <p:cNvSpPr>
            <a:spLocks noGrp="1"/>
          </p:cNvSpPr>
          <p:nvPr>
            <p:ph type="sldNum" sz="quarter" idx="10"/>
          </p:nvPr>
        </p:nvSpPr>
        <p:spPr/>
        <p:txBody>
          <a:bodyPr/>
          <a:lstStyle/>
          <a:p>
            <a:fld id="{3EC269C2-EC9E-BD44-95CD-9E828A8334E2}" type="slidenum">
              <a:rPr lang="en-US" smtClean="0"/>
              <a:t>18</a:t>
            </a:fld>
            <a:endParaRPr lang="en-US"/>
          </a:p>
        </p:txBody>
      </p:sp>
    </p:spTree>
    <p:extLst>
      <p:ext uri="{BB962C8B-B14F-4D97-AF65-F5344CB8AC3E}">
        <p14:creationId xmlns:p14="http://schemas.microsoft.com/office/powerpoint/2010/main" val="2690252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Particles are relativistic as soon as</a:t>
            </a:r>
            <a:r>
              <a:rPr lang="en-US" baseline="0" dirty="0" smtClean="0"/>
              <a:t> their energy is in the range of their rest mass</a:t>
            </a:r>
          </a:p>
          <a:p>
            <a:endParaRPr lang="en-US" baseline="0" dirty="0" smtClean="0"/>
          </a:p>
          <a:p>
            <a:r>
              <a:rPr lang="en-US" baseline="0" dirty="0" smtClean="0"/>
              <a:t>PSI and TRIUMF: protons…</a:t>
            </a:r>
            <a:r>
              <a:rPr lang="en-US" baseline="0" dirty="0" err="1" smtClean="0"/>
              <a:t>Triumf</a:t>
            </a:r>
            <a:r>
              <a:rPr lang="en-US" baseline="0" dirty="0" smtClean="0"/>
              <a:t> also H-</a:t>
            </a:r>
          </a:p>
          <a:p>
            <a:endParaRPr lang="en-US" baseline="0" dirty="0" smtClean="0"/>
          </a:p>
          <a:p>
            <a:r>
              <a:rPr lang="en-US" baseline="0" dirty="0" smtClean="0"/>
              <a:t>Actually for high energy the </a:t>
            </a:r>
            <a:r>
              <a:rPr lang="en-US" baseline="0" dirty="0" err="1" smtClean="0"/>
              <a:t>synchro</a:t>
            </a:r>
            <a:r>
              <a:rPr lang="en-US" baseline="0" dirty="0" smtClean="0"/>
              <a:t>-cyclotron are better…can reach up 1 </a:t>
            </a:r>
            <a:r>
              <a:rPr lang="en-US" baseline="0" dirty="0" err="1" smtClean="0"/>
              <a:t>GeV</a:t>
            </a:r>
            <a:r>
              <a:rPr lang="en-US" baseline="0" dirty="0" smtClean="0"/>
              <a:t> for protons. Phase stability also counts here…need to inject at at suitable phase of the RF cycle.</a:t>
            </a:r>
          </a:p>
          <a:p>
            <a:endParaRPr lang="en-US" baseline="0" dirty="0" smtClean="0"/>
          </a:p>
          <a:p>
            <a:r>
              <a:rPr lang="en-US" baseline="0" dirty="0" smtClean="0"/>
              <a:t>Isochronous cyclotrons are for high intensity.</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19</a:t>
            </a:fld>
            <a:endParaRPr lang="en-US"/>
          </a:p>
        </p:txBody>
      </p:sp>
    </p:spTree>
    <p:extLst>
      <p:ext uri="{BB962C8B-B14F-4D97-AF65-F5344CB8AC3E}">
        <p14:creationId xmlns:p14="http://schemas.microsoft.com/office/powerpoint/2010/main" val="4202439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a:t>
            </a:r>
            <a:r>
              <a:rPr lang="en-US" baseline="0" dirty="0" smtClean="0"/>
              <a:t> big one is in TRIUMF, Canada’s national laboratory for nuclear and particle physics. 18 m diameter. H- is accelerated to make extraction easier for producing multiple beams with stripping foils. PSI cyclotron reaches energies of 590 MeV, they use it to generate </a:t>
            </a:r>
            <a:r>
              <a:rPr lang="en-US" baseline="0" dirty="0" err="1" smtClean="0"/>
              <a:t>muon</a:t>
            </a:r>
            <a:r>
              <a:rPr lang="en-US" baseline="0" dirty="0" smtClean="0"/>
              <a:t> beams in the end after the proton acceleration and extraction onto a graphite target</a:t>
            </a:r>
          </a:p>
          <a:p>
            <a:endParaRPr lang="en-US" baseline="0" dirty="0" smtClean="0"/>
          </a:p>
          <a:p>
            <a:r>
              <a:rPr lang="en-US" baseline="0" dirty="0" smtClean="0"/>
              <a:t>Watt = Joule/s </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20</a:t>
            </a:fld>
            <a:endParaRPr lang="en-US"/>
          </a:p>
        </p:txBody>
      </p:sp>
    </p:spTree>
    <p:extLst>
      <p:ext uri="{BB962C8B-B14F-4D97-AF65-F5344CB8AC3E}">
        <p14:creationId xmlns:p14="http://schemas.microsoft.com/office/powerpoint/2010/main" val="4555640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Triumf</a:t>
            </a:r>
            <a:r>
              <a:rPr lang="en-US" dirty="0" smtClean="0"/>
              <a:t> is the largest normal</a:t>
            </a:r>
            <a:r>
              <a:rPr lang="en-US" baseline="0" dirty="0" smtClean="0"/>
              <a:t> conducting cyclotron. Peak field 0.6 T (</a:t>
            </a:r>
            <a:r>
              <a:rPr lang="en-US" baseline="0" dirty="0" err="1" smtClean="0"/>
              <a:t>Triumf</a:t>
            </a:r>
            <a:r>
              <a:rPr lang="en-US" baseline="0" dirty="0" smtClean="0"/>
              <a:t> one is about 35 years old)</a:t>
            </a:r>
          </a:p>
          <a:p>
            <a:r>
              <a:rPr lang="en-US" baseline="0" dirty="0" smtClean="0"/>
              <a:t>PSI 15 m diameter, 2.2 mA at 590 MeV…commissioned in 1974.</a:t>
            </a:r>
          </a:p>
          <a:p>
            <a:endParaRPr lang="en-US" baseline="0" dirty="0" smtClean="0"/>
          </a:p>
          <a:p>
            <a:r>
              <a:rPr lang="en-US" baseline="0" dirty="0" smtClean="0"/>
              <a:t>Both PSI and Riken and </a:t>
            </a:r>
            <a:r>
              <a:rPr lang="en-US" baseline="0" dirty="0" err="1" smtClean="0"/>
              <a:t>Triumf</a:t>
            </a:r>
            <a:r>
              <a:rPr lang="en-US" baseline="0" dirty="0" smtClean="0"/>
              <a:t> are isochronous cyclotrons</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21</a:t>
            </a:fld>
            <a:endParaRPr lang="en-US"/>
          </a:p>
        </p:txBody>
      </p:sp>
    </p:spTree>
    <p:extLst>
      <p:ext uri="{BB962C8B-B14F-4D97-AF65-F5344CB8AC3E}">
        <p14:creationId xmlns:p14="http://schemas.microsoft.com/office/powerpoint/2010/main" val="4328378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Idea from </a:t>
            </a:r>
            <a:r>
              <a:rPr lang="en-US" dirty="0" err="1" smtClean="0"/>
              <a:t>Wideroe</a:t>
            </a:r>
            <a:r>
              <a:rPr lang="en-US" dirty="0" smtClean="0"/>
              <a:t>, first built</a:t>
            </a:r>
            <a:r>
              <a:rPr lang="en-US" baseline="0" dirty="0" smtClean="0"/>
              <a:t> by </a:t>
            </a:r>
            <a:r>
              <a:rPr lang="en-US" baseline="0" dirty="0" err="1" smtClean="0"/>
              <a:t>Kerst</a:t>
            </a:r>
            <a:r>
              <a:rPr lang="en-US" baseline="0" dirty="0" smtClean="0"/>
              <a:t>. This device is insensitive to relativistic effects. Power converters just drives the </a:t>
            </a:r>
            <a:r>
              <a:rPr lang="en-US" baseline="0" dirty="0" err="1" smtClean="0"/>
              <a:t>magentic</a:t>
            </a:r>
            <a:r>
              <a:rPr lang="en-US" baseline="0" dirty="0" smtClean="0"/>
              <a:t> field up. Perfect for elect</a:t>
            </a:r>
          </a:p>
          <a:p>
            <a:endParaRPr lang="en-US" baseline="0" dirty="0" smtClean="0"/>
          </a:p>
          <a:p>
            <a:r>
              <a:rPr lang="en-US" baseline="0" dirty="0" smtClean="0"/>
              <a:t>Highest energy </a:t>
            </a:r>
            <a:r>
              <a:rPr lang="en-US" baseline="0" dirty="0" err="1" smtClean="0"/>
              <a:t>betatron</a:t>
            </a:r>
            <a:r>
              <a:rPr lang="en-US" baseline="0" dirty="0" smtClean="0"/>
              <a:t> : 300 MeV</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22</a:t>
            </a:fld>
            <a:endParaRPr lang="en-US"/>
          </a:p>
        </p:txBody>
      </p:sp>
    </p:spTree>
    <p:extLst>
      <p:ext uri="{BB962C8B-B14F-4D97-AF65-F5344CB8AC3E}">
        <p14:creationId xmlns:p14="http://schemas.microsoft.com/office/powerpoint/2010/main" val="16610887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 principles</a:t>
            </a:r>
            <a:r>
              <a:rPr lang="en-US" baseline="0" dirty="0" smtClean="0"/>
              <a:t> 1945 (McMillan California, </a:t>
            </a:r>
            <a:r>
              <a:rPr lang="en-US" baseline="0" dirty="0" err="1" smtClean="0"/>
              <a:t>Veksler</a:t>
            </a:r>
            <a:r>
              <a:rPr lang="en-US" baseline="0" dirty="0" smtClean="0"/>
              <a:t> USSR. Then the first e- machines…1946 small 8 MeV synchrotron in England. </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23</a:t>
            </a:fld>
            <a:endParaRPr lang="en-US"/>
          </a:p>
        </p:txBody>
      </p:sp>
    </p:spTree>
    <p:extLst>
      <p:ext uri="{BB962C8B-B14F-4D97-AF65-F5344CB8AC3E}">
        <p14:creationId xmlns:p14="http://schemas.microsoft.com/office/powerpoint/2010/main" val="35739657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Weak focusing. Field</a:t>
            </a:r>
            <a:r>
              <a:rPr lang="en-US" baseline="0" dirty="0" smtClean="0"/>
              <a:t> going down with R. The limit for energy for these was believed to be about 10 </a:t>
            </a:r>
            <a:r>
              <a:rPr lang="en-US" baseline="0" dirty="0" err="1" smtClean="0"/>
              <a:t>GeV</a:t>
            </a:r>
            <a:r>
              <a:rPr lang="en-US" baseline="0" dirty="0" smtClean="0"/>
              <a:t> because of only weak focusing.</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24</a:t>
            </a:fld>
            <a:endParaRPr lang="en-US"/>
          </a:p>
        </p:txBody>
      </p:sp>
    </p:spTree>
    <p:extLst>
      <p:ext uri="{BB962C8B-B14F-4D97-AF65-F5344CB8AC3E}">
        <p14:creationId xmlns:p14="http://schemas.microsoft.com/office/powerpoint/2010/main" val="38384470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Originally this was done with combined function</a:t>
            </a:r>
            <a:r>
              <a:rPr lang="en-US" baseline="0" dirty="0" smtClean="0"/>
              <a:t> magnetics where the magnets were used to bend and focus at the same time, by simply built-in a field gradient </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25</a:t>
            </a:fld>
            <a:endParaRPr lang="en-US"/>
          </a:p>
        </p:txBody>
      </p:sp>
    </p:spTree>
    <p:extLst>
      <p:ext uri="{BB962C8B-B14F-4D97-AF65-F5344CB8AC3E}">
        <p14:creationId xmlns:p14="http://schemas.microsoft.com/office/powerpoint/2010/main" val="14440686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still to a fixed target experiment…only one beam</a:t>
            </a:r>
            <a:r>
              <a:rPr lang="en-US" baseline="0" dirty="0" smtClean="0"/>
              <a:t>. What about having two beams rotating in opposite direction…..colliders.</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27</a:t>
            </a:fld>
            <a:endParaRPr lang="en-US"/>
          </a:p>
        </p:txBody>
      </p:sp>
    </p:spTree>
    <p:extLst>
      <p:ext uri="{BB962C8B-B14F-4D97-AF65-F5344CB8AC3E}">
        <p14:creationId xmlns:p14="http://schemas.microsoft.com/office/powerpoint/2010/main" val="28873151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Cosmic</a:t>
            </a:r>
            <a:r>
              <a:rPr lang="en-US" baseline="0" dirty="0" smtClean="0"/>
              <a:t> rays: mostly consist of protons and other nuclei. The origin is mostly from outside the solar system. Super novae etc. Cosmic rays discovered by Victor Hess…measurements of ionization in a balloon…ionization was increasing with altitude…also measurements during eclipse…probably not from the sun. Originally it was believed that the ionization of the air was coming from radioactive elements in the ground. As the ionization increased with altitude Hess concluded that the source of the ionization was probably coming from above.</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4</a:t>
            </a:fld>
            <a:endParaRPr lang="en-US"/>
          </a:p>
        </p:txBody>
      </p:sp>
    </p:spTree>
    <p:extLst>
      <p:ext uri="{BB962C8B-B14F-4D97-AF65-F5344CB8AC3E}">
        <p14:creationId xmlns:p14="http://schemas.microsoft.com/office/powerpoint/2010/main" val="37553448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Center-of-mass</a:t>
            </a:r>
            <a:r>
              <a:rPr lang="en-US" baseline="0" dirty="0" smtClean="0"/>
              <a:t> frame: total momentum is zero. Defined as the frame where the center of mass is at rest.</a:t>
            </a:r>
          </a:p>
          <a:p>
            <a:r>
              <a:rPr lang="en-US" baseline="0" dirty="0" smtClean="0"/>
              <a:t>The energy of the gamma must be larger than 2xm_e because the nucleus must take part of the </a:t>
            </a:r>
            <a:r>
              <a:rPr lang="en-US" baseline="0" dirty="0" err="1" smtClean="0"/>
              <a:t>momentumf</a:t>
            </a:r>
            <a:r>
              <a:rPr lang="en-US" baseline="0" dirty="0" smtClean="0"/>
              <a:t> and hence part of the energy. </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29</a:t>
            </a:fld>
            <a:endParaRPr lang="en-US"/>
          </a:p>
        </p:txBody>
      </p:sp>
    </p:spTree>
    <p:extLst>
      <p:ext uri="{BB962C8B-B14F-4D97-AF65-F5344CB8AC3E}">
        <p14:creationId xmlns:p14="http://schemas.microsoft.com/office/powerpoint/2010/main" val="14018416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four </a:t>
            </a:r>
            <a:r>
              <a:rPr lang="en-US" baseline="0" dirty="0" err="1" smtClean="0"/>
              <a:t>momenutm</a:t>
            </a:r>
            <a:r>
              <a:rPr lang="en-US" baseline="0" dirty="0" smtClean="0"/>
              <a:t> – the </a:t>
            </a:r>
            <a:r>
              <a:rPr lang="en-US" baseline="0" dirty="0" err="1" smtClean="0"/>
              <a:t>generalisation</a:t>
            </a:r>
            <a:r>
              <a:rPr lang="en-US" baseline="0" dirty="0" smtClean="0"/>
              <a:t> of the normal three-momentum to the four-dimensional space-time. Lorentz transformations – boosts, rotations.</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30</a:t>
            </a:fld>
            <a:endParaRPr lang="en-US"/>
          </a:p>
        </p:txBody>
      </p:sp>
    </p:spTree>
    <p:extLst>
      <p:ext uri="{BB962C8B-B14F-4D97-AF65-F5344CB8AC3E}">
        <p14:creationId xmlns:p14="http://schemas.microsoft.com/office/powerpoint/2010/main" val="110966150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LEP highest energy electron</a:t>
            </a:r>
            <a:r>
              <a:rPr lang="en-US" baseline="0" dirty="0" smtClean="0"/>
              <a:t> synch, LHC highest energy proton synch</a:t>
            </a:r>
            <a:endParaRPr lang="en-US" dirty="0" smtClean="0"/>
          </a:p>
          <a:p>
            <a:r>
              <a:rPr lang="en-US" dirty="0" smtClean="0"/>
              <a:t>ISR…26 </a:t>
            </a:r>
            <a:r>
              <a:rPr lang="en-US" dirty="0" err="1" smtClean="0"/>
              <a:t>GeV</a:t>
            </a:r>
            <a:endParaRPr lang="en-US" dirty="0" smtClean="0"/>
          </a:p>
          <a:p>
            <a:endParaRPr lang="en-US" dirty="0" smtClean="0"/>
          </a:p>
          <a:p>
            <a:r>
              <a:rPr lang="en-US" dirty="0" smtClean="0"/>
              <a:t>There were several</a:t>
            </a:r>
            <a:r>
              <a:rPr lang="en-US" baseline="0" dirty="0" smtClean="0"/>
              <a:t> other electron machines...also two-ring ones…with e-,e-</a:t>
            </a:r>
          </a:p>
          <a:p>
            <a:endParaRPr lang="en-US" baseline="0" dirty="0" smtClean="0"/>
          </a:p>
          <a:p>
            <a:r>
              <a:rPr lang="en-US" baseline="0" dirty="0" smtClean="0"/>
              <a:t>SLAC PEPII and KEKB discovered CP violation electron positron machines…different energies for the two of them.</a:t>
            </a:r>
          </a:p>
          <a:p>
            <a:endParaRPr lang="en-US" baseline="0" dirty="0" smtClean="0"/>
          </a:p>
          <a:p>
            <a:endParaRPr lang="en-US" baseline="0" dirty="0" smtClean="0"/>
          </a:p>
          <a:p>
            <a:endParaRPr lang="en-US" baseline="0" dirty="0" smtClean="0"/>
          </a:p>
          <a:p>
            <a:r>
              <a:rPr lang="en-US" baseline="0" dirty="0" smtClean="0"/>
              <a:t>Now not so many are running anymore. There is the LHC, RHIC,  (protons up to 255 </a:t>
            </a:r>
            <a:r>
              <a:rPr lang="en-US" baseline="0" dirty="0" err="1" smtClean="0"/>
              <a:t>GeV</a:t>
            </a:r>
            <a:r>
              <a:rPr lang="en-US" baseline="0" dirty="0" smtClean="0"/>
              <a:t>, 3.8 km ring) Daphne (electron positron), BEPC (China)3.7 </a:t>
            </a:r>
            <a:r>
              <a:rPr lang="en-US" baseline="0" dirty="0" err="1" smtClean="0"/>
              <a:t>GeV</a:t>
            </a:r>
            <a:r>
              <a:rPr lang="en-US" baseline="0" dirty="0" smtClean="0"/>
              <a:t> .And many eyes are on the LHC.</a:t>
            </a:r>
          </a:p>
          <a:p>
            <a:r>
              <a:rPr lang="en-US" baseline="0" dirty="0" smtClean="0"/>
              <a:t>KEK: KEKB…Belle experiment. Discovered CP violation (1999 – 2009)</a:t>
            </a:r>
          </a:p>
          <a:p>
            <a:endParaRPr lang="en-US" baseline="0" dirty="0" smtClean="0"/>
          </a:p>
          <a:p>
            <a:r>
              <a:rPr lang="en-US" baseline="0" dirty="0" smtClean="0"/>
              <a:t>HERA: until 2007: e- p+…27.5 </a:t>
            </a:r>
            <a:r>
              <a:rPr lang="en-US" baseline="0" dirty="0" err="1" smtClean="0"/>
              <a:t>GeV</a:t>
            </a:r>
            <a:r>
              <a:rPr lang="en-US" baseline="0" dirty="0" smtClean="0"/>
              <a:t> on 920 </a:t>
            </a:r>
            <a:r>
              <a:rPr lang="en-US" baseline="0" dirty="0" err="1" smtClean="0"/>
              <a:t>GeV</a:t>
            </a:r>
            <a:r>
              <a:rPr lang="en-US" baseline="0" dirty="0" smtClean="0"/>
              <a:t> superconducting machine</a:t>
            </a:r>
          </a:p>
          <a:p>
            <a:endParaRPr lang="en-US" baseline="0" dirty="0" smtClean="0"/>
          </a:p>
          <a:p>
            <a:endParaRPr lang="en-US" baseline="0" dirty="0" smtClean="0"/>
          </a:p>
          <a:p>
            <a:r>
              <a:rPr lang="en-US" baseline="0" dirty="0" smtClean="0"/>
              <a:t>There are more high intensity hadron accelerators – MW machines: PSI, JPARC, TRIUMF,…they are all still running…and there are the synchrotron light sources.</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33</a:t>
            </a:fld>
            <a:endParaRPr lang="en-US"/>
          </a:p>
        </p:txBody>
      </p:sp>
    </p:spTree>
    <p:extLst>
      <p:ext uri="{BB962C8B-B14F-4D97-AF65-F5344CB8AC3E}">
        <p14:creationId xmlns:p14="http://schemas.microsoft.com/office/powerpoint/2010/main" val="130771026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36</a:t>
            </a:fld>
            <a:endParaRPr lang="en-US"/>
          </a:p>
        </p:txBody>
      </p:sp>
    </p:spTree>
    <p:extLst>
      <p:ext uri="{BB962C8B-B14F-4D97-AF65-F5344CB8AC3E}">
        <p14:creationId xmlns:p14="http://schemas.microsoft.com/office/powerpoint/2010/main" val="4027242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horizontally focusing </a:t>
            </a:r>
            <a:r>
              <a:rPr lang="en-US" dirty="0" err="1" smtClean="0"/>
              <a:t>quadruople</a:t>
            </a:r>
            <a:r>
              <a:rPr lang="en-US" dirty="0" smtClean="0"/>
              <a:t> is always defocusing</a:t>
            </a:r>
            <a:r>
              <a:rPr lang="en-US" baseline="0" dirty="0" smtClean="0"/>
              <a:t> in the vertical plane and the other way round. </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38</a:t>
            </a:fld>
            <a:endParaRPr lang="en-US"/>
          </a:p>
        </p:txBody>
      </p:sp>
    </p:spTree>
    <p:extLst>
      <p:ext uri="{BB962C8B-B14F-4D97-AF65-F5344CB8AC3E}">
        <p14:creationId xmlns:p14="http://schemas.microsoft.com/office/powerpoint/2010/main" val="16101207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42</a:t>
            </a:fld>
            <a:endParaRPr lang="en-US"/>
          </a:p>
        </p:txBody>
      </p:sp>
    </p:spTree>
    <p:extLst>
      <p:ext uri="{BB962C8B-B14F-4D97-AF65-F5344CB8AC3E}">
        <p14:creationId xmlns:p14="http://schemas.microsoft.com/office/powerpoint/2010/main" val="5248723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Why use superconducting cavities: losses</a:t>
            </a:r>
            <a:r>
              <a:rPr lang="en-US" baseline="0" dirty="0" smtClean="0"/>
              <a:t> in the metallic wall proportional to the resistivity in the wall due to radiofrequency surface currents. (As a second part there is also the so-called beam power= beam current times accelerating voltage). The limit in normal conducting structures is ~ 2 MV/m. The limit comes from the wall power loss and the capability of cooling the structure.</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45</a:t>
            </a:fld>
            <a:endParaRPr lang="en-US"/>
          </a:p>
        </p:txBody>
      </p:sp>
    </p:spTree>
    <p:extLst>
      <p:ext uri="{BB962C8B-B14F-4D97-AF65-F5344CB8AC3E}">
        <p14:creationId xmlns:p14="http://schemas.microsoft.com/office/powerpoint/2010/main" val="18209650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For the synchronous particle the statement</a:t>
            </a:r>
            <a:r>
              <a:rPr lang="en-US" baseline="0" dirty="0" smtClean="0"/>
              <a:t> above </a:t>
            </a:r>
            <a:r>
              <a:rPr lang="en-US" baseline="0" smtClean="0"/>
              <a:t>is fulfilled. </a:t>
            </a:r>
            <a:endParaRPr lang="en-US"/>
          </a:p>
        </p:txBody>
      </p:sp>
      <p:sp>
        <p:nvSpPr>
          <p:cNvPr id="4" name="Slide Number Placeholder 3"/>
          <p:cNvSpPr>
            <a:spLocks noGrp="1"/>
          </p:cNvSpPr>
          <p:nvPr>
            <p:ph type="sldNum" sz="quarter" idx="10"/>
          </p:nvPr>
        </p:nvSpPr>
        <p:spPr/>
        <p:txBody>
          <a:bodyPr/>
          <a:lstStyle/>
          <a:p>
            <a:fld id="{3EC269C2-EC9E-BD44-95CD-9E828A8334E2}" type="slidenum">
              <a:rPr lang="en-US" smtClean="0"/>
              <a:t>47</a:t>
            </a:fld>
            <a:endParaRPr lang="en-US"/>
          </a:p>
        </p:txBody>
      </p:sp>
    </p:spTree>
    <p:extLst>
      <p:ext uri="{BB962C8B-B14F-4D97-AF65-F5344CB8AC3E}">
        <p14:creationId xmlns:p14="http://schemas.microsoft.com/office/powerpoint/2010/main" val="19501483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P1 and P2 get</a:t>
            </a:r>
            <a:r>
              <a:rPr lang="en-US" baseline="0" dirty="0" smtClean="0"/>
              <a:t> exactly the right energy such that the arrive next time around again with the same phase.</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48</a:t>
            </a:fld>
            <a:endParaRPr lang="en-US"/>
          </a:p>
        </p:txBody>
      </p:sp>
    </p:spTree>
    <p:extLst>
      <p:ext uri="{BB962C8B-B14F-4D97-AF65-F5344CB8AC3E}">
        <p14:creationId xmlns:p14="http://schemas.microsoft.com/office/powerpoint/2010/main" val="340563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…where shall we put the detector.</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5</a:t>
            </a:fld>
            <a:endParaRPr lang="en-US"/>
          </a:p>
        </p:txBody>
      </p:sp>
    </p:spTree>
    <p:extLst>
      <p:ext uri="{BB962C8B-B14F-4D97-AF65-F5344CB8AC3E}">
        <p14:creationId xmlns:p14="http://schemas.microsoft.com/office/powerpoint/2010/main" val="3909181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Need a force…not so</a:t>
            </a:r>
            <a:r>
              <a:rPr lang="en-US" baseline="0" dirty="0" smtClean="0"/>
              <a:t> many forces available. Need a force that does not have a very short range (strong, weak)…and that is sufficiently strong. EM</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6</a:t>
            </a:fld>
            <a:endParaRPr lang="en-US"/>
          </a:p>
        </p:txBody>
      </p:sp>
    </p:spTree>
    <p:extLst>
      <p:ext uri="{BB962C8B-B14F-4D97-AF65-F5344CB8AC3E}">
        <p14:creationId xmlns:p14="http://schemas.microsoft.com/office/powerpoint/2010/main" val="26775436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Center-of-mass</a:t>
            </a:r>
            <a:r>
              <a:rPr lang="en-US" baseline="0" dirty="0" smtClean="0"/>
              <a:t> frame: total momentum is zero. Defined as the frame where the center of mass is at rest.</a:t>
            </a:r>
          </a:p>
          <a:p>
            <a:r>
              <a:rPr lang="en-US" baseline="0" dirty="0" smtClean="0"/>
              <a:t>The energy of the gamma must be larger than 2xm_e because the nucleus must take part of the </a:t>
            </a:r>
            <a:r>
              <a:rPr lang="en-US" baseline="0" dirty="0" err="1" smtClean="0"/>
              <a:t>momentumf</a:t>
            </a:r>
            <a:r>
              <a:rPr lang="en-US" baseline="0" dirty="0" smtClean="0"/>
              <a:t> and hence part of the energy. </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8</a:t>
            </a:fld>
            <a:endParaRPr lang="en-US"/>
          </a:p>
        </p:txBody>
      </p:sp>
    </p:spTree>
    <p:extLst>
      <p:ext uri="{BB962C8B-B14F-4D97-AF65-F5344CB8AC3E}">
        <p14:creationId xmlns:p14="http://schemas.microsoft.com/office/powerpoint/2010/main" val="14018416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Transformer generates sin voltage.</a:t>
            </a:r>
            <a:r>
              <a:rPr lang="en-US" baseline="0" dirty="0" smtClean="0"/>
              <a:t> The rectifier diode ensures that point A1 only gets positive voltage. Capacitor C0 charges therefore to V0 and the voltage oscillates between 0 and 2xV0 at A1 etc. etc….</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12</a:t>
            </a:fld>
            <a:endParaRPr lang="en-US"/>
          </a:p>
        </p:txBody>
      </p:sp>
    </p:spTree>
    <p:extLst>
      <p:ext uri="{BB962C8B-B14F-4D97-AF65-F5344CB8AC3E}">
        <p14:creationId xmlns:p14="http://schemas.microsoft.com/office/powerpoint/2010/main" val="4450218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Very</a:t>
            </a:r>
            <a:r>
              <a:rPr lang="en-US" baseline="0" dirty="0" smtClean="0"/>
              <a:t> low pressure x gap: the mean free path length between electrons from ionization is long. The electrons can get high energy, but not collide often enough for starting an avalanche. Spark.</a:t>
            </a:r>
          </a:p>
          <a:p>
            <a:r>
              <a:rPr lang="en-US" baseline="0" dirty="0" smtClean="0"/>
              <a:t>For high pressure – high density. The electrons will collide lots and lots. Each collision will take some energy out of it and it might not have enough to ionize anymore (need about 15 </a:t>
            </a:r>
            <a:r>
              <a:rPr lang="en-US" baseline="0" dirty="0" err="1" smtClean="0"/>
              <a:t>eV</a:t>
            </a:r>
            <a:r>
              <a:rPr lang="en-US" baseline="0" dirty="0" smtClean="0"/>
              <a:t>). Can therefore go to much higher voltages between the electrodes.</a:t>
            </a:r>
          </a:p>
          <a:p>
            <a:endParaRPr lang="en-US" baseline="0" dirty="0" smtClean="0"/>
          </a:p>
          <a:p>
            <a:r>
              <a:rPr lang="en-US" baseline="0" dirty="0" smtClean="0"/>
              <a:t>The belt is electrically charged by a brush or comb of electric wires connected to a DC voltage source. The amount of charge can be controlled by the voltage. It can be positive or negative charges depending on the polarity of the source. Then the charge is transported to the spherical or rounded  high voltage terminal-electrode.</a:t>
            </a:r>
          </a:p>
          <a:p>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13</a:t>
            </a:fld>
            <a:endParaRPr lang="en-US"/>
          </a:p>
        </p:txBody>
      </p:sp>
    </p:spTree>
    <p:extLst>
      <p:ext uri="{BB962C8B-B14F-4D97-AF65-F5344CB8AC3E}">
        <p14:creationId xmlns:p14="http://schemas.microsoft.com/office/powerpoint/2010/main" val="1826302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Ising</a:t>
            </a:r>
            <a:r>
              <a:rPr lang="en-US" dirty="0" smtClean="0"/>
              <a:t> suggested it and </a:t>
            </a:r>
            <a:r>
              <a:rPr lang="en-US" dirty="0" err="1" smtClean="0"/>
              <a:t>Wideroe</a:t>
            </a:r>
            <a:r>
              <a:rPr lang="en-US" dirty="0" smtClean="0"/>
              <a:t> built</a:t>
            </a:r>
            <a:r>
              <a:rPr lang="en-US" baseline="0" dirty="0" smtClean="0"/>
              <a:t> the first working one. The principle of resonant acceleration. This accelerators could accelerate particles to energies above that given by the highest voltage in the system.</a:t>
            </a:r>
            <a:endParaRPr lang="en-US" dirty="0" smtClean="0"/>
          </a:p>
          <a:p>
            <a:endParaRPr lang="en-US" dirty="0" smtClean="0"/>
          </a:p>
          <a:p>
            <a:r>
              <a:rPr lang="en-US" dirty="0" smtClean="0"/>
              <a:t>Angular frequency = 2pi</a:t>
            </a:r>
            <a:r>
              <a:rPr lang="en-US" baseline="0" dirty="0" smtClean="0"/>
              <a:t> f</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15</a:t>
            </a:fld>
            <a:endParaRPr lang="en-US"/>
          </a:p>
        </p:txBody>
      </p:sp>
    </p:spTree>
    <p:extLst>
      <p:ext uri="{BB962C8B-B14F-4D97-AF65-F5344CB8AC3E}">
        <p14:creationId xmlns:p14="http://schemas.microsoft.com/office/powerpoint/2010/main" val="23676752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Store</a:t>
            </a:r>
            <a:r>
              <a:rPr lang="en-US" baseline="0" dirty="0" smtClean="0"/>
              <a:t> the electro-magnetic energy in magnetic field. Working typically in the MHz range</a:t>
            </a:r>
          </a:p>
          <a:p>
            <a:endParaRPr lang="en-US" baseline="0" dirty="0" smtClean="0"/>
          </a:p>
          <a:p>
            <a:r>
              <a:rPr lang="en-US" baseline="0" dirty="0" smtClean="0"/>
              <a:t>…still used at CERN at 200 MHz</a:t>
            </a:r>
            <a:endParaRPr lang="en-US" dirty="0"/>
          </a:p>
        </p:txBody>
      </p:sp>
      <p:sp>
        <p:nvSpPr>
          <p:cNvPr id="4" name="Slide Number Placeholder 3"/>
          <p:cNvSpPr>
            <a:spLocks noGrp="1"/>
          </p:cNvSpPr>
          <p:nvPr>
            <p:ph type="sldNum" sz="quarter" idx="10"/>
          </p:nvPr>
        </p:nvSpPr>
        <p:spPr/>
        <p:txBody>
          <a:bodyPr/>
          <a:lstStyle/>
          <a:p>
            <a:fld id="{3EC269C2-EC9E-BD44-95CD-9E828A8334E2}" type="slidenum">
              <a:rPr lang="en-US" smtClean="0"/>
              <a:t>16</a:t>
            </a:fld>
            <a:endParaRPr lang="en-US"/>
          </a:p>
        </p:txBody>
      </p:sp>
    </p:spTree>
    <p:extLst>
      <p:ext uri="{BB962C8B-B14F-4D97-AF65-F5344CB8AC3E}">
        <p14:creationId xmlns:p14="http://schemas.microsoft.com/office/powerpoint/2010/main" val="18291734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a:p>
        </p:txBody>
      </p:sp>
    </p:spTree>
    <p:extLst>
      <p:ext uri="{BB962C8B-B14F-4D97-AF65-F5344CB8AC3E}">
        <p14:creationId xmlns:p14="http://schemas.microsoft.com/office/powerpoint/2010/main" val="2782489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03193" y="106697"/>
            <a:ext cx="8229600" cy="837967"/>
          </a:xfrm>
          <a:prstGeom prst="rect">
            <a:avLst/>
          </a:prstGeom>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a:xfrm>
            <a:off x="199410" y="1091612"/>
            <a:ext cx="8487390" cy="5615504"/>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F19DD6AD-CC3E-044F-AB6C-DED2B5F08198}" type="datetimeFigureOut">
              <a:rPr lang="en-US" smtClean="0"/>
              <a:t>10/9/16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7D964CF-4770-7147-B608-6887ADE1DCA0}" type="slidenum">
              <a:rPr lang="en-US" smtClean="0"/>
              <a:t>‹#›</a:t>
            </a:fld>
            <a:endParaRPr lang="en-US"/>
          </a:p>
        </p:txBody>
      </p:sp>
    </p:spTree>
    <p:extLst>
      <p:ext uri="{BB962C8B-B14F-4D97-AF65-F5344CB8AC3E}">
        <p14:creationId xmlns:p14="http://schemas.microsoft.com/office/powerpoint/2010/main" val="4109270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F19DD6AD-CC3E-044F-AB6C-DED2B5F08198}" type="datetimeFigureOut">
              <a:rPr lang="en-US" smtClean="0"/>
              <a:t>10/9/16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E7D964CF-4770-7147-B608-6887ADE1DCA0}" type="slidenum">
              <a:rPr lang="en-US" smtClean="0"/>
              <a:t>‹#›</a:t>
            </a:fld>
            <a:endParaRPr lang="en-US"/>
          </a:p>
        </p:txBody>
      </p:sp>
    </p:spTree>
    <p:extLst>
      <p:ext uri="{BB962C8B-B14F-4D97-AF65-F5344CB8AC3E}">
        <p14:creationId xmlns:p14="http://schemas.microsoft.com/office/powerpoint/2010/main" val="3241278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03193" y="106697"/>
            <a:ext cx="8229600" cy="575561"/>
          </a:xfrm>
          <a:prstGeom prst="rect">
            <a:avLst/>
          </a:prstGeom>
        </p:spPr>
        <p:txBody>
          <a:bodyPr/>
          <a:lstStyle/>
          <a:p>
            <a:r>
              <a:rPr lang="x-none" smtClean="0"/>
              <a:t>Click to edit Master title style</a:t>
            </a:r>
            <a:endParaRPr lang="en-US"/>
          </a:p>
        </p:txBody>
      </p:sp>
      <p:sp>
        <p:nvSpPr>
          <p:cNvPr id="3" name="Content Placeholder 2"/>
          <p:cNvSpPr>
            <a:spLocks noGrp="1"/>
          </p:cNvSpPr>
          <p:nvPr>
            <p:ph idx="1"/>
          </p:nvPr>
        </p:nvSpPr>
        <p:spPr>
          <a:xfrm>
            <a:off x="199410" y="787220"/>
            <a:ext cx="8487390" cy="5835926"/>
          </a:xfrm>
          <a:prstGeom prst="rect">
            <a:avLst/>
          </a:prstGeom>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18419067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Tree>
    <p:extLst>
      <p:ext uri="{BB962C8B-B14F-4D97-AF65-F5344CB8AC3E}">
        <p14:creationId xmlns:p14="http://schemas.microsoft.com/office/powerpoint/2010/main" val="19162579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03193" y="106697"/>
            <a:ext cx="8229600" cy="837967"/>
          </a:xfrm>
          <a:prstGeom prst="rect">
            <a:avLst/>
          </a:prstGeom>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196576"/>
            <a:ext cx="4038600" cy="4929588"/>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196576"/>
            <a:ext cx="4038600" cy="4929587"/>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Tree>
    <p:extLst>
      <p:ext uri="{BB962C8B-B14F-4D97-AF65-F5344CB8AC3E}">
        <p14:creationId xmlns:p14="http://schemas.microsoft.com/office/powerpoint/2010/main" val="191029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3193" y="106697"/>
            <a:ext cx="8229600" cy="837967"/>
          </a:xfrm>
          <a:prstGeom prst="rect">
            <a:avLst/>
          </a:prstGeom>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F19DD6AD-CC3E-044F-AB6C-DED2B5F08198}" type="datetimeFigureOut">
              <a:rPr lang="en-US" smtClean="0"/>
              <a:t>10/9/16</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E7D964CF-4770-7147-B608-6887ADE1DCA0}" type="slidenum">
              <a:rPr lang="en-US" smtClean="0"/>
              <a:t>‹#›</a:t>
            </a:fld>
            <a:endParaRPr lang="en-US"/>
          </a:p>
        </p:txBody>
      </p:sp>
    </p:spTree>
    <p:extLst>
      <p:ext uri="{BB962C8B-B14F-4D97-AF65-F5344CB8AC3E}">
        <p14:creationId xmlns:p14="http://schemas.microsoft.com/office/powerpoint/2010/main" val="30689305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03193" y="106697"/>
            <a:ext cx="8229600" cy="837967"/>
          </a:xfrm>
          <a:prstGeom prst="rect">
            <a:avLst/>
          </a:prstGeom>
        </p:spPr>
        <p:txBody>
          <a:bodyPr/>
          <a:lstStyle/>
          <a:p>
            <a:r>
              <a:rPr lang="x-none" smtClean="0"/>
              <a:t>Click to edit Master title style</a:t>
            </a:r>
            <a:endParaRPr lang="en-US"/>
          </a:p>
        </p:txBody>
      </p:sp>
    </p:spTree>
    <p:extLst>
      <p:ext uri="{BB962C8B-B14F-4D97-AF65-F5344CB8AC3E}">
        <p14:creationId xmlns:p14="http://schemas.microsoft.com/office/powerpoint/2010/main" val="3520708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F19DD6AD-CC3E-044F-AB6C-DED2B5F08198}" type="datetimeFigureOut">
              <a:rPr lang="en-US" smtClean="0"/>
              <a:t>10/9/16</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E7D964CF-4770-7147-B608-6887ADE1DCA0}" type="slidenum">
              <a:rPr lang="en-US" smtClean="0"/>
              <a:t>‹#›</a:t>
            </a:fld>
            <a:endParaRPr lang="en-US"/>
          </a:p>
        </p:txBody>
      </p:sp>
    </p:spTree>
    <p:extLst>
      <p:ext uri="{BB962C8B-B14F-4D97-AF65-F5344CB8AC3E}">
        <p14:creationId xmlns:p14="http://schemas.microsoft.com/office/powerpoint/2010/main" val="26337554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F19DD6AD-CC3E-044F-AB6C-DED2B5F08198}" type="datetimeFigureOut">
              <a:rPr lang="en-US" smtClean="0"/>
              <a:t>10/9/16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7D964CF-4770-7147-B608-6887ADE1DCA0}" type="slidenum">
              <a:rPr lang="en-US" smtClean="0"/>
              <a:t>‹#›</a:t>
            </a:fld>
            <a:endParaRPr lang="en-US"/>
          </a:p>
        </p:txBody>
      </p:sp>
    </p:spTree>
    <p:extLst>
      <p:ext uri="{BB962C8B-B14F-4D97-AF65-F5344CB8AC3E}">
        <p14:creationId xmlns:p14="http://schemas.microsoft.com/office/powerpoint/2010/main" val="28153188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F19DD6AD-CC3E-044F-AB6C-DED2B5F08198}" type="datetimeFigureOut">
              <a:rPr lang="en-US" smtClean="0"/>
              <a:t>10/9/16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E7D964CF-4770-7147-B608-6887ADE1DCA0}" type="slidenum">
              <a:rPr lang="en-US" smtClean="0"/>
              <a:t>‹#›</a:t>
            </a:fld>
            <a:endParaRPr lang="en-US"/>
          </a:p>
        </p:txBody>
      </p:sp>
    </p:spTree>
    <p:extLst>
      <p:ext uri="{BB962C8B-B14F-4D97-AF65-F5344CB8AC3E}">
        <p14:creationId xmlns:p14="http://schemas.microsoft.com/office/powerpoint/2010/main" val="237677775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Title Placeholder 1"/>
          <p:cNvSpPr>
            <a:spLocks noGrp="1"/>
          </p:cNvSpPr>
          <p:nvPr>
            <p:ph type="title"/>
          </p:nvPr>
        </p:nvSpPr>
        <p:spPr>
          <a:xfrm>
            <a:off x="403193" y="1"/>
            <a:ext cx="8229600" cy="545806"/>
          </a:xfrm>
          <a:prstGeom prst="rect">
            <a:avLst/>
          </a:prstGeom>
        </p:spPr>
        <p:txBody>
          <a:bodyPr vert="horz" lIns="91440" tIns="45720" rIns="91440" bIns="45720" rtlCol="0" anchor="ctr">
            <a:normAutofit/>
          </a:bodyPr>
          <a:lstStyle/>
          <a:p>
            <a:r>
              <a:rPr lang="x-none" dirty="0" smtClean="0"/>
              <a:t>Click to edit Master title style</a:t>
            </a:r>
            <a:endParaRPr lang="en-US" dirty="0"/>
          </a:p>
        </p:txBody>
      </p:sp>
      <p:sp>
        <p:nvSpPr>
          <p:cNvPr id="6" name="Text Placeholder 2"/>
          <p:cNvSpPr>
            <a:spLocks noGrp="1"/>
          </p:cNvSpPr>
          <p:nvPr>
            <p:ph type="body" idx="1"/>
          </p:nvPr>
        </p:nvSpPr>
        <p:spPr>
          <a:xfrm>
            <a:off x="199410" y="545807"/>
            <a:ext cx="8487390" cy="6161309"/>
          </a:xfrm>
          <a:prstGeom prst="rect">
            <a:avLst/>
          </a:prstGeom>
        </p:spPr>
        <p:txBody>
          <a:bodyPr vert="horz" lIns="91440" tIns="45720" rIns="91440" bIns="45720" rtlCol="0">
            <a:normAutofit/>
          </a:bodyPr>
          <a:lstStyle/>
          <a:p>
            <a:pPr marL="0" lvl="0" indent="0" algn="l" defTabSz="457200" rtl="0" eaLnBrk="1" latinLnBrk="0" hangingPunct="1">
              <a:spcBef>
                <a:spcPct val="20000"/>
              </a:spcBef>
              <a:buFont typeface="Arial"/>
              <a:buNone/>
            </a:pPr>
            <a:r>
              <a:rPr lang="x-none" dirty="0" smtClean="0"/>
              <a:t>Click to edit Master text styles</a:t>
            </a:r>
          </a:p>
          <a:p>
            <a:pPr marL="742950" lvl="1" indent="-285750" algn="l" defTabSz="457200" rtl="0" eaLnBrk="1" latinLnBrk="0" hangingPunct="1">
              <a:spcBef>
                <a:spcPct val="20000"/>
              </a:spcBef>
              <a:buFont typeface="Arial"/>
              <a:buChar char="–"/>
            </a:pPr>
            <a:r>
              <a:rPr lang="x-none" dirty="0" smtClean="0"/>
              <a:t>Second level</a:t>
            </a:r>
          </a:p>
          <a:p>
            <a:pPr marL="1143000" lvl="2" indent="-228600" algn="l" defTabSz="457200" rtl="0" eaLnBrk="1" latinLnBrk="0" hangingPunct="1">
              <a:spcBef>
                <a:spcPct val="20000"/>
              </a:spcBef>
              <a:buFont typeface="Arial"/>
              <a:buChar char="•"/>
            </a:pPr>
            <a:r>
              <a:rPr lang="x-none" dirty="0" smtClean="0"/>
              <a:t>Third level</a:t>
            </a:r>
          </a:p>
          <a:p>
            <a:pPr marL="1600200" lvl="3" indent="-228600" algn="l" defTabSz="457200" rtl="0" eaLnBrk="1" latinLnBrk="0" hangingPunct="1">
              <a:spcBef>
                <a:spcPct val="20000"/>
              </a:spcBef>
              <a:buFont typeface="Arial"/>
              <a:buChar char="–"/>
            </a:pPr>
            <a:r>
              <a:rPr lang="x-none" dirty="0" smtClean="0"/>
              <a:t>Fourth level</a:t>
            </a:r>
          </a:p>
          <a:p>
            <a:pPr marL="2057400" lvl="4" indent="-228600" algn="l" defTabSz="457200" rtl="0" eaLnBrk="1" latinLnBrk="0" hangingPunct="1">
              <a:spcBef>
                <a:spcPct val="20000"/>
              </a:spcBef>
              <a:buFont typeface="Arial"/>
              <a:buChar char="»"/>
            </a:pPr>
            <a:r>
              <a:rPr lang="x-none" dirty="0" smtClean="0"/>
              <a:t>Fifth level</a:t>
            </a:r>
            <a:endParaRPr lang="en-US" dirty="0"/>
          </a:p>
        </p:txBody>
      </p:sp>
    </p:spTree>
    <p:extLst>
      <p:ext uri="{BB962C8B-B14F-4D97-AF65-F5344CB8AC3E}">
        <p14:creationId xmlns:p14="http://schemas.microsoft.com/office/powerpoint/2010/main" val="32410834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lang="en-US" sz="2800" b="1" kern="1200"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neva"/>
          <a:ea typeface="+mj-ea"/>
          <a:cs typeface="Geneva"/>
        </a:defRPr>
      </a:lvl1pPr>
    </p:titleStyle>
    <p:bodyStyle>
      <a:lvl1pPr marL="342900" indent="-342900" algn="l" defTabSz="457200" rtl="0" eaLnBrk="1" latinLnBrk="0" hangingPunct="1">
        <a:spcBef>
          <a:spcPct val="20000"/>
        </a:spcBef>
        <a:buFont typeface="Arial"/>
        <a:buChar char="•"/>
        <a:defRPr lang="x-none" sz="2000" kern="1200" dirty="0" smtClean="0">
          <a:solidFill>
            <a:schemeClr val="tx1">
              <a:lumMod val="85000"/>
              <a:lumOff val="15000"/>
            </a:schemeClr>
          </a:solidFill>
          <a:latin typeface="Geneva"/>
          <a:ea typeface="+mn-ea"/>
          <a:cs typeface="Geneva"/>
        </a:defRPr>
      </a:lvl1pPr>
      <a:lvl2pPr marL="742950" indent="-285750" algn="l" defTabSz="457200" rtl="0" eaLnBrk="1" latinLnBrk="0" hangingPunct="1">
        <a:spcBef>
          <a:spcPct val="20000"/>
        </a:spcBef>
        <a:buFont typeface="Arial"/>
        <a:buChar char="–"/>
        <a:defRPr lang="x-none" sz="2000" kern="1200" dirty="0" smtClean="0">
          <a:solidFill>
            <a:schemeClr val="tx1">
              <a:lumMod val="85000"/>
              <a:lumOff val="15000"/>
            </a:schemeClr>
          </a:solidFill>
          <a:latin typeface="Geneva"/>
          <a:ea typeface="+mn-ea"/>
          <a:cs typeface="Geneva"/>
        </a:defRPr>
      </a:lvl2pPr>
      <a:lvl3pPr marL="1143000" indent="-228600" algn="l" defTabSz="457200" rtl="0" eaLnBrk="1" latinLnBrk="0" hangingPunct="1">
        <a:spcBef>
          <a:spcPct val="20000"/>
        </a:spcBef>
        <a:buFont typeface="Arial"/>
        <a:buChar char="•"/>
        <a:defRPr lang="x-none" sz="2000" kern="1200" dirty="0" smtClean="0">
          <a:solidFill>
            <a:schemeClr val="tx1">
              <a:lumMod val="85000"/>
              <a:lumOff val="15000"/>
            </a:schemeClr>
          </a:solidFill>
          <a:latin typeface="Geneva"/>
          <a:ea typeface="+mn-ea"/>
          <a:cs typeface="Geneva"/>
        </a:defRPr>
      </a:lvl3pPr>
      <a:lvl4pPr marL="1600200" indent="-228600" algn="l" defTabSz="457200" rtl="0" eaLnBrk="1" latinLnBrk="0" hangingPunct="1">
        <a:spcBef>
          <a:spcPct val="20000"/>
        </a:spcBef>
        <a:buFont typeface="Arial"/>
        <a:buChar char="–"/>
        <a:defRPr lang="x-none" sz="2000" kern="1200" dirty="0" smtClean="0">
          <a:solidFill>
            <a:schemeClr val="tx1">
              <a:lumMod val="85000"/>
              <a:lumOff val="15000"/>
            </a:schemeClr>
          </a:solidFill>
          <a:latin typeface="Geneva"/>
          <a:ea typeface="+mn-ea"/>
          <a:cs typeface="Geneva"/>
        </a:defRPr>
      </a:lvl4pPr>
      <a:lvl5pPr marL="2057400" indent="-228600" algn="l" defTabSz="457200" rtl="0" eaLnBrk="1" latinLnBrk="0" hangingPunct="1">
        <a:spcBef>
          <a:spcPct val="20000"/>
        </a:spcBef>
        <a:buFont typeface="Arial"/>
        <a:buChar char="»"/>
        <a:defRPr lang="en-US" sz="2000" kern="1200" dirty="0">
          <a:solidFill>
            <a:schemeClr val="tx1">
              <a:lumMod val="85000"/>
              <a:lumOff val="15000"/>
            </a:schemeClr>
          </a:solidFill>
          <a:latin typeface="Geneva"/>
          <a:ea typeface="+mn-ea"/>
          <a:cs typeface="Genev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4" Type="http://schemas.openxmlformats.org/officeDocument/2006/relationships/image" Target="../media/image15.emf"/><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emf"/><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em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image" Target="../media/image20.png"/><Relationship Id="rId5" Type="http://schemas.openxmlformats.org/officeDocument/2006/relationships/oleObject" Target="../embeddings/oleObject5.bin"/><Relationship Id="rId6" Type="http://schemas.openxmlformats.org/officeDocument/2006/relationships/image" Target="../media/image19.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9.xml"/><Relationship Id="rId4" Type="http://schemas.openxmlformats.org/officeDocument/2006/relationships/image" Target="../media/image21.emf"/><Relationship Id="rId5" Type="http://schemas.openxmlformats.org/officeDocument/2006/relationships/image" Target="../media/image22.png"/><Relationship Id="rId1" Type="http://schemas.openxmlformats.org/officeDocument/2006/relationships/tags" Target="../tags/tag4.xml"/><Relationship Id="rId2"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emf"/><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2.xml"/><Relationship Id="rId4" Type="http://schemas.openxmlformats.org/officeDocument/2006/relationships/oleObject" Target="../embeddings/oleObject6.bin"/><Relationship Id="rId5" Type="http://schemas.openxmlformats.org/officeDocument/2006/relationships/image" Target="../media/image25.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xml"/><Relationship Id="rId5" Type="http://schemas.openxmlformats.org/officeDocument/2006/relationships/image" Target="../media/image2.png"/><Relationship Id="rId6" Type="http://schemas.openxmlformats.org/officeDocument/2006/relationships/oleObject" Target="../embeddings/oleObject1.bin"/><Relationship Id="rId7" Type="http://schemas.openxmlformats.org/officeDocument/2006/relationships/image" Target="../media/image1.emf"/><Relationship Id="rId8" Type="http://schemas.openxmlformats.org/officeDocument/2006/relationships/image" Target="../media/image3.png"/><Relationship Id="rId1" Type="http://schemas.openxmlformats.org/officeDocument/2006/relationships/vmlDrawing" Target="../drawings/vmlDrawing1.vml"/><Relationship Id="rId2" Type="http://schemas.openxmlformats.org/officeDocument/2006/relationships/tags" Target="../tags/tag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6.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27.jpg"/></Relationships>
</file>

<file path=ppt/slides/_rels/slide22.xml.rels><?xml version="1.0" encoding="UTF-8" standalone="yes"?>
<Relationships xmlns="http://schemas.openxmlformats.org/package/2006/relationships"><Relationship Id="rId3" Type="http://schemas.openxmlformats.org/officeDocument/2006/relationships/image" Target="../media/image28.emf"/><Relationship Id="rId4"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30.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8.xml"/><Relationship Id="rId4" Type="http://schemas.openxmlformats.org/officeDocument/2006/relationships/oleObject" Target="../embeddings/oleObject7.bin"/><Relationship Id="rId5" Type="http://schemas.openxmlformats.org/officeDocument/2006/relationships/image" Target="../media/image31.emf"/><Relationship Id="rId6" Type="http://schemas.openxmlformats.org/officeDocument/2006/relationships/image" Target="../media/image32.png"/><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3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emf"/><Relationship Id="rId3" Type="http://schemas.openxmlformats.org/officeDocument/2006/relationships/image" Target="../media/image35.jp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0.xml"/><Relationship Id="rId4" Type="http://schemas.openxmlformats.org/officeDocument/2006/relationships/oleObject" Target="../embeddings/oleObject8.bin"/><Relationship Id="rId5" Type="http://schemas.openxmlformats.org/officeDocument/2006/relationships/image" Target="../media/image11.e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4.jpg"/><Relationship Id="rId5" Type="http://schemas.openxmlformats.org/officeDocument/2006/relationships/image" Target="../media/image5.png"/><Relationship Id="rId6" Type="http://schemas.openxmlformats.org/officeDocument/2006/relationships/image" Target="../media/image6.png"/><Relationship Id="rId1" Type="http://schemas.openxmlformats.org/officeDocument/2006/relationships/tags" Target="../tags/tag2.xml"/><Relationship Id="rId2" Type="http://schemas.openxmlformats.org/officeDocument/2006/relationships/tags" Target="../tags/tag3.xml"/></Relationships>
</file>

<file path=ppt/slides/_rels/slide30.xml.rels><?xml version="1.0" encoding="UTF-8" standalone="yes"?>
<Relationships xmlns="http://schemas.openxmlformats.org/package/2006/relationships"><Relationship Id="rId11" Type="http://schemas.openxmlformats.org/officeDocument/2006/relationships/image" Target="../media/image38.png"/><Relationship Id="rId12" Type="http://schemas.openxmlformats.org/officeDocument/2006/relationships/image" Target="../media/image39.png"/><Relationship Id="rId13" Type="http://schemas.openxmlformats.org/officeDocument/2006/relationships/image" Target="../media/image40.png"/><Relationship Id="rId14" Type="http://schemas.openxmlformats.org/officeDocument/2006/relationships/image" Target="../media/image41.png"/><Relationship Id="rId1" Type="http://schemas.openxmlformats.org/officeDocument/2006/relationships/tags" Target="../tags/tag5.xml"/><Relationship Id="rId2" Type="http://schemas.openxmlformats.org/officeDocument/2006/relationships/tags" Target="../tags/tag6.xml"/><Relationship Id="rId3" Type="http://schemas.openxmlformats.org/officeDocument/2006/relationships/tags" Target="../tags/tag7.xml"/><Relationship Id="rId4" Type="http://schemas.openxmlformats.org/officeDocument/2006/relationships/tags" Target="../tags/tag8.xml"/><Relationship Id="rId5" Type="http://schemas.openxmlformats.org/officeDocument/2006/relationships/tags" Target="../tags/tag9.xml"/><Relationship Id="rId6" Type="http://schemas.openxmlformats.org/officeDocument/2006/relationships/tags" Target="../tags/tag10.xml"/><Relationship Id="rId7" Type="http://schemas.openxmlformats.org/officeDocument/2006/relationships/slideLayout" Target="../slideLayouts/slideLayout2.xml"/><Relationship Id="rId8" Type="http://schemas.openxmlformats.org/officeDocument/2006/relationships/notesSlide" Target="../notesSlides/notesSlide21.xml"/><Relationship Id="rId9" Type="http://schemas.openxmlformats.org/officeDocument/2006/relationships/image" Target="../media/image36.png"/><Relationship Id="rId10" Type="http://schemas.openxmlformats.org/officeDocument/2006/relationships/image" Target="../media/image37.png"/></Relationships>
</file>

<file path=ppt/slides/_rels/slide31.xml.rels><?xml version="1.0" encoding="UTF-8" standalone="yes"?>
<Relationships xmlns="http://schemas.openxmlformats.org/package/2006/relationships"><Relationship Id="rId3" Type="http://schemas.openxmlformats.org/officeDocument/2006/relationships/tags" Target="../tags/tag13.xml"/><Relationship Id="rId4" Type="http://schemas.openxmlformats.org/officeDocument/2006/relationships/tags" Target="../tags/tag14.xml"/><Relationship Id="rId5" Type="http://schemas.openxmlformats.org/officeDocument/2006/relationships/tags" Target="../tags/tag15.xml"/><Relationship Id="rId6" Type="http://schemas.openxmlformats.org/officeDocument/2006/relationships/slideLayout" Target="../slideLayouts/slideLayout2.xml"/><Relationship Id="rId7" Type="http://schemas.openxmlformats.org/officeDocument/2006/relationships/image" Target="../media/image42.png"/><Relationship Id="rId8" Type="http://schemas.openxmlformats.org/officeDocument/2006/relationships/image" Target="../media/image43.png"/><Relationship Id="rId9" Type="http://schemas.openxmlformats.org/officeDocument/2006/relationships/image" Target="../media/image44.png"/><Relationship Id="rId10" Type="http://schemas.openxmlformats.org/officeDocument/2006/relationships/image" Target="../media/image45.png"/><Relationship Id="rId11" Type="http://schemas.openxmlformats.org/officeDocument/2006/relationships/image" Target="../media/image46.png"/><Relationship Id="rId1" Type="http://schemas.openxmlformats.org/officeDocument/2006/relationships/tags" Target="../tags/tag11.xml"/><Relationship Id="rId2" Type="http://schemas.openxmlformats.org/officeDocument/2006/relationships/tags" Target="../tags/tag12.xml"/></Relationships>
</file>

<file path=ppt/slides/_rels/slide32.xml.rels><?xml version="1.0" encoding="UTF-8" standalone="yes"?>
<Relationships xmlns="http://schemas.openxmlformats.org/package/2006/relationships"><Relationship Id="rId3" Type="http://schemas.openxmlformats.org/officeDocument/2006/relationships/tags" Target="../tags/tag18.xml"/><Relationship Id="rId4" Type="http://schemas.openxmlformats.org/officeDocument/2006/relationships/slideLayout" Target="../slideLayouts/slideLayout2.xml"/><Relationship Id="rId5" Type="http://schemas.openxmlformats.org/officeDocument/2006/relationships/image" Target="../media/image42.png"/><Relationship Id="rId6" Type="http://schemas.openxmlformats.org/officeDocument/2006/relationships/image" Target="../media/image47.png"/><Relationship Id="rId7" Type="http://schemas.openxmlformats.org/officeDocument/2006/relationships/image" Target="../media/image48.png"/><Relationship Id="rId1" Type="http://schemas.openxmlformats.org/officeDocument/2006/relationships/tags" Target="../tags/tag16.xml"/><Relationship Id="rId2" Type="http://schemas.openxmlformats.org/officeDocument/2006/relationships/tags" Target="../tags/tag1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tags" Target="../tags/tag21.xml"/><Relationship Id="rId4" Type="http://schemas.openxmlformats.org/officeDocument/2006/relationships/tags" Target="../tags/tag22.xml"/><Relationship Id="rId5" Type="http://schemas.openxmlformats.org/officeDocument/2006/relationships/slideLayout" Target="../slideLayouts/slideLayout2.xml"/><Relationship Id="rId6" Type="http://schemas.openxmlformats.org/officeDocument/2006/relationships/image" Target="../media/image49.png"/><Relationship Id="rId7" Type="http://schemas.openxmlformats.org/officeDocument/2006/relationships/image" Target="../media/image50.png"/><Relationship Id="rId8" Type="http://schemas.openxmlformats.org/officeDocument/2006/relationships/image" Target="../media/image51.png"/><Relationship Id="rId9" Type="http://schemas.openxmlformats.org/officeDocument/2006/relationships/image" Target="../media/image52.png"/><Relationship Id="rId1" Type="http://schemas.openxmlformats.org/officeDocument/2006/relationships/tags" Target="../tags/tag19.xml"/><Relationship Id="rId2" Type="http://schemas.openxmlformats.org/officeDocument/2006/relationships/tags" Target="../tags/tag20.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23.xml"/><Relationship Id="rId5" Type="http://schemas.openxmlformats.org/officeDocument/2006/relationships/image" Target="../media/image53.png"/><Relationship Id="rId6" Type="http://schemas.openxmlformats.org/officeDocument/2006/relationships/image" Target="../media/image54.emf"/><Relationship Id="rId7" Type="http://schemas.openxmlformats.org/officeDocument/2006/relationships/image" Target="../media/image55.png"/><Relationship Id="rId8" Type="http://schemas.openxmlformats.org/officeDocument/2006/relationships/image" Target="../media/image56.JPG"/><Relationship Id="rId1" Type="http://schemas.openxmlformats.org/officeDocument/2006/relationships/tags" Target="../tags/tag23.xml"/><Relationship Id="rId2" Type="http://schemas.openxmlformats.org/officeDocument/2006/relationships/tags" Target="../tags/tag24.xml"/></Relationships>
</file>

<file path=ppt/slides/_rels/slide37.xml.rels><?xml version="1.0" encoding="UTF-8" standalone="yes"?>
<Relationships xmlns="http://schemas.openxmlformats.org/package/2006/relationships"><Relationship Id="rId3" Type="http://schemas.openxmlformats.org/officeDocument/2006/relationships/image" Target="../media/image57.png"/><Relationship Id="rId4" Type="http://schemas.openxmlformats.org/officeDocument/2006/relationships/image" Target="../media/image32.png"/><Relationship Id="rId1" Type="http://schemas.openxmlformats.org/officeDocument/2006/relationships/tags" Target="../tags/tag25.xml"/><Relationship Id="rId2"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1" Type="http://schemas.openxmlformats.org/officeDocument/2006/relationships/image" Target="../media/image61.emf"/><Relationship Id="rId12" Type="http://schemas.openxmlformats.org/officeDocument/2006/relationships/image" Target="../media/image62.png"/><Relationship Id="rId13" Type="http://schemas.openxmlformats.org/officeDocument/2006/relationships/image" Target="../media/image63.png"/><Relationship Id="rId1" Type="http://schemas.openxmlformats.org/officeDocument/2006/relationships/tags" Target="../tags/tag26.xml"/><Relationship Id="rId2" Type="http://schemas.openxmlformats.org/officeDocument/2006/relationships/tags" Target="../tags/tag27.xml"/><Relationship Id="rId3" Type="http://schemas.openxmlformats.org/officeDocument/2006/relationships/tags" Target="../tags/tag28.xml"/><Relationship Id="rId4" Type="http://schemas.openxmlformats.org/officeDocument/2006/relationships/tags" Target="../tags/tag29.xml"/><Relationship Id="rId5" Type="http://schemas.openxmlformats.org/officeDocument/2006/relationships/tags" Target="../tags/tag30.xml"/><Relationship Id="rId6" Type="http://schemas.openxmlformats.org/officeDocument/2006/relationships/slideLayout" Target="../slideLayouts/slideLayout2.xml"/><Relationship Id="rId7" Type="http://schemas.openxmlformats.org/officeDocument/2006/relationships/notesSlide" Target="../notesSlides/notesSlide24.xml"/><Relationship Id="rId8" Type="http://schemas.openxmlformats.org/officeDocument/2006/relationships/image" Target="../media/image58.png"/><Relationship Id="rId9" Type="http://schemas.openxmlformats.org/officeDocument/2006/relationships/image" Target="../media/image59.png"/><Relationship Id="rId10" Type="http://schemas.openxmlformats.org/officeDocument/2006/relationships/image" Target="../media/image60.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40.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oleObject" Target="../embeddings/oleObject9.bin"/><Relationship Id="rId5" Type="http://schemas.openxmlformats.org/officeDocument/2006/relationships/image" Target="../media/image31.emf"/><Relationship Id="rId6" Type="http://schemas.openxmlformats.org/officeDocument/2006/relationships/image" Target="../media/image32.png"/><Relationship Id="rId7" Type="http://schemas.openxmlformats.org/officeDocument/2006/relationships/image" Target="../media/image64.png"/><Relationship Id="rId1" Type="http://schemas.openxmlformats.org/officeDocument/2006/relationships/vmlDrawing" Target="../drawings/vmlDrawing8.vml"/><Relationship Id="rId2" Type="http://schemas.openxmlformats.org/officeDocument/2006/relationships/tags" Target="../tags/tag3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png"/><Relationship Id="rId3" Type="http://schemas.openxmlformats.org/officeDocument/2006/relationships/image" Target="../media/image13.png"/></Relationships>
</file>

<file path=ppt/slides/_rels/slide42.xml.rels><?xml version="1.0" encoding="UTF-8" standalone="yes"?>
<Relationships xmlns="http://schemas.openxmlformats.org/package/2006/relationships"><Relationship Id="rId3" Type="http://schemas.openxmlformats.org/officeDocument/2006/relationships/image" Target="../media/image66.png"/><Relationship Id="rId4" Type="http://schemas.openxmlformats.org/officeDocument/2006/relationships/image" Target="../media/image67.png"/><Relationship Id="rId5" Type="http://schemas.openxmlformats.org/officeDocument/2006/relationships/image" Target="../media/image68.png"/><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image" Target="../media/image69.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0.png"/></Relationships>
</file>

<file path=ppt/slides/_rels/slide47.xml.rels><?xml version="1.0" encoding="UTF-8" standalone="yes"?>
<Relationships xmlns="http://schemas.openxmlformats.org/package/2006/relationships"><Relationship Id="rId3" Type="http://schemas.openxmlformats.org/officeDocument/2006/relationships/tags" Target="../tags/tag34.xml"/><Relationship Id="rId4" Type="http://schemas.openxmlformats.org/officeDocument/2006/relationships/slideLayout" Target="../slideLayouts/slideLayout2.xml"/><Relationship Id="rId5" Type="http://schemas.openxmlformats.org/officeDocument/2006/relationships/notesSlide" Target="../notesSlides/notesSlide27.xml"/><Relationship Id="rId6" Type="http://schemas.openxmlformats.org/officeDocument/2006/relationships/image" Target="../media/image71.png"/><Relationship Id="rId7" Type="http://schemas.openxmlformats.org/officeDocument/2006/relationships/image" Target="../media/image72.png"/><Relationship Id="rId8" Type="http://schemas.openxmlformats.org/officeDocument/2006/relationships/image" Target="../media/image73.png"/><Relationship Id="rId1" Type="http://schemas.openxmlformats.org/officeDocument/2006/relationships/tags" Target="../tags/tag32.xml"/><Relationship Id="rId2" Type="http://schemas.openxmlformats.org/officeDocument/2006/relationships/tags" Target="../tags/tag3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74.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8.jp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2.bin"/><Relationship Id="rId5" Type="http://schemas.openxmlformats.org/officeDocument/2006/relationships/image" Target="../media/image9.emf"/><Relationship Id="rId6" Type="http://schemas.openxmlformats.org/officeDocument/2006/relationships/oleObject" Target="../embeddings/oleObject3.bin"/><Relationship Id="rId7" Type="http://schemas.openxmlformats.org/officeDocument/2006/relationships/image" Target="../media/image10.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4" Type="http://schemas.openxmlformats.org/officeDocument/2006/relationships/oleObject" Target="../embeddings/oleObject4.bin"/><Relationship Id="rId5" Type="http://schemas.openxmlformats.org/officeDocument/2006/relationships/image" Target="../media/image11.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2500" dirty="0" smtClean="0"/>
              <a:t>Why Accelerators?</a:t>
            </a:r>
            <a:r>
              <a:rPr lang="en-US" sz="25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neva"/>
                <a:cs typeface="Geneva"/>
              </a:rPr>
              <a:t/>
            </a:r>
            <a:br>
              <a:rPr lang="en-US" sz="25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neva"/>
                <a:cs typeface="Geneva"/>
              </a:rPr>
            </a:br>
            <a:r>
              <a:rPr lang="en-US" sz="25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neva"/>
                <a:cs typeface="Geneva"/>
              </a:rPr>
              <a:t>Introduction to Accelerator </a:t>
            </a:r>
            <a:r>
              <a:rPr lang="en-US" sz="25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neva"/>
                <a:cs typeface="Geneva"/>
              </a:rPr>
              <a:t>Physics</a:t>
            </a:r>
            <a:r>
              <a:rPr lang="en-US" sz="25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neva"/>
                <a:cs typeface="Geneva"/>
              </a:rPr>
              <a:t/>
            </a:r>
            <a:br>
              <a:rPr lang="en-US" sz="25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neva"/>
                <a:cs typeface="Geneva"/>
              </a:rPr>
            </a:br>
            <a:r>
              <a:rPr lang="en-US" sz="25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neva"/>
                <a:cs typeface="Geneva"/>
              </a:rPr>
              <a:t/>
            </a:r>
            <a:br>
              <a:rPr lang="en-US" sz="25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neva"/>
                <a:cs typeface="Geneva"/>
              </a:rPr>
            </a:br>
            <a:r>
              <a:rPr lang="en-US" sz="25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neva"/>
                <a:cs typeface="Geneva"/>
              </a:rPr>
              <a:t/>
            </a:r>
            <a:br>
              <a:rPr lang="en-US" sz="25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neva"/>
                <a:cs typeface="Geneva"/>
              </a:rPr>
            </a:br>
            <a:endParaRPr lang="en-US" sz="25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Geneva"/>
              <a:cs typeface="Geneva"/>
            </a:endParaRPr>
          </a:p>
        </p:txBody>
      </p:sp>
      <p:sp>
        <p:nvSpPr>
          <p:cNvPr id="3" name="Subtitle 2"/>
          <p:cNvSpPr>
            <a:spLocks noGrp="1"/>
          </p:cNvSpPr>
          <p:nvPr>
            <p:ph type="subTitle" idx="1"/>
          </p:nvPr>
        </p:nvSpPr>
        <p:spPr/>
        <p:txBody>
          <a:bodyPr>
            <a:normAutofit/>
          </a:bodyPr>
          <a:lstStyle/>
          <a:p>
            <a:r>
              <a:rPr lang="en-US" sz="2000" dirty="0">
                <a:latin typeface="Geneva"/>
                <a:cs typeface="Geneva"/>
              </a:rPr>
              <a:t>by</a:t>
            </a:r>
          </a:p>
          <a:p>
            <a:r>
              <a:rPr lang="en-US" sz="2000" dirty="0">
                <a:latin typeface="Geneva"/>
                <a:cs typeface="Geneva"/>
              </a:rPr>
              <a:t>Verena Kain CERN BE-OP</a:t>
            </a:r>
          </a:p>
        </p:txBody>
      </p:sp>
    </p:spTree>
    <p:extLst>
      <p:ext uri="{BB962C8B-B14F-4D97-AF65-F5344CB8AC3E}">
        <p14:creationId xmlns:p14="http://schemas.microsoft.com/office/powerpoint/2010/main" val="37183495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Key Concepts for High Energy Accelerators</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r>
              <a:rPr lang="en-US" dirty="0" smtClean="0"/>
              <a:t>RF Resonant Acceleration</a:t>
            </a:r>
          </a:p>
          <a:p>
            <a:endParaRPr lang="en-US" dirty="0" smtClean="0"/>
          </a:p>
          <a:p>
            <a:endParaRPr lang="en-US" dirty="0"/>
          </a:p>
          <a:p>
            <a:endParaRPr lang="en-US" dirty="0"/>
          </a:p>
          <a:p>
            <a:r>
              <a:rPr lang="en-US" dirty="0" smtClean="0"/>
              <a:t>Strong Focusing – alternating gradient focusing</a:t>
            </a:r>
          </a:p>
          <a:p>
            <a:pPr lvl="1"/>
            <a:r>
              <a:rPr lang="en-US" dirty="0" smtClean="0"/>
              <a:t>Keep the beam size under control</a:t>
            </a:r>
          </a:p>
          <a:p>
            <a:endParaRPr lang="en-US" dirty="0"/>
          </a:p>
          <a:p>
            <a:endParaRPr lang="en-US" dirty="0"/>
          </a:p>
        </p:txBody>
      </p:sp>
    </p:spTree>
    <p:extLst>
      <p:ext uri="{BB962C8B-B14F-4D97-AF65-F5344CB8AC3E}">
        <p14:creationId xmlns:p14="http://schemas.microsoft.com/office/powerpoint/2010/main" val="176559464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History of Accelerators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40055701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Electrostatic Accelerators – 1930s</a:t>
            </a:r>
            <a:endParaRPr lang="en-US" dirty="0"/>
          </a:p>
        </p:txBody>
      </p:sp>
      <p:sp>
        <p:nvSpPr>
          <p:cNvPr id="3" name="Content Placeholder 2"/>
          <p:cNvSpPr>
            <a:spLocks noGrp="1"/>
          </p:cNvSpPr>
          <p:nvPr>
            <p:ph idx="1"/>
          </p:nvPr>
        </p:nvSpPr>
        <p:spPr/>
        <p:txBody>
          <a:bodyPr/>
          <a:lstStyle/>
          <a:p>
            <a:r>
              <a:rPr lang="en-US" dirty="0" smtClean="0"/>
              <a:t>Cockcroft-Walton electrostatic accelerator</a:t>
            </a:r>
          </a:p>
          <a:p>
            <a:pPr lvl="1"/>
            <a:r>
              <a:rPr lang="en-US" dirty="0" smtClean="0"/>
              <a:t>High voltage source by using high voltage rectifier units</a:t>
            </a:r>
          </a:p>
          <a:p>
            <a:pPr lvl="1"/>
            <a:r>
              <a:rPr lang="en-US" dirty="0" smtClean="0"/>
              <a:t>High voltage limited due to sparking in air. Limit ~ 1 MV</a:t>
            </a:r>
            <a:endParaRPr lang="en-US" dirty="0"/>
          </a:p>
        </p:txBody>
      </p:sp>
      <p:pic>
        <p:nvPicPr>
          <p:cNvPr id="4" name="Picture 3"/>
          <p:cNvPicPr>
            <a:picLocks noChangeAspect="1"/>
          </p:cNvPicPr>
          <p:nvPr/>
        </p:nvPicPr>
        <p:blipFill rotWithShape="1">
          <a:blip r:embed="rId3"/>
          <a:srcRect t="2283"/>
          <a:stretch/>
        </p:blipFill>
        <p:spPr>
          <a:xfrm>
            <a:off x="718131" y="2736275"/>
            <a:ext cx="3568384" cy="3459017"/>
          </a:xfrm>
          <a:prstGeom prst="rect">
            <a:avLst/>
          </a:prstGeom>
        </p:spPr>
      </p:pic>
      <p:pic>
        <p:nvPicPr>
          <p:cNvPr id="5" name="Picture 4"/>
          <p:cNvPicPr>
            <a:picLocks noChangeAspect="1"/>
          </p:cNvPicPr>
          <p:nvPr/>
        </p:nvPicPr>
        <p:blipFill>
          <a:blip r:embed="rId4"/>
          <a:stretch>
            <a:fillRect/>
          </a:stretch>
        </p:blipFill>
        <p:spPr>
          <a:xfrm>
            <a:off x="5444685" y="2574637"/>
            <a:ext cx="2752588" cy="4141586"/>
          </a:xfrm>
          <a:prstGeom prst="rect">
            <a:avLst/>
          </a:prstGeom>
        </p:spPr>
      </p:pic>
      <p:sp>
        <p:nvSpPr>
          <p:cNvPr id="6" name="TextBox 5"/>
          <p:cNvSpPr txBox="1"/>
          <p:nvPr/>
        </p:nvSpPr>
        <p:spPr>
          <a:xfrm>
            <a:off x="718131" y="6346891"/>
            <a:ext cx="4242267" cy="369332"/>
          </a:xfrm>
          <a:prstGeom prst="rect">
            <a:avLst/>
          </a:prstGeom>
          <a:noFill/>
        </p:spPr>
        <p:txBody>
          <a:bodyPr wrap="none" rtlCol="0">
            <a:spAutoFit/>
          </a:bodyPr>
          <a:lstStyle/>
          <a:p>
            <a:r>
              <a:rPr lang="en-US" dirty="0" smtClean="0"/>
              <a:t>CERN used until 1993 as ion-source: 750 kV</a:t>
            </a:r>
            <a:endParaRPr lang="en-US" dirty="0"/>
          </a:p>
        </p:txBody>
      </p:sp>
    </p:spTree>
    <p:extLst>
      <p:ext uri="{BB962C8B-B14F-4D97-AF65-F5344CB8AC3E}">
        <p14:creationId xmlns:p14="http://schemas.microsoft.com/office/powerpoint/2010/main" val="40483915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Electrostatic Accelerators</a:t>
            </a:r>
            <a:endParaRPr lang="en-US" dirty="0"/>
          </a:p>
        </p:txBody>
      </p:sp>
      <p:sp>
        <p:nvSpPr>
          <p:cNvPr id="3" name="Content Placeholder 2"/>
          <p:cNvSpPr>
            <a:spLocks noGrp="1"/>
          </p:cNvSpPr>
          <p:nvPr>
            <p:ph idx="1"/>
          </p:nvPr>
        </p:nvSpPr>
        <p:spPr/>
        <p:txBody>
          <a:bodyPr/>
          <a:lstStyle/>
          <a:p>
            <a:r>
              <a:rPr lang="en-US" dirty="0" smtClean="0"/>
              <a:t>Limit of 1 MV overcome: placing the electrodes under high pressure gas. </a:t>
            </a:r>
            <a:r>
              <a:rPr lang="en-US" dirty="0" err="1" smtClean="0"/>
              <a:t>Paschen’s</a:t>
            </a:r>
            <a:r>
              <a:rPr lang="en-US" dirty="0" smtClean="0"/>
              <a:t> law</a:t>
            </a:r>
          </a:p>
          <a:p>
            <a:endParaRPr lang="en-US" dirty="0"/>
          </a:p>
          <a:p>
            <a:endParaRPr lang="en-US" dirty="0" smtClean="0"/>
          </a:p>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smtClean="0">
                <a:latin typeface="Wingdings"/>
                <a:ea typeface="Wingdings"/>
                <a:cs typeface="Wingdings"/>
                <a:sym typeface="Wingdings"/>
              </a:rPr>
              <a:t></a:t>
            </a:r>
            <a:r>
              <a:rPr lang="en-US" dirty="0">
                <a:sym typeface="Wingdings"/>
              </a:rPr>
              <a:t> </a:t>
            </a:r>
            <a:r>
              <a:rPr lang="en-US" dirty="0" smtClean="0"/>
              <a:t>Van De </a:t>
            </a:r>
            <a:r>
              <a:rPr lang="en-US" dirty="0" err="1" smtClean="0"/>
              <a:t>Graaf</a:t>
            </a:r>
            <a:r>
              <a:rPr lang="en-US" dirty="0" smtClean="0"/>
              <a:t> generator</a:t>
            </a:r>
          </a:p>
          <a:p>
            <a:pPr lvl="1"/>
            <a:r>
              <a:rPr lang="en-US" dirty="0" smtClean="0"/>
              <a:t>1 – 10 MV</a:t>
            </a:r>
            <a:endParaRPr lang="en-US" dirty="0"/>
          </a:p>
        </p:txBody>
      </p:sp>
      <p:pic>
        <p:nvPicPr>
          <p:cNvPr id="5" name="Picture 4" descr="751px-Paschen_Curves.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091" y="1978493"/>
            <a:ext cx="3277755" cy="2614348"/>
          </a:xfrm>
          <a:prstGeom prst="rect">
            <a:avLst/>
          </a:prstGeom>
        </p:spPr>
      </p:pic>
      <p:sp>
        <p:nvSpPr>
          <p:cNvPr id="6" name="TextBox 5"/>
          <p:cNvSpPr txBox="1"/>
          <p:nvPr/>
        </p:nvSpPr>
        <p:spPr>
          <a:xfrm>
            <a:off x="780965" y="4601058"/>
            <a:ext cx="2578763" cy="369332"/>
          </a:xfrm>
          <a:prstGeom prst="rect">
            <a:avLst/>
          </a:prstGeom>
          <a:noFill/>
        </p:spPr>
        <p:txBody>
          <a:bodyPr wrap="none" rtlCol="0">
            <a:spAutoFit/>
          </a:bodyPr>
          <a:lstStyle/>
          <a:p>
            <a:r>
              <a:rPr lang="en-US" dirty="0" smtClean="0"/>
              <a:t>Product of pressure x gap</a:t>
            </a:r>
            <a:endParaRPr lang="en-US" dirty="0"/>
          </a:p>
        </p:txBody>
      </p:sp>
      <p:sp>
        <p:nvSpPr>
          <p:cNvPr id="7" name="TextBox 6"/>
          <p:cNvSpPr txBox="1"/>
          <p:nvPr/>
        </p:nvSpPr>
        <p:spPr>
          <a:xfrm rot="16200000">
            <a:off x="-491447" y="2978727"/>
            <a:ext cx="2045076" cy="369332"/>
          </a:xfrm>
          <a:prstGeom prst="rect">
            <a:avLst/>
          </a:prstGeom>
          <a:noFill/>
        </p:spPr>
        <p:txBody>
          <a:bodyPr wrap="none" rtlCol="0">
            <a:spAutoFit/>
          </a:bodyPr>
          <a:lstStyle/>
          <a:p>
            <a:r>
              <a:rPr lang="en-US" dirty="0" smtClean="0"/>
              <a:t>Break down voltage</a:t>
            </a:r>
            <a:endParaRPr lang="en-US" dirty="0"/>
          </a:p>
        </p:txBody>
      </p:sp>
      <p:sp>
        <p:nvSpPr>
          <p:cNvPr id="8" name="TextBox 7"/>
          <p:cNvSpPr txBox="1"/>
          <p:nvPr/>
        </p:nvSpPr>
        <p:spPr>
          <a:xfrm>
            <a:off x="3693398" y="2576396"/>
            <a:ext cx="2112818" cy="1477328"/>
          </a:xfrm>
          <a:prstGeom prst="rect">
            <a:avLst/>
          </a:prstGeom>
          <a:noFill/>
        </p:spPr>
        <p:txBody>
          <a:bodyPr wrap="square" rtlCol="0">
            <a:spAutoFit/>
          </a:bodyPr>
          <a:lstStyle/>
          <a:p>
            <a:r>
              <a:rPr lang="en-US" dirty="0" smtClean="0"/>
              <a:t>Break down voltage depends on gas pressure and </a:t>
            </a:r>
          </a:p>
          <a:p>
            <a:r>
              <a:rPr lang="en-US" dirty="0"/>
              <a:t>g</a:t>
            </a:r>
            <a:r>
              <a:rPr lang="en-US" dirty="0" smtClean="0"/>
              <a:t>ap between electrodes.</a:t>
            </a:r>
            <a:endParaRPr lang="en-US" dirty="0"/>
          </a:p>
        </p:txBody>
      </p:sp>
      <p:pic>
        <p:nvPicPr>
          <p:cNvPr id="9" name="Picture 8"/>
          <p:cNvPicPr>
            <a:picLocks noChangeAspect="1"/>
          </p:cNvPicPr>
          <p:nvPr/>
        </p:nvPicPr>
        <p:blipFill>
          <a:blip r:embed="rId4"/>
          <a:stretch>
            <a:fillRect/>
          </a:stretch>
        </p:blipFill>
        <p:spPr>
          <a:xfrm>
            <a:off x="5682919" y="1341558"/>
            <a:ext cx="3461081" cy="5281588"/>
          </a:xfrm>
          <a:prstGeom prst="rect">
            <a:avLst/>
          </a:prstGeom>
        </p:spPr>
      </p:pic>
    </p:spTree>
    <p:extLst>
      <p:ext uri="{BB962C8B-B14F-4D97-AF65-F5344CB8AC3E}">
        <p14:creationId xmlns:p14="http://schemas.microsoft.com/office/powerpoint/2010/main" val="38208360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Tandem Van de </a:t>
            </a:r>
            <a:r>
              <a:rPr lang="en-US" dirty="0" err="1" smtClean="0"/>
              <a:t>Graaf</a:t>
            </a:r>
            <a:r>
              <a:rPr lang="en-US" dirty="0" smtClean="0"/>
              <a:t> Generator</a:t>
            </a:r>
            <a:endParaRPr lang="en-US" dirty="0"/>
          </a:p>
        </p:txBody>
      </p:sp>
      <p:sp>
        <p:nvSpPr>
          <p:cNvPr id="3" name="Content Placeholder 2"/>
          <p:cNvSpPr>
            <a:spLocks noGrp="1"/>
          </p:cNvSpPr>
          <p:nvPr>
            <p:ph idx="1"/>
          </p:nvPr>
        </p:nvSpPr>
        <p:spPr>
          <a:xfrm>
            <a:off x="199410" y="787220"/>
            <a:ext cx="8837014" cy="5835926"/>
          </a:xfrm>
        </p:spPr>
        <p:txBody>
          <a:bodyPr>
            <a:normAutofit/>
          </a:bodyPr>
          <a:lstStyle/>
          <a:p>
            <a:r>
              <a:rPr lang="en-US" dirty="0" smtClean="0"/>
              <a:t>…use the accelerating voltage twice</a:t>
            </a:r>
          </a:p>
          <a:p>
            <a:endParaRPr lang="en-US" dirty="0"/>
          </a:p>
          <a:p>
            <a:endParaRPr lang="en-US" dirty="0" smtClean="0"/>
          </a:p>
          <a:p>
            <a:endParaRPr lang="en-US" dirty="0" smtClean="0"/>
          </a:p>
          <a:p>
            <a:endParaRPr lang="en-US" dirty="0"/>
          </a:p>
          <a:p>
            <a:endParaRPr lang="en-US" dirty="0" smtClean="0"/>
          </a:p>
          <a:p>
            <a:endParaRPr lang="en-US" dirty="0"/>
          </a:p>
          <a:p>
            <a:endParaRPr lang="en-US" dirty="0"/>
          </a:p>
          <a:p>
            <a:endParaRPr lang="en-US" dirty="0" smtClean="0"/>
          </a:p>
          <a:p>
            <a:pPr marL="0" indent="0">
              <a:buNone/>
            </a:pPr>
            <a:endParaRPr lang="en-US" dirty="0" smtClean="0"/>
          </a:p>
          <a:p>
            <a:r>
              <a:rPr lang="en-US" dirty="0" smtClean="0"/>
              <a:t>Up to 25 MV</a:t>
            </a:r>
          </a:p>
          <a:p>
            <a:r>
              <a:rPr lang="en-US" dirty="0" smtClean="0"/>
              <a:t>Advantages of Van de </a:t>
            </a:r>
            <a:r>
              <a:rPr lang="en-US" dirty="0" err="1" smtClean="0"/>
              <a:t>Graaf</a:t>
            </a:r>
            <a:r>
              <a:rPr lang="en-US" dirty="0" smtClean="0"/>
              <a:t>:</a:t>
            </a:r>
          </a:p>
          <a:p>
            <a:pPr lvl="1"/>
            <a:r>
              <a:rPr lang="en-US" dirty="0" smtClean="0"/>
              <a:t>Great variety of ion beams</a:t>
            </a:r>
          </a:p>
          <a:p>
            <a:pPr lvl="1"/>
            <a:r>
              <a:rPr lang="en-US" dirty="0" smtClean="0"/>
              <a:t>Very good energy precision, small energy spread</a:t>
            </a:r>
          </a:p>
          <a:p>
            <a:r>
              <a:rPr lang="en-US" dirty="0" smtClean="0"/>
              <a:t>Applications in nuclear physics, accelerator mass spectroscopy,…</a:t>
            </a:r>
          </a:p>
          <a:p>
            <a:endParaRPr lang="en-US" dirty="0"/>
          </a:p>
        </p:txBody>
      </p:sp>
      <p:pic>
        <p:nvPicPr>
          <p:cNvPr id="4" name="Picture 3"/>
          <p:cNvPicPr>
            <a:picLocks noChangeAspect="1"/>
          </p:cNvPicPr>
          <p:nvPr/>
        </p:nvPicPr>
        <p:blipFill>
          <a:blip r:embed="rId2"/>
          <a:stretch>
            <a:fillRect/>
          </a:stretch>
        </p:blipFill>
        <p:spPr>
          <a:xfrm>
            <a:off x="812508" y="1300641"/>
            <a:ext cx="6604000" cy="2958440"/>
          </a:xfrm>
          <a:prstGeom prst="rect">
            <a:avLst/>
          </a:prstGeom>
        </p:spPr>
      </p:pic>
    </p:spTree>
    <p:extLst>
      <p:ext uri="{BB962C8B-B14F-4D97-AF65-F5344CB8AC3E}">
        <p14:creationId xmlns:p14="http://schemas.microsoft.com/office/powerpoint/2010/main" val="6036340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3193" y="106697"/>
            <a:ext cx="8229600" cy="493667"/>
          </a:xfrm>
        </p:spPr>
        <p:txBody>
          <a:bodyPr>
            <a:normAutofit fontScale="90000"/>
          </a:bodyPr>
          <a:lstStyle/>
          <a:p>
            <a:r>
              <a:rPr lang="en-US" dirty="0" smtClean="0"/>
              <a:t>RF Acceleration – the Revolution </a:t>
            </a:r>
            <a:endParaRPr lang="en-US" dirty="0"/>
          </a:p>
        </p:txBody>
      </p:sp>
      <p:sp>
        <p:nvSpPr>
          <p:cNvPr id="3" name="Content Placeholder 2"/>
          <p:cNvSpPr>
            <a:spLocks noGrp="1"/>
          </p:cNvSpPr>
          <p:nvPr>
            <p:ph idx="1"/>
          </p:nvPr>
        </p:nvSpPr>
        <p:spPr>
          <a:xfrm>
            <a:off x="199410" y="664430"/>
            <a:ext cx="8837014" cy="6031933"/>
          </a:xfrm>
        </p:spPr>
        <p:txBody>
          <a:bodyPr>
            <a:normAutofit fontScale="92500" lnSpcReduction="10000"/>
          </a:bodyPr>
          <a:lstStyle/>
          <a:p>
            <a:pPr marL="0" indent="0">
              <a:buNone/>
            </a:pPr>
            <a:r>
              <a:rPr lang="en-US" sz="2000" dirty="0" smtClean="0"/>
              <a:t>Electrostatic accelerator limitation: maximum voltage before sparking for acceleration over single gap</a:t>
            </a:r>
          </a:p>
          <a:p>
            <a:r>
              <a:rPr lang="en-US" sz="2000" dirty="0" smtClean="0">
                <a:latin typeface="Wingdings"/>
                <a:ea typeface="Wingdings"/>
                <a:cs typeface="Wingdings"/>
                <a:sym typeface="Wingdings"/>
              </a:rPr>
              <a:t> </a:t>
            </a:r>
            <a:r>
              <a:rPr lang="en-US" sz="2000" dirty="0" smtClean="0"/>
              <a:t>pass through acceleration gap of same voltage many times (</a:t>
            </a:r>
            <a:r>
              <a:rPr lang="en-US" sz="2000" dirty="0" err="1" smtClean="0"/>
              <a:t>Ising</a:t>
            </a:r>
            <a:r>
              <a:rPr lang="en-US" sz="2000" dirty="0" smtClean="0"/>
              <a:t>)</a:t>
            </a:r>
          </a:p>
          <a:p>
            <a:r>
              <a:rPr lang="en-US" sz="2000" dirty="0" smtClean="0"/>
              <a:t>1928 </a:t>
            </a:r>
            <a:r>
              <a:rPr lang="en-US" sz="2000" dirty="0" err="1" smtClean="0"/>
              <a:t>Wideroe</a:t>
            </a:r>
            <a:r>
              <a:rPr lang="en-US" sz="2000" dirty="0" smtClean="0"/>
              <a:t>: first working RF accelerator</a:t>
            </a:r>
          </a:p>
          <a:p>
            <a:endParaRPr lang="en-US" sz="2000" dirty="0"/>
          </a:p>
          <a:p>
            <a:endParaRPr lang="en-US" sz="2000" dirty="0" smtClean="0"/>
          </a:p>
          <a:p>
            <a:endParaRPr lang="en-US" sz="2000" dirty="0"/>
          </a:p>
          <a:p>
            <a:endParaRPr lang="en-US" sz="2000" dirty="0" smtClean="0"/>
          </a:p>
          <a:p>
            <a:endParaRPr lang="en-US" sz="2000" dirty="0"/>
          </a:p>
          <a:p>
            <a:endParaRPr lang="en-US" sz="2000" dirty="0" smtClean="0"/>
          </a:p>
          <a:p>
            <a:endParaRPr lang="en-US" sz="2000" dirty="0" smtClean="0"/>
          </a:p>
          <a:p>
            <a:endParaRPr lang="en-US" sz="2000" dirty="0" smtClean="0"/>
          </a:p>
          <a:p>
            <a:r>
              <a:rPr lang="en-US" sz="2000" dirty="0" smtClean="0"/>
              <a:t>Particle synchronous with field. In shielding tube when field has opposite sign. Voltage across each cell the same.</a:t>
            </a:r>
          </a:p>
          <a:p>
            <a:endParaRPr lang="en-US" sz="2000" dirty="0"/>
          </a:p>
          <a:p>
            <a:r>
              <a:rPr lang="en-US" sz="2000" dirty="0" smtClean="0"/>
              <a:t>Remark: tubes have to become longer and longer, as particles become faster and faster </a:t>
            </a:r>
          </a:p>
          <a:p>
            <a:r>
              <a:rPr lang="en-US" sz="2000" dirty="0" smtClean="0"/>
              <a:t>or higher frequency </a:t>
            </a:r>
            <a:r>
              <a:rPr lang="en-US" sz="2000" dirty="0" smtClean="0">
                <a:latin typeface="Symbol" charset="2"/>
                <a:cs typeface="Symbol" charset="2"/>
              </a:rPr>
              <a:t>l</a:t>
            </a:r>
            <a:r>
              <a:rPr lang="en-US" sz="2000" dirty="0" smtClean="0"/>
              <a:t> = c/</a:t>
            </a:r>
            <a:r>
              <a:rPr lang="en-US" sz="2000" dirty="0" err="1" smtClean="0"/>
              <a:t>f</a:t>
            </a:r>
            <a:r>
              <a:rPr lang="en-US" sz="2000" baseline="-25000" dirty="0" err="1" smtClean="0"/>
              <a:t>RF</a:t>
            </a:r>
            <a:endParaRPr lang="en-US" sz="2000" dirty="0"/>
          </a:p>
          <a:p>
            <a:r>
              <a:rPr lang="en-US" sz="2000" dirty="0" smtClean="0"/>
              <a:t>But radiation power loss: P = </a:t>
            </a:r>
            <a:r>
              <a:rPr lang="en-US" sz="2000" dirty="0" smtClean="0">
                <a:latin typeface="Symbol" charset="2"/>
                <a:cs typeface="Symbol" charset="2"/>
              </a:rPr>
              <a:t>w</a:t>
            </a:r>
            <a:r>
              <a:rPr lang="en-US" sz="2000" baseline="-25000" dirty="0" smtClean="0"/>
              <a:t>RF</a:t>
            </a:r>
            <a:r>
              <a:rPr lang="en-US" sz="2000" dirty="0" smtClean="0"/>
              <a:t>CV</a:t>
            </a:r>
            <a:r>
              <a:rPr lang="en-US" sz="2000" baseline="-25000" dirty="0" smtClean="0"/>
              <a:t>RF</a:t>
            </a:r>
            <a:r>
              <a:rPr lang="en-US" sz="2000" baseline="30000" dirty="0" smtClean="0"/>
              <a:t>2</a:t>
            </a:r>
            <a:r>
              <a:rPr lang="en-US" sz="2000" dirty="0" smtClean="0"/>
              <a:t>, C gap capacitance</a:t>
            </a:r>
            <a:endParaRPr lang="en-US" sz="2000" baseline="30000" dirty="0" smtClean="0"/>
          </a:p>
          <a:p>
            <a:endParaRPr lang="en-US" sz="2000" dirty="0"/>
          </a:p>
        </p:txBody>
      </p:sp>
      <p:pic>
        <p:nvPicPr>
          <p:cNvPr id="4" name="Picture 3" descr="wideroe_linac.png"/>
          <p:cNvPicPr>
            <a:picLocks noChangeAspect="1"/>
          </p:cNvPicPr>
          <p:nvPr/>
        </p:nvPicPr>
        <p:blipFill rotWithShape="1">
          <a:blip r:embed="rId4">
            <a:extLst>
              <a:ext uri="{28A0092B-C50C-407E-A947-70E740481C1C}">
                <a14:useLocalDpi xmlns:a14="http://schemas.microsoft.com/office/drawing/2010/main" val="0"/>
              </a:ext>
            </a:extLst>
          </a:blip>
          <a:srcRect b="49359"/>
          <a:stretch/>
        </p:blipFill>
        <p:spPr>
          <a:xfrm>
            <a:off x="923637" y="2146039"/>
            <a:ext cx="5183908" cy="1949202"/>
          </a:xfrm>
          <a:prstGeom prst="rect">
            <a:avLst/>
          </a:prstGeom>
        </p:spPr>
      </p:pic>
      <p:cxnSp>
        <p:nvCxnSpPr>
          <p:cNvPr id="6" name="Straight Connector 5"/>
          <p:cNvCxnSpPr/>
          <p:nvPr/>
        </p:nvCxnSpPr>
        <p:spPr>
          <a:xfrm>
            <a:off x="2493818" y="2782455"/>
            <a:ext cx="0" cy="1312786"/>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a:off x="3350491" y="2782455"/>
            <a:ext cx="0" cy="1312786"/>
          </a:xfrm>
          <a:prstGeom prst="line">
            <a:avLst/>
          </a:prstGeom>
          <a:ln>
            <a:prstDash val="dash"/>
          </a:ln>
        </p:spPr>
        <p:style>
          <a:lnRef idx="2">
            <a:schemeClr val="accent1"/>
          </a:lnRef>
          <a:fillRef idx="0">
            <a:schemeClr val="accent1"/>
          </a:fillRef>
          <a:effectRef idx="1">
            <a:schemeClr val="accent1"/>
          </a:effectRef>
          <a:fontRef idx="minor">
            <a:schemeClr val="tx1"/>
          </a:fontRef>
        </p:style>
      </p:cxnSp>
      <p:graphicFrame>
        <p:nvGraphicFramePr>
          <p:cNvPr id="11" name="Object 10"/>
          <p:cNvGraphicFramePr>
            <a:graphicFrameLocks noChangeAspect="1"/>
          </p:cNvGraphicFramePr>
          <p:nvPr>
            <p:extLst>
              <p:ext uri="{D42A27DB-BD31-4B8C-83A1-F6EECF244321}">
                <p14:modId xmlns:p14="http://schemas.microsoft.com/office/powerpoint/2010/main" val="756616902"/>
              </p:ext>
            </p:extLst>
          </p:nvPr>
        </p:nvGraphicFramePr>
        <p:xfrm>
          <a:off x="2493819" y="3820098"/>
          <a:ext cx="867290" cy="584478"/>
        </p:xfrm>
        <a:graphic>
          <a:graphicData uri="http://schemas.openxmlformats.org/presentationml/2006/ole">
            <mc:AlternateContent xmlns:mc="http://schemas.openxmlformats.org/markup-compatibility/2006">
              <mc:Choice xmlns:v="urn:schemas-microsoft-com:vml" Requires="v">
                <p:oleObj spid="_x0000_s5349" name="Equation" r:id="rId5" imgW="584200" imgH="393700" progId="Equation.3">
                  <p:embed/>
                </p:oleObj>
              </mc:Choice>
              <mc:Fallback>
                <p:oleObj name="Equation" r:id="rId5" imgW="584200" imgH="393700" progId="Equation.3">
                  <p:embed/>
                  <p:pic>
                    <p:nvPicPr>
                      <p:cNvPr id="0" name=""/>
                      <p:cNvPicPr/>
                      <p:nvPr/>
                    </p:nvPicPr>
                    <p:blipFill>
                      <a:blip r:embed="rId6"/>
                      <a:stretch>
                        <a:fillRect/>
                      </a:stretch>
                    </p:blipFill>
                    <p:spPr>
                      <a:xfrm>
                        <a:off x="2493819" y="3820098"/>
                        <a:ext cx="867290" cy="584478"/>
                      </a:xfrm>
                      <a:prstGeom prst="rect">
                        <a:avLst/>
                      </a:prstGeom>
                    </p:spPr>
                  </p:pic>
                </p:oleObj>
              </mc:Fallback>
            </mc:AlternateContent>
          </a:graphicData>
        </a:graphic>
      </p:graphicFrame>
      <p:sp>
        <p:nvSpPr>
          <p:cNvPr id="12" name="TextBox 11"/>
          <p:cNvSpPr txBox="1"/>
          <p:nvPr/>
        </p:nvSpPr>
        <p:spPr>
          <a:xfrm>
            <a:off x="6461273" y="2126025"/>
            <a:ext cx="2365245" cy="1661993"/>
          </a:xfrm>
          <a:prstGeom prst="rect">
            <a:avLst/>
          </a:prstGeom>
          <a:noFill/>
        </p:spPr>
        <p:txBody>
          <a:bodyPr wrap="square" rtlCol="0">
            <a:spAutoFit/>
          </a:bodyPr>
          <a:lstStyle/>
          <a:p>
            <a:r>
              <a:rPr lang="en-US" dirty="0" smtClean="0"/>
              <a:t>Energy gain per gap:</a:t>
            </a:r>
          </a:p>
          <a:p>
            <a:endParaRPr lang="en-US" dirty="0"/>
          </a:p>
          <a:p>
            <a:r>
              <a:rPr lang="en-US" dirty="0" smtClean="0"/>
              <a:t>E = q </a:t>
            </a:r>
            <a:r>
              <a:rPr lang="en-US" b="1" dirty="0" err="1" smtClean="0">
                <a:solidFill>
                  <a:srgbClr val="FF0000"/>
                </a:solidFill>
              </a:rPr>
              <a:t>V</a:t>
            </a:r>
            <a:r>
              <a:rPr lang="en-US" b="1" baseline="-25000" dirty="0" err="1" smtClean="0">
                <a:solidFill>
                  <a:srgbClr val="FF0000"/>
                </a:solidFill>
              </a:rPr>
              <a:t>RF</a:t>
            </a:r>
            <a:r>
              <a:rPr lang="en-US" dirty="0" err="1" smtClean="0"/>
              <a:t>sin</a:t>
            </a:r>
            <a:r>
              <a:rPr lang="en-US" dirty="0" smtClean="0"/>
              <a:t>(</a:t>
            </a:r>
            <a:r>
              <a:rPr lang="en-US" dirty="0" err="1" smtClean="0">
                <a:latin typeface="Symbol" charset="2"/>
                <a:cs typeface="Symbol" charset="2"/>
              </a:rPr>
              <a:t>f</a:t>
            </a:r>
            <a:r>
              <a:rPr lang="en-US" baseline="-25000" dirty="0" err="1" smtClean="0"/>
              <a:t>s</a:t>
            </a:r>
            <a:r>
              <a:rPr lang="en-US" dirty="0" smtClean="0"/>
              <a:t>)</a:t>
            </a:r>
          </a:p>
          <a:p>
            <a:endParaRPr lang="en-US" baseline="-25000" dirty="0"/>
          </a:p>
          <a:p>
            <a:r>
              <a:rPr lang="en-US" dirty="0" err="1" smtClean="0">
                <a:latin typeface="Symbol" charset="2"/>
                <a:cs typeface="Symbol" charset="2"/>
              </a:rPr>
              <a:t>F</a:t>
            </a:r>
            <a:r>
              <a:rPr lang="en-US" dirty="0" err="1" smtClean="0"/>
              <a:t>s</a:t>
            </a:r>
            <a:r>
              <a:rPr lang="en-US" dirty="0" smtClean="0"/>
              <a:t>…phase </a:t>
            </a:r>
            <a:r>
              <a:rPr lang="en-US" dirty="0" err="1" smtClean="0"/>
              <a:t>wrt</a:t>
            </a:r>
            <a:r>
              <a:rPr lang="en-US" dirty="0" smtClean="0"/>
              <a:t> to RF field</a:t>
            </a:r>
            <a:endParaRPr lang="en-US" dirty="0"/>
          </a:p>
        </p:txBody>
      </p:sp>
    </p:spTree>
    <p:extLst>
      <p:ext uri="{BB962C8B-B14F-4D97-AF65-F5344CB8AC3E}">
        <p14:creationId xmlns:p14="http://schemas.microsoft.com/office/powerpoint/2010/main" val="21481751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Alvarez </a:t>
            </a:r>
            <a:r>
              <a:rPr lang="en-US" dirty="0" err="1" smtClean="0"/>
              <a:t>Linac</a:t>
            </a:r>
            <a:r>
              <a:rPr lang="en-US" dirty="0" smtClean="0"/>
              <a:t> or Drift Tube </a:t>
            </a:r>
            <a:r>
              <a:rPr lang="en-US" dirty="0" err="1" smtClean="0"/>
              <a:t>Linac</a:t>
            </a:r>
            <a:endParaRPr lang="en-US" dirty="0"/>
          </a:p>
        </p:txBody>
      </p:sp>
      <p:sp>
        <p:nvSpPr>
          <p:cNvPr id="3" name="Content Placeholder 2"/>
          <p:cNvSpPr>
            <a:spLocks noGrp="1"/>
          </p:cNvSpPr>
          <p:nvPr>
            <p:ph idx="1"/>
          </p:nvPr>
        </p:nvSpPr>
        <p:spPr/>
        <p:txBody>
          <a:bodyPr/>
          <a:lstStyle/>
          <a:p>
            <a:r>
              <a:rPr lang="en-US" dirty="0" smtClean="0"/>
              <a:t>Eliminate power loss: drift tube placed in cavity</a:t>
            </a:r>
          </a:p>
          <a:p>
            <a:pPr lvl="1"/>
            <a:r>
              <a:rPr lang="en-US" dirty="0" smtClean="0"/>
              <a:t>Electromagnetic field oscillating in cavity. Standing wave, TM mode ( longitudinal E-Field, transverse B-Field)</a:t>
            </a:r>
          </a:p>
          <a:p>
            <a:pPr lvl="1"/>
            <a:r>
              <a:rPr lang="en-US" dirty="0" smtClean="0"/>
              <a:t>Resonant frequency of cavity = accelerating field frequency</a:t>
            </a:r>
          </a:p>
          <a:p>
            <a:pPr lvl="1"/>
            <a:r>
              <a:rPr lang="en-US" dirty="0" smtClean="0"/>
              <a:t>Reduce power loss</a:t>
            </a:r>
          </a:p>
          <a:p>
            <a:pPr lvl="1"/>
            <a:r>
              <a:rPr lang="en-US" dirty="0" smtClean="0"/>
              <a:t>Exploit </a:t>
            </a:r>
            <a:r>
              <a:rPr lang="en-US" dirty="0" err="1" smtClean="0"/>
              <a:t>Farraday’s</a:t>
            </a:r>
            <a:r>
              <a:rPr lang="en-US" dirty="0" smtClean="0"/>
              <a:t> law: </a:t>
            </a:r>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marL="0" indent="0">
              <a:buNone/>
            </a:pPr>
            <a:endParaRPr lang="en-US" dirty="0" smtClean="0"/>
          </a:p>
          <a:p>
            <a:pPr lvl="1"/>
            <a:endParaRPr lang="en-US" dirty="0"/>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smtClean="0"/>
          </a:p>
          <a:p>
            <a:pPr lvl="1"/>
            <a:endParaRPr lang="en-US" dirty="0"/>
          </a:p>
          <a:p>
            <a:pPr marL="457200" lvl="1" indent="0">
              <a:buNone/>
            </a:pPr>
            <a:endParaRPr lang="en-US" dirty="0"/>
          </a:p>
        </p:txBody>
      </p:sp>
      <p:pic>
        <p:nvPicPr>
          <p:cNvPr id="4" name="Picture 3"/>
          <p:cNvPicPr>
            <a:picLocks noChangeAspect="1"/>
          </p:cNvPicPr>
          <p:nvPr/>
        </p:nvPicPr>
        <p:blipFill>
          <a:blip r:embed="rId4"/>
          <a:stretch>
            <a:fillRect/>
          </a:stretch>
        </p:blipFill>
        <p:spPr>
          <a:xfrm>
            <a:off x="1573646" y="3416416"/>
            <a:ext cx="5499100" cy="1905000"/>
          </a:xfrm>
          <a:prstGeom prst="rect">
            <a:avLst/>
          </a:prstGeom>
        </p:spPr>
      </p:pic>
      <p:pic>
        <p:nvPicPr>
          <p:cNvPr id="7" name="Picture 6" descr="TP_tmp.png"/>
          <p:cNvPicPr>
            <a:picLocks noChangeAspect="1"/>
          </p:cNvPicPr>
          <p:nvPr>
            <p:custDataLst>
              <p:tags r:id="rId1"/>
            </p:custDataLst>
          </p:nvPr>
        </p:nvPicPr>
        <p:blipFill>
          <a:blip r:embed="rId5">
            <a:extLst>
              <a:ext uri="{28A0092B-C50C-407E-A947-70E740481C1C}">
                <a14:useLocalDpi xmlns:a14="http://schemas.microsoft.com/office/drawing/2010/main" val="0"/>
              </a:ext>
            </a:extLst>
          </a:blip>
          <a:stretch>
            <a:fillRect/>
          </a:stretch>
        </p:blipFill>
        <p:spPr>
          <a:xfrm>
            <a:off x="4243657" y="2555721"/>
            <a:ext cx="2371247" cy="488198"/>
          </a:xfrm>
          <a:prstGeom prst="rect">
            <a:avLst/>
          </a:prstGeom>
        </p:spPr>
      </p:pic>
    </p:spTree>
    <p:extLst>
      <p:ext uri="{BB962C8B-B14F-4D97-AF65-F5344CB8AC3E}">
        <p14:creationId xmlns:p14="http://schemas.microsoft.com/office/powerpoint/2010/main" val="163876297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Circular Accelerators</a:t>
            </a:r>
            <a:endParaRPr lang="en-US" dirty="0"/>
          </a:p>
        </p:txBody>
      </p:sp>
      <p:sp>
        <p:nvSpPr>
          <p:cNvPr id="3" name="Content Placeholder 2"/>
          <p:cNvSpPr>
            <a:spLocks noGrp="1"/>
          </p:cNvSpPr>
          <p:nvPr>
            <p:ph idx="1"/>
          </p:nvPr>
        </p:nvSpPr>
        <p:spPr/>
        <p:txBody>
          <a:bodyPr/>
          <a:lstStyle/>
          <a:p>
            <a:r>
              <a:rPr lang="en-US" dirty="0" smtClean="0"/>
              <a:t>Linear accelerators can in principle accelerate to arbitrarily high energies.</a:t>
            </a:r>
          </a:p>
          <a:p>
            <a:r>
              <a:rPr lang="en-US" dirty="0" smtClean="0"/>
              <a:t>….but become longer and longer</a:t>
            </a:r>
          </a:p>
          <a:p>
            <a:endParaRPr lang="en-US" dirty="0"/>
          </a:p>
          <a:p>
            <a:r>
              <a:rPr lang="en-US" dirty="0" smtClean="0">
                <a:latin typeface="Wingdings"/>
                <a:ea typeface="Wingdings"/>
                <a:cs typeface="Wingdings"/>
                <a:sym typeface="Wingdings"/>
              </a:rPr>
              <a:t></a:t>
            </a:r>
            <a:r>
              <a:rPr lang="en-US" dirty="0">
                <a:sym typeface="Wingdings"/>
              </a:rPr>
              <a:t> </a:t>
            </a:r>
            <a:r>
              <a:rPr lang="en-US" dirty="0" smtClean="0"/>
              <a:t>Particles on circular paths to pass accelerating gap over and over again</a:t>
            </a:r>
          </a:p>
          <a:p>
            <a:endParaRPr lang="en-US" dirty="0"/>
          </a:p>
          <a:p>
            <a:r>
              <a:rPr lang="en-US" dirty="0" smtClean="0">
                <a:latin typeface="Wingdings"/>
                <a:ea typeface="Wingdings"/>
                <a:cs typeface="Wingdings"/>
                <a:sym typeface="Wingdings"/>
              </a:rPr>
              <a:t></a:t>
            </a:r>
            <a:r>
              <a:rPr lang="en-US" dirty="0">
                <a:sym typeface="Wingdings"/>
              </a:rPr>
              <a:t> </a:t>
            </a:r>
            <a:r>
              <a:rPr lang="en-US" dirty="0" smtClean="0"/>
              <a:t>Cyclotron proposed by E.O. Lawrence in 1929 and built by Livingston in 1931.  </a:t>
            </a:r>
            <a:endParaRPr lang="en-US" dirty="0"/>
          </a:p>
        </p:txBody>
      </p:sp>
    </p:spTree>
    <p:extLst>
      <p:ext uri="{BB962C8B-B14F-4D97-AF65-F5344CB8AC3E}">
        <p14:creationId xmlns:p14="http://schemas.microsoft.com/office/powerpoint/2010/main" val="25164708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Cyclotron</a:t>
            </a:r>
            <a:endParaRPr lang="en-US" dirty="0"/>
          </a:p>
        </p:txBody>
      </p:sp>
      <p:sp>
        <p:nvSpPr>
          <p:cNvPr id="3" name="Content Placeholder 2"/>
          <p:cNvSpPr>
            <a:spLocks noGrp="1"/>
          </p:cNvSpPr>
          <p:nvPr>
            <p:ph idx="1"/>
          </p:nvPr>
        </p:nvSpPr>
        <p:spPr/>
        <p:txBody>
          <a:bodyPr>
            <a:normAutofit/>
          </a:bodyPr>
          <a:lstStyle/>
          <a:p>
            <a:pPr marL="0" indent="0">
              <a:buNone/>
            </a:pPr>
            <a:endParaRPr lang="en-US" dirty="0" smtClean="0"/>
          </a:p>
          <a:p>
            <a:endParaRPr lang="en-US" dirty="0"/>
          </a:p>
          <a:p>
            <a:endParaRPr lang="en-US" dirty="0" smtClean="0"/>
          </a:p>
          <a:p>
            <a:endParaRPr lang="en-US" dirty="0"/>
          </a:p>
          <a:p>
            <a:pPr marL="0" indent="0">
              <a:buNone/>
            </a:pPr>
            <a:endParaRPr lang="en-US" dirty="0" smtClean="0"/>
          </a:p>
          <a:p>
            <a:endParaRPr lang="en-US" dirty="0" smtClean="0"/>
          </a:p>
          <a:p>
            <a:endParaRPr lang="en-US" dirty="0"/>
          </a:p>
          <a:p>
            <a:endParaRPr lang="en-US" dirty="0" smtClean="0"/>
          </a:p>
        </p:txBody>
      </p:sp>
      <p:pic>
        <p:nvPicPr>
          <p:cNvPr id="4" name="Picture 3" descr="cyclotr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80000" y="800941"/>
            <a:ext cx="3232728" cy="3325093"/>
          </a:xfrm>
          <a:prstGeom prst="rect">
            <a:avLst/>
          </a:prstGeom>
        </p:spPr>
      </p:pic>
      <p:pic>
        <p:nvPicPr>
          <p:cNvPr id="6" name="Picture 5"/>
          <p:cNvPicPr>
            <a:picLocks noChangeAspect="1"/>
          </p:cNvPicPr>
          <p:nvPr/>
        </p:nvPicPr>
        <p:blipFill>
          <a:blip r:embed="rId4"/>
          <a:stretch>
            <a:fillRect/>
          </a:stretch>
        </p:blipFill>
        <p:spPr>
          <a:xfrm>
            <a:off x="0" y="4126034"/>
            <a:ext cx="8786091" cy="2741524"/>
          </a:xfrm>
          <a:prstGeom prst="rect">
            <a:avLst/>
          </a:prstGeom>
        </p:spPr>
      </p:pic>
      <p:sp>
        <p:nvSpPr>
          <p:cNvPr id="7" name="TextBox 6"/>
          <p:cNvSpPr txBox="1"/>
          <p:nvPr/>
        </p:nvSpPr>
        <p:spPr>
          <a:xfrm>
            <a:off x="7469908" y="3602182"/>
            <a:ext cx="1056149" cy="369332"/>
          </a:xfrm>
          <a:prstGeom prst="rect">
            <a:avLst/>
          </a:prstGeom>
          <a:noFill/>
        </p:spPr>
        <p:txBody>
          <a:bodyPr wrap="none" rtlCol="0">
            <a:spAutoFit/>
          </a:bodyPr>
          <a:lstStyle/>
          <a:p>
            <a:r>
              <a:rPr lang="en-US" dirty="0" smtClean="0"/>
              <a:t>Top View</a:t>
            </a:r>
            <a:endParaRPr lang="en-US" dirty="0"/>
          </a:p>
        </p:txBody>
      </p:sp>
      <p:sp>
        <p:nvSpPr>
          <p:cNvPr id="8" name="TextBox 7"/>
          <p:cNvSpPr txBox="1"/>
          <p:nvPr/>
        </p:nvSpPr>
        <p:spPr>
          <a:xfrm>
            <a:off x="403193" y="751699"/>
            <a:ext cx="4676807" cy="3416320"/>
          </a:xfrm>
          <a:prstGeom prst="rect">
            <a:avLst/>
          </a:prstGeom>
          <a:noFill/>
        </p:spPr>
        <p:txBody>
          <a:bodyPr wrap="square" rtlCol="0">
            <a:spAutoFit/>
          </a:bodyPr>
          <a:lstStyle/>
          <a:p>
            <a:r>
              <a:rPr lang="en-US" dirty="0" smtClean="0"/>
              <a:t>Particle Source in the middle</a:t>
            </a:r>
          </a:p>
          <a:p>
            <a:endParaRPr lang="en-US" dirty="0"/>
          </a:p>
          <a:p>
            <a:r>
              <a:rPr lang="en-US" dirty="0" smtClean="0"/>
              <a:t>Between the two “Dees” acceleration gap connected to RF source. </a:t>
            </a:r>
            <a:r>
              <a:rPr lang="en-US" dirty="0" err="1" smtClean="0">
                <a:latin typeface="Symbol" charset="2"/>
                <a:cs typeface="Symbol" charset="2"/>
              </a:rPr>
              <a:t>w</a:t>
            </a:r>
            <a:r>
              <a:rPr lang="en-US" baseline="-25000" dirty="0" err="1" smtClean="0"/>
              <a:t>RF</a:t>
            </a:r>
            <a:r>
              <a:rPr lang="en-US" dirty="0" smtClean="0"/>
              <a:t> = </a:t>
            </a:r>
            <a:r>
              <a:rPr lang="en-US" dirty="0" err="1" smtClean="0">
                <a:latin typeface="Symbol" charset="2"/>
                <a:cs typeface="Symbol" charset="2"/>
              </a:rPr>
              <a:t>w</a:t>
            </a:r>
            <a:r>
              <a:rPr lang="en-US" baseline="-25000" dirty="0" err="1" smtClean="0"/>
              <a:t>cyclotron</a:t>
            </a:r>
            <a:endParaRPr lang="en-US" baseline="-25000" dirty="0" smtClean="0"/>
          </a:p>
          <a:p>
            <a:endParaRPr lang="en-US" dirty="0"/>
          </a:p>
          <a:p>
            <a:r>
              <a:rPr lang="en-US" dirty="0" smtClean="0"/>
              <a:t>Vertical magnetic field to guide the particles in the horizontal plane. The radius of particle trajectory becomes larger and larger with larger energy</a:t>
            </a:r>
          </a:p>
          <a:p>
            <a:endParaRPr lang="en-US" dirty="0"/>
          </a:p>
          <a:p>
            <a:r>
              <a:rPr lang="en-US" dirty="0" smtClean="0"/>
              <a:t>Particles extracted with a deflector magnet or an electrode.</a:t>
            </a:r>
            <a:endParaRPr lang="en-US" dirty="0"/>
          </a:p>
        </p:txBody>
      </p:sp>
    </p:spTree>
    <p:extLst>
      <p:ext uri="{BB962C8B-B14F-4D97-AF65-F5344CB8AC3E}">
        <p14:creationId xmlns:p14="http://schemas.microsoft.com/office/powerpoint/2010/main" val="27765241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Cyclotron Limitation</a:t>
            </a:r>
            <a:endParaRPr lang="en-US" dirty="0"/>
          </a:p>
        </p:txBody>
      </p:sp>
      <p:sp>
        <p:nvSpPr>
          <p:cNvPr id="3" name="Content Placeholder 2"/>
          <p:cNvSpPr>
            <a:spLocks noGrp="1"/>
          </p:cNvSpPr>
          <p:nvPr>
            <p:ph idx="1"/>
          </p:nvPr>
        </p:nvSpPr>
        <p:spPr/>
        <p:txBody>
          <a:bodyPr>
            <a:normAutofit/>
          </a:bodyPr>
          <a:lstStyle/>
          <a:p>
            <a:r>
              <a:rPr lang="en-US" dirty="0" smtClean="0"/>
              <a:t>Cyclotron frequency is constant for constant mass</a:t>
            </a:r>
          </a:p>
          <a:p>
            <a:r>
              <a:rPr lang="en-US" dirty="0" smtClean="0"/>
              <a:t>For relativistic particles mass is not constant</a:t>
            </a:r>
          </a:p>
          <a:p>
            <a:endParaRPr lang="en-US" dirty="0"/>
          </a:p>
          <a:p>
            <a:endParaRPr lang="en-US" dirty="0" smtClean="0"/>
          </a:p>
          <a:p>
            <a:endParaRPr lang="en-US" dirty="0" smtClean="0"/>
          </a:p>
          <a:p>
            <a:endParaRPr lang="en-US" dirty="0" smtClean="0"/>
          </a:p>
          <a:p>
            <a:r>
              <a:rPr lang="en-US" dirty="0" smtClean="0"/>
              <a:t>The classical cyclotron only valid for particles up to few % of speed of light 	</a:t>
            </a:r>
          </a:p>
          <a:p>
            <a:pPr lvl="1"/>
            <a:r>
              <a:rPr lang="en-US" dirty="0" smtClean="0"/>
              <a:t>Not useful for electrons…already relativistic at 500 </a:t>
            </a:r>
            <a:r>
              <a:rPr lang="en-US" dirty="0" err="1" smtClean="0"/>
              <a:t>keV</a:t>
            </a:r>
            <a:endParaRPr lang="en-US" dirty="0" smtClean="0"/>
          </a:p>
          <a:p>
            <a:endParaRPr lang="en-US" dirty="0"/>
          </a:p>
          <a:p>
            <a:r>
              <a:rPr lang="en-US" dirty="0" smtClean="0"/>
              <a:t>Possibilities: synchrocyclotrons (change frequency (and magnetic field) with energy) or isochronous cyclotrons (increase magnetic field with r, frequency constant)</a:t>
            </a:r>
          </a:p>
          <a:p>
            <a:endParaRPr lang="en-US" dirty="0"/>
          </a:p>
          <a:p>
            <a:r>
              <a:rPr lang="en-US" dirty="0" smtClean="0"/>
              <a:t>Modern cyclotrons can reach &gt; 500 MeV (PSI, TRIUMF, RIKEN)</a:t>
            </a:r>
            <a:endParaRPr lang="en-US" dirty="0"/>
          </a:p>
          <a:p>
            <a:endParaRPr lang="en-US" dirty="0"/>
          </a:p>
          <a:p>
            <a:endParaRPr lang="en-US" dirty="0"/>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2540268971"/>
              </p:ext>
            </p:extLst>
          </p:nvPr>
        </p:nvGraphicFramePr>
        <p:xfrm>
          <a:off x="1126199" y="1683038"/>
          <a:ext cx="2691980" cy="925368"/>
        </p:xfrm>
        <a:graphic>
          <a:graphicData uri="http://schemas.openxmlformats.org/presentationml/2006/ole">
            <mc:AlternateContent xmlns:mc="http://schemas.openxmlformats.org/markup-compatibility/2006">
              <mc:Choice xmlns:v="urn:schemas-microsoft-com:vml" Requires="v">
                <p:oleObj spid="_x0000_s7382" name="Equation" r:id="rId4" imgW="1219200" imgH="419100" progId="Equation.3">
                  <p:embed/>
                </p:oleObj>
              </mc:Choice>
              <mc:Fallback>
                <p:oleObj name="Equation" r:id="rId4" imgW="1219200" imgH="419100" progId="Equation.3">
                  <p:embed/>
                  <p:pic>
                    <p:nvPicPr>
                      <p:cNvPr id="0" name=""/>
                      <p:cNvPicPr/>
                      <p:nvPr/>
                    </p:nvPicPr>
                    <p:blipFill>
                      <a:blip r:embed="rId5"/>
                      <a:stretch>
                        <a:fillRect/>
                      </a:stretch>
                    </p:blipFill>
                    <p:spPr>
                      <a:xfrm>
                        <a:off x="1126199" y="1683038"/>
                        <a:ext cx="2691980" cy="925368"/>
                      </a:xfrm>
                      <a:prstGeom prst="rect">
                        <a:avLst/>
                      </a:prstGeom>
                    </p:spPr>
                  </p:pic>
                </p:oleObj>
              </mc:Fallback>
            </mc:AlternateContent>
          </a:graphicData>
        </a:graphic>
      </p:graphicFrame>
    </p:spTree>
    <p:extLst>
      <p:ext uri="{BB962C8B-B14F-4D97-AF65-F5344CB8AC3E}">
        <p14:creationId xmlns:p14="http://schemas.microsoft.com/office/powerpoint/2010/main" val="33615281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accelerators?</a:t>
            </a:r>
            <a:endParaRPr lang="en-US" dirty="0"/>
          </a:p>
        </p:txBody>
      </p:sp>
      <p:sp>
        <p:nvSpPr>
          <p:cNvPr id="3" name="Content Placeholder 2"/>
          <p:cNvSpPr>
            <a:spLocks noGrp="1"/>
          </p:cNvSpPr>
          <p:nvPr>
            <p:ph idx="1"/>
          </p:nvPr>
        </p:nvSpPr>
        <p:spPr>
          <a:xfrm>
            <a:off x="199410" y="870243"/>
            <a:ext cx="8944590" cy="5805712"/>
          </a:xfrm>
        </p:spPr>
        <p:txBody>
          <a:bodyPr>
            <a:normAutofit/>
          </a:bodyPr>
          <a:lstStyle/>
          <a:p>
            <a:pPr marL="0" indent="0">
              <a:buNone/>
            </a:pPr>
            <a:r>
              <a:rPr lang="en-US" dirty="0" smtClean="0"/>
              <a:t>Accelerators are instruments that increase the energy of particles to study smaller and smaller structures and create heavy short-lived objects in collision with </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a:p>
        </p:txBody>
      </p:sp>
      <p:pic>
        <p:nvPicPr>
          <p:cNvPr id="5" name="Picture 4"/>
          <p:cNvPicPr>
            <a:picLocks noChangeAspect="1"/>
          </p:cNvPicPr>
          <p:nvPr/>
        </p:nvPicPr>
        <p:blipFill>
          <a:blip r:embed="rId5"/>
          <a:stretch>
            <a:fillRect/>
          </a:stretch>
        </p:blipFill>
        <p:spPr>
          <a:xfrm>
            <a:off x="3133267" y="4565876"/>
            <a:ext cx="930321" cy="1635329"/>
          </a:xfrm>
          <a:prstGeom prst="rect">
            <a:avLst/>
          </a:prstGeom>
        </p:spPr>
      </p:pic>
      <p:sp>
        <p:nvSpPr>
          <p:cNvPr id="9" name="TextBox 8"/>
          <p:cNvSpPr txBox="1"/>
          <p:nvPr/>
        </p:nvSpPr>
        <p:spPr>
          <a:xfrm>
            <a:off x="199410" y="4078691"/>
            <a:ext cx="3595541" cy="923330"/>
          </a:xfrm>
          <a:prstGeom prst="rect">
            <a:avLst/>
          </a:prstGeom>
          <a:noFill/>
        </p:spPr>
        <p:txBody>
          <a:bodyPr wrap="square" rtlCol="0">
            <a:spAutoFit/>
          </a:bodyPr>
          <a:lstStyle/>
          <a:p>
            <a:r>
              <a:rPr lang="en-US" dirty="0" smtClean="0"/>
              <a:t>Wavelength of probe radiation needs to be smaller than object to be resolved</a:t>
            </a:r>
            <a:endParaRPr lang="en-US" dirty="0"/>
          </a:p>
        </p:txBody>
      </p:sp>
      <p:graphicFrame>
        <p:nvGraphicFramePr>
          <p:cNvPr id="10" name="Object 9"/>
          <p:cNvGraphicFramePr>
            <a:graphicFrameLocks noChangeAspect="1"/>
          </p:cNvGraphicFramePr>
          <p:nvPr>
            <p:extLst>
              <p:ext uri="{D42A27DB-BD31-4B8C-83A1-F6EECF244321}">
                <p14:modId xmlns:p14="http://schemas.microsoft.com/office/powerpoint/2010/main" val="3708763284"/>
              </p:ext>
            </p:extLst>
          </p:nvPr>
        </p:nvGraphicFramePr>
        <p:xfrm>
          <a:off x="939757" y="4971974"/>
          <a:ext cx="1977649" cy="1084517"/>
        </p:xfrm>
        <a:graphic>
          <a:graphicData uri="http://schemas.openxmlformats.org/presentationml/2006/ole">
            <mc:AlternateContent xmlns:mc="http://schemas.openxmlformats.org/markup-compatibility/2006">
              <mc:Choice xmlns:v="urn:schemas-microsoft-com:vml" Requires="v">
                <p:oleObj spid="_x0000_s16471" name="Equation" r:id="rId6" imgW="787400" imgH="431800" progId="Equation.3">
                  <p:embed/>
                </p:oleObj>
              </mc:Choice>
              <mc:Fallback>
                <p:oleObj name="Equation" r:id="rId6" imgW="787400" imgH="431800" progId="Equation.3">
                  <p:embed/>
                  <p:pic>
                    <p:nvPicPr>
                      <p:cNvPr id="0" name=""/>
                      <p:cNvPicPr/>
                      <p:nvPr/>
                    </p:nvPicPr>
                    <p:blipFill>
                      <a:blip r:embed="rId7"/>
                      <a:stretch>
                        <a:fillRect/>
                      </a:stretch>
                    </p:blipFill>
                    <p:spPr>
                      <a:xfrm>
                        <a:off x="939757" y="4971974"/>
                        <a:ext cx="1977649" cy="1084517"/>
                      </a:xfrm>
                      <a:prstGeom prst="rect">
                        <a:avLst/>
                      </a:prstGeom>
                    </p:spPr>
                  </p:pic>
                </p:oleObj>
              </mc:Fallback>
            </mc:AlternateContent>
          </a:graphicData>
        </a:graphic>
      </p:graphicFrame>
      <p:graphicFrame>
        <p:nvGraphicFramePr>
          <p:cNvPr id="16" name="Table 15"/>
          <p:cNvGraphicFramePr>
            <a:graphicFrameLocks noGrp="1"/>
          </p:cNvGraphicFramePr>
          <p:nvPr>
            <p:extLst>
              <p:ext uri="{D42A27DB-BD31-4B8C-83A1-F6EECF244321}">
                <p14:modId xmlns:p14="http://schemas.microsoft.com/office/powerpoint/2010/main" val="2147299808"/>
              </p:ext>
            </p:extLst>
          </p:nvPr>
        </p:nvGraphicFramePr>
        <p:xfrm>
          <a:off x="4342497" y="3793665"/>
          <a:ext cx="4181787" cy="1930254"/>
        </p:xfrm>
        <a:graphic>
          <a:graphicData uri="http://schemas.openxmlformats.org/drawingml/2006/table">
            <a:tbl>
              <a:tblPr firstRow="1" bandRow="1">
                <a:tableStyleId>{9D7B26C5-4107-4FEC-AEDC-1716B250A1EF}</a:tableStyleId>
              </a:tblPr>
              <a:tblGrid>
                <a:gridCol w="1292510"/>
                <a:gridCol w="1089600"/>
                <a:gridCol w="1799677"/>
              </a:tblGrid>
              <a:tr h="467214">
                <a:tc>
                  <a:txBody>
                    <a:bodyPr/>
                    <a:lstStyle/>
                    <a:p>
                      <a:r>
                        <a:rPr lang="en-US" dirty="0" smtClean="0"/>
                        <a:t>Object </a:t>
                      </a:r>
                      <a:endParaRPr lang="en-US" dirty="0"/>
                    </a:p>
                  </a:txBody>
                  <a:tcPr/>
                </a:tc>
                <a:tc>
                  <a:txBody>
                    <a:bodyPr/>
                    <a:lstStyle/>
                    <a:p>
                      <a:r>
                        <a:rPr lang="en-US" dirty="0" smtClean="0"/>
                        <a:t>size</a:t>
                      </a:r>
                      <a:endParaRPr lang="en-US" dirty="0"/>
                    </a:p>
                  </a:txBody>
                  <a:tcPr/>
                </a:tc>
                <a:tc>
                  <a:txBody>
                    <a:bodyPr/>
                    <a:lstStyle/>
                    <a:p>
                      <a:r>
                        <a:rPr lang="en-US" dirty="0" smtClean="0"/>
                        <a:t>Radiation</a:t>
                      </a:r>
                      <a:r>
                        <a:rPr lang="en-US" baseline="0" dirty="0" smtClean="0"/>
                        <a:t> energy</a:t>
                      </a:r>
                      <a:endParaRPr lang="en-US" dirty="0"/>
                    </a:p>
                  </a:txBody>
                  <a:tcPr/>
                </a:tc>
              </a:tr>
              <a:tr h="266979">
                <a:tc>
                  <a:txBody>
                    <a:bodyPr/>
                    <a:lstStyle/>
                    <a:p>
                      <a:r>
                        <a:rPr lang="en-US" dirty="0" smtClean="0"/>
                        <a:t>Atom</a:t>
                      </a:r>
                      <a:endParaRPr lang="en-US" dirty="0"/>
                    </a:p>
                  </a:txBody>
                  <a:tcPr/>
                </a:tc>
                <a:tc>
                  <a:txBody>
                    <a:bodyPr/>
                    <a:lstStyle/>
                    <a:p>
                      <a:r>
                        <a:rPr lang="en-US" dirty="0" smtClean="0"/>
                        <a:t>10</a:t>
                      </a:r>
                      <a:r>
                        <a:rPr lang="en-US" baseline="30000" dirty="0" smtClean="0"/>
                        <a:t>-10</a:t>
                      </a:r>
                      <a:r>
                        <a:rPr lang="en-US" dirty="0" smtClean="0"/>
                        <a:t> m</a:t>
                      </a:r>
                      <a:endParaRPr lang="en-US" dirty="0"/>
                    </a:p>
                  </a:txBody>
                  <a:tcPr/>
                </a:tc>
                <a:tc>
                  <a:txBody>
                    <a:bodyPr/>
                    <a:lstStyle/>
                    <a:p>
                      <a:r>
                        <a:rPr lang="en-US" dirty="0" smtClean="0"/>
                        <a:t>0.00001 </a:t>
                      </a:r>
                      <a:r>
                        <a:rPr lang="en-US" dirty="0" err="1" smtClean="0"/>
                        <a:t>GeV</a:t>
                      </a:r>
                      <a:endParaRPr lang="en-US" dirty="0"/>
                    </a:p>
                  </a:txBody>
                  <a:tcPr/>
                </a:tc>
              </a:tr>
              <a:tr h="266979">
                <a:tc>
                  <a:txBody>
                    <a:bodyPr/>
                    <a:lstStyle/>
                    <a:p>
                      <a:r>
                        <a:rPr lang="en-US" dirty="0" smtClean="0"/>
                        <a:t>Nucleus</a:t>
                      </a:r>
                      <a:endParaRPr lang="en-US" dirty="0"/>
                    </a:p>
                  </a:txBody>
                  <a:tcPr/>
                </a:tc>
                <a:tc>
                  <a:txBody>
                    <a:bodyPr/>
                    <a:lstStyle/>
                    <a:p>
                      <a:r>
                        <a:rPr lang="en-US" dirty="0" smtClean="0"/>
                        <a:t>10</a:t>
                      </a:r>
                      <a:r>
                        <a:rPr lang="en-US" baseline="30000" dirty="0" smtClean="0"/>
                        <a:t>-14</a:t>
                      </a:r>
                      <a:r>
                        <a:rPr lang="en-US" baseline="0" dirty="0" smtClean="0"/>
                        <a:t> m</a:t>
                      </a:r>
                      <a:endParaRPr lang="en-US" dirty="0"/>
                    </a:p>
                  </a:txBody>
                  <a:tcPr/>
                </a:tc>
                <a:tc>
                  <a:txBody>
                    <a:bodyPr/>
                    <a:lstStyle/>
                    <a:p>
                      <a:r>
                        <a:rPr lang="en-US" dirty="0" smtClean="0"/>
                        <a:t>0.01 </a:t>
                      </a:r>
                      <a:r>
                        <a:rPr lang="en-US" dirty="0" err="1" smtClean="0"/>
                        <a:t>GeV</a:t>
                      </a:r>
                      <a:endParaRPr lang="en-US" dirty="0"/>
                    </a:p>
                  </a:txBody>
                  <a:tcPr/>
                </a:tc>
              </a:tr>
              <a:tr h="266979">
                <a:tc>
                  <a:txBody>
                    <a:bodyPr/>
                    <a:lstStyle/>
                    <a:p>
                      <a:r>
                        <a:rPr lang="en-US" dirty="0" smtClean="0"/>
                        <a:t>Nucleon</a:t>
                      </a:r>
                      <a:endParaRPr lang="en-US" dirty="0"/>
                    </a:p>
                  </a:txBody>
                  <a:tcPr/>
                </a:tc>
                <a:tc>
                  <a:txBody>
                    <a:bodyPr/>
                    <a:lstStyle/>
                    <a:p>
                      <a:r>
                        <a:rPr lang="en-US" dirty="0" smtClean="0"/>
                        <a:t>10</a:t>
                      </a:r>
                      <a:r>
                        <a:rPr lang="en-US" baseline="30000" dirty="0" smtClean="0"/>
                        <a:t>-15</a:t>
                      </a:r>
                      <a:r>
                        <a:rPr lang="en-US" dirty="0" smtClean="0"/>
                        <a:t> m</a:t>
                      </a:r>
                      <a:endParaRPr lang="en-US" dirty="0"/>
                    </a:p>
                  </a:txBody>
                  <a:tcPr/>
                </a:tc>
                <a:tc>
                  <a:txBody>
                    <a:bodyPr/>
                    <a:lstStyle/>
                    <a:p>
                      <a:r>
                        <a:rPr lang="en-US" dirty="0" smtClean="0"/>
                        <a:t>0.1 </a:t>
                      </a:r>
                      <a:r>
                        <a:rPr lang="en-US" dirty="0" err="1" smtClean="0"/>
                        <a:t>GeV</a:t>
                      </a:r>
                      <a:endParaRPr lang="en-US" dirty="0"/>
                    </a:p>
                  </a:txBody>
                  <a:tcPr/>
                </a:tc>
              </a:tr>
              <a:tr h="266979">
                <a:tc>
                  <a:txBody>
                    <a:bodyPr/>
                    <a:lstStyle/>
                    <a:p>
                      <a:r>
                        <a:rPr lang="en-US" dirty="0" smtClean="0"/>
                        <a:t>Quarks</a:t>
                      </a:r>
                      <a:endParaRPr lang="en-US" dirty="0"/>
                    </a:p>
                  </a:txBody>
                  <a:tcPr/>
                </a:tc>
                <a:tc>
                  <a:txBody>
                    <a:bodyPr/>
                    <a:lstStyle/>
                    <a:p>
                      <a:r>
                        <a:rPr lang="en-US" dirty="0" smtClean="0"/>
                        <a:t>-</a:t>
                      </a:r>
                      <a:endParaRPr lang="en-US" dirty="0"/>
                    </a:p>
                  </a:txBody>
                  <a:tcPr/>
                </a:tc>
                <a:tc>
                  <a:txBody>
                    <a:bodyPr/>
                    <a:lstStyle/>
                    <a:p>
                      <a:r>
                        <a:rPr lang="en-US" dirty="0" smtClean="0"/>
                        <a:t>&gt; 1 </a:t>
                      </a:r>
                      <a:r>
                        <a:rPr lang="en-US" dirty="0" err="1" smtClean="0"/>
                        <a:t>GeV</a:t>
                      </a:r>
                      <a:endParaRPr lang="en-US" dirty="0"/>
                    </a:p>
                  </a:txBody>
                  <a:tcPr/>
                </a:tc>
              </a:tr>
            </a:tbl>
          </a:graphicData>
        </a:graphic>
      </p:graphicFrame>
      <p:pic>
        <p:nvPicPr>
          <p:cNvPr id="6" name="Picture 5" descr="TP_tmp.png"/>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a:xfrm>
            <a:off x="2168137" y="2247647"/>
            <a:ext cx="4348720" cy="869744"/>
          </a:xfrm>
          <a:prstGeom prst="rect">
            <a:avLst/>
          </a:prstGeom>
        </p:spPr>
      </p:pic>
    </p:spTree>
    <p:extLst>
      <p:ext uri="{BB962C8B-B14F-4D97-AF65-F5344CB8AC3E}">
        <p14:creationId xmlns:p14="http://schemas.microsoft.com/office/powerpoint/2010/main" val="26698353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Biggest Cyclotron in the world</a:t>
            </a:r>
            <a:endParaRPr lang="en-US" dirty="0"/>
          </a:p>
        </p:txBody>
      </p:sp>
      <p:sp>
        <p:nvSpPr>
          <p:cNvPr id="3" name="Content Placeholder 2"/>
          <p:cNvSpPr>
            <a:spLocks noGrp="1"/>
          </p:cNvSpPr>
          <p:nvPr>
            <p:ph idx="1"/>
          </p:nvPr>
        </p:nvSpPr>
        <p:spPr>
          <a:xfrm>
            <a:off x="199410" y="1091612"/>
            <a:ext cx="4465321" cy="5531534"/>
          </a:xfrm>
        </p:spPr>
        <p:txBody>
          <a:bodyPr/>
          <a:lstStyle/>
          <a:p>
            <a:endParaRPr lang="en-US" dirty="0" smtClean="0"/>
          </a:p>
          <a:p>
            <a:endParaRPr lang="en-US" dirty="0"/>
          </a:p>
          <a:p>
            <a:endParaRPr lang="en-US" dirty="0" smtClean="0"/>
          </a:p>
          <a:p>
            <a:endParaRPr lang="en-US" dirty="0"/>
          </a:p>
          <a:p>
            <a:r>
              <a:rPr lang="en-US" dirty="0" smtClean="0"/>
              <a:t>RIKEN, Japan</a:t>
            </a:r>
          </a:p>
          <a:p>
            <a:r>
              <a:rPr lang="en-US" dirty="0" smtClean="0"/>
              <a:t>19 m diameter, 8 m high</a:t>
            </a:r>
          </a:p>
          <a:p>
            <a:r>
              <a:rPr lang="en-US" dirty="0" smtClean="0"/>
              <a:t>6 superconducting sector magnets, 3.8 T</a:t>
            </a:r>
          </a:p>
          <a:p>
            <a:r>
              <a:rPr lang="en-US" dirty="0" smtClean="0"/>
              <a:t>Heavy ion acceleration</a:t>
            </a:r>
          </a:p>
          <a:p>
            <a:endParaRPr lang="en-US" dirty="0"/>
          </a:p>
          <a:p>
            <a:r>
              <a:rPr lang="en-US" dirty="0" smtClean="0"/>
              <a:t>Uranium ions accelerated up to 345 MeV/u</a:t>
            </a:r>
            <a:endParaRPr lang="en-US" dirty="0"/>
          </a:p>
        </p:txBody>
      </p:sp>
      <p:pic>
        <p:nvPicPr>
          <p:cNvPr id="4" name="Picture 3"/>
          <p:cNvPicPr>
            <a:picLocks noChangeAspect="1"/>
          </p:cNvPicPr>
          <p:nvPr/>
        </p:nvPicPr>
        <p:blipFill>
          <a:blip r:embed="rId3"/>
          <a:stretch>
            <a:fillRect/>
          </a:stretch>
        </p:blipFill>
        <p:spPr>
          <a:xfrm>
            <a:off x="3879273" y="872916"/>
            <a:ext cx="5934363" cy="5985084"/>
          </a:xfrm>
          <a:prstGeom prst="rect">
            <a:avLst/>
          </a:prstGeom>
        </p:spPr>
      </p:pic>
      <p:sp>
        <p:nvSpPr>
          <p:cNvPr id="5" name="TextBox 4"/>
          <p:cNvSpPr txBox="1"/>
          <p:nvPr/>
        </p:nvSpPr>
        <p:spPr>
          <a:xfrm>
            <a:off x="3740728" y="6086809"/>
            <a:ext cx="4892065" cy="738664"/>
          </a:xfrm>
          <a:prstGeom prst="rect">
            <a:avLst/>
          </a:prstGeom>
          <a:noFill/>
        </p:spPr>
        <p:txBody>
          <a:bodyPr wrap="square" rtlCol="0">
            <a:spAutoFit/>
          </a:bodyPr>
          <a:lstStyle/>
          <a:p>
            <a:r>
              <a:rPr lang="en-US" sz="1400" dirty="0" smtClean="0"/>
              <a:t>K. </a:t>
            </a:r>
            <a:r>
              <a:rPr lang="en-US" sz="1400" dirty="0" err="1" smtClean="0"/>
              <a:t>Yamda</a:t>
            </a:r>
            <a:r>
              <a:rPr lang="en-US" sz="1400" dirty="0" smtClean="0"/>
              <a:t> et al., “Status of the Superconducting Ring Cyclotron at RIKEN RI Beam Factory,</a:t>
            </a:r>
          </a:p>
          <a:p>
            <a:r>
              <a:rPr lang="en-US" sz="1400" dirty="0" smtClean="0"/>
              <a:t>EPAC 2008</a:t>
            </a:r>
            <a:endParaRPr lang="en-US" sz="1400" dirty="0"/>
          </a:p>
        </p:txBody>
      </p:sp>
    </p:spTree>
    <p:extLst>
      <p:ext uri="{BB962C8B-B14F-4D97-AF65-F5344CB8AC3E}">
        <p14:creationId xmlns:p14="http://schemas.microsoft.com/office/powerpoint/2010/main" val="7543617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PSI cyclotron</a:t>
            </a:r>
            <a:endParaRPr lang="en-US" dirty="0"/>
          </a:p>
        </p:txBody>
      </p:sp>
      <p:pic>
        <p:nvPicPr>
          <p:cNvPr id="4" name="Content Placeholder 3" descr="igp_1024x640&gt;_bi2005m03_0014_0001_di_v.jpg"/>
          <p:cNvPicPr>
            <a:picLocks noGrp="1" noChangeAspect="1"/>
          </p:cNvPicPr>
          <p:nvPr>
            <p:ph idx="1"/>
          </p:nvPr>
        </p:nvPicPr>
        <p:blipFill>
          <a:blip r:embed="rId3">
            <a:extLst>
              <a:ext uri="{28A0092B-C50C-407E-A947-70E740481C1C}">
                <a14:useLocalDpi xmlns:a14="http://schemas.microsoft.com/office/drawing/2010/main" val="0"/>
              </a:ext>
            </a:extLst>
          </a:blip>
          <a:srcRect l="6844" r="6844"/>
          <a:stretch>
            <a:fillRect/>
          </a:stretch>
        </p:blipFill>
        <p:spPr/>
      </p:pic>
      <p:sp>
        <p:nvSpPr>
          <p:cNvPr id="3" name="TextBox 2"/>
          <p:cNvSpPr txBox="1"/>
          <p:nvPr/>
        </p:nvSpPr>
        <p:spPr>
          <a:xfrm>
            <a:off x="923583" y="6140318"/>
            <a:ext cx="2960854" cy="369332"/>
          </a:xfrm>
          <a:prstGeom prst="rect">
            <a:avLst/>
          </a:prstGeom>
          <a:solidFill>
            <a:schemeClr val="bg1"/>
          </a:solidFill>
        </p:spPr>
        <p:txBody>
          <a:bodyPr wrap="none" rtlCol="0">
            <a:spAutoFit/>
          </a:bodyPr>
          <a:lstStyle/>
          <a:p>
            <a:r>
              <a:rPr lang="en-US" dirty="0" smtClean="0"/>
              <a:t>High intensity </a:t>
            </a:r>
            <a:r>
              <a:rPr lang="en-US" dirty="0" err="1" smtClean="0"/>
              <a:t>P</a:t>
            </a:r>
            <a:r>
              <a:rPr lang="en-US" baseline="-25000" dirty="0" err="1" smtClean="0"/>
              <a:t>max</a:t>
            </a:r>
            <a:r>
              <a:rPr lang="en-US" dirty="0" smtClean="0"/>
              <a:t> = 1300 kW</a:t>
            </a:r>
            <a:endParaRPr lang="en-US" dirty="0"/>
          </a:p>
        </p:txBody>
      </p:sp>
    </p:spTree>
    <p:extLst>
      <p:ext uri="{BB962C8B-B14F-4D97-AF65-F5344CB8AC3E}">
        <p14:creationId xmlns:p14="http://schemas.microsoft.com/office/powerpoint/2010/main" val="29014344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Betatron</a:t>
            </a:r>
            <a:r>
              <a:rPr lang="en-US" dirty="0" smtClean="0"/>
              <a:t> - 1940</a:t>
            </a:r>
            <a:endParaRPr lang="en-US" dirty="0"/>
          </a:p>
        </p:txBody>
      </p:sp>
      <p:sp>
        <p:nvSpPr>
          <p:cNvPr id="3" name="Content Placeholder 2"/>
          <p:cNvSpPr>
            <a:spLocks noGrp="1"/>
          </p:cNvSpPr>
          <p:nvPr>
            <p:ph idx="1"/>
          </p:nvPr>
        </p:nvSpPr>
        <p:spPr>
          <a:xfrm>
            <a:off x="199410" y="1064059"/>
            <a:ext cx="8487390" cy="5835926"/>
          </a:xfrm>
        </p:spPr>
        <p:txBody>
          <a:bodyPr/>
          <a:lstStyle/>
          <a:p>
            <a:r>
              <a:rPr lang="en-US" dirty="0" smtClean="0"/>
              <a:t>Another early circular accelerator</a:t>
            </a:r>
          </a:p>
          <a:p>
            <a:endParaRPr lang="en-US" dirty="0"/>
          </a:p>
          <a:p>
            <a:r>
              <a:rPr lang="en-US" dirty="0" smtClean="0"/>
              <a:t>Idea by </a:t>
            </a:r>
            <a:r>
              <a:rPr lang="en-US" dirty="0" err="1" smtClean="0"/>
              <a:t>Wideroe</a:t>
            </a:r>
            <a:r>
              <a:rPr lang="en-US" dirty="0" smtClean="0"/>
              <a:t> in 1923. </a:t>
            </a:r>
            <a:r>
              <a:rPr lang="en-US" dirty="0" err="1" smtClean="0"/>
              <a:t>Kerst</a:t>
            </a:r>
            <a:r>
              <a:rPr lang="en-US" dirty="0" smtClean="0"/>
              <a:t> builds the first working </a:t>
            </a:r>
            <a:r>
              <a:rPr lang="en-US" dirty="0" err="1" smtClean="0"/>
              <a:t>betatron</a:t>
            </a:r>
            <a:r>
              <a:rPr lang="en-US" dirty="0" smtClean="0"/>
              <a:t> in 1940.</a:t>
            </a:r>
          </a:p>
          <a:p>
            <a:endParaRPr lang="en-US" dirty="0"/>
          </a:p>
          <a:p>
            <a:r>
              <a:rPr lang="en-US" dirty="0" smtClean="0"/>
              <a:t>Difference: constant radius and magnetic field changing with time to keep radius constant.</a:t>
            </a:r>
          </a:p>
          <a:p>
            <a:r>
              <a:rPr lang="en-US" dirty="0" smtClean="0"/>
              <a:t>Accelerating E-field generated through induction, no external E-field </a:t>
            </a:r>
          </a:p>
          <a:p>
            <a:endParaRPr lang="en-US" dirty="0"/>
          </a:p>
          <a:p>
            <a:r>
              <a:rPr lang="en-US" dirty="0" smtClean="0"/>
              <a:t>e</a:t>
            </a:r>
            <a:r>
              <a:rPr lang="en-US" baseline="30000" dirty="0" smtClean="0"/>
              <a:t>-</a:t>
            </a:r>
            <a:r>
              <a:rPr lang="en-US" dirty="0" smtClean="0"/>
              <a:t> accelerated to 2.3 MeV</a:t>
            </a:r>
          </a:p>
          <a:p>
            <a:endParaRPr lang="en-US" dirty="0"/>
          </a:p>
          <a:p>
            <a:r>
              <a:rPr lang="en-US" dirty="0" smtClean="0"/>
              <a:t>“</a:t>
            </a:r>
            <a:r>
              <a:rPr lang="en-US" dirty="0" err="1" smtClean="0"/>
              <a:t>Betatron</a:t>
            </a:r>
            <a:r>
              <a:rPr lang="en-US" dirty="0" smtClean="0"/>
              <a:t>” for beta rays (e</a:t>
            </a:r>
            <a:r>
              <a:rPr lang="en-US" baseline="30000" dirty="0" smtClean="0"/>
              <a:t>-</a:t>
            </a:r>
            <a:r>
              <a:rPr lang="en-US" dirty="0" smtClean="0"/>
              <a:t>)</a:t>
            </a:r>
            <a:endParaRPr lang="en-US" dirty="0"/>
          </a:p>
        </p:txBody>
      </p:sp>
      <p:pic>
        <p:nvPicPr>
          <p:cNvPr id="4" name="Picture 3"/>
          <p:cNvPicPr>
            <a:picLocks noChangeAspect="1"/>
          </p:cNvPicPr>
          <p:nvPr/>
        </p:nvPicPr>
        <p:blipFill>
          <a:blip r:embed="rId3"/>
          <a:stretch>
            <a:fillRect/>
          </a:stretch>
        </p:blipFill>
        <p:spPr>
          <a:xfrm>
            <a:off x="5270955" y="3946849"/>
            <a:ext cx="3762663" cy="2911151"/>
          </a:xfrm>
          <a:prstGeom prst="rect">
            <a:avLst/>
          </a:prstGeom>
        </p:spPr>
      </p:pic>
      <p:pic>
        <p:nvPicPr>
          <p:cNvPr id="5" name="Picture 4"/>
          <p:cNvPicPr>
            <a:picLocks noChangeAspect="1"/>
          </p:cNvPicPr>
          <p:nvPr/>
        </p:nvPicPr>
        <p:blipFill>
          <a:blip r:embed="rId4"/>
          <a:stretch>
            <a:fillRect/>
          </a:stretch>
        </p:blipFill>
        <p:spPr>
          <a:xfrm>
            <a:off x="6239618" y="0"/>
            <a:ext cx="2794000" cy="1701800"/>
          </a:xfrm>
          <a:prstGeom prst="rect">
            <a:avLst/>
          </a:prstGeom>
        </p:spPr>
      </p:pic>
      <p:sp>
        <p:nvSpPr>
          <p:cNvPr id="6" name="TextBox 5"/>
          <p:cNvSpPr txBox="1"/>
          <p:nvPr/>
        </p:nvSpPr>
        <p:spPr>
          <a:xfrm>
            <a:off x="7549280" y="1332468"/>
            <a:ext cx="1484338" cy="369332"/>
          </a:xfrm>
          <a:prstGeom prst="rect">
            <a:avLst/>
          </a:prstGeom>
          <a:noFill/>
        </p:spPr>
        <p:txBody>
          <a:bodyPr wrap="none" rtlCol="0">
            <a:spAutoFit/>
          </a:bodyPr>
          <a:lstStyle/>
          <a:p>
            <a:r>
              <a:rPr lang="en-US" dirty="0" smtClean="0">
                <a:solidFill>
                  <a:srgbClr val="FFFFFF"/>
                </a:solidFill>
              </a:rPr>
              <a:t>1942 – 6 MeV</a:t>
            </a:r>
            <a:endParaRPr lang="en-US" dirty="0">
              <a:solidFill>
                <a:srgbClr val="FFFFFF"/>
              </a:solidFill>
            </a:endParaRPr>
          </a:p>
        </p:txBody>
      </p:sp>
    </p:spTree>
    <p:extLst>
      <p:ext uri="{BB962C8B-B14F-4D97-AF65-F5344CB8AC3E}">
        <p14:creationId xmlns:p14="http://schemas.microsoft.com/office/powerpoint/2010/main" val="211941661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Synchrotron</a:t>
            </a:r>
            <a:endParaRPr lang="en-US" dirty="0"/>
          </a:p>
        </p:txBody>
      </p:sp>
      <p:sp>
        <p:nvSpPr>
          <p:cNvPr id="3" name="Content Placeholder 2"/>
          <p:cNvSpPr>
            <a:spLocks noGrp="1"/>
          </p:cNvSpPr>
          <p:nvPr>
            <p:ph idx="1"/>
          </p:nvPr>
        </p:nvSpPr>
        <p:spPr>
          <a:xfrm>
            <a:off x="199410" y="850198"/>
            <a:ext cx="8487390" cy="5531534"/>
          </a:xfrm>
        </p:spPr>
        <p:txBody>
          <a:bodyPr>
            <a:normAutofit/>
          </a:bodyPr>
          <a:lstStyle/>
          <a:p>
            <a:r>
              <a:rPr lang="en-US" dirty="0" smtClean="0"/>
              <a:t>Higher and higher energies – larger and larger radii, limited B fields – cannot stay compact</a:t>
            </a:r>
          </a:p>
          <a:p>
            <a:endParaRPr lang="en-US" dirty="0" smtClean="0"/>
          </a:p>
          <a:p>
            <a:r>
              <a:rPr lang="en-US" dirty="0" smtClean="0"/>
              <a:t>Fix trajectory </a:t>
            </a:r>
            <a:r>
              <a:rPr lang="en-US" dirty="0" smtClean="0">
                <a:latin typeface="Wingdings"/>
                <a:ea typeface="Wingdings"/>
                <a:cs typeface="Wingdings"/>
                <a:sym typeface="Wingdings"/>
              </a:rPr>
              <a:t></a:t>
            </a:r>
            <a:r>
              <a:rPr lang="en-US" dirty="0" smtClean="0"/>
              <a:t> R = constant; R can be large</a:t>
            </a:r>
          </a:p>
          <a:p>
            <a:r>
              <a:rPr lang="en-US" dirty="0" smtClean="0"/>
              <a:t>Dipole magnets with field only where the beam is	</a:t>
            </a:r>
          </a:p>
          <a:p>
            <a:pPr lvl="1"/>
            <a:r>
              <a:rPr lang="en-US" dirty="0" smtClean="0"/>
              <a:t>“small” magnets</a:t>
            </a:r>
          </a:p>
          <a:p>
            <a:pPr lvl="1"/>
            <a:endParaRPr lang="en-US" dirty="0"/>
          </a:p>
          <a:p>
            <a:r>
              <a:rPr lang="en-US" dirty="0" smtClean="0"/>
              <a:t>R= constant </a:t>
            </a:r>
            <a:r>
              <a:rPr lang="en-US" dirty="0" smtClean="0">
                <a:latin typeface="Wingdings"/>
                <a:ea typeface="Wingdings"/>
                <a:cs typeface="Wingdings"/>
                <a:sym typeface="Wingdings"/>
              </a:rPr>
              <a:t></a:t>
            </a:r>
            <a:r>
              <a:rPr lang="en-US" dirty="0" smtClean="0"/>
              <a:t>B field increases </a:t>
            </a:r>
            <a:r>
              <a:rPr lang="en-US" b="1" dirty="0" smtClean="0">
                <a:solidFill>
                  <a:srgbClr val="FF0000"/>
                </a:solidFill>
              </a:rPr>
              <a:t>synchronously</a:t>
            </a:r>
            <a:r>
              <a:rPr lang="en-US" b="1" dirty="0" smtClean="0"/>
              <a:t> </a:t>
            </a:r>
            <a:r>
              <a:rPr lang="en-US" dirty="0" smtClean="0"/>
              <a:t>with beam energy</a:t>
            </a:r>
          </a:p>
          <a:p>
            <a:endParaRPr lang="en-US" dirty="0"/>
          </a:p>
          <a:p>
            <a:r>
              <a:rPr lang="en-US" dirty="0" smtClean="0"/>
              <a:t>Synchrotron - all big modern machines are synchrotrons</a:t>
            </a:r>
          </a:p>
          <a:p>
            <a:endParaRPr lang="en-US" dirty="0"/>
          </a:p>
          <a:p>
            <a:endParaRPr lang="en-US" dirty="0"/>
          </a:p>
        </p:txBody>
      </p:sp>
    </p:spTree>
    <p:extLst>
      <p:ext uri="{BB962C8B-B14F-4D97-AF65-F5344CB8AC3E}">
        <p14:creationId xmlns:p14="http://schemas.microsoft.com/office/powerpoint/2010/main" val="7851033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Cosmotron – BNL – 1952 – 3 </a:t>
            </a:r>
            <a:r>
              <a:rPr lang="en-US" dirty="0" err="1" smtClean="0"/>
              <a:t>GeV</a:t>
            </a:r>
            <a:r>
              <a:rPr lang="en-US" dirty="0" smtClean="0"/>
              <a:t> </a:t>
            </a:r>
            <a:endParaRPr lang="en-US" dirty="0"/>
          </a:p>
        </p:txBody>
      </p:sp>
      <p:sp>
        <p:nvSpPr>
          <p:cNvPr id="3" name="Content Placeholder 2"/>
          <p:cNvSpPr>
            <a:spLocks noGrp="1"/>
          </p:cNvSpPr>
          <p:nvPr>
            <p:ph idx="1"/>
          </p:nvPr>
        </p:nvSpPr>
        <p:spPr/>
        <p:txBody>
          <a:bodyPr/>
          <a:lstStyle/>
          <a:p>
            <a:pPr marL="0" indent="0">
              <a:buNone/>
            </a:pPr>
            <a:r>
              <a:rPr lang="en-US" dirty="0" smtClean="0"/>
              <a:t>3 </a:t>
            </a:r>
            <a:r>
              <a:rPr lang="en-US" dirty="0" err="1" smtClean="0"/>
              <a:t>GeV</a:t>
            </a:r>
            <a:r>
              <a:rPr lang="en-US" dirty="0" smtClean="0"/>
              <a:t> p</a:t>
            </a:r>
            <a:r>
              <a:rPr lang="en-US" baseline="30000" dirty="0" smtClean="0"/>
              <a:t>+</a:t>
            </a:r>
            <a:r>
              <a:rPr lang="en-US" dirty="0" smtClean="0"/>
              <a:t> synchrotron</a:t>
            </a:r>
            <a:endParaRPr lang="en-US" dirty="0"/>
          </a:p>
        </p:txBody>
      </p:sp>
      <p:pic>
        <p:nvPicPr>
          <p:cNvPr id="4" name="Picture 3"/>
          <p:cNvPicPr>
            <a:picLocks noChangeAspect="1"/>
          </p:cNvPicPr>
          <p:nvPr/>
        </p:nvPicPr>
        <p:blipFill rotWithShape="1">
          <a:blip r:embed="rId3"/>
          <a:srcRect b="2105"/>
          <a:stretch/>
        </p:blipFill>
        <p:spPr>
          <a:xfrm>
            <a:off x="403193" y="1331036"/>
            <a:ext cx="8207298" cy="3826453"/>
          </a:xfrm>
          <a:prstGeom prst="rect">
            <a:avLst/>
          </a:prstGeom>
        </p:spPr>
      </p:pic>
      <p:sp>
        <p:nvSpPr>
          <p:cNvPr id="5" name="TextBox 4"/>
          <p:cNvSpPr txBox="1"/>
          <p:nvPr/>
        </p:nvSpPr>
        <p:spPr>
          <a:xfrm>
            <a:off x="1" y="5420513"/>
            <a:ext cx="9004938" cy="1200328"/>
          </a:xfrm>
          <a:prstGeom prst="rect">
            <a:avLst/>
          </a:prstGeom>
          <a:noFill/>
        </p:spPr>
        <p:txBody>
          <a:bodyPr wrap="square" rtlCol="0">
            <a:spAutoFit/>
          </a:bodyPr>
          <a:lstStyle/>
          <a:p>
            <a:r>
              <a:rPr lang="en-US" sz="2400" dirty="0" smtClean="0"/>
              <a:t>Particles do many 1000 turns – trajectories have a angular spread </a:t>
            </a:r>
            <a:r>
              <a:rPr lang="en-US" sz="2400" dirty="0" smtClean="0">
                <a:latin typeface="Wingdings"/>
                <a:ea typeface="Wingdings"/>
                <a:cs typeface="Wingdings"/>
                <a:sym typeface="Wingdings"/>
              </a:rPr>
              <a:t></a:t>
            </a:r>
            <a:r>
              <a:rPr lang="en-US" sz="2400" dirty="0">
                <a:sym typeface="Wingdings"/>
              </a:rPr>
              <a:t> </a:t>
            </a:r>
            <a:r>
              <a:rPr lang="en-US" sz="2400" dirty="0" smtClean="0"/>
              <a:t>divergence</a:t>
            </a:r>
          </a:p>
          <a:p>
            <a:r>
              <a:rPr lang="en-US" sz="2400" dirty="0" smtClean="0"/>
              <a:t>Need focusing elements. Cosmotron </a:t>
            </a:r>
            <a:r>
              <a:rPr lang="en-US" sz="2400" b="1" dirty="0" smtClean="0">
                <a:solidFill>
                  <a:srgbClr val="FF0000"/>
                </a:solidFill>
              </a:rPr>
              <a:t>weak focusing</a:t>
            </a:r>
            <a:r>
              <a:rPr lang="en-US" sz="2400" dirty="0" smtClean="0"/>
              <a:t> machine</a:t>
            </a:r>
            <a:endParaRPr lang="en-US" sz="2400" dirty="0"/>
          </a:p>
        </p:txBody>
      </p:sp>
    </p:spTree>
    <p:extLst>
      <p:ext uri="{BB962C8B-B14F-4D97-AF65-F5344CB8AC3E}">
        <p14:creationId xmlns:p14="http://schemas.microsoft.com/office/powerpoint/2010/main" val="2927500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Strong Focusing</a:t>
            </a:r>
            <a:endParaRPr lang="en-US" dirty="0"/>
          </a:p>
        </p:txBody>
      </p:sp>
      <p:sp>
        <p:nvSpPr>
          <p:cNvPr id="3" name="Content Placeholder 2"/>
          <p:cNvSpPr>
            <a:spLocks noGrp="1"/>
          </p:cNvSpPr>
          <p:nvPr>
            <p:ph idx="1"/>
          </p:nvPr>
        </p:nvSpPr>
        <p:spPr/>
        <p:txBody>
          <a:bodyPr/>
          <a:lstStyle/>
          <a:p>
            <a:pPr marL="0" indent="0">
              <a:buNone/>
            </a:pPr>
            <a:r>
              <a:rPr lang="en-US" dirty="0" smtClean="0"/>
              <a:t>Idea by E. Courant, M. Livingston, H. Snyder in 1952 and earlier by </a:t>
            </a:r>
            <a:r>
              <a:rPr lang="en-US" dirty="0" err="1" smtClean="0"/>
              <a:t>Christofilos</a:t>
            </a:r>
            <a:r>
              <a:rPr lang="en-US" dirty="0" smtClean="0"/>
              <a:t> </a:t>
            </a:r>
          </a:p>
          <a:p>
            <a:endParaRPr lang="en-US" dirty="0"/>
          </a:p>
          <a:p>
            <a:pPr marL="0" indent="0">
              <a:buNone/>
            </a:pPr>
            <a:r>
              <a:rPr lang="en-US" sz="2800" b="1" dirty="0" smtClean="0"/>
              <a:t>Alternating gradient focusing</a:t>
            </a:r>
          </a:p>
          <a:p>
            <a:pPr lvl="1"/>
            <a:r>
              <a:rPr lang="en-US" dirty="0" smtClean="0"/>
              <a:t>Analogous to geometrical optics: a series of alternating focusing and defocusing lenses will focus.</a:t>
            </a:r>
          </a:p>
          <a:p>
            <a:endParaRPr lang="en-US" dirty="0"/>
          </a:p>
          <a:p>
            <a:endParaRPr lang="en-US" dirty="0"/>
          </a:p>
        </p:txBody>
      </p:sp>
      <p:graphicFrame>
        <p:nvGraphicFramePr>
          <p:cNvPr id="6" name="Object 5"/>
          <p:cNvGraphicFramePr>
            <a:graphicFrameLocks noChangeAspect="1"/>
          </p:cNvGraphicFramePr>
          <p:nvPr>
            <p:extLst>
              <p:ext uri="{D42A27DB-BD31-4B8C-83A1-F6EECF244321}">
                <p14:modId xmlns:p14="http://schemas.microsoft.com/office/powerpoint/2010/main" val="1411201040"/>
              </p:ext>
            </p:extLst>
          </p:nvPr>
        </p:nvGraphicFramePr>
        <p:xfrm>
          <a:off x="4002702" y="3727433"/>
          <a:ext cx="2388911" cy="922988"/>
        </p:xfrm>
        <a:graphic>
          <a:graphicData uri="http://schemas.openxmlformats.org/presentationml/2006/ole">
            <mc:AlternateContent xmlns:mc="http://schemas.openxmlformats.org/markup-compatibility/2006">
              <mc:Choice xmlns:v="urn:schemas-microsoft-com:vml" Requires="v">
                <p:oleObj spid="_x0000_s9402" name="Equation" r:id="rId4" imgW="1117600" imgH="431800" progId="Equation.3">
                  <p:embed/>
                </p:oleObj>
              </mc:Choice>
              <mc:Fallback>
                <p:oleObj name="Equation" r:id="rId4" imgW="1117600" imgH="431800" progId="Equation.3">
                  <p:embed/>
                  <p:pic>
                    <p:nvPicPr>
                      <p:cNvPr id="0" name=""/>
                      <p:cNvPicPr/>
                      <p:nvPr/>
                    </p:nvPicPr>
                    <p:blipFill>
                      <a:blip r:embed="rId5"/>
                      <a:stretch>
                        <a:fillRect/>
                      </a:stretch>
                    </p:blipFill>
                    <p:spPr>
                      <a:xfrm>
                        <a:off x="4002702" y="3727433"/>
                        <a:ext cx="2388911" cy="922988"/>
                      </a:xfrm>
                      <a:prstGeom prst="rect">
                        <a:avLst/>
                      </a:prstGeom>
                    </p:spPr>
                  </p:pic>
                </p:oleObj>
              </mc:Fallback>
            </mc:AlternateContent>
          </a:graphicData>
        </a:graphic>
      </p:graphicFrame>
      <p:sp>
        <p:nvSpPr>
          <p:cNvPr id="7" name="TextBox 6"/>
          <p:cNvSpPr txBox="1"/>
          <p:nvPr/>
        </p:nvSpPr>
        <p:spPr>
          <a:xfrm>
            <a:off x="980167" y="4643634"/>
            <a:ext cx="333107" cy="369332"/>
          </a:xfrm>
          <a:prstGeom prst="rect">
            <a:avLst/>
          </a:prstGeom>
          <a:noFill/>
        </p:spPr>
        <p:txBody>
          <a:bodyPr wrap="none" rtlCol="0">
            <a:spAutoFit/>
          </a:bodyPr>
          <a:lstStyle/>
          <a:p>
            <a:r>
              <a:rPr lang="en-US" dirty="0" smtClean="0"/>
              <a:t>f</a:t>
            </a:r>
            <a:r>
              <a:rPr lang="en-US" baseline="-25000" dirty="0" smtClean="0"/>
              <a:t>1</a:t>
            </a:r>
            <a:endParaRPr lang="en-US" baseline="-25000" dirty="0"/>
          </a:p>
        </p:txBody>
      </p:sp>
      <p:sp>
        <p:nvSpPr>
          <p:cNvPr id="8" name="TextBox 7"/>
          <p:cNvSpPr txBox="1"/>
          <p:nvPr/>
        </p:nvSpPr>
        <p:spPr>
          <a:xfrm>
            <a:off x="1892320" y="4678049"/>
            <a:ext cx="333107" cy="369332"/>
          </a:xfrm>
          <a:prstGeom prst="rect">
            <a:avLst/>
          </a:prstGeom>
          <a:noFill/>
        </p:spPr>
        <p:txBody>
          <a:bodyPr wrap="none" rtlCol="0">
            <a:spAutoFit/>
          </a:bodyPr>
          <a:lstStyle/>
          <a:p>
            <a:r>
              <a:rPr lang="en-US" dirty="0" smtClean="0"/>
              <a:t>f</a:t>
            </a:r>
            <a:r>
              <a:rPr lang="en-US" baseline="-25000" dirty="0"/>
              <a:t>2</a:t>
            </a:r>
          </a:p>
        </p:txBody>
      </p:sp>
      <p:sp>
        <p:nvSpPr>
          <p:cNvPr id="9" name="TextBox 8"/>
          <p:cNvSpPr txBox="1"/>
          <p:nvPr/>
        </p:nvSpPr>
        <p:spPr>
          <a:xfrm>
            <a:off x="3530415" y="4925691"/>
            <a:ext cx="4569981" cy="461665"/>
          </a:xfrm>
          <a:prstGeom prst="rect">
            <a:avLst/>
          </a:prstGeom>
          <a:noFill/>
        </p:spPr>
        <p:txBody>
          <a:bodyPr wrap="none" rtlCol="0">
            <a:spAutoFit/>
          </a:bodyPr>
          <a:lstStyle/>
          <a:p>
            <a:r>
              <a:rPr lang="en-US" sz="2400" dirty="0" smtClean="0"/>
              <a:t>Consider f</a:t>
            </a:r>
            <a:r>
              <a:rPr lang="en-US" sz="2400" baseline="-25000" dirty="0" smtClean="0"/>
              <a:t>1</a:t>
            </a:r>
            <a:r>
              <a:rPr lang="en-US" sz="2400" dirty="0" smtClean="0"/>
              <a:t>=f, f</a:t>
            </a:r>
            <a:r>
              <a:rPr lang="en-US" sz="2400" baseline="-25000" dirty="0" smtClean="0"/>
              <a:t>2</a:t>
            </a:r>
            <a:r>
              <a:rPr lang="en-US" sz="2400" dirty="0" smtClean="0"/>
              <a:t> = - f  </a:t>
            </a:r>
            <a:r>
              <a:rPr lang="en-US" sz="2400" dirty="0" smtClean="0">
                <a:latin typeface="Wingdings"/>
                <a:ea typeface="Wingdings"/>
                <a:cs typeface="Wingdings"/>
                <a:sym typeface="Wingdings"/>
              </a:rPr>
              <a:t></a:t>
            </a:r>
            <a:r>
              <a:rPr lang="en-US" sz="2400" dirty="0">
                <a:sym typeface="Wingdings"/>
              </a:rPr>
              <a:t> </a:t>
            </a:r>
            <a:r>
              <a:rPr lang="en-US" sz="2400" dirty="0" smtClean="0"/>
              <a:t>F = f</a:t>
            </a:r>
            <a:r>
              <a:rPr lang="en-US" sz="2400" baseline="30000" dirty="0" smtClean="0"/>
              <a:t>2</a:t>
            </a:r>
            <a:r>
              <a:rPr lang="en-US" sz="2400" dirty="0" smtClean="0"/>
              <a:t>/d</a:t>
            </a:r>
            <a:r>
              <a:rPr lang="en-US" sz="2400" baseline="30000" dirty="0" smtClean="0"/>
              <a:t> </a:t>
            </a:r>
            <a:r>
              <a:rPr lang="en-US" sz="2400" dirty="0" smtClean="0"/>
              <a:t>&gt; 0</a:t>
            </a:r>
            <a:endParaRPr lang="en-US" sz="2400" baseline="30000" dirty="0"/>
          </a:p>
        </p:txBody>
      </p:sp>
      <p:sp>
        <p:nvSpPr>
          <p:cNvPr id="10" name="Rectangle 9"/>
          <p:cNvSpPr/>
          <p:nvPr/>
        </p:nvSpPr>
        <p:spPr>
          <a:xfrm>
            <a:off x="6601520" y="4828300"/>
            <a:ext cx="1498876" cy="66126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403193" y="5869288"/>
            <a:ext cx="8193782" cy="830997"/>
          </a:xfrm>
          <a:prstGeom prst="rect">
            <a:avLst/>
          </a:prstGeom>
          <a:noFill/>
        </p:spPr>
        <p:txBody>
          <a:bodyPr wrap="none" rtlCol="0">
            <a:spAutoFit/>
          </a:bodyPr>
          <a:lstStyle/>
          <a:p>
            <a:r>
              <a:rPr lang="en-US" sz="2400" dirty="0" smtClean="0"/>
              <a:t>In our case the lenses will be magnets with alternating </a:t>
            </a:r>
            <a:r>
              <a:rPr lang="en-US" sz="2400" dirty="0" smtClean="0"/>
              <a:t>gradients</a:t>
            </a:r>
          </a:p>
          <a:p>
            <a:r>
              <a:rPr lang="en-US" sz="2400" dirty="0" smtClean="0"/>
              <a:t>QUADRUPO</a:t>
            </a:r>
            <a:r>
              <a:rPr lang="en-US" sz="2400" dirty="0" smtClean="0"/>
              <a:t>LES</a:t>
            </a:r>
            <a:endParaRPr lang="en-US" sz="2400" dirty="0"/>
          </a:p>
        </p:txBody>
      </p:sp>
      <p:pic>
        <p:nvPicPr>
          <p:cNvPr id="4" name="Picture 3"/>
          <p:cNvPicPr>
            <a:picLocks noChangeAspect="1"/>
          </p:cNvPicPr>
          <p:nvPr/>
        </p:nvPicPr>
        <p:blipFill>
          <a:blip r:embed="rId6"/>
          <a:stretch>
            <a:fillRect/>
          </a:stretch>
        </p:blipFill>
        <p:spPr>
          <a:xfrm>
            <a:off x="403193" y="3704408"/>
            <a:ext cx="3258488" cy="946013"/>
          </a:xfrm>
          <a:prstGeom prst="rect">
            <a:avLst/>
          </a:prstGeom>
        </p:spPr>
      </p:pic>
    </p:spTree>
    <p:extLst>
      <p:ext uri="{BB962C8B-B14F-4D97-AF65-F5344CB8AC3E}">
        <p14:creationId xmlns:p14="http://schemas.microsoft.com/office/powerpoint/2010/main" val="13612164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first alternating gradient synchrotrons </a:t>
            </a:r>
            <a:endParaRPr lang="en-US" dirty="0"/>
          </a:p>
        </p:txBody>
      </p:sp>
      <p:sp>
        <p:nvSpPr>
          <p:cNvPr id="3" name="Content Placeholder 2"/>
          <p:cNvSpPr>
            <a:spLocks noGrp="1"/>
          </p:cNvSpPr>
          <p:nvPr>
            <p:ph idx="1"/>
          </p:nvPr>
        </p:nvSpPr>
        <p:spPr>
          <a:xfrm>
            <a:off x="73467" y="787220"/>
            <a:ext cx="9070533" cy="5835926"/>
          </a:xfrm>
        </p:spPr>
        <p:txBody>
          <a:bodyPr/>
          <a:lstStyle/>
          <a:p>
            <a:pPr marL="0" indent="0">
              <a:buNone/>
            </a:pPr>
            <a:r>
              <a:rPr lang="en-US" dirty="0" smtClean="0"/>
              <a:t>Alternating gradient focusing was quickly adopted by synchrotrons and transfer lines.</a:t>
            </a:r>
          </a:p>
          <a:p>
            <a:endParaRPr lang="en-US" dirty="0"/>
          </a:p>
          <a:p>
            <a:pPr marL="0" indent="0">
              <a:buNone/>
            </a:pPr>
            <a:endParaRPr lang="en-US" dirty="0"/>
          </a:p>
          <a:p>
            <a:pPr marL="0" indent="0">
              <a:buNone/>
            </a:pPr>
            <a:r>
              <a:rPr lang="en-US" dirty="0" smtClean="0"/>
              <a:t>- 1954: Cornell University, e</a:t>
            </a:r>
            <a:r>
              <a:rPr lang="en-US" baseline="30000" dirty="0" smtClean="0"/>
              <a:t>-</a:t>
            </a:r>
            <a:r>
              <a:rPr lang="en-US" dirty="0" smtClean="0"/>
              <a:t> accelerated to 1.5 </a:t>
            </a:r>
            <a:r>
              <a:rPr lang="en-US" dirty="0" err="1" smtClean="0"/>
              <a:t>GeV</a:t>
            </a:r>
            <a:r>
              <a:rPr lang="en-US" dirty="0" smtClean="0"/>
              <a:t> (Wilson et al.)</a:t>
            </a:r>
          </a:p>
          <a:p>
            <a:endParaRPr lang="en-US" dirty="0"/>
          </a:p>
          <a:p>
            <a:pPr marL="0" indent="0">
              <a:buNone/>
            </a:pPr>
            <a:r>
              <a:rPr lang="en-US" dirty="0" smtClean="0"/>
              <a:t>The following two machines are still in operation. </a:t>
            </a:r>
          </a:p>
          <a:p>
            <a:pPr marL="0" indent="0">
              <a:buNone/>
            </a:pPr>
            <a:r>
              <a:rPr lang="en-US" dirty="0" smtClean="0"/>
              <a:t>They use combined function magnets.</a:t>
            </a:r>
          </a:p>
          <a:p>
            <a:pPr marL="0" indent="0">
              <a:buNone/>
            </a:pPr>
            <a:endParaRPr lang="en-US" dirty="0" smtClean="0"/>
          </a:p>
          <a:p>
            <a:pPr marL="0" indent="0">
              <a:buNone/>
            </a:pPr>
            <a:r>
              <a:rPr lang="en-US" dirty="0" smtClean="0"/>
              <a:t>- 1959: CERN Proton Synchrotron (PS) accelerated protons to 28 </a:t>
            </a:r>
            <a:r>
              <a:rPr lang="en-US" dirty="0" err="1" smtClean="0"/>
              <a:t>GeV</a:t>
            </a:r>
            <a:endParaRPr lang="en-US" dirty="0" smtClean="0"/>
          </a:p>
          <a:p>
            <a:pPr marL="0" indent="0">
              <a:buNone/>
            </a:pPr>
            <a:r>
              <a:rPr lang="en-US" dirty="0" smtClean="0"/>
              <a:t>- 1960: Brookhaven Alternating Gradient Synchrotron (AGS) accelerated protons to 33 </a:t>
            </a:r>
            <a:r>
              <a:rPr lang="en-US" dirty="0" err="1" smtClean="0"/>
              <a:t>GeV</a:t>
            </a:r>
            <a:r>
              <a:rPr lang="en-US" dirty="0" smtClean="0"/>
              <a:t>  </a:t>
            </a:r>
            <a:endParaRPr lang="en-US" dirty="0"/>
          </a:p>
        </p:txBody>
      </p:sp>
    </p:spTree>
    <p:extLst>
      <p:ext uri="{BB962C8B-B14F-4D97-AF65-F5344CB8AC3E}">
        <p14:creationId xmlns:p14="http://schemas.microsoft.com/office/powerpoint/2010/main" val="22563862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basic Layout of a Alternating Gradient Synchrotron</a:t>
            </a:r>
            <a:endParaRPr lang="en-US" dirty="0"/>
          </a:p>
        </p:txBody>
      </p:sp>
      <p:pic>
        <p:nvPicPr>
          <p:cNvPr id="4" name="Picture 3"/>
          <p:cNvPicPr>
            <a:picLocks noChangeAspect="1"/>
          </p:cNvPicPr>
          <p:nvPr/>
        </p:nvPicPr>
        <p:blipFill>
          <a:blip r:embed="rId3"/>
          <a:stretch>
            <a:fillRect/>
          </a:stretch>
        </p:blipFill>
        <p:spPr>
          <a:xfrm>
            <a:off x="1060365" y="1474219"/>
            <a:ext cx="6341421" cy="4162278"/>
          </a:xfrm>
          <a:prstGeom prst="rect">
            <a:avLst/>
          </a:prstGeom>
        </p:spPr>
      </p:pic>
    </p:spTree>
    <p:extLst>
      <p:ext uri="{BB962C8B-B14F-4D97-AF65-F5344CB8AC3E}">
        <p14:creationId xmlns:p14="http://schemas.microsoft.com/office/powerpoint/2010/main" val="28016099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Fixed target  vs. Colliders</a:t>
            </a:r>
            <a:endParaRPr lang="en-US" dirty="0"/>
          </a:p>
        </p:txBody>
      </p:sp>
      <p:sp>
        <p:nvSpPr>
          <p:cNvPr id="3" name="Content Placeholder 2"/>
          <p:cNvSpPr>
            <a:spLocks noGrp="1"/>
          </p:cNvSpPr>
          <p:nvPr>
            <p:ph idx="1"/>
          </p:nvPr>
        </p:nvSpPr>
        <p:spPr/>
        <p:txBody>
          <a:bodyPr/>
          <a:lstStyle/>
          <a:p>
            <a:pPr marL="0" indent="0">
              <a:buNone/>
            </a:pPr>
            <a:endParaRPr lang="en-US" dirty="0" smtClean="0"/>
          </a:p>
        </p:txBody>
      </p:sp>
      <p:pic>
        <p:nvPicPr>
          <p:cNvPr id="4" name="Picture 3"/>
          <p:cNvPicPr>
            <a:picLocks noChangeAspect="1"/>
          </p:cNvPicPr>
          <p:nvPr/>
        </p:nvPicPr>
        <p:blipFill>
          <a:blip r:embed="rId2"/>
          <a:stretch>
            <a:fillRect/>
          </a:stretch>
        </p:blipFill>
        <p:spPr>
          <a:xfrm>
            <a:off x="794329" y="2205181"/>
            <a:ext cx="2290114" cy="3096492"/>
          </a:xfrm>
          <a:prstGeom prst="rect">
            <a:avLst/>
          </a:prstGeom>
        </p:spPr>
      </p:pic>
      <p:pic>
        <p:nvPicPr>
          <p:cNvPr id="5" name="Picture 4" descr="lhc-schematic.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0081" y="1564946"/>
            <a:ext cx="3691082" cy="3852182"/>
          </a:xfrm>
          <a:prstGeom prst="rect">
            <a:avLst/>
          </a:prstGeom>
        </p:spPr>
      </p:pic>
      <p:sp>
        <p:nvSpPr>
          <p:cNvPr id="6" name="Oval 5"/>
          <p:cNvSpPr/>
          <p:nvPr/>
        </p:nvSpPr>
        <p:spPr>
          <a:xfrm>
            <a:off x="912092" y="5992120"/>
            <a:ext cx="80818" cy="127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Arrow Connector 7"/>
          <p:cNvCxnSpPr/>
          <p:nvPr/>
        </p:nvCxnSpPr>
        <p:spPr>
          <a:xfrm flipV="1">
            <a:off x="981074" y="6038300"/>
            <a:ext cx="1281835" cy="1859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Oval 8"/>
          <p:cNvSpPr/>
          <p:nvPr/>
        </p:nvSpPr>
        <p:spPr>
          <a:xfrm>
            <a:off x="2415257" y="5982890"/>
            <a:ext cx="80818" cy="127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1" name="Straight Connector 10"/>
          <p:cNvCxnSpPr/>
          <p:nvPr/>
        </p:nvCxnSpPr>
        <p:spPr>
          <a:xfrm flipV="1">
            <a:off x="2724727" y="5599550"/>
            <a:ext cx="738909" cy="267890"/>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2724727" y="6040620"/>
            <a:ext cx="738909" cy="113110"/>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2724727" y="6188365"/>
            <a:ext cx="646546" cy="311727"/>
          </a:xfrm>
          <a:prstGeom prst="line">
            <a:avLst/>
          </a:prstGeom>
          <a:ln>
            <a:prstDash val="dash"/>
          </a:ln>
        </p:spPr>
        <p:style>
          <a:lnRef idx="2">
            <a:schemeClr val="accent1"/>
          </a:lnRef>
          <a:fillRef idx="0">
            <a:schemeClr val="accent1"/>
          </a:fillRef>
          <a:effectRef idx="1">
            <a:schemeClr val="accent1"/>
          </a:effectRef>
          <a:fontRef idx="minor">
            <a:schemeClr val="tx1"/>
          </a:fontRef>
        </p:style>
      </p:cxnSp>
      <p:sp>
        <p:nvSpPr>
          <p:cNvPr id="16" name="Oval 15"/>
          <p:cNvSpPr/>
          <p:nvPr/>
        </p:nvSpPr>
        <p:spPr>
          <a:xfrm>
            <a:off x="5419047" y="6052160"/>
            <a:ext cx="80818" cy="127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7557187" y="6077565"/>
            <a:ext cx="80818" cy="127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Arrow Connector 17"/>
          <p:cNvCxnSpPr/>
          <p:nvPr/>
        </p:nvCxnSpPr>
        <p:spPr>
          <a:xfrm flipV="1">
            <a:off x="5499865" y="6128489"/>
            <a:ext cx="806035"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6772130" y="6142349"/>
            <a:ext cx="806035" cy="1"/>
          </a:xfrm>
          <a:prstGeom prst="straightConnector1">
            <a:avLst/>
          </a:prstGeom>
          <a:ln>
            <a:headEnd type="arrow"/>
            <a:tailEnd type="none"/>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flipV="1">
            <a:off x="6196218" y="5599550"/>
            <a:ext cx="219364" cy="475708"/>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24" name="Straight Connector 23"/>
          <p:cNvCxnSpPr/>
          <p:nvPr/>
        </p:nvCxnSpPr>
        <p:spPr>
          <a:xfrm flipV="1">
            <a:off x="6525264" y="5507182"/>
            <a:ext cx="11545" cy="475708"/>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flipV="1">
            <a:off x="6595381" y="5634182"/>
            <a:ext cx="353497" cy="475708"/>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flipH="1">
            <a:off x="6138493" y="6174670"/>
            <a:ext cx="329046" cy="371602"/>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6525264" y="6204565"/>
            <a:ext cx="0" cy="418581"/>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6595381" y="6153730"/>
            <a:ext cx="176749" cy="392542"/>
          </a:xfrm>
          <a:prstGeom prst="line">
            <a:avLst/>
          </a:prstGeom>
          <a:ln>
            <a:prstDash val="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205053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Fixed target  vs. </a:t>
            </a:r>
            <a:r>
              <a:rPr lang="en-US" dirty="0" smtClean="0"/>
              <a:t>Colliders – Center-of-mass Energy</a:t>
            </a:r>
            <a:endParaRPr lang="en-US" dirty="0"/>
          </a:p>
        </p:txBody>
      </p:sp>
      <p:sp>
        <p:nvSpPr>
          <p:cNvPr id="3" name="Content Placeholder 2"/>
          <p:cNvSpPr>
            <a:spLocks noGrp="1"/>
          </p:cNvSpPr>
          <p:nvPr>
            <p:ph idx="1"/>
          </p:nvPr>
        </p:nvSpPr>
        <p:spPr/>
        <p:txBody>
          <a:bodyPr/>
          <a:lstStyle/>
          <a:p>
            <a:pPr marL="0" indent="0">
              <a:buNone/>
            </a:pPr>
            <a:endParaRPr lang="en-US" dirty="0"/>
          </a:p>
          <a:p>
            <a:endParaRPr lang="en-US" dirty="0" smtClean="0"/>
          </a:p>
          <a:p>
            <a:r>
              <a:rPr lang="en-US" dirty="0" smtClean="0"/>
              <a:t>Center-of-mass Frame and Center-of-mass Energy (E</a:t>
            </a:r>
            <a:r>
              <a:rPr lang="en-US" baseline="-25000" dirty="0" smtClean="0"/>
              <a:t>CM</a:t>
            </a:r>
            <a:r>
              <a:rPr lang="en-US" dirty="0" smtClean="0"/>
              <a:t>)</a:t>
            </a:r>
          </a:p>
          <a:p>
            <a:pPr lvl="1"/>
            <a:r>
              <a:rPr lang="en-US" dirty="0" smtClean="0"/>
              <a:t>Center-of-mass frame defined where: </a:t>
            </a:r>
          </a:p>
          <a:p>
            <a:pPr lvl="1"/>
            <a:endParaRPr lang="en-US" dirty="0" smtClean="0"/>
          </a:p>
          <a:p>
            <a:pPr lvl="1"/>
            <a:r>
              <a:rPr lang="en-US" dirty="0" smtClean="0"/>
              <a:t>The energy available for creation of particles corresponds to E</a:t>
            </a:r>
            <a:r>
              <a:rPr lang="en-US" baseline="-25000" dirty="0" smtClean="0"/>
              <a:t>CM</a:t>
            </a:r>
          </a:p>
          <a:p>
            <a:pPr lvl="1"/>
            <a:endParaRPr lang="en-US" dirty="0"/>
          </a:p>
        </p:txBody>
      </p:sp>
      <p:graphicFrame>
        <p:nvGraphicFramePr>
          <p:cNvPr id="19" name="Object 18"/>
          <p:cNvGraphicFramePr>
            <a:graphicFrameLocks noChangeAspect="1"/>
          </p:cNvGraphicFramePr>
          <p:nvPr>
            <p:extLst>
              <p:ext uri="{D42A27DB-BD31-4B8C-83A1-F6EECF244321}">
                <p14:modId xmlns:p14="http://schemas.microsoft.com/office/powerpoint/2010/main" val="2318164460"/>
              </p:ext>
            </p:extLst>
          </p:nvPr>
        </p:nvGraphicFramePr>
        <p:xfrm>
          <a:off x="6011850" y="1982066"/>
          <a:ext cx="1256290" cy="628667"/>
        </p:xfrm>
        <a:graphic>
          <a:graphicData uri="http://schemas.openxmlformats.org/presentationml/2006/ole">
            <mc:AlternateContent xmlns:mc="http://schemas.openxmlformats.org/markup-compatibility/2006">
              <mc:Choice xmlns:v="urn:schemas-microsoft-com:vml" Requires="v">
                <p:oleObj spid="_x0000_s18508" name="Equation" r:id="rId4" imgW="558800" imgH="279400" progId="Equation.3">
                  <p:embed/>
                </p:oleObj>
              </mc:Choice>
              <mc:Fallback>
                <p:oleObj name="Equation" r:id="rId4" imgW="558800" imgH="279400" progId="Equation.3">
                  <p:embed/>
                  <p:pic>
                    <p:nvPicPr>
                      <p:cNvPr id="0" name=""/>
                      <p:cNvPicPr/>
                      <p:nvPr/>
                    </p:nvPicPr>
                    <p:blipFill>
                      <a:blip r:embed="rId5"/>
                      <a:stretch>
                        <a:fillRect/>
                      </a:stretch>
                    </p:blipFill>
                    <p:spPr>
                      <a:xfrm>
                        <a:off x="6011850" y="1982066"/>
                        <a:ext cx="1256290" cy="628667"/>
                      </a:xfrm>
                      <a:prstGeom prst="rect">
                        <a:avLst/>
                      </a:prstGeom>
                    </p:spPr>
                  </p:pic>
                </p:oleObj>
              </mc:Fallback>
            </mc:AlternateContent>
          </a:graphicData>
        </a:graphic>
      </p:graphicFrame>
    </p:spTree>
    <p:extLst>
      <p:ext uri="{BB962C8B-B14F-4D97-AF65-F5344CB8AC3E}">
        <p14:creationId xmlns:p14="http://schemas.microsoft.com/office/powerpoint/2010/main" val="26209222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units we are using…</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Energy: in units of </a:t>
            </a:r>
            <a:r>
              <a:rPr lang="en-US" dirty="0" err="1" smtClean="0"/>
              <a:t>eV</a:t>
            </a:r>
            <a:r>
              <a:rPr lang="en-US" dirty="0" smtClean="0"/>
              <a:t>: </a:t>
            </a:r>
          </a:p>
          <a:p>
            <a:pPr marL="0" indent="0">
              <a:buNone/>
            </a:pPr>
            <a:r>
              <a:rPr lang="en-US" dirty="0"/>
              <a:t>	</a:t>
            </a:r>
            <a:r>
              <a:rPr lang="en-US" dirty="0" smtClean="0"/>
              <a:t>	corresponds to the energy gained by charge of a single electron moved across a potential difference of one volt.</a:t>
            </a:r>
          </a:p>
          <a:p>
            <a:pPr marL="0" indent="0">
              <a:buNone/>
            </a:pPr>
            <a:endParaRPr lang="en-US" dirty="0" smtClean="0"/>
          </a:p>
          <a:p>
            <a:pPr marL="0" indent="0">
              <a:buNone/>
            </a:pPr>
            <a:r>
              <a:rPr lang="en-US" dirty="0" smtClean="0"/>
              <a:t>1 </a:t>
            </a:r>
            <a:r>
              <a:rPr lang="en-US" dirty="0" err="1" smtClean="0"/>
              <a:t>eV</a:t>
            </a:r>
            <a:r>
              <a:rPr lang="en-US" dirty="0" smtClean="0"/>
              <a:t> = 1.602176565(35) × 10</a:t>
            </a:r>
            <a:r>
              <a:rPr lang="en-US" baseline="30000" dirty="0" smtClean="0"/>
              <a:t>-19</a:t>
            </a:r>
            <a:r>
              <a:rPr lang="en-US" dirty="0" smtClean="0"/>
              <a:t> × 1 J</a:t>
            </a:r>
          </a:p>
          <a:p>
            <a:pPr marL="0" indent="0">
              <a:buNone/>
            </a:pPr>
            <a:endParaRPr lang="en-US" dirty="0"/>
          </a:p>
          <a:p>
            <a:pPr marL="0" indent="0">
              <a:buNone/>
            </a:pPr>
            <a:r>
              <a:rPr lang="en-US" dirty="0" smtClean="0"/>
              <a:t>This comes from electrostatic particle accelerators.</a:t>
            </a:r>
          </a:p>
          <a:p>
            <a:pPr marL="0" indent="0">
              <a:buNone/>
            </a:pPr>
            <a:endParaRPr lang="en-US" dirty="0"/>
          </a:p>
          <a:p>
            <a:pPr marL="0" indent="0">
              <a:buNone/>
            </a:pPr>
            <a:endParaRPr lang="en-US" dirty="0"/>
          </a:p>
          <a:p>
            <a:pPr marL="0" indent="0">
              <a:buNone/>
            </a:pPr>
            <a:r>
              <a:rPr lang="en-US" dirty="0" smtClean="0"/>
              <a:t>Unit of mass m:  we use </a:t>
            </a:r>
            <a:endParaRPr lang="en-US" baseline="30000" dirty="0" smtClean="0"/>
          </a:p>
          <a:p>
            <a:pPr marL="0" indent="0">
              <a:buNone/>
            </a:pPr>
            <a:r>
              <a:rPr lang="en-US" dirty="0" smtClean="0">
                <a:latin typeface="Wingdings"/>
                <a:ea typeface="Wingdings"/>
                <a:cs typeface="Wingdings"/>
                <a:sym typeface="Wingdings"/>
              </a:rPr>
              <a:t></a:t>
            </a:r>
            <a:r>
              <a:rPr lang="en-US" dirty="0" smtClean="0">
                <a:sym typeface="Wingdings"/>
              </a:rPr>
              <a:t> </a:t>
            </a:r>
            <a:r>
              <a:rPr lang="en-US" dirty="0" smtClean="0"/>
              <a:t>Unit of mass is </a:t>
            </a:r>
            <a:r>
              <a:rPr lang="en-US" dirty="0" err="1" smtClean="0"/>
              <a:t>eV</a:t>
            </a:r>
            <a:r>
              <a:rPr lang="en-US" dirty="0" smtClean="0"/>
              <a:t>/c</a:t>
            </a:r>
            <a:r>
              <a:rPr lang="en-US" baseline="30000" dirty="0" smtClean="0"/>
              <a:t>2</a:t>
            </a:r>
            <a:endParaRPr lang="en-US" dirty="0"/>
          </a:p>
          <a:p>
            <a:pPr marL="0" indent="0">
              <a:buNone/>
            </a:pPr>
            <a:endParaRPr lang="en-US" dirty="0" smtClean="0"/>
          </a:p>
          <a:p>
            <a:pPr marL="0" indent="0">
              <a:buNone/>
            </a:pPr>
            <a:r>
              <a:rPr lang="en-US" dirty="0" smtClean="0"/>
              <a:t>Unit of momentum p: </a:t>
            </a:r>
          </a:p>
          <a:p>
            <a:pPr marL="0" indent="0">
              <a:buNone/>
            </a:pPr>
            <a:r>
              <a:rPr lang="en-US" dirty="0"/>
              <a:t>w</a:t>
            </a:r>
            <a:r>
              <a:rPr lang="en-US" dirty="0" smtClean="0"/>
              <a:t>ith </a:t>
            </a:r>
            <a:endParaRPr lang="en-US" dirty="0"/>
          </a:p>
          <a:p>
            <a:pPr marL="0" indent="0">
              <a:buNone/>
            </a:pPr>
            <a:r>
              <a:rPr lang="en-US" dirty="0" smtClean="0">
                <a:latin typeface="Wingdings"/>
                <a:ea typeface="Wingdings"/>
                <a:cs typeface="Wingdings"/>
                <a:sym typeface="Wingdings"/>
              </a:rPr>
              <a:t> </a:t>
            </a:r>
            <a:r>
              <a:rPr lang="en-US" dirty="0" smtClean="0"/>
              <a:t>Unit of momentum  is </a:t>
            </a:r>
            <a:r>
              <a:rPr lang="en-US" dirty="0" err="1" smtClean="0"/>
              <a:t>eV</a:t>
            </a:r>
            <a:r>
              <a:rPr lang="en-US" dirty="0" smtClean="0"/>
              <a:t>/c</a:t>
            </a:r>
          </a:p>
        </p:txBody>
      </p:sp>
      <p:pic>
        <p:nvPicPr>
          <p:cNvPr id="4" name="Picture 3" descr="Einstein.jpg"/>
          <p:cNvPicPr>
            <a:picLocks noChangeAspect="1"/>
          </p:cNvPicPr>
          <p:nvPr/>
        </p:nvPicPr>
        <p:blipFill rotWithShape="1">
          <a:blip r:embed="rId4">
            <a:extLst>
              <a:ext uri="{28A0092B-C50C-407E-A947-70E740481C1C}">
                <a14:useLocalDpi xmlns:a14="http://schemas.microsoft.com/office/drawing/2010/main" val="0"/>
              </a:ext>
            </a:extLst>
          </a:blip>
          <a:srcRect l="23180" b="49528"/>
          <a:stretch/>
        </p:blipFill>
        <p:spPr>
          <a:xfrm>
            <a:off x="6452254" y="4260994"/>
            <a:ext cx="2460546" cy="2123552"/>
          </a:xfrm>
          <a:prstGeom prst="rect">
            <a:avLst/>
          </a:prstGeom>
        </p:spPr>
      </p:pic>
      <p:pic>
        <p:nvPicPr>
          <p:cNvPr id="6" name="Picture 5" descr="TP_tmp.png"/>
          <p:cNvPicPr>
            <a:picLocks noChangeAspect="1"/>
          </p:cNvPicPr>
          <p:nvPr>
            <p:custDataLst>
              <p:tags r:id="rId1"/>
            </p:custDataLst>
          </p:nvPr>
        </p:nvPicPr>
        <p:blipFill>
          <a:blip r:embed="rId5">
            <a:extLst>
              <a:ext uri="{28A0092B-C50C-407E-A947-70E740481C1C}">
                <a14:useLocalDpi xmlns:a14="http://schemas.microsoft.com/office/drawing/2010/main" val="0"/>
              </a:ext>
            </a:extLst>
          </a:blip>
          <a:stretch>
            <a:fillRect/>
          </a:stretch>
        </p:blipFill>
        <p:spPr>
          <a:xfrm>
            <a:off x="985644" y="5526163"/>
            <a:ext cx="2246898" cy="317209"/>
          </a:xfrm>
          <a:prstGeom prst="rect">
            <a:avLst/>
          </a:prstGeom>
        </p:spPr>
      </p:pic>
      <p:pic>
        <p:nvPicPr>
          <p:cNvPr id="8" name="Picture 7" descr="TP_tmp.png"/>
          <p:cNvPicPr>
            <a:picLocks noChangeAspect="1"/>
          </p:cNvPicPr>
          <p:nvPr>
            <p:custDataLst>
              <p:tags r:id="rId2"/>
            </p:custDataLst>
          </p:nvPr>
        </p:nvPicPr>
        <p:blipFill>
          <a:blip r:embed="rId6">
            <a:extLst>
              <a:ext uri="{28A0092B-C50C-407E-A947-70E740481C1C}">
                <a14:useLocalDpi xmlns:a14="http://schemas.microsoft.com/office/drawing/2010/main" val="0"/>
              </a:ext>
            </a:extLst>
          </a:blip>
          <a:stretch>
            <a:fillRect/>
          </a:stretch>
        </p:blipFill>
        <p:spPr>
          <a:xfrm>
            <a:off x="3470179" y="4041109"/>
            <a:ext cx="1147738" cy="271833"/>
          </a:xfrm>
          <a:prstGeom prst="rect">
            <a:avLst/>
          </a:prstGeom>
        </p:spPr>
      </p:pic>
    </p:spTree>
    <p:extLst>
      <p:ext uri="{BB962C8B-B14F-4D97-AF65-F5344CB8AC3E}">
        <p14:creationId xmlns:p14="http://schemas.microsoft.com/office/powerpoint/2010/main" val="10331138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Center-of-Mass Energy</a:t>
            </a:r>
            <a:endParaRPr lang="en-US" dirty="0"/>
          </a:p>
        </p:txBody>
      </p:sp>
      <p:sp>
        <p:nvSpPr>
          <p:cNvPr id="3" name="Content Placeholder 2"/>
          <p:cNvSpPr>
            <a:spLocks noGrp="1"/>
          </p:cNvSpPr>
          <p:nvPr>
            <p:ph idx="1"/>
          </p:nvPr>
        </p:nvSpPr>
        <p:spPr/>
        <p:txBody>
          <a:bodyPr>
            <a:normAutofit/>
          </a:bodyPr>
          <a:lstStyle/>
          <a:p>
            <a:pPr marL="0" indent="0">
              <a:buNone/>
            </a:pPr>
            <a:r>
              <a:rPr lang="en-US" dirty="0"/>
              <a:t>T</a:t>
            </a:r>
            <a:r>
              <a:rPr lang="en-US" dirty="0" smtClean="0"/>
              <a:t>ransformation to center-of-mass frame: Lorentz transformation</a:t>
            </a:r>
          </a:p>
          <a:p>
            <a:pPr marL="0" indent="0">
              <a:buNone/>
            </a:pPr>
            <a:r>
              <a:rPr lang="en-US" dirty="0" smtClean="0"/>
              <a:t>											</a:t>
            </a:r>
          </a:p>
          <a:p>
            <a:pPr marL="0" indent="0">
              <a:buNone/>
            </a:pPr>
            <a:endParaRPr lang="en-US" dirty="0" smtClean="0"/>
          </a:p>
          <a:p>
            <a:endParaRPr lang="en-US" dirty="0" smtClean="0"/>
          </a:p>
          <a:p>
            <a:endParaRPr lang="en-US" dirty="0" smtClean="0"/>
          </a:p>
          <a:p>
            <a:pPr marL="0" indent="0">
              <a:buNone/>
            </a:pPr>
            <a:endParaRPr lang="en-US" dirty="0" smtClean="0"/>
          </a:p>
          <a:p>
            <a:pPr marL="0" indent="0">
              <a:buNone/>
            </a:pPr>
            <a:r>
              <a:rPr lang="en-US" dirty="0" smtClean="0"/>
              <a:t>	   </a:t>
            </a:r>
          </a:p>
        </p:txBody>
      </p:sp>
      <p:pic>
        <p:nvPicPr>
          <p:cNvPr id="5" name="Picture 4" descr="TP_tmp.png"/>
          <p:cNvPicPr>
            <a:picLocks noChangeAspect="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a:xfrm>
            <a:off x="797407" y="1263101"/>
            <a:ext cx="2408102" cy="456709"/>
          </a:xfrm>
          <a:prstGeom prst="rect">
            <a:avLst/>
          </a:prstGeom>
        </p:spPr>
      </p:pic>
      <p:pic>
        <p:nvPicPr>
          <p:cNvPr id="7" name="Picture 6" descr="TP_tmp.png"/>
          <p:cNvPicPr>
            <a:picLocks noChangeAspect="1"/>
          </p:cNvPicPr>
          <p:nvPr>
            <p:custDataLst>
              <p:tags r:id="rId2"/>
            </p:custDataLst>
          </p:nvPr>
        </p:nvPicPr>
        <p:blipFill>
          <a:blip r:embed="rId10">
            <a:extLst>
              <a:ext uri="{28A0092B-C50C-407E-A947-70E740481C1C}">
                <a14:useLocalDpi xmlns:a14="http://schemas.microsoft.com/office/drawing/2010/main" val="0"/>
              </a:ext>
            </a:extLst>
          </a:blip>
          <a:stretch>
            <a:fillRect/>
          </a:stretch>
        </p:blipFill>
        <p:spPr>
          <a:xfrm>
            <a:off x="797407" y="4088175"/>
            <a:ext cx="2372163" cy="499403"/>
          </a:xfrm>
          <a:prstGeom prst="rect">
            <a:avLst/>
          </a:prstGeom>
        </p:spPr>
      </p:pic>
      <p:pic>
        <p:nvPicPr>
          <p:cNvPr id="11" name="Picture 10" descr="TP_tmp.png"/>
          <p:cNvPicPr>
            <a:picLocks noChangeAspect="1"/>
          </p:cNvPicPr>
          <p:nvPr>
            <p:custDataLst>
              <p:tags r:id="rId3"/>
            </p:custDataLst>
          </p:nvPr>
        </p:nvPicPr>
        <p:blipFill>
          <a:blip r:embed="rId11">
            <a:extLst>
              <a:ext uri="{28A0092B-C50C-407E-A947-70E740481C1C}">
                <a14:useLocalDpi xmlns:a14="http://schemas.microsoft.com/office/drawing/2010/main" val="0"/>
              </a:ext>
            </a:extLst>
          </a:blip>
          <a:stretch>
            <a:fillRect/>
          </a:stretch>
        </p:blipFill>
        <p:spPr>
          <a:xfrm>
            <a:off x="797407" y="3143511"/>
            <a:ext cx="1997609" cy="499403"/>
          </a:xfrm>
          <a:prstGeom prst="rect">
            <a:avLst/>
          </a:prstGeom>
        </p:spPr>
      </p:pic>
      <p:pic>
        <p:nvPicPr>
          <p:cNvPr id="13" name="Picture 12" descr="TP_tmp.png"/>
          <p:cNvPicPr>
            <a:picLocks noChangeAspect="1"/>
          </p:cNvPicPr>
          <p:nvPr>
            <p:custDataLst>
              <p:tags r:id="rId4"/>
            </p:custDataLst>
          </p:nvPr>
        </p:nvPicPr>
        <p:blipFill>
          <a:blip r:embed="rId12">
            <a:extLst>
              <a:ext uri="{28A0092B-C50C-407E-A947-70E740481C1C}">
                <a14:useLocalDpi xmlns:a14="http://schemas.microsoft.com/office/drawing/2010/main" val="0"/>
              </a:ext>
            </a:extLst>
          </a:blip>
          <a:stretch>
            <a:fillRect/>
          </a:stretch>
        </p:blipFill>
        <p:spPr>
          <a:xfrm>
            <a:off x="797407" y="1917014"/>
            <a:ext cx="2586724" cy="570601"/>
          </a:xfrm>
          <a:prstGeom prst="rect">
            <a:avLst/>
          </a:prstGeom>
        </p:spPr>
      </p:pic>
      <p:pic>
        <p:nvPicPr>
          <p:cNvPr id="6" name="Picture 5" descr="TP_tmp.png"/>
          <p:cNvPicPr>
            <a:picLocks noChangeAspect="1"/>
          </p:cNvPicPr>
          <p:nvPr>
            <p:custDataLst>
              <p:tags r:id="rId5"/>
            </p:custDataLst>
          </p:nvPr>
        </p:nvPicPr>
        <p:blipFill>
          <a:blip r:embed="rId13">
            <a:extLst>
              <a:ext uri="{28A0092B-C50C-407E-A947-70E740481C1C}">
                <a14:useLocalDpi xmlns:a14="http://schemas.microsoft.com/office/drawing/2010/main" val="0"/>
              </a:ext>
            </a:extLst>
          </a:blip>
          <a:stretch>
            <a:fillRect/>
          </a:stretch>
        </p:blipFill>
        <p:spPr bwMode="auto">
          <a:xfrm>
            <a:off x="797407" y="5128870"/>
            <a:ext cx="4132002" cy="654575"/>
          </a:xfrm>
          <a:prstGeom prst="rect">
            <a:avLst/>
          </a:prstGeom>
          <a:noFill/>
          <a:ln/>
          <a:effectLst/>
          <a:extLst>
            <a:ext uri="{909E8E84-426E-40dd-AFC4-6F175D3DCCD1}">
              <a14:hiddenFill xmlns="" xmlns:a14="http://schemas.microsoft.com/office/drawing/2010/main">
                <a:pattFill prst="pct5">
                  <a:fgClr>
                    <a:srgbClr val="FFFFFF">
                      <a:alpha val="0"/>
                    </a:srgbClr>
                  </a:fgClr>
                  <a:bgClr>
                    <a:srgbClr val="FFFFFF">
                      <a:alpha val="0"/>
                    </a:srgbClr>
                  </a:bgClr>
                </a:pattFill>
              </a14:hiddenFill>
            </a:ext>
            <a:ext uri="{AF507438-7753-43e0-B8FC-AC1667EBCBE1}">
              <a14:hiddenEffects xmlns="" xmlns:a14="http://schemas.microsoft.com/office/drawing/2010/main">
                <a:effectLst>
                  <a:outerShdw blurRad="63500" dist="37357" dir="2700000" rotWithShape="0">
                    <a:scrgbClr r="0" g="0" b="0"/>
                  </a:outerShdw>
                </a:effectLst>
              </a14:hiddenEffects>
            </a:ext>
            <a:ext uri="{31F19639-BCED-4a60-ADC4-E9642A236FB7}">
              <a14:hiddenScene3d xmlns="" xmlns:a14="http://schemas.microsoft.com/office/drawing/2010/main">
                <a:camera prst="orthographicFront">
                  <a:rot lat="0" lon="0" rev="0"/>
                </a:camera>
                <a:lightRig rig="threePt" dir="t">
                  <a:rot lat="0" lon="0" rev="0"/>
                </a:lightRig>
              </a14:hiddenScene3d>
            </a:ext>
            <a:ext uri="{E45631CC-5BF2-4c18-A39C-3461C7D3F71A}">
              <a14:hiddenSp3d xmlns="" xmlns:a14="http://schemas.microsoft.com/office/drawing/2010/main" extrusionH="457200">
                <a:contourClr>
                  <a:srgbClr val="000000"/>
                </a:contourClr>
              </a14:hiddenSp3d>
            </a:ext>
            <a:ext uri="{53640926-AAD7-44d8-BBD7-CCE9431645EC}">
              <a14:shadowObscured xmlns="" xmlns:a14="http://schemas.microsoft.com/office/drawing/2010/main"/>
            </a:ext>
          </a:extLst>
        </p:spPr>
      </p:pic>
      <p:sp>
        <p:nvSpPr>
          <p:cNvPr id="4" name="TextBox 3"/>
          <p:cNvSpPr txBox="1"/>
          <p:nvPr/>
        </p:nvSpPr>
        <p:spPr>
          <a:xfrm>
            <a:off x="3757305" y="1263101"/>
            <a:ext cx="1626116" cy="400110"/>
          </a:xfrm>
          <a:prstGeom prst="rect">
            <a:avLst/>
          </a:prstGeom>
          <a:noFill/>
        </p:spPr>
        <p:txBody>
          <a:bodyPr wrap="none" rtlCol="0">
            <a:spAutoFit/>
          </a:bodyPr>
          <a:lstStyle/>
          <a:p>
            <a:r>
              <a:rPr lang="en-US" sz="2000" dirty="0" smtClean="0"/>
              <a:t>4-momentum</a:t>
            </a:r>
            <a:endParaRPr lang="en-US" sz="2000" dirty="0"/>
          </a:p>
        </p:txBody>
      </p:sp>
      <p:sp>
        <p:nvSpPr>
          <p:cNvPr id="21" name="TextBox 20"/>
          <p:cNvSpPr txBox="1"/>
          <p:nvPr/>
        </p:nvSpPr>
        <p:spPr>
          <a:xfrm>
            <a:off x="3790976" y="3143511"/>
            <a:ext cx="4895824" cy="400110"/>
          </a:xfrm>
          <a:prstGeom prst="rect">
            <a:avLst/>
          </a:prstGeom>
          <a:noFill/>
        </p:spPr>
        <p:txBody>
          <a:bodyPr wrap="square" rtlCol="0">
            <a:spAutoFit/>
          </a:bodyPr>
          <a:lstStyle/>
          <a:p>
            <a:r>
              <a:rPr lang="en-US" sz="2000" dirty="0" smtClean="0"/>
              <a:t>Lorentz Transformation</a:t>
            </a:r>
            <a:endParaRPr lang="en-US" sz="2000" dirty="0"/>
          </a:p>
        </p:txBody>
      </p:sp>
      <p:sp>
        <p:nvSpPr>
          <p:cNvPr id="22" name="TextBox 21"/>
          <p:cNvSpPr txBox="1"/>
          <p:nvPr/>
        </p:nvSpPr>
        <p:spPr>
          <a:xfrm>
            <a:off x="3736969" y="4186925"/>
            <a:ext cx="4895824" cy="400110"/>
          </a:xfrm>
          <a:prstGeom prst="rect">
            <a:avLst/>
          </a:prstGeom>
          <a:noFill/>
        </p:spPr>
        <p:txBody>
          <a:bodyPr wrap="square" rtlCol="0">
            <a:spAutoFit/>
          </a:bodyPr>
          <a:lstStyle/>
          <a:p>
            <a:r>
              <a:rPr lang="en-US" sz="2000" dirty="0" smtClean="0"/>
              <a:t>The norm: is Lorentz invariant</a:t>
            </a:r>
            <a:endParaRPr lang="en-US" sz="2000" dirty="0"/>
          </a:p>
        </p:txBody>
      </p:sp>
      <p:pic>
        <p:nvPicPr>
          <p:cNvPr id="8" name="Picture 7" descr="TP_tmp.png"/>
          <p:cNvPicPr>
            <a:picLocks noChangeAspect="1"/>
          </p:cNvPicPr>
          <p:nvPr>
            <p:custDataLst>
              <p:tags r:id="rId6"/>
            </p:custDataLst>
          </p:nvPr>
        </p:nvPicPr>
        <p:blipFill>
          <a:blip r:embed="rId14">
            <a:extLst>
              <a:ext uri="{28A0092B-C50C-407E-A947-70E740481C1C}">
                <a14:useLocalDpi xmlns:a14="http://schemas.microsoft.com/office/drawing/2010/main" val="0"/>
              </a:ext>
            </a:extLst>
          </a:blip>
          <a:stretch>
            <a:fillRect/>
          </a:stretch>
        </p:blipFill>
        <p:spPr bwMode="auto">
          <a:xfrm>
            <a:off x="1691607" y="5916499"/>
            <a:ext cx="3231962" cy="654575"/>
          </a:xfrm>
          <a:prstGeom prst="rect">
            <a:avLst/>
          </a:prstGeom>
          <a:noFill/>
          <a:ln/>
          <a:effectLst/>
          <a:extLst>
            <a:ext uri="{909E8E84-426E-40dd-AFC4-6F175D3DCCD1}">
              <a14:hiddenFill xmlns="" xmlns:a14="http://schemas.microsoft.com/office/drawing/2010/main">
                <a:pattFill prst="pct5">
                  <a:fgClr>
                    <a:srgbClr val="FFFFFF">
                      <a:alpha val="0"/>
                    </a:srgbClr>
                  </a:fgClr>
                  <a:bgClr>
                    <a:srgbClr val="FFFFFF">
                      <a:alpha val="0"/>
                    </a:srgbClr>
                  </a:bgClr>
                </a:pattFill>
              </a14:hiddenFill>
            </a:ext>
            <a:ext uri="{AF507438-7753-43e0-B8FC-AC1667EBCBE1}">
              <a14:hiddenEffects xmlns="" xmlns:a14="http://schemas.microsoft.com/office/drawing/2010/main">
                <a:effectLst>
                  <a:outerShdw blurRad="63500" dist="37357" dir="2700000" rotWithShape="0">
                    <a:scrgbClr r="0" g="0" b="0"/>
                  </a:outerShdw>
                </a:effectLst>
              </a14:hiddenEffects>
            </a:ext>
            <a:ext uri="{31F19639-BCED-4a60-ADC4-E9642A236FB7}">
              <a14:hiddenScene3d xmlns="" xmlns:a14="http://schemas.microsoft.com/office/drawing/2010/main">
                <a:camera prst="orthographicFront">
                  <a:rot lat="0" lon="0" rev="0"/>
                </a:camera>
                <a:lightRig rig="threePt" dir="t">
                  <a:rot lat="0" lon="0" rev="0"/>
                </a:lightRig>
              </a14:hiddenScene3d>
            </a:ext>
            <a:ext uri="{E45631CC-5BF2-4c18-A39C-3461C7D3F71A}">
              <a14:hiddenSp3d xmlns="" xmlns:a14="http://schemas.microsoft.com/office/drawing/2010/main" extrusionH="457200">
                <a:contourClr>
                  <a:srgbClr val="000000"/>
                </a:contourClr>
              </a14:hiddenSp3d>
            </a:ext>
            <a:ext uri="{53640926-AAD7-44d8-BBD7-CCE9431645EC}">
              <a14:shadowObscured xmlns="" xmlns:a14="http://schemas.microsoft.com/office/drawing/2010/main"/>
            </a:ext>
          </a:extLst>
        </p:spPr>
      </p:pic>
    </p:spTree>
    <p:extLst>
      <p:ext uri="{BB962C8B-B14F-4D97-AF65-F5344CB8AC3E}">
        <p14:creationId xmlns:p14="http://schemas.microsoft.com/office/powerpoint/2010/main" val="406352849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t>
            </a:r>
            <a:r>
              <a:rPr lang="en-US" baseline="-25000" dirty="0" smtClean="0"/>
              <a:t>CM</a:t>
            </a:r>
            <a:r>
              <a:rPr lang="en-US" dirty="0" smtClean="0"/>
              <a:t> in Fixed Target Experiment</a:t>
            </a:r>
            <a:endParaRPr lang="en-US" dirty="0"/>
          </a:p>
        </p:txBody>
      </p:sp>
      <p:pic>
        <p:nvPicPr>
          <p:cNvPr id="4" name="Picture 3" descr="TP_tmp.png"/>
          <p:cNvPicPr>
            <a:picLocks noChangeAspect="1"/>
          </p:cNvPicPr>
          <p:nvPr>
            <p:custDataLst>
              <p:tags r:id="rId1"/>
            </p:custDataLst>
          </p:nvPr>
        </p:nvPicPr>
        <p:blipFill>
          <a:blip r:embed="rId7">
            <a:extLst>
              <a:ext uri="{28A0092B-C50C-407E-A947-70E740481C1C}">
                <a14:useLocalDpi xmlns:a14="http://schemas.microsoft.com/office/drawing/2010/main" val="0"/>
              </a:ext>
            </a:extLst>
          </a:blip>
          <a:stretch>
            <a:fillRect/>
          </a:stretch>
        </p:blipFill>
        <p:spPr>
          <a:xfrm>
            <a:off x="929056" y="1831937"/>
            <a:ext cx="2612834" cy="435473"/>
          </a:xfrm>
          <a:prstGeom prst="rect">
            <a:avLst/>
          </a:prstGeom>
        </p:spPr>
      </p:pic>
      <p:pic>
        <p:nvPicPr>
          <p:cNvPr id="5" name="Picture 4" descr="TP_tmp.png"/>
          <p:cNvPicPr>
            <a:picLocks noChangeAspect="1"/>
          </p:cNvPicPr>
          <p:nvPr>
            <p:custDataLst>
              <p:tags r:id="rId2"/>
            </p:custDataLst>
          </p:nvPr>
        </p:nvPicPr>
        <p:blipFill>
          <a:blip r:embed="rId8">
            <a:extLst>
              <a:ext uri="{28A0092B-C50C-407E-A947-70E740481C1C}">
                <a14:useLocalDpi xmlns:a14="http://schemas.microsoft.com/office/drawing/2010/main" val="0"/>
              </a:ext>
            </a:extLst>
          </a:blip>
          <a:stretch>
            <a:fillRect/>
          </a:stretch>
        </p:blipFill>
        <p:spPr bwMode="auto">
          <a:xfrm>
            <a:off x="5682312" y="1189824"/>
            <a:ext cx="2346644" cy="525972"/>
          </a:xfrm>
          <a:prstGeom prst="rect">
            <a:avLst/>
          </a:prstGeom>
          <a:noFill/>
          <a:ln/>
          <a:effectLst/>
          <a:extLst>
            <a:ext uri="{909E8E84-426E-40dd-AFC4-6F175D3DCCD1}">
              <a14:hiddenFill xmlns="" xmlns:a14="http://schemas.microsoft.com/office/drawing/2010/main">
                <a:pattFill prst="pct5">
                  <a:fgClr>
                    <a:srgbClr val="FFFFFF">
                      <a:alpha val="0"/>
                    </a:srgbClr>
                  </a:fgClr>
                  <a:bgClr>
                    <a:srgbClr val="FFFFFF">
                      <a:alpha val="0"/>
                    </a:srgbClr>
                  </a:bgClr>
                </a:pattFill>
              </a14:hiddenFill>
            </a:ext>
            <a:ext uri="{AF507438-7753-43e0-B8FC-AC1667EBCBE1}">
              <a14:hiddenEffects xmlns="" xmlns:a14="http://schemas.microsoft.com/office/drawing/2010/main">
                <a:effectLst>
                  <a:outerShdw blurRad="63500" dist="37357" dir="2700000" rotWithShape="0">
                    <a:scrgbClr r="0" g="0" b="0"/>
                  </a:outerShdw>
                </a:effectLst>
              </a14:hiddenEffects>
            </a:ext>
            <a:ext uri="{31F19639-BCED-4a60-ADC4-E9642A236FB7}">
              <a14:hiddenScene3d xmlns="" xmlns:a14="http://schemas.microsoft.com/office/drawing/2010/main">
                <a:camera prst="orthographicFront">
                  <a:rot lat="0" lon="0" rev="0"/>
                </a:camera>
                <a:lightRig rig="threePt" dir="t">
                  <a:rot lat="0" lon="0" rev="0"/>
                </a:lightRig>
              </a14:hiddenScene3d>
            </a:ext>
            <a:ext uri="{E45631CC-5BF2-4c18-A39C-3461C7D3F71A}">
              <a14:hiddenSp3d xmlns="" xmlns:a14="http://schemas.microsoft.com/office/drawing/2010/main" extrusionH="457200">
                <a:contourClr>
                  <a:srgbClr val="000000"/>
                </a:contourClr>
              </a14:hiddenSp3d>
            </a:ext>
            <a:ext uri="{53640926-AAD7-44d8-BBD7-CCE9431645EC}">
              <a14:shadowObscured xmlns="" xmlns:a14="http://schemas.microsoft.com/office/drawing/2010/main"/>
            </a:ext>
          </a:extLst>
        </p:spPr>
      </p:pic>
      <p:pic>
        <p:nvPicPr>
          <p:cNvPr id="6" name="Picture 5" descr="TP_tmp.png"/>
          <p:cNvPicPr>
            <a:picLocks noChangeAspect="1"/>
          </p:cNvPicPr>
          <p:nvPr>
            <p:custDataLst>
              <p:tags r:id="rId3"/>
            </p:custDataLst>
          </p:nvPr>
        </p:nvPicPr>
        <p:blipFill>
          <a:blip r:embed="rId9">
            <a:extLst>
              <a:ext uri="{28A0092B-C50C-407E-A947-70E740481C1C}">
                <a14:useLocalDpi xmlns:a14="http://schemas.microsoft.com/office/drawing/2010/main" val="0"/>
              </a:ext>
            </a:extLst>
          </a:blip>
          <a:stretch>
            <a:fillRect/>
          </a:stretch>
        </p:blipFill>
        <p:spPr bwMode="auto">
          <a:xfrm>
            <a:off x="1507187" y="3392044"/>
            <a:ext cx="4175125" cy="454717"/>
          </a:xfrm>
          <a:prstGeom prst="rect">
            <a:avLst/>
          </a:prstGeom>
          <a:noFill/>
          <a:ln/>
          <a:effectLst/>
          <a:extLst>
            <a:ext uri="{909E8E84-426E-40dd-AFC4-6F175D3DCCD1}">
              <a14:hiddenFill xmlns="" xmlns:a14="http://schemas.microsoft.com/office/drawing/2010/main">
                <a:pattFill prst="pct5">
                  <a:fgClr>
                    <a:srgbClr val="FFFFFF">
                      <a:alpha val="0"/>
                    </a:srgbClr>
                  </a:fgClr>
                  <a:bgClr>
                    <a:srgbClr val="FFFFFF">
                      <a:alpha val="0"/>
                    </a:srgbClr>
                  </a:bgClr>
                </a:pattFill>
              </a14:hiddenFill>
            </a:ext>
            <a:ext uri="{AF507438-7753-43e0-B8FC-AC1667EBCBE1}">
              <a14:hiddenEffects xmlns="" xmlns:a14="http://schemas.microsoft.com/office/drawing/2010/main">
                <a:effectLst>
                  <a:outerShdw blurRad="63500" dist="37357" dir="2700000" rotWithShape="0">
                    <a:scrgbClr r="0" g="0" b="0"/>
                  </a:outerShdw>
                </a:effectLst>
              </a14:hiddenEffects>
            </a:ext>
            <a:ext uri="{31F19639-BCED-4a60-ADC4-E9642A236FB7}">
              <a14:hiddenScene3d xmlns="" xmlns:a14="http://schemas.microsoft.com/office/drawing/2010/main">
                <a:camera prst="orthographicFront">
                  <a:rot lat="0" lon="0" rev="0"/>
                </a:camera>
                <a:lightRig rig="threePt" dir="t">
                  <a:rot lat="0" lon="0" rev="0"/>
                </a:lightRig>
              </a14:hiddenScene3d>
            </a:ext>
            <a:ext uri="{E45631CC-5BF2-4c18-A39C-3461C7D3F71A}">
              <a14:hiddenSp3d xmlns="" xmlns:a14="http://schemas.microsoft.com/office/drawing/2010/main" extrusionH="457200">
                <a:contourClr>
                  <a:srgbClr val="000000"/>
                </a:contourClr>
              </a14:hiddenSp3d>
            </a:ext>
            <a:ext uri="{53640926-AAD7-44d8-BBD7-CCE9431645EC}">
              <a14:shadowObscured xmlns="" xmlns:a14="http://schemas.microsoft.com/office/drawing/2010/main"/>
            </a:ext>
          </a:extLst>
        </p:spPr>
      </p:pic>
      <p:pic>
        <p:nvPicPr>
          <p:cNvPr id="7" name="Picture 6" descr="TP_tmp.png"/>
          <p:cNvPicPr>
            <a:picLocks noChangeAspect="1"/>
          </p:cNvPicPr>
          <p:nvPr>
            <p:custDataLst>
              <p:tags r:id="rId4"/>
            </p:custDataLst>
          </p:nvPr>
        </p:nvPicPr>
        <p:blipFill>
          <a:blip r:embed="rId10">
            <a:extLst>
              <a:ext uri="{28A0092B-C50C-407E-A947-70E740481C1C}">
                <a14:useLocalDpi xmlns:a14="http://schemas.microsoft.com/office/drawing/2010/main" val="0"/>
              </a:ext>
            </a:extLst>
          </a:blip>
          <a:stretch>
            <a:fillRect/>
          </a:stretch>
        </p:blipFill>
        <p:spPr>
          <a:xfrm>
            <a:off x="1455325" y="4185324"/>
            <a:ext cx="5951457" cy="506507"/>
          </a:xfrm>
          <a:prstGeom prst="rect">
            <a:avLst/>
          </a:prstGeom>
        </p:spPr>
      </p:pic>
      <p:sp>
        <p:nvSpPr>
          <p:cNvPr id="9" name="Oval 8"/>
          <p:cNvSpPr/>
          <p:nvPr/>
        </p:nvSpPr>
        <p:spPr>
          <a:xfrm>
            <a:off x="2847071" y="1541702"/>
            <a:ext cx="80818" cy="127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Arrow Connector 9"/>
          <p:cNvCxnSpPr/>
          <p:nvPr/>
        </p:nvCxnSpPr>
        <p:spPr>
          <a:xfrm flipV="1">
            <a:off x="2916053" y="1587882"/>
            <a:ext cx="1281835" cy="1859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Oval 10"/>
          <p:cNvSpPr/>
          <p:nvPr/>
        </p:nvSpPr>
        <p:spPr>
          <a:xfrm>
            <a:off x="4350236" y="1532472"/>
            <a:ext cx="80818" cy="127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p:nvCxnSpPr>
        <p:spPr>
          <a:xfrm flipV="1">
            <a:off x="4659706" y="1149132"/>
            <a:ext cx="738909" cy="267890"/>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4659706" y="1590202"/>
            <a:ext cx="738909" cy="113110"/>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659706" y="1737947"/>
            <a:ext cx="646546" cy="311727"/>
          </a:xfrm>
          <a:prstGeom prst="line">
            <a:avLst/>
          </a:prstGeom>
          <a:ln>
            <a:prstDash val="dash"/>
          </a:ln>
        </p:spPr>
        <p:style>
          <a:lnRef idx="2">
            <a:schemeClr val="accent1"/>
          </a:lnRef>
          <a:fillRef idx="0">
            <a:schemeClr val="accent1"/>
          </a:fillRef>
          <a:effectRef idx="1">
            <a:schemeClr val="accent1"/>
          </a:effectRef>
          <a:fontRef idx="minor">
            <a:schemeClr val="tx1"/>
          </a:fontRef>
        </p:style>
      </p:cxnSp>
      <p:pic>
        <p:nvPicPr>
          <p:cNvPr id="24" name="Picture 23" descr="TP_tmp.png"/>
          <p:cNvPicPr>
            <a:picLocks noChangeAspect="1"/>
          </p:cNvPicPr>
          <p:nvPr>
            <p:custDataLst>
              <p:tags r:id="rId5"/>
            </p:custDataLst>
          </p:nvPr>
        </p:nvPicPr>
        <p:blipFill>
          <a:blip r:embed="rId11">
            <a:extLst>
              <a:ext uri="{28A0092B-C50C-407E-A947-70E740481C1C}">
                <a14:useLocalDpi xmlns:a14="http://schemas.microsoft.com/office/drawing/2010/main" val="0"/>
              </a:ext>
            </a:extLst>
          </a:blip>
          <a:stretch>
            <a:fillRect/>
          </a:stretch>
        </p:blipFill>
        <p:spPr bwMode="auto">
          <a:xfrm>
            <a:off x="2733500" y="5337231"/>
            <a:ext cx="3233471" cy="635146"/>
          </a:xfrm>
          <a:prstGeom prst="rect">
            <a:avLst/>
          </a:prstGeom>
          <a:noFill/>
          <a:ln/>
          <a:effectLst/>
          <a:extLst>
            <a:ext uri="{909E8E84-426E-40dd-AFC4-6F175D3DCCD1}">
              <a14:hiddenFill xmlns="" xmlns:a14="http://schemas.microsoft.com/office/drawing/2010/main">
                <a:pattFill prst="pct5">
                  <a:fgClr>
                    <a:srgbClr val="FFFFFF">
                      <a:alpha val="0"/>
                    </a:srgbClr>
                  </a:fgClr>
                  <a:bgClr>
                    <a:srgbClr val="FFFFFF">
                      <a:alpha val="0"/>
                    </a:srgbClr>
                  </a:bgClr>
                </a:pattFill>
              </a14:hiddenFill>
            </a:ext>
            <a:ext uri="{AF507438-7753-43e0-B8FC-AC1667EBCBE1}">
              <a14:hiddenEffects xmlns="" xmlns:a14="http://schemas.microsoft.com/office/drawing/2010/main">
                <a:effectLst>
                  <a:outerShdw blurRad="63500" dist="37357" dir="2700000" rotWithShape="0">
                    <a:scrgbClr r="0" g="0" b="0"/>
                  </a:outerShdw>
                </a:effectLst>
              </a14:hiddenEffects>
            </a:ext>
            <a:ext uri="{31F19639-BCED-4a60-ADC4-E9642A236FB7}">
              <a14:hiddenScene3d xmlns="" xmlns:a14="http://schemas.microsoft.com/office/drawing/2010/main">
                <a:camera prst="orthographicFront">
                  <a:rot lat="0" lon="0" rev="0"/>
                </a:camera>
                <a:lightRig rig="threePt" dir="t">
                  <a:rot lat="0" lon="0" rev="0"/>
                </a:lightRig>
              </a14:hiddenScene3d>
            </a:ext>
            <a:ext uri="{E45631CC-5BF2-4c18-A39C-3461C7D3F71A}">
              <a14:hiddenSp3d xmlns="" xmlns:a14="http://schemas.microsoft.com/office/drawing/2010/main" extrusionH="457200">
                <a:contourClr>
                  <a:srgbClr val="000000"/>
                </a:contourClr>
              </a14:hiddenSp3d>
            </a:ext>
            <a:ext uri="{53640926-AAD7-44d8-BBD7-CCE9431645EC}">
              <a14:shadowObscured xmlns="" xmlns:a14="http://schemas.microsoft.com/office/drawing/2010/main"/>
            </a:ext>
          </a:extLst>
        </p:spPr>
      </p:pic>
    </p:spTree>
    <p:extLst>
      <p:ext uri="{BB962C8B-B14F-4D97-AF65-F5344CB8AC3E}">
        <p14:creationId xmlns:p14="http://schemas.microsoft.com/office/powerpoint/2010/main" val="204280585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t>
            </a:r>
            <a:r>
              <a:rPr lang="en-US" baseline="-25000" dirty="0" smtClean="0"/>
              <a:t>CM</a:t>
            </a:r>
            <a:r>
              <a:rPr lang="en-US" dirty="0" smtClean="0"/>
              <a:t> in Collider </a:t>
            </a:r>
            <a:r>
              <a:rPr lang="en-US" dirty="0"/>
              <a:t>E</a:t>
            </a:r>
            <a:r>
              <a:rPr lang="en-US" dirty="0" smtClean="0"/>
              <a:t>xperiment</a:t>
            </a:r>
            <a:endParaRPr lang="en-US" dirty="0"/>
          </a:p>
        </p:txBody>
      </p:sp>
      <p:sp>
        <p:nvSpPr>
          <p:cNvPr id="3" name="Content Placeholder 2"/>
          <p:cNvSpPr>
            <a:spLocks noGrp="1"/>
          </p:cNvSpPr>
          <p:nvPr>
            <p:ph idx="1"/>
          </p:nvPr>
        </p:nvSpPr>
        <p:spPr/>
        <p:txBody>
          <a:bodyPr/>
          <a:lstStyle/>
          <a:p>
            <a:pPr marL="0" indent="0">
              <a:buNone/>
            </a:pPr>
            <a:r>
              <a:rPr lang="en-US" dirty="0" smtClean="0"/>
              <a:t>Laboratory Frame = CM Frame</a:t>
            </a:r>
            <a:endParaRPr lang="en-US" dirty="0"/>
          </a:p>
        </p:txBody>
      </p:sp>
      <p:sp>
        <p:nvSpPr>
          <p:cNvPr id="4" name="Oval 3"/>
          <p:cNvSpPr/>
          <p:nvPr/>
        </p:nvSpPr>
        <p:spPr>
          <a:xfrm>
            <a:off x="3057612" y="2011096"/>
            <a:ext cx="80818" cy="127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5195752" y="2036501"/>
            <a:ext cx="80818" cy="1270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6" name="Straight Arrow Connector 5"/>
          <p:cNvCxnSpPr/>
          <p:nvPr/>
        </p:nvCxnSpPr>
        <p:spPr>
          <a:xfrm flipV="1">
            <a:off x="3138430" y="2087425"/>
            <a:ext cx="806035"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flipV="1">
            <a:off x="4410695" y="2101285"/>
            <a:ext cx="806035" cy="1"/>
          </a:xfrm>
          <a:prstGeom prst="straightConnector1">
            <a:avLst/>
          </a:prstGeom>
          <a:ln>
            <a:headEnd type="arrow"/>
            <a:tailEnd type="none"/>
          </a:ln>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H="1" flipV="1">
            <a:off x="3834783" y="1558486"/>
            <a:ext cx="219364" cy="475708"/>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V="1">
            <a:off x="4163829" y="1466118"/>
            <a:ext cx="11545" cy="475708"/>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4233946" y="1593118"/>
            <a:ext cx="353497" cy="475708"/>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3777058" y="2133606"/>
            <a:ext cx="329046" cy="371602"/>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163829" y="2163501"/>
            <a:ext cx="0" cy="418581"/>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a:off x="4233946" y="2112666"/>
            <a:ext cx="176749" cy="392542"/>
          </a:xfrm>
          <a:prstGeom prst="line">
            <a:avLst/>
          </a:prstGeom>
          <a:ln>
            <a:prstDash val="dash"/>
          </a:ln>
        </p:spPr>
        <p:style>
          <a:lnRef idx="2">
            <a:schemeClr val="accent1"/>
          </a:lnRef>
          <a:fillRef idx="0">
            <a:schemeClr val="accent1"/>
          </a:fillRef>
          <a:effectRef idx="1">
            <a:schemeClr val="accent1"/>
          </a:effectRef>
          <a:fontRef idx="minor">
            <a:schemeClr val="tx1"/>
          </a:fontRef>
        </p:style>
      </p:cxnSp>
      <p:pic>
        <p:nvPicPr>
          <p:cNvPr id="14" name="Picture 13" descr="TP_tmp.png"/>
          <p:cNvPicPr>
            <a:picLocks noChangeAspect="1"/>
          </p:cNvPicPr>
          <p:nvPr>
            <p:custDataLst>
              <p:tags r:id="rId1"/>
            </p:custDataLst>
          </p:nvPr>
        </p:nvPicPr>
        <p:blipFill>
          <a:blip r:embed="rId5">
            <a:extLst>
              <a:ext uri="{28A0092B-C50C-407E-A947-70E740481C1C}">
                <a14:useLocalDpi xmlns:a14="http://schemas.microsoft.com/office/drawing/2010/main" val="0"/>
              </a:ext>
            </a:extLst>
          </a:blip>
          <a:stretch>
            <a:fillRect/>
          </a:stretch>
        </p:blipFill>
        <p:spPr>
          <a:xfrm>
            <a:off x="913534" y="2582082"/>
            <a:ext cx="2771318" cy="461887"/>
          </a:xfrm>
          <a:prstGeom prst="rect">
            <a:avLst/>
          </a:prstGeom>
        </p:spPr>
      </p:pic>
      <p:pic>
        <p:nvPicPr>
          <p:cNvPr id="15" name="Picture 14" descr="TP_tmp.png"/>
          <p:cNvPicPr>
            <a:picLocks noChangeAspect="1"/>
          </p:cNvPicPr>
          <p:nvPr>
            <p:custDataLst>
              <p:tags r:id="rId2"/>
            </p:custDataLst>
          </p:nvPr>
        </p:nvPicPr>
        <p:blipFill>
          <a:blip r:embed="rId6">
            <a:extLst>
              <a:ext uri="{28A0092B-C50C-407E-A947-70E740481C1C}">
                <a14:useLocalDpi xmlns:a14="http://schemas.microsoft.com/office/drawing/2010/main" val="0"/>
              </a:ext>
            </a:extLst>
          </a:blip>
          <a:stretch>
            <a:fillRect/>
          </a:stretch>
        </p:blipFill>
        <p:spPr bwMode="auto">
          <a:xfrm>
            <a:off x="4587443" y="2582082"/>
            <a:ext cx="2632170" cy="396629"/>
          </a:xfrm>
          <a:prstGeom prst="rect">
            <a:avLst/>
          </a:prstGeom>
          <a:noFill/>
          <a:ln/>
          <a:effectLst/>
          <a:extLst>
            <a:ext uri="{909E8E84-426E-40dd-AFC4-6F175D3DCCD1}">
              <a14:hiddenFill xmlns="" xmlns:a14="http://schemas.microsoft.com/office/drawing/2010/main">
                <a:pattFill prst="pct5">
                  <a:fgClr>
                    <a:srgbClr val="FFFFFF">
                      <a:alpha val="0"/>
                    </a:srgbClr>
                  </a:fgClr>
                  <a:bgClr>
                    <a:srgbClr val="FFFFFF">
                      <a:alpha val="0"/>
                    </a:srgbClr>
                  </a:bgClr>
                </a:pattFill>
              </a14:hiddenFill>
            </a:ext>
            <a:ext uri="{AF507438-7753-43e0-B8FC-AC1667EBCBE1}">
              <a14:hiddenEffects xmlns="" xmlns:a14="http://schemas.microsoft.com/office/drawing/2010/main">
                <a:effectLst>
                  <a:outerShdw blurRad="63500" dist="37357" dir="2700000" rotWithShape="0">
                    <a:scrgbClr r="0" g="0" b="0"/>
                  </a:outerShdw>
                </a:effectLst>
              </a14:hiddenEffects>
            </a:ext>
            <a:ext uri="{31F19639-BCED-4a60-ADC4-E9642A236FB7}">
              <a14:hiddenScene3d xmlns="" xmlns:a14="http://schemas.microsoft.com/office/drawing/2010/main">
                <a:camera prst="orthographicFront">
                  <a:rot lat="0" lon="0" rev="0"/>
                </a:camera>
                <a:lightRig rig="threePt" dir="t">
                  <a:rot lat="0" lon="0" rev="0"/>
                </a:lightRig>
              </a14:hiddenScene3d>
            </a:ext>
            <a:ext uri="{E45631CC-5BF2-4c18-A39C-3461C7D3F71A}">
              <a14:hiddenSp3d xmlns="" xmlns:a14="http://schemas.microsoft.com/office/drawing/2010/main" extrusionH="457200">
                <a:contourClr>
                  <a:srgbClr val="000000"/>
                </a:contourClr>
              </a14:hiddenSp3d>
            </a:ext>
            <a:ext uri="{53640926-AAD7-44d8-BBD7-CCE9431645EC}">
              <a14:shadowObscured xmlns="" xmlns:a14="http://schemas.microsoft.com/office/drawing/2010/main"/>
            </a:ext>
          </a:extLst>
        </p:spPr>
      </p:pic>
      <p:pic>
        <p:nvPicPr>
          <p:cNvPr id="16" name="Picture 15" descr="TP_tmp.png"/>
          <p:cNvPicPr>
            <a:picLocks noChangeAspect="1"/>
          </p:cNvPicPr>
          <p:nvPr>
            <p:custDataLst>
              <p:tags r:id="rId3"/>
            </p:custDataLst>
          </p:nvPr>
        </p:nvPicPr>
        <p:blipFill>
          <a:blip r:embed="rId7">
            <a:extLst>
              <a:ext uri="{28A0092B-C50C-407E-A947-70E740481C1C}">
                <a14:useLocalDpi xmlns:a14="http://schemas.microsoft.com/office/drawing/2010/main" val="0"/>
              </a:ext>
            </a:extLst>
          </a:blip>
          <a:stretch>
            <a:fillRect/>
          </a:stretch>
        </p:blipFill>
        <p:spPr>
          <a:xfrm>
            <a:off x="2098153" y="4090985"/>
            <a:ext cx="3911988" cy="495886"/>
          </a:xfrm>
          <a:prstGeom prst="rect">
            <a:avLst/>
          </a:prstGeom>
        </p:spPr>
      </p:pic>
      <p:sp>
        <p:nvSpPr>
          <p:cNvPr id="17" name="Rectangle 16"/>
          <p:cNvSpPr/>
          <p:nvPr/>
        </p:nvSpPr>
        <p:spPr>
          <a:xfrm>
            <a:off x="623751" y="5203040"/>
            <a:ext cx="6387085" cy="1015663"/>
          </a:xfrm>
          <a:prstGeom prst="rect">
            <a:avLst/>
          </a:prstGeom>
        </p:spPr>
        <p:txBody>
          <a:bodyPr wrap="square">
            <a:spAutoFit/>
          </a:bodyPr>
          <a:lstStyle/>
          <a:p>
            <a:pPr>
              <a:buFont typeface="Wingdings" charset="0"/>
              <a:buChar char="è"/>
            </a:pPr>
            <a:r>
              <a:rPr lang="en-US" sz="2000" dirty="0" smtClean="0"/>
              <a:t>  Collider </a:t>
            </a:r>
            <a:r>
              <a:rPr lang="en-US" sz="2000" dirty="0"/>
              <a:t>more energy efficient; </a:t>
            </a:r>
          </a:p>
          <a:p>
            <a:r>
              <a:rPr lang="en-US" sz="2000" dirty="0"/>
              <a:t>But also more complex: two beams to be accelerated and to be brought into collision</a:t>
            </a:r>
          </a:p>
        </p:txBody>
      </p:sp>
    </p:spTree>
    <p:extLst>
      <p:ext uri="{BB962C8B-B14F-4D97-AF65-F5344CB8AC3E}">
        <p14:creationId xmlns:p14="http://schemas.microsoft.com/office/powerpoint/2010/main" val="7641824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next step: storage ring colliders</a:t>
            </a:r>
            <a:endParaRPr lang="en-US" dirty="0"/>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Make use of all the particles’ energy. 2-beam synchrotrons.</a:t>
            </a:r>
          </a:p>
          <a:p>
            <a:endParaRPr lang="en-US" dirty="0" smtClean="0"/>
          </a:p>
          <a:p>
            <a:pPr marL="0" indent="0">
              <a:buNone/>
            </a:pPr>
            <a:r>
              <a:rPr lang="en-US" dirty="0" smtClean="0"/>
              <a:t>The first one: Ada (</a:t>
            </a:r>
            <a:r>
              <a:rPr lang="en-US" dirty="0" err="1" smtClean="0"/>
              <a:t>Frascatti</a:t>
            </a:r>
            <a:r>
              <a:rPr lang="en-US" dirty="0" smtClean="0"/>
              <a:t>), 1961-64, </a:t>
            </a:r>
            <a:r>
              <a:rPr lang="en-US" dirty="0" err="1" smtClean="0"/>
              <a:t>e+,e</a:t>
            </a:r>
            <a:r>
              <a:rPr lang="en-US" dirty="0" smtClean="0"/>
              <a:t>-, 250 MeV, 3m circumference</a:t>
            </a:r>
          </a:p>
          <a:p>
            <a:pPr marL="0" indent="0">
              <a:buNone/>
            </a:pPr>
            <a:endParaRPr lang="en-US" dirty="0" smtClean="0"/>
          </a:p>
          <a:p>
            <a:pPr marL="0" indent="0">
              <a:buNone/>
            </a:pPr>
            <a:r>
              <a:rPr lang="en-US" dirty="0" smtClean="0"/>
              <a:t>Many examples to come at DESY, SLAC, KEK, </a:t>
            </a:r>
            <a:r>
              <a:rPr lang="en-US" dirty="0" err="1" smtClean="0"/>
              <a:t>Fermilab</a:t>
            </a:r>
            <a:r>
              <a:rPr lang="en-US" dirty="0" smtClean="0"/>
              <a:t> with the </a:t>
            </a:r>
            <a:r>
              <a:rPr lang="en-US" dirty="0" err="1" smtClean="0"/>
              <a:t>Tevatron</a:t>
            </a:r>
            <a:r>
              <a:rPr lang="en-US" dirty="0" smtClean="0"/>
              <a:t> (980 </a:t>
            </a:r>
            <a:r>
              <a:rPr lang="en-US" dirty="0" err="1" smtClean="0"/>
              <a:t>GeV</a:t>
            </a:r>
            <a:r>
              <a:rPr lang="en-US" dirty="0" smtClean="0"/>
              <a:t>), BNL with RHIC</a:t>
            </a:r>
          </a:p>
          <a:p>
            <a:pPr marL="0" indent="0">
              <a:buNone/>
            </a:pPr>
            <a:endParaRPr lang="en-US" dirty="0"/>
          </a:p>
          <a:p>
            <a:pPr marL="0" indent="0">
              <a:buNone/>
            </a:pPr>
            <a:r>
              <a:rPr lang="en-US" dirty="0" smtClean="0"/>
              <a:t>1971-1984: ISR (CERN), </a:t>
            </a:r>
            <a:r>
              <a:rPr lang="en-US" dirty="0" err="1" smtClean="0"/>
              <a:t>p+,p</a:t>
            </a:r>
            <a:r>
              <a:rPr lang="en-US" dirty="0" smtClean="0"/>
              <a:t>+,  31.5 </a:t>
            </a:r>
            <a:r>
              <a:rPr lang="en-US" dirty="0" err="1" smtClean="0"/>
              <a:t>GeV</a:t>
            </a:r>
            <a:r>
              <a:rPr lang="en-US" dirty="0" smtClean="0"/>
              <a:t>, 948 m circumference</a:t>
            </a:r>
          </a:p>
          <a:p>
            <a:pPr marL="0" indent="0">
              <a:buNone/>
            </a:pPr>
            <a:endParaRPr lang="en-US" dirty="0"/>
          </a:p>
          <a:p>
            <a:pPr marL="0" indent="0">
              <a:buNone/>
            </a:pPr>
            <a:r>
              <a:rPr lang="en-US" dirty="0" smtClean="0"/>
              <a:t>1981-1991: SPS running as </a:t>
            </a:r>
            <a:r>
              <a:rPr lang="en-US" dirty="0" err="1" smtClean="0"/>
              <a:t>SppS</a:t>
            </a:r>
            <a:r>
              <a:rPr lang="en-US" dirty="0" smtClean="0"/>
              <a:t>, p+, p-, 270 – 315 </a:t>
            </a:r>
            <a:r>
              <a:rPr lang="en-US" dirty="0" err="1" smtClean="0"/>
              <a:t>GeV</a:t>
            </a:r>
            <a:r>
              <a:rPr lang="en-US" dirty="0" smtClean="0"/>
              <a:t>, 6.9 km circumference; discovery of W and Z Bosons</a:t>
            </a:r>
          </a:p>
          <a:p>
            <a:pPr marL="0" indent="0">
              <a:buNone/>
            </a:pPr>
            <a:endParaRPr lang="en-US" dirty="0"/>
          </a:p>
          <a:p>
            <a:pPr marL="0" indent="0">
              <a:buNone/>
            </a:pPr>
            <a:r>
              <a:rPr lang="en-US" dirty="0" smtClean="0"/>
              <a:t>1989-2000: LEP highest energy electron synchrotron, </a:t>
            </a:r>
            <a:r>
              <a:rPr lang="en-US" dirty="0" err="1" smtClean="0"/>
              <a:t>e+,e</a:t>
            </a:r>
            <a:r>
              <a:rPr lang="en-US" dirty="0" smtClean="0"/>
              <a:t>-, 104 </a:t>
            </a:r>
            <a:r>
              <a:rPr lang="en-US" dirty="0" err="1" smtClean="0"/>
              <a:t>GeV</a:t>
            </a:r>
            <a:r>
              <a:rPr lang="en-US" dirty="0" smtClean="0"/>
              <a:t>, 27 km circumference; three generations of quarks, gluons </a:t>
            </a:r>
            <a:r>
              <a:rPr lang="en-US" smtClean="0"/>
              <a:t>and leptons</a:t>
            </a:r>
            <a:endParaRPr lang="en-US" dirty="0" smtClean="0"/>
          </a:p>
          <a:p>
            <a:pPr marL="0" indent="0">
              <a:buNone/>
            </a:pPr>
            <a:endParaRPr lang="en-US" dirty="0" smtClean="0"/>
          </a:p>
          <a:p>
            <a:pPr marL="0" indent="0">
              <a:buNone/>
            </a:pPr>
            <a:r>
              <a:rPr lang="en-US" dirty="0" smtClean="0"/>
              <a:t>2008 - : LHC highest energy proton synchrotron, </a:t>
            </a:r>
            <a:r>
              <a:rPr lang="en-US" dirty="0" err="1" smtClean="0"/>
              <a:t>p+,p</a:t>
            </a:r>
            <a:r>
              <a:rPr lang="en-US" dirty="0" smtClean="0"/>
              <a:t>+, heavy ions, 6.5 </a:t>
            </a:r>
            <a:r>
              <a:rPr lang="en-US" dirty="0" err="1" smtClean="0"/>
              <a:t>TeV</a:t>
            </a:r>
            <a:r>
              <a:rPr lang="en-US" dirty="0" smtClean="0"/>
              <a:t> (2.76 </a:t>
            </a:r>
            <a:r>
              <a:rPr lang="en-US" dirty="0" err="1" smtClean="0"/>
              <a:t>TeV</a:t>
            </a:r>
            <a:r>
              <a:rPr lang="en-US" dirty="0" smtClean="0"/>
              <a:t> per nucleon for </a:t>
            </a:r>
            <a:r>
              <a:rPr lang="en-US" baseline="30000" dirty="0" smtClean="0"/>
              <a:t>208</a:t>
            </a:r>
            <a:r>
              <a:rPr lang="en-US" dirty="0" smtClean="0"/>
              <a:t>Pb</a:t>
            </a:r>
            <a:r>
              <a:rPr lang="en-US" baseline="30000" dirty="0" smtClean="0"/>
              <a:t>82+</a:t>
            </a:r>
            <a:r>
              <a:rPr lang="en-US" dirty="0" smtClean="0"/>
              <a:t>); Discovery of Higgs</a:t>
            </a: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a:p>
          <a:p>
            <a:pPr marL="0" indent="0">
              <a:buNone/>
            </a:pPr>
            <a:endParaRPr lang="en-US" dirty="0"/>
          </a:p>
        </p:txBody>
      </p:sp>
      <p:cxnSp>
        <p:nvCxnSpPr>
          <p:cNvPr id="7" name="Straight Connector 6"/>
          <p:cNvCxnSpPr/>
          <p:nvPr/>
        </p:nvCxnSpPr>
        <p:spPr>
          <a:xfrm>
            <a:off x="3904244" y="3957079"/>
            <a:ext cx="146933"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5970067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main Magnets</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6075003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410" y="87439"/>
            <a:ext cx="8632793" cy="659531"/>
          </a:xfrm>
        </p:spPr>
        <p:txBody>
          <a:bodyPr>
            <a:normAutofit fontScale="90000"/>
          </a:bodyPr>
          <a:lstStyle/>
          <a:p>
            <a:r>
              <a:rPr lang="en-US" dirty="0" smtClean="0"/>
              <a:t>How can we keep the particles on a circular trajectory?</a:t>
            </a:r>
            <a:endParaRPr lang="en-US" dirty="0"/>
          </a:p>
        </p:txBody>
      </p:sp>
      <p:sp>
        <p:nvSpPr>
          <p:cNvPr id="3" name="Content Placeholder 2"/>
          <p:cNvSpPr>
            <a:spLocks noGrp="1"/>
          </p:cNvSpPr>
          <p:nvPr>
            <p:ph idx="1"/>
          </p:nvPr>
        </p:nvSpPr>
        <p:spPr>
          <a:xfrm>
            <a:off x="199410" y="1102108"/>
            <a:ext cx="8487390" cy="5531534"/>
          </a:xfrm>
        </p:spPr>
        <p:txBody>
          <a:bodyPr/>
          <a:lstStyle/>
          <a:p>
            <a:r>
              <a:rPr lang="en-US" dirty="0" smtClean="0"/>
              <a:t>Usually use only magnetic fields for transverse control</a:t>
            </a:r>
          </a:p>
          <a:p>
            <a:endParaRPr lang="en-US" dirty="0"/>
          </a:p>
          <a:p>
            <a:endParaRPr lang="en-US" dirty="0" smtClean="0"/>
          </a:p>
          <a:p>
            <a:endParaRPr lang="en-US" dirty="0" smtClean="0"/>
          </a:p>
          <a:p>
            <a:r>
              <a:rPr lang="en-US" dirty="0" smtClean="0"/>
              <a:t>What is the equivalent E field of B = 1 T?</a:t>
            </a:r>
          </a:p>
          <a:p>
            <a:pPr lvl="1"/>
            <a:r>
              <a:rPr lang="en-US" dirty="0" smtClean="0"/>
              <a:t>Ultra-relativistic: </a:t>
            </a:r>
          </a:p>
          <a:p>
            <a:pPr lvl="1"/>
            <a:endParaRPr lang="en-US" dirty="0"/>
          </a:p>
          <a:p>
            <a:pPr lvl="1"/>
            <a:endParaRPr lang="en-US" dirty="0" smtClean="0"/>
          </a:p>
          <a:p>
            <a:pPr lvl="1"/>
            <a:endParaRPr lang="en-US" dirty="0"/>
          </a:p>
          <a:p>
            <a:pPr lvl="1"/>
            <a:endParaRPr lang="en-US" dirty="0" smtClean="0"/>
          </a:p>
          <a:p>
            <a:pPr lvl="1"/>
            <a:endParaRPr lang="en-US" dirty="0"/>
          </a:p>
          <a:p>
            <a:r>
              <a:rPr lang="en-US" dirty="0" smtClean="0">
                <a:latin typeface="Wingdings"/>
                <a:ea typeface="Wingdings"/>
                <a:cs typeface="Wingdings"/>
                <a:sym typeface="Wingdings"/>
              </a:rPr>
              <a:t></a:t>
            </a:r>
            <a:r>
              <a:rPr lang="en-US" dirty="0">
                <a:sym typeface="Wingdings"/>
              </a:rPr>
              <a:t> </a:t>
            </a:r>
            <a:r>
              <a:rPr lang="en-US" dirty="0" smtClean="0">
                <a:sym typeface="Wingdings"/>
              </a:rPr>
              <a:t>To guide the particles we use magnetic fields from electro-magnets.</a:t>
            </a:r>
            <a:endParaRPr lang="en-US" dirty="0" smtClean="0"/>
          </a:p>
          <a:p>
            <a:pPr lvl="1"/>
            <a:endParaRPr lang="en-US" dirty="0"/>
          </a:p>
          <a:p>
            <a:pPr marL="0" indent="0">
              <a:buNone/>
            </a:pPr>
            <a:endParaRPr lang="en-US" dirty="0" smtClean="0"/>
          </a:p>
          <a:p>
            <a:endParaRPr lang="en-US" dirty="0"/>
          </a:p>
          <a:p>
            <a:endParaRPr lang="en-US" dirty="0" smtClean="0"/>
          </a:p>
          <a:p>
            <a:endParaRPr lang="en-US" dirty="0"/>
          </a:p>
          <a:p>
            <a:endParaRPr lang="en-US" dirty="0"/>
          </a:p>
        </p:txBody>
      </p:sp>
      <p:pic>
        <p:nvPicPr>
          <p:cNvPr id="14" name="Picture 13" descr="TP_tmp.png"/>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bwMode="auto">
          <a:xfrm>
            <a:off x="680927" y="1756382"/>
            <a:ext cx="2443273" cy="369332"/>
          </a:xfrm>
          <a:prstGeom prst="rect">
            <a:avLst/>
          </a:prstGeom>
          <a:gradFill flip="none" rotWithShape="1">
            <a:gsLst>
              <a:gs pos="0">
                <a:srgbClr val="0064C8"/>
              </a:gs>
              <a:gs pos="100000">
                <a:srgbClr val="FFFFFF"/>
              </a:gs>
            </a:gsLst>
            <a:lin ang="5400000" scaled="1"/>
            <a:tileRect/>
          </a:gradFill>
          <a:ln w="25400" cap="flat" cmpd="sng" algn="ctr">
            <a:solidFill>
              <a:schemeClr val="tx1"/>
            </a:solidFill>
            <a:prstDash val="solid"/>
            <a:round/>
            <a:headEnd type="none" w="med" len="med"/>
            <a:tailEnd type="none" w="med" len="med"/>
          </a:ln>
          <a:effectLst>
            <a:outerShdw blurRad="40000" dist="37357" dir="2700000" rotWithShape="0">
              <a:scrgbClr r="0" g="0" b="0">
                <a:alpha val="38000"/>
              </a:scrgbClr>
            </a:outerShdw>
          </a:effectLst>
          <a:extLst>
            <a:ext uri="{31F19639-BCED-4a60-ADC4-E9642A236FB7}">
              <a14:hiddenScene3d xmlns:a14="http://schemas.microsoft.com/office/drawing/2010/main" xmlns="">
                <a:camera prst="orthographicFront">
                  <a:rot lat="0" lon="0" rev="0"/>
                </a:camera>
                <a:lightRig rig="threePt" dir="t">
                  <a:rot lat="0" lon="0" rev="0"/>
                </a:lightRig>
              </a14:hiddenScene3d>
            </a:ext>
            <a:ext uri="{E45631CC-5BF2-4c18-A39C-3461C7D3F71A}">
              <a14:hiddenSp3d xmlns:a14="http://schemas.microsoft.com/office/drawing/2010/main" xmlns="" extrusionH="457200">
                <a:contourClr>
                  <a:srgbClr val="000000"/>
                </a:contourClr>
              </a14:hiddenSp3d>
            </a:ext>
            <a:ext uri="{53640926-AAD7-44d8-BBD7-CCE9431645EC}">
              <a14:shadowObscured xmlns:a14="http://schemas.microsoft.com/office/drawing/2010/main" xmlns=""/>
            </a:ext>
          </a:extLst>
        </p:spPr>
      </p:pic>
      <p:sp>
        <p:nvSpPr>
          <p:cNvPr id="15" name="TextBox 14"/>
          <p:cNvSpPr txBox="1"/>
          <p:nvPr/>
        </p:nvSpPr>
        <p:spPr>
          <a:xfrm>
            <a:off x="3368980" y="1664049"/>
            <a:ext cx="1887055" cy="461665"/>
          </a:xfrm>
          <a:prstGeom prst="rect">
            <a:avLst/>
          </a:prstGeom>
          <a:noFill/>
        </p:spPr>
        <p:txBody>
          <a:bodyPr wrap="none" rtlCol="0">
            <a:spAutoFit/>
          </a:bodyPr>
          <a:lstStyle/>
          <a:p>
            <a:r>
              <a:rPr lang="en-US" sz="2400" dirty="0" smtClean="0"/>
              <a:t>Lorentz Force</a:t>
            </a:r>
            <a:endParaRPr lang="en-US" sz="2400" dirty="0"/>
          </a:p>
        </p:txBody>
      </p:sp>
      <p:pic>
        <p:nvPicPr>
          <p:cNvPr id="18" name="Picture 17" descr="TP_tmp.png"/>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bwMode="auto">
          <a:xfrm>
            <a:off x="3302644" y="2971588"/>
            <a:ext cx="2445397" cy="322470"/>
          </a:xfrm>
          <a:prstGeom prst="rect">
            <a:avLst/>
          </a:prstGeom>
          <a:noFill/>
          <a:ln/>
          <a:effectLst/>
          <a:extLst>
            <a:ext uri="{909E8E84-426E-40dd-AFC4-6F175D3DCCD1}">
              <a14:hiddenFill xmlns:a14="http://schemas.microsoft.com/office/drawing/2010/main" xmlns="">
                <a:pattFill prst="pct5">
                  <a:fgClr>
                    <a:srgbClr val="FFFFFF">
                      <a:alpha val="0"/>
                    </a:srgbClr>
                  </a:fgClr>
                  <a:bgClr>
                    <a:srgbClr val="FFFFFF">
                      <a:alpha val="0"/>
                    </a:srgbClr>
                  </a:bgClr>
                </a:pattFill>
              </a14:hiddenFill>
            </a:ext>
            <a:ext uri="{AF507438-7753-43e0-B8FC-AC1667EBCBE1}">
              <a14:hiddenEffects xmlns:a14="http://schemas.microsoft.com/office/drawing/2010/main" xmlns="">
                <a:effectLst>
                  <a:outerShdw blurRad="63500" dist="37357" dir="2700000" rotWithShape="0">
                    <a:scrgbClr r="0" g="0" b="0"/>
                  </a:outerShdw>
                </a:effectLst>
              </a14:hiddenEffects>
            </a:ext>
            <a:ext uri="{31F19639-BCED-4a60-ADC4-E9642A236FB7}">
              <a14:hiddenScene3d xmlns:a14="http://schemas.microsoft.com/office/drawing/2010/main" xmlns="">
                <a:camera prst="orthographicFront">
                  <a:rot lat="0" lon="0" rev="0"/>
                </a:camera>
                <a:lightRig rig="threePt" dir="t">
                  <a:rot lat="0" lon="0" rev="0"/>
                </a:lightRig>
              </a14:hiddenScene3d>
            </a:ext>
            <a:ext uri="{E45631CC-5BF2-4c18-A39C-3461C7D3F71A}">
              <a14:hiddenSp3d xmlns:a14="http://schemas.microsoft.com/office/drawing/2010/main" xmlns="" extrusionH="457200">
                <a:contourClr>
                  <a:srgbClr val="000000"/>
                </a:contourClr>
              </a14:hiddenSp3d>
            </a:ext>
            <a:ext uri="{53640926-AAD7-44d8-BBD7-CCE9431645EC}">
              <a14:shadowObscured xmlns:a14="http://schemas.microsoft.com/office/drawing/2010/main" xmlns=""/>
            </a:ext>
          </a:extLst>
        </p:spPr>
      </p:pic>
      <p:pic>
        <p:nvPicPr>
          <p:cNvPr id="9" name="Picture 8" descr="TP_tmp.png"/>
          <p:cNvPicPr>
            <a:picLocks noChangeAspect="1"/>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bwMode="auto">
          <a:xfrm>
            <a:off x="354366" y="3628464"/>
            <a:ext cx="3014614" cy="1193285"/>
          </a:xfrm>
          <a:prstGeom prst="rect">
            <a:avLst/>
          </a:prstGeom>
          <a:noFill/>
          <a:ln/>
          <a:effectLst/>
          <a:extLst>
            <a:ext uri="{909E8E84-426E-40dd-AFC4-6F175D3DCCD1}">
              <a14:hiddenFill xmlns:a14="http://schemas.microsoft.com/office/drawing/2010/main" xmlns="">
                <a:pattFill prst="pct5">
                  <a:fgClr>
                    <a:srgbClr val="FFFFFF">
                      <a:alpha val="0"/>
                    </a:srgbClr>
                  </a:fgClr>
                  <a:bgClr>
                    <a:srgbClr val="FFFFFF">
                      <a:alpha val="0"/>
                    </a:srgbClr>
                  </a:bgClr>
                </a:pattFill>
              </a14:hiddenFill>
            </a:ext>
            <a:ext uri="{AF507438-7753-43e0-B8FC-AC1667EBCBE1}">
              <a14:hiddenEffects xmlns:a14="http://schemas.microsoft.com/office/drawing/2010/main" xmlns="">
                <a:effectLst>
                  <a:outerShdw blurRad="63500" dist="37357" dir="2700000" rotWithShape="0">
                    <a:scrgbClr r="0" g="0" b="0"/>
                  </a:outerShdw>
                </a:effectLst>
              </a14:hiddenEffects>
            </a:ext>
            <a:ext uri="{31F19639-BCED-4a60-ADC4-E9642A236FB7}">
              <a14:hiddenScene3d xmlns:a14="http://schemas.microsoft.com/office/drawing/2010/main" xmlns="">
                <a:camera prst="orthographicFront">
                  <a:rot lat="0" lon="0" rev="0"/>
                </a:camera>
                <a:lightRig rig="threePt" dir="t">
                  <a:rot lat="0" lon="0" rev="0"/>
                </a:lightRig>
              </a14:hiddenScene3d>
            </a:ext>
            <a:ext uri="{E45631CC-5BF2-4c18-A39C-3461C7D3F71A}">
              <a14:hiddenSp3d xmlns:a14="http://schemas.microsoft.com/office/drawing/2010/main" xmlns="" extrusionH="457200">
                <a:contourClr>
                  <a:srgbClr val="000000"/>
                </a:contourClr>
              </a14:hiddenSp3d>
            </a:ext>
            <a:ext uri="{53640926-AAD7-44d8-BBD7-CCE9431645EC}">
              <a14:shadowObscured xmlns:a14="http://schemas.microsoft.com/office/drawing/2010/main" xmlns=""/>
            </a:ext>
          </a:extLst>
        </p:spPr>
      </p:pic>
      <p:sp>
        <p:nvSpPr>
          <p:cNvPr id="5" name="TextBox 4"/>
          <p:cNvSpPr txBox="1"/>
          <p:nvPr/>
        </p:nvSpPr>
        <p:spPr>
          <a:xfrm>
            <a:off x="4720595" y="3979108"/>
            <a:ext cx="2590598" cy="369332"/>
          </a:xfrm>
          <a:prstGeom prst="rect">
            <a:avLst/>
          </a:prstGeom>
          <a:noFill/>
        </p:spPr>
        <p:txBody>
          <a:bodyPr wrap="none" rtlCol="0">
            <a:spAutoFit/>
          </a:bodyPr>
          <a:lstStyle/>
          <a:p>
            <a:r>
              <a:rPr lang="en-US" dirty="0" smtClean="0"/>
              <a:t>Equivalent electric field!!: </a:t>
            </a:r>
            <a:endParaRPr lang="en-US" dirty="0"/>
          </a:p>
        </p:txBody>
      </p:sp>
      <p:pic>
        <p:nvPicPr>
          <p:cNvPr id="8" name="Picture 7" descr="TP_tmp.png"/>
          <p:cNvPicPr>
            <a:picLocks noChangeAspect="1"/>
          </p:cNvPicPr>
          <p:nvPr>
            <p:custDataLst>
              <p:tags r:id="rId4"/>
            </p:custDataLst>
          </p:nvPr>
        </p:nvPicPr>
        <p:blipFill>
          <a:blip r:embed="rId9">
            <a:extLst>
              <a:ext uri="{28A0092B-C50C-407E-A947-70E740481C1C}">
                <a14:useLocalDpi xmlns:a14="http://schemas.microsoft.com/office/drawing/2010/main" val="0"/>
              </a:ext>
            </a:extLst>
          </a:blip>
          <a:stretch>
            <a:fillRect/>
          </a:stretch>
        </p:blipFill>
        <p:spPr bwMode="auto">
          <a:xfrm>
            <a:off x="4720595" y="4459506"/>
            <a:ext cx="1805113" cy="435717"/>
          </a:xfrm>
          <a:prstGeom prst="rect">
            <a:avLst/>
          </a:prstGeom>
          <a:noFill/>
          <a:ln/>
          <a:effectLst/>
          <a:extLst>
            <a:ext uri="{909E8E84-426E-40dd-AFC4-6F175D3DCCD1}">
              <a14:hiddenFill xmlns:a14="http://schemas.microsoft.com/office/drawing/2010/main" xmlns="">
                <a:pattFill prst="pct5">
                  <a:fgClr>
                    <a:srgbClr val="FFFFFF">
                      <a:alpha val="0"/>
                    </a:srgbClr>
                  </a:fgClr>
                  <a:bgClr>
                    <a:srgbClr val="FFFFFF">
                      <a:alpha val="0"/>
                    </a:srgbClr>
                  </a:bgClr>
                </a:pattFill>
              </a14:hiddenFill>
            </a:ext>
            <a:ext uri="{AF507438-7753-43e0-B8FC-AC1667EBCBE1}">
              <a14:hiddenEffects xmlns:a14="http://schemas.microsoft.com/office/drawing/2010/main" xmlns="">
                <a:effectLst>
                  <a:outerShdw blurRad="63500" dist="37357" dir="2700000" rotWithShape="0">
                    <a:scrgbClr r="0" g="0" b="0"/>
                  </a:outerShdw>
                </a:effectLst>
              </a14:hiddenEffects>
            </a:ext>
            <a:ext uri="{31F19639-BCED-4a60-ADC4-E9642A236FB7}">
              <a14:hiddenScene3d xmlns:a14="http://schemas.microsoft.com/office/drawing/2010/main" xmlns="">
                <a:camera prst="orthographicFront">
                  <a:rot lat="0" lon="0" rev="0"/>
                </a:camera>
                <a:lightRig rig="threePt" dir="t">
                  <a:rot lat="0" lon="0" rev="0"/>
                </a:lightRig>
              </a14:hiddenScene3d>
            </a:ext>
            <a:ext uri="{E45631CC-5BF2-4c18-A39C-3461C7D3F71A}">
              <a14:hiddenSp3d xmlns:a14="http://schemas.microsoft.com/office/drawing/2010/main" xmlns="" extrusionH="457200">
                <a:contourClr>
                  <a:srgbClr val="000000"/>
                </a:contourClr>
              </a14:hiddenSp3d>
            </a:ext>
            <a:ext uri="{53640926-AAD7-44d8-BBD7-CCE9431645EC}">
              <a14:shadowObscured xmlns:a14="http://schemas.microsoft.com/office/drawing/2010/main" xmlns=""/>
            </a:ext>
          </a:extLst>
        </p:spPr>
      </p:pic>
    </p:spTree>
    <p:extLst>
      <p:ext uri="{BB962C8B-B14F-4D97-AF65-F5344CB8AC3E}">
        <p14:creationId xmlns:p14="http://schemas.microsoft.com/office/powerpoint/2010/main" val="95999730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Dipole magnets: guiding magnets</a:t>
            </a:r>
            <a:endParaRPr lang="en-US" dirty="0"/>
          </a:p>
        </p:txBody>
      </p:sp>
      <p:sp>
        <p:nvSpPr>
          <p:cNvPr id="3" name="Content Placeholder 2"/>
          <p:cNvSpPr>
            <a:spLocks noGrp="1"/>
          </p:cNvSpPr>
          <p:nvPr>
            <p:ph idx="1"/>
          </p:nvPr>
        </p:nvSpPr>
        <p:spPr/>
        <p:txBody>
          <a:bodyPr/>
          <a:lstStyle/>
          <a:p>
            <a:r>
              <a:rPr lang="en-US" dirty="0" smtClean="0"/>
              <a:t>Vertical magnetic field to bend in the horizontal plane</a:t>
            </a:r>
          </a:p>
          <a:p>
            <a:endParaRPr lang="en-US" dirty="0"/>
          </a:p>
          <a:p>
            <a:r>
              <a:rPr lang="en-US" dirty="0" smtClean="0"/>
              <a:t>Dipole electro-magnets:</a:t>
            </a:r>
            <a:endParaRPr lang="en-US" dirty="0"/>
          </a:p>
        </p:txBody>
      </p:sp>
      <p:pic>
        <p:nvPicPr>
          <p:cNvPr id="5" name="Picture 4" descr="TP_tmp.png"/>
          <p:cNvPicPr>
            <a:picLocks noChangeAspect="1"/>
          </p:cNvPicPr>
          <p:nvPr>
            <p:custDataLst>
              <p:tags r:id="rId1"/>
            </p:custDataLst>
          </p:nvPr>
        </p:nvPicPr>
        <p:blipFill>
          <a:blip r:embed="rId5">
            <a:extLst>
              <a:ext uri="{28A0092B-C50C-407E-A947-70E740481C1C}">
                <a14:useLocalDpi xmlns:a14="http://schemas.microsoft.com/office/drawing/2010/main" val="0"/>
              </a:ext>
            </a:extLst>
          </a:blip>
          <a:stretch>
            <a:fillRect/>
          </a:stretch>
        </p:blipFill>
        <p:spPr bwMode="auto">
          <a:xfrm>
            <a:off x="667615" y="2409614"/>
            <a:ext cx="2461080" cy="509189"/>
          </a:xfrm>
          <a:prstGeom prst="rect">
            <a:avLst/>
          </a:prstGeom>
          <a:gradFill flip="none" rotWithShape="1">
            <a:gsLst>
              <a:gs pos="0">
                <a:srgbClr val="0064C8"/>
              </a:gs>
              <a:gs pos="100000">
                <a:srgbClr val="FFFFFF"/>
              </a:gs>
            </a:gsLst>
            <a:lin ang="5400000" scaled="1"/>
            <a:tileRect/>
          </a:gradFill>
          <a:ln w="25400" cap="flat" cmpd="sng" algn="ctr">
            <a:solidFill>
              <a:schemeClr val="tx1"/>
            </a:solidFill>
            <a:prstDash val="solid"/>
            <a:round/>
            <a:headEnd type="none" w="med" len="med"/>
            <a:tailEnd type="none" w="med" len="med"/>
          </a:ln>
          <a:effectLst>
            <a:outerShdw blurRad="40000" dist="37357" dir="2700000" rotWithShape="0">
              <a:scrgbClr r="0" g="0" b="0">
                <a:alpha val="38000"/>
              </a:scrgbClr>
            </a:outerShdw>
          </a:effectLst>
          <a:extLst>
            <a:ext uri="{31F19639-BCED-4a60-ADC4-E9642A236FB7}">
              <a14:hiddenScene3d xmlns:a14="http://schemas.microsoft.com/office/drawing/2010/main" xmlns="">
                <a:camera prst="orthographicFront">
                  <a:rot lat="0" lon="0" rev="0"/>
                </a:camera>
                <a:lightRig rig="threePt" dir="t">
                  <a:rot lat="0" lon="0" rev="0"/>
                </a:lightRig>
              </a14:hiddenScene3d>
            </a:ext>
            <a:ext uri="{E45631CC-5BF2-4c18-A39C-3461C7D3F71A}">
              <a14:hiddenSp3d xmlns:a14="http://schemas.microsoft.com/office/drawing/2010/main" xmlns="" extrusionH="457200">
                <a:contourClr>
                  <a:srgbClr val="000000"/>
                </a:contourClr>
              </a14:hiddenSp3d>
            </a:ext>
            <a:ext uri="{53640926-AAD7-44d8-BBD7-CCE9431645EC}">
              <a14:shadowObscured xmlns:a14="http://schemas.microsoft.com/office/drawing/2010/main" xmlns=""/>
            </a:ext>
          </a:extLst>
        </p:spPr>
      </p:pic>
      <p:pic>
        <p:nvPicPr>
          <p:cNvPr id="6" name="Picture 5"/>
          <p:cNvPicPr>
            <a:picLocks noChangeAspect="1"/>
          </p:cNvPicPr>
          <p:nvPr/>
        </p:nvPicPr>
        <p:blipFill>
          <a:blip r:embed="rId6"/>
          <a:stretch>
            <a:fillRect/>
          </a:stretch>
        </p:blipFill>
        <p:spPr>
          <a:xfrm>
            <a:off x="629716" y="3181203"/>
            <a:ext cx="3519467" cy="2829376"/>
          </a:xfrm>
          <a:prstGeom prst="rect">
            <a:avLst/>
          </a:prstGeom>
        </p:spPr>
      </p:pic>
      <p:pic>
        <p:nvPicPr>
          <p:cNvPr id="8" name="Picture 7" descr="TP_tmp.png"/>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1402284" y="5830556"/>
            <a:ext cx="1645424" cy="575898"/>
          </a:xfrm>
          <a:prstGeom prst="rect">
            <a:avLst/>
          </a:prstGeom>
        </p:spPr>
      </p:pic>
      <p:cxnSp>
        <p:nvCxnSpPr>
          <p:cNvPr id="10" name="Straight Arrow Connector 9"/>
          <p:cNvCxnSpPr/>
          <p:nvPr/>
        </p:nvCxnSpPr>
        <p:spPr>
          <a:xfrm>
            <a:off x="4072163" y="4308597"/>
            <a:ext cx="0" cy="456709"/>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4044233" y="4332998"/>
            <a:ext cx="305943" cy="369332"/>
          </a:xfrm>
          <a:prstGeom prst="rect">
            <a:avLst/>
          </a:prstGeom>
          <a:noFill/>
        </p:spPr>
        <p:txBody>
          <a:bodyPr wrap="none" rtlCol="0">
            <a:spAutoFit/>
          </a:bodyPr>
          <a:lstStyle/>
          <a:p>
            <a:r>
              <a:rPr lang="en-US" dirty="0" smtClean="0"/>
              <a:t>h</a:t>
            </a:r>
            <a:endParaRPr lang="en-US" dirty="0"/>
          </a:p>
        </p:txBody>
      </p:sp>
      <p:pic>
        <p:nvPicPr>
          <p:cNvPr id="12" name="Picture 11" descr="TI8Tunnel-Quad-Dip2.JPG"/>
          <p:cNvPicPr>
            <a:picLocks noChangeAspect="1"/>
          </p:cNvPicPr>
          <p:nvPr/>
        </p:nvPicPr>
        <p:blipFill rotWithShape="1">
          <a:blip r:embed="rId8">
            <a:extLst>
              <a:ext uri="{28A0092B-C50C-407E-A947-70E740481C1C}">
                <a14:useLocalDpi xmlns:a14="http://schemas.microsoft.com/office/drawing/2010/main" val="0"/>
              </a:ext>
            </a:extLst>
          </a:blip>
          <a:srcRect l="32412" t="17682" r="918" b="30514"/>
          <a:stretch/>
        </p:blipFill>
        <p:spPr>
          <a:xfrm>
            <a:off x="4371166" y="2918803"/>
            <a:ext cx="4834236" cy="2817218"/>
          </a:xfrm>
          <a:prstGeom prst="rect">
            <a:avLst/>
          </a:prstGeom>
        </p:spPr>
      </p:pic>
    </p:spTree>
    <p:extLst>
      <p:ext uri="{BB962C8B-B14F-4D97-AF65-F5344CB8AC3E}">
        <p14:creationId xmlns:p14="http://schemas.microsoft.com/office/powerpoint/2010/main" val="48556028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9410" y="524828"/>
            <a:ext cx="8487390" cy="5531534"/>
          </a:xfrm>
        </p:spPr>
        <p:txBody>
          <a:bodyPr/>
          <a:lstStyle/>
          <a:p>
            <a:pPr marL="0" indent="0">
              <a:buNone/>
            </a:pPr>
            <a:r>
              <a:rPr lang="en-US" dirty="0" smtClean="0"/>
              <a:t>Define </a:t>
            </a:r>
            <a:r>
              <a:rPr lang="en-US" dirty="0" smtClean="0">
                <a:solidFill>
                  <a:srgbClr val="FF0000"/>
                </a:solidFill>
              </a:rPr>
              <a:t>design trajectory</a:t>
            </a:r>
            <a:r>
              <a:rPr lang="en-US" dirty="0"/>
              <a:t> </a:t>
            </a:r>
            <a:r>
              <a:rPr lang="en-US" dirty="0" smtClean="0"/>
              <a:t>with dipole magnets</a:t>
            </a:r>
          </a:p>
          <a:p>
            <a:endParaRPr lang="en-US" dirty="0" smtClean="0"/>
          </a:p>
          <a:p>
            <a:pPr marL="0" indent="0">
              <a:buNone/>
            </a:pPr>
            <a:r>
              <a:rPr lang="en-US" dirty="0" smtClean="0"/>
              <a:t>Trajectories of particles in beam will deviate from design trajectory</a:t>
            </a:r>
            <a:endParaRPr lang="en-US" dirty="0"/>
          </a:p>
          <a:p>
            <a:endParaRPr lang="en-US" dirty="0" smtClean="0"/>
          </a:p>
          <a:p>
            <a:endParaRPr lang="en-US" dirty="0" smtClean="0"/>
          </a:p>
          <a:p>
            <a:endParaRPr lang="en-US" dirty="0" smtClean="0"/>
          </a:p>
          <a:p>
            <a:endParaRPr lang="en-US" dirty="0"/>
          </a:p>
          <a:p>
            <a:endParaRPr lang="en-US" dirty="0" smtClean="0"/>
          </a:p>
          <a:p>
            <a:endParaRPr lang="en-US" dirty="0" smtClean="0"/>
          </a:p>
          <a:p>
            <a:r>
              <a:rPr lang="en-US" dirty="0" smtClean="0">
                <a:latin typeface="Wingdings"/>
                <a:ea typeface="Wingdings"/>
                <a:cs typeface="Wingdings"/>
                <a:sym typeface="Wingdings"/>
              </a:rPr>
              <a:t></a:t>
            </a:r>
            <a:r>
              <a:rPr lang="en-US" dirty="0">
                <a:sym typeface="Wingdings"/>
              </a:rPr>
              <a:t> </a:t>
            </a:r>
            <a:r>
              <a:rPr lang="en-US" dirty="0" smtClean="0"/>
              <a:t>Focusing</a:t>
            </a:r>
          </a:p>
          <a:p>
            <a:pPr lvl="1"/>
            <a:r>
              <a:rPr lang="en-US" dirty="0" smtClean="0"/>
              <a:t>Particles should feel restoring force when deviating from design trajectory horizontally or vertically</a:t>
            </a:r>
          </a:p>
          <a:p>
            <a:endParaRPr lang="en-US" dirty="0"/>
          </a:p>
        </p:txBody>
      </p:sp>
      <p:sp>
        <p:nvSpPr>
          <p:cNvPr id="2" name="Title 1"/>
          <p:cNvSpPr>
            <a:spLocks noGrp="1"/>
          </p:cNvSpPr>
          <p:nvPr>
            <p:ph type="title"/>
          </p:nvPr>
        </p:nvSpPr>
        <p:spPr>
          <a:xfrm>
            <a:off x="403193" y="-155703"/>
            <a:ext cx="8229600" cy="837967"/>
          </a:xfrm>
        </p:spPr>
        <p:txBody>
          <a:bodyPr/>
          <a:lstStyle/>
          <a:p>
            <a:r>
              <a:rPr lang="en-US" dirty="0" smtClean="0"/>
              <a:t>Focusing is mandatory for stability</a:t>
            </a:r>
            <a:endParaRPr lang="en-US" dirty="0"/>
          </a:p>
        </p:txBody>
      </p:sp>
      <p:cxnSp>
        <p:nvCxnSpPr>
          <p:cNvPr id="31" name="Straight Arrow Connector 30"/>
          <p:cNvCxnSpPr/>
          <p:nvPr/>
        </p:nvCxnSpPr>
        <p:spPr>
          <a:xfrm>
            <a:off x="2235492" y="6182303"/>
            <a:ext cx="2214501" cy="20993"/>
          </a:xfrm>
          <a:prstGeom prst="straightConnector1">
            <a:avLst/>
          </a:prstGeom>
          <a:ln>
            <a:tailEnd type="none"/>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4659900" y="5997637"/>
            <a:ext cx="1787669" cy="369332"/>
          </a:xfrm>
          <a:prstGeom prst="rect">
            <a:avLst/>
          </a:prstGeom>
          <a:noFill/>
        </p:spPr>
        <p:txBody>
          <a:bodyPr wrap="none" rtlCol="0">
            <a:spAutoFit/>
          </a:bodyPr>
          <a:lstStyle/>
          <a:p>
            <a:r>
              <a:rPr lang="en-US" dirty="0" smtClean="0"/>
              <a:t>Design trajectory</a:t>
            </a:r>
            <a:endParaRPr lang="en-US" dirty="0"/>
          </a:p>
        </p:txBody>
      </p:sp>
      <p:sp>
        <p:nvSpPr>
          <p:cNvPr id="34" name="Oval 33"/>
          <p:cNvSpPr/>
          <p:nvPr/>
        </p:nvSpPr>
        <p:spPr>
          <a:xfrm>
            <a:off x="2802236" y="5751976"/>
            <a:ext cx="136438" cy="106187"/>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6" name="Straight Arrow Connector 35"/>
          <p:cNvCxnSpPr>
            <a:stCxn id="34" idx="7"/>
          </p:cNvCxnSpPr>
          <p:nvPr/>
        </p:nvCxnSpPr>
        <p:spPr>
          <a:xfrm flipV="1">
            <a:off x="2918693" y="5615505"/>
            <a:ext cx="429297" cy="1520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p:nvPr/>
        </p:nvCxnSpPr>
        <p:spPr>
          <a:xfrm>
            <a:off x="2887208" y="5799015"/>
            <a:ext cx="0" cy="28883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pic>
        <p:nvPicPr>
          <p:cNvPr id="42" name="Picture 41" descr="TP_tmp.png"/>
          <p:cNvPicPr>
            <a:picLocks noChangeAspect="1"/>
          </p:cNvPicPr>
          <p:nvPr>
            <p:custDataLst>
              <p:tags r:id="rId1"/>
            </p:custDataLst>
          </p:nvPr>
        </p:nvPicPr>
        <p:blipFill>
          <a:blip r:embed="rId3">
            <a:extLst>
              <a:ext uri="{28A0092B-C50C-407E-A947-70E740481C1C}">
                <a14:useLocalDpi xmlns:a14="http://schemas.microsoft.com/office/drawing/2010/main" val="0"/>
              </a:ext>
            </a:extLst>
          </a:blip>
          <a:stretch>
            <a:fillRect/>
          </a:stretch>
        </p:blipFill>
        <p:spPr>
          <a:xfrm>
            <a:off x="2515171" y="5788518"/>
            <a:ext cx="224095" cy="280119"/>
          </a:xfrm>
          <a:prstGeom prst="rect">
            <a:avLst/>
          </a:prstGeom>
        </p:spPr>
      </p:pic>
      <p:pic>
        <p:nvPicPr>
          <p:cNvPr id="25" name="Picture 24"/>
          <p:cNvPicPr>
            <a:picLocks noChangeAspect="1"/>
          </p:cNvPicPr>
          <p:nvPr/>
        </p:nvPicPr>
        <p:blipFill>
          <a:blip r:embed="rId4"/>
          <a:stretch>
            <a:fillRect/>
          </a:stretch>
        </p:blipFill>
        <p:spPr>
          <a:xfrm>
            <a:off x="1371810" y="2045997"/>
            <a:ext cx="4232663" cy="1228838"/>
          </a:xfrm>
          <a:prstGeom prst="rect">
            <a:avLst/>
          </a:prstGeom>
        </p:spPr>
      </p:pic>
    </p:spTree>
    <p:extLst>
      <p:ext uri="{BB962C8B-B14F-4D97-AF65-F5344CB8AC3E}">
        <p14:creationId xmlns:p14="http://schemas.microsoft.com/office/powerpoint/2010/main" val="14698344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Focusing with </a:t>
            </a:r>
            <a:r>
              <a:rPr lang="en-US" dirty="0" err="1" smtClean="0"/>
              <a:t>Quadrupole</a:t>
            </a:r>
            <a:r>
              <a:rPr lang="en-US" dirty="0" smtClean="0"/>
              <a:t> Magnets</a:t>
            </a:r>
            <a:endParaRPr lang="en-US" dirty="0"/>
          </a:p>
        </p:txBody>
      </p:sp>
      <p:sp>
        <p:nvSpPr>
          <p:cNvPr id="3" name="Content Placeholder 2"/>
          <p:cNvSpPr>
            <a:spLocks noGrp="1"/>
          </p:cNvSpPr>
          <p:nvPr>
            <p:ph idx="1"/>
          </p:nvPr>
        </p:nvSpPr>
        <p:spPr>
          <a:xfrm>
            <a:off x="199409" y="1091612"/>
            <a:ext cx="8784537" cy="5531534"/>
          </a:xfrm>
        </p:spPr>
        <p:txBody>
          <a:bodyPr/>
          <a:lstStyle/>
          <a:p>
            <a:r>
              <a:rPr lang="en-US" dirty="0" smtClean="0"/>
              <a:t>Requirement: Lorentz force increases as a function of distance from design trajectory</a:t>
            </a:r>
          </a:p>
          <a:p>
            <a:endParaRPr lang="en-US" dirty="0"/>
          </a:p>
          <a:p>
            <a:r>
              <a:rPr lang="en-US" dirty="0" smtClean="0"/>
              <a:t>E.g. in the horizontal plane</a:t>
            </a:r>
          </a:p>
          <a:p>
            <a:endParaRPr lang="en-US" dirty="0"/>
          </a:p>
          <a:p>
            <a:endParaRPr lang="en-US" dirty="0" smtClean="0"/>
          </a:p>
          <a:p>
            <a:endParaRPr lang="en-US" dirty="0"/>
          </a:p>
          <a:p>
            <a:r>
              <a:rPr lang="en-US" dirty="0" smtClean="0"/>
              <a:t>We want a magnetic field that </a:t>
            </a:r>
          </a:p>
          <a:p>
            <a:endParaRPr lang="en-US" dirty="0" smtClean="0"/>
          </a:p>
          <a:p>
            <a:endParaRPr lang="en-US" dirty="0" smtClean="0"/>
          </a:p>
          <a:p>
            <a:pPr marL="342900" indent="-342900">
              <a:buFont typeface="Wingdings" charset="0"/>
              <a:buChar char="è"/>
            </a:pPr>
            <a:r>
              <a:rPr lang="en-US" dirty="0" err="1" smtClean="0"/>
              <a:t>Quadrupole</a:t>
            </a:r>
            <a:r>
              <a:rPr lang="en-US" dirty="0" smtClean="0"/>
              <a:t> magnet</a:t>
            </a:r>
          </a:p>
          <a:p>
            <a:endParaRPr lang="en-US" b="1" dirty="0" smtClean="0"/>
          </a:p>
          <a:p>
            <a:r>
              <a:rPr lang="en-US" b="1" dirty="0" smtClean="0">
                <a:solidFill>
                  <a:srgbClr val="3366FF"/>
                </a:solidFill>
              </a:rPr>
              <a:t>Gradient</a:t>
            </a:r>
            <a:r>
              <a:rPr lang="en-US" dirty="0" smtClean="0"/>
              <a:t> of </a:t>
            </a:r>
            <a:r>
              <a:rPr lang="en-US" dirty="0" err="1" smtClean="0"/>
              <a:t>quadrupole</a:t>
            </a:r>
            <a:r>
              <a:rPr lang="en-US" dirty="0" smtClean="0"/>
              <a:t>		Normalized gradient, focusing strength</a:t>
            </a:r>
            <a:endParaRPr lang="en-US" dirty="0"/>
          </a:p>
          <a:p>
            <a:endParaRPr lang="en-US" dirty="0" smtClean="0"/>
          </a:p>
          <a:p>
            <a:endParaRPr lang="en-US" dirty="0"/>
          </a:p>
        </p:txBody>
      </p:sp>
      <p:pic>
        <p:nvPicPr>
          <p:cNvPr id="5" name="Picture 4" descr="TP_tmp.png"/>
          <p:cNvPicPr>
            <a:picLocks noChangeAspect="1"/>
          </p:cNvPicPr>
          <p:nvPr>
            <p:custDataLst>
              <p:tags r:id="rId1"/>
            </p:custDataLst>
          </p:nvPr>
        </p:nvPicPr>
        <p:blipFill>
          <a:blip r:embed="rId8">
            <a:extLst>
              <a:ext uri="{28A0092B-C50C-407E-A947-70E740481C1C}">
                <a14:useLocalDpi xmlns:a14="http://schemas.microsoft.com/office/drawing/2010/main" val="0"/>
              </a:ext>
            </a:extLst>
          </a:blip>
          <a:stretch>
            <a:fillRect/>
          </a:stretch>
        </p:blipFill>
        <p:spPr>
          <a:xfrm>
            <a:off x="900697" y="2744653"/>
            <a:ext cx="3092509" cy="425220"/>
          </a:xfrm>
          <a:prstGeom prst="rect">
            <a:avLst/>
          </a:prstGeom>
        </p:spPr>
      </p:pic>
      <p:pic>
        <p:nvPicPr>
          <p:cNvPr id="7" name="Picture 6" descr="TP_tmp.png"/>
          <p:cNvPicPr>
            <a:picLocks noChangeAspect="1"/>
          </p:cNvPicPr>
          <p:nvPr>
            <p:custDataLst>
              <p:tags r:id="rId2"/>
            </p:custDataLst>
          </p:nvPr>
        </p:nvPicPr>
        <p:blipFill>
          <a:blip r:embed="rId9">
            <a:extLst>
              <a:ext uri="{28A0092B-C50C-407E-A947-70E740481C1C}">
                <a14:useLocalDpi xmlns:a14="http://schemas.microsoft.com/office/drawing/2010/main" val="0"/>
              </a:ext>
            </a:extLst>
          </a:blip>
          <a:stretch>
            <a:fillRect/>
          </a:stretch>
        </p:blipFill>
        <p:spPr>
          <a:xfrm>
            <a:off x="509985" y="4172144"/>
            <a:ext cx="1662229" cy="425221"/>
          </a:xfrm>
          <a:prstGeom prst="rect">
            <a:avLst/>
          </a:prstGeom>
        </p:spPr>
      </p:pic>
      <p:pic>
        <p:nvPicPr>
          <p:cNvPr id="9" name="Picture 8" descr="TP_tmp.png"/>
          <p:cNvPicPr>
            <a:picLocks noChangeAspect="1"/>
          </p:cNvPicPr>
          <p:nvPr>
            <p:custDataLst>
              <p:tags r:id="rId3"/>
            </p:custDataLst>
          </p:nvPr>
        </p:nvPicPr>
        <p:blipFill>
          <a:blip r:embed="rId10">
            <a:extLst>
              <a:ext uri="{28A0092B-C50C-407E-A947-70E740481C1C}">
                <a14:useLocalDpi xmlns:a14="http://schemas.microsoft.com/office/drawing/2010/main" val="0"/>
              </a:ext>
            </a:extLst>
          </a:blip>
          <a:stretch>
            <a:fillRect/>
          </a:stretch>
        </p:blipFill>
        <p:spPr bwMode="auto">
          <a:xfrm>
            <a:off x="2719457" y="4172144"/>
            <a:ext cx="1662229" cy="386565"/>
          </a:xfrm>
          <a:prstGeom prst="rect">
            <a:avLst/>
          </a:prstGeom>
          <a:noFill/>
          <a:ln/>
          <a:effectLst/>
          <a:extLst>
            <a:ext uri="{909E8E84-426E-40dd-AFC4-6F175D3DCCD1}">
              <a14:hiddenFill xmlns:a14="http://schemas.microsoft.com/office/drawing/2010/main" xmlns="">
                <a:pattFill prst="pct5">
                  <a:fgClr>
                    <a:srgbClr val="FFFFFF">
                      <a:alpha val="0"/>
                    </a:srgbClr>
                  </a:fgClr>
                  <a:bgClr>
                    <a:srgbClr val="FFFFFF">
                      <a:alpha val="0"/>
                    </a:srgbClr>
                  </a:bgClr>
                </a:pattFill>
              </a14:hiddenFill>
            </a:ext>
            <a:ext uri="{AF507438-7753-43e0-B8FC-AC1667EBCBE1}">
              <a14:hiddenEffects xmlns:a14="http://schemas.microsoft.com/office/drawing/2010/main" xmlns="">
                <a:effectLst>
                  <a:outerShdw blurRad="63500" dist="37357" dir="2700000" rotWithShape="0">
                    <a:scrgbClr r="0" g="0" b="0"/>
                  </a:outerShdw>
                </a:effectLst>
              </a14:hiddenEffects>
            </a:ext>
            <a:ext uri="{31F19639-BCED-4a60-ADC4-E9642A236FB7}">
              <a14:hiddenScene3d xmlns:a14="http://schemas.microsoft.com/office/drawing/2010/main" xmlns="">
                <a:camera prst="orthographicFront">
                  <a:rot lat="0" lon="0" rev="0"/>
                </a:camera>
                <a:lightRig rig="threePt" dir="t">
                  <a:rot lat="0" lon="0" rev="0"/>
                </a:lightRig>
              </a14:hiddenScene3d>
            </a:ext>
            <a:ext uri="{E45631CC-5BF2-4c18-A39C-3461C7D3F71A}">
              <a14:hiddenSp3d xmlns:a14="http://schemas.microsoft.com/office/drawing/2010/main" xmlns="" extrusionH="457200">
                <a:contourClr>
                  <a:srgbClr val="000000"/>
                </a:contourClr>
              </a14:hiddenSp3d>
            </a:ext>
            <a:ext uri="{53640926-AAD7-44d8-BBD7-CCE9431645EC}">
              <a14:shadowObscured xmlns:a14="http://schemas.microsoft.com/office/drawing/2010/main" xmlns=""/>
            </a:ext>
          </a:extLst>
        </p:spPr>
      </p:pic>
      <p:pic>
        <p:nvPicPr>
          <p:cNvPr id="10" name="Picture 9"/>
          <p:cNvPicPr>
            <a:picLocks noChangeAspect="1"/>
          </p:cNvPicPr>
          <p:nvPr/>
        </p:nvPicPr>
        <p:blipFill>
          <a:blip r:embed="rId11"/>
          <a:stretch>
            <a:fillRect/>
          </a:stretch>
        </p:blipFill>
        <p:spPr>
          <a:xfrm>
            <a:off x="5608043" y="1896001"/>
            <a:ext cx="3375904" cy="2631219"/>
          </a:xfrm>
          <a:prstGeom prst="rect">
            <a:avLst/>
          </a:prstGeom>
        </p:spPr>
      </p:pic>
      <p:sp>
        <p:nvSpPr>
          <p:cNvPr id="11" name="TextBox 10"/>
          <p:cNvSpPr txBox="1"/>
          <p:nvPr/>
        </p:nvSpPr>
        <p:spPr>
          <a:xfrm>
            <a:off x="5829683" y="4422257"/>
            <a:ext cx="3154264" cy="584776"/>
          </a:xfrm>
          <a:prstGeom prst="rect">
            <a:avLst/>
          </a:prstGeom>
          <a:noFill/>
        </p:spPr>
        <p:txBody>
          <a:bodyPr wrap="square" rtlCol="0">
            <a:spAutoFit/>
          </a:bodyPr>
          <a:lstStyle/>
          <a:p>
            <a:r>
              <a:rPr lang="en-US" sz="1600" dirty="0" smtClean="0"/>
              <a:t>The red arrows show the direction of the force on the particle</a:t>
            </a:r>
            <a:endParaRPr lang="en-US" sz="1600" dirty="0"/>
          </a:p>
        </p:txBody>
      </p:sp>
      <p:pic>
        <p:nvPicPr>
          <p:cNvPr id="13" name="Picture 12" descr="TP_tmp.png"/>
          <p:cNvPicPr>
            <a:picLocks noChangeAspect="1"/>
          </p:cNvPicPr>
          <p:nvPr>
            <p:custDataLst>
              <p:tags r:id="rId4"/>
            </p:custDataLst>
          </p:nvPr>
        </p:nvPicPr>
        <p:blipFill>
          <a:blip r:embed="rId12">
            <a:extLst>
              <a:ext uri="{28A0092B-C50C-407E-A947-70E740481C1C}">
                <a14:useLocalDpi xmlns:a14="http://schemas.microsoft.com/office/drawing/2010/main" val="0"/>
              </a:ext>
            </a:extLst>
          </a:blip>
          <a:stretch>
            <a:fillRect/>
          </a:stretch>
        </p:blipFill>
        <p:spPr>
          <a:xfrm>
            <a:off x="651501" y="5946012"/>
            <a:ext cx="2372287" cy="582667"/>
          </a:xfrm>
          <a:prstGeom prst="rect">
            <a:avLst/>
          </a:prstGeom>
        </p:spPr>
      </p:pic>
      <p:pic>
        <p:nvPicPr>
          <p:cNvPr id="15" name="Picture 14" descr="TP_tmp.png"/>
          <p:cNvPicPr>
            <a:picLocks noChangeAspect="1"/>
          </p:cNvPicPr>
          <p:nvPr>
            <p:custDataLst>
              <p:tags r:id="rId5"/>
            </p:custDataLst>
          </p:nvPr>
        </p:nvPicPr>
        <p:blipFill>
          <a:blip r:embed="rId13">
            <a:extLst>
              <a:ext uri="{28A0092B-C50C-407E-A947-70E740481C1C}">
                <a14:useLocalDpi xmlns:a14="http://schemas.microsoft.com/office/drawing/2010/main" val="0"/>
              </a:ext>
            </a:extLst>
          </a:blip>
          <a:stretch>
            <a:fillRect/>
          </a:stretch>
        </p:blipFill>
        <p:spPr>
          <a:xfrm>
            <a:off x="5139013" y="5946012"/>
            <a:ext cx="2228659" cy="547390"/>
          </a:xfrm>
          <a:prstGeom prst="rect">
            <a:avLst/>
          </a:prstGeom>
        </p:spPr>
      </p:pic>
    </p:spTree>
    <p:extLst>
      <p:ext uri="{BB962C8B-B14F-4D97-AF65-F5344CB8AC3E}">
        <p14:creationId xmlns:p14="http://schemas.microsoft.com/office/powerpoint/2010/main" val="8228906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Strong focusing</a:t>
            </a:r>
            <a:endParaRPr lang="en-US" dirty="0"/>
          </a:p>
        </p:txBody>
      </p:sp>
      <p:sp>
        <p:nvSpPr>
          <p:cNvPr id="3" name="Content Placeholder 2"/>
          <p:cNvSpPr>
            <a:spLocks noGrp="1"/>
          </p:cNvSpPr>
          <p:nvPr>
            <p:ph idx="1"/>
          </p:nvPr>
        </p:nvSpPr>
        <p:spPr/>
        <p:txBody>
          <a:bodyPr>
            <a:normAutofit/>
          </a:bodyPr>
          <a:lstStyle/>
          <a:p>
            <a:r>
              <a:rPr lang="en-US" dirty="0" smtClean="0"/>
              <a:t>Initially weak focusing or constant-gradient focusing.</a:t>
            </a:r>
          </a:p>
          <a:p>
            <a:endParaRPr lang="en-US" dirty="0"/>
          </a:p>
          <a:p>
            <a:r>
              <a:rPr lang="en-US" dirty="0" smtClean="0"/>
              <a:t>In early cyclotrons needed to introduce magnet shims to distort the guide field such that it was decreasing with R. A gradient.</a:t>
            </a:r>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smtClean="0"/>
              <a:t>The new idea: instead of constant-gradient: alternating gradient</a:t>
            </a:r>
          </a:p>
          <a:p>
            <a:r>
              <a:rPr lang="en-US" dirty="0"/>
              <a:t>	</a:t>
            </a:r>
            <a:r>
              <a:rPr lang="en-US" dirty="0" smtClean="0"/>
              <a:t>		     </a:t>
            </a:r>
            <a:r>
              <a:rPr lang="en-US" sz="1800" dirty="0" smtClean="0"/>
              <a:t>allowed for smaller apertures and much, much higher energies.</a:t>
            </a:r>
          </a:p>
          <a:p>
            <a:endParaRPr lang="en-US" dirty="0"/>
          </a:p>
          <a:p>
            <a:r>
              <a:rPr lang="en-US" dirty="0" smtClean="0"/>
              <a:t>Analogous to geometrical optics with light lenses. </a:t>
            </a:r>
          </a:p>
        </p:txBody>
      </p:sp>
      <p:pic>
        <p:nvPicPr>
          <p:cNvPr id="4" name="Picture 3"/>
          <p:cNvPicPr>
            <a:picLocks noChangeAspect="1"/>
          </p:cNvPicPr>
          <p:nvPr/>
        </p:nvPicPr>
        <p:blipFill rotWithShape="1">
          <a:blip r:embed="rId2"/>
          <a:srcRect l="79486" t="7033" b="49733"/>
          <a:stretch/>
        </p:blipFill>
        <p:spPr>
          <a:xfrm>
            <a:off x="587735" y="2603075"/>
            <a:ext cx="1683616" cy="1689899"/>
          </a:xfrm>
          <a:prstGeom prst="rect">
            <a:avLst/>
          </a:prstGeom>
        </p:spPr>
      </p:pic>
      <p:sp>
        <p:nvSpPr>
          <p:cNvPr id="5" name="TextBox 4"/>
          <p:cNvSpPr txBox="1"/>
          <p:nvPr/>
        </p:nvSpPr>
        <p:spPr>
          <a:xfrm>
            <a:off x="2770750" y="3190866"/>
            <a:ext cx="6496828" cy="1200329"/>
          </a:xfrm>
          <a:prstGeom prst="rect">
            <a:avLst/>
          </a:prstGeom>
          <a:noFill/>
        </p:spPr>
        <p:txBody>
          <a:bodyPr wrap="none" rtlCol="0">
            <a:spAutoFit/>
          </a:bodyPr>
          <a:lstStyle/>
          <a:p>
            <a:r>
              <a:rPr lang="en-US" dirty="0" smtClean="0"/>
              <a:t>Example: bending magnets in the Cosmotron, the first synchrotron.</a:t>
            </a:r>
          </a:p>
          <a:p>
            <a:endParaRPr lang="en-US" dirty="0"/>
          </a:p>
          <a:p>
            <a:r>
              <a:rPr lang="en-US" dirty="0" smtClean="0"/>
              <a:t>Apertures very large. </a:t>
            </a:r>
          </a:p>
          <a:p>
            <a:r>
              <a:rPr lang="en-US" dirty="0" smtClean="0"/>
              <a:t>Energy limit was believed to be 10 </a:t>
            </a:r>
            <a:r>
              <a:rPr lang="en-US" dirty="0" err="1" smtClean="0"/>
              <a:t>GeV</a:t>
            </a:r>
            <a:r>
              <a:rPr lang="en-US" dirty="0" smtClean="0"/>
              <a:t>.</a:t>
            </a:r>
            <a:endParaRPr lang="en-US" dirty="0"/>
          </a:p>
        </p:txBody>
      </p:sp>
    </p:spTree>
    <p:extLst>
      <p:ext uri="{BB962C8B-B14F-4D97-AF65-F5344CB8AC3E}">
        <p14:creationId xmlns:p14="http://schemas.microsoft.com/office/powerpoint/2010/main" val="7916989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Natural Accelerators</a:t>
            </a:r>
            <a:endParaRPr lang="en-US" dirty="0"/>
          </a:p>
        </p:txBody>
      </p:sp>
      <p:sp>
        <p:nvSpPr>
          <p:cNvPr id="3" name="Content Placeholder 2"/>
          <p:cNvSpPr>
            <a:spLocks noGrp="1"/>
          </p:cNvSpPr>
          <p:nvPr>
            <p:ph idx="1"/>
          </p:nvPr>
        </p:nvSpPr>
        <p:spPr>
          <a:xfrm>
            <a:off x="115500" y="787220"/>
            <a:ext cx="5048223" cy="5835926"/>
          </a:xfrm>
        </p:spPr>
        <p:txBody>
          <a:bodyPr>
            <a:normAutofit/>
          </a:bodyPr>
          <a:lstStyle/>
          <a:p>
            <a:r>
              <a:rPr lang="en-US" dirty="0" smtClean="0"/>
              <a:t>Radioactive Accelerators</a:t>
            </a:r>
          </a:p>
          <a:p>
            <a:pPr lvl="1"/>
            <a:r>
              <a:rPr lang="en-US" dirty="0" smtClean="0"/>
              <a:t>Rutherford experiment 1911</a:t>
            </a:r>
          </a:p>
          <a:p>
            <a:pPr lvl="1"/>
            <a:r>
              <a:rPr lang="en-US" dirty="0" smtClean="0"/>
              <a:t>Used </a:t>
            </a:r>
            <a:r>
              <a:rPr lang="en-US" dirty="0" smtClean="0">
                <a:latin typeface="Symbol" charset="2"/>
                <a:cs typeface="Symbol" charset="2"/>
              </a:rPr>
              <a:t>a</a:t>
            </a:r>
            <a:r>
              <a:rPr lang="en-US" dirty="0" smtClean="0"/>
              <a:t> particles tunneling through the Coulomb barrier of Ra and </a:t>
            </a:r>
            <a:r>
              <a:rPr lang="en-US" dirty="0" err="1" smtClean="0"/>
              <a:t>Th</a:t>
            </a:r>
            <a:r>
              <a:rPr lang="en-US" dirty="0" smtClean="0"/>
              <a:t> to investigate the inner structure of atoms</a:t>
            </a:r>
          </a:p>
          <a:p>
            <a:pPr lvl="1"/>
            <a:r>
              <a:rPr lang="en-US" dirty="0" smtClean="0"/>
              <a:t>Existence of positively charged nucleus, d ~ 10</a:t>
            </a:r>
            <a:r>
              <a:rPr lang="en-US" baseline="30000" dirty="0" smtClean="0"/>
              <a:t>-13 </a:t>
            </a:r>
            <a:r>
              <a:rPr lang="en-US" dirty="0" smtClean="0"/>
              <a:t>m </a:t>
            </a:r>
          </a:p>
          <a:p>
            <a:pPr lvl="1"/>
            <a:r>
              <a:rPr lang="en-US" dirty="0">
                <a:latin typeface="Symbol" charset="2"/>
                <a:cs typeface="Symbol" charset="2"/>
              </a:rPr>
              <a:t>a</a:t>
            </a:r>
            <a:r>
              <a:rPr lang="en-US" dirty="0" smtClean="0"/>
              <a:t> particle kinetic energy ~ 6 MeV </a:t>
            </a:r>
          </a:p>
          <a:p>
            <a:endParaRPr lang="en-US" dirty="0" smtClean="0"/>
          </a:p>
          <a:p>
            <a:r>
              <a:rPr lang="en-US" dirty="0" smtClean="0"/>
              <a:t>Cosmic rays</a:t>
            </a:r>
          </a:p>
          <a:p>
            <a:pPr lvl="1"/>
            <a:r>
              <a:rPr lang="en-US" dirty="0" smtClean="0"/>
              <a:t>Energies up to 3 x 10</a:t>
            </a:r>
            <a:r>
              <a:rPr lang="en-US" baseline="30000" dirty="0" smtClean="0"/>
              <a:t>20</a:t>
            </a:r>
            <a:r>
              <a:rPr lang="en-US" dirty="0" smtClean="0"/>
              <a:t> </a:t>
            </a:r>
            <a:r>
              <a:rPr lang="en-US" dirty="0" err="1" smtClean="0"/>
              <a:t>eV</a:t>
            </a:r>
            <a:r>
              <a:rPr lang="en-US" dirty="0" smtClean="0"/>
              <a:t> for heavy elements have been measured. ~ 40 x 10</a:t>
            </a:r>
            <a:r>
              <a:rPr lang="en-US" baseline="30000" dirty="0" smtClean="0"/>
              <a:t>6</a:t>
            </a:r>
            <a:r>
              <a:rPr lang="en-US" dirty="0" smtClean="0"/>
              <a:t> times what the LHC can do.</a:t>
            </a:r>
          </a:p>
          <a:p>
            <a:pPr lvl="1"/>
            <a:r>
              <a:rPr lang="en-US" dirty="0" smtClean="0"/>
              <a:t>“Ultra high energy” cosmic rays are rare…</a:t>
            </a:r>
          </a:p>
          <a:p>
            <a:pPr marL="457200" lvl="1" indent="0">
              <a:buNone/>
            </a:pPr>
            <a:endParaRPr lang="en-US" dirty="0"/>
          </a:p>
        </p:txBody>
      </p:sp>
      <p:pic>
        <p:nvPicPr>
          <p:cNvPr id="5" name="Picture 4" descr="400px-Cosmic_ray_flux_versus_particle_energy.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63723" y="787220"/>
            <a:ext cx="3980277" cy="5835925"/>
          </a:xfrm>
          <a:prstGeom prst="rect">
            <a:avLst/>
          </a:prstGeom>
        </p:spPr>
      </p:pic>
    </p:spTree>
    <p:extLst>
      <p:ext uri="{BB962C8B-B14F-4D97-AF65-F5344CB8AC3E}">
        <p14:creationId xmlns:p14="http://schemas.microsoft.com/office/powerpoint/2010/main" val="413207266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Strong focusing</a:t>
            </a:r>
            <a:endParaRPr lang="en-US" dirty="0"/>
          </a:p>
        </p:txBody>
      </p:sp>
      <p:sp>
        <p:nvSpPr>
          <p:cNvPr id="3" name="Content Placeholder 2"/>
          <p:cNvSpPr>
            <a:spLocks noGrp="1"/>
          </p:cNvSpPr>
          <p:nvPr>
            <p:ph idx="1"/>
          </p:nvPr>
        </p:nvSpPr>
        <p:spPr/>
        <p:txBody>
          <a:bodyPr/>
          <a:lstStyle/>
          <a:p>
            <a:r>
              <a:rPr lang="en-US" dirty="0" smtClean="0"/>
              <a:t>Light lenses:</a:t>
            </a:r>
          </a:p>
          <a:p>
            <a:endParaRPr lang="en-US" dirty="0"/>
          </a:p>
          <a:p>
            <a:endParaRPr lang="en-US" dirty="0" smtClean="0"/>
          </a:p>
          <a:p>
            <a:endParaRPr lang="en-US" dirty="0"/>
          </a:p>
          <a:p>
            <a:endParaRPr lang="en-US" dirty="0" smtClean="0"/>
          </a:p>
          <a:p>
            <a:endParaRPr lang="en-US" dirty="0"/>
          </a:p>
          <a:p>
            <a:endParaRPr lang="en-US" dirty="0" smtClean="0"/>
          </a:p>
          <a:p>
            <a:r>
              <a:rPr lang="en-US" dirty="0" smtClean="0"/>
              <a:t>In a synchrotron: the lenses are the </a:t>
            </a:r>
            <a:r>
              <a:rPr lang="en-US" dirty="0" err="1" smtClean="0"/>
              <a:t>quadrupoles</a:t>
            </a:r>
            <a:endParaRPr lang="en-US" dirty="0" smtClean="0"/>
          </a:p>
          <a:p>
            <a:endParaRPr lang="en-US" dirty="0"/>
          </a:p>
          <a:p>
            <a:endParaRPr lang="en-US" dirty="0" smtClean="0"/>
          </a:p>
          <a:p>
            <a:endParaRPr lang="en-US" dirty="0"/>
          </a:p>
          <a:p>
            <a:endParaRPr lang="en-US" dirty="0" smtClean="0"/>
          </a:p>
          <a:p>
            <a:endParaRPr lang="en-US" dirty="0"/>
          </a:p>
          <a:p>
            <a:r>
              <a:rPr lang="en-US" dirty="0" smtClean="0"/>
              <a:t>							Focal length of </a:t>
            </a:r>
            <a:r>
              <a:rPr lang="en-US" dirty="0" err="1" smtClean="0"/>
              <a:t>quadrupole</a:t>
            </a:r>
            <a:endParaRPr lang="en-US" dirty="0"/>
          </a:p>
        </p:txBody>
      </p:sp>
      <p:graphicFrame>
        <p:nvGraphicFramePr>
          <p:cNvPr id="6" name="Object 5"/>
          <p:cNvGraphicFramePr>
            <a:graphicFrameLocks noChangeAspect="1"/>
          </p:cNvGraphicFramePr>
          <p:nvPr>
            <p:extLst/>
          </p:nvPr>
        </p:nvGraphicFramePr>
        <p:xfrm>
          <a:off x="3866267" y="1523273"/>
          <a:ext cx="2388911" cy="922988"/>
        </p:xfrm>
        <a:graphic>
          <a:graphicData uri="http://schemas.openxmlformats.org/presentationml/2006/ole">
            <mc:AlternateContent xmlns:mc="http://schemas.openxmlformats.org/markup-compatibility/2006">
              <mc:Choice xmlns:v="urn:schemas-microsoft-com:vml" Requires="v">
                <p:oleObj spid="_x0000_s1045" name="Equation" r:id="rId4" imgW="1117600" imgH="431800" progId="Equation.3">
                  <p:embed/>
                </p:oleObj>
              </mc:Choice>
              <mc:Fallback>
                <p:oleObj name="Equation" r:id="rId4" imgW="1117600" imgH="431800" progId="Equation.3">
                  <p:embed/>
                  <p:pic>
                    <p:nvPicPr>
                      <p:cNvPr id="0" name=""/>
                      <p:cNvPicPr/>
                      <p:nvPr/>
                    </p:nvPicPr>
                    <p:blipFill>
                      <a:blip r:embed="rId5"/>
                      <a:stretch>
                        <a:fillRect/>
                      </a:stretch>
                    </p:blipFill>
                    <p:spPr>
                      <a:xfrm>
                        <a:off x="3866267" y="1523273"/>
                        <a:ext cx="2388911" cy="922988"/>
                      </a:xfrm>
                      <a:prstGeom prst="rect">
                        <a:avLst/>
                      </a:prstGeom>
                    </p:spPr>
                  </p:pic>
                </p:oleObj>
              </mc:Fallback>
            </mc:AlternateContent>
          </a:graphicData>
        </a:graphic>
      </p:graphicFrame>
      <p:sp>
        <p:nvSpPr>
          <p:cNvPr id="7" name="TextBox 6"/>
          <p:cNvSpPr txBox="1"/>
          <p:nvPr/>
        </p:nvSpPr>
        <p:spPr>
          <a:xfrm>
            <a:off x="843732" y="2439474"/>
            <a:ext cx="333107" cy="369332"/>
          </a:xfrm>
          <a:prstGeom prst="rect">
            <a:avLst/>
          </a:prstGeom>
          <a:noFill/>
        </p:spPr>
        <p:txBody>
          <a:bodyPr wrap="none" rtlCol="0">
            <a:spAutoFit/>
          </a:bodyPr>
          <a:lstStyle/>
          <a:p>
            <a:r>
              <a:rPr lang="en-US" dirty="0" smtClean="0"/>
              <a:t>f</a:t>
            </a:r>
            <a:r>
              <a:rPr lang="en-US" baseline="-25000" dirty="0" smtClean="0"/>
              <a:t>1</a:t>
            </a:r>
            <a:endParaRPr lang="en-US" baseline="-25000" dirty="0"/>
          </a:p>
        </p:txBody>
      </p:sp>
      <p:sp>
        <p:nvSpPr>
          <p:cNvPr id="8" name="TextBox 7"/>
          <p:cNvSpPr txBox="1"/>
          <p:nvPr/>
        </p:nvSpPr>
        <p:spPr>
          <a:xfrm>
            <a:off x="1755885" y="2473889"/>
            <a:ext cx="333107" cy="369332"/>
          </a:xfrm>
          <a:prstGeom prst="rect">
            <a:avLst/>
          </a:prstGeom>
          <a:noFill/>
        </p:spPr>
        <p:txBody>
          <a:bodyPr wrap="none" rtlCol="0">
            <a:spAutoFit/>
          </a:bodyPr>
          <a:lstStyle/>
          <a:p>
            <a:r>
              <a:rPr lang="en-US" dirty="0" smtClean="0"/>
              <a:t>f</a:t>
            </a:r>
            <a:r>
              <a:rPr lang="en-US" baseline="-25000" dirty="0"/>
              <a:t>2</a:t>
            </a:r>
          </a:p>
        </p:txBody>
      </p:sp>
      <p:sp>
        <p:nvSpPr>
          <p:cNvPr id="9" name="TextBox 8"/>
          <p:cNvSpPr txBox="1"/>
          <p:nvPr/>
        </p:nvSpPr>
        <p:spPr>
          <a:xfrm>
            <a:off x="3393980" y="2721531"/>
            <a:ext cx="4569981" cy="461665"/>
          </a:xfrm>
          <a:prstGeom prst="rect">
            <a:avLst/>
          </a:prstGeom>
          <a:noFill/>
        </p:spPr>
        <p:txBody>
          <a:bodyPr wrap="none" rtlCol="0">
            <a:spAutoFit/>
          </a:bodyPr>
          <a:lstStyle/>
          <a:p>
            <a:r>
              <a:rPr lang="en-US" sz="2400" dirty="0" smtClean="0"/>
              <a:t>Consider f</a:t>
            </a:r>
            <a:r>
              <a:rPr lang="en-US" sz="2400" baseline="-25000" dirty="0" smtClean="0"/>
              <a:t>1</a:t>
            </a:r>
            <a:r>
              <a:rPr lang="en-US" sz="2400" dirty="0" smtClean="0"/>
              <a:t>=f, f</a:t>
            </a:r>
            <a:r>
              <a:rPr lang="en-US" sz="2400" baseline="-25000" dirty="0" smtClean="0"/>
              <a:t>2</a:t>
            </a:r>
            <a:r>
              <a:rPr lang="en-US" sz="2400" dirty="0" smtClean="0"/>
              <a:t> = - f  </a:t>
            </a:r>
            <a:r>
              <a:rPr lang="en-US" sz="2400" dirty="0" smtClean="0">
                <a:latin typeface="Wingdings"/>
                <a:ea typeface="Wingdings"/>
                <a:cs typeface="Wingdings"/>
                <a:sym typeface="Wingdings"/>
              </a:rPr>
              <a:t></a:t>
            </a:r>
            <a:r>
              <a:rPr lang="en-US" sz="2400" dirty="0">
                <a:sym typeface="Wingdings"/>
              </a:rPr>
              <a:t> </a:t>
            </a:r>
            <a:r>
              <a:rPr lang="en-US" sz="2400" dirty="0" smtClean="0"/>
              <a:t>F = f</a:t>
            </a:r>
            <a:r>
              <a:rPr lang="en-US" sz="2400" baseline="30000" dirty="0" smtClean="0"/>
              <a:t>2</a:t>
            </a:r>
            <a:r>
              <a:rPr lang="en-US" sz="2400" dirty="0" smtClean="0"/>
              <a:t>/d</a:t>
            </a:r>
            <a:r>
              <a:rPr lang="en-US" sz="2400" baseline="30000" dirty="0" smtClean="0"/>
              <a:t> </a:t>
            </a:r>
            <a:r>
              <a:rPr lang="en-US" sz="2400" dirty="0" smtClean="0"/>
              <a:t>&gt; 0</a:t>
            </a:r>
            <a:endParaRPr lang="en-US" sz="2400" baseline="30000" dirty="0"/>
          </a:p>
        </p:txBody>
      </p:sp>
      <p:sp>
        <p:nvSpPr>
          <p:cNvPr id="10" name="Rectangle 9"/>
          <p:cNvSpPr/>
          <p:nvPr/>
        </p:nvSpPr>
        <p:spPr>
          <a:xfrm>
            <a:off x="6465085" y="2624140"/>
            <a:ext cx="1498876" cy="66126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1" name="Picture 10"/>
          <p:cNvPicPr>
            <a:picLocks noChangeAspect="1"/>
          </p:cNvPicPr>
          <p:nvPr/>
        </p:nvPicPr>
        <p:blipFill>
          <a:blip r:embed="rId6"/>
          <a:stretch>
            <a:fillRect/>
          </a:stretch>
        </p:blipFill>
        <p:spPr>
          <a:xfrm>
            <a:off x="266758" y="1500248"/>
            <a:ext cx="3258488" cy="946013"/>
          </a:xfrm>
          <a:prstGeom prst="rect">
            <a:avLst/>
          </a:prstGeom>
        </p:spPr>
      </p:pic>
      <p:sp>
        <p:nvSpPr>
          <p:cNvPr id="12" name="Rectangle 11"/>
          <p:cNvSpPr/>
          <p:nvPr/>
        </p:nvSpPr>
        <p:spPr>
          <a:xfrm>
            <a:off x="1161367" y="4294806"/>
            <a:ext cx="231234" cy="514317"/>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p:nvSpPr>
        <p:spPr>
          <a:xfrm>
            <a:off x="2342269" y="4809123"/>
            <a:ext cx="231234" cy="514317"/>
          </a:xfrm>
          <a:prstGeom prst="rect">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p:nvSpPr>
        <p:spPr>
          <a:xfrm>
            <a:off x="3512883" y="4294806"/>
            <a:ext cx="231234" cy="514317"/>
          </a:xfrm>
          <a:prstGeom prst="rect">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1686096" y="4294806"/>
            <a:ext cx="419811" cy="1028634"/>
          </a:xfrm>
          <a:prstGeom prst="rect">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2856537" y="4294806"/>
            <a:ext cx="419811" cy="1028634"/>
          </a:xfrm>
          <a:prstGeom prst="rect">
            <a:avLst/>
          </a:prstGeom>
          <a:solidFill>
            <a:srgbClr val="3366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0" name="Straight Connector 19"/>
          <p:cNvCxnSpPr/>
          <p:nvPr/>
        </p:nvCxnSpPr>
        <p:spPr>
          <a:xfrm>
            <a:off x="668060" y="4809123"/>
            <a:ext cx="373631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4536137" y="4221334"/>
            <a:ext cx="4703706" cy="646331"/>
          </a:xfrm>
          <a:prstGeom prst="rect">
            <a:avLst/>
          </a:prstGeom>
          <a:noFill/>
        </p:spPr>
        <p:txBody>
          <a:bodyPr wrap="none" rtlCol="0">
            <a:spAutoFit/>
          </a:bodyPr>
          <a:lstStyle/>
          <a:p>
            <a:r>
              <a:rPr lang="en-US" dirty="0" smtClean="0"/>
              <a:t>FODO Cell: F = Focusing, 0=nothing (bend, RF,..),</a:t>
            </a:r>
          </a:p>
          <a:p>
            <a:r>
              <a:rPr lang="en-US" dirty="0" smtClean="0"/>
              <a:t>		  D = Defocusing </a:t>
            </a:r>
            <a:endParaRPr lang="en-US" dirty="0"/>
          </a:p>
        </p:txBody>
      </p:sp>
      <p:sp>
        <p:nvSpPr>
          <p:cNvPr id="22" name="TextBox 21"/>
          <p:cNvSpPr txBox="1"/>
          <p:nvPr/>
        </p:nvSpPr>
        <p:spPr>
          <a:xfrm>
            <a:off x="3376276" y="5197485"/>
            <a:ext cx="790488" cy="369332"/>
          </a:xfrm>
          <a:prstGeom prst="rect">
            <a:avLst/>
          </a:prstGeom>
          <a:noFill/>
        </p:spPr>
        <p:txBody>
          <a:bodyPr wrap="none" rtlCol="0">
            <a:spAutoFit/>
          </a:bodyPr>
          <a:lstStyle/>
          <a:p>
            <a:r>
              <a:rPr lang="en-US" dirty="0" smtClean="0"/>
              <a:t>Dipole</a:t>
            </a:r>
            <a:endParaRPr lang="en-US" dirty="0"/>
          </a:p>
        </p:txBody>
      </p:sp>
      <p:sp>
        <p:nvSpPr>
          <p:cNvPr id="23" name="TextBox 22"/>
          <p:cNvSpPr txBox="1"/>
          <p:nvPr/>
        </p:nvSpPr>
        <p:spPr>
          <a:xfrm>
            <a:off x="450142" y="4835136"/>
            <a:ext cx="1128960" cy="369332"/>
          </a:xfrm>
          <a:prstGeom prst="rect">
            <a:avLst/>
          </a:prstGeom>
          <a:noFill/>
        </p:spPr>
        <p:txBody>
          <a:bodyPr wrap="none" rtlCol="0">
            <a:spAutoFit/>
          </a:bodyPr>
          <a:lstStyle/>
          <a:p>
            <a:r>
              <a:rPr lang="en-US" dirty="0" err="1" smtClean="0"/>
              <a:t>Foc</a:t>
            </a:r>
            <a:r>
              <a:rPr lang="en-US" dirty="0" smtClean="0"/>
              <a:t>. Quad</a:t>
            </a:r>
            <a:endParaRPr lang="en-US" dirty="0"/>
          </a:p>
        </p:txBody>
      </p:sp>
      <p:cxnSp>
        <p:nvCxnSpPr>
          <p:cNvPr id="26" name="Straight Connector 25"/>
          <p:cNvCxnSpPr/>
          <p:nvPr/>
        </p:nvCxnSpPr>
        <p:spPr>
          <a:xfrm flipH="1">
            <a:off x="1081258" y="4809123"/>
            <a:ext cx="80109" cy="120479"/>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3376278" y="5148586"/>
            <a:ext cx="115038" cy="15571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1886396" y="5382151"/>
            <a:ext cx="1350212" cy="369332"/>
          </a:xfrm>
          <a:prstGeom prst="rect">
            <a:avLst/>
          </a:prstGeom>
          <a:noFill/>
        </p:spPr>
        <p:txBody>
          <a:bodyPr wrap="none" rtlCol="0">
            <a:spAutoFit/>
          </a:bodyPr>
          <a:lstStyle/>
          <a:p>
            <a:r>
              <a:rPr lang="en-US" dirty="0" err="1" smtClean="0"/>
              <a:t>Defoc</a:t>
            </a:r>
            <a:r>
              <a:rPr lang="en-US" dirty="0" smtClean="0"/>
              <a:t>. Quad</a:t>
            </a:r>
            <a:endParaRPr lang="en-US" dirty="0"/>
          </a:p>
        </p:txBody>
      </p:sp>
      <p:cxnSp>
        <p:nvCxnSpPr>
          <p:cNvPr id="29" name="Straight Connector 28"/>
          <p:cNvCxnSpPr/>
          <p:nvPr/>
        </p:nvCxnSpPr>
        <p:spPr>
          <a:xfrm>
            <a:off x="2458465" y="5329670"/>
            <a:ext cx="0" cy="15571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pic>
        <p:nvPicPr>
          <p:cNvPr id="31" name="Picture 30" descr="TP_tmp.png"/>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7215434" y="5811354"/>
            <a:ext cx="1476063" cy="615026"/>
          </a:xfrm>
          <a:prstGeom prst="rect">
            <a:avLst/>
          </a:prstGeom>
        </p:spPr>
      </p:pic>
      <p:cxnSp>
        <p:nvCxnSpPr>
          <p:cNvPr id="33" name="Straight Connector 32"/>
          <p:cNvCxnSpPr/>
          <p:nvPr/>
        </p:nvCxnSpPr>
        <p:spPr>
          <a:xfrm>
            <a:off x="1280414" y="4062054"/>
            <a:ext cx="0" cy="1689429"/>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a:off x="3626325" y="4023841"/>
            <a:ext cx="0" cy="1689429"/>
          </a:xfrm>
          <a:prstGeom prst="line">
            <a:avLst/>
          </a:prstGeom>
          <a:ln>
            <a:solidFill>
              <a:schemeClr val="tx1"/>
            </a:solidFill>
            <a:prstDash val="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3170456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LHC FODO cell</a:t>
            </a:r>
            <a:endParaRPr lang="en-US" dirty="0"/>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a:p>
          <a:p>
            <a:endParaRPr lang="en-US" dirty="0" smtClean="0"/>
          </a:p>
          <a:p>
            <a:endParaRPr lang="en-US" dirty="0">
              <a:solidFill>
                <a:srgbClr val="000000"/>
              </a:solidFill>
            </a:endParaRPr>
          </a:p>
          <a:p>
            <a:endParaRPr lang="en-US" dirty="0" smtClean="0">
              <a:solidFill>
                <a:srgbClr val="000000"/>
              </a:solidFill>
            </a:endParaRPr>
          </a:p>
          <a:p>
            <a:endParaRPr lang="en-US" dirty="0">
              <a:solidFill>
                <a:srgbClr val="000000"/>
              </a:solidFill>
            </a:endParaRPr>
          </a:p>
          <a:p>
            <a:endParaRPr lang="en-US" dirty="0" smtClean="0">
              <a:solidFill>
                <a:srgbClr val="000000"/>
              </a:solidFill>
            </a:endParaRPr>
          </a:p>
          <a:p>
            <a:r>
              <a:rPr lang="en-US" dirty="0" smtClean="0">
                <a:solidFill>
                  <a:srgbClr val="000000"/>
                </a:solidFill>
              </a:rPr>
              <a:t>Each LHC arc consists of </a:t>
            </a:r>
          </a:p>
          <a:p>
            <a:r>
              <a:rPr lang="en-US" dirty="0" smtClean="0">
                <a:solidFill>
                  <a:srgbClr val="000000"/>
                </a:solidFill>
              </a:rPr>
              <a:t>23 FODO cells</a:t>
            </a:r>
            <a:endParaRPr lang="en-US" dirty="0">
              <a:solidFill>
                <a:srgbClr val="000000"/>
              </a:solidFill>
            </a:endParaRPr>
          </a:p>
        </p:txBody>
      </p:sp>
      <p:pic>
        <p:nvPicPr>
          <p:cNvPr id="5" name="Picture 4"/>
          <p:cNvPicPr>
            <a:picLocks noChangeAspect="1"/>
          </p:cNvPicPr>
          <p:nvPr/>
        </p:nvPicPr>
        <p:blipFill>
          <a:blip r:embed="rId2"/>
          <a:stretch>
            <a:fillRect/>
          </a:stretch>
        </p:blipFill>
        <p:spPr>
          <a:xfrm>
            <a:off x="57539" y="944159"/>
            <a:ext cx="9144000" cy="2385391"/>
          </a:xfrm>
          <a:prstGeom prst="rect">
            <a:avLst/>
          </a:prstGeom>
        </p:spPr>
      </p:pic>
      <p:grpSp>
        <p:nvGrpSpPr>
          <p:cNvPr id="6" name="Group 5"/>
          <p:cNvGrpSpPr/>
          <p:nvPr/>
        </p:nvGrpSpPr>
        <p:grpSpPr>
          <a:xfrm>
            <a:off x="4696348" y="3294352"/>
            <a:ext cx="3941242" cy="3263515"/>
            <a:chOff x="3524140" y="1383510"/>
            <a:chExt cx="5569060" cy="4428600"/>
          </a:xfrm>
        </p:grpSpPr>
        <p:pic>
          <p:nvPicPr>
            <p:cNvPr id="7" name="Picture 6"/>
            <p:cNvPicPr>
              <a:picLocks noChangeAspect="1"/>
            </p:cNvPicPr>
            <p:nvPr/>
          </p:nvPicPr>
          <p:blipFill>
            <a:blip r:embed="rId3"/>
            <a:srcRect l="34408" b="19645"/>
            <a:stretch>
              <a:fillRect/>
            </a:stretch>
          </p:blipFill>
          <p:spPr>
            <a:xfrm>
              <a:off x="3524140" y="1383510"/>
              <a:ext cx="5569060" cy="4428600"/>
            </a:xfrm>
            <a:prstGeom prst="rect">
              <a:avLst/>
            </a:prstGeom>
          </p:spPr>
        </p:pic>
        <p:sp>
          <p:nvSpPr>
            <p:cNvPr id="8" name="Rectangle 7"/>
            <p:cNvSpPr/>
            <p:nvPr/>
          </p:nvSpPr>
          <p:spPr>
            <a:xfrm>
              <a:off x="3524140" y="4806515"/>
              <a:ext cx="647080" cy="100559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10" name="Straight Connector 9"/>
          <p:cNvCxnSpPr/>
          <p:nvPr/>
        </p:nvCxnSpPr>
        <p:spPr>
          <a:xfrm flipH="1" flipV="1">
            <a:off x="4785828" y="3369294"/>
            <a:ext cx="1259432" cy="96565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flipV="1">
            <a:off x="4187596" y="4628846"/>
            <a:ext cx="1648884" cy="18893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4" name="Rectangle 13"/>
          <p:cNvSpPr/>
          <p:nvPr/>
        </p:nvSpPr>
        <p:spPr>
          <a:xfrm rot="17656946">
            <a:off x="2578509" y="3639079"/>
            <a:ext cx="4477608" cy="923330"/>
          </a:xfrm>
          <a:prstGeom prst="rect">
            <a:avLst/>
          </a:prstGeom>
          <a:noFill/>
        </p:spPr>
        <p:txBody>
          <a:bodyPr wrap="none" lIns="91440" tIns="45720" rIns="91440" bIns="45720">
            <a:prstTxWarp prst="textArchUp">
              <a:avLst/>
            </a:prstTxWarp>
            <a:spAutoFit/>
          </a:bodyPr>
          <a:lstStyle/>
          <a:p>
            <a:pPr algn="ctr"/>
            <a:r>
              <a:rPr lang="x-none" sz="2800" b="1" dirty="0" smtClean="0">
                <a:ln w="12700">
                  <a:solidFill>
                    <a:schemeClr val="tx2">
                      <a:satMod val="155000"/>
                    </a:schemeClr>
                  </a:solidFill>
                  <a:prstDash val="solid"/>
                </a:ln>
                <a:effectLst>
                  <a:outerShdw blurRad="41275" dist="20320" dir="1800000" algn="tl" rotWithShape="0">
                    <a:srgbClr val="000000">
                      <a:alpha val="40000"/>
                    </a:srgbClr>
                  </a:outerShdw>
                </a:effectLst>
              </a:rPr>
              <a:t>LHC arc</a:t>
            </a:r>
            <a:endParaRPr lang="x-none" sz="28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49877785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LHC main </a:t>
            </a:r>
            <a:r>
              <a:rPr lang="en-US" dirty="0" err="1" smtClean="0"/>
              <a:t>quadrupole</a:t>
            </a:r>
            <a:r>
              <a:rPr lang="en-US" dirty="0" smtClean="0"/>
              <a:t> magnet</a:t>
            </a:r>
            <a:endParaRPr lang="en-US" dirty="0"/>
          </a:p>
        </p:txBody>
      </p:sp>
      <p:sp>
        <p:nvSpPr>
          <p:cNvPr id="3" name="Content Placeholder 2"/>
          <p:cNvSpPr>
            <a:spLocks noGrp="1"/>
          </p:cNvSpPr>
          <p:nvPr>
            <p:ph idx="1"/>
          </p:nvPr>
        </p:nvSpPr>
        <p:spPr/>
        <p:txBody>
          <a:bodyPr/>
          <a:lstStyle/>
          <a:p>
            <a:r>
              <a:rPr lang="en-US" dirty="0" smtClean="0"/>
              <a:t>Length = 3.2 m</a:t>
            </a:r>
          </a:p>
          <a:p>
            <a:r>
              <a:rPr lang="en-US" dirty="0" smtClean="0"/>
              <a:t>Gradient = 223 T/m</a:t>
            </a:r>
          </a:p>
          <a:p>
            <a:r>
              <a:rPr lang="en-US" dirty="0" smtClean="0"/>
              <a:t>Peak field 6.83 T</a:t>
            </a:r>
          </a:p>
          <a:p>
            <a:r>
              <a:rPr lang="en-US" dirty="0" smtClean="0"/>
              <a:t>Total number in LHC: 392</a:t>
            </a:r>
            <a:endParaRPr lang="en-US" dirty="0"/>
          </a:p>
          <a:p>
            <a:endParaRPr lang="en-US" dirty="0"/>
          </a:p>
        </p:txBody>
      </p:sp>
      <p:pic>
        <p:nvPicPr>
          <p:cNvPr id="4" name="Picture 3"/>
          <p:cNvPicPr>
            <a:picLocks noChangeAspect="1"/>
          </p:cNvPicPr>
          <p:nvPr/>
        </p:nvPicPr>
        <p:blipFill>
          <a:blip r:embed="rId3"/>
          <a:stretch>
            <a:fillRect/>
          </a:stretch>
        </p:blipFill>
        <p:spPr>
          <a:xfrm>
            <a:off x="5132184" y="671762"/>
            <a:ext cx="3935726" cy="3082557"/>
          </a:xfrm>
          <a:prstGeom prst="rect">
            <a:avLst/>
          </a:prstGeom>
        </p:spPr>
      </p:pic>
      <p:pic>
        <p:nvPicPr>
          <p:cNvPr id="5" name="Picture 4"/>
          <p:cNvPicPr>
            <a:picLocks noChangeAspect="1"/>
          </p:cNvPicPr>
          <p:nvPr/>
        </p:nvPicPr>
        <p:blipFill>
          <a:blip r:embed="rId4"/>
          <a:stretch>
            <a:fillRect/>
          </a:stretch>
        </p:blipFill>
        <p:spPr>
          <a:xfrm>
            <a:off x="6512" y="2826252"/>
            <a:ext cx="5461521" cy="4031748"/>
          </a:xfrm>
          <a:prstGeom prst="rect">
            <a:avLst/>
          </a:prstGeom>
        </p:spPr>
      </p:pic>
      <p:pic>
        <p:nvPicPr>
          <p:cNvPr id="6" name="Picture 5"/>
          <p:cNvPicPr>
            <a:picLocks noChangeAspect="1"/>
          </p:cNvPicPr>
          <p:nvPr/>
        </p:nvPicPr>
        <p:blipFill rotWithShape="1">
          <a:blip r:embed="rId5"/>
          <a:srcRect l="11905" t="24413" r="20039"/>
          <a:stretch/>
        </p:blipFill>
        <p:spPr>
          <a:xfrm>
            <a:off x="5468033" y="3754319"/>
            <a:ext cx="3599878" cy="2998717"/>
          </a:xfrm>
          <a:prstGeom prst="rect">
            <a:avLst/>
          </a:prstGeom>
        </p:spPr>
      </p:pic>
    </p:spTree>
    <p:extLst>
      <p:ext uri="{BB962C8B-B14F-4D97-AF65-F5344CB8AC3E}">
        <p14:creationId xmlns:p14="http://schemas.microsoft.com/office/powerpoint/2010/main" val="125517949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Synchrotron</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1060365" y="1474219"/>
            <a:ext cx="6341421" cy="4162278"/>
          </a:xfrm>
          <a:prstGeom prst="rect">
            <a:avLst/>
          </a:prstGeom>
        </p:spPr>
      </p:pic>
    </p:spTree>
    <p:extLst>
      <p:ext uri="{BB962C8B-B14F-4D97-AF65-F5344CB8AC3E}">
        <p14:creationId xmlns:p14="http://schemas.microsoft.com/office/powerpoint/2010/main" val="171325827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Acceleration</a:t>
            </a:r>
            <a:endParaRPr lang="en-US" dirty="0"/>
          </a:p>
        </p:txBody>
      </p:sp>
      <p:sp>
        <p:nvSpPr>
          <p:cNvPr id="5" name="Text Placeholder 4"/>
          <p:cNvSpPr>
            <a:spLocks noGrp="1"/>
          </p:cNvSpPr>
          <p:nvPr>
            <p:ph type="body" idx="1"/>
          </p:nvPr>
        </p:nvSpPr>
        <p:spPr/>
        <p:txBody>
          <a:bodyPr/>
          <a:lstStyle/>
          <a:p>
            <a:endParaRPr lang="en-US"/>
          </a:p>
        </p:txBody>
      </p:sp>
    </p:spTree>
    <p:extLst>
      <p:ext uri="{BB962C8B-B14F-4D97-AF65-F5344CB8AC3E}">
        <p14:creationId xmlns:p14="http://schemas.microsoft.com/office/powerpoint/2010/main" val="16635681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LHC superconducting cavities</a:t>
            </a:r>
            <a:endParaRPr lang="en-US" dirty="0"/>
          </a:p>
        </p:txBody>
      </p:sp>
      <p:sp>
        <p:nvSpPr>
          <p:cNvPr id="3" name="Content Placeholder 2"/>
          <p:cNvSpPr>
            <a:spLocks noGrp="1"/>
          </p:cNvSpPr>
          <p:nvPr>
            <p:ph idx="1"/>
          </p:nvPr>
        </p:nvSpPr>
        <p:spPr/>
        <p:txBody>
          <a:bodyPr/>
          <a:lstStyle/>
          <a:p>
            <a:r>
              <a:rPr lang="en-US" dirty="0" smtClean="0"/>
              <a:t>8 cavities per beam in 2 </a:t>
            </a:r>
            <a:r>
              <a:rPr lang="en-US" dirty="0" err="1" smtClean="0"/>
              <a:t>cryo</a:t>
            </a:r>
            <a:r>
              <a:rPr lang="en-US" dirty="0" smtClean="0"/>
              <a:t>-modules per beam.</a:t>
            </a:r>
          </a:p>
          <a:p>
            <a:r>
              <a:rPr lang="en-US" dirty="0" smtClean="0"/>
              <a:t>Can deliver 2 MV per cavity. Accelerating field 5 MV/m</a:t>
            </a:r>
          </a:p>
          <a:p>
            <a:r>
              <a:rPr lang="en-US" dirty="0" smtClean="0"/>
              <a:t>RF frequency: 400 </a:t>
            </a:r>
            <a:r>
              <a:rPr lang="en-US" dirty="0" err="1" smtClean="0"/>
              <a:t>MHz.</a:t>
            </a:r>
            <a:endParaRPr lang="en-US" dirty="0"/>
          </a:p>
        </p:txBody>
      </p:sp>
      <p:pic>
        <p:nvPicPr>
          <p:cNvPr id="4" name="Picture 3"/>
          <p:cNvPicPr>
            <a:picLocks noChangeAspect="1"/>
          </p:cNvPicPr>
          <p:nvPr/>
        </p:nvPicPr>
        <p:blipFill>
          <a:blip r:embed="rId3"/>
          <a:stretch>
            <a:fillRect/>
          </a:stretch>
        </p:blipFill>
        <p:spPr>
          <a:xfrm>
            <a:off x="1118648" y="2317846"/>
            <a:ext cx="6654800" cy="4305300"/>
          </a:xfrm>
          <a:prstGeom prst="rect">
            <a:avLst/>
          </a:prstGeom>
        </p:spPr>
      </p:pic>
    </p:spTree>
    <p:extLst>
      <p:ext uri="{BB962C8B-B14F-4D97-AF65-F5344CB8AC3E}">
        <p14:creationId xmlns:p14="http://schemas.microsoft.com/office/powerpoint/2010/main" val="25367453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Acceleration</a:t>
            </a:r>
            <a:endParaRPr lang="en-US" dirty="0"/>
          </a:p>
        </p:txBody>
      </p:sp>
      <p:sp>
        <p:nvSpPr>
          <p:cNvPr id="3" name="Content Placeholder 2"/>
          <p:cNvSpPr>
            <a:spLocks noGrp="1"/>
          </p:cNvSpPr>
          <p:nvPr>
            <p:ph idx="1"/>
          </p:nvPr>
        </p:nvSpPr>
        <p:spPr>
          <a:xfrm>
            <a:off x="199410" y="671762"/>
            <a:ext cx="8487390" cy="5951384"/>
          </a:xfrm>
        </p:spPr>
        <p:txBody>
          <a:bodyPr/>
          <a:lstStyle/>
          <a:p>
            <a:r>
              <a:rPr lang="en-US" dirty="0" smtClean="0"/>
              <a:t>Using RF acceleration: multiple application of the same accelerating voltage.</a:t>
            </a:r>
          </a:p>
          <a:p>
            <a:r>
              <a:rPr lang="en-US" dirty="0" smtClean="0"/>
              <a:t>Brilliant idea to gain higher energies</a:t>
            </a:r>
          </a:p>
          <a:p>
            <a:endParaRPr lang="en-US" dirty="0"/>
          </a:p>
          <a:p>
            <a:r>
              <a:rPr lang="en-US" dirty="0" smtClean="0"/>
              <a:t>…but accelerating voltage is changing with time while particles are going through the RF system. </a:t>
            </a:r>
          </a:p>
          <a:p>
            <a:endParaRPr lang="en-US" dirty="0" smtClean="0"/>
          </a:p>
          <a:p>
            <a:r>
              <a:rPr lang="en-US" dirty="0"/>
              <a:t> </a:t>
            </a:r>
            <a:r>
              <a:rPr lang="en-US" dirty="0" smtClean="0">
                <a:latin typeface="Wingdings"/>
                <a:ea typeface="Wingdings"/>
                <a:cs typeface="Wingdings"/>
                <a:sym typeface="Wingdings"/>
              </a:rPr>
              <a:t></a:t>
            </a:r>
            <a:r>
              <a:rPr lang="en-US" dirty="0">
                <a:sym typeface="Wingdings"/>
              </a:rPr>
              <a:t> </a:t>
            </a:r>
            <a:r>
              <a:rPr lang="en-US" dirty="0" smtClean="0">
                <a:sym typeface="Wingdings"/>
              </a:rPr>
              <a:t> </a:t>
            </a:r>
            <a:r>
              <a:rPr lang="en-US" dirty="0" smtClean="0"/>
              <a:t>Longitudinal dynamics</a:t>
            </a:r>
          </a:p>
          <a:p>
            <a:endParaRPr lang="en-US" dirty="0"/>
          </a:p>
          <a:p>
            <a:endParaRPr lang="en-US" dirty="0" smtClean="0"/>
          </a:p>
          <a:p>
            <a:endParaRPr lang="en-US" dirty="0"/>
          </a:p>
        </p:txBody>
      </p:sp>
      <p:pic>
        <p:nvPicPr>
          <p:cNvPr id="6" name="Picture 5"/>
          <p:cNvPicPr>
            <a:picLocks noChangeAspect="1"/>
          </p:cNvPicPr>
          <p:nvPr/>
        </p:nvPicPr>
        <p:blipFill>
          <a:blip r:embed="rId2"/>
          <a:stretch>
            <a:fillRect/>
          </a:stretch>
        </p:blipFill>
        <p:spPr>
          <a:xfrm>
            <a:off x="150914" y="3978086"/>
            <a:ext cx="6377433" cy="2306731"/>
          </a:xfrm>
          <a:prstGeom prst="rect">
            <a:avLst/>
          </a:prstGeom>
        </p:spPr>
      </p:pic>
      <p:sp>
        <p:nvSpPr>
          <p:cNvPr id="7" name="TextBox 6"/>
          <p:cNvSpPr txBox="1"/>
          <p:nvPr/>
        </p:nvSpPr>
        <p:spPr>
          <a:xfrm>
            <a:off x="6528347" y="4237212"/>
            <a:ext cx="2494593" cy="2585323"/>
          </a:xfrm>
          <a:prstGeom prst="rect">
            <a:avLst/>
          </a:prstGeom>
          <a:noFill/>
        </p:spPr>
        <p:txBody>
          <a:bodyPr wrap="square" rtlCol="0">
            <a:spAutoFit/>
          </a:bodyPr>
          <a:lstStyle/>
          <a:p>
            <a:r>
              <a:rPr lang="en-US" dirty="0" smtClean="0"/>
              <a:t>Not all particles arrive at the same time.</a:t>
            </a:r>
          </a:p>
          <a:p>
            <a:endParaRPr lang="en-US" dirty="0"/>
          </a:p>
          <a:p>
            <a:r>
              <a:rPr lang="en-US" dirty="0" smtClean="0"/>
              <a:t>Not all particles will receive the same energy gain.</a:t>
            </a:r>
          </a:p>
          <a:p>
            <a:endParaRPr lang="en-US" dirty="0"/>
          </a:p>
          <a:p>
            <a:r>
              <a:rPr lang="en-US" dirty="0" smtClean="0"/>
              <a:t>Not all particles will have the same energy.</a:t>
            </a:r>
            <a:endParaRPr lang="en-US" dirty="0"/>
          </a:p>
        </p:txBody>
      </p:sp>
    </p:spTree>
    <p:extLst>
      <p:ext uri="{BB962C8B-B14F-4D97-AF65-F5344CB8AC3E}">
        <p14:creationId xmlns:p14="http://schemas.microsoft.com/office/powerpoint/2010/main" val="211511546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Acceleration in a Synchrotron</a:t>
            </a:r>
            <a:endParaRPr lang="en-US" dirty="0"/>
          </a:p>
        </p:txBody>
      </p:sp>
      <p:sp>
        <p:nvSpPr>
          <p:cNvPr id="3" name="Content Placeholder 2"/>
          <p:cNvSpPr>
            <a:spLocks noGrp="1"/>
          </p:cNvSpPr>
          <p:nvPr>
            <p:ph idx="1"/>
          </p:nvPr>
        </p:nvSpPr>
        <p:spPr>
          <a:xfrm>
            <a:off x="199410" y="671762"/>
            <a:ext cx="8487390" cy="5951384"/>
          </a:xfrm>
        </p:spPr>
        <p:txBody>
          <a:bodyPr/>
          <a:lstStyle/>
          <a:p>
            <a:r>
              <a:rPr lang="en-US" dirty="0" smtClean="0"/>
              <a:t>Synchrotron: there is a synchronous RF phase of the RF field for which the energy gain fits the increase of the magnetic field</a:t>
            </a:r>
            <a:endParaRPr lang="en-US" dirty="0"/>
          </a:p>
        </p:txBody>
      </p:sp>
      <p:grpSp>
        <p:nvGrpSpPr>
          <p:cNvPr id="4" name="Group 5"/>
          <p:cNvGrpSpPr>
            <a:grpSpLocks noChangeAspect="1"/>
          </p:cNvGrpSpPr>
          <p:nvPr/>
        </p:nvGrpSpPr>
        <p:grpSpPr bwMode="auto">
          <a:xfrm>
            <a:off x="152400" y="2135187"/>
            <a:ext cx="3646011" cy="3554254"/>
            <a:chOff x="190" y="606"/>
            <a:chExt cx="2702" cy="2634"/>
          </a:xfrm>
        </p:grpSpPr>
        <p:grpSp>
          <p:nvGrpSpPr>
            <p:cNvPr id="5" name="Group 6"/>
            <p:cNvGrpSpPr>
              <a:grpSpLocks/>
            </p:cNvGrpSpPr>
            <p:nvPr/>
          </p:nvGrpSpPr>
          <p:grpSpPr bwMode="auto">
            <a:xfrm>
              <a:off x="190" y="606"/>
              <a:ext cx="2702" cy="2634"/>
              <a:chOff x="303" y="361"/>
              <a:chExt cx="2702" cy="2634"/>
            </a:xfrm>
          </p:grpSpPr>
          <p:sp>
            <p:nvSpPr>
              <p:cNvPr id="7" name="AutoShape 7"/>
              <p:cNvSpPr>
                <a:spLocks noChangeArrowheads="1"/>
              </p:cNvSpPr>
              <p:nvPr/>
            </p:nvSpPr>
            <p:spPr bwMode="auto">
              <a:xfrm rot="-2669744">
                <a:off x="541" y="648"/>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8" name="Line 8"/>
              <p:cNvSpPr>
                <a:spLocks noChangeShapeType="1"/>
              </p:cNvSpPr>
              <p:nvPr/>
            </p:nvSpPr>
            <p:spPr bwMode="auto">
              <a:xfrm flipH="1">
                <a:off x="1533" y="2995"/>
                <a:ext cx="220" cy="0"/>
              </a:xfrm>
              <a:prstGeom prst="line">
                <a:avLst/>
              </a:prstGeom>
              <a:noFill/>
              <a:ln w="12700">
                <a:solidFill>
                  <a:srgbClr val="0000FF"/>
                </a:solidFill>
                <a:round/>
                <a:headEnd/>
                <a:tailEnd type="stealth" w="lg" len="lg"/>
              </a:ln>
            </p:spPr>
            <p:txBody>
              <a:bodyPr>
                <a:prstTxWarp prst="textNoShape">
                  <a:avLst/>
                </a:prstTxWarp>
              </a:bodyPr>
              <a:lstStyle/>
              <a:p>
                <a:endParaRPr lang="en-US"/>
              </a:p>
            </p:txBody>
          </p:sp>
          <p:sp>
            <p:nvSpPr>
              <p:cNvPr id="9" name="Line 12"/>
              <p:cNvSpPr>
                <a:spLocks noChangeShapeType="1"/>
              </p:cNvSpPr>
              <p:nvPr/>
            </p:nvSpPr>
            <p:spPr bwMode="auto">
              <a:xfrm flipH="1" flipV="1">
                <a:off x="930" y="910"/>
                <a:ext cx="717" cy="855"/>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10" name="Rectangle 13"/>
              <p:cNvSpPr>
                <a:spLocks noChangeArrowheads="1"/>
              </p:cNvSpPr>
              <p:nvPr/>
            </p:nvSpPr>
            <p:spPr bwMode="auto">
              <a:xfrm>
                <a:off x="348" y="511"/>
                <a:ext cx="217" cy="250"/>
              </a:xfrm>
              <a:prstGeom prst="rect">
                <a:avLst/>
              </a:prstGeom>
              <a:noFill/>
              <a:ln w="9525">
                <a:noFill/>
                <a:miter lim="800000"/>
                <a:headEnd/>
                <a:tailEnd/>
              </a:ln>
            </p:spPr>
            <p:txBody>
              <a:bodyPr wrap="none">
                <a:prstTxWarp prst="textNoShape">
                  <a:avLst/>
                </a:prstTxWarp>
                <a:spAutoFit/>
              </a:bodyPr>
              <a:lstStyle/>
              <a:p>
                <a:r>
                  <a:rPr lang="en-US" sz="2000" dirty="0">
                    <a:solidFill>
                      <a:srgbClr val="009999"/>
                    </a:solidFill>
                    <a:latin typeface="Comic Sans MS" pitchFamily="-110" charset="0"/>
                  </a:rPr>
                  <a:t>B</a:t>
                </a:r>
                <a:endParaRPr sz="2000" noProof="1">
                  <a:solidFill>
                    <a:srgbClr val="009999"/>
                  </a:solidFill>
                  <a:latin typeface="Comic Sans MS" pitchFamily="-110" charset="0"/>
                </a:endParaRPr>
              </a:p>
            </p:txBody>
          </p:sp>
          <p:grpSp>
            <p:nvGrpSpPr>
              <p:cNvPr id="11" name="Group 14"/>
              <p:cNvGrpSpPr>
                <a:grpSpLocks/>
              </p:cNvGrpSpPr>
              <p:nvPr/>
            </p:nvGrpSpPr>
            <p:grpSpPr bwMode="auto">
              <a:xfrm>
                <a:off x="543" y="491"/>
                <a:ext cx="124" cy="124"/>
                <a:chOff x="2817" y="2503"/>
                <a:chExt cx="163" cy="163"/>
              </a:xfrm>
            </p:grpSpPr>
            <p:sp>
              <p:nvSpPr>
                <p:cNvPr id="39" name="Oval 15"/>
                <p:cNvSpPr>
                  <a:spLocks noChangeArrowheads="1"/>
                </p:cNvSpPr>
                <p:nvPr/>
              </p:nvSpPr>
              <p:spPr bwMode="auto">
                <a:xfrm>
                  <a:off x="2817" y="2503"/>
                  <a:ext cx="163" cy="163"/>
                </a:xfrm>
                <a:prstGeom prst="ellipse">
                  <a:avLst/>
                </a:prstGeom>
                <a:noFill/>
                <a:ln w="12700">
                  <a:solidFill>
                    <a:srgbClr val="009999"/>
                  </a:solidFill>
                  <a:round/>
                  <a:headEnd/>
                  <a:tailEnd/>
                </a:ln>
              </p:spPr>
              <p:txBody>
                <a:bodyPr wrap="none" anchor="ctr">
                  <a:prstTxWarp prst="textNoShape">
                    <a:avLst/>
                  </a:prstTxWarp>
                </a:bodyPr>
                <a:lstStyle/>
                <a:p>
                  <a:endParaRPr lang="en-US"/>
                </a:p>
              </p:txBody>
            </p:sp>
            <p:sp>
              <p:nvSpPr>
                <p:cNvPr id="40" name="Oval 16"/>
                <p:cNvSpPr>
                  <a:spLocks noChangeArrowheads="1"/>
                </p:cNvSpPr>
                <p:nvPr/>
              </p:nvSpPr>
              <p:spPr bwMode="auto">
                <a:xfrm>
                  <a:off x="2873" y="2559"/>
                  <a:ext cx="52" cy="52"/>
                </a:xfrm>
                <a:prstGeom prst="ellipse">
                  <a:avLst/>
                </a:prstGeom>
                <a:solidFill>
                  <a:srgbClr val="009999"/>
                </a:solidFill>
                <a:ln w="12700">
                  <a:noFill/>
                  <a:round/>
                  <a:headEnd/>
                  <a:tailEnd/>
                </a:ln>
              </p:spPr>
              <p:txBody>
                <a:bodyPr wrap="none" anchor="ctr">
                  <a:prstTxWarp prst="textNoShape">
                    <a:avLst/>
                  </a:prstTxWarp>
                </a:bodyPr>
                <a:lstStyle/>
                <a:p>
                  <a:endParaRPr lang="en-US"/>
                </a:p>
              </p:txBody>
            </p:sp>
          </p:grpSp>
          <p:grpSp>
            <p:nvGrpSpPr>
              <p:cNvPr id="12" name="Group 17"/>
              <p:cNvGrpSpPr>
                <a:grpSpLocks/>
              </p:cNvGrpSpPr>
              <p:nvPr/>
            </p:nvGrpSpPr>
            <p:grpSpPr bwMode="auto">
              <a:xfrm>
                <a:off x="1030" y="648"/>
                <a:ext cx="1745" cy="1745"/>
                <a:chOff x="3327" y="1095"/>
                <a:chExt cx="1745" cy="1745"/>
              </a:xfrm>
            </p:grpSpPr>
            <p:sp>
              <p:nvSpPr>
                <p:cNvPr id="37" name="AutoShape 18"/>
                <p:cNvSpPr>
                  <a:spLocks noChangeArrowheads="1"/>
                </p:cNvSpPr>
                <p:nvPr/>
              </p:nvSpPr>
              <p:spPr bwMode="auto">
                <a:xfrm rot="2669744" flipH="1">
                  <a:off x="3327" y="1095"/>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38" name="Arc 19"/>
                <p:cNvSpPr>
                  <a:spLocks/>
                </p:cNvSpPr>
                <p:nvPr/>
              </p:nvSpPr>
              <p:spPr bwMode="auto">
                <a:xfrm>
                  <a:off x="4184" y="1165"/>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grpSp>
          <p:sp>
            <p:nvSpPr>
              <p:cNvPr id="13" name="AutoShape 20"/>
              <p:cNvSpPr>
                <a:spLocks noChangeArrowheads="1"/>
              </p:cNvSpPr>
              <p:nvPr/>
            </p:nvSpPr>
            <p:spPr bwMode="auto">
              <a:xfrm rot="2669744" flipV="1">
                <a:off x="541" y="1137"/>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14" name="Arc 21"/>
              <p:cNvSpPr>
                <a:spLocks/>
              </p:cNvSpPr>
              <p:nvPr/>
            </p:nvSpPr>
            <p:spPr bwMode="auto">
              <a:xfrm flipH="1" flipV="1">
                <a:off x="611" y="2010"/>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grpSp>
            <p:nvGrpSpPr>
              <p:cNvPr id="15" name="Group 22"/>
              <p:cNvGrpSpPr>
                <a:grpSpLocks/>
              </p:cNvGrpSpPr>
              <p:nvPr/>
            </p:nvGrpSpPr>
            <p:grpSpPr bwMode="auto">
              <a:xfrm>
                <a:off x="1014" y="1137"/>
                <a:ext cx="1745" cy="1745"/>
                <a:chOff x="3311" y="1754"/>
                <a:chExt cx="1745" cy="1745"/>
              </a:xfrm>
            </p:grpSpPr>
            <p:sp>
              <p:nvSpPr>
                <p:cNvPr id="35" name="AutoShape 23"/>
                <p:cNvSpPr>
                  <a:spLocks noChangeArrowheads="1"/>
                </p:cNvSpPr>
                <p:nvPr/>
              </p:nvSpPr>
              <p:spPr bwMode="auto">
                <a:xfrm rot="-2669744" flipH="1" flipV="1">
                  <a:off x="3311" y="1754"/>
                  <a:ext cx="1745" cy="1745"/>
                </a:xfrm>
                <a:custGeom>
                  <a:avLst/>
                  <a:gdLst>
                    <a:gd name="T0" fmla="*/ 873 w 21600"/>
                    <a:gd name="T1" fmla="*/ 0 h 21600"/>
                    <a:gd name="T2" fmla="*/ 310 w 21600"/>
                    <a:gd name="T3" fmla="*/ 319 h 21600"/>
                    <a:gd name="T4" fmla="*/ 873 w 21600"/>
                    <a:gd name="T5" fmla="*/ 166 h 21600"/>
                    <a:gd name="T6" fmla="*/ 1435 w 21600"/>
                    <a:gd name="T7" fmla="*/ 319 h 21600"/>
                    <a:gd name="T8" fmla="*/ 0 60000 65536"/>
                    <a:gd name="T9" fmla="*/ 0 60000 65536"/>
                    <a:gd name="T10" fmla="*/ 0 60000 65536"/>
                    <a:gd name="T11" fmla="*/ 0 60000 65536"/>
                    <a:gd name="T12" fmla="*/ 1646 w 21600"/>
                    <a:gd name="T13" fmla="*/ 0 h 21600"/>
                    <a:gd name="T14" fmla="*/ 19954 w 21600"/>
                    <a:gd name="T15" fmla="*/ 6164 h 21600"/>
                  </a:gdLst>
                  <a:ahLst/>
                  <a:cxnLst>
                    <a:cxn ang="T8">
                      <a:pos x="T0" y="T1"/>
                    </a:cxn>
                    <a:cxn ang="T9">
                      <a:pos x="T2" y="T3"/>
                    </a:cxn>
                    <a:cxn ang="T10">
                      <a:pos x="T4" y="T5"/>
                    </a:cxn>
                    <a:cxn ang="T11">
                      <a:pos x="T6" y="T7"/>
                    </a:cxn>
                  </a:cxnLst>
                  <a:rect l="T12" t="T13" r="T14" b="T15"/>
                  <a:pathLst>
                    <a:path w="21600" h="21600">
                      <a:moveTo>
                        <a:pt x="4566" y="4666"/>
                      </a:moveTo>
                      <a:cubicBezTo>
                        <a:pt x="6210" y="2995"/>
                        <a:pt x="8456" y="2054"/>
                        <a:pt x="10800" y="2054"/>
                      </a:cubicBezTo>
                      <a:cubicBezTo>
                        <a:pt x="13143" y="2054"/>
                        <a:pt x="15389" y="2995"/>
                        <a:pt x="17033" y="4666"/>
                      </a:cubicBezTo>
                      <a:lnTo>
                        <a:pt x="18498" y="3225"/>
                      </a:lnTo>
                      <a:cubicBezTo>
                        <a:pt x="16468" y="1161"/>
                        <a:pt x="13694" y="0"/>
                        <a:pt x="10799" y="0"/>
                      </a:cubicBezTo>
                      <a:cubicBezTo>
                        <a:pt x="7905" y="0"/>
                        <a:pt x="5131" y="1161"/>
                        <a:pt x="3101" y="3225"/>
                      </a:cubicBezTo>
                      <a:close/>
                    </a:path>
                  </a:pathLst>
                </a:custGeom>
                <a:solidFill>
                  <a:schemeClr val="accent1"/>
                </a:solidFill>
                <a:ln w="9525">
                  <a:solidFill>
                    <a:srgbClr val="006699"/>
                  </a:solidFill>
                  <a:miter lim="800000"/>
                  <a:headEnd/>
                  <a:tailEnd/>
                </a:ln>
              </p:spPr>
              <p:txBody>
                <a:bodyPr wrap="none" anchor="ctr">
                  <a:prstTxWarp prst="textNoShape">
                    <a:avLst/>
                  </a:prstTxWarp>
                </a:bodyPr>
                <a:lstStyle/>
                <a:p>
                  <a:endParaRPr lang="en-US"/>
                </a:p>
              </p:txBody>
            </p:sp>
            <p:sp>
              <p:nvSpPr>
                <p:cNvPr id="36" name="Arc 24"/>
                <p:cNvSpPr>
                  <a:spLocks/>
                </p:cNvSpPr>
                <p:nvPr/>
              </p:nvSpPr>
              <p:spPr bwMode="auto">
                <a:xfrm flipV="1">
                  <a:off x="4184" y="2627"/>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grpSp>
          <p:sp>
            <p:nvSpPr>
              <p:cNvPr id="16" name="Arc 25"/>
              <p:cNvSpPr>
                <a:spLocks/>
              </p:cNvSpPr>
              <p:nvPr/>
            </p:nvSpPr>
            <p:spPr bwMode="auto">
              <a:xfrm flipH="1">
                <a:off x="611" y="718"/>
                <a:ext cx="803" cy="803"/>
              </a:xfrm>
              <a:custGeom>
                <a:avLst/>
                <a:gdLst>
                  <a:gd name="T0" fmla="*/ 0 w 21600"/>
                  <a:gd name="T1" fmla="*/ 0 h 21600"/>
                  <a:gd name="T2" fmla="*/ 803 w 21600"/>
                  <a:gd name="T3" fmla="*/ 803 h 21600"/>
                  <a:gd name="T4" fmla="*/ 0 w 21600"/>
                  <a:gd name="T5" fmla="*/ 803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close/>
                  </a:path>
                </a:pathLst>
              </a:custGeom>
              <a:noFill/>
              <a:ln w="38100">
                <a:solidFill>
                  <a:schemeClr val="accent2"/>
                </a:solidFill>
                <a:round/>
                <a:headEnd/>
                <a:tailEnd/>
              </a:ln>
            </p:spPr>
            <p:txBody>
              <a:bodyPr wrap="none" anchor="ctr">
                <a:prstTxWarp prst="textNoShape">
                  <a:avLst/>
                </a:prstTxWarp>
              </a:bodyPr>
              <a:lstStyle/>
              <a:p>
                <a:endParaRPr lang="en-US"/>
              </a:p>
            </p:txBody>
          </p:sp>
          <p:sp>
            <p:nvSpPr>
              <p:cNvPr id="17" name="Line 26"/>
              <p:cNvSpPr>
                <a:spLocks noChangeShapeType="1"/>
              </p:cNvSpPr>
              <p:nvPr/>
            </p:nvSpPr>
            <p:spPr bwMode="auto">
              <a:xfrm rot="5400000">
                <a:off x="366" y="1766"/>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18" name="Line 27"/>
              <p:cNvSpPr>
                <a:spLocks noChangeShapeType="1"/>
              </p:cNvSpPr>
              <p:nvPr/>
            </p:nvSpPr>
            <p:spPr bwMode="auto">
              <a:xfrm flipV="1">
                <a:off x="303" y="1707"/>
                <a:ext cx="308" cy="694"/>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19" name="Line 28"/>
              <p:cNvSpPr>
                <a:spLocks noChangeShapeType="1"/>
              </p:cNvSpPr>
              <p:nvPr/>
            </p:nvSpPr>
            <p:spPr bwMode="auto">
              <a:xfrm>
                <a:off x="2698" y="1699"/>
                <a:ext cx="307" cy="694"/>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20" name="Rectangle 29"/>
              <p:cNvSpPr>
                <a:spLocks noChangeArrowheads="1"/>
              </p:cNvSpPr>
              <p:nvPr/>
            </p:nvSpPr>
            <p:spPr bwMode="auto">
              <a:xfrm>
                <a:off x="585" y="1669"/>
                <a:ext cx="601" cy="205"/>
              </a:xfrm>
              <a:prstGeom prst="rect">
                <a:avLst/>
              </a:prstGeom>
              <a:noFill/>
              <a:ln w="9525">
                <a:noFill/>
                <a:miter lim="800000"/>
                <a:headEnd/>
                <a:tailEnd/>
              </a:ln>
            </p:spPr>
            <p:txBody>
              <a:bodyPr wrap="none">
                <a:prstTxWarp prst="textNoShape">
                  <a:avLst/>
                </a:prstTxWarp>
                <a:spAutoFit/>
              </a:bodyPr>
              <a:lstStyle/>
              <a:p>
                <a:r>
                  <a:rPr lang="en-US" sz="1200" dirty="0">
                    <a:latin typeface="Comic Sans MS" pitchFamily="-110" charset="0"/>
                  </a:rPr>
                  <a:t>injection</a:t>
                </a:r>
                <a:endParaRPr sz="1200" noProof="1">
                  <a:latin typeface="Comic Sans MS" pitchFamily="-110" charset="0"/>
                </a:endParaRPr>
              </a:p>
            </p:txBody>
          </p:sp>
          <p:sp>
            <p:nvSpPr>
              <p:cNvPr id="21" name="Rectangle 30"/>
              <p:cNvSpPr>
                <a:spLocks noChangeArrowheads="1"/>
              </p:cNvSpPr>
              <p:nvPr/>
            </p:nvSpPr>
            <p:spPr bwMode="auto">
              <a:xfrm>
                <a:off x="2024" y="1669"/>
                <a:ext cx="707" cy="205"/>
              </a:xfrm>
              <a:prstGeom prst="rect">
                <a:avLst/>
              </a:prstGeom>
              <a:noFill/>
              <a:ln w="9525">
                <a:noFill/>
                <a:miter lim="800000"/>
                <a:headEnd/>
                <a:tailEnd/>
              </a:ln>
            </p:spPr>
            <p:txBody>
              <a:bodyPr wrap="none">
                <a:prstTxWarp prst="textNoShape">
                  <a:avLst/>
                </a:prstTxWarp>
                <a:spAutoFit/>
              </a:bodyPr>
              <a:lstStyle/>
              <a:p>
                <a:r>
                  <a:rPr lang="en-US" sz="1200" dirty="0">
                    <a:latin typeface="Comic Sans MS" pitchFamily="-110" charset="0"/>
                  </a:rPr>
                  <a:t>extraction</a:t>
                </a:r>
                <a:endParaRPr sz="1400" noProof="1">
                  <a:latin typeface="Comic Sans MS" pitchFamily="-110" charset="0"/>
                </a:endParaRPr>
              </a:p>
            </p:txBody>
          </p:sp>
          <p:sp>
            <p:nvSpPr>
              <p:cNvPr id="22" name="Line 31"/>
              <p:cNvSpPr>
                <a:spLocks noChangeShapeType="1"/>
              </p:cNvSpPr>
              <p:nvPr/>
            </p:nvSpPr>
            <p:spPr bwMode="auto">
              <a:xfrm flipV="1">
                <a:off x="828" y="2010"/>
                <a:ext cx="586" cy="595"/>
              </a:xfrm>
              <a:prstGeom prst="line">
                <a:avLst/>
              </a:prstGeom>
              <a:noFill/>
              <a:ln w="9525">
                <a:solidFill>
                  <a:schemeClr val="folHlink"/>
                </a:solidFill>
                <a:round/>
                <a:headEnd/>
                <a:tailEnd/>
              </a:ln>
            </p:spPr>
            <p:txBody>
              <a:bodyPr>
                <a:prstTxWarp prst="textNoShape">
                  <a:avLst/>
                </a:prstTxWarp>
              </a:bodyPr>
              <a:lstStyle/>
              <a:p>
                <a:endParaRPr lang="en-US"/>
              </a:p>
            </p:txBody>
          </p:sp>
          <p:sp>
            <p:nvSpPr>
              <p:cNvPr id="23" name="Rectangle 32"/>
              <p:cNvSpPr>
                <a:spLocks noChangeArrowheads="1"/>
              </p:cNvSpPr>
              <p:nvPr/>
            </p:nvSpPr>
            <p:spPr bwMode="auto">
              <a:xfrm>
                <a:off x="1014" y="2046"/>
                <a:ext cx="177" cy="192"/>
              </a:xfrm>
              <a:prstGeom prst="rect">
                <a:avLst/>
              </a:prstGeom>
              <a:noFill/>
              <a:ln w="9525">
                <a:noFill/>
                <a:miter lim="800000"/>
                <a:headEnd/>
                <a:tailEnd/>
              </a:ln>
            </p:spPr>
            <p:txBody>
              <a:bodyPr wrap="none">
                <a:prstTxWarp prst="textNoShape">
                  <a:avLst/>
                </a:prstTxWarp>
                <a:spAutoFit/>
              </a:bodyPr>
              <a:lstStyle/>
              <a:p>
                <a:r>
                  <a:rPr lang="en-US" sz="1400">
                    <a:latin typeface="Symbol" pitchFamily="-110" charset="2"/>
                  </a:rPr>
                  <a:t>r</a:t>
                </a:r>
                <a:endParaRPr sz="1400" noProof="1">
                  <a:latin typeface="Symbol" pitchFamily="-110" charset="2"/>
                </a:endParaRPr>
              </a:p>
            </p:txBody>
          </p:sp>
          <p:sp>
            <p:nvSpPr>
              <p:cNvPr id="24" name="Line 33"/>
              <p:cNvSpPr>
                <a:spLocks noChangeShapeType="1"/>
              </p:cNvSpPr>
              <p:nvPr/>
            </p:nvSpPr>
            <p:spPr bwMode="auto">
              <a:xfrm>
                <a:off x="1414" y="720"/>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25" name="Line 34"/>
              <p:cNvSpPr>
                <a:spLocks noChangeShapeType="1"/>
              </p:cNvSpPr>
              <p:nvPr/>
            </p:nvSpPr>
            <p:spPr bwMode="auto">
              <a:xfrm rot="5400000">
                <a:off x="2445" y="1766"/>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26" name="Rectangle 35"/>
              <p:cNvSpPr>
                <a:spLocks noChangeArrowheads="1"/>
              </p:cNvSpPr>
              <p:nvPr/>
            </p:nvSpPr>
            <p:spPr bwMode="auto">
              <a:xfrm>
                <a:off x="1533" y="653"/>
                <a:ext cx="228" cy="134"/>
              </a:xfrm>
              <a:prstGeom prst="rect">
                <a:avLst/>
              </a:prstGeom>
              <a:gradFill rotWithShape="0">
                <a:gsLst>
                  <a:gs pos="0">
                    <a:srgbClr val="764700"/>
                  </a:gs>
                  <a:gs pos="50000">
                    <a:srgbClr val="FF9900"/>
                  </a:gs>
                  <a:gs pos="100000">
                    <a:srgbClr val="764700"/>
                  </a:gs>
                </a:gsLst>
                <a:lin ang="5400000" scaled="1"/>
              </a:gradFill>
              <a:ln w="9525">
                <a:solidFill>
                  <a:schemeClr val="tx1"/>
                </a:solidFill>
                <a:miter lim="800000"/>
                <a:headEnd/>
                <a:tailEnd/>
              </a:ln>
            </p:spPr>
            <p:txBody>
              <a:bodyPr wrap="none" anchor="ctr">
                <a:prstTxWarp prst="textNoShape">
                  <a:avLst/>
                </a:prstTxWarp>
              </a:bodyPr>
              <a:lstStyle/>
              <a:p>
                <a:endParaRPr lang="en-US"/>
              </a:p>
            </p:txBody>
          </p:sp>
          <p:sp>
            <p:nvSpPr>
              <p:cNvPr id="27" name="Line 36"/>
              <p:cNvSpPr>
                <a:spLocks noChangeShapeType="1"/>
              </p:cNvSpPr>
              <p:nvPr/>
            </p:nvSpPr>
            <p:spPr bwMode="auto">
              <a:xfrm>
                <a:off x="1541" y="898"/>
                <a:ext cx="220" cy="0"/>
              </a:xfrm>
              <a:prstGeom prst="line">
                <a:avLst/>
              </a:prstGeom>
              <a:noFill/>
              <a:ln w="12700">
                <a:solidFill>
                  <a:srgbClr val="0000FF"/>
                </a:solidFill>
                <a:round/>
                <a:headEnd/>
                <a:tailEnd type="stealth" w="lg" len="lg"/>
              </a:ln>
            </p:spPr>
            <p:txBody>
              <a:bodyPr>
                <a:prstTxWarp prst="textNoShape">
                  <a:avLst/>
                </a:prstTxWarp>
              </a:bodyPr>
              <a:lstStyle/>
              <a:p>
                <a:endParaRPr lang="en-US"/>
              </a:p>
            </p:txBody>
          </p:sp>
          <p:sp>
            <p:nvSpPr>
              <p:cNvPr id="28" name="Line 37"/>
              <p:cNvSpPr>
                <a:spLocks noChangeShapeType="1"/>
              </p:cNvSpPr>
              <p:nvPr/>
            </p:nvSpPr>
            <p:spPr bwMode="auto">
              <a:xfrm>
                <a:off x="1398" y="2813"/>
                <a:ext cx="489" cy="0"/>
              </a:xfrm>
              <a:prstGeom prst="line">
                <a:avLst/>
              </a:prstGeom>
              <a:noFill/>
              <a:ln w="38100">
                <a:solidFill>
                  <a:schemeClr val="accent2"/>
                </a:solidFill>
                <a:round/>
                <a:headEnd/>
                <a:tailEnd/>
              </a:ln>
            </p:spPr>
            <p:txBody>
              <a:bodyPr>
                <a:prstTxWarp prst="textNoShape">
                  <a:avLst/>
                </a:prstTxWarp>
              </a:bodyPr>
              <a:lstStyle/>
              <a:p>
                <a:endParaRPr lang="en-US"/>
              </a:p>
            </p:txBody>
          </p:sp>
          <p:sp>
            <p:nvSpPr>
              <p:cNvPr id="29" name="Line 39"/>
              <p:cNvSpPr>
                <a:spLocks noChangeShapeType="1"/>
              </p:cNvSpPr>
              <p:nvPr/>
            </p:nvSpPr>
            <p:spPr bwMode="auto">
              <a:xfrm flipV="1">
                <a:off x="303" y="2046"/>
                <a:ext cx="154" cy="347"/>
              </a:xfrm>
              <a:prstGeom prst="line">
                <a:avLst/>
              </a:prstGeom>
              <a:noFill/>
              <a:ln w="38100">
                <a:solidFill>
                  <a:schemeClr val="accent2"/>
                </a:solidFill>
                <a:round/>
                <a:headEnd/>
                <a:tailEnd type="triangle" w="med" len="med"/>
              </a:ln>
            </p:spPr>
            <p:txBody>
              <a:bodyPr>
                <a:prstTxWarp prst="textNoShape">
                  <a:avLst/>
                </a:prstTxWarp>
              </a:bodyPr>
              <a:lstStyle/>
              <a:p>
                <a:endParaRPr lang="en-US"/>
              </a:p>
            </p:txBody>
          </p:sp>
          <p:sp>
            <p:nvSpPr>
              <p:cNvPr id="30" name="Line 40"/>
              <p:cNvSpPr>
                <a:spLocks noChangeShapeType="1"/>
              </p:cNvSpPr>
              <p:nvPr/>
            </p:nvSpPr>
            <p:spPr bwMode="auto">
              <a:xfrm>
                <a:off x="2698" y="1707"/>
                <a:ext cx="154" cy="339"/>
              </a:xfrm>
              <a:prstGeom prst="line">
                <a:avLst/>
              </a:prstGeom>
              <a:noFill/>
              <a:ln w="38100">
                <a:solidFill>
                  <a:schemeClr val="accent2"/>
                </a:solidFill>
                <a:round/>
                <a:headEnd/>
                <a:tailEnd type="triangle" w="med" len="med"/>
              </a:ln>
            </p:spPr>
            <p:txBody>
              <a:bodyPr>
                <a:prstTxWarp prst="textNoShape">
                  <a:avLst/>
                </a:prstTxWarp>
              </a:bodyPr>
              <a:lstStyle/>
              <a:p>
                <a:endParaRPr lang="en-US"/>
              </a:p>
            </p:txBody>
          </p:sp>
          <p:sp>
            <p:nvSpPr>
              <p:cNvPr id="31" name="Rectangle 41"/>
              <p:cNvSpPr>
                <a:spLocks noChangeArrowheads="1"/>
              </p:cNvSpPr>
              <p:nvPr/>
            </p:nvSpPr>
            <p:spPr bwMode="auto">
              <a:xfrm>
                <a:off x="1414" y="1258"/>
                <a:ext cx="601" cy="228"/>
              </a:xfrm>
              <a:prstGeom prst="rect">
                <a:avLst/>
              </a:prstGeom>
              <a:noFill/>
              <a:ln w="9525">
                <a:noFill/>
                <a:miter lim="800000"/>
                <a:headEnd/>
                <a:tailEnd/>
              </a:ln>
            </p:spPr>
            <p:txBody>
              <a:bodyPr wrap="none">
                <a:prstTxWarp prst="textNoShape">
                  <a:avLst/>
                </a:prstTxWarp>
                <a:spAutoFit/>
              </a:bodyPr>
              <a:lstStyle/>
              <a:p>
                <a:r>
                  <a:rPr lang="en-US" sz="1400" dirty="0" smtClean="0">
                    <a:latin typeface="Comic Sans MS" pitchFamily="-110" charset="0"/>
                  </a:rPr>
                  <a:t>R=C/2π</a:t>
                </a:r>
                <a:endParaRPr sz="1400" noProof="1">
                  <a:latin typeface="Comic Sans MS" pitchFamily="-110" charset="0"/>
                </a:endParaRPr>
              </a:p>
            </p:txBody>
          </p:sp>
          <p:grpSp>
            <p:nvGrpSpPr>
              <p:cNvPr id="32" name="Group 42"/>
              <p:cNvGrpSpPr>
                <a:grpSpLocks/>
              </p:cNvGrpSpPr>
              <p:nvPr/>
            </p:nvGrpSpPr>
            <p:grpSpPr bwMode="auto">
              <a:xfrm>
                <a:off x="1569" y="361"/>
                <a:ext cx="192" cy="212"/>
                <a:chOff x="3748" y="3151"/>
                <a:chExt cx="192" cy="212"/>
              </a:xfrm>
            </p:grpSpPr>
            <p:sp>
              <p:nvSpPr>
                <p:cNvPr id="33" name="Rectangle 43"/>
                <p:cNvSpPr>
                  <a:spLocks noChangeArrowheads="1"/>
                </p:cNvSpPr>
                <p:nvPr/>
              </p:nvSpPr>
              <p:spPr bwMode="auto">
                <a:xfrm>
                  <a:off x="3748" y="3151"/>
                  <a:ext cx="192" cy="212"/>
                </a:xfrm>
                <a:prstGeom prst="rect">
                  <a:avLst/>
                </a:prstGeom>
                <a:noFill/>
                <a:ln w="9525">
                  <a:noFill/>
                  <a:miter lim="800000"/>
                  <a:headEnd/>
                  <a:tailEnd/>
                </a:ln>
              </p:spPr>
              <p:txBody>
                <a:bodyPr>
                  <a:prstTxWarp prst="textNoShape">
                    <a:avLst/>
                  </a:prstTxWarp>
                  <a:spAutoFit/>
                </a:bodyPr>
                <a:lstStyle/>
                <a:p>
                  <a:r>
                    <a:rPr lang="en-US" sz="1600" dirty="0">
                      <a:solidFill>
                        <a:srgbClr val="0000FF"/>
                      </a:solidFill>
                      <a:latin typeface="Comic Sans MS" pitchFamily="-110" charset="0"/>
                    </a:rPr>
                    <a:t>E</a:t>
                  </a:r>
                  <a:endParaRPr sz="1600" noProof="1">
                    <a:solidFill>
                      <a:srgbClr val="0000FF"/>
                    </a:solidFill>
                    <a:latin typeface="Comic Sans MS" pitchFamily="-110" charset="0"/>
                  </a:endParaRPr>
                </a:p>
              </p:txBody>
            </p:sp>
            <p:sp>
              <p:nvSpPr>
                <p:cNvPr id="34" name="Line 44"/>
                <p:cNvSpPr>
                  <a:spLocks noChangeShapeType="1"/>
                </p:cNvSpPr>
                <p:nvPr/>
              </p:nvSpPr>
              <p:spPr bwMode="auto">
                <a:xfrm>
                  <a:off x="3796" y="3151"/>
                  <a:ext cx="96" cy="0"/>
                </a:xfrm>
                <a:prstGeom prst="line">
                  <a:avLst/>
                </a:prstGeom>
                <a:noFill/>
                <a:ln w="12700">
                  <a:solidFill>
                    <a:srgbClr val="3333FF"/>
                  </a:solidFill>
                  <a:round/>
                  <a:headEnd/>
                  <a:tailEnd type="stealth" w="sm" len="sm"/>
                </a:ln>
              </p:spPr>
              <p:txBody>
                <a:bodyPr>
                  <a:prstTxWarp prst="textNoShape">
                    <a:avLst/>
                  </a:prstTxWarp>
                </a:bodyPr>
                <a:lstStyle/>
                <a:p>
                  <a:endParaRPr lang="en-US"/>
                </a:p>
              </p:txBody>
            </p:sp>
          </p:grpSp>
        </p:grpSp>
        <p:sp>
          <p:nvSpPr>
            <p:cNvPr id="6" name="Rectangle 45"/>
            <p:cNvSpPr>
              <a:spLocks noChangeArrowheads="1"/>
            </p:cNvSpPr>
            <p:nvPr/>
          </p:nvSpPr>
          <p:spPr bwMode="auto">
            <a:xfrm>
              <a:off x="1771" y="1171"/>
              <a:ext cx="550" cy="342"/>
            </a:xfrm>
            <a:prstGeom prst="rect">
              <a:avLst/>
            </a:prstGeom>
            <a:noFill/>
            <a:ln w="9525">
              <a:noFill/>
              <a:miter lim="800000"/>
              <a:headEnd/>
              <a:tailEnd/>
            </a:ln>
          </p:spPr>
          <p:txBody>
            <a:bodyPr wrap="none">
              <a:prstTxWarp prst="textNoShape">
                <a:avLst/>
              </a:prstTxWarp>
              <a:spAutoFit/>
            </a:bodyPr>
            <a:lstStyle/>
            <a:p>
              <a:pPr algn="ctr"/>
              <a:r>
                <a:rPr lang="en-US" sz="1200" dirty="0">
                  <a:solidFill>
                    <a:srgbClr val="009999"/>
                  </a:solidFill>
                  <a:latin typeface="Comic Sans MS" pitchFamily="-110" charset="0"/>
                </a:rPr>
                <a:t>Bending </a:t>
              </a:r>
            </a:p>
            <a:p>
              <a:pPr algn="ctr"/>
              <a:r>
                <a:rPr lang="en-US" sz="1200" dirty="0">
                  <a:solidFill>
                    <a:srgbClr val="009999"/>
                  </a:solidFill>
                  <a:latin typeface="Comic Sans MS" pitchFamily="-110" charset="0"/>
                </a:rPr>
                <a:t>magnet</a:t>
              </a:r>
              <a:endParaRPr sz="1200" noProof="1">
                <a:solidFill>
                  <a:srgbClr val="009999"/>
                </a:solidFill>
                <a:latin typeface="Comic Sans MS" pitchFamily="-110" charset="0"/>
              </a:endParaRPr>
            </a:p>
          </p:txBody>
        </p:sp>
      </p:grpSp>
      <p:sp>
        <p:nvSpPr>
          <p:cNvPr id="41" name="TextBox 40"/>
          <p:cNvSpPr txBox="1"/>
          <p:nvPr/>
        </p:nvSpPr>
        <p:spPr>
          <a:xfrm>
            <a:off x="1331640" y="4653136"/>
            <a:ext cx="828560" cy="523220"/>
          </a:xfrm>
          <a:prstGeom prst="rect">
            <a:avLst/>
          </a:prstGeom>
          <a:noFill/>
        </p:spPr>
        <p:txBody>
          <a:bodyPr wrap="none" rtlCol="0">
            <a:spAutoFit/>
          </a:bodyPr>
          <a:lstStyle/>
          <a:p>
            <a:r>
              <a:rPr lang="en-US" sz="1400" dirty="0" smtClean="0">
                <a:latin typeface="+mj-lt"/>
                <a:ea typeface="Lucida Grande"/>
                <a:cs typeface="Lucida Grande"/>
              </a:rPr>
              <a:t>bending</a:t>
            </a:r>
            <a:br>
              <a:rPr lang="en-US" sz="1400" dirty="0" smtClean="0">
                <a:latin typeface="+mj-lt"/>
                <a:ea typeface="Lucida Grande"/>
                <a:cs typeface="Lucida Grande"/>
              </a:rPr>
            </a:br>
            <a:r>
              <a:rPr lang="en-US" sz="1400" dirty="0" smtClean="0">
                <a:latin typeface="+mj-lt"/>
                <a:ea typeface="Lucida Grande"/>
                <a:cs typeface="Lucida Grande"/>
              </a:rPr>
              <a:t>radius</a:t>
            </a:r>
            <a:endParaRPr lang="en-US" sz="1400" dirty="0">
              <a:latin typeface="+mj-lt"/>
            </a:endParaRPr>
          </a:p>
        </p:txBody>
      </p:sp>
      <p:pic>
        <p:nvPicPr>
          <p:cNvPr id="42" name="Picture 41" descr="TP_tmp.png"/>
          <p:cNvPicPr>
            <a:picLocks noChangeAspect="1"/>
          </p:cNvPicPr>
          <p:nvPr>
            <p:custDataLst>
              <p:tags r:id="rId1"/>
            </p:custDataLst>
          </p:nvPr>
        </p:nvPicPr>
        <p:blipFill>
          <a:blip r:embed="rId6">
            <a:extLst>
              <a:ext uri="{28A0092B-C50C-407E-A947-70E740481C1C}">
                <a14:useLocalDpi xmlns:a14="http://schemas.microsoft.com/office/drawing/2010/main" val="0"/>
              </a:ext>
            </a:extLst>
          </a:blip>
          <a:stretch>
            <a:fillRect/>
          </a:stretch>
        </p:blipFill>
        <p:spPr bwMode="auto">
          <a:xfrm>
            <a:off x="6621561" y="1792524"/>
            <a:ext cx="2489200" cy="254000"/>
          </a:xfrm>
          <a:prstGeom prst="rect">
            <a:avLst/>
          </a:prstGeom>
          <a:noFill/>
          <a:ln/>
          <a:effectLst/>
          <a:extLst>
            <a:ext uri="{909E8E84-426E-40dd-AFC4-6F175D3DCCD1}">
              <a14:hiddenFill xmlns="" xmlns:a14="http://schemas.microsoft.com/office/drawing/2010/main">
                <a:pattFill prst="pct5">
                  <a:fgClr>
                    <a:srgbClr val="FFFFFF">
                      <a:alpha val="0"/>
                    </a:srgbClr>
                  </a:fgClr>
                  <a:bgClr>
                    <a:srgbClr val="FFFFFF">
                      <a:alpha val="0"/>
                    </a:srgbClr>
                  </a:bgClr>
                </a:pattFill>
              </a14:hiddenFill>
            </a:ext>
            <a:ext uri="{AF507438-7753-43e0-B8FC-AC1667EBCBE1}">
              <a14:hiddenEffects xmlns="" xmlns:a14="http://schemas.microsoft.com/office/drawing/2010/main">
                <a:effectLst>
                  <a:outerShdw blurRad="63500" dist="37357" dir="2700000" rotWithShape="0">
                    <a:scrgbClr r="0" g="0" b="0"/>
                  </a:outerShdw>
                </a:effectLst>
              </a14:hiddenEffects>
            </a:ext>
            <a:ext uri="{31F19639-BCED-4a60-ADC4-E9642A236FB7}">
              <a14:hiddenScene3d xmlns="" xmlns:a14="http://schemas.microsoft.com/office/drawing/2010/main">
                <a:camera prst="orthographicFront">
                  <a:rot lat="0" lon="0" rev="0"/>
                </a:camera>
                <a:lightRig rig="threePt" dir="t">
                  <a:rot lat="0" lon="0" rev="0"/>
                </a:lightRig>
              </a14:hiddenScene3d>
            </a:ext>
            <a:ext uri="{E45631CC-5BF2-4c18-A39C-3461C7D3F71A}">
              <a14:hiddenSp3d xmlns="" xmlns:a14="http://schemas.microsoft.com/office/drawing/2010/main" extrusionH="457200">
                <a:contourClr>
                  <a:srgbClr val="000000"/>
                </a:contourClr>
              </a14:hiddenSp3d>
            </a:ext>
            <a:ext uri="{53640926-AAD7-44d8-BBD7-CCE9431645EC}">
              <a14:shadowObscured xmlns="" xmlns:a14="http://schemas.microsoft.com/office/drawing/2010/main"/>
            </a:ext>
          </a:extLst>
        </p:spPr>
      </p:pic>
      <p:sp>
        <p:nvSpPr>
          <p:cNvPr id="44" name="TextBox 43"/>
          <p:cNvSpPr txBox="1"/>
          <p:nvPr/>
        </p:nvSpPr>
        <p:spPr>
          <a:xfrm>
            <a:off x="4111496" y="1665524"/>
            <a:ext cx="2094105" cy="369332"/>
          </a:xfrm>
          <a:prstGeom prst="rect">
            <a:avLst/>
          </a:prstGeom>
          <a:noFill/>
        </p:spPr>
        <p:txBody>
          <a:bodyPr wrap="none" rtlCol="0">
            <a:spAutoFit/>
          </a:bodyPr>
          <a:lstStyle/>
          <a:p>
            <a:r>
              <a:rPr lang="en-US" dirty="0" smtClean="0"/>
              <a:t>Energy gain per turn</a:t>
            </a:r>
            <a:endParaRPr lang="en-US" dirty="0"/>
          </a:p>
        </p:txBody>
      </p:sp>
      <p:pic>
        <p:nvPicPr>
          <p:cNvPr id="47" name="Picture 46" descr="TP_tmp.png"/>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bwMode="auto">
          <a:xfrm>
            <a:off x="6621561" y="2368090"/>
            <a:ext cx="1795642" cy="272067"/>
          </a:xfrm>
          <a:prstGeom prst="rect">
            <a:avLst/>
          </a:prstGeom>
          <a:noFill/>
          <a:ln/>
          <a:effectLst/>
          <a:extLst>
            <a:ext uri="{909E8E84-426E-40dd-AFC4-6F175D3DCCD1}">
              <a14:hiddenFill xmlns="" xmlns:a14="http://schemas.microsoft.com/office/drawing/2010/main">
                <a:pattFill prst="pct5">
                  <a:fgClr>
                    <a:srgbClr val="FFFFFF">
                      <a:alpha val="0"/>
                    </a:srgbClr>
                  </a:fgClr>
                  <a:bgClr>
                    <a:srgbClr val="FFFFFF">
                      <a:alpha val="0"/>
                    </a:srgbClr>
                  </a:bgClr>
                </a:pattFill>
              </a14:hiddenFill>
            </a:ext>
            <a:ext uri="{AF507438-7753-43e0-B8FC-AC1667EBCBE1}">
              <a14:hiddenEffects xmlns="" xmlns:a14="http://schemas.microsoft.com/office/drawing/2010/main">
                <a:effectLst>
                  <a:outerShdw blurRad="63500" dist="37357" dir="2700000" rotWithShape="0">
                    <a:scrgbClr r="0" g="0" b="0"/>
                  </a:outerShdw>
                </a:effectLst>
              </a14:hiddenEffects>
            </a:ext>
            <a:ext uri="{31F19639-BCED-4a60-ADC4-E9642A236FB7}">
              <a14:hiddenScene3d xmlns="" xmlns:a14="http://schemas.microsoft.com/office/drawing/2010/main">
                <a:camera prst="orthographicFront">
                  <a:rot lat="0" lon="0" rev="0"/>
                </a:camera>
                <a:lightRig rig="threePt" dir="t">
                  <a:rot lat="0" lon="0" rev="0"/>
                </a:lightRig>
              </a14:hiddenScene3d>
            </a:ext>
            <a:ext uri="{E45631CC-5BF2-4c18-A39C-3461C7D3F71A}">
              <a14:hiddenSp3d xmlns="" xmlns:a14="http://schemas.microsoft.com/office/drawing/2010/main" extrusionH="457200">
                <a:contourClr>
                  <a:srgbClr val="000000"/>
                </a:contourClr>
              </a14:hiddenSp3d>
            </a:ext>
            <a:ext uri="{53640926-AAD7-44d8-BBD7-CCE9431645EC}">
              <a14:shadowObscured xmlns="" xmlns:a14="http://schemas.microsoft.com/office/drawing/2010/main"/>
            </a:ext>
          </a:extLst>
        </p:spPr>
      </p:pic>
      <p:sp>
        <p:nvSpPr>
          <p:cNvPr id="124" name="TextBox 123"/>
          <p:cNvSpPr txBox="1"/>
          <p:nvPr/>
        </p:nvSpPr>
        <p:spPr>
          <a:xfrm>
            <a:off x="4111496" y="2154763"/>
            <a:ext cx="2248635" cy="646331"/>
          </a:xfrm>
          <a:prstGeom prst="rect">
            <a:avLst/>
          </a:prstGeom>
          <a:noFill/>
        </p:spPr>
        <p:txBody>
          <a:bodyPr wrap="square" rtlCol="0">
            <a:spAutoFit/>
          </a:bodyPr>
          <a:lstStyle/>
          <a:p>
            <a:r>
              <a:rPr lang="en-US" dirty="0" smtClean="0"/>
              <a:t>Reference particle, </a:t>
            </a:r>
            <a:r>
              <a:rPr lang="en-US" dirty="0" smtClean="0">
                <a:solidFill>
                  <a:srgbClr val="FF0000"/>
                </a:solidFill>
              </a:rPr>
              <a:t>synchronous particle</a:t>
            </a:r>
            <a:endParaRPr lang="en-US" dirty="0">
              <a:solidFill>
                <a:srgbClr val="FF0000"/>
              </a:solidFill>
            </a:endParaRPr>
          </a:p>
        </p:txBody>
      </p:sp>
      <p:pic>
        <p:nvPicPr>
          <p:cNvPr id="126" name="Picture 125" descr="TP_tmp.png"/>
          <p:cNvPicPr>
            <a:picLocks noChangeAspect="1"/>
          </p:cNvPicPr>
          <p:nvPr>
            <p:custDataLst>
              <p:tags r:id="rId3"/>
            </p:custDataLst>
          </p:nvPr>
        </p:nvPicPr>
        <p:blipFill>
          <a:blip r:embed="rId8">
            <a:extLst>
              <a:ext uri="{28A0092B-C50C-407E-A947-70E740481C1C}">
                <a14:useLocalDpi xmlns:a14="http://schemas.microsoft.com/office/drawing/2010/main" val="0"/>
              </a:ext>
            </a:extLst>
          </a:blip>
          <a:stretch>
            <a:fillRect/>
          </a:stretch>
        </p:blipFill>
        <p:spPr>
          <a:xfrm>
            <a:off x="6621561" y="3081344"/>
            <a:ext cx="1447800" cy="254000"/>
          </a:xfrm>
          <a:prstGeom prst="rect">
            <a:avLst/>
          </a:prstGeom>
        </p:spPr>
      </p:pic>
      <p:sp>
        <p:nvSpPr>
          <p:cNvPr id="127" name="TextBox 126"/>
          <p:cNvSpPr txBox="1"/>
          <p:nvPr/>
        </p:nvSpPr>
        <p:spPr>
          <a:xfrm>
            <a:off x="4111497" y="2976463"/>
            <a:ext cx="2510064" cy="1200329"/>
          </a:xfrm>
          <a:prstGeom prst="rect">
            <a:avLst/>
          </a:prstGeom>
          <a:noFill/>
        </p:spPr>
        <p:txBody>
          <a:bodyPr wrap="square" rtlCol="0">
            <a:spAutoFit/>
          </a:bodyPr>
          <a:lstStyle/>
          <a:p>
            <a:r>
              <a:rPr lang="en-US" dirty="0" smtClean="0"/>
              <a:t>RF synchronism: the RF frequency must be locked to the revolution frequency</a:t>
            </a:r>
            <a:endParaRPr lang="en-US" dirty="0"/>
          </a:p>
        </p:txBody>
      </p:sp>
      <p:sp>
        <p:nvSpPr>
          <p:cNvPr id="128" name="TextBox 127"/>
          <p:cNvSpPr txBox="1"/>
          <p:nvPr/>
        </p:nvSpPr>
        <p:spPr>
          <a:xfrm>
            <a:off x="6761260" y="3571319"/>
            <a:ext cx="2151363" cy="369332"/>
          </a:xfrm>
          <a:prstGeom prst="rect">
            <a:avLst/>
          </a:prstGeom>
          <a:noFill/>
        </p:spPr>
        <p:txBody>
          <a:bodyPr wrap="none" rtlCol="0">
            <a:spAutoFit/>
          </a:bodyPr>
          <a:lstStyle/>
          <a:p>
            <a:r>
              <a:rPr lang="en-US" dirty="0" smtClean="0"/>
              <a:t>h…harmonic number</a:t>
            </a:r>
            <a:endParaRPr lang="en-US" dirty="0"/>
          </a:p>
        </p:txBody>
      </p:sp>
      <p:sp>
        <p:nvSpPr>
          <p:cNvPr id="129" name="TextBox 128"/>
          <p:cNvSpPr txBox="1"/>
          <p:nvPr/>
        </p:nvSpPr>
        <p:spPr>
          <a:xfrm>
            <a:off x="4166623" y="4506192"/>
            <a:ext cx="3008418" cy="923330"/>
          </a:xfrm>
          <a:prstGeom prst="rect">
            <a:avLst/>
          </a:prstGeom>
          <a:noFill/>
        </p:spPr>
        <p:txBody>
          <a:bodyPr wrap="none" rtlCol="0">
            <a:spAutoFit/>
          </a:bodyPr>
          <a:lstStyle/>
          <a:p>
            <a:r>
              <a:rPr lang="en-US" dirty="0" smtClean="0"/>
              <a:t>constant orbit, bending radius</a:t>
            </a:r>
          </a:p>
          <a:p>
            <a:endParaRPr lang="en-US" dirty="0"/>
          </a:p>
          <a:p>
            <a:r>
              <a:rPr lang="en-US" dirty="0" smtClean="0"/>
              <a:t>variable magnetic field </a:t>
            </a:r>
            <a:endParaRPr lang="en-US" dirty="0"/>
          </a:p>
        </p:txBody>
      </p:sp>
    </p:spTree>
    <p:extLst>
      <p:ext uri="{BB962C8B-B14F-4D97-AF65-F5344CB8AC3E}">
        <p14:creationId xmlns:p14="http://schemas.microsoft.com/office/powerpoint/2010/main" val="63660076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 of Phase Stability</a:t>
            </a:r>
            <a:endParaRPr lang="en-US" dirty="0"/>
          </a:p>
        </p:txBody>
      </p:sp>
      <p:sp>
        <p:nvSpPr>
          <p:cNvPr id="3" name="Content Placeholder 2"/>
          <p:cNvSpPr>
            <a:spLocks noGrp="1"/>
          </p:cNvSpPr>
          <p:nvPr>
            <p:ph idx="1"/>
          </p:nvPr>
        </p:nvSpPr>
        <p:spPr>
          <a:xfrm>
            <a:off x="199410" y="671762"/>
            <a:ext cx="8487390" cy="5951384"/>
          </a:xfrm>
        </p:spPr>
        <p:txBody>
          <a:bodyPr/>
          <a:lstStyle/>
          <a:p>
            <a:r>
              <a:rPr lang="en-US" dirty="0" smtClean="0"/>
              <a:t>Assume the situation where energy increase is transferred into a velocity increase</a:t>
            </a:r>
          </a:p>
          <a:p>
            <a:endParaRPr lang="en-US" dirty="0"/>
          </a:p>
          <a:p>
            <a:r>
              <a:rPr lang="en-US" dirty="0" smtClean="0"/>
              <a:t>Particles P</a:t>
            </a:r>
            <a:r>
              <a:rPr lang="en-US" baseline="-25000" dirty="0" smtClean="0"/>
              <a:t>1</a:t>
            </a:r>
            <a:r>
              <a:rPr lang="en-US" dirty="0" smtClean="0"/>
              <a:t>, P</a:t>
            </a:r>
            <a:r>
              <a:rPr lang="en-US" baseline="-25000" dirty="0" smtClean="0"/>
              <a:t>2</a:t>
            </a:r>
            <a:r>
              <a:rPr lang="en-US" dirty="0" smtClean="0"/>
              <a:t> have the synchronous phase.  </a:t>
            </a:r>
            <a:endParaRPr lang="en-US" dirty="0"/>
          </a:p>
        </p:txBody>
      </p:sp>
      <p:pic>
        <p:nvPicPr>
          <p:cNvPr id="5" name="Picture 4"/>
          <p:cNvPicPr>
            <a:picLocks noChangeAspect="1"/>
          </p:cNvPicPr>
          <p:nvPr/>
        </p:nvPicPr>
        <p:blipFill>
          <a:blip r:embed="rId3"/>
          <a:stretch>
            <a:fillRect/>
          </a:stretch>
        </p:blipFill>
        <p:spPr>
          <a:xfrm>
            <a:off x="998271" y="2334188"/>
            <a:ext cx="6819900" cy="2819400"/>
          </a:xfrm>
          <a:prstGeom prst="rect">
            <a:avLst/>
          </a:prstGeom>
        </p:spPr>
      </p:pic>
      <p:sp>
        <p:nvSpPr>
          <p:cNvPr id="16" name="Text Box 42"/>
          <p:cNvSpPr txBox="1">
            <a:spLocks noChangeArrowheads="1"/>
          </p:cNvSpPr>
          <p:nvPr/>
        </p:nvSpPr>
        <p:spPr bwMode="auto">
          <a:xfrm>
            <a:off x="755576" y="5262284"/>
            <a:ext cx="7664450" cy="1001813"/>
          </a:xfrm>
          <a:prstGeom prst="rect">
            <a:avLst/>
          </a:prstGeom>
          <a:noFill/>
          <a:ln w="19050">
            <a:solidFill>
              <a:srgbClr val="FF3300"/>
            </a:solidFill>
            <a:miter lim="800000"/>
            <a:headEnd/>
            <a:tailEnd/>
          </a:ln>
        </p:spPr>
        <p:txBody>
          <a:bodyPr wrap="square">
            <a:prstTxWarp prst="textNoShape">
              <a:avLst/>
            </a:prstTxWarp>
            <a:spAutoFit/>
          </a:bodyPr>
          <a:lstStyle/>
          <a:p>
            <a:pPr>
              <a:lnSpc>
                <a:spcPct val="110000"/>
              </a:lnSpc>
              <a:spcBef>
                <a:spcPct val="50000"/>
              </a:spcBef>
            </a:pPr>
            <a:r>
              <a:rPr lang="en-US" sz="1800" dirty="0" smtClean="0">
                <a:solidFill>
                  <a:srgbClr val="000000"/>
                </a:solidFill>
              </a:rPr>
              <a:t>	</a:t>
            </a:r>
            <a:r>
              <a:rPr lang="en-US" sz="1800" dirty="0" smtClean="0">
                <a:solidFill>
                  <a:srgbClr val="FF0000"/>
                </a:solidFill>
              </a:rPr>
              <a:t>M</a:t>
            </a:r>
            <a:r>
              <a:rPr lang="en-US" sz="1800" baseline="-25000" dirty="0" smtClean="0">
                <a:solidFill>
                  <a:srgbClr val="FF0000"/>
                </a:solidFill>
              </a:rPr>
              <a:t>1 </a:t>
            </a:r>
            <a:r>
              <a:rPr lang="en-US" sz="1800" dirty="0">
                <a:solidFill>
                  <a:srgbClr val="FF0000"/>
                </a:solidFill>
              </a:rPr>
              <a:t>&amp; N</a:t>
            </a:r>
            <a:r>
              <a:rPr lang="en-US" sz="1800" baseline="-25000" dirty="0">
                <a:solidFill>
                  <a:srgbClr val="FF0000"/>
                </a:solidFill>
              </a:rPr>
              <a:t>1 </a:t>
            </a:r>
            <a:r>
              <a:rPr lang="en-US" sz="1800" dirty="0">
                <a:solidFill>
                  <a:srgbClr val="000000"/>
                </a:solidFill>
              </a:rPr>
              <a:t>will move towards </a:t>
            </a:r>
            <a:r>
              <a:rPr lang="en-US" sz="1800" dirty="0" smtClean="0">
                <a:solidFill>
                  <a:srgbClr val="000000"/>
                </a:solidFill>
              </a:rPr>
              <a:t>P</a:t>
            </a:r>
            <a:r>
              <a:rPr lang="en-US" sz="1800" baseline="-25000" dirty="0" smtClean="0">
                <a:solidFill>
                  <a:srgbClr val="000000"/>
                </a:solidFill>
              </a:rPr>
              <a:t>1		</a:t>
            </a:r>
            <a:r>
              <a:rPr lang="en-US" sz="1800" dirty="0" smtClean="0">
                <a:solidFill>
                  <a:srgbClr val="000000"/>
                </a:solidFill>
              </a:rPr>
              <a:t>=&gt; </a:t>
            </a:r>
            <a:r>
              <a:rPr lang="en-US" sz="1800" dirty="0" smtClean="0">
                <a:solidFill>
                  <a:srgbClr val="FF0000"/>
                </a:solidFill>
              </a:rPr>
              <a:t>stable</a:t>
            </a:r>
            <a:r>
              <a:rPr lang="en-US" sz="1800" dirty="0" smtClean="0">
                <a:solidFill>
                  <a:srgbClr val="000000"/>
                </a:solidFill>
              </a:rPr>
              <a:t> </a:t>
            </a:r>
            <a:br>
              <a:rPr lang="en-US" sz="1800" dirty="0" smtClean="0">
                <a:solidFill>
                  <a:srgbClr val="000000"/>
                </a:solidFill>
              </a:rPr>
            </a:br>
            <a:r>
              <a:rPr lang="en-US" sz="1800" dirty="0" smtClean="0">
                <a:solidFill>
                  <a:srgbClr val="000000"/>
                </a:solidFill>
              </a:rPr>
              <a:t>	</a:t>
            </a:r>
            <a:r>
              <a:rPr lang="en-US" sz="1800" dirty="0" smtClean="0">
                <a:solidFill>
                  <a:srgbClr val="FF0000"/>
                </a:solidFill>
              </a:rPr>
              <a:t>M</a:t>
            </a:r>
            <a:r>
              <a:rPr lang="en-US" sz="1800" baseline="-25000" dirty="0" smtClean="0">
                <a:solidFill>
                  <a:srgbClr val="FF0000"/>
                </a:solidFill>
              </a:rPr>
              <a:t>2</a:t>
            </a:r>
            <a:r>
              <a:rPr lang="en-US" sz="1800" dirty="0" smtClean="0">
                <a:solidFill>
                  <a:srgbClr val="FF0000"/>
                </a:solidFill>
              </a:rPr>
              <a:t> </a:t>
            </a:r>
            <a:r>
              <a:rPr lang="en-US" sz="1800" dirty="0">
                <a:solidFill>
                  <a:srgbClr val="FF0000"/>
                </a:solidFill>
              </a:rPr>
              <a:t>&amp; N</a:t>
            </a:r>
            <a:r>
              <a:rPr lang="en-US" sz="1800" baseline="-25000" dirty="0">
                <a:solidFill>
                  <a:srgbClr val="FF0000"/>
                </a:solidFill>
              </a:rPr>
              <a:t>2</a:t>
            </a:r>
            <a:r>
              <a:rPr lang="en-US" sz="1800" dirty="0">
                <a:solidFill>
                  <a:srgbClr val="FF0000"/>
                </a:solidFill>
              </a:rPr>
              <a:t> </a:t>
            </a:r>
            <a:r>
              <a:rPr lang="en-US" sz="1800" dirty="0">
                <a:solidFill>
                  <a:srgbClr val="000000"/>
                </a:solidFill>
              </a:rPr>
              <a:t>will go away from P</a:t>
            </a:r>
            <a:r>
              <a:rPr lang="en-US" sz="1800" baseline="-25000" dirty="0">
                <a:solidFill>
                  <a:srgbClr val="000000"/>
                </a:solidFill>
              </a:rPr>
              <a:t>2</a:t>
            </a:r>
            <a:r>
              <a:rPr lang="en-US" sz="1800" dirty="0" smtClean="0">
                <a:solidFill>
                  <a:srgbClr val="000000"/>
                </a:solidFill>
              </a:rPr>
              <a:t> </a:t>
            </a:r>
            <a:r>
              <a:rPr lang="en-US" sz="1800" dirty="0">
                <a:solidFill>
                  <a:srgbClr val="000000"/>
                </a:solidFill>
              </a:rPr>
              <a:t>	</a:t>
            </a:r>
            <a:r>
              <a:rPr lang="en-US" sz="1800" dirty="0" smtClean="0">
                <a:solidFill>
                  <a:srgbClr val="000000"/>
                </a:solidFill>
              </a:rPr>
              <a:t>=&gt; </a:t>
            </a:r>
            <a:r>
              <a:rPr lang="en-US" sz="1800" dirty="0" smtClean="0">
                <a:solidFill>
                  <a:srgbClr val="FF0000"/>
                </a:solidFill>
              </a:rPr>
              <a:t>unstable </a:t>
            </a:r>
            <a:r>
              <a:rPr lang="en-US" sz="1800" dirty="0" smtClean="0"/>
              <a:t>(and finally be lost)</a:t>
            </a:r>
            <a:r>
              <a:rPr lang="en-US" sz="1800" dirty="0" smtClean="0">
                <a:solidFill>
                  <a:srgbClr val="FF0000"/>
                </a:solidFill>
              </a:rPr>
              <a:t/>
            </a:r>
            <a:br>
              <a:rPr lang="en-US" sz="1800" dirty="0" smtClean="0">
                <a:solidFill>
                  <a:srgbClr val="FF0000"/>
                </a:solidFill>
              </a:rPr>
            </a:br>
            <a:endParaRPr lang="fr-FR" sz="1800" dirty="0"/>
          </a:p>
        </p:txBody>
      </p:sp>
    </p:spTree>
    <p:extLst>
      <p:ext uri="{BB962C8B-B14F-4D97-AF65-F5344CB8AC3E}">
        <p14:creationId xmlns:p14="http://schemas.microsoft.com/office/powerpoint/2010/main" val="5423141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accelerators then….?</a:t>
            </a:r>
            <a:endParaRPr lang="en-US" dirty="0"/>
          </a:p>
        </p:txBody>
      </p:sp>
      <p:sp>
        <p:nvSpPr>
          <p:cNvPr id="3" name="Content Placeholder 2"/>
          <p:cNvSpPr>
            <a:spLocks noGrp="1"/>
          </p:cNvSpPr>
          <p:nvPr>
            <p:ph idx="1"/>
          </p:nvPr>
        </p:nvSpPr>
        <p:spPr/>
        <p:txBody>
          <a:bodyPr/>
          <a:lstStyle/>
          <a:p>
            <a:pPr marL="0" indent="0">
              <a:buNone/>
            </a:pPr>
            <a:r>
              <a:rPr lang="en-US" dirty="0" smtClean="0"/>
              <a:t>“Our”</a:t>
            </a:r>
            <a:r>
              <a:rPr lang="en-US" dirty="0"/>
              <a:t> </a:t>
            </a:r>
            <a:r>
              <a:rPr lang="en-US" dirty="0" smtClean="0"/>
              <a:t>accelerators have the advantage:</a:t>
            </a:r>
          </a:p>
          <a:p>
            <a:pPr marL="0" indent="0">
              <a:buNone/>
            </a:pPr>
            <a:r>
              <a:rPr lang="en-US" dirty="0" smtClean="0"/>
              <a:t>High energies, high fluxes of a given particle species, controlled energies at a specific location where a detector can be installed. </a:t>
            </a:r>
            <a:endParaRPr lang="en-US" dirty="0"/>
          </a:p>
        </p:txBody>
      </p:sp>
      <p:pic>
        <p:nvPicPr>
          <p:cNvPr id="4" name="Picture 3" descr="cosmic_ray_impac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1598" y="2713182"/>
            <a:ext cx="3833091" cy="2874818"/>
          </a:xfrm>
          <a:prstGeom prst="rect">
            <a:avLst/>
          </a:prstGeom>
        </p:spPr>
      </p:pic>
    </p:spTree>
    <p:extLst>
      <p:ext uri="{BB962C8B-B14F-4D97-AF65-F5344CB8AC3E}">
        <p14:creationId xmlns:p14="http://schemas.microsoft.com/office/powerpoint/2010/main" val="39147456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can we increase the energy of a particle?</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Use electro-magnetic fields. Can increase the energy of CHARGED particles</a:t>
            </a:r>
          </a:p>
          <a:p>
            <a:endParaRPr lang="en-US" dirty="0"/>
          </a:p>
          <a:p>
            <a:r>
              <a:rPr lang="en-US" dirty="0" smtClean="0"/>
              <a:t>Increase energy</a:t>
            </a:r>
          </a:p>
          <a:p>
            <a:endParaRPr lang="en-US" dirty="0"/>
          </a:p>
          <a:p>
            <a:endParaRPr lang="en-US" dirty="0" smtClean="0"/>
          </a:p>
          <a:p>
            <a:endParaRPr lang="en-US" dirty="0" smtClean="0"/>
          </a:p>
          <a:p>
            <a:endParaRPr lang="en-US" dirty="0"/>
          </a:p>
          <a:p>
            <a:r>
              <a:rPr lang="en-US" dirty="0"/>
              <a:t>T</a:t>
            </a:r>
            <a:r>
              <a:rPr lang="en-US" dirty="0" smtClean="0"/>
              <a:t>he particle trajectory direction </a:t>
            </a:r>
            <a:r>
              <a:rPr lang="en-US" dirty="0" err="1" smtClean="0"/>
              <a:t>d</a:t>
            </a:r>
            <a:r>
              <a:rPr lang="en-US" b="1" dirty="0" err="1" smtClean="0"/>
              <a:t>r</a:t>
            </a:r>
            <a:r>
              <a:rPr lang="en-US" b="1" dirty="0" smtClean="0"/>
              <a:t> </a:t>
            </a:r>
            <a:r>
              <a:rPr lang="en-US" dirty="0" smtClean="0"/>
              <a:t>parallel to </a:t>
            </a:r>
            <a:r>
              <a:rPr lang="en-US" b="1" dirty="0" smtClean="0"/>
              <a:t>v</a:t>
            </a:r>
          </a:p>
          <a:p>
            <a:endParaRPr lang="en-US" b="1" dirty="0"/>
          </a:p>
          <a:p>
            <a:endParaRPr lang="en-US" b="1" dirty="0" smtClean="0"/>
          </a:p>
          <a:p>
            <a:endParaRPr lang="en-US" b="1" dirty="0" smtClean="0"/>
          </a:p>
          <a:p>
            <a:endParaRPr lang="en-US" b="1" dirty="0"/>
          </a:p>
          <a:p>
            <a:r>
              <a:rPr lang="en-US" b="1" dirty="0" smtClean="0"/>
              <a:t>…</a:t>
            </a:r>
            <a:r>
              <a:rPr lang="en-US" dirty="0" smtClean="0"/>
              <a:t>increase of energy with electric fields</a:t>
            </a:r>
          </a:p>
          <a:p>
            <a:endParaRPr lang="en-US" dirty="0" smtClean="0"/>
          </a:p>
          <a:p>
            <a:r>
              <a:rPr lang="en-US" dirty="0" smtClean="0"/>
              <a:t>(Magnetic fields are needed for control of trajectories.)</a:t>
            </a:r>
          </a:p>
          <a:p>
            <a:endParaRPr lang="en-US" b="1" dirty="0"/>
          </a:p>
          <a:p>
            <a:endParaRPr lang="en-US" b="1" dirty="0" smtClean="0"/>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461430197"/>
              </p:ext>
            </p:extLst>
          </p:nvPr>
        </p:nvGraphicFramePr>
        <p:xfrm>
          <a:off x="748723" y="2292316"/>
          <a:ext cx="4179058" cy="1037936"/>
        </p:xfrm>
        <a:graphic>
          <a:graphicData uri="http://schemas.openxmlformats.org/presentationml/2006/ole">
            <mc:AlternateContent xmlns:mc="http://schemas.openxmlformats.org/markup-compatibility/2006">
              <mc:Choice xmlns:v="urn:schemas-microsoft-com:vml" Requires="v">
                <p:oleObj spid="_x0000_s3522" name="Equation" r:id="rId4" imgW="1943100" imgH="482600" progId="Equation.3">
                  <p:embed/>
                </p:oleObj>
              </mc:Choice>
              <mc:Fallback>
                <p:oleObj name="Equation" r:id="rId4" imgW="1943100" imgH="482600" progId="Equation.3">
                  <p:embed/>
                  <p:pic>
                    <p:nvPicPr>
                      <p:cNvPr id="0" name=""/>
                      <p:cNvPicPr/>
                      <p:nvPr/>
                    </p:nvPicPr>
                    <p:blipFill>
                      <a:blip r:embed="rId5"/>
                      <a:stretch>
                        <a:fillRect/>
                      </a:stretch>
                    </p:blipFill>
                    <p:spPr>
                      <a:xfrm>
                        <a:off x="748723" y="2292316"/>
                        <a:ext cx="4179058" cy="1037936"/>
                      </a:xfrm>
                      <a:prstGeom prst="rect">
                        <a:avLst/>
                      </a:prstGeom>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1901650876"/>
              </p:ext>
            </p:extLst>
          </p:nvPr>
        </p:nvGraphicFramePr>
        <p:xfrm>
          <a:off x="748723" y="4083438"/>
          <a:ext cx="3768725" cy="1038225"/>
        </p:xfrm>
        <a:graphic>
          <a:graphicData uri="http://schemas.openxmlformats.org/presentationml/2006/ole">
            <mc:AlternateContent xmlns:mc="http://schemas.openxmlformats.org/markup-compatibility/2006">
              <mc:Choice xmlns:v="urn:schemas-microsoft-com:vml" Requires="v">
                <p:oleObj spid="_x0000_s3523" name="Equation" r:id="rId6" imgW="1752600" imgH="482600" progId="Equation.3">
                  <p:embed/>
                </p:oleObj>
              </mc:Choice>
              <mc:Fallback>
                <p:oleObj name="Equation" r:id="rId6" imgW="1752600" imgH="482600" progId="Equation.3">
                  <p:embed/>
                  <p:pic>
                    <p:nvPicPr>
                      <p:cNvPr id="0" name=""/>
                      <p:cNvPicPr/>
                      <p:nvPr/>
                    </p:nvPicPr>
                    <p:blipFill>
                      <a:blip r:embed="rId7"/>
                      <a:stretch>
                        <a:fillRect/>
                      </a:stretch>
                    </p:blipFill>
                    <p:spPr>
                      <a:xfrm>
                        <a:off x="748723" y="4083438"/>
                        <a:ext cx="3768725" cy="1038225"/>
                      </a:xfrm>
                      <a:prstGeom prst="rect">
                        <a:avLst/>
                      </a:prstGeom>
                    </p:spPr>
                  </p:pic>
                </p:oleObj>
              </mc:Fallback>
            </mc:AlternateContent>
          </a:graphicData>
        </a:graphic>
      </p:graphicFrame>
    </p:spTree>
    <p:extLst>
      <p:ext uri="{BB962C8B-B14F-4D97-AF65-F5344CB8AC3E}">
        <p14:creationId xmlns:p14="http://schemas.microsoft.com/office/powerpoint/2010/main" val="40262258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basic accelerator</a:t>
            </a:r>
            <a:endParaRPr lang="en-US" dirty="0"/>
          </a:p>
        </p:txBody>
      </p:sp>
      <p:sp>
        <p:nvSpPr>
          <p:cNvPr id="3" name="Content Placeholder 2"/>
          <p:cNvSpPr>
            <a:spLocks noGrp="1"/>
          </p:cNvSpPr>
          <p:nvPr>
            <p:ph idx="1"/>
          </p:nvPr>
        </p:nvSpPr>
        <p:spPr/>
        <p:txBody>
          <a:bodyPr/>
          <a:lstStyle/>
          <a:p>
            <a:pPr marL="0" indent="0">
              <a:buNone/>
            </a:pPr>
            <a:r>
              <a:rPr lang="en-US" dirty="0"/>
              <a:t>E</a:t>
            </a:r>
            <a:r>
              <a:rPr lang="en-US" dirty="0" smtClean="0"/>
              <a:t>lectrostatic accelerator:</a:t>
            </a:r>
          </a:p>
          <a:p>
            <a:pPr marL="0" indent="0">
              <a:buNone/>
            </a:pPr>
            <a:endParaRPr lang="en-US" dirty="0"/>
          </a:p>
          <a:p>
            <a:pPr marL="0" indent="0">
              <a:buNone/>
            </a:pPr>
            <a:r>
              <a:rPr lang="en-US" dirty="0" smtClean="0"/>
              <a:t>Charged particles go through the accelerating voltage gap </a:t>
            </a:r>
            <a:r>
              <a:rPr lang="en-US" b="1" u="sng" dirty="0" smtClean="0"/>
              <a:t>once</a:t>
            </a:r>
            <a:r>
              <a:rPr lang="en-US" dirty="0" smtClean="0"/>
              <a:t> and then hit the target.</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r>
              <a:rPr lang="en-US" dirty="0" smtClean="0"/>
              <a:t>Limited by the maximum reachable voltage: ~ 10 MV</a:t>
            </a:r>
            <a:endParaRPr lang="en-US" dirty="0"/>
          </a:p>
        </p:txBody>
      </p:sp>
      <p:sp>
        <p:nvSpPr>
          <p:cNvPr id="4" name="Rectangle 3"/>
          <p:cNvSpPr/>
          <p:nvPr/>
        </p:nvSpPr>
        <p:spPr>
          <a:xfrm>
            <a:off x="2337609" y="2691354"/>
            <a:ext cx="3577201" cy="106023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916051" y="3461251"/>
            <a:ext cx="967126" cy="849575"/>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5914810" y="3040881"/>
            <a:ext cx="1106028" cy="33787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7020839" y="2807862"/>
            <a:ext cx="781614" cy="838864"/>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a:t>
            </a:r>
            <a:endParaRPr lang="en-US" dirty="0"/>
          </a:p>
        </p:txBody>
      </p:sp>
      <p:cxnSp>
        <p:nvCxnSpPr>
          <p:cNvPr id="9" name="Straight Connector 8"/>
          <p:cNvCxnSpPr>
            <a:stCxn id="5" idx="2"/>
          </p:cNvCxnSpPr>
          <p:nvPr/>
        </p:nvCxnSpPr>
        <p:spPr>
          <a:xfrm>
            <a:off x="1399614" y="4310826"/>
            <a:ext cx="5826" cy="477686"/>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a:stCxn id="5" idx="0"/>
          </p:cNvCxnSpPr>
          <p:nvPr/>
        </p:nvCxnSpPr>
        <p:spPr>
          <a:xfrm flipV="1">
            <a:off x="1399614" y="3221469"/>
            <a:ext cx="0" cy="239782"/>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a:endCxn id="4" idx="1"/>
          </p:cNvCxnSpPr>
          <p:nvPr/>
        </p:nvCxnSpPr>
        <p:spPr>
          <a:xfrm>
            <a:off x="1405440" y="3221469"/>
            <a:ext cx="93216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a:off x="5821593" y="3751584"/>
            <a:ext cx="11652" cy="873816"/>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a:off x="1277267" y="4788512"/>
            <a:ext cx="25634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705995" y="4626338"/>
            <a:ext cx="256346" cy="0"/>
          </a:xfrm>
          <a:prstGeom prst="line">
            <a:avLst/>
          </a:prstGeom>
        </p:spPr>
        <p:style>
          <a:lnRef idx="2">
            <a:schemeClr val="accent1"/>
          </a:lnRef>
          <a:fillRef idx="0">
            <a:schemeClr val="accent1"/>
          </a:fillRef>
          <a:effectRef idx="1">
            <a:schemeClr val="accent1"/>
          </a:effectRef>
          <a:fontRef idx="minor">
            <a:schemeClr val="tx1"/>
          </a:fontRef>
        </p:style>
      </p:cxnSp>
      <p:sp>
        <p:nvSpPr>
          <p:cNvPr id="21" name="Rectangle 20"/>
          <p:cNvSpPr/>
          <p:nvPr/>
        </p:nvSpPr>
        <p:spPr>
          <a:xfrm>
            <a:off x="2500739" y="3040881"/>
            <a:ext cx="221390" cy="337876"/>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2" name="Straight Connector 21"/>
          <p:cNvCxnSpPr/>
          <p:nvPr/>
        </p:nvCxnSpPr>
        <p:spPr>
          <a:xfrm>
            <a:off x="2175402" y="3221470"/>
            <a:ext cx="325337" cy="48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a:stCxn id="21" idx="3"/>
          </p:cNvCxnSpPr>
          <p:nvPr/>
        </p:nvCxnSpPr>
        <p:spPr>
          <a:xfrm>
            <a:off x="2722129" y="3209819"/>
            <a:ext cx="4637543" cy="11650"/>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flipH="1">
            <a:off x="7278107" y="3040881"/>
            <a:ext cx="267999" cy="337876"/>
          </a:xfrm>
          <a:prstGeom prst="line">
            <a:avLst/>
          </a:prstGeom>
          <a:ln w="92075"/>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p:nvPr/>
        </p:nvCxnSpPr>
        <p:spPr>
          <a:xfrm>
            <a:off x="4621424" y="3209819"/>
            <a:ext cx="547650" cy="0"/>
          </a:xfrm>
          <a:prstGeom prst="straightConnector1">
            <a:avLst/>
          </a:prstGeom>
          <a:ln>
            <a:tailEnd type="arrow" w="lg" len="lg"/>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a:off x="4073774" y="3618539"/>
            <a:ext cx="547650" cy="0"/>
          </a:xfrm>
          <a:prstGeom prst="straightConnector1">
            <a:avLst/>
          </a:prstGeom>
          <a:ln>
            <a:tailEnd type="arrow" w="lg" len="lg"/>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1003441" y="3461251"/>
            <a:ext cx="803997" cy="646331"/>
          </a:xfrm>
          <a:prstGeom prst="rect">
            <a:avLst/>
          </a:prstGeom>
          <a:noFill/>
        </p:spPr>
        <p:txBody>
          <a:bodyPr wrap="square" rtlCol="0">
            <a:spAutoFit/>
          </a:bodyPr>
          <a:lstStyle/>
          <a:p>
            <a:r>
              <a:rPr lang="en-US" dirty="0" smtClean="0"/>
              <a:t>Power supply</a:t>
            </a:r>
            <a:endParaRPr lang="en-US" dirty="0"/>
          </a:p>
        </p:txBody>
      </p:sp>
      <p:sp>
        <p:nvSpPr>
          <p:cNvPr id="34" name="TextBox 33"/>
          <p:cNvSpPr txBox="1"/>
          <p:nvPr/>
        </p:nvSpPr>
        <p:spPr>
          <a:xfrm>
            <a:off x="4621424" y="3378757"/>
            <a:ext cx="868372" cy="369332"/>
          </a:xfrm>
          <a:prstGeom prst="rect">
            <a:avLst/>
          </a:prstGeom>
          <a:noFill/>
        </p:spPr>
        <p:txBody>
          <a:bodyPr wrap="none" rtlCol="0">
            <a:spAutoFit/>
          </a:bodyPr>
          <a:lstStyle/>
          <a:p>
            <a:r>
              <a:rPr lang="en-US" dirty="0" smtClean="0"/>
              <a:t>E- Field</a:t>
            </a:r>
            <a:endParaRPr lang="en-US" dirty="0"/>
          </a:p>
        </p:txBody>
      </p:sp>
      <p:sp>
        <p:nvSpPr>
          <p:cNvPr id="35" name="TextBox 34"/>
          <p:cNvSpPr txBox="1"/>
          <p:nvPr/>
        </p:nvSpPr>
        <p:spPr>
          <a:xfrm>
            <a:off x="2490588" y="2671549"/>
            <a:ext cx="1583186" cy="369332"/>
          </a:xfrm>
          <a:prstGeom prst="rect">
            <a:avLst/>
          </a:prstGeom>
          <a:noFill/>
        </p:spPr>
        <p:txBody>
          <a:bodyPr wrap="none" rtlCol="0">
            <a:spAutoFit/>
          </a:bodyPr>
          <a:lstStyle/>
          <a:p>
            <a:r>
              <a:rPr lang="en-US" dirty="0" smtClean="0"/>
              <a:t>Particle Source</a:t>
            </a:r>
            <a:endParaRPr lang="en-US" dirty="0"/>
          </a:p>
        </p:txBody>
      </p:sp>
      <p:sp>
        <p:nvSpPr>
          <p:cNvPr id="36" name="TextBox 35"/>
          <p:cNvSpPr txBox="1"/>
          <p:nvPr/>
        </p:nvSpPr>
        <p:spPr>
          <a:xfrm>
            <a:off x="7020839" y="2308623"/>
            <a:ext cx="789023" cy="369332"/>
          </a:xfrm>
          <a:prstGeom prst="rect">
            <a:avLst/>
          </a:prstGeom>
          <a:noFill/>
        </p:spPr>
        <p:txBody>
          <a:bodyPr wrap="none" rtlCol="0">
            <a:spAutoFit/>
          </a:bodyPr>
          <a:lstStyle/>
          <a:p>
            <a:r>
              <a:rPr lang="en-US" dirty="0" smtClean="0"/>
              <a:t>Target</a:t>
            </a:r>
            <a:endParaRPr lang="en-US" dirty="0"/>
          </a:p>
        </p:txBody>
      </p:sp>
      <p:sp>
        <p:nvSpPr>
          <p:cNvPr id="8" name="Oval 7"/>
          <p:cNvSpPr/>
          <p:nvPr/>
        </p:nvSpPr>
        <p:spPr>
          <a:xfrm>
            <a:off x="4545644" y="3119577"/>
            <a:ext cx="174351" cy="173174"/>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995635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collisions?</a:t>
            </a:r>
            <a:endParaRPr lang="en-US" dirty="0"/>
          </a:p>
        </p:txBody>
      </p:sp>
      <p:sp>
        <p:nvSpPr>
          <p:cNvPr id="3" name="Content Placeholder 2"/>
          <p:cNvSpPr>
            <a:spLocks noGrp="1"/>
          </p:cNvSpPr>
          <p:nvPr>
            <p:ph idx="1"/>
          </p:nvPr>
        </p:nvSpPr>
        <p:spPr/>
        <p:txBody>
          <a:bodyPr/>
          <a:lstStyle/>
          <a:p>
            <a:r>
              <a:rPr lang="en-US" dirty="0" smtClean="0"/>
              <a:t>Conservation laws: e.g. momentum and energy conservation</a:t>
            </a:r>
          </a:p>
          <a:p>
            <a:endParaRPr lang="en-US" dirty="0"/>
          </a:p>
          <a:p>
            <a:endParaRPr lang="en-US" dirty="0" smtClean="0"/>
          </a:p>
          <a:p>
            <a:endParaRPr lang="en-US" dirty="0" smtClean="0"/>
          </a:p>
          <a:p>
            <a:endParaRPr lang="en-US" dirty="0"/>
          </a:p>
          <a:p>
            <a:endParaRPr lang="en-US" dirty="0"/>
          </a:p>
          <a:p>
            <a:endParaRPr lang="en-US" dirty="0" smtClean="0"/>
          </a:p>
          <a:p>
            <a:r>
              <a:rPr lang="en-US" dirty="0" smtClean="0"/>
              <a:t>Center-of-mass Frame and Center-of-mass Energy (E</a:t>
            </a:r>
            <a:r>
              <a:rPr lang="en-US" baseline="-25000" dirty="0" smtClean="0"/>
              <a:t>CM</a:t>
            </a:r>
            <a:r>
              <a:rPr lang="en-US" dirty="0" smtClean="0"/>
              <a:t>)</a:t>
            </a:r>
          </a:p>
          <a:p>
            <a:pPr lvl="1"/>
            <a:r>
              <a:rPr lang="en-US" dirty="0" smtClean="0"/>
              <a:t>Center-of-mass frame defined where: </a:t>
            </a:r>
          </a:p>
          <a:p>
            <a:pPr lvl="1"/>
            <a:endParaRPr lang="en-US" dirty="0" smtClean="0"/>
          </a:p>
          <a:p>
            <a:pPr lvl="1"/>
            <a:r>
              <a:rPr lang="en-US" dirty="0" smtClean="0"/>
              <a:t>The energy available for creation of particles corresponds to E</a:t>
            </a:r>
            <a:r>
              <a:rPr lang="en-US" baseline="-25000" dirty="0" smtClean="0"/>
              <a:t>CM</a:t>
            </a:r>
          </a:p>
          <a:p>
            <a:pPr lvl="1"/>
            <a:endParaRPr lang="en-US" dirty="0"/>
          </a:p>
        </p:txBody>
      </p:sp>
      <p:sp>
        <p:nvSpPr>
          <p:cNvPr id="5" name="Oval 4"/>
          <p:cNvSpPr/>
          <p:nvPr/>
        </p:nvSpPr>
        <p:spPr>
          <a:xfrm>
            <a:off x="3175000" y="2297577"/>
            <a:ext cx="254000" cy="256309"/>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Arrow Connector 6"/>
          <p:cNvCxnSpPr/>
          <p:nvPr/>
        </p:nvCxnSpPr>
        <p:spPr>
          <a:xfrm>
            <a:off x="1154545" y="2401455"/>
            <a:ext cx="1789546" cy="115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1858816" y="1720280"/>
            <a:ext cx="854364" cy="646331"/>
          </a:xfrm>
          <a:prstGeom prst="rect">
            <a:avLst/>
          </a:prstGeom>
          <a:noFill/>
        </p:spPr>
        <p:txBody>
          <a:bodyPr wrap="square" rtlCol="0">
            <a:spAutoFit/>
          </a:bodyPr>
          <a:lstStyle/>
          <a:p>
            <a:r>
              <a:rPr lang="en-US" sz="3600" dirty="0" smtClean="0">
                <a:latin typeface="Symbol" charset="2"/>
                <a:cs typeface="Symbol" charset="2"/>
              </a:rPr>
              <a:t>g</a:t>
            </a:r>
            <a:endParaRPr lang="en-US" sz="3600" dirty="0">
              <a:latin typeface="Symbol" charset="2"/>
              <a:cs typeface="Symbol" charset="2"/>
            </a:endParaRPr>
          </a:p>
        </p:txBody>
      </p:sp>
      <p:cxnSp>
        <p:nvCxnSpPr>
          <p:cNvPr id="10" name="Straight Arrow Connector 9"/>
          <p:cNvCxnSpPr/>
          <p:nvPr/>
        </p:nvCxnSpPr>
        <p:spPr>
          <a:xfrm flipV="1">
            <a:off x="3567545" y="1893455"/>
            <a:ext cx="542637" cy="4041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3567545" y="2553886"/>
            <a:ext cx="635000" cy="25165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2566332" y="2553886"/>
            <a:ext cx="931941" cy="369332"/>
          </a:xfrm>
          <a:prstGeom prst="rect">
            <a:avLst/>
          </a:prstGeom>
          <a:noFill/>
        </p:spPr>
        <p:txBody>
          <a:bodyPr wrap="none" rtlCol="0">
            <a:spAutoFit/>
          </a:bodyPr>
          <a:lstStyle/>
          <a:p>
            <a:r>
              <a:rPr lang="en-US" dirty="0" smtClean="0"/>
              <a:t>Nucleus</a:t>
            </a:r>
            <a:endParaRPr lang="en-US" dirty="0"/>
          </a:p>
        </p:txBody>
      </p:sp>
      <p:sp>
        <p:nvSpPr>
          <p:cNvPr id="14" name="TextBox 13"/>
          <p:cNvSpPr txBox="1"/>
          <p:nvPr/>
        </p:nvSpPr>
        <p:spPr>
          <a:xfrm>
            <a:off x="4052460" y="1616375"/>
            <a:ext cx="377026" cy="369332"/>
          </a:xfrm>
          <a:prstGeom prst="rect">
            <a:avLst/>
          </a:prstGeom>
          <a:noFill/>
        </p:spPr>
        <p:txBody>
          <a:bodyPr wrap="none" rtlCol="0">
            <a:spAutoFit/>
          </a:bodyPr>
          <a:lstStyle/>
          <a:p>
            <a:r>
              <a:rPr lang="en-US" dirty="0" smtClean="0"/>
              <a:t>e</a:t>
            </a:r>
            <a:r>
              <a:rPr lang="en-US" baseline="30000" dirty="0" smtClean="0"/>
              <a:t>+</a:t>
            </a:r>
            <a:endParaRPr lang="en-US" baseline="30000" dirty="0"/>
          </a:p>
        </p:txBody>
      </p:sp>
      <p:sp>
        <p:nvSpPr>
          <p:cNvPr id="17" name="TextBox 16"/>
          <p:cNvSpPr txBox="1"/>
          <p:nvPr/>
        </p:nvSpPr>
        <p:spPr>
          <a:xfrm>
            <a:off x="4131614" y="2703971"/>
            <a:ext cx="346632" cy="369332"/>
          </a:xfrm>
          <a:prstGeom prst="rect">
            <a:avLst/>
          </a:prstGeom>
          <a:noFill/>
        </p:spPr>
        <p:txBody>
          <a:bodyPr wrap="none" rtlCol="0">
            <a:spAutoFit/>
          </a:bodyPr>
          <a:lstStyle/>
          <a:p>
            <a:r>
              <a:rPr lang="en-US" dirty="0"/>
              <a:t>e</a:t>
            </a:r>
            <a:r>
              <a:rPr lang="en-US" baseline="30000" dirty="0" smtClean="0"/>
              <a:t>-</a:t>
            </a:r>
            <a:endParaRPr lang="en-US" baseline="30000" dirty="0"/>
          </a:p>
        </p:txBody>
      </p:sp>
      <p:sp>
        <p:nvSpPr>
          <p:cNvPr id="18" name="TextBox 17"/>
          <p:cNvSpPr txBox="1"/>
          <p:nvPr/>
        </p:nvSpPr>
        <p:spPr>
          <a:xfrm>
            <a:off x="4999182" y="1893455"/>
            <a:ext cx="4160101" cy="923330"/>
          </a:xfrm>
          <a:prstGeom prst="rect">
            <a:avLst/>
          </a:prstGeom>
          <a:noFill/>
        </p:spPr>
        <p:txBody>
          <a:bodyPr wrap="none" rtlCol="0">
            <a:spAutoFit/>
          </a:bodyPr>
          <a:lstStyle/>
          <a:p>
            <a:r>
              <a:rPr lang="en-US" dirty="0" smtClean="0"/>
              <a:t>Photon into </a:t>
            </a:r>
            <a:r>
              <a:rPr lang="en-US" dirty="0" err="1" smtClean="0"/>
              <a:t>e</a:t>
            </a:r>
            <a:r>
              <a:rPr lang="en-US" baseline="30000" dirty="0" err="1" smtClean="0"/>
              <a:t>+</a:t>
            </a:r>
            <a:r>
              <a:rPr lang="en-US" dirty="0" err="1" smtClean="0"/>
              <a:t>,e</a:t>
            </a:r>
            <a:r>
              <a:rPr lang="en-US" baseline="30000" dirty="0" smtClean="0"/>
              <a:t>-  </a:t>
            </a:r>
            <a:r>
              <a:rPr lang="en-US" dirty="0" smtClean="0"/>
              <a:t>only in proximity of </a:t>
            </a:r>
          </a:p>
          <a:p>
            <a:r>
              <a:rPr lang="en-US" dirty="0" smtClean="0"/>
              <a:t>nucleus. Nucleus takes part of momentum</a:t>
            </a:r>
          </a:p>
          <a:p>
            <a:r>
              <a:rPr lang="en-US" dirty="0" smtClean="0"/>
              <a:t>(and part of available energy…)</a:t>
            </a:r>
            <a:r>
              <a:rPr lang="en-US" baseline="30000" dirty="0" smtClean="0"/>
              <a:t> </a:t>
            </a:r>
            <a:endParaRPr lang="en-US" baseline="30000" dirty="0"/>
          </a:p>
        </p:txBody>
      </p:sp>
      <p:graphicFrame>
        <p:nvGraphicFramePr>
          <p:cNvPr id="19" name="Object 18"/>
          <p:cNvGraphicFramePr>
            <a:graphicFrameLocks noChangeAspect="1"/>
          </p:cNvGraphicFramePr>
          <p:nvPr>
            <p:extLst>
              <p:ext uri="{D42A27DB-BD31-4B8C-83A1-F6EECF244321}">
                <p14:modId xmlns:p14="http://schemas.microsoft.com/office/powerpoint/2010/main" val="254360154"/>
              </p:ext>
            </p:extLst>
          </p:nvPr>
        </p:nvGraphicFramePr>
        <p:xfrm>
          <a:off x="6011850" y="3818913"/>
          <a:ext cx="1256290" cy="628667"/>
        </p:xfrm>
        <a:graphic>
          <a:graphicData uri="http://schemas.openxmlformats.org/presentationml/2006/ole">
            <mc:AlternateContent xmlns:mc="http://schemas.openxmlformats.org/markup-compatibility/2006">
              <mc:Choice xmlns:v="urn:schemas-microsoft-com:vml" Requires="v">
                <p:oleObj spid="_x0000_s17490" name="Equation" r:id="rId4" imgW="558800" imgH="279400" progId="Equation.3">
                  <p:embed/>
                </p:oleObj>
              </mc:Choice>
              <mc:Fallback>
                <p:oleObj name="Equation" r:id="rId4" imgW="558800" imgH="279400" progId="Equation.3">
                  <p:embed/>
                  <p:pic>
                    <p:nvPicPr>
                      <p:cNvPr id="0" name=""/>
                      <p:cNvPicPr/>
                      <p:nvPr/>
                    </p:nvPicPr>
                    <p:blipFill>
                      <a:blip r:embed="rId5"/>
                      <a:stretch>
                        <a:fillRect/>
                      </a:stretch>
                    </p:blipFill>
                    <p:spPr>
                      <a:xfrm>
                        <a:off x="6011850" y="3818913"/>
                        <a:ext cx="1256290" cy="628667"/>
                      </a:xfrm>
                      <a:prstGeom prst="rect">
                        <a:avLst/>
                      </a:prstGeom>
                    </p:spPr>
                  </p:pic>
                </p:oleObj>
              </mc:Fallback>
            </mc:AlternateContent>
          </a:graphicData>
        </a:graphic>
      </p:graphicFrame>
    </p:spTree>
    <p:extLst>
      <p:ext uri="{BB962C8B-B14F-4D97-AF65-F5344CB8AC3E}">
        <p14:creationId xmlns:p14="http://schemas.microsoft.com/office/powerpoint/2010/main" val="24288764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Large Hadron Collider</a:t>
            </a:r>
            <a:endParaRPr lang="en-US" dirty="0"/>
          </a:p>
        </p:txBody>
      </p:sp>
      <p:sp>
        <p:nvSpPr>
          <p:cNvPr id="3" name="Content Placeholder 2"/>
          <p:cNvSpPr>
            <a:spLocks noGrp="1"/>
          </p:cNvSpPr>
          <p:nvPr>
            <p:ph idx="1"/>
          </p:nvPr>
        </p:nvSpPr>
        <p:spPr/>
        <p:txBody>
          <a:bodyPr/>
          <a:lstStyle/>
          <a:p>
            <a:pPr marL="0" indent="0">
              <a:buNone/>
            </a:pPr>
            <a:r>
              <a:rPr lang="en-US" dirty="0" smtClean="0"/>
              <a:t>It is a circular 2-beam accelerator. No targets. Collider.</a:t>
            </a:r>
          </a:p>
          <a:p>
            <a:pPr marL="0" indent="0">
              <a:buNone/>
            </a:pPr>
            <a:r>
              <a:rPr lang="en-US" dirty="0" smtClean="0"/>
              <a:t>Passing through accelerating gap of same voltage over and over again. </a:t>
            </a:r>
            <a:endParaRPr lang="en-US" dirty="0"/>
          </a:p>
        </p:txBody>
      </p:sp>
      <p:pic>
        <p:nvPicPr>
          <p:cNvPr id="4" name="Picture 3" descr="Tunnel-open-intercon.jp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14805" y="2701166"/>
            <a:ext cx="5765370" cy="38379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4"/>
          <p:cNvSpPr txBox="1"/>
          <p:nvPr/>
        </p:nvSpPr>
        <p:spPr>
          <a:xfrm>
            <a:off x="5786334" y="3902649"/>
            <a:ext cx="2693841" cy="1200329"/>
          </a:xfrm>
          <a:prstGeom prst="rect">
            <a:avLst/>
          </a:prstGeom>
          <a:noFill/>
        </p:spPr>
        <p:txBody>
          <a:bodyPr wrap="none" rtlCol="0">
            <a:spAutoFit/>
          </a:bodyPr>
          <a:lstStyle/>
          <a:p>
            <a:r>
              <a:rPr lang="en-US" dirty="0" smtClean="0">
                <a:solidFill>
                  <a:schemeClr val="bg1"/>
                </a:solidFill>
              </a:rPr>
              <a:t>Electro Magnets</a:t>
            </a:r>
          </a:p>
          <a:p>
            <a:endParaRPr lang="en-US" dirty="0">
              <a:solidFill>
                <a:schemeClr val="bg1"/>
              </a:solidFill>
            </a:endParaRPr>
          </a:p>
          <a:p>
            <a:endParaRPr lang="en-US" dirty="0" smtClean="0">
              <a:solidFill>
                <a:schemeClr val="bg1"/>
              </a:solidFill>
            </a:endParaRPr>
          </a:p>
          <a:p>
            <a:r>
              <a:rPr lang="en-US" dirty="0" smtClean="0">
                <a:solidFill>
                  <a:schemeClr val="bg1"/>
                </a:solidFill>
              </a:rPr>
              <a:t>Where is the electric field?</a:t>
            </a:r>
            <a:endParaRPr lang="en-US" dirty="0">
              <a:solidFill>
                <a:schemeClr val="bg1"/>
              </a:solidFill>
            </a:endParaRPr>
          </a:p>
        </p:txBody>
      </p:sp>
      <p:cxnSp>
        <p:nvCxnSpPr>
          <p:cNvPr id="7" name="Straight Arrow Connector 6"/>
          <p:cNvCxnSpPr/>
          <p:nvPr/>
        </p:nvCxnSpPr>
        <p:spPr>
          <a:xfrm flipH="1">
            <a:off x="5908834" y="4219500"/>
            <a:ext cx="661202" cy="241414"/>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2896693" y="5123970"/>
            <a:ext cx="2081707" cy="369332"/>
          </a:xfrm>
          <a:prstGeom prst="rect">
            <a:avLst/>
          </a:prstGeom>
          <a:noFill/>
        </p:spPr>
        <p:txBody>
          <a:bodyPr wrap="none" rtlCol="0">
            <a:spAutoFit/>
          </a:bodyPr>
          <a:lstStyle/>
          <a:p>
            <a:r>
              <a:rPr lang="en-US" dirty="0" smtClean="0">
                <a:solidFill>
                  <a:srgbClr val="FFFFFF"/>
                </a:solidFill>
              </a:rPr>
              <a:t>27 km of magnets….</a:t>
            </a:r>
            <a:endParaRPr lang="en-US" dirty="0">
              <a:solidFill>
                <a:srgbClr val="FFFFFF"/>
              </a:solidFill>
            </a:endParaRPr>
          </a:p>
        </p:txBody>
      </p:sp>
      <p:grpSp>
        <p:nvGrpSpPr>
          <p:cNvPr id="9" name="Group 8"/>
          <p:cNvGrpSpPr/>
          <p:nvPr/>
        </p:nvGrpSpPr>
        <p:grpSpPr>
          <a:xfrm>
            <a:off x="99435" y="1774695"/>
            <a:ext cx="3867775" cy="3169048"/>
            <a:chOff x="3524140" y="1383510"/>
            <a:chExt cx="5569060" cy="4428600"/>
          </a:xfrm>
        </p:grpSpPr>
        <p:pic>
          <p:nvPicPr>
            <p:cNvPr id="10" name="Picture 9"/>
            <p:cNvPicPr>
              <a:picLocks noChangeAspect="1"/>
            </p:cNvPicPr>
            <p:nvPr/>
          </p:nvPicPr>
          <p:blipFill>
            <a:blip r:embed="rId3"/>
            <a:srcRect l="34408" b="19645"/>
            <a:stretch>
              <a:fillRect/>
            </a:stretch>
          </p:blipFill>
          <p:spPr>
            <a:xfrm>
              <a:off x="3524140" y="1383510"/>
              <a:ext cx="5569060" cy="4428600"/>
            </a:xfrm>
            <a:prstGeom prst="rect">
              <a:avLst/>
            </a:prstGeom>
          </p:spPr>
        </p:pic>
        <p:sp>
          <p:nvSpPr>
            <p:cNvPr id="11" name="Rectangle 10"/>
            <p:cNvSpPr/>
            <p:nvPr/>
          </p:nvSpPr>
          <p:spPr>
            <a:xfrm>
              <a:off x="3524140" y="4806515"/>
              <a:ext cx="647080" cy="100559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2" name="TextBox 11"/>
          <p:cNvSpPr txBox="1"/>
          <p:nvPr/>
        </p:nvSpPr>
        <p:spPr>
          <a:xfrm>
            <a:off x="4082658" y="5796160"/>
            <a:ext cx="4187917" cy="646331"/>
          </a:xfrm>
          <a:prstGeom prst="rect">
            <a:avLst/>
          </a:prstGeom>
          <a:noFill/>
        </p:spPr>
        <p:txBody>
          <a:bodyPr wrap="square" rtlCol="0">
            <a:spAutoFit/>
          </a:bodyPr>
          <a:lstStyle/>
          <a:p>
            <a:r>
              <a:rPr lang="en-US" dirty="0" smtClean="0">
                <a:solidFill>
                  <a:srgbClr val="FFFFFF"/>
                </a:solidFill>
              </a:rPr>
              <a:t>The limitation comes from the maximum possible magnetic field…</a:t>
            </a:r>
            <a:endParaRPr lang="en-US" dirty="0">
              <a:solidFill>
                <a:srgbClr val="FFFFFF"/>
              </a:solidFill>
            </a:endParaRPr>
          </a:p>
        </p:txBody>
      </p:sp>
      <p:sp>
        <p:nvSpPr>
          <p:cNvPr id="13" name="TextBox 12"/>
          <p:cNvSpPr txBox="1"/>
          <p:nvPr/>
        </p:nvSpPr>
        <p:spPr>
          <a:xfrm>
            <a:off x="4187611" y="1774695"/>
            <a:ext cx="4455855" cy="369332"/>
          </a:xfrm>
          <a:prstGeom prst="rect">
            <a:avLst/>
          </a:prstGeom>
          <a:noFill/>
        </p:spPr>
        <p:txBody>
          <a:bodyPr wrap="none" rtlCol="0">
            <a:spAutoFit/>
          </a:bodyPr>
          <a:lstStyle/>
          <a:p>
            <a:r>
              <a:rPr lang="en-US" dirty="0" smtClean="0"/>
              <a:t>LHC protons are accelerated to 7000000 MeV</a:t>
            </a:r>
            <a:endParaRPr lang="en-US" dirty="0"/>
          </a:p>
        </p:txBody>
      </p:sp>
    </p:spTree>
    <p:extLst>
      <p:ext uri="{BB962C8B-B14F-4D97-AF65-F5344CB8AC3E}">
        <p14:creationId xmlns:p14="http://schemas.microsoft.com/office/powerpoint/2010/main" val="126515857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E = m\cdot c^ 2$&#10;&#10;\end{document}"/>
  <p:tag name="FILENAME" val="TP_tmp"/>
  <p:tag name="FORMAT" val="png16m"/>
  <p:tag name="RES" val="1200"/>
  <p:tag name="BLEND" val="0"/>
  <p:tag name="TRANSPARENT" val="0"/>
  <p:tag name="TBUG" val="0"/>
  <p:tag name="ALLOWFS" val="0"/>
  <p:tag name="ORIGWIDTH" val="45"/>
  <p:tag name="PICTUREFILESIZE" val="2881"/>
</p:tagLst>
</file>

<file path=ppt/tags/tag10.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frac{E^2_{CM}}{c^2}=\frac{E_{tot}^2}{c^2}-\vec{p}_{tot} ^2$&#10;\end{document}"/>
  <p:tag name="FILENAME" val="TP_tmp"/>
  <p:tag name="FORMAT" val="png16m"/>
  <p:tag name="RES" val="1200"/>
  <p:tag name="BLEND" val="0"/>
  <p:tag name="TRANSPARENT" val="0"/>
  <p:tag name="TBUG" val="0"/>
  <p:tag name="ALLOWFS" val="0"/>
  <p:tag name="ORIGWIDTH" val="79"/>
  <p:tag name="PICTUREFILESIZE" val="6388"/>
</p:tagLst>
</file>

<file path=ppt/tags/tag11.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p_{1} = (E_1/c,\vec{p}_1)$&#10;\end{document}"/>
  <p:tag name="FILENAME" val="TP_tmp"/>
  <p:tag name="FORMAT" val="png16m"/>
  <p:tag name="RES" val="1200"/>
  <p:tag name="BLEND" val="0"/>
  <p:tag name="TRANSPARENT" val="0"/>
  <p:tag name="TBUG" val="0"/>
  <p:tag name="ALLOWFS" val="0"/>
  <p:tag name="ORIGWIDTH" val="66"/>
  <p:tag name="PICTUREFILESIZE" val="4290"/>
</p:tagLst>
</file>

<file path=ppt/tags/tag12.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p_{2} = (m_2c,\vec{0})$&#10;\end{document}"/>
  <p:tag name="FILENAME" val="TP_tmp"/>
  <p:tag name="FORMAT" val="png16m"/>
  <p:tag name="RES" val="1200"/>
  <p:tag name="BLEND" val="0"/>
  <p:tag name="TRANSPARENT" val="0"/>
  <p:tag name="TBUG" val="0"/>
  <p:tag name="ALLOWFS" val="0"/>
  <p:tag name="ORIGWIDTH" val="58"/>
  <p:tag name="PICTUREFILESIZE" val="4714"/>
</p:tagLst>
</file>

<file path=ppt/tags/tag13.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p_{tot} = (E_1/c+m_2c,\vec{p}_1)$&#10;\end{document}"/>
  <p:tag name="FILENAME" val="TP_tmp"/>
  <p:tag name="FORMAT" val="png16m"/>
  <p:tag name="RES" val="1200"/>
  <p:tag name="BLEND" val="0"/>
  <p:tag name="TRANSPARENT" val="0"/>
  <p:tag name="TBUG" val="0"/>
  <p:tag name="ALLOWFS" val="0"/>
  <p:tag name="ORIGWIDTH" val="101"/>
  <p:tag name="PICTUREFILESIZE" val="6443"/>
</p:tagLst>
</file>

<file path=ppt/tags/tag14.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E_{CM}^2= (m_1^2 + m_2^2) c^4 + 2 E_1 m_2c^2$&#10;&#10;\end{document}"/>
  <p:tag name="FILENAME" val="TP_tmp"/>
  <p:tag name="FORMAT" val="png16m"/>
  <p:tag name="RES" val="1200"/>
  <p:tag name="BLEND" val="0"/>
  <p:tag name="TRANSPARENT" val="0"/>
  <p:tag name="TBUG" val="0"/>
  <p:tag name="ALLOWFS" val="0"/>
  <p:tag name="ORIGWIDTH" val="141"/>
  <p:tag name="PICTUREFILESIZE" val="9507"/>
</p:tagLst>
</file>

<file path=ppt/tags/tag15.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E_{CM} \propto \sqrt{E_1}$&#10;\end{document}"/>
  <p:tag name="FILENAME" val="TP_tmp"/>
  <p:tag name="FORMAT" val="png16m"/>
  <p:tag name="RES" val="1200"/>
  <p:tag name="BLEND" val="0"/>
  <p:tag name="TRANSPARENT" val="0"/>
  <p:tag name="TBUG" val="0"/>
  <p:tag name="ALLOWFS" val="0"/>
  <p:tag name="ORIGWIDTH" val="56"/>
  <p:tag name="PICTUREFILESIZE" val="4336"/>
</p:tagLst>
</file>

<file path=ppt/tags/tag16.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p_{1} = (E_1/c,\vec{p}_1)$&#10;\end{document}"/>
  <p:tag name="FILENAME" val="TP_tmp"/>
  <p:tag name="FORMAT" val="png16m"/>
  <p:tag name="RES" val="1200"/>
  <p:tag name="BLEND" val="0"/>
  <p:tag name="TRANSPARENT" val="0"/>
  <p:tag name="TBUG" val="0"/>
  <p:tag name="ALLOWFS" val="0"/>
  <p:tag name="ORIGWIDTH" val="66"/>
  <p:tag name="PICTUREFILESIZE" val="4290"/>
</p:tagLst>
</file>

<file path=ppt/tags/tag17.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p_{2} = (E_2/c,-\vec{p}_1)$&#10;\end{document}"/>
  <p:tag name="FILENAME" val="TP_tmp"/>
  <p:tag name="FORMAT" val="png16m"/>
  <p:tag name="RES" val="1200"/>
  <p:tag name="BLEND" val="0"/>
  <p:tag name="TRANSPARENT" val="0"/>
  <p:tag name="TBUG" val="0"/>
  <p:tag name="ALLOWFS" val="0"/>
  <p:tag name="ORIGWIDTH" val="73"/>
  <p:tag name="PICTUREFILESIZE" val="4823"/>
</p:tagLst>
</file>

<file path=ppt/tags/tag18.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E_{CM} = E_1 + E_2$&#10;\end{document}"/>
  <p:tag name="FILENAME" val="TP_tmp"/>
  <p:tag name="FORMAT" val="png16m"/>
  <p:tag name="RES" val="1200"/>
  <p:tag name="BLEND" val="0"/>
  <p:tag name="TRANSPARENT" val="0"/>
  <p:tag name="TBUG" val="0"/>
  <p:tag name="ALLOWFS" val="0"/>
  <p:tag name="ORIGWIDTH" val="71"/>
  <p:tag name="PICTUREFILESIZE" val="3879"/>
</p:tagLst>
</file>

<file path=ppt/tags/tag19.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vec{F} = q\cdot ( \vec{E}+\vec{v}\times\vec{B})$&#10;&#10;\end{document}"/>
  <p:tag name="FILENAME" val="TP_tmp"/>
  <p:tag name="FORMAT" val="png16m"/>
  <p:tag name="RES" val="1200"/>
  <p:tag name="BLEND" val="0"/>
  <p:tag name="TRANSPARENT" val="0"/>
  <p:tag name="TBUG" val="0"/>
  <p:tag name="ALLOWFS" val="0"/>
  <p:tag name="ORIGWIDTH" val="86"/>
  <p:tag name="PICTUREFILESIZE" val="5852"/>
</p:tagLst>
</file>

<file path=ppt/tags/tag2.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E^2 = (mc^2)^2+p^2c^2$&#10;&#10;\end{document}"/>
  <p:tag name="FILENAME" val="TP_tmp"/>
  <p:tag name="FORMAT" val="png16m"/>
  <p:tag name="RES" val="1200"/>
  <p:tag name="BLEND" val="0"/>
  <p:tag name="TRANSPARENT" val="0"/>
  <p:tag name="TBUG" val="0"/>
  <p:tag name="ALLOWFS" val="0"/>
  <p:tag name="ORIGWIDTH" val="85"/>
  <p:tag name="PICTUREFILESIZE" val="5657"/>
</p:tagLst>
</file>

<file path=ppt/tags/tag20.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vec{v}|\approx c \approx 3\times 10^{8} m/s$ &#10;&#10;\end{document}"/>
  <p:tag name="FILENAME" val="TP_tmp"/>
  <p:tag name="FORMAT" val="png16m"/>
  <p:tag name="RES" val="1200"/>
  <p:tag name="BLEND" val="0"/>
  <p:tag name="TRANSPARENT" val="0"/>
  <p:tag name="TBUG" val="0"/>
  <p:tag name="ALLOWFS" val="0"/>
  <p:tag name="ORIGWIDTH" val="91"/>
  <p:tag name="PICTUREFILESIZE" val="6830"/>
</p:tagLst>
</file>

<file path=ppt/tags/tag21.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begin{array}{ll}&#10;F  &amp;= q \cdot 3 \cdot 10^8 \frac{m}{s} \cdot 1 T \\&#10;  &amp;= q\cdot  3 \cdot 10^8 \frac{m}{s}\cdot\frac{Vs}{m^2}\\&#10;  &amp;= q \cdot 300 \frac{MV}{m}&#10;\end{array}&#10;$&#10;&#10;&#10;\end{document}"/>
  <p:tag name="FILENAME" val="TP_tmp"/>
  <p:tag name="FORMAT" val="png16m"/>
  <p:tag name="RES" val="1200"/>
  <p:tag name="BLEND" val="0"/>
  <p:tag name="TRANSPARENT" val="0"/>
  <p:tag name="TBUG" val="0"/>
  <p:tag name="ALLOWFS" val="0"/>
  <p:tag name="ORIGWIDTH" val="96"/>
  <p:tag name="PICTUREFILESIZE" val="16364"/>
</p:tagLst>
</file>

<file path=ppt/tags/tag22.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vec{E}|= 300 \frac{MV}{m}$&#10;&#10;\end{document}"/>
  <p:tag name="FILENAME" val="TP_tmp"/>
  <p:tag name="FORMAT" val="png16m"/>
  <p:tag name="RES" val="1200"/>
  <p:tag name="BLEND" val="0"/>
  <p:tag name="TRANSPARENT" val="0"/>
  <p:tag name="TBUG" val="0"/>
  <p:tag name="ALLOWFS" val="0"/>
  <p:tag name="ORIGWIDTH" val="58"/>
  <p:tag name="PICTUREFILESIZE" val="4761"/>
</p:tagLst>
</file>

<file path=ppt/tags/tag23.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vec{F} = q\cdot \vec{v}\times\vec{B}$&#10;&#10;\end{document}"/>
  <p:tag name="FILENAME" val="TP_tmp"/>
  <p:tag name="FORMAT" val="png16m"/>
  <p:tag name="RES" val="1200"/>
  <p:tag name="BLEND" val="0"/>
  <p:tag name="TRANSPARENT" val="0"/>
  <p:tag name="TBUG" val="0"/>
  <p:tag name="ALLOWFS" val="0"/>
  <p:tag name="ORIGWIDTH" val="58"/>
  <p:tag name="PICTUREFILESIZE" val="4069"/>
</p:tagLst>
</file>

<file path=ppt/tags/tag24.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B=\frac{\mu_0nI}{h}$&#10;&#10;\end{document}"/>
  <p:tag name="FILENAME" val="TP_tmp"/>
  <p:tag name="FORMAT" val="png16m"/>
  <p:tag name="RES" val="1200"/>
  <p:tag name="BLEND" val="0"/>
  <p:tag name="TRANSPARENT" val="0"/>
  <p:tag name="TBUG" val="0"/>
  <p:tag name="ALLOWFS" val="0"/>
  <p:tag name="ORIGWIDTH" val="40"/>
  <p:tag name="PICTUREFILESIZE" val="3177"/>
</p:tagLst>
</file>

<file path=ppt/tags/tag25.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usepackage{xcolor}&#10;\pagestyle{empty}&#10;&#10;\begin{document}&#10;&#10;$\color{red}\vec{F}$&#10;\end{document}"/>
  <p:tag name="FILENAME" val="TP_tmp"/>
  <p:tag name="FORMAT" val="png16m"/>
  <p:tag name="RES" val="1200"/>
  <p:tag name="BLEND" val="0"/>
  <p:tag name="TRANSPARENT" val="0"/>
  <p:tag name="TBUG" val="0"/>
  <p:tag name="ALLOWFS" val="0"/>
  <p:tag name="ORIGWIDTH" val="8"/>
  <p:tag name="PICTUREFILESIZE" val="1111"/>
</p:tagLst>
</file>

<file path=ppt/tags/tag26.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 F(x) = q\cdot v\cdot B(x)$ &#10;&#10;\end{document}"/>
  <p:tag name="FILENAME" val="TP_tmp"/>
  <p:tag name="FORMAT" val="png16m"/>
  <p:tag name="RES" val="1200"/>
  <p:tag name="BLEND" val="0"/>
  <p:tag name="TRANSPARENT" val="0"/>
  <p:tag name="TBUG" val="0"/>
  <p:tag name="ALLOWFS" val="0"/>
  <p:tag name="ORIGWIDTH" val="80"/>
  <p:tag name="PICTUREFILESIZE" val="5162"/>
</p:tagLst>
</file>

<file path=ppt/tags/tag27.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B_y = g\cdot x$&#10;&#10;\end{document}"/>
  <p:tag name="FILENAME" val="TP_tmp"/>
  <p:tag name="FORMAT" val="png16m"/>
  <p:tag name="RES" val="1200"/>
  <p:tag name="BLEND" val="0"/>
  <p:tag name="TRANSPARENT" val="0"/>
  <p:tag name="TBUG" val="0"/>
  <p:tag name="ALLOWFS" val="0"/>
  <p:tag name="ORIGWIDTH" val="43"/>
  <p:tag name="PICTUREFILESIZE" val="3126"/>
</p:tagLst>
</file>

<file path=ppt/tags/tag28.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B_x = g\cdot y$&#10;&#10;\end{document}"/>
  <p:tag name="FILENAME" val="TP_tmp"/>
  <p:tag name="FORMAT" val="png16m"/>
  <p:tag name="RES" val="1200"/>
  <p:tag name="BLEND" val="0"/>
  <p:tag name="TRANSPARENT" val="0"/>
  <p:tag name="TBUG" val="0"/>
  <p:tag name="ALLOWFS" val="0"/>
  <p:tag name="ORIGWIDTH" val="43"/>
  <p:tag name="PICTUREFILESIZE" val="3065"/>
</p:tagLst>
</file>

<file path=ppt/tags/tag29.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g=\frac{2\mu_0 n I}{r^2}[\frac{T}{m}]$&#10;&#10;\end{document}"/>
  <p:tag name="FILENAME" val="TP_tmp"/>
  <p:tag name="FORMAT" val="png16m"/>
  <p:tag name="RES" val="1200"/>
  <p:tag name="BLEND" val="0"/>
  <p:tag name="TRANSPARENT" val="0"/>
  <p:tag name="TBUG" val="0"/>
  <p:tag name="ALLOWFS" val="0"/>
  <p:tag name="ORIGWIDTH" val="57"/>
  <p:tag name="PICTUREFILESIZE" val="4593"/>
</p:tagLst>
</file>

<file path=ppt/tags/tag3.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E = mc^2$&#10;\end{document}"/>
  <p:tag name="FILENAME" val="TP_tmp"/>
  <p:tag name="FORMAT" val="png16m"/>
  <p:tag name="RES" val="1200"/>
  <p:tag name="BLEND" val="0"/>
  <p:tag name="TRANSPARENT" val="0"/>
  <p:tag name="TBUG" val="0"/>
  <p:tag name="ALLOWFS" val="0"/>
  <p:tag name="ORIGWIDTH" val="38"/>
  <p:tag name="PICTUREFILESIZE" val="2705"/>
</p:tagLst>
</file>

<file path=ppt/tags/tag30.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k = \frac{g}{p/e}[m^{-2}]$&#10;\end{document}"/>
  <p:tag name="FILENAME" val="TP_tmp"/>
  <p:tag name="FORMAT" val="png16m"/>
  <p:tag name="RES" val="1200"/>
  <p:tag name="BLEND" val="0"/>
  <p:tag name="TRANSPARENT" val="0"/>
  <p:tag name="TBUG" val="0"/>
  <p:tag name="ALLOWFS" val="0"/>
  <p:tag name="ORIGWIDTH" val="57"/>
  <p:tag name="PICTUREFILESIZE" val="4406"/>
</p:tagLst>
</file>

<file path=ppt/tags/tag31.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f = \frac{1}{k\cdot l_Q}$&#10;&#10;\end{document}"/>
  <p:tag name="FILENAME" val="TP_tmp"/>
  <p:tag name="FORMAT" val="png16m"/>
  <p:tag name="RES" val="1200"/>
  <p:tag name="BLEND" val="0"/>
  <p:tag name="TRANSPARENT" val="0"/>
  <p:tag name="TBUG" val="0"/>
  <p:tag name="ALLOWFS" val="0"/>
  <p:tag name="ORIGWIDTH" val="36"/>
  <p:tag name="PICTUREFILESIZE" val="2897"/>
</p:tagLst>
</file>

<file path=ppt/tags/tag32.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eV \sin \phi = eV \sin \omega_{RF} t$&#10;&#10;\end{document}"/>
  <p:tag name="FILENAME" val="TP_tmp"/>
  <p:tag name="FORMAT" val="png16m"/>
  <p:tag name="RES" val="1200"/>
  <p:tag name="BLEND" val="0"/>
  <p:tag name="TRANSPARENT" val="0"/>
  <p:tag name="TBUG" val="0"/>
  <p:tag name="ALLOWFS" val="0"/>
  <p:tag name="ORIGWIDTH" val="98"/>
  <p:tag name="PICTUREFILESIZE" val="6000"/>
</p:tagLst>
</file>

<file path=ppt/tags/tag33.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phi = \phi_s = const$&#10;&#10;\end{document}"/>
  <p:tag name="FILENAME" val="TP_tmp"/>
  <p:tag name="FORMAT" val="png16m"/>
  <p:tag name="RES" val="1200"/>
  <p:tag name="BLEND" val="0"/>
  <p:tag name="TRANSPARENT" val="0"/>
  <p:tag name="TBUG" val="0"/>
  <p:tag name="ALLOWFS" val="0"/>
  <p:tag name="ORIGWIDTH" val="66"/>
  <p:tag name="PICTUREFILESIZE" val="4306"/>
</p:tagLst>
</file>

<file path=ppt/tags/tag34.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omega_{RF} = h\omega_{rev}$&#10;&#10;\end{document}"/>
  <p:tag name="FILENAME" val="TP_tmp"/>
  <p:tag name="FORMAT" val="png16m"/>
  <p:tag name="RES" val="1200"/>
  <p:tag name="BLEND" val="0"/>
  <p:tag name="TRANSPARENT" val="0"/>
  <p:tag name="TBUG" val="0"/>
  <p:tag name="ALLOWFS" val="0"/>
  <p:tag name="ORIGWIDTH" val="57"/>
  <p:tag name="PICTUREFILESIZE" val="3846"/>
</p:tagLst>
</file>

<file path=ppt/tags/tag4.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nabla \times \vec{E}=-\frac{\partial}{\partial t}\vec{B}$&#10;&#10;\end{document}"/>
  <p:tag name="FILENAME" val="TP_tmp"/>
  <p:tag name="FORMAT" val="png16m"/>
  <p:tag name="RES" val="1200"/>
  <p:tag name="BLEND" val="0"/>
  <p:tag name="TRANSPARENT" val="0"/>
  <p:tag name="TBUG" val="0"/>
  <p:tag name="ALLOWFS" val="0"/>
  <p:tag name="ORIGWIDTH" val="68"/>
  <p:tag name="PICTUREFILESIZE" val="5205"/>
</p:tagLst>
</file>

<file path=ppt/tags/tag5.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p^{\mu} = (E/c,\vec{p}) $&#10;&#10;\end{document}"/>
  <p:tag name="FILENAME" val="TP_tmp"/>
  <p:tag name="FORMAT" val="png16m"/>
  <p:tag name="RES" val="1200"/>
  <p:tag name="BLEND" val="0"/>
  <p:tag name="TRANSPARENT" val="0"/>
  <p:tag name="TBUG" val="0"/>
  <p:tag name="ALLOWFS" val="0"/>
  <p:tag name="ORIGWIDTH" val="58"/>
  <p:tag name="PICTUREFILESIZE" val="4299"/>
</p:tagLst>
</file>

<file path=ppt/tags/tag6.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p^{\mu}p_{\mu}=p'^{\mu}p'_{\mu}$&#10;&#10;\end{document}"/>
  <p:tag name="FILENAME" val="TP_tmp"/>
  <p:tag name="FORMAT" val="png16m"/>
  <p:tag name="RES" val="1200"/>
  <p:tag name="BLEND" val="0"/>
  <p:tag name="TRANSPARENT" val="0"/>
  <p:tag name="TBUG" val="0"/>
  <p:tag name="ALLOWFS" val="0"/>
  <p:tag name="ORIGWIDTH" val="57"/>
  <p:tag name="PICTUREFILESIZE" val="3990"/>
</p:tagLst>
</file>

<file path=ppt/tags/tag7.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p'^{\mu} = L^{\nu}_{\mu} p^{\nu}$&#10;\end{document}"/>
  <p:tag name="FILENAME" val="TP_tmp"/>
  <p:tag name="FORMAT" val="png16m"/>
  <p:tag name="RES" val="1200"/>
  <p:tag name="BLEND" val="0"/>
  <p:tag name="TRANSPARENT" val="0"/>
  <p:tag name="TBUG" val="0"/>
  <p:tag name="ALLOWFS" val="0"/>
  <p:tag name="ORIGWIDTH" val="48"/>
  <p:tag name="PICTUREFILESIZE" val="3508"/>
</p:tagLst>
</file>

<file path=ppt/tags/tag8.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p^{\mu}p_{\mu} = \frac{E^2}{c^2}-\vec{p}^2$&#10;&#10;\end{document}"/>
  <p:tag name="FILENAME" val="TP_tmp"/>
  <p:tag name="FORMAT" val="png16m"/>
  <p:tag name="RES" val="1200"/>
  <p:tag name="BLEND" val="0"/>
  <p:tag name="TRANSPARENT" val="0"/>
  <p:tag name="TBUG" val="0"/>
  <p:tag name="ALLOWFS" val="0"/>
  <p:tag name="ORIGWIDTH" val="68"/>
  <p:tag name="PICTUREFILESIZE" val="4968"/>
</p:tagLst>
</file>

<file path=ppt/tags/tag9.xml><?xml version="1.0" encoding="utf-8"?>
<p:tagLst xmlns:a="http://schemas.openxmlformats.org/drawingml/2006/main" xmlns:r="http://schemas.openxmlformats.org/officeDocument/2006/relationships" xmlns:p="http://schemas.openxmlformats.org/presentationml/2006/main">
  <p:tag name="TEXPOINT" val="latex"/>
  <p:tag name="SOURCE" val="\documentclass{article}&#10;&#10;\pagestyle{empty}&#10;&#10;\begin{document}&#10;&#10;$\frac{E^2_{CM}}{c^2}-\vec{0}^2=\frac{E_{tot}^2}{c^2}-\vec{p}_{tot} ^2$&#10;\end{document}"/>
  <p:tag name="FILENAME" val="TP_tmp"/>
  <p:tag name="FORMAT" val="png16m"/>
  <p:tag name="RES" val="1200"/>
  <p:tag name="BLEND" val="0"/>
  <p:tag name="TRANSPARENT" val="0"/>
  <p:tag name="TBUG" val="0"/>
  <p:tag name="ALLOWFS" val="0"/>
  <p:tag name="ORIGWIDTH" val="101"/>
  <p:tag name="PICTUREFILESIZE" val="749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36135</TotalTime>
  <Words>3098</Words>
  <Application>Microsoft Macintosh PowerPoint</Application>
  <PresentationFormat>On-screen Show (4:3)</PresentationFormat>
  <Paragraphs>602</Paragraphs>
  <Slides>48</Slides>
  <Notes>28</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57" baseType="lpstr">
      <vt:lpstr>Calibri</vt:lpstr>
      <vt:lpstr>Comic Sans MS</vt:lpstr>
      <vt:lpstr>Geneva</vt:lpstr>
      <vt:lpstr>Lucida Grande</vt:lpstr>
      <vt:lpstr>Symbol</vt:lpstr>
      <vt:lpstr>Wingdings</vt:lpstr>
      <vt:lpstr>Arial</vt:lpstr>
      <vt:lpstr>Office Theme</vt:lpstr>
      <vt:lpstr>Equation</vt:lpstr>
      <vt:lpstr>Why Accelerators? Introduction to Accelerator Physics   </vt:lpstr>
      <vt:lpstr>Why accelerators?</vt:lpstr>
      <vt:lpstr>The units we are using…</vt:lpstr>
      <vt:lpstr>Natural Accelerators</vt:lpstr>
      <vt:lpstr>Why accelerators then….?</vt:lpstr>
      <vt:lpstr>How can we increase the energy of a particle?</vt:lpstr>
      <vt:lpstr>The basic accelerator</vt:lpstr>
      <vt:lpstr>Why collisions?</vt:lpstr>
      <vt:lpstr>The Large Hadron Collider</vt:lpstr>
      <vt:lpstr>The Key Concepts for High Energy Accelerators</vt:lpstr>
      <vt:lpstr>History of Accelerators</vt:lpstr>
      <vt:lpstr>Electrostatic Accelerators – 1930s</vt:lpstr>
      <vt:lpstr>Electrostatic Accelerators</vt:lpstr>
      <vt:lpstr>Tandem Van de Graaf Generator</vt:lpstr>
      <vt:lpstr>RF Acceleration – the Revolution </vt:lpstr>
      <vt:lpstr>Alvarez Linac or Drift Tube Linac</vt:lpstr>
      <vt:lpstr>Circular Accelerators</vt:lpstr>
      <vt:lpstr>Cyclotron</vt:lpstr>
      <vt:lpstr>Cyclotron Limitation</vt:lpstr>
      <vt:lpstr>Biggest Cyclotron in the world</vt:lpstr>
      <vt:lpstr>PSI cyclotron</vt:lpstr>
      <vt:lpstr>Betatron - 1940</vt:lpstr>
      <vt:lpstr>Synchrotron</vt:lpstr>
      <vt:lpstr>Cosmotron – BNL – 1952 – 3 GeV </vt:lpstr>
      <vt:lpstr>Strong Focusing</vt:lpstr>
      <vt:lpstr>The first alternating gradient synchrotrons </vt:lpstr>
      <vt:lpstr>The basic Layout of a Alternating Gradient Synchrotron</vt:lpstr>
      <vt:lpstr>Fixed target  vs. Colliders</vt:lpstr>
      <vt:lpstr>Fixed target  vs. Colliders – Center-of-mass Energy</vt:lpstr>
      <vt:lpstr>Center-of-Mass Energy</vt:lpstr>
      <vt:lpstr>ECM in Fixed Target Experiment</vt:lpstr>
      <vt:lpstr>ECM in Collider Experiment</vt:lpstr>
      <vt:lpstr>The next step: storage ring colliders</vt:lpstr>
      <vt:lpstr>The main Magnets</vt:lpstr>
      <vt:lpstr>How can we keep the particles on a circular trajectory?</vt:lpstr>
      <vt:lpstr>Dipole magnets: guiding magnets</vt:lpstr>
      <vt:lpstr>Focusing is mandatory for stability</vt:lpstr>
      <vt:lpstr>Focusing with Quadrupole Magnets</vt:lpstr>
      <vt:lpstr>Strong focusing</vt:lpstr>
      <vt:lpstr>Strong focusing</vt:lpstr>
      <vt:lpstr>The LHC FODO cell</vt:lpstr>
      <vt:lpstr>The LHC main quadrupole magnet</vt:lpstr>
      <vt:lpstr>Synchrotron</vt:lpstr>
      <vt:lpstr>Acceleration</vt:lpstr>
      <vt:lpstr>LHC superconducting cavities</vt:lpstr>
      <vt:lpstr>Acceleration</vt:lpstr>
      <vt:lpstr>Acceleration in a Synchrotron</vt:lpstr>
      <vt:lpstr>Principle of Phase Stability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Summer School 2014 Introduction to Accelerator Physics</dc:title>
  <dc:creator>Verena Kain</dc:creator>
  <cp:lastModifiedBy>Microsoft Office User</cp:lastModifiedBy>
  <cp:revision>248</cp:revision>
  <dcterms:created xsi:type="dcterms:W3CDTF">2014-02-03T08:48:31Z</dcterms:created>
  <dcterms:modified xsi:type="dcterms:W3CDTF">2016-10-09T20:12:13Z</dcterms:modified>
</cp:coreProperties>
</file>