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9"/>
  </p:notesMasterIdLst>
  <p:sldIdLst>
    <p:sldId id="646" r:id="rId2"/>
    <p:sldId id="612" r:id="rId3"/>
    <p:sldId id="613" r:id="rId4"/>
    <p:sldId id="678" r:id="rId5"/>
    <p:sldId id="614" r:id="rId6"/>
    <p:sldId id="615" r:id="rId7"/>
    <p:sldId id="616" r:id="rId8"/>
    <p:sldId id="617" r:id="rId9"/>
    <p:sldId id="647" r:id="rId10"/>
    <p:sldId id="648" r:id="rId11"/>
    <p:sldId id="649" r:id="rId12"/>
    <p:sldId id="650" r:id="rId13"/>
    <p:sldId id="651" r:id="rId14"/>
    <p:sldId id="652" r:id="rId15"/>
    <p:sldId id="656" r:id="rId16"/>
    <p:sldId id="657" r:id="rId17"/>
    <p:sldId id="658" r:id="rId18"/>
    <p:sldId id="659" r:id="rId19"/>
    <p:sldId id="660" r:id="rId20"/>
    <p:sldId id="661" r:id="rId21"/>
    <p:sldId id="662" r:id="rId22"/>
    <p:sldId id="663" r:id="rId23"/>
    <p:sldId id="673" r:id="rId24"/>
    <p:sldId id="674" r:id="rId25"/>
    <p:sldId id="675" r:id="rId26"/>
    <p:sldId id="676" r:id="rId27"/>
    <p:sldId id="677" r:id="rId28"/>
  </p:sldIdLst>
  <p:sldSz cx="9144000" cy="6858000" type="screen4x3"/>
  <p:notesSz cx="6858000" cy="9144000"/>
  <p:defaultTextStyle>
    <a:defPPr>
      <a:defRPr lang="fr-FR"/>
    </a:defPPr>
    <a:lvl1pPr algn="ctr" rtl="0" fontAlgn="base">
      <a:spcBef>
        <a:spcPct val="0"/>
      </a:spcBef>
      <a:spcAft>
        <a:spcPct val="0"/>
      </a:spcAft>
      <a:defRPr kern="1200">
        <a:solidFill>
          <a:schemeClr val="tx1"/>
        </a:solidFill>
        <a:latin typeface="Arial" pitchFamily="34" charset="0"/>
        <a:ea typeface="+mn-ea"/>
        <a:cs typeface="+mn-cs"/>
      </a:defRPr>
    </a:lvl1pPr>
    <a:lvl2pPr marL="457200" algn="ctr" rtl="0" fontAlgn="base">
      <a:spcBef>
        <a:spcPct val="0"/>
      </a:spcBef>
      <a:spcAft>
        <a:spcPct val="0"/>
      </a:spcAft>
      <a:defRPr kern="1200">
        <a:solidFill>
          <a:schemeClr val="tx1"/>
        </a:solidFill>
        <a:latin typeface="Arial" pitchFamily="34" charset="0"/>
        <a:ea typeface="+mn-ea"/>
        <a:cs typeface="+mn-cs"/>
      </a:defRPr>
    </a:lvl2pPr>
    <a:lvl3pPr marL="914400" algn="ctr" rtl="0" fontAlgn="base">
      <a:spcBef>
        <a:spcPct val="0"/>
      </a:spcBef>
      <a:spcAft>
        <a:spcPct val="0"/>
      </a:spcAft>
      <a:defRPr kern="1200">
        <a:solidFill>
          <a:schemeClr val="tx1"/>
        </a:solidFill>
        <a:latin typeface="Arial" pitchFamily="34" charset="0"/>
        <a:ea typeface="+mn-ea"/>
        <a:cs typeface="+mn-cs"/>
      </a:defRPr>
    </a:lvl3pPr>
    <a:lvl4pPr marL="1371600" algn="ctr" rtl="0" fontAlgn="base">
      <a:spcBef>
        <a:spcPct val="0"/>
      </a:spcBef>
      <a:spcAft>
        <a:spcPct val="0"/>
      </a:spcAft>
      <a:defRPr kern="1200">
        <a:solidFill>
          <a:schemeClr val="tx1"/>
        </a:solidFill>
        <a:latin typeface="Arial" pitchFamily="34" charset="0"/>
        <a:ea typeface="+mn-ea"/>
        <a:cs typeface="+mn-cs"/>
      </a:defRPr>
    </a:lvl4pPr>
    <a:lvl5pPr marL="1828800" algn="ctr"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1BF153"/>
    <a:srgbClr val="FFFF00"/>
    <a:srgbClr val="CC00CC"/>
    <a:srgbClr val="FF0000"/>
    <a:srgbClr val="1616F6"/>
    <a:srgbClr val="006600"/>
    <a:srgbClr val="0066FF"/>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0928" autoAdjust="0"/>
    <p:restoredTop sz="93155" autoAdjust="0"/>
  </p:normalViewPr>
  <p:slideViewPr>
    <p:cSldViewPr>
      <p:cViewPr varScale="1">
        <p:scale>
          <a:sx n="80" d="100"/>
          <a:sy n="80" d="100"/>
        </p:scale>
        <p:origin x="474" y="114"/>
      </p:cViewPr>
      <p:guideLst>
        <p:guide orient="horz" pos="2160"/>
        <p:guide pos="2880"/>
      </p:guideLst>
    </p:cSldViewPr>
  </p:slideViewPr>
  <p:outlineViewPr>
    <p:cViewPr>
      <p:scale>
        <a:sx n="33" d="100"/>
        <a:sy n="33" d="100"/>
      </p:scale>
      <p:origin x="0" y="147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fr-FR"/>
          </a:p>
        </p:txBody>
      </p:sp>
      <p:sp>
        <p:nvSpPr>
          <p:cNvPr id="7270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fr-FR"/>
          </a:p>
        </p:txBody>
      </p:sp>
      <p:sp>
        <p:nvSpPr>
          <p:cNvPr id="583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270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7271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fr-FR"/>
          </a:p>
        </p:txBody>
      </p:sp>
      <p:sp>
        <p:nvSpPr>
          <p:cNvPr id="7271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1C906F5B-28FA-401A-8884-61ADDB2A7E25}" type="slidenum">
              <a:rPr lang="fr-FR"/>
              <a:pPr>
                <a:defRPr/>
              </a:pPr>
              <a:t>‹N°›</a:t>
            </a:fld>
            <a:endParaRPr lang="fr-FR"/>
          </a:p>
        </p:txBody>
      </p:sp>
    </p:spTree>
    <p:extLst>
      <p:ext uri="{BB962C8B-B14F-4D97-AF65-F5344CB8AC3E}">
        <p14:creationId xmlns:p14="http://schemas.microsoft.com/office/powerpoint/2010/main" val="19520871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F1034C89-3B2D-4659-B18F-32C284B76228}" type="slidenum">
              <a:rPr lang="en-US" altLang="en-US" smtClean="0"/>
              <a:pPr>
                <a:spcBef>
                  <a:spcPct val="0"/>
                </a:spcBef>
              </a:pPr>
              <a:t>1</a:t>
            </a:fld>
            <a:endParaRPr lang="en-US" altLang="en-US" smtClean="0"/>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6572908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C10F7FC5-0DB4-4069-8152-119B1D0468DA}" type="slidenum">
              <a:rPr lang="en-GB" altLang="en-US" smtClean="0">
                <a:solidFill>
                  <a:srgbClr val="000000"/>
                </a:solidFill>
              </a:rPr>
              <a:pPr>
                <a:spcBef>
                  <a:spcPct val="0"/>
                </a:spcBef>
              </a:pPr>
              <a:t>15</a:t>
            </a:fld>
            <a:endParaRPr lang="en-GB" altLang="en-US" smtClean="0">
              <a:solidFill>
                <a:srgbClr val="000000"/>
              </a:solidFill>
            </a:endParaRPr>
          </a:p>
        </p:txBody>
      </p:sp>
      <p:sp>
        <p:nvSpPr>
          <p:cNvPr id="147459" name="Rectangle 7"/>
          <p:cNvSpPr txBox="1">
            <a:spLocks noGrp="1" noChangeArrowheads="1"/>
          </p:cNvSpPr>
          <p:nvPr/>
        </p:nvSpPr>
        <p:spPr bwMode="auto">
          <a:xfrm>
            <a:off x="3849688" y="9431338"/>
            <a:ext cx="29464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72" tIns="46136" rIns="92272" bIns="46136" anchor="b"/>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lgn="r" eaLnBrk="1" hangingPunct="1">
              <a:spcBef>
                <a:spcPct val="0"/>
              </a:spcBef>
            </a:pPr>
            <a:fld id="{5E2F2AE2-E7BC-42AE-BF10-D9A198F84614}" type="slidenum">
              <a:rPr lang="en-US" altLang="en-US">
                <a:solidFill>
                  <a:srgbClr val="000000"/>
                </a:solidFill>
                <a:latin typeface="Calibri" panose="020F0502020204030204" pitchFamily="34" charset="0"/>
              </a:rPr>
              <a:pPr algn="r" eaLnBrk="1" hangingPunct="1">
                <a:spcBef>
                  <a:spcPct val="0"/>
                </a:spcBef>
              </a:pPr>
              <a:t>15</a:t>
            </a:fld>
            <a:endParaRPr lang="en-US" altLang="en-US">
              <a:solidFill>
                <a:srgbClr val="000000"/>
              </a:solidFill>
              <a:latin typeface="Calibri" panose="020F0502020204030204" pitchFamily="34" charset="0"/>
            </a:endParaRPr>
          </a:p>
        </p:txBody>
      </p:sp>
      <p:sp>
        <p:nvSpPr>
          <p:cNvPr id="147460" name="Rectangle 2"/>
          <p:cNvSpPr>
            <a:spLocks noGrp="1" noRot="1" noChangeAspect="1" noChangeArrowheads="1" noTextEdit="1"/>
          </p:cNvSpPr>
          <p:nvPr>
            <p:ph type="sldImg"/>
          </p:nvPr>
        </p:nvSpPr>
        <p:spPr>
          <a:ln/>
        </p:spPr>
      </p:sp>
      <p:sp>
        <p:nvSpPr>
          <p:cNvPr id="14746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pl-PL"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114660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a:ln/>
        </p:spPr>
      </p:sp>
      <p:sp>
        <p:nvSpPr>
          <p:cNvPr id="149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a typeface="ＭＳ Ｐゴシック" panose="020B0600070205080204" pitchFamily="34" charset="-128"/>
            </a:endParaRPr>
          </a:p>
        </p:txBody>
      </p:sp>
      <p:sp>
        <p:nvSpPr>
          <p:cNvPr id="149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5C1AC298-BCE1-41C5-8EC9-5A81563763F8}" type="slidenum">
              <a:rPr lang="en-GB" altLang="en-US" smtClean="0">
                <a:solidFill>
                  <a:srgbClr val="000000"/>
                </a:solidFill>
              </a:rPr>
              <a:pPr>
                <a:spcBef>
                  <a:spcPct val="0"/>
                </a:spcBef>
              </a:pPr>
              <a:t>16</a:t>
            </a:fld>
            <a:endParaRPr lang="en-GB" altLang="en-US" smtClean="0">
              <a:solidFill>
                <a:srgbClr val="000000"/>
              </a:solidFill>
            </a:endParaRPr>
          </a:p>
        </p:txBody>
      </p:sp>
    </p:spTree>
    <p:extLst>
      <p:ext uri="{BB962C8B-B14F-4D97-AF65-F5344CB8AC3E}">
        <p14:creationId xmlns:p14="http://schemas.microsoft.com/office/powerpoint/2010/main" val="1676306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a:ln/>
        </p:spPr>
      </p:sp>
      <p:sp>
        <p:nvSpPr>
          <p:cNvPr id="155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a typeface="ＭＳ Ｐゴシック" panose="020B0600070205080204" pitchFamily="34" charset="-128"/>
            </a:endParaRPr>
          </a:p>
        </p:txBody>
      </p:sp>
      <p:sp>
        <p:nvSpPr>
          <p:cNvPr id="155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B54591EC-A886-4C9D-9AE6-3C7AF8CCDD50}" type="slidenum">
              <a:rPr lang="en-GB" altLang="en-US" smtClean="0"/>
              <a:pPr>
                <a:spcBef>
                  <a:spcPct val="0"/>
                </a:spcBef>
              </a:pPr>
              <a:t>17</a:t>
            </a:fld>
            <a:endParaRPr lang="en-GB" altLang="en-US" smtClean="0"/>
          </a:p>
        </p:txBody>
      </p:sp>
    </p:spTree>
    <p:extLst>
      <p:ext uri="{BB962C8B-B14F-4D97-AF65-F5344CB8AC3E}">
        <p14:creationId xmlns:p14="http://schemas.microsoft.com/office/powerpoint/2010/main" val="2483389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txBox="1">
            <a:spLocks noGrp="1" noChangeArrowheads="1"/>
          </p:cNvSpPr>
          <p:nvPr/>
        </p:nvSpPr>
        <p:spPr bwMode="auto">
          <a:xfrm>
            <a:off x="3849688" y="9431338"/>
            <a:ext cx="29464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72" tIns="46136" rIns="92272" bIns="46136" anchor="b"/>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lgn="r" eaLnBrk="1" hangingPunct="1">
              <a:spcBef>
                <a:spcPct val="0"/>
              </a:spcBef>
            </a:pPr>
            <a:fld id="{4B5F579E-679F-4E16-8282-89BA76B1B8AE}" type="slidenum">
              <a:rPr lang="en-GB" altLang="en-US">
                <a:solidFill>
                  <a:srgbClr val="000000"/>
                </a:solidFill>
              </a:rPr>
              <a:pPr algn="r" eaLnBrk="1" hangingPunct="1">
                <a:spcBef>
                  <a:spcPct val="0"/>
                </a:spcBef>
              </a:pPr>
              <a:t>18</a:t>
            </a:fld>
            <a:endParaRPr lang="en-GB" altLang="en-US">
              <a:solidFill>
                <a:srgbClr val="000000"/>
              </a:solidFill>
            </a:endParaRPr>
          </a:p>
        </p:txBody>
      </p:sp>
      <p:sp>
        <p:nvSpPr>
          <p:cNvPr id="157699" name="Rectangle 7"/>
          <p:cNvSpPr txBox="1">
            <a:spLocks noGrp="1" noChangeArrowheads="1"/>
          </p:cNvSpPr>
          <p:nvPr/>
        </p:nvSpPr>
        <p:spPr bwMode="auto">
          <a:xfrm>
            <a:off x="3849688" y="9431338"/>
            <a:ext cx="29464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72" tIns="46136" rIns="92272" bIns="46136" anchor="b"/>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lgn="r" eaLnBrk="1" hangingPunct="1">
              <a:spcBef>
                <a:spcPct val="0"/>
              </a:spcBef>
            </a:pPr>
            <a:fld id="{3CC728EC-BC38-4912-B2EB-2E98105554AB}" type="slidenum">
              <a:rPr lang="en-US" altLang="en-US">
                <a:solidFill>
                  <a:srgbClr val="000000"/>
                </a:solidFill>
                <a:latin typeface="Calibri" panose="020F0502020204030204" pitchFamily="34" charset="0"/>
              </a:rPr>
              <a:pPr algn="r" eaLnBrk="1" hangingPunct="1">
                <a:spcBef>
                  <a:spcPct val="0"/>
                </a:spcBef>
              </a:pPr>
              <a:t>18</a:t>
            </a:fld>
            <a:endParaRPr lang="en-US" altLang="en-US">
              <a:solidFill>
                <a:srgbClr val="000000"/>
              </a:solidFill>
              <a:latin typeface="Calibri" panose="020F0502020204030204" pitchFamily="34" charset="0"/>
            </a:endParaRPr>
          </a:p>
        </p:txBody>
      </p:sp>
      <p:sp>
        <p:nvSpPr>
          <p:cNvPr id="157700" name="Rectangle 2"/>
          <p:cNvSpPr>
            <a:spLocks noGrp="1" noRot="1" noChangeAspect="1" noChangeArrowheads="1" noTextEdit="1"/>
          </p:cNvSpPr>
          <p:nvPr>
            <p:ph type="sldImg"/>
          </p:nvPr>
        </p:nvSpPr>
        <p:spPr>
          <a:ln/>
        </p:spPr>
      </p:sp>
      <p:sp>
        <p:nvSpPr>
          <p:cNvPr id="15770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pl-PL"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0690541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a:ln/>
        </p:spPr>
      </p:sp>
      <p:sp>
        <p:nvSpPr>
          <p:cNvPr id="159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a typeface="ＭＳ Ｐゴシック" panose="020B0600070205080204" pitchFamily="34" charset="-128"/>
            </a:endParaRPr>
          </a:p>
        </p:txBody>
      </p:sp>
      <p:sp>
        <p:nvSpPr>
          <p:cNvPr id="159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7FD2CE49-9F24-405A-9A7C-86962D3AB995}" type="slidenum">
              <a:rPr lang="en-GB" altLang="en-US" smtClean="0"/>
              <a:pPr>
                <a:spcBef>
                  <a:spcPct val="0"/>
                </a:spcBef>
              </a:pPr>
              <a:t>19</a:t>
            </a:fld>
            <a:endParaRPr lang="en-GB" altLang="en-US" smtClean="0"/>
          </a:p>
        </p:txBody>
      </p:sp>
    </p:spTree>
    <p:extLst>
      <p:ext uri="{BB962C8B-B14F-4D97-AF65-F5344CB8AC3E}">
        <p14:creationId xmlns:p14="http://schemas.microsoft.com/office/powerpoint/2010/main" val="3175693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txBox="1">
            <a:spLocks noGrp="1" noChangeArrowheads="1"/>
          </p:cNvSpPr>
          <p:nvPr/>
        </p:nvSpPr>
        <p:spPr bwMode="auto">
          <a:xfrm>
            <a:off x="3849688" y="9431338"/>
            <a:ext cx="29464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72" tIns="46136" rIns="92272" bIns="46136" anchor="b"/>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lgn="r" eaLnBrk="1" hangingPunct="1">
              <a:spcBef>
                <a:spcPct val="0"/>
              </a:spcBef>
            </a:pPr>
            <a:fld id="{37903660-0DBA-45FF-BE2B-B560700221A8}" type="slidenum">
              <a:rPr lang="en-GB" altLang="en-US">
                <a:solidFill>
                  <a:srgbClr val="000000"/>
                </a:solidFill>
              </a:rPr>
              <a:pPr algn="r" eaLnBrk="1" hangingPunct="1">
                <a:spcBef>
                  <a:spcPct val="0"/>
                </a:spcBef>
              </a:pPr>
              <a:t>20</a:t>
            </a:fld>
            <a:endParaRPr lang="en-GB" altLang="en-US">
              <a:solidFill>
                <a:srgbClr val="000000"/>
              </a:solidFill>
            </a:endParaRPr>
          </a:p>
        </p:txBody>
      </p:sp>
      <p:sp>
        <p:nvSpPr>
          <p:cNvPr id="161795" name="Rectangle 7"/>
          <p:cNvSpPr txBox="1">
            <a:spLocks noGrp="1" noChangeArrowheads="1"/>
          </p:cNvSpPr>
          <p:nvPr/>
        </p:nvSpPr>
        <p:spPr bwMode="auto">
          <a:xfrm>
            <a:off x="3849688" y="9431338"/>
            <a:ext cx="29464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72" tIns="46136" rIns="92272" bIns="46136" anchor="b"/>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lgn="r" eaLnBrk="1" hangingPunct="1">
              <a:spcBef>
                <a:spcPct val="0"/>
              </a:spcBef>
            </a:pPr>
            <a:fld id="{A8F92EFD-118B-4F4E-A58D-F23F1793DE42}" type="slidenum">
              <a:rPr lang="en-US" altLang="en-US">
                <a:solidFill>
                  <a:srgbClr val="000000"/>
                </a:solidFill>
                <a:latin typeface="Calibri" panose="020F0502020204030204" pitchFamily="34" charset="0"/>
              </a:rPr>
              <a:pPr algn="r" eaLnBrk="1" hangingPunct="1">
                <a:spcBef>
                  <a:spcPct val="0"/>
                </a:spcBef>
              </a:pPr>
              <a:t>20</a:t>
            </a:fld>
            <a:endParaRPr lang="en-US" altLang="en-US">
              <a:solidFill>
                <a:srgbClr val="000000"/>
              </a:solidFill>
              <a:latin typeface="Calibri" panose="020F0502020204030204" pitchFamily="34" charset="0"/>
            </a:endParaRPr>
          </a:p>
        </p:txBody>
      </p:sp>
      <p:sp>
        <p:nvSpPr>
          <p:cNvPr id="161796" name="Rectangle 2"/>
          <p:cNvSpPr>
            <a:spLocks noGrp="1" noRot="1" noChangeAspect="1" noChangeArrowheads="1" noTextEdit="1"/>
          </p:cNvSpPr>
          <p:nvPr>
            <p:ph type="sldImg"/>
          </p:nvPr>
        </p:nvSpPr>
        <p:spPr>
          <a:ln/>
        </p:spPr>
      </p:sp>
      <p:sp>
        <p:nvSpPr>
          <p:cNvPr id="16179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pl-PL"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0506881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a:ln/>
        </p:spPr>
      </p:sp>
      <p:sp>
        <p:nvSpPr>
          <p:cNvPr id="163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a typeface="ＭＳ Ｐゴシック" panose="020B0600070205080204" pitchFamily="34" charset="-128"/>
            </a:endParaRPr>
          </a:p>
        </p:txBody>
      </p:sp>
      <p:sp>
        <p:nvSpPr>
          <p:cNvPr id="163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0A47C6EF-4EDD-4172-B27E-0529EE2DDC17}" type="slidenum">
              <a:rPr lang="en-GB" altLang="en-US" smtClean="0"/>
              <a:pPr>
                <a:spcBef>
                  <a:spcPct val="0"/>
                </a:spcBef>
              </a:pPr>
              <a:t>21</a:t>
            </a:fld>
            <a:endParaRPr lang="en-GB" altLang="en-US" smtClean="0"/>
          </a:p>
        </p:txBody>
      </p:sp>
    </p:spTree>
    <p:extLst>
      <p:ext uri="{BB962C8B-B14F-4D97-AF65-F5344CB8AC3E}">
        <p14:creationId xmlns:p14="http://schemas.microsoft.com/office/powerpoint/2010/main" val="13667452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a:ln/>
        </p:spPr>
      </p:sp>
      <p:sp>
        <p:nvSpPr>
          <p:cNvPr id="165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a typeface="ＭＳ Ｐゴシック" panose="020B0600070205080204" pitchFamily="34" charset="-128"/>
            </a:endParaRPr>
          </a:p>
        </p:txBody>
      </p:sp>
      <p:sp>
        <p:nvSpPr>
          <p:cNvPr id="165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19E0CAAE-0565-46FC-927B-EF04EFBFABC1}" type="slidenum">
              <a:rPr lang="en-GB" altLang="en-US" smtClean="0"/>
              <a:pPr>
                <a:spcBef>
                  <a:spcPct val="0"/>
                </a:spcBef>
              </a:pPr>
              <a:t>22</a:t>
            </a:fld>
            <a:endParaRPr lang="en-GB" altLang="en-US" smtClean="0"/>
          </a:p>
        </p:txBody>
      </p:sp>
    </p:spTree>
    <p:extLst>
      <p:ext uri="{BB962C8B-B14F-4D97-AF65-F5344CB8AC3E}">
        <p14:creationId xmlns:p14="http://schemas.microsoft.com/office/powerpoint/2010/main" val="19936464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A15032DB-F24B-4AB7-9762-4573BB261FDE}" type="slidenum">
              <a:rPr lang="en-GB" altLang="en-US" smtClean="0"/>
              <a:pPr>
                <a:spcBef>
                  <a:spcPct val="0"/>
                </a:spcBef>
              </a:pPr>
              <a:t>23</a:t>
            </a:fld>
            <a:endParaRPr lang="en-GB" altLang="en-US" smtClean="0"/>
          </a:p>
        </p:txBody>
      </p:sp>
      <p:sp>
        <p:nvSpPr>
          <p:cNvPr id="167939"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lgn="r" eaLnBrk="1" hangingPunct="1">
              <a:spcBef>
                <a:spcPct val="0"/>
              </a:spcBef>
            </a:pPr>
            <a:fld id="{65EC333F-355C-4CE2-B3C8-C37FD3168188}" type="slidenum">
              <a:rPr lang="en-GB" altLang="en-US"/>
              <a:pPr algn="r" eaLnBrk="1" hangingPunct="1">
                <a:spcBef>
                  <a:spcPct val="0"/>
                </a:spcBef>
              </a:pPr>
              <a:t>23</a:t>
            </a:fld>
            <a:endParaRPr lang="en-GB" altLang="en-US"/>
          </a:p>
        </p:txBody>
      </p:sp>
      <p:sp>
        <p:nvSpPr>
          <p:cNvPr id="167940" name="Rectangle 2"/>
          <p:cNvSpPr>
            <a:spLocks noGrp="1" noRot="1" noChangeAspect="1" noChangeArrowheads="1" noTextEdit="1"/>
          </p:cNvSpPr>
          <p:nvPr>
            <p:ph type="sldImg"/>
          </p:nvPr>
        </p:nvSpPr>
        <p:spPr>
          <a:solidFill>
            <a:srgbClr val="FFFFFF"/>
          </a:solidFill>
          <a:ln/>
        </p:spPr>
      </p:sp>
      <p:sp>
        <p:nvSpPr>
          <p:cNvPr id="167941"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38950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2C1A006A-D4A7-4E1B-A5A0-321AB31636AD}" type="slidenum">
              <a:rPr lang="en-GB" altLang="en-US" smtClean="0"/>
              <a:pPr>
                <a:spcBef>
                  <a:spcPct val="0"/>
                </a:spcBef>
              </a:pPr>
              <a:t>24</a:t>
            </a:fld>
            <a:endParaRPr lang="en-GB" altLang="en-US" smtClean="0"/>
          </a:p>
        </p:txBody>
      </p:sp>
      <p:sp>
        <p:nvSpPr>
          <p:cNvPr id="169987"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lgn="r" eaLnBrk="1" hangingPunct="1">
              <a:spcBef>
                <a:spcPct val="0"/>
              </a:spcBef>
            </a:pPr>
            <a:fld id="{44950731-2A1A-4D0B-BD34-203BCC735504}" type="slidenum">
              <a:rPr lang="en-GB" altLang="en-US"/>
              <a:pPr algn="r" eaLnBrk="1" hangingPunct="1">
                <a:spcBef>
                  <a:spcPct val="0"/>
                </a:spcBef>
              </a:pPr>
              <a:t>24</a:t>
            </a:fld>
            <a:endParaRPr lang="en-GB" altLang="en-US"/>
          </a:p>
        </p:txBody>
      </p:sp>
      <p:sp>
        <p:nvSpPr>
          <p:cNvPr id="169988" name="Rectangle 2"/>
          <p:cNvSpPr>
            <a:spLocks noGrp="1" noRot="1" noChangeAspect="1" noChangeArrowheads="1" noTextEdit="1"/>
          </p:cNvSpPr>
          <p:nvPr>
            <p:ph type="sldImg"/>
          </p:nvPr>
        </p:nvSpPr>
        <p:spPr>
          <a:solidFill>
            <a:srgbClr val="FFFFFF"/>
          </a:solidFill>
          <a:ln/>
        </p:spPr>
      </p:sp>
      <p:sp>
        <p:nvSpPr>
          <p:cNvPr id="169989"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244372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2B0B9F72-2ABA-4225-A809-50DFF34FA9EE}" type="slidenum">
              <a:rPr lang="en-GB" altLang="en-US" smtClean="0"/>
              <a:pPr>
                <a:spcBef>
                  <a:spcPct val="0"/>
                </a:spcBef>
              </a:pPr>
              <a:t>2</a:t>
            </a:fld>
            <a:endParaRPr lang="en-GB" altLang="en-US" smtClean="0"/>
          </a:p>
        </p:txBody>
      </p:sp>
      <p:sp>
        <p:nvSpPr>
          <p:cNvPr id="98307"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lgn="r" eaLnBrk="1" hangingPunct="1">
              <a:spcBef>
                <a:spcPct val="0"/>
              </a:spcBef>
            </a:pPr>
            <a:fld id="{5653483C-808D-4F55-8804-1E3C0A6EAF67}" type="slidenum">
              <a:rPr lang="en-GB" altLang="en-US"/>
              <a:pPr algn="r" eaLnBrk="1" hangingPunct="1">
                <a:spcBef>
                  <a:spcPct val="0"/>
                </a:spcBef>
              </a:pPr>
              <a:t>2</a:t>
            </a:fld>
            <a:endParaRPr lang="en-GB" altLang="en-US"/>
          </a:p>
        </p:txBody>
      </p:sp>
      <p:sp>
        <p:nvSpPr>
          <p:cNvPr id="98308" name="Rectangle 2"/>
          <p:cNvSpPr>
            <a:spLocks noGrp="1" noRot="1" noChangeAspect="1" noChangeArrowheads="1" noTextEdit="1"/>
          </p:cNvSpPr>
          <p:nvPr>
            <p:ph type="sldImg"/>
          </p:nvPr>
        </p:nvSpPr>
        <p:spPr>
          <a:xfrm>
            <a:off x="917575" y="744538"/>
            <a:ext cx="4964113" cy="3724275"/>
          </a:xfrm>
          <a:solidFill>
            <a:srgbClr val="FFFFFF"/>
          </a:solidFill>
          <a:ln/>
        </p:spPr>
      </p:sp>
      <p:sp>
        <p:nvSpPr>
          <p:cNvPr id="98309" name="Rectangle 3"/>
          <p:cNvSpPr>
            <a:spLocks noGrp="1" noChangeArrowheads="1"/>
          </p:cNvSpPr>
          <p:nvPr>
            <p:ph type="body" idx="1"/>
          </p:nvPr>
        </p:nvSpPr>
        <p:spPr>
          <a:xfrm>
            <a:off x="679450" y="4716463"/>
            <a:ext cx="5438775" cy="4467225"/>
          </a:xfrm>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5552589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848722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106B98BB-13C0-4E17-ABA1-D716AE88B2E8}" type="slidenum">
              <a:rPr lang="en-GB" altLang="en-US" smtClean="0"/>
              <a:pPr>
                <a:spcBef>
                  <a:spcPct val="0"/>
                </a:spcBef>
              </a:pPr>
              <a:t>8</a:t>
            </a:fld>
            <a:endParaRPr lang="en-GB" altLang="en-US" smtClean="0"/>
          </a:p>
        </p:txBody>
      </p:sp>
      <p:sp>
        <p:nvSpPr>
          <p:cNvPr id="108547"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lgn="r">
              <a:spcBef>
                <a:spcPct val="0"/>
              </a:spcBef>
            </a:pPr>
            <a:fld id="{3192E668-262E-4D83-B358-47EFC06E8F04}" type="slidenum">
              <a:rPr lang="en-GB" altLang="en-US"/>
              <a:pPr algn="r">
                <a:spcBef>
                  <a:spcPct val="0"/>
                </a:spcBef>
              </a:pPr>
              <a:t>8</a:t>
            </a:fld>
            <a:endParaRPr lang="en-GB" altLang="en-US"/>
          </a:p>
        </p:txBody>
      </p:sp>
      <p:sp>
        <p:nvSpPr>
          <p:cNvPr id="108548" name="Rectangle 2"/>
          <p:cNvSpPr>
            <a:spLocks noGrp="1" noRot="1" noChangeAspect="1" noChangeArrowheads="1" noTextEdit="1"/>
          </p:cNvSpPr>
          <p:nvPr>
            <p:ph type="sldImg"/>
          </p:nvPr>
        </p:nvSpPr>
        <p:spPr>
          <a:solidFill>
            <a:srgbClr val="FFFFFF"/>
          </a:solidFill>
          <a:ln/>
        </p:spPr>
      </p:sp>
      <p:sp>
        <p:nvSpPr>
          <p:cNvPr id="108549"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CH"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626966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2D934E0D-B975-459F-A309-D007BC557BFD}" type="slidenum">
              <a:rPr lang="en-US" altLang="en-US" smtClean="0"/>
              <a:pPr>
                <a:spcBef>
                  <a:spcPct val="0"/>
                </a:spcBef>
              </a:pPr>
              <a:t>9</a:t>
            </a:fld>
            <a:endParaRPr lang="en-US" altLang="en-US" smtClean="0"/>
          </a:p>
        </p:txBody>
      </p:sp>
      <p:sp>
        <p:nvSpPr>
          <p:cNvPr id="110595" name="Rectangle 2"/>
          <p:cNvSpPr>
            <a:spLocks noGrp="1" noRot="1" noChangeAspect="1" noChangeArrowheads="1" noTextEdit="1"/>
          </p:cNvSpPr>
          <p:nvPr>
            <p:ph type="sldImg"/>
          </p:nvPr>
        </p:nvSpPr>
        <p:spPr>
          <a:solidFill>
            <a:srgbClr val="FFFFFF"/>
          </a:solidFill>
          <a:ln/>
        </p:spPr>
      </p:sp>
      <p:sp>
        <p:nvSpPr>
          <p:cNvPr id="11059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95340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1D55DCAA-08BE-4F21-B5BE-A23D4F77D82B}" type="slidenum">
              <a:rPr lang="en-US" altLang="en-US" smtClean="0"/>
              <a:pPr>
                <a:spcBef>
                  <a:spcPct val="0"/>
                </a:spcBef>
              </a:pPr>
              <a:t>10</a:t>
            </a:fld>
            <a:endParaRPr lang="en-US" altLang="en-US"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563214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E8141E3A-170A-456F-9CAA-F3BF1E9C66E0}" type="slidenum">
              <a:rPr lang="en-US" altLang="en-US" smtClean="0"/>
              <a:pPr>
                <a:spcBef>
                  <a:spcPct val="0"/>
                </a:spcBef>
              </a:pPr>
              <a:t>11</a:t>
            </a:fld>
            <a:endParaRPr lang="en-US" altLang="en-US" smtClean="0"/>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1165636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8F156E39-5D76-4B8B-9A95-D8C242F9C08B}" type="slidenum">
              <a:rPr lang="en-US" altLang="en-US" smtClean="0"/>
              <a:pPr>
                <a:spcBef>
                  <a:spcPct val="0"/>
                </a:spcBef>
              </a:pPr>
              <a:t>12</a:t>
            </a:fld>
            <a:endParaRPr lang="en-US" altLang="en-US" smtClean="0"/>
          </a:p>
        </p:txBody>
      </p:sp>
      <p:sp>
        <p:nvSpPr>
          <p:cNvPr id="116739" name="Rectangle 2"/>
          <p:cNvSpPr>
            <a:spLocks noGrp="1" noRot="1" noChangeAspect="1" noChangeArrowheads="1" noTextEdit="1"/>
          </p:cNvSpPr>
          <p:nvPr>
            <p:ph type="sldImg"/>
          </p:nvPr>
        </p:nvSpPr>
        <p:spPr>
          <a:solidFill>
            <a:srgbClr val="FFFFFF"/>
          </a:solidFill>
          <a:ln/>
        </p:spPr>
      </p:sp>
      <p:sp>
        <p:nvSpPr>
          <p:cNvPr id="11674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210905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11D4D38A-DA89-4A31-9DEF-DFFB1FD03040}" type="slidenum">
              <a:rPr lang="en-US" altLang="en-US" smtClean="0"/>
              <a:pPr>
                <a:spcBef>
                  <a:spcPct val="0"/>
                </a:spcBef>
              </a:pPr>
              <a:t>13</a:t>
            </a:fld>
            <a:endParaRPr lang="en-US" altLang="en-US" smtClean="0"/>
          </a:p>
        </p:txBody>
      </p:sp>
      <p:sp>
        <p:nvSpPr>
          <p:cNvPr id="118787" name="Rectangle 2"/>
          <p:cNvSpPr>
            <a:spLocks noGrp="1" noRot="1" noChangeAspect="1" noChangeArrowheads="1" noTextEdit="1"/>
          </p:cNvSpPr>
          <p:nvPr>
            <p:ph type="sldImg"/>
          </p:nvPr>
        </p:nvSpPr>
        <p:spPr>
          <a:xfrm>
            <a:off x="914400" y="744538"/>
            <a:ext cx="4967288" cy="3725862"/>
          </a:xfrm>
          <a:solidFill>
            <a:srgbClr val="FFFFFF"/>
          </a:solidFill>
          <a:ln/>
        </p:spPr>
      </p:sp>
      <p:sp>
        <p:nvSpPr>
          <p:cNvPr id="11878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7814947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6A366926-45B7-48E2-9D62-F506BE3792AF}" type="slidenum">
              <a:rPr lang="en-US" altLang="en-US" smtClean="0"/>
              <a:pPr>
                <a:spcBef>
                  <a:spcPct val="0"/>
                </a:spcBef>
              </a:pPr>
              <a:t>14</a:t>
            </a:fld>
            <a:endParaRPr lang="en-US" altLang="en-US"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407725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57A524-5540-4714-83FE-AC0BEB3E474F}" type="datetime1">
              <a:rPr lang="fr-FR"/>
              <a:pPr>
                <a:defRPr/>
              </a:pPr>
              <a:t>04/12/2016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F8802CEB-CD5A-48B7-B67E-1C4FFBF0AD8C}" type="slidenum">
              <a:rPr lang="en-US"/>
              <a:pPr>
                <a:defRPr/>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51AD092-5F29-40BE-89BD-EA2BE5D5C614}" type="datetime1">
              <a:rPr lang="fr-FR"/>
              <a:pPr>
                <a:defRPr/>
              </a:pPr>
              <a:t>04/12/2016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014F38C7-93A7-43A3-A5E0-488435E813F2}" type="slidenum">
              <a:rPr lang="en-US"/>
              <a:pPr>
                <a:defRPr/>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
            <a:ext cx="2209800" cy="6438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38100"/>
            <a:ext cx="6477000" cy="6438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12030A1-2BB5-4BE3-8E98-90024CDAB37A}" type="datetime1">
              <a:rPr lang="fr-FR"/>
              <a:pPr>
                <a:defRPr/>
              </a:pPr>
              <a:t>04/12/2016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4A25DFC2-62DA-4476-BBCF-8FF5ABC33C50}" type="slidenum">
              <a:rPr lang="en-US"/>
              <a:pPr>
                <a:defRPr/>
              </a:pPr>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atin typeface="Arial" charset="0"/>
                <a:ea typeface="ＭＳ Ｐゴシック" charset="-128"/>
                <a:cs typeface="ＭＳ Ｐゴシック" charset="-128"/>
              </a:defRPr>
            </a:lvl1pPr>
          </a:lstStyle>
          <a:p>
            <a:pPr>
              <a:defRPr/>
            </a:pPr>
            <a:endParaRPr lang="en-GB"/>
          </a:p>
        </p:txBody>
      </p:sp>
      <p:sp>
        <p:nvSpPr>
          <p:cNvPr id="6" name="Rectangle 5"/>
          <p:cNvSpPr>
            <a:spLocks noGrp="1" noChangeArrowheads="1"/>
          </p:cNvSpPr>
          <p:nvPr>
            <p:ph type="ftr" sz="quarter" idx="11"/>
          </p:nvPr>
        </p:nvSpPr>
        <p:spPr/>
        <p:txBody>
          <a:bodyPr/>
          <a:lstStyle>
            <a:lvl1pPr>
              <a:defRPr>
                <a:latin typeface="Arial" charset="0"/>
                <a:ea typeface="ＭＳ Ｐゴシック" charset="-128"/>
                <a:cs typeface="ＭＳ Ｐゴシック" charset="-128"/>
              </a:defRPr>
            </a:lvl1pPr>
          </a:lstStyle>
          <a:p>
            <a:pPr>
              <a:defRPr/>
            </a:pPr>
            <a:endParaRPr lang="en-GB"/>
          </a:p>
        </p:txBody>
      </p:sp>
      <p:sp>
        <p:nvSpPr>
          <p:cNvPr id="7" name="Rectangle 6"/>
          <p:cNvSpPr>
            <a:spLocks noGrp="1" noChangeArrowheads="1"/>
          </p:cNvSpPr>
          <p:nvPr>
            <p:ph type="sldNum" sz="quarter" idx="12"/>
          </p:nvPr>
        </p:nvSpPr>
        <p:spPr/>
        <p:txBody>
          <a:bodyPr/>
          <a:lstStyle>
            <a:lvl1pPr>
              <a:defRPr/>
            </a:lvl1pPr>
          </a:lstStyle>
          <a:p>
            <a:pPr>
              <a:defRPr/>
            </a:pPr>
            <a:fld id="{5E9FED4C-C27A-4BB1-9323-4D4FFC033AD5}" type="slidenum">
              <a:rPr lang="en-GB" altLang="en-US"/>
              <a:pPr>
                <a:defRPr/>
              </a:pPr>
              <a:t>‹N°›</a:t>
            </a:fld>
            <a:endParaRPr lang="en-GB" altLang="en-US"/>
          </a:p>
        </p:txBody>
      </p:sp>
    </p:spTree>
    <p:extLst>
      <p:ext uri="{BB962C8B-B14F-4D97-AF65-F5344CB8AC3E}">
        <p14:creationId xmlns:p14="http://schemas.microsoft.com/office/powerpoint/2010/main" val="2588150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384FA6A-E98D-4679-8924-180FE18AEF68}" type="datetime1">
              <a:rPr lang="fr-FR"/>
              <a:pPr>
                <a:defRPr/>
              </a:pPr>
              <a:t>04/12/2016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72661F22-A8C9-4611-825B-281B41E32746}" type="slidenum">
              <a:rPr lang="en-US"/>
              <a:pPr>
                <a:defRPr/>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5B28298-828A-448B-80BA-9B7130C93F6F}" type="datetime1">
              <a:rPr lang="fr-FR"/>
              <a:pPr>
                <a:defRPr/>
              </a:pPr>
              <a:t>04/12/2016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14663FF8-F49E-486E-ABCD-C30343F04B57}" type="slidenum">
              <a:rPr lang="en-US"/>
              <a:pPr>
                <a:defRPr/>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838200"/>
            <a:ext cx="43434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838200"/>
            <a:ext cx="43434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BD9CADA-B323-409D-BE36-22B12E54A2FF}" type="datetime1">
              <a:rPr lang="fr-FR"/>
              <a:pPr>
                <a:defRPr/>
              </a:pPr>
              <a:t>04/12/2016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fr-FR"/>
          </a:p>
        </p:txBody>
      </p:sp>
      <p:sp>
        <p:nvSpPr>
          <p:cNvPr id="7" name="Slide Number Placeholder 5"/>
          <p:cNvSpPr>
            <a:spLocks noGrp="1"/>
          </p:cNvSpPr>
          <p:nvPr>
            <p:ph type="sldNum" sz="quarter" idx="12"/>
          </p:nvPr>
        </p:nvSpPr>
        <p:spPr/>
        <p:txBody>
          <a:bodyPr/>
          <a:lstStyle>
            <a:lvl1pPr>
              <a:defRPr/>
            </a:lvl1pPr>
          </a:lstStyle>
          <a:p>
            <a:pPr>
              <a:defRPr/>
            </a:pPr>
            <a:fld id="{56925BC8-3165-4407-8BCB-55053E131021}" type="slidenum">
              <a:rPr lang="en-US"/>
              <a:pPr>
                <a:defRPr/>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974C6B3-19EC-4960-BD9D-C0C65132BF4A}" type="datetime1">
              <a:rPr lang="fr-FR"/>
              <a:pPr>
                <a:defRPr/>
              </a:pPr>
              <a:t>04/12/2016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fr-FR"/>
          </a:p>
        </p:txBody>
      </p:sp>
      <p:sp>
        <p:nvSpPr>
          <p:cNvPr id="9" name="Slide Number Placeholder 5"/>
          <p:cNvSpPr>
            <a:spLocks noGrp="1"/>
          </p:cNvSpPr>
          <p:nvPr>
            <p:ph type="sldNum" sz="quarter" idx="12"/>
          </p:nvPr>
        </p:nvSpPr>
        <p:spPr/>
        <p:txBody>
          <a:bodyPr/>
          <a:lstStyle>
            <a:lvl1pPr>
              <a:defRPr/>
            </a:lvl1pPr>
          </a:lstStyle>
          <a:p>
            <a:pPr>
              <a:defRPr/>
            </a:pPr>
            <a:fld id="{CCA8A469-7BEE-4ACE-86C2-72AC8F69FD0E}" type="slidenum">
              <a:rPr lang="en-US"/>
              <a:pPr>
                <a:defRPr/>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20B9FC7-01B8-4ADA-B701-9A30DB016D21}" type="datetime1">
              <a:rPr lang="fr-FR"/>
              <a:pPr>
                <a:defRPr/>
              </a:pPr>
              <a:t>04/12/2016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fr-FR"/>
          </a:p>
        </p:txBody>
      </p:sp>
      <p:sp>
        <p:nvSpPr>
          <p:cNvPr id="5" name="Slide Number Placeholder 5"/>
          <p:cNvSpPr>
            <a:spLocks noGrp="1"/>
          </p:cNvSpPr>
          <p:nvPr>
            <p:ph type="sldNum" sz="quarter" idx="12"/>
          </p:nvPr>
        </p:nvSpPr>
        <p:spPr/>
        <p:txBody>
          <a:bodyPr/>
          <a:lstStyle>
            <a:lvl1pPr>
              <a:defRPr/>
            </a:lvl1pPr>
          </a:lstStyle>
          <a:p>
            <a:pPr>
              <a:defRPr/>
            </a:pPr>
            <a:fld id="{94967F53-AFDD-4C79-9DCA-2C10563E2403}" type="slidenum">
              <a:rPr lang="en-US"/>
              <a:pPr>
                <a:defRPr/>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8A1C75A-C412-484F-AF56-893E5B2BDD92}" type="datetime1">
              <a:rPr lang="fr-FR"/>
              <a:pPr>
                <a:defRPr/>
              </a:pPr>
              <a:t>04/12/2016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fr-FR"/>
          </a:p>
        </p:txBody>
      </p:sp>
      <p:sp>
        <p:nvSpPr>
          <p:cNvPr id="4" name="Slide Number Placeholder 5"/>
          <p:cNvSpPr>
            <a:spLocks noGrp="1"/>
          </p:cNvSpPr>
          <p:nvPr>
            <p:ph type="sldNum" sz="quarter" idx="12"/>
          </p:nvPr>
        </p:nvSpPr>
        <p:spPr/>
        <p:txBody>
          <a:bodyPr/>
          <a:lstStyle>
            <a:lvl1pPr>
              <a:defRPr/>
            </a:lvl1pPr>
          </a:lstStyle>
          <a:p>
            <a:pPr>
              <a:defRPr/>
            </a:pPr>
            <a:fld id="{0F8BE583-4C0C-4C16-996D-E115FD9401F1}" type="slidenum">
              <a:rPr lang="en-US"/>
              <a:pPr>
                <a:defRPr/>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C8EBF23-BA37-46EE-8DFA-5717CCA657E7}" type="datetime1">
              <a:rPr lang="fr-FR"/>
              <a:pPr>
                <a:defRPr/>
              </a:pPr>
              <a:t>04/12/2016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fr-FR"/>
          </a:p>
        </p:txBody>
      </p:sp>
      <p:sp>
        <p:nvSpPr>
          <p:cNvPr id="7" name="Slide Number Placeholder 5"/>
          <p:cNvSpPr>
            <a:spLocks noGrp="1"/>
          </p:cNvSpPr>
          <p:nvPr>
            <p:ph type="sldNum" sz="quarter" idx="12"/>
          </p:nvPr>
        </p:nvSpPr>
        <p:spPr/>
        <p:txBody>
          <a:bodyPr/>
          <a:lstStyle>
            <a:lvl1pPr>
              <a:defRPr/>
            </a:lvl1pPr>
          </a:lstStyle>
          <a:p>
            <a:pPr>
              <a:defRPr/>
            </a:pPr>
            <a:fld id="{6968E203-2210-4C06-A661-6F5F6A912F9E}" type="slidenum">
              <a:rPr lang="en-US"/>
              <a:pPr>
                <a:defRPr/>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EE49CF2-A2E0-4CBF-B2C5-B331B4BAE550}" type="datetime1">
              <a:rPr lang="fr-FR"/>
              <a:pPr>
                <a:defRPr/>
              </a:pPr>
              <a:t>04/12/2016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fr-FR"/>
          </a:p>
        </p:txBody>
      </p:sp>
      <p:sp>
        <p:nvSpPr>
          <p:cNvPr id="7" name="Slide Number Placeholder 5"/>
          <p:cNvSpPr>
            <a:spLocks noGrp="1"/>
          </p:cNvSpPr>
          <p:nvPr>
            <p:ph type="sldNum" sz="quarter" idx="12"/>
          </p:nvPr>
        </p:nvSpPr>
        <p:spPr/>
        <p:txBody>
          <a:bodyPr/>
          <a:lstStyle>
            <a:lvl1pPr>
              <a:defRPr/>
            </a:lvl1pPr>
          </a:lstStyle>
          <a:p>
            <a:pPr>
              <a:defRPr/>
            </a:pPr>
            <a:fld id="{F3B55065-7B6B-46B4-97E8-F919997A7316}" type="slidenum">
              <a:rPr lang="en-US"/>
              <a:pPr>
                <a:defRPr/>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152400" y="38100"/>
            <a:ext cx="88392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Cliquez pour modifier le style du titre</a:t>
            </a:r>
          </a:p>
        </p:txBody>
      </p:sp>
      <p:sp>
        <p:nvSpPr>
          <p:cNvPr id="2051" name="Text Placeholder 2"/>
          <p:cNvSpPr>
            <a:spLocks noGrp="1"/>
          </p:cNvSpPr>
          <p:nvPr>
            <p:ph type="body" idx="1"/>
          </p:nvPr>
        </p:nvSpPr>
        <p:spPr bwMode="auto">
          <a:xfrm>
            <a:off x="152400" y="838200"/>
            <a:ext cx="8839200" cy="5638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p>
        </p:txBody>
      </p:sp>
      <p:sp>
        <p:nvSpPr>
          <p:cNvPr id="7" name="Date Placeholder 3"/>
          <p:cNvSpPr>
            <a:spLocks noGrp="1"/>
          </p:cNvSpPr>
          <p:nvPr>
            <p:ph type="dt" sz="half" idx="2"/>
          </p:nvPr>
        </p:nvSpPr>
        <p:spPr>
          <a:xfrm>
            <a:off x="152400" y="6537325"/>
            <a:ext cx="2133600" cy="244475"/>
          </a:xfrm>
          <a:prstGeom prst="rect">
            <a:avLst/>
          </a:prstGeom>
        </p:spPr>
        <p:txBody>
          <a:bodyPr vert="horz" wrap="square" lIns="91440" tIns="45720" rIns="91440" bIns="45720" numCol="1" anchor="ctr" anchorCtr="0" compatLnSpc="1">
            <a:prstTxWarp prst="textNoShape">
              <a:avLst/>
            </a:prstTxWarp>
          </a:bodyPr>
          <a:lstStyle>
            <a:lvl1pPr algn="l">
              <a:defRPr sz="1200">
                <a:solidFill>
                  <a:srgbClr val="898989"/>
                </a:solidFill>
                <a:latin typeface="Calibri" pitchFamily="34" charset="0"/>
              </a:defRPr>
            </a:lvl1pPr>
          </a:lstStyle>
          <a:p>
            <a:pPr>
              <a:defRPr/>
            </a:pPr>
            <a:fld id="{CEAAB70D-9917-44D6-9C1C-C1E2FDDD0283}" type="datetime1">
              <a:rPr lang="fr-FR"/>
              <a:pPr>
                <a:defRPr/>
              </a:pPr>
              <a:t>04/12/2016</a:t>
            </a:fld>
            <a:endParaRPr lang="en-US"/>
          </a:p>
        </p:txBody>
      </p:sp>
      <p:sp>
        <p:nvSpPr>
          <p:cNvPr id="8" name="Footer Placeholder 4"/>
          <p:cNvSpPr>
            <a:spLocks noGrp="1"/>
          </p:cNvSpPr>
          <p:nvPr>
            <p:ph type="ftr" sz="quarter" idx="3"/>
          </p:nvPr>
        </p:nvSpPr>
        <p:spPr>
          <a:xfrm>
            <a:off x="3124200" y="6537325"/>
            <a:ext cx="2895600" cy="24447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a:defRPr/>
            </a:pPr>
            <a:endParaRPr lang="fr-FR"/>
          </a:p>
        </p:txBody>
      </p:sp>
      <p:sp>
        <p:nvSpPr>
          <p:cNvPr id="9" name="Slide Number Placeholder 5"/>
          <p:cNvSpPr>
            <a:spLocks noGrp="1"/>
          </p:cNvSpPr>
          <p:nvPr>
            <p:ph type="sldNum" sz="quarter" idx="4"/>
          </p:nvPr>
        </p:nvSpPr>
        <p:spPr>
          <a:xfrm>
            <a:off x="8748713" y="6569075"/>
            <a:ext cx="360362" cy="244475"/>
          </a:xfrm>
          <a:prstGeom prst="rect">
            <a:avLst/>
          </a:prstGeom>
        </p:spPr>
        <p:txBody>
          <a:bodyPr vert="horz" wrap="square" lIns="91440" tIns="45720" rIns="91440" bIns="45720" numCol="1" anchor="ctr" anchorCtr="0" compatLnSpc="1">
            <a:prstTxWarp prst="textNoShape">
              <a:avLst/>
            </a:prstTxWarp>
          </a:bodyPr>
          <a:lstStyle>
            <a:lvl1pPr algn="r">
              <a:defRPr sz="1600" b="1">
                <a:solidFill>
                  <a:srgbClr val="898989"/>
                </a:solidFill>
                <a:latin typeface="Calibri" pitchFamily="34" charset="0"/>
              </a:defRPr>
            </a:lvl1pPr>
          </a:lstStyle>
          <a:p>
            <a:pPr>
              <a:defRPr/>
            </a:pPr>
            <a:fld id="{06B6D6AB-225C-47E9-85A7-71C1E6E56CD2}" type="slidenum">
              <a:rPr lang="en-US"/>
              <a:pPr>
                <a:defRPr/>
              </a:pPr>
              <a:t>‹N°›</a:t>
            </a:fld>
            <a:endParaRPr lang="en-US"/>
          </a:p>
        </p:txBody>
      </p:sp>
      <p:sp>
        <p:nvSpPr>
          <p:cNvPr id="68615" name="Line 7"/>
          <p:cNvSpPr>
            <a:spLocks noChangeShapeType="1"/>
          </p:cNvSpPr>
          <p:nvPr/>
        </p:nvSpPr>
        <p:spPr bwMode="auto">
          <a:xfrm>
            <a:off x="0" y="685800"/>
            <a:ext cx="4648200" cy="0"/>
          </a:xfrm>
          <a:prstGeom prst="line">
            <a:avLst/>
          </a:prstGeom>
          <a:noFill/>
          <a:ln w="76200">
            <a:solidFill>
              <a:schemeClr val="tx2"/>
            </a:solidFill>
            <a:round/>
            <a:headEnd/>
            <a:tailEnd/>
          </a:ln>
          <a:effectLst/>
        </p:spPr>
        <p:txBody>
          <a:bodyPr/>
          <a:lstStyle/>
          <a:p>
            <a:pPr>
              <a:defRPr/>
            </a:pPr>
            <a:endParaRPr lang="en-US">
              <a:latin typeface="Arial" charset="0"/>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Calibri" pitchFamily="34" charset="0"/>
        </a:defRPr>
      </a:lvl2pPr>
      <a:lvl3pPr algn="l" rtl="0" eaLnBrk="0" fontAlgn="base" hangingPunct="0">
        <a:spcBef>
          <a:spcPct val="0"/>
        </a:spcBef>
        <a:spcAft>
          <a:spcPct val="0"/>
        </a:spcAft>
        <a:defRPr sz="4400">
          <a:solidFill>
            <a:schemeClr val="tx2"/>
          </a:solidFill>
          <a:latin typeface="Calibri" pitchFamily="34" charset="0"/>
        </a:defRPr>
      </a:lvl3pPr>
      <a:lvl4pPr algn="l" rtl="0" eaLnBrk="0" fontAlgn="base" hangingPunct="0">
        <a:spcBef>
          <a:spcPct val="0"/>
        </a:spcBef>
        <a:spcAft>
          <a:spcPct val="0"/>
        </a:spcAft>
        <a:defRPr sz="4400">
          <a:solidFill>
            <a:schemeClr val="tx2"/>
          </a:solidFill>
          <a:latin typeface="Calibri" pitchFamily="34" charset="0"/>
        </a:defRPr>
      </a:lvl4pPr>
      <a:lvl5pPr algn="l" rtl="0" eaLnBrk="0" fontAlgn="base" hangingPunct="0">
        <a:spcBef>
          <a:spcPct val="0"/>
        </a:spcBef>
        <a:spcAft>
          <a:spcPct val="0"/>
        </a:spcAft>
        <a:defRPr sz="4400">
          <a:solidFill>
            <a:schemeClr val="tx2"/>
          </a:solidFill>
          <a:latin typeface="Calibri" pitchFamily="34" charset="0"/>
        </a:defRPr>
      </a:lvl5pPr>
      <a:lvl6pPr marL="457200" algn="l" rtl="0" eaLnBrk="0" fontAlgn="base" hangingPunct="0">
        <a:spcBef>
          <a:spcPct val="0"/>
        </a:spcBef>
        <a:spcAft>
          <a:spcPct val="0"/>
        </a:spcAft>
        <a:defRPr sz="4400">
          <a:solidFill>
            <a:schemeClr val="tx2"/>
          </a:solidFill>
          <a:latin typeface="Calibri" pitchFamily="34" charset="0"/>
        </a:defRPr>
      </a:lvl6pPr>
      <a:lvl7pPr marL="914400" algn="l" rtl="0" eaLnBrk="0" fontAlgn="base" hangingPunct="0">
        <a:spcBef>
          <a:spcPct val="0"/>
        </a:spcBef>
        <a:spcAft>
          <a:spcPct val="0"/>
        </a:spcAft>
        <a:defRPr sz="4400">
          <a:solidFill>
            <a:schemeClr val="tx2"/>
          </a:solidFill>
          <a:latin typeface="Calibri" pitchFamily="34" charset="0"/>
        </a:defRPr>
      </a:lvl7pPr>
      <a:lvl8pPr marL="1371600" algn="l" rtl="0" eaLnBrk="0" fontAlgn="base" hangingPunct="0">
        <a:spcBef>
          <a:spcPct val="0"/>
        </a:spcBef>
        <a:spcAft>
          <a:spcPct val="0"/>
        </a:spcAft>
        <a:defRPr sz="4400">
          <a:solidFill>
            <a:schemeClr val="tx2"/>
          </a:solidFill>
          <a:latin typeface="Calibri" pitchFamily="34" charset="0"/>
        </a:defRPr>
      </a:lvl8pPr>
      <a:lvl9pPr marL="1828800" algn="l"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2.e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33.wmf"/><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public.web.cern.ch/public/en/Research/SPS-en.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33.wmf"/><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jpeg"/><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0.jpeg"/><Relationship Id="rId7"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45.jpeg"/><Relationship Id="rId5" Type="http://schemas.openxmlformats.org/officeDocument/2006/relationships/image" Target="../media/image44.png"/><Relationship Id="rId10" Type="http://schemas.openxmlformats.org/officeDocument/2006/relationships/image" Target="../media/image49.jpeg"/><Relationship Id="rId4" Type="http://schemas.openxmlformats.org/officeDocument/2006/relationships/image" Target="../media/image43.png"/><Relationship Id="rId9"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jpe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53.jpeg"/><Relationship Id="rId5" Type="http://schemas.openxmlformats.org/officeDocument/2006/relationships/image" Target="../media/image52.png"/><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hyperlink" Target="https://jobs.web.cern.ch/join-us/summer-student-programme-member-states" TargetMode="External"/><Relationship Id="rId2" Type="http://schemas.openxmlformats.org/officeDocument/2006/relationships/hyperlink" Target="https://jobs.web.cern.ch/content/join-us" TargetMode="External"/><Relationship Id="rId1" Type="http://schemas.openxmlformats.org/officeDocument/2006/relationships/slideLayout" Target="../slideLayouts/slideLayout2.xml"/><Relationship Id="rId6" Type="http://schemas.openxmlformats.org/officeDocument/2006/relationships/hyperlink" Target="https://espace.cern.ch/Administration-ATLAS-Secretariat/Jobs/SitePages/Jobs.aspx" TargetMode="External"/><Relationship Id="rId5" Type="http://schemas.openxmlformats.org/officeDocument/2006/relationships/hyperlink" Target="http://cms.web.cern.ch/org/jobs" TargetMode="External"/><Relationship Id="rId4" Type="http://schemas.openxmlformats.org/officeDocument/2006/relationships/hyperlink" Target="http://lhcb.web.cern.ch/lhcb/lhcb_page/collaboration/jobs/"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jpe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uk-UA" dirty="0"/>
              <a:t>Ласкаво просимо в </a:t>
            </a:r>
            <a:r>
              <a:rPr lang="uk-UA" dirty="0" smtClean="0"/>
              <a:t>ЦЕРН</a:t>
            </a:r>
            <a:r>
              <a:rPr lang="en-US" dirty="0" smtClean="0"/>
              <a:t>!</a:t>
            </a:r>
            <a:endParaRPr lang="fr-FR" dirty="0"/>
          </a:p>
        </p:txBody>
      </p:sp>
      <p:sp>
        <p:nvSpPr>
          <p:cNvPr id="3" name="Espace réservé du contenu 2"/>
          <p:cNvSpPr>
            <a:spLocks noGrp="1"/>
          </p:cNvSpPr>
          <p:nvPr>
            <p:ph idx="1"/>
          </p:nvPr>
        </p:nvSpPr>
        <p:spPr/>
        <p:txBody>
          <a:bodyPr/>
          <a:lstStyle/>
          <a:p>
            <a:endParaRPr lang="fr-FR" dirty="0"/>
          </a:p>
        </p:txBody>
      </p:sp>
      <p:sp>
        <p:nvSpPr>
          <p:cNvPr id="12390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a:spcBef>
                <a:spcPct val="0"/>
              </a:spcBef>
              <a:buClrTx/>
              <a:buSzTx/>
              <a:buFontTx/>
              <a:buNone/>
            </a:pPr>
            <a:fld id="{5F2980F4-7165-4A2D-8142-C4589BBA4BBD}" type="slidenum">
              <a:rPr lang="en-US" altLang="en-US" sz="1200" smtClean="0">
                <a:solidFill>
                  <a:srgbClr val="0967A4"/>
                </a:solidFill>
              </a:rPr>
              <a:pPr>
                <a:spcBef>
                  <a:spcPct val="0"/>
                </a:spcBef>
                <a:buClrTx/>
                <a:buSzTx/>
                <a:buFontTx/>
                <a:buNone/>
              </a:pPr>
              <a:t>1</a:t>
            </a:fld>
            <a:endParaRPr lang="en-US" altLang="en-US" sz="1200" smtClean="0">
              <a:solidFill>
                <a:srgbClr val="0967A4"/>
              </a:solidFill>
            </a:endParaRPr>
          </a:p>
        </p:txBody>
      </p:sp>
      <p:pic>
        <p:nvPicPr>
          <p:cNvPr id="123907" name="Picture 5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621702"/>
            <a:ext cx="9109075" cy="623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08" name="Text Box 60"/>
          <p:cNvSpPr txBox="1">
            <a:spLocks noChangeArrowheads="1"/>
          </p:cNvSpPr>
          <p:nvPr/>
        </p:nvSpPr>
        <p:spPr bwMode="auto">
          <a:xfrm>
            <a:off x="1982788" y="5675213"/>
            <a:ext cx="1717675" cy="346075"/>
          </a:xfrm>
          <a:prstGeom prst="rect">
            <a:avLst/>
          </a:prstGeom>
          <a:solidFill>
            <a:schemeClr val="bg1"/>
          </a:solidFill>
          <a:ln w="9525">
            <a:solidFill>
              <a:srgbClr val="FF8000"/>
            </a:solidFill>
            <a:miter lim="800000"/>
            <a:headEnd/>
            <a:tailEnd/>
          </a:ln>
        </p:spPr>
        <p:txBody>
          <a:bodyPr wrap="none" lIns="92075" tIns="46038" rIns="92075" bIns="46038">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algn="ctr" eaLnBrk="1" hangingPunct="1">
              <a:spcBef>
                <a:spcPct val="0"/>
              </a:spcBef>
              <a:buClrTx/>
              <a:buSzTx/>
              <a:buFontTx/>
              <a:buNone/>
            </a:pPr>
            <a:r>
              <a:rPr lang="en-GB" altLang="en-US" sz="1600">
                <a:solidFill>
                  <a:srgbClr val="FF8000"/>
                </a:solidFill>
                <a:latin typeface="Verdana" panose="020B0604030504040204" pitchFamily="34" charset="0"/>
              </a:rPr>
              <a:t>Geneva airport</a:t>
            </a:r>
          </a:p>
        </p:txBody>
      </p:sp>
      <p:sp>
        <p:nvSpPr>
          <p:cNvPr id="123909" name="Line 61"/>
          <p:cNvSpPr>
            <a:spLocks noChangeShapeType="1"/>
          </p:cNvSpPr>
          <p:nvPr/>
        </p:nvSpPr>
        <p:spPr bwMode="auto">
          <a:xfrm flipV="1">
            <a:off x="3197225" y="5030688"/>
            <a:ext cx="255588" cy="649288"/>
          </a:xfrm>
          <a:prstGeom prst="line">
            <a:avLst/>
          </a:prstGeom>
          <a:noFill/>
          <a:ln w="28575">
            <a:solidFill>
              <a:srgbClr val="FF800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nchor="ctr"/>
          <a:lstStyle/>
          <a:p>
            <a:endParaRPr lang="fr-FR"/>
          </a:p>
        </p:txBody>
      </p:sp>
      <p:sp>
        <p:nvSpPr>
          <p:cNvPr id="123910" name="Text Box 63"/>
          <p:cNvSpPr txBox="1">
            <a:spLocks noChangeArrowheads="1"/>
          </p:cNvSpPr>
          <p:nvPr/>
        </p:nvSpPr>
        <p:spPr bwMode="auto">
          <a:xfrm>
            <a:off x="5791200" y="5334000"/>
            <a:ext cx="1803400" cy="346075"/>
          </a:xfrm>
          <a:prstGeom prst="rect">
            <a:avLst/>
          </a:prstGeom>
          <a:solidFill>
            <a:schemeClr val="bg1"/>
          </a:solidFill>
          <a:ln w="9525">
            <a:solidFill>
              <a:srgbClr val="FF0000"/>
            </a:solidFill>
            <a:miter lim="800000"/>
            <a:headEnd/>
            <a:tailEnd/>
          </a:ln>
        </p:spPr>
        <p:txBody>
          <a:bodyPr wrap="none" lIns="92075" tIns="46038" rIns="92075" bIns="46038">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algn="ctr" eaLnBrk="1" hangingPunct="1">
              <a:spcBef>
                <a:spcPct val="0"/>
              </a:spcBef>
              <a:buClrTx/>
              <a:buSzTx/>
              <a:buFontTx/>
              <a:buNone/>
            </a:pPr>
            <a:r>
              <a:rPr lang="en-GB" altLang="en-US" sz="1600">
                <a:solidFill>
                  <a:srgbClr val="FF8000"/>
                </a:solidFill>
                <a:latin typeface="Verdana" panose="020B0604030504040204" pitchFamily="34" charset="0"/>
              </a:rPr>
              <a:t>LHC accelerator</a:t>
            </a:r>
          </a:p>
        </p:txBody>
      </p:sp>
      <p:sp>
        <p:nvSpPr>
          <p:cNvPr id="123911" name="Line 64"/>
          <p:cNvSpPr>
            <a:spLocks noChangeShapeType="1"/>
          </p:cNvSpPr>
          <p:nvPr/>
        </p:nvSpPr>
        <p:spPr bwMode="auto">
          <a:xfrm flipH="1" flipV="1">
            <a:off x="7332811" y="4509120"/>
            <a:ext cx="263525" cy="9747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nchor="ctr"/>
          <a:lstStyle/>
          <a:p>
            <a:endParaRPr lang="fr-FR"/>
          </a:p>
        </p:txBody>
      </p:sp>
      <p:sp>
        <p:nvSpPr>
          <p:cNvPr id="123912" name="Oval 65"/>
          <p:cNvSpPr>
            <a:spLocks noChangeArrowheads="1"/>
          </p:cNvSpPr>
          <p:nvPr/>
        </p:nvSpPr>
        <p:spPr bwMode="auto">
          <a:xfrm>
            <a:off x="1676400" y="27432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13" name="Oval 66"/>
          <p:cNvSpPr>
            <a:spLocks noChangeArrowheads="1"/>
          </p:cNvSpPr>
          <p:nvPr/>
        </p:nvSpPr>
        <p:spPr bwMode="auto">
          <a:xfrm>
            <a:off x="3276600" y="42672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14" name="Oval 67"/>
          <p:cNvSpPr>
            <a:spLocks noChangeArrowheads="1"/>
          </p:cNvSpPr>
          <p:nvPr/>
        </p:nvSpPr>
        <p:spPr bwMode="auto">
          <a:xfrm>
            <a:off x="1981200" y="28194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15" name="Oval 68"/>
          <p:cNvSpPr>
            <a:spLocks noChangeArrowheads="1"/>
          </p:cNvSpPr>
          <p:nvPr/>
        </p:nvSpPr>
        <p:spPr bwMode="auto">
          <a:xfrm>
            <a:off x="2133600" y="28194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16" name="Oval 69"/>
          <p:cNvSpPr>
            <a:spLocks noChangeArrowheads="1"/>
          </p:cNvSpPr>
          <p:nvPr/>
        </p:nvSpPr>
        <p:spPr bwMode="auto">
          <a:xfrm>
            <a:off x="2286000" y="28194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17" name="Oval 70"/>
          <p:cNvSpPr>
            <a:spLocks noChangeArrowheads="1"/>
          </p:cNvSpPr>
          <p:nvPr/>
        </p:nvSpPr>
        <p:spPr bwMode="auto">
          <a:xfrm>
            <a:off x="2362200" y="28956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18" name="Oval 71"/>
          <p:cNvSpPr>
            <a:spLocks noChangeArrowheads="1"/>
          </p:cNvSpPr>
          <p:nvPr/>
        </p:nvSpPr>
        <p:spPr bwMode="auto">
          <a:xfrm>
            <a:off x="2590800" y="28956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19" name="Oval 72"/>
          <p:cNvSpPr>
            <a:spLocks noChangeArrowheads="1"/>
          </p:cNvSpPr>
          <p:nvPr/>
        </p:nvSpPr>
        <p:spPr bwMode="auto">
          <a:xfrm>
            <a:off x="2743200" y="28956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20" name="Oval 73"/>
          <p:cNvSpPr>
            <a:spLocks noChangeArrowheads="1"/>
          </p:cNvSpPr>
          <p:nvPr/>
        </p:nvSpPr>
        <p:spPr bwMode="auto">
          <a:xfrm>
            <a:off x="2514600" y="30480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21" name="Oval 74"/>
          <p:cNvSpPr>
            <a:spLocks noChangeArrowheads="1"/>
          </p:cNvSpPr>
          <p:nvPr/>
        </p:nvSpPr>
        <p:spPr bwMode="auto">
          <a:xfrm>
            <a:off x="2362200" y="32004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22" name="Oval 75"/>
          <p:cNvSpPr>
            <a:spLocks noChangeArrowheads="1"/>
          </p:cNvSpPr>
          <p:nvPr/>
        </p:nvSpPr>
        <p:spPr bwMode="auto">
          <a:xfrm>
            <a:off x="2514600" y="32004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23" name="Oval 76"/>
          <p:cNvSpPr>
            <a:spLocks noChangeArrowheads="1"/>
          </p:cNvSpPr>
          <p:nvPr/>
        </p:nvSpPr>
        <p:spPr bwMode="auto">
          <a:xfrm>
            <a:off x="2743200" y="32004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24" name="Oval 77"/>
          <p:cNvSpPr>
            <a:spLocks noChangeArrowheads="1"/>
          </p:cNvSpPr>
          <p:nvPr/>
        </p:nvSpPr>
        <p:spPr bwMode="auto">
          <a:xfrm>
            <a:off x="3048000" y="32004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25" name="Oval 78"/>
          <p:cNvSpPr>
            <a:spLocks noChangeArrowheads="1"/>
          </p:cNvSpPr>
          <p:nvPr/>
        </p:nvSpPr>
        <p:spPr bwMode="auto">
          <a:xfrm>
            <a:off x="3276600" y="32766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26" name="Oval 79"/>
          <p:cNvSpPr>
            <a:spLocks noChangeArrowheads="1"/>
          </p:cNvSpPr>
          <p:nvPr/>
        </p:nvSpPr>
        <p:spPr bwMode="auto">
          <a:xfrm>
            <a:off x="3200400" y="34290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27" name="Oval 80"/>
          <p:cNvSpPr>
            <a:spLocks noChangeArrowheads="1"/>
          </p:cNvSpPr>
          <p:nvPr/>
        </p:nvSpPr>
        <p:spPr bwMode="auto">
          <a:xfrm>
            <a:off x="3352800" y="35052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28" name="Oval 81"/>
          <p:cNvSpPr>
            <a:spLocks noChangeArrowheads="1"/>
          </p:cNvSpPr>
          <p:nvPr/>
        </p:nvSpPr>
        <p:spPr bwMode="auto">
          <a:xfrm>
            <a:off x="3581400" y="35814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29" name="Oval 82"/>
          <p:cNvSpPr>
            <a:spLocks noChangeArrowheads="1"/>
          </p:cNvSpPr>
          <p:nvPr/>
        </p:nvSpPr>
        <p:spPr bwMode="auto">
          <a:xfrm>
            <a:off x="3810000" y="36576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30" name="Oval 83"/>
          <p:cNvSpPr>
            <a:spLocks noChangeArrowheads="1"/>
          </p:cNvSpPr>
          <p:nvPr/>
        </p:nvSpPr>
        <p:spPr bwMode="auto">
          <a:xfrm>
            <a:off x="3733800" y="38862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31" name="Oval 84"/>
          <p:cNvSpPr>
            <a:spLocks noChangeArrowheads="1"/>
          </p:cNvSpPr>
          <p:nvPr/>
        </p:nvSpPr>
        <p:spPr bwMode="auto">
          <a:xfrm>
            <a:off x="3581400" y="40386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32" name="Oval 85"/>
          <p:cNvSpPr>
            <a:spLocks noChangeArrowheads="1"/>
          </p:cNvSpPr>
          <p:nvPr/>
        </p:nvSpPr>
        <p:spPr bwMode="auto">
          <a:xfrm>
            <a:off x="1828800" y="28956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33" name="Oval 86"/>
          <p:cNvSpPr>
            <a:spLocks noChangeArrowheads="1"/>
          </p:cNvSpPr>
          <p:nvPr/>
        </p:nvSpPr>
        <p:spPr bwMode="auto">
          <a:xfrm>
            <a:off x="3505200" y="43434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34" name="Oval 87"/>
          <p:cNvSpPr>
            <a:spLocks noChangeArrowheads="1"/>
          </p:cNvSpPr>
          <p:nvPr/>
        </p:nvSpPr>
        <p:spPr bwMode="auto">
          <a:xfrm>
            <a:off x="3581400" y="44958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35" name="Oval 88"/>
          <p:cNvSpPr>
            <a:spLocks noChangeArrowheads="1"/>
          </p:cNvSpPr>
          <p:nvPr/>
        </p:nvSpPr>
        <p:spPr bwMode="auto">
          <a:xfrm>
            <a:off x="3810000" y="45720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36" name="Oval 89"/>
          <p:cNvSpPr>
            <a:spLocks noChangeArrowheads="1"/>
          </p:cNvSpPr>
          <p:nvPr/>
        </p:nvSpPr>
        <p:spPr bwMode="auto">
          <a:xfrm>
            <a:off x="4114800" y="46482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37" name="Oval 90"/>
          <p:cNvSpPr>
            <a:spLocks noChangeArrowheads="1"/>
          </p:cNvSpPr>
          <p:nvPr/>
        </p:nvSpPr>
        <p:spPr bwMode="auto">
          <a:xfrm>
            <a:off x="4343400" y="47244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38" name="Oval 91"/>
          <p:cNvSpPr>
            <a:spLocks noChangeArrowheads="1"/>
          </p:cNvSpPr>
          <p:nvPr/>
        </p:nvSpPr>
        <p:spPr bwMode="auto">
          <a:xfrm>
            <a:off x="4572000" y="48006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39" name="Oval 92"/>
          <p:cNvSpPr>
            <a:spLocks noChangeArrowheads="1"/>
          </p:cNvSpPr>
          <p:nvPr/>
        </p:nvSpPr>
        <p:spPr bwMode="auto">
          <a:xfrm>
            <a:off x="4800600" y="48006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40" name="Oval 93"/>
          <p:cNvSpPr>
            <a:spLocks noChangeArrowheads="1"/>
          </p:cNvSpPr>
          <p:nvPr/>
        </p:nvSpPr>
        <p:spPr bwMode="auto">
          <a:xfrm>
            <a:off x="5105400" y="48768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41" name="Oval 94"/>
          <p:cNvSpPr>
            <a:spLocks noChangeArrowheads="1"/>
          </p:cNvSpPr>
          <p:nvPr/>
        </p:nvSpPr>
        <p:spPr bwMode="auto">
          <a:xfrm>
            <a:off x="5334000" y="48006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42" name="Oval 95"/>
          <p:cNvSpPr>
            <a:spLocks noChangeArrowheads="1"/>
          </p:cNvSpPr>
          <p:nvPr/>
        </p:nvSpPr>
        <p:spPr bwMode="auto">
          <a:xfrm>
            <a:off x="5486400" y="46482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43" name="Oval 96"/>
          <p:cNvSpPr>
            <a:spLocks noChangeArrowheads="1"/>
          </p:cNvSpPr>
          <p:nvPr/>
        </p:nvSpPr>
        <p:spPr bwMode="auto">
          <a:xfrm>
            <a:off x="5791200" y="45720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44" name="Oval 97"/>
          <p:cNvSpPr>
            <a:spLocks noChangeArrowheads="1"/>
          </p:cNvSpPr>
          <p:nvPr/>
        </p:nvSpPr>
        <p:spPr bwMode="auto">
          <a:xfrm>
            <a:off x="5943600" y="44196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45" name="Oval 98"/>
          <p:cNvSpPr>
            <a:spLocks noChangeArrowheads="1"/>
          </p:cNvSpPr>
          <p:nvPr/>
        </p:nvSpPr>
        <p:spPr bwMode="auto">
          <a:xfrm>
            <a:off x="6172200" y="41148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46" name="Oval 99"/>
          <p:cNvSpPr>
            <a:spLocks noChangeArrowheads="1"/>
          </p:cNvSpPr>
          <p:nvPr/>
        </p:nvSpPr>
        <p:spPr bwMode="auto">
          <a:xfrm>
            <a:off x="6477000" y="38862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47" name="Oval 100"/>
          <p:cNvSpPr>
            <a:spLocks noChangeArrowheads="1"/>
          </p:cNvSpPr>
          <p:nvPr/>
        </p:nvSpPr>
        <p:spPr bwMode="auto">
          <a:xfrm>
            <a:off x="6553200" y="37338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48" name="Oval 101"/>
          <p:cNvSpPr>
            <a:spLocks noChangeArrowheads="1"/>
          </p:cNvSpPr>
          <p:nvPr/>
        </p:nvSpPr>
        <p:spPr bwMode="auto">
          <a:xfrm>
            <a:off x="6858000" y="35814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49" name="Oval 102"/>
          <p:cNvSpPr>
            <a:spLocks noChangeArrowheads="1"/>
          </p:cNvSpPr>
          <p:nvPr/>
        </p:nvSpPr>
        <p:spPr bwMode="auto">
          <a:xfrm>
            <a:off x="7162800" y="34290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50" name="Oval 104"/>
          <p:cNvSpPr>
            <a:spLocks noChangeArrowheads="1"/>
          </p:cNvSpPr>
          <p:nvPr/>
        </p:nvSpPr>
        <p:spPr bwMode="auto">
          <a:xfrm>
            <a:off x="7467600" y="3505200"/>
            <a:ext cx="76200" cy="76200"/>
          </a:xfrm>
          <a:prstGeom prst="ellipse">
            <a:avLst/>
          </a:prstGeom>
          <a:solidFill>
            <a:schemeClr val="accent1"/>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51" name="Oval 107"/>
          <p:cNvSpPr>
            <a:spLocks noChangeArrowheads="1"/>
          </p:cNvSpPr>
          <p:nvPr/>
        </p:nvSpPr>
        <p:spPr bwMode="auto">
          <a:xfrm>
            <a:off x="2457872" y="2324100"/>
            <a:ext cx="6434608" cy="2360460"/>
          </a:xfrm>
          <a:prstGeom prst="ellipse">
            <a:avLst/>
          </a:prstGeom>
          <a:noFill/>
          <a:ln w="57150">
            <a:solidFill>
              <a:srgbClr val="E30B0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algn="ctr" eaLnBrk="1" hangingPunct="1">
              <a:spcBef>
                <a:spcPct val="0"/>
              </a:spcBef>
              <a:buClrTx/>
              <a:buSzTx/>
              <a:buFontTx/>
              <a:buNone/>
            </a:pPr>
            <a:endParaRPr lang="fr-FR" altLang="en-US" sz="2400">
              <a:solidFill>
                <a:srgbClr val="E30B0B"/>
              </a:solidFill>
              <a:latin typeface="Arial" panose="020B0604020202020204" pitchFamily="34" charset="0"/>
            </a:endParaRPr>
          </a:p>
        </p:txBody>
      </p:sp>
      <p:sp>
        <p:nvSpPr>
          <p:cNvPr id="123952" name="Freeform 108"/>
          <p:cNvSpPr>
            <a:spLocks/>
          </p:cNvSpPr>
          <p:nvPr/>
        </p:nvSpPr>
        <p:spPr bwMode="auto">
          <a:xfrm>
            <a:off x="1619672" y="2887340"/>
            <a:ext cx="1079500" cy="901700"/>
          </a:xfrm>
          <a:custGeom>
            <a:avLst/>
            <a:gdLst>
              <a:gd name="T0" fmla="*/ 2147483646 w 680"/>
              <a:gd name="T1" fmla="*/ 2147483646 h 568"/>
              <a:gd name="T2" fmla="*/ 2147483646 w 680"/>
              <a:gd name="T3" fmla="*/ 2147483646 h 568"/>
              <a:gd name="T4" fmla="*/ 2147483646 w 680"/>
              <a:gd name="T5" fmla="*/ 2147483646 h 568"/>
              <a:gd name="T6" fmla="*/ 2147483646 w 680"/>
              <a:gd name="T7" fmla="*/ 2147483646 h 568"/>
              <a:gd name="T8" fmla="*/ 2147483646 w 680"/>
              <a:gd name="T9" fmla="*/ 2147483646 h 568"/>
              <a:gd name="T10" fmla="*/ 0 60000 65536"/>
              <a:gd name="T11" fmla="*/ 0 60000 65536"/>
              <a:gd name="T12" fmla="*/ 0 60000 65536"/>
              <a:gd name="T13" fmla="*/ 0 60000 65536"/>
              <a:gd name="T14" fmla="*/ 0 60000 65536"/>
              <a:gd name="T15" fmla="*/ 0 w 680"/>
              <a:gd name="T16" fmla="*/ 0 h 568"/>
              <a:gd name="T17" fmla="*/ 680 w 680"/>
              <a:gd name="T18" fmla="*/ 568 h 568"/>
            </a:gdLst>
            <a:ahLst/>
            <a:cxnLst>
              <a:cxn ang="T10">
                <a:pos x="T0" y="T1"/>
              </a:cxn>
              <a:cxn ang="T11">
                <a:pos x="T2" y="T3"/>
              </a:cxn>
              <a:cxn ang="T12">
                <a:pos x="T4" y="T5"/>
              </a:cxn>
              <a:cxn ang="T13">
                <a:pos x="T6" y="T7"/>
              </a:cxn>
              <a:cxn ang="T14">
                <a:pos x="T8" y="T9"/>
              </a:cxn>
            </a:cxnLst>
            <a:rect l="T15" t="T16" r="T17" b="T18"/>
            <a:pathLst>
              <a:path w="680" h="568">
                <a:moveTo>
                  <a:pt x="64" y="448"/>
                </a:moveTo>
                <a:cubicBezTo>
                  <a:pt x="136" y="508"/>
                  <a:pt x="208" y="568"/>
                  <a:pt x="304" y="496"/>
                </a:cubicBezTo>
                <a:cubicBezTo>
                  <a:pt x="400" y="424"/>
                  <a:pt x="680" y="32"/>
                  <a:pt x="640" y="16"/>
                </a:cubicBezTo>
                <a:cubicBezTo>
                  <a:pt x="600" y="0"/>
                  <a:pt x="127" y="312"/>
                  <a:pt x="64" y="400"/>
                </a:cubicBezTo>
                <a:cubicBezTo>
                  <a:pt x="0" y="487"/>
                  <a:pt x="128" y="515"/>
                  <a:pt x="256" y="544"/>
                </a:cubicBezTo>
              </a:path>
            </a:pathLst>
          </a:custGeom>
          <a:noFill/>
          <a:ln w="2540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123953" name="Line 112"/>
          <p:cNvSpPr>
            <a:spLocks noChangeShapeType="1"/>
          </p:cNvSpPr>
          <p:nvPr/>
        </p:nvSpPr>
        <p:spPr bwMode="auto">
          <a:xfrm flipH="1">
            <a:off x="1828800" y="3733800"/>
            <a:ext cx="228600" cy="304800"/>
          </a:xfrm>
          <a:prstGeom prst="line">
            <a:avLst/>
          </a:prstGeom>
          <a:noFill/>
          <a:ln w="28575">
            <a:solidFill>
              <a:srgbClr val="00FF00"/>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fr-FR"/>
          </a:p>
        </p:txBody>
      </p:sp>
      <p:sp>
        <p:nvSpPr>
          <p:cNvPr id="123954" name="Text Box 113"/>
          <p:cNvSpPr txBox="1">
            <a:spLocks noChangeArrowheads="1"/>
          </p:cNvSpPr>
          <p:nvPr/>
        </p:nvSpPr>
        <p:spPr bwMode="auto">
          <a:xfrm>
            <a:off x="724465" y="3467100"/>
            <a:ext cx="1132040" cy="584775"/>
          </a:xfrm>
          <a:prstGeom prst="rect">
            <a:avLst/>
          </a:prstGeom>
          <a:solidFill>
            <a:schemeClr val="bg1"/>
          </a:solidFill>
          <a:ln w="9525">
            <a:solidFill>
              <a:srgbClr val="00FF00"/>
            </a:solidFill>
            <a:miter lim="800000"/>
            <a:headEnd/>
            <a:tailEnd/>
          </a:ln>
        </p:spPr>
        <p:txBody>
          <a:bodyPr wrap="none">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r>
              <a:rPr lang="fr-FR" altLang="en-US" sz="1600" dirty="0">
                <a:solidFill>
                  <a:srgbClr val="FF8000"/>
                </a:solidFill>
                <a:latin typeface="Verdana" panose="020B0604030504040204" pitchFamily="34" charset="0"/>
              </a:rPr>
              <a:t>CERN </a:t>
            </a:r>
            <a:endParaRPr lang="fr-FR" altLang="en-US" sz="1600" dirty="0" smtClean="0">
              <a:solidFill>
                <a:srgbClr val="FF8000"/>
              </a:solidFill>
              <a:latin typeface="Verdana" panose="020B0604030504040204" pitchFamily="34" charset="0"/>
            </a:endParaRPr>
          </a:p>
          <a:p>
            <a:pPr eaLnBrk="1" hangingPunct="1">
              <a:spcBef>
                <a:spcPct val="0"/>
              </a:spcBef>
              <a:buClrTx/>
              <a:buSzTx/>
              <a:buFontTx/>
              <a:buNone/>
            </a:pPr>
            <a:r>
              <a:rPr lang="fr-FR" altLang="en-US" sz="1600" dirty="0" smtClean="0">
                <a:solidFill>
                  <a:srgbClr val="FF8000"/>
                </a:solidFill>
                <a:latin typeface="Verdana" panose="020B0604030504040204" pitchFamily="34" charset="0"/>
              </a:rPr>
              <a:t>main </a:t>
            </a:r>
            <a:r>
              <a:rPr lang="fr-FR" altLang="en-US" sz="1600" dirty="0">
                <a:solidFill>
                  <a:srgbClr val="FF8000"/>
                </a:solidFill>
                <a:latin typeface="Verdana" panose="020B0604030504040204" pitchFamily="34" charset="0"/>
              </a:rPr>
              <a:t>site</a:t>
            </a:r>
          </a:p>
        </p:txBody>
      </p:sp>
      <p:sp>
        <p:nvSpPr>
          <p:cNvPr id="123955" name="Oval 115"/>
          <p:cNvSpPr>
            <a:spLocks noChangeArrowheads="1"/>
          </p:cNvSpPr>
          <p:nvPr/>
        </p:nvSpPr>
        <p:spPr bwMode="auto">
          <a:xfrm>
            <a:off x="2454275" y="2971799"/>
            <a:ext cx="1584325" cy="608013"/>
          </a:xfrm>
          <a:prstGeom prst="ellipse">
            <a:avLst/>
          </a:prstGeom>
          <a:noFill/>
          <a:ln w="381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56" name="Line 116"/>
          <p:cNvSpPr>
            <a:spLocks noChangeShapeType="1"/>
          </p:cNvSpPr>
          <p:nvPr/>
        </p:nvSpPr>
        <p:spPr bwMode="auto">
          <a:xfrm>
            <a:off x="3581400" y="2971800"/>
            <a:ext cx="609600" cy="76200"/>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123957" name="Line 117"/>
          <p:cNvSpPr>
            <a:spLocks noChangeShapeType="1"/>
          </p:cNvSpPr>
          <p:nvPr/>
        </p:nvSpPr>
        <p:spPr bwMode="auto">
          <a:xfrm>
            <a:off x="3810000" y="3352800"/>
            <a:ext cx="304800" cy="381000"/>
          </a:xfrm>
          <a:prstGeom prst="line">
            <a:avLst/>
          </a:prstGeom>
          <a:noFill/>
          <a:ln w="28575">
            <a:solidFill>
              <a:srgbClr val="0000FF"/>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fr-FR"/>
          </a:p>
        </p:txBody>
      </p:sp>
      <p:sp>
        <p:nvSpPr>
          <p:cNvPr id="123958" name="Text Box 118"/>
          <p:cNvSpPr txBox="1">
            <a:spLocks noChangeArrowheads="1"/>
          </p:cNvSpPr>
          <p:nvPr/>
        </p:nvSpPr>
        <p:spPr bwMode="auto">
          <a:xfrm>
            <a:off x="3946525" y="3732213"/>
            <a:ext cx="1795463" cy="346075"/>
          </a:xfrm>
          <a:prstGeom prst="rect">
            <a:avLst/>
          </a:prstGeom>
          <a:solidFill>
            <a:schemeClr val="bg1"/>
          </a:solidFill>
          <a:ln w="9525">
            <a:solidFill>
              <a:srgbClr val="0000FF"/>
            </a:solidFill>
            <a:miter lim="800000"/>
            <a:headEnd/>
            <a:tailEnd/>
          </a:ln>
        </p:spPr>
        <p:txBody>
          <a:bodyPr wrap="none">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r>
              <a:rPr lang="fr-FR" altLang="en-US" sz="1600">
                <a:solidFill>
                  <a:srgbClr val="FF8000"/>
                </a:solidFill>
                <a:latin typeface="Verdana" panose="020B0604030504040204" pitchFamily="34" charset="0"/>
              </a:rPr>
              <a:t>SPS </a:t>
            </a:r>
            <a:r>
              <a:rPr lang="en-GB" altLang="en-US" sz="1600">
                <a:solidFill>
                  <a:srgbClr val="FF8000"/>
                </a:solidFill>
                <a:latin typeface="Verdana" panose="020B0604030504040204" pitchFamily="34" charset="0"/>
              </a:rPr>
              <a:t>accelerator</a:t>
            </a:r>
          </a:p>
        </p:txBody>
      </p:sp>
      <p:sp>
        <p:nvSpPr>
          <p:cNvPr id="123959" name="Freeform 119"/>
          <p:cNvSpPr>
            <a:spLocks/>
          </p:cNvSpPr>
          <p:nvPr/>
        </p:nvSpPr>
        <p:spPr bwMode="auto">
          <a:xfrm>
            <a:off x="4000500" y="2959100"/>
            <a:ext cx="914400" cy="254000"/>
          </a:xfrm>
          <a:custGeom>
            <a:avLst/>
            <a:gdLst>
              <a:gd name="T0" fmla="*/ 2147483646 w 576"/>
              <a:gd name="T1" fmla="*/ 2147483646 h 160"/>
              <a:gd name="T2" fmla="*/ 2147483646 w 576"/>
              <a:gd name="T3" fmla="*/ 2147483646 h 160"/>
              <a:gd name="T4" fmla="*/ 2147483646 w 576"/>
              <a:gd name="T5" fmla="*/ 2147483646 h 160"/>
              <a:gd name="T6" fmla="*/ 2147483646 w 576"/>
              <a:gd name="T7" fmla="*/ 2147483646 h 160"/>
              <a:gd name="T8" fmla="*/ 2147483646 w 576"/>
              <a:gd name="T9" fmla="*/ 2147483646 h 160"/>
              <a:gd name="T10" fmla="*/ 0 60000 65536"/>
              <a:gd name="T11" fmla="*/ 0 60000 65536"/>
              <a:gd name="T12" fmla="*/ 0 60000 65536"/>
              <a:gd name="T13" fmla="*/ 0 60000 65536"/>
              <a:gd name="T14" fmla="*/ 0 60000 65536"/>
              <a:gd name="T15" fmla="*/ 0 w 576"/>
              <a:gd name="T16" fmla="*/ 0 h 160"/>
              <a:gd name="T17" fmla="*/ 576 w 576"/>
              <a:gd name="T18" fmla="*/ 160 h 160"/>
            </a:gdLst>
            <a:ahLst/>
            <a:cxnLst>
              <a:cxn ang="T10">
                <a:pos x="T0" y="T1"/>
              </a:cxn>
              <a:cxn ang="T11">
                <a:pos x="T2" y="T3"/>
              </a:cxn>
              <a:cxn ang="T12">
                <a:pos x="T4" y="T5"/>
              </a:cxn>
              <a:cxn ang="T13">
                <a:pos x="T6" y="T7"/>
              </a:cxn>
              <a:cxn ang="T14">
                <a:pos x="T8" y="T9"/>
              </a:cxn>
            </a:cxnLst>
            <a:rect l="T15" t="T16" r="T17" b="T18"/>
            <a:pathLst>
              <a:path w="576" h="160">
                <a:moveTo>
                  <a:pt x="504" y="56"/>
                </a:moveTo>
                <a:cubicBezTo>
                  <a:pt x="432" y="32"/>
                  <a:pt x="144" y="0"/>
                  <a:pt x="72" y="8"/>
                </a:cubicBezTo>
                <a:cubicBezTo>
                  <a:pt x="0" y="16"/>
                  <a:pt x="0" y="80"/>
                  <a:pt x="72" y="104"/>
                </a:cubicBezTo>
                <a:cubicBezTo>
                  <a:pt x="143" y="127"/>
                  <a:pt x="432" y="160"/>
                  <a:pt x="504" y="152"/>
                </a:cubicBezTo>
                <a:cubicBezTo>
                  <a:pt x="576" y="144"/>
                  <a:pt x="575" y="79"/>
                  <a:pt x="504" y="56"/>
                </a:cubicBezTo>
                <a:close/>
              </a:path>
            </a:pathLst>
          </a:custGeom>
          <a:noFill/>
          <a:ln w="2540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123960" name="Line 120"/>
          <p:cNvSpPr>
            <a:spLocks noChangeShapeType="1"/>
          </p:cNvSpPr>
          <p:nvPr/>
        </p:nvSpPr>
        <p:spPr bwMode="auto">
          <a:xfrm flipV="1">
            <a:off x="4892675" y="3048000"/>
            <a:ext cx="365125" cy="76200"/>
          </a:xfrm>
          <a:prstGeom prst="line">
            <a:avLst/>
          </a:prstGeom>
          <a:noFill/>
          <a:ln w="28575">
            <a:solidFill>
              <a:srgbClr val="00FF00"/>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fr-FR"/>
          </a:p>
        </p:txBody>
      </p:sp>
      <p:sp>
        <p:nvSpPr>
          <p:cNvPr id="123961" name="Text Box 121"/>
          <p:cNvSpPr txBox="1">
            <a:spLocks noChangeArrowheads="1"/>
          </p:cNvSpPr>
          <p:nvPr/>
        </p:nvSpPr>
        <p:spPr bwMode="auto">
          <a:xfrm>
            <a:off x="5257800" y="2894013"/>
            <a:ext cx="957263" cy="346075"/>
          </a:xfrm>
          <a:prstGeom prst="rect">
            <a:avLst/>
          </a:prstGeom>
          <a:solidFill>
            <a:schemeClr val="bg1"/>
          </a:solidFill>
          <a:ln w="9525">
            <a:solidFill>
              <a:srgbClr val="00FF00"/>
            </a:solidFill>
            <a:miter lim="800000"/>
            <a:headEnd/>
            <a:tailEnd/>
          </a:ln>
        </p:spPr>
        <p:txBody>
          <a:bodyPr wrap="none">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r>
              <a:rPr lang="fr-FR" altLang="en-US" sz="1600">
                <a:solidFill>
                  <a:srgbClr val="FF8000"/>
                </a:solidFill>
                <a:latin typeface="Verdana" panose="020B0604030504040204" pitchFamily="34" charset="0"/>
              </a:rPr>
              <a:t>CERN 2</a:t>
            </a:r>
          </a:p>
        </p:txBody>
      </p:sp>
      <p:sp>
        <p:nvSpPr>
          <p:cNvPr id="123962" name="Oval 127"/>
          <p:cNvSpPr>
            <a:spLocks noChangeArrowheads="1"/>
          </p:cNvSpPr>
          <p:nvPr/>
        </p:nvSpPr>
        <p:spPr bwMode="auto">
          <a:xfrm>
            <a:off x="838200" y="2895600"/>
            <a:ext cx="1066800" cy="6096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63" name="Text Box 122"/>
          <p:cNvSpPr txBox="1">
            <a:spLocks noChangeArrowheads="1"/>
          </p:cNvSpPr>
          <p:nvPr/>
        </p:nvSpPr>
        <p:spPr bwMode="auto">
          <a:xfrm>
            <a:off x="1066800" y="2971800"/>
            <a:ext cx="685800"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50000"/>
              </a:spcBef>
              <a:buClrTx/>
              <a:buSzTx/>
              <a:buFontTx/>
              <a:buNone/>
            </a:pPr>
            <a:r>
              <a:rPr lang="de-DE" altLang="en-US" sz="2400" b="1">
                <a:solidFill>
                  <a:schemeClr val="tx1"/>
                </a:solidFill>
                <a:latin typeface="Arial" panose="020B0604020202020204" pitchFamily="34" charset="0"/>
              </a:rPr>
              <a:t>CH</a:t>
            </a:r>
          </a:p>
        </p:txBody>
      </p:sp>
      <p:sp>
        <p:nvSpPr>
          <p:cNvPr id="123964" name="Oval 128"/>
          <p:cNvSpPr>
            <a:spLocks noChangeArrowheads="1"/>
          </p:cNvSpPr>
          <p:nvPr/>
        </p:nvSpPr>
        <p:spPr bwMode="auto">
          <a:xfrm>
            <a:off x="1524000" y="2133600"/>
            <a:ext cx="1066800" cy="6096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23965" name="Text Box 126"/>
          <p:cNvSpPr txBox="1">
            <a:spLocks noChangeArrowheads="1"/>
          </p:cNvSpPr>
          <p:nvPr/>
        </p:nvSpPr>
        <p:spPr bwMode="auto">
          <a:xfrm>
            <a:off x="1905000" y="2209800"/>
            <a:ext cx="457200"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50000"/>
              </a:spcBef>
              <a:buClrTx/>
              <a:buSzTx/>
              <a:buFontTx/>
              <a:buNone/>
            </a:pPr>
            <a:r>
              <a:rPr lang="de-DE" altLang="en-US" sz="2400" b="1">
                <a:solidFill>
                  <a:schemeClr val="tx1"/>
                </a:solidFill>
                <a:latin typeface="Arial" panose="020B0604020202020204" pitchFamily="34" charset="0"/>
              </a:rPr>
              <a:t>F</a:t>
            </a:r>
          </a:p>
        </p:txBody>
      </p:sp>
      <p:sp>
        <p:nvSpPr>
          <p:cNvPr id="4" name="ZoneTexte 3"/>
          <p:cNvSpPr txBox="1"/>
          <p:nvPr/>
        </p:nvSpPr>
        <p:spPr>
          <a:xfrm>
            <a:off x="2667000" y="827420"/>
            <a:ext cx="4604595" cy="369332"/>
          </a:xfrm>
          <a:prstGeom prst="rect">
            <a:avLst/>
          </a:prstGeom>
          <a:noFill/>
        </p:spPr>
        <p:txBody>
          <a:bodyPr wrap="none" rtlCol="0">
            <a:spAutoFit/>
          </a:bodyPr>
          <a:lstStyle/>
          <a:p>
            <a:r>
              <a:rPr lang="az-Cyrl-AZ" b="1" dirty="0"/>
              <a:t>Тетяна </a:t>
            </a:r>
            <a:r>
              <a:rPr lang="az-Cyrl-AZ" b="1" dirty="0" smtClean="0"/>
              <a:t>Берже-Гриньова</a:t>
            </a:r>
            <a:r>
              <a:rPr lang="en-US" b="1" dirty="0" smtClean="0"/>
              <a:t> (LAPP, France)</a:t>
            </a:r>
            <a:endParaRPr lang="fr-FR" b="1" dirty="0"/>
          </a:p>
        </p:txBody>
      </p:sp>
    </p:spTree>
    <p:extLst>
      <p:ext uri="{BB962C8B-B14F-4D97-AF65-F5344CB8AC3E}">
        <p14:creationId xmlns:p14="http://schemas.microsoft.com/office/powerpoint/2010/main" val="3572242339"/>
      </p:ext>
    </p:extLst>
  </p:cSld>
  <p:clrMapOvr>
    <a:masterClrMapping/>
  </p:clrMapOvr>
  <p:transition advTm="45184"/>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6" descr="interconnec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525"/>
            <a:ext cx="9144000" cy="686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323" name="Rectangle 3"/>
          <p:cNvSpPr>
            <a:spLocks noGrp="1" noChangeArrowheads="1"/>
          </p:cNvSpPr>
          <p:nvPr>
            <p:ph type="subTitle" idx="1"/>
          </p:nvPr>
        </p:nvSpPr>
        <p:spPr>
          <a:xfrm>
            <a:off x="971550" y="5029200"/>
            <a:ext cx="7345363" cy="1600200"/>
          </a:xfrm>
          <a:solidFill>
            <a:schemeClr val="accent1"/>
          </a:solidFill>
          <a:ln>
            <a:solidFill>
              <a:schemeClr val="tx1"/>
            </a:solidFill>
          </a:ln>
        </p:spPr>
        <p:txBody>
          <a:bodyPr/>
          <a:lstStyle/>
          <a:p>
            <a:pPr eaLnBrk="1" hangingPunct="1">
              <a:defRPr/>
            </a:pPr>
            <a:r>
              <a:rPr lang="ru-RU" sz="2400" dirty="0" smtClean="0">
                <a:solidFill>
                  <a:schemeClr val="bg1"/>
                </a:solidFill>
                <a:latin typeface="Comic Sans MS" pitchFamily="66" charset="0"/>
              </a:rPr>
              <a:t>Вакуум как в межпланетном прстранстве</a:t>
            </a:r>
            <a:r>
              <a:rPr lang="en-GB" sz="2400" dirty="0" smtClean="0">
                <a:solidFill>
                  <a:schemeClr val="bg1"/>
                </a:solidFill>
                <a:latin typeface="Comic Sans MS" pitchFamily="66" charset="0"/>
              </a:rPr>
              <a:t>: </a:t>
            </a:r>
          </a:p>
          <a:p>
            <a:pPr eaLnBrk="1" hangingPunct="1">
              <a:defRPr/>
            </a:pPr>
            <a:r>
              <a:rPr lang="ru-RU" sz="2400" dirty="0" smtClean="0">
                <a:solidFill>
                  <a:schemeClr val="bg1"/>
                </a:solidFill>
                <a:latin typeface="Comic Sans MS" pitchFamily="66" charset="0"/>
              </a:rPr>
              <a:t>давленение в пучковых трубках в 10 раз меньше, чем на поверхности Луны</a:t>
            </a:r>
            <a:r>
              <a:rPr lang="en-GB" dirty="0" smtClean="0">
                <a:solidFill>
                  <a:schemeClr val="bg1"/>
                </a:solidFill>
                <a:latin typeface="Comic Sans MS" pitchFamily="66" charset="0"/>
              </a:rPr>
              <a:t>.</a:t>
            </a:r>
            <a:endParaRPr lang="en-US" dirty="0" smtClean="0">
              <a:solidFill>
                <a:schemeClr val="bg1"/>
              </a:solidFill>
              <a:latin typeface="Comic Sans MS" pitchFamily="66" charset="0"/>
            </a:endParaRPr>
          </a:p>
        </p:txBody>
      </p:sp>
      <p:sp>
        <p:nvSpPr>
          <p:cNvPr id="111620" name="Rectangle 8"/>
          <p:cNvSpPr>
            <a:spLocks noChangeArrowheads="1"/>
          </p:cNvSpPr>
          <p:nvPr/>
        </p:nvSpPr>
        <p:spPr bwMode="auto">
          <a:xfrm>
            <a:off x="381000" y="533400"/>
            <a:ext cx="8439150" cy="1239838"/>
          </a:xfrm>
          <a:prstGeom prst="rect">
            <a:avLst/>
          </a:prstGeom>
          <a:solidFill>
            <a:schemeClr val="accent1"/>
          </a:solidFill>
          <a:ln w="9525">
            <a:solidFill>
              <a:schemeClr val="tx1"/>
            </a:solidFill>
            <a:miter lim="800000"/>
            <a:headEnd/>
            <a:tailEnd/>
          </a:ln>
        </p:spPr>
        <p:txBody>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algn="ctr" eaLnBrk="1" hangingPunct="1">
              <a:spcBef>
                <a:spcPct val="0"/>
              </a:spcBef>
              <a:buClrTx/>
              <a:buSzTx/>
              <a:buFontTx/>
              <a:buNone/>
            </a:pPr>
            <a:r>
              <a:rPr lang="ru-RU" altLang="en-US" sz="4000" dirty="0">
                <a:solidFill>
                  <a:schemeClr val="bg1"/>
                </a:solidFill>
                <a:latin typeface="Comic Sans MS" panose="030F0702030302020204" pitchFamily="66" charset="0"/>
              </a:rPr>
              <a:t>Наиболее «пустое» место Солнечной системы</a:t>
            </a:r>
          </a:p>
          <a:p>
            <a:pPr algn="ctr" eaLnBrk="1" hangingPunct="1">
              <a:spcBef>
                <a:spcPct val="0"/>
              </a:spcBef>
              <a:buClrTx/>
              <a:buSzTx/>
              <a:buFontTx/>
              <a:buNone/>
            </a:pPr>
            <a:endParaRPr lang="en-US" altLang="en-US" sz="40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15556675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12323">
                                            <p:bg/>
                                          </p:spTgt>
                                        </p:tgtEl>
                                        <p:attrNameLst>
                                          <p:attrName>style.visibility</p:attrName>
                                        </p:attrNameLst>
                                      </p:cBhvr>
                                      <p:to>
                                        <p:strVal val="visible"/>
                                      </p:to>
                                    </p:set>
                                    <p:anim calcmode="lin" valueType="num">
                                      <p:cBhvr>
                                        <p:cTn id="7" dur="1000" fill="hold"/>
                                        <p:tgtEl>
                                          <p:spTgt spid="312323">
                                            <p:bg/>
                                          </p:spTgt>
                                        </p:tgtEl>
                                        <p:attrNameLst>
                                          <p:attrName>ppt_w</p:attrName>
                                        </p:attrNameLst>
                                      </p:cBhvr>
                                      <p:tavLst>
                                        <p:tav tm="0">
                                          <p:val>
                                            <p:strVal val="#ppt_w*0.70"/>
                                          </p:val>
                                        </p:tav>
                                        <p:tav tm="100000">
                                          <p:val>
                                            <p:strVal val="#ppt_w"/>
                                          </p:val>
                                        </p:tav>
                                      </p:tavLst>
                                    </p:anim>
                                    <p:anim calcmode="lin" valueType="num">
                                      <p:cBhvr>
                                        <p:cTn id="8" dur="1000" fill="hold"/>
                                        <p:tgtEl>
                                          <p:spTgt spid="312323">
                                            <p:bg/>
                                          </p:spTgt>
                                        </p:tgtEl>
                                        <p:attrNameLst>
                                          <p:attrName>ppt_h</p:attrName>
                                        </p:attrNameLst>
                                      </p:cBhvr>
                                      <p:tavLst>
                                        <p:tav tm="0">
                                          <p:val>
                                            <p:strVal val="#ppt_h"/>
                                          </p:val>
                                        </p:tav>
                                        <p:tav tm="100000">
                                          <p:val>
                                            <p:strVal val="#ppt_h"/>
                                          </p:val>
                                        </p:tav>
                                      </p:tavLst>
                                    </p:anim>
                                    <p:animEffect transition="in" filter="fade">
                                      <p:cBhvr>
                                        <p:cTn id="9" dur="1000"/>
                                        <p:tgtEl>
                                          <p:spTgt spid="312323">
                                            <p:bg/>
                                          </p:spTgt>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312323">
                                            <p:txEl>
                                              <p:pRg st="0" end="0"/>
                                            </p:txEl>
                                          </p:spTgt>
                                        </p:tgtEl>
                                        <p:attrNameLst>
                                          <p:attrName>style.visibility</p:attrName>
                                        </p:attrNameLst>
                                      </p:cBhvr>
                                      <p:to>
                                        <p:strVal val="visible"/>
                                      </p:to>
                                    </p:set>
                                    <p:anim calcmode="lin" valueType="num">
                                      <p:cBhvr>
                                        <p:cTn id="12" dur="1000" fill="hold"/>
                                        <p:tgtEl>
                                          <p:spTgt spid="312323">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12323">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12323">
                                            <p:txEl>
                                              <p:pRg st="0" end="0"/>
                                            </p:txEl>
                                          </p:spTgt>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312323">
                                            <p:txEl>
                                              <p:pRg st="1" end="1"/>
                                            </p:txEl>
                                          </p:spTgt>
                                        </p:tgtEl>
                                        <p:attrNameLst>
                                          <p:attrName>style.visibility</p:attrName>
                                        </p:attrNameLst>
                                      </p:cBhvr>
                                      <p:to>
                                        <p:strVal val="visible"/>
                                      </p:to>
                                    </p:set>
                                    <p:anim calcmode="lin" valueType="num">
                                      <p:cBhvr>
                                        <p:cTn id="17" dur="1000" fill="hold"/>
                                        <p:tgtEl>
                                          <p:spTgt spid="312323">
                                            <p:txEl>
                                              <p:pRg st="1" end="1"/>
                                            </p:txEl>
                                          </p:spTgt>
                                        </p:tgtEl>
                                        <p:attrNameLst>
                                          <p:attrName>ppt_w</p:attrName>
                                        </p:attrNameLst>
                                      </p:cBhvr>
                                      <p:tavLst>
                                        <p:tav tm="0">
                                          <p:val>
                                            <p:strVal val="#ppt_w*0.70"/>
                                          </p:val>
                                        </p:tav>
                                        <p:tav tm="100000">
                                          <p:val>
                                            <p:strVal val="#ppt_w"/>
                                          </p:val>
                                        </p:tav>
                                      </p:tavLst>
                                    </p:anim>
                                    <p:anim calcmode="lin" valueType="num">
                                      <p:cBhvr>
                                        <p:cTn id="18" dur="1000" fill="hold"/>
                                        <p:tgtEl>
                                          <p:spTgt spid="312323">
                                            <p:txEl>
                                              <p:pRg st="1" end="1"/>
                                            </p:txEl>
                                          </p:spTgt>
                                        </p:tgtEl>
                                        <p:attrNameLst>
                                          <p:attrName>ppt_h</p:attrName>
                                        </p:attrNameLst>
                                      </p:cBhvr>
                                      <p:tavLst>
                                        <p:tav tm="0">
                                          <p:val>
                                            <p:strVal val="#ppt_h"/>
                                          </p:val>
                                        </p:tav>
                                        <p:tav tm="100000">
                                          <p:val>
                                            <p:strVal val="#ppt_h"/>
                                          </p:val>
                                        </p:tav>
                                      </p:tavLst>
                                    </p:anim>
                                    <p:animEffect transition="in" filter="fade">
                                      <p:cBhvr>
                                        <p:cTn id="19" dur="1000"/>
                                        <p:tgtEl>
                                          <p:spTgt spid="3123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4" descr="lhc-pho-2001-0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113"/>
            <a:ext cx="9144000"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33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9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68" name="Rectangle 2"/>
          <p:cNvSpPr>
            <a:spLocks noGrp="1" noChangeArrowheads="1"/>
          </p:cNvSpPr>
          <p:nvPr>
            <p:ph type="ctrTitle"/>
          </p:nvPr>
        </p:nvSpPr>
        <p:spPr>
          <a:xfrm>
            <a:off x="685800" y="304800"/>
            <a:ext cx="7772400" cy="1143000"/>
          </a:xfrm>
          <a:solidFill>
            <a:schemeClr val="accent1"/>
          </a:solidFill>
          <a:ln>
            <a:solidFill>
              <a:schemeClr val="tx1"/>
            </a:solidFill>
            <a:miter lim="800000"/>
            <a:headEnd/>
            <a:tailEnd/>
          </a:ln>
        </p:spPr>
        <p:txBody>
          <a:bodyPr/>
          <a:lstStyle/>
          <a:p>
            <a:pPr algn="ctr" eaLnBrk="1" hangingPunct="1"/>
            <a:r>
              <a:rPr lang="ru-RU" altLang="en-US" sz="3600" dirty="0" smtClean="0">
                <a:solidFill>
                  <a:schemeClr val="bg1"/>
                </a:solidFill>
                <a:latin typeface="Comic Sans MS" panose="030F0702030302020204" pitchFamily="66" charset="0"/>
                <a:ea typeface="ＭＳ Ｐゴシック" panose="020B0600070205080204" pitchFamily="34" charset="-128"/>
              </a:rPr>
              <a:t>И «холоднее», чем в открытом космосе</a:t>
            </a:r>
            <a:endParaRPr lang="en-US" altLang="en-US" sz="3600" dirty="0" smtClean="0">
              <a:solidFill>
                <a:schemeClr val="bg1"/>
              </a:solidFill>
              <a:latin typeface="Comic Sans MS" panose="030F0702030302020204" pitchFamily="66" charset="0"/>
              <a:ea typeface="ＭＳ Ｐゴシック" panose="020B0600070205080204" pitchFamily="34" charset="-128"/>
            </a:endParaRPr>
          </a:p>
        </p:txBody>
      </p:sp>
      <p:sp>
        <p:nvSpPr>
          <p:cNvPr id="313347" name="Rectangle 3"/>
          <p:cNvSpPr>
            <a:spLocks noGrp="1" noChangeArrowheads="1"/>
          </p:cNvSpPr>
          <p:nvPr>
            <p:ph type="subTitle" idx="1"/>
          </p:nvPr>
        </p:nvSpPr>
        <p:spPr>
          <a:xfrm>
            <a:off x="457200" y="5638800"/>
            <a:ext cx="7924800" cy="1143000"/>
          </a:xfrm>
          <a:solidFill>
            <a:schemeClr val="accent1"/>
          </a:solidFill>
          <a:ln>
            <a:solidFill>
              <a:schemeClr val="tx1"/>
            </a:solidFill>
          </a:ln>
        </p:spPr>
        <p:txBody>
          <a:bodyPr/>
          <a:lstStyle/>
          <a:p>
            <a:pPr eaLnBrk="1" hangingPunct="1">
              <a:defRPr/>
            </a:pPr>
            <a:r>
              <a:rPr lang="en-US" dirty="0" smtClean="0">
                <a:solidFill>
                  <a:schemeClr val="bg1"/>
                </a:solidFill>
                <a:latin typeface="Comic Sans MS" pitchFamily="66" charset="0"/>
              </a:rPr>
              <a:t>LHC 1.9 </a:t>
            </a:r>
            <a:r>
              <a:rPr lang="ru-RU" dirty="0" smtClean="0">
                <a:solidFill>
                  <a:schemeClr val="bg1"/>
                </a:solidFill>
                <a:latin typeface="Comic Sans MS" pitchFamily="66" charset="0"/>
              </a:rPr>
              <a:t>К</a:t>
            </a:r>
            <a:r>
              <a:rPr lang="en-US" dirty="0" smtClean="0">
                <a:solidFill>
                  <a:schemeClr val="bg1"/>
                </a:solidFill>
                <a:latin typeface="Comic Sans MS" pitchFamily="66" charset="0"/>
              </a:rPr>
              <a:t> = - 271 C</a:t>
            </a:r>
          </a:p>
          <a:p>
            <a:pPr eaLnBrk="1" hangingPunct="1">
              <a:defRPr/>
            </a:pPr>
            <a:r>
              <a:rPr lang="ru-RU" dirty="0" smtClean="0">
                <a:solidFill>
                  <a:schemeClr val="bg1"/>
                </a:solidFill>
                <a:latin typeface="Comic Sans MS" pitchFamily="66" charset="0"/>
              </a:rPr>
              <a:t>Открытый космос</a:t>
            </a:r>
            <a:r>
              <a:rPr lang="en-US" dirty="0" smtClean="0">
                <a:solidFill>
                  <a:schemeClr val="bg1"/>
                </a:solidFill>
                <a:latin typeface="Comic Sans MS" pitchFamily="66" charset="0"/>
              </a:rPr>
              <a:t> 2.7 </a:t>
            </a:r>
            <a:r>
              <a:rPr lang="ru-RU" dirty="0" smtClean="0">
                <a:solidFill>
                  <a:schemeClr val="bg1"/>
                </a:solidFill>
                <a:latin typeface="Comic Sans MS" pitchFamily="66" charset="0"/>
              </a:rPr>
              <a:t>К</a:t>
            </a:r>
            <a:r>
              <a:rPr lang="en-US" dirty="0" smtClean="0">
                <a:solidFill>
                  <a:schemeClr val="bg1"/>
                </a:solidFill>
                <a:latin typeface="Comic Sans MS" pitchFamily="66" charset="0"/>
              </a:rPr>
              <a:t> = - 270 C</a:t>
            </a:r>
          </a:p>
        </p:txBody>
      </p:sp>
    </p:spTree>
    <p:extLst>
      <p:ext uri="{BB962C8B-B14F-4D97-AF65-F5344CB8AC3E}">
        <p14:creationId xmlns:p14="http://schemas.microsoft.com/office/powerpoint/2010/main" val="40723710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334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3347">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334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55" presetClass="entr" presetSubtype="0" fill="hold" nodeType="clickEffect">
                                  <p:stCondLst>
                                    <p:cond delay="0"/>
                                  </p:stCondLst>
                                  <p:childTnLst>
                                    <p:set>
                                      <p:cBhvr>
                                        <p:cTn id="14" dur="1" fill="hold">
                                          <p:stCondLst>
                                            <p:cond delay="0"/>
                                          </p:stCondLst>
                                        </p:cTn>
                                        <p:tgtEl>
                                          <p:spTgt spid="313349"/>
                                        </p:tgtEl>
                                        <p:attrNameLst>
                                          <p:attrName>style.visibility</p:attrName>
                                        </p:attrNameLst>
                                      </p:cBhvr>
                                      <p:to>
                                        <p:strVal val="visible"/>
                                      </p:to>
                                    </p:set>
                                    <p:anim calcmode="lin" valueType="num">
                                      <p:cBhvr>
                                        <p:cTn id="15" dur="1000" fill="hold"/>
                                        <p:tgtEl>
                                          <p:spTgt spid="313349"/>
                                        </p:tgtEl>
                                        <p:attrNameLst>
                                          <p:attrName>ppt_w</p:attrName>
                                        </p:attrNameLst>
                                      </p:cBhvr>
                                      <p:tavLst>
                                        <p:tav tm="0">
                                          <p:val>
                                            <p:strVal val="#ppt_w*0.70"/>
                                          </p:val>
                                        </p:tav>
                                        <p:tav tm="100000">
                                          <p:val>
                                            <p:strVal val="#ppt_w"/>
                                          </p:val>
                                        </p:tav>
                                      </p:tavLst>
                                    </p:anim>
                                    <p:anim calcmode="lin" valueType="num">
                                      <p:cBhvr>
                                        <p:cTn id="16" dur="1000" fill="hold"/>
                                        <p:tgtEl>
                                          <p:spTgt spid="313349"/>
                                        </p:tgtEl>
                                        <p:attrNameLst>
                                          <p:attrName>ppt_h</p:attrName>
                                        </p:attrNameLst>
                                      </p:cBhvr>
                                      <p:tavLst>
                                        <p:tav tm="0">
                                          <p:val>
                                            <p:strVal val="#ppt_h"/>
                                          </p:val>
                                        </p:tav>
                                        <p:tav tm="100000">
                                          <p:val>
                                            <p:strVal val="#ppt_h"/>
                                          </p:val>
                                        </p:tav>
                                      </p:tavLst>
                                    </p:anim>
                                    <p:animEffect transition="in" filter="fade">
                                      <p:cBhvr>
                                        <p:cTn id="17" dur="1000"/>
                                        <p:tgtEl>
                                          <p:spTgt spid="3133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7"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5714" name="Object 2"/>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19472" name="Slide" r:id="rId4" imgW="4635500" imgH="3479800" progId="PowerPoint.Slide.8">
                  <p:embed/>
                </p:oleObj>
              </mc:Choice>
              <mc:Fallback>
                <p:oleObj name="Slide" r:id="rId4" imgW="4635500" imgH="3479800" progId="PowerPoint.Slide.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231427" name="Oval 3"/>
          <p:cNvSpPr>
            <a:spLocks noChangeArrowheads="1"/>
          </p:cNvSpPr>
          <p:nvPr/>
        </p:nvSpPr>
        <p:spPr bwMode="auto">
          <a:xfrm>
            <a:off x="2743200" y="5105400"/>
            <a:ext cx="914400" cy="914400"/>
          </a:xfrm>
          <a:prstGeom prst="ellipse">
            <a:avLst/>
          </a:prstGeom>
          <a:solidFill>
            <a:srgbClr val="00CC99">
              <a:alpha val="50195"/>
            </a:srgbClr>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231428" name="Oval 4"/>
          <p:cNvSpPr>
            <a:spLocks noChangeArrowheads="1"/>
          </p:cNvSpPr>
          <p:nvPr/>
        </p:nvSpPr>
        <p:spPr bwMode="auto">
          <a:xfrm>
            <a:off x="4953000" y="3886200"/>
            <a:ext cx="914400" cy="914400"/>
          </a:xfrm>
          <a:prstGeom prst="ellipse">
            <a:avLst/>
          </a:prstGeom>
          <a:solidFill>
            <a:srgbClr val="00CC99">
              <a:alpha val="50195"/>
            </a:srgbClr>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15717" name="Text Box 5"/>
          <p:cNvSpPr txBox="1">
            <a:spLocks noChangeArrowheads="1"/>
          </p:cNvSpPr>
          <p:nvPr/>
        </p:nvSpPr>
        <p:spPr bwMode="auto">
          <a:xfrm>
            <a:off x="5076825" y="5876925"/>
            <a:ext cx="3840163" cy="831850"/>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algn="ctr" eaLnBrk="1" hangingPunct="1">
              <a:spcBef>
                <a:spcPct val="0"/>
              </a:spcBef>
              <a:buClrTx/>
              <a:buSzTx/>
              <a:buFontTx/>
              <a:buNone/>
            </a:pPr>
            <a:r>
              <a:rPr lang="en-US" altLang="en-US" sz="2400">
                <a:solidFill>
                  <a:srgbClr val="FFFF0C"/>
                </a:solidFill>
                <a:latin typeface="Comic Sans MS" panose="030F0702030302020204" pitchFamily="66" charset="0"/>
              </a:rPr>
              <a:t>2</a:t>
            </a:r>
            <a:r>
              <a:rPr lang="ru-RU" altLang="en-US" sz="2400">
                <a:solidFill>
                  <a:srgbClr val="FFFF0C"/>
                </a:solidFill>
                <a:latin typeface="Comic Sans MS" panose="030F0702030302020204" pitchFamily="66" charset="0"/>
              </a:rPr>
              <a:t>7 км длина окружности</a:t>
            </a:r>
            <a:endParaRPr lang="en-US" altLang="en-US" sz="2400">
              <a:solidFill>
                <a:srgbClr val="FFFF0C"/>
              </a:solidFill>
              <a:latin typeface="Comic Sans MS" panose="030F0702030302020204" pitchFamily="66" charset="0"/>
            </a:endParaRPr>
          </a:p>
          <a:p>
            <a:pPr algn="ctr" eaLnBrk="1" hangingPunct="1">
              <a:spcBef>
                <a:spcPct val="0"/>
              </a:spcBef>
              <a:buClrTx/>
              <a:buSzTx/>
              <a:buFontTx/>
              <a:buNone/>
            </a:pPr>
            <a:r>
              <a:rPr lang="ru-RU" altLang="en-US" sz="2400">
                <a:solidFill>
                  <a:srgbClr val="FFFF0C"/>
                </a:solidFill>
                <a:latin typeface="Comic Sans MS" panose="030F0702030302020204" pitchFamily="66" charset="0"/>
              </a:rPr>
              <a:t>на </a:t>
            </a:r>
            <a:r>
              <a:rPr lang="en-US" altLang="en-US" sz="2400">
                <a:solidFill>
                  <a:srgbClr val="FFFF0C"/>
                </a:solidFill>
                <a:latin typeface="Comic Sans MS" panose="030F0702030302020204" pitchFamily="66" charset="0"/>
              </a:rPr>
              <a:t>~ 100</a:t>
            </a:r>
            <a:r>
              <a:rPr lang="ru-RU" altLang="en-US" sz="2400">
                <a:solidFill>
                  <a:srgbClr val="FFFF0C"/>
                </a:solidFill>
                <a:latin typeface="Comic Sans MS" panose="030F0702030302020204" pitchFamily="66" charset="0"/>
              </a:rPr>
              <a:t> м глубине</a:t>
            </a:r>
            <a:endParaRPr lang="en-US" altLang="en-US" sz="2400">
              <a:solidFill>
                <a:srgbClr val="FFFF0C"/>
              </a:solidFill>
              <a:latin typeface="Comic Sans MS" panose="030F0702030302020204" pitchFamily="66" charset="0"/>
            </a:endParaRPr>
          </a:p>
        </p:txBody>
      </p:sp>
      <p:sp>
        <p:nvSpPr>
          <p:cNvPr id="115718" name="Text Box 6"/>
          <p:cNvSpPr txBox="1">
            <a:spLocks noChangeArrowheads="1"/>
          </p:cNvSpPr>
          <p:nvPr/>
        </p:nvSpPr>
        <p:spPr bwMode="auto">
          <a:xfrm>
            <a:off x="323850" y="115888"/>
            <a:ext cx="8496300" cy="647700"/>
          </a:xfrm>
          <a:prstGeom prst="rect">
            <a:avLst/>
          </a:prstGeom>
          <a:solidFill>
            <a:schemeClr val="accent1"/>
          </a:solidFill>
          <a:ln w="9525">
            <a:solidFill>
              <a:schemeClr val="tx1"/>
            </a:solidFill>
            <a:miter lim="800000"/>
            <a:headEnd/>
            <a:tailEnd/>
          </a:ln>
        </p:spPr>
        <p:txBody>
          <a:bodyPr>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r>
              <a:rPr lang="ru-RU" altLang="en-US" sz="3600">
                <a:solidFill>
                  <a:schemeClr val="tx1"/>
                </a:solidFill>
                <a:latin typeface="Comic Sans MS" panose="030F0702030302020204" pitchFamily="66" charset="0"/>
              </a:rPr>
              <a:t>    Общий вид</a:t>
            </a:r>
            <a:r>
              <a:rPr lang="en-US" altLang="en-US" sz="3600">
                <a:solidFill>
                  <a:schemeClr val="tx1"/>
                </a:solidFill>
                <a:latin typeface="Comic Sans MS" panose="030F0702030302020204" pitchFamily="66" charset="0"/>
              </a:rPr>
              <a:t> LHC </a:t>
            </a:r>
            <a:r>
              <a:rPr lang="ru-RU" altLang="en-US" sz="3600">
                <a:solidFill>
                  <a:schemeClr val="tx1"/>
                </a:solidFill>
                <a:latin typeface="Comic Sans MS" panose="030F0702030302020204" pitchFamily="66" charset="0"/>
              </a:rPr>
              <a:t>и экспериментов</a:t>
            </a:r>
            <a:endParaRPr lang="en-US" altLang="en-US" sz="3600">
              <a:solidFill>
                <a:schemeClr val="tx1"/>
              </a:solidFill>
              <a:latin typeface="Comic Sans MS" panose="030F0702030302020204" pitchFamily="66" charset="0"/>
            </a:endParaRPr>
          </a:p>
        </p:txBody>
      </p:sp>
      <p:sp>
        <p:nvSpPr>
          <p:cNvPr id="231431" name="Oval 7"/>
          <p:cNvSpPr>
            <a:spLocks noChangeArrowheads="1"/>
          </p:cNvSpPr>
          <p:nvPr/>
        </p:nvSpPr>
        <p:spPr bwMode="auto">
          <a:xfrm>
            <a:off x="3429000" y="3886200"/>
            <a:ext cx="914400" cy="914400"/>
          </a:xfrm>
          <a:prstGeom prst="ellipse">
            <a:avLst/>
          </a:prstGeom>
          <a:solidFill>
            <a:srgbClr val="00CC99">
              <a:alpha val="50195"/>
            </a:srgbClr>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231432" name="Oval 8"/>
          <p:cNvSpPr>
            <a:spLocks noChangeArrowheads="1"/>
          </p:cNvSpPr>
          <p:nvPr/>
        </p:nvSpPr>
        <p:spPr bwMode="auto">
          <a:xfrm>
            <a:off x="6248400" y="4191000"/>
            <a:ext cx="914400" cy="914400"/>
          </a:xfrm>
          <a:prstGeom prst="ellipse">
            <a:avLst/>
          </a:prstGeom>
          <a:solidFill>
            <a:srgbClr val="00CC99">
              <a:alpha val="50195"/>
            </a:srgbClr>
          </a:solidFill>
          <a:ln w="9525">
            <a:solidFill>
              <a:schemeClr val="tx1"/>
            </a:solidFill>
            <a:round/>
            <a:headEnd/>
            <a:tailEnd/>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9" name="Text Box 2"/>
          <p:cNvSpPr txBox="1">
            <a:spLocks noChangeArrowheads="1"/>
          </p:cNvSpPr>
          <p:nvPr/>
        </p:nvSpPr>
        <p:spPr bwMode="auto">
          <a:xfrm>
            <a:off x="395288" y="908050"/>
            <a:ext cx="8262937" cy="406400"/>
          </a:xfrm>
          <a:prstGeom prst="rect">
            <a:avLst/>
          </a:prstGeom>
          <a:gradFill rotWithShape="1">
            <a:gsLst>
              <a:gs pos="0">
                <a:srgbClr val="FF0000"/>
              </a:gs>
              <a:gs pos="100000">
                <a:srgbClr val="FF7757"/>
              </a:gs>
            </a:gsLst>
            <a:lin ang="0" scaled="1"/>
          </a:gradFill>
          <a:ln w="9525">
            <a:solidFill>
              <a:srgbClr val="FF0000"/>
            </a:solidFill>
            <a:miter lim="800000"/>
            <a:headEnd/>
            <a:tailEnd/>
          </a:ln>
        </p:spPr>
        <p:txBody>
          <a:bodyPr lIns="92075" tIns="46038" rIns="92075" bIns="46038">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000" b="1">
              <a:solidFill>
                <a:srgbClr val="FBDF53"/>
              </a:solidFill>
              <a:latin typeface="Tahoma" panose="020B0604030504040204" pitchFamily="34" charset="0"/>
            </a:endParaRPr>
          </a:p>
        </p:txBody>
      </p:sp>
      <p:sp>
        <p:nvSpPr>
          <p:cNvPr id="10" name="Text Box 3"/>
          <p:cNvSpPr txBox="1">
            <a:spLocks noChangeArrowheads="1"/>
          </p:cNvSpPr>
          <p:nvPr/>
        </p:nvSpPr>
        <p:spPr bwMode="auto">
          <a:xfrm>
            <a:off x="395288" y="908050"/>
            <a:ext cx="30241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ru-RU" altLang="en-US" sz="1800" dirty="0">
                <a:solidFill>
                  <a:srgbClr val="FBDF53"/>
                </a:solidFill>
                <a:latin typeface="Tahoma" panose="020B0604030504040204" pitchFamily="34" charset="0"/>
              </a:rPr>
              <a:t>Столкновения протонов</a:t>
            </a:r>
            <a:r>
              <a:rPr lang="en-US" altLang="en-US" sz="1800" dirty="0">
                <a:solidFill>
                  <a:srgbClr val="FBDF53"/>
                </a:solidFill>
                <a:latin typeface="Tahoma" panose="020B0604030504040204" pitchFamily="34" charset="0"/>
              </a:rPr>
              <a:t>…</a:t>
            </a:r>
          </a:p>
        </p:txBody>
      </p:sp>
      <p:sp>
        <p:nvSpPr>
          <p:cNvPr id="11" name="Rectangle 14"/>
          <p:cNvSpPr>
            <a:spLocks noChangeArrowheads="1"/>
          </p:cNvSpPr>
          <p:nvPr/>
        </p:nvSpPr>
        <p:spPr bwMode="auto">
          <a:xfrm>
            <a:off x="3492500" y="908050"/>
            <a:ext cx="5183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en-US" altLang="en-US" sz="1800">
                <a:solidFill>
                  <a:srgbClr val="FBDF53"/>
                </a:solidFill>
                <a:latin typeface="Tahoma" panose="020B0604030504040204" pitchFamily="34" charset="0"/>
              </a:rPr>
              <a:t> …</a:t>
            </a:r>
            <a:r>
              <a:rPr lang="ru-RU" altLang="en-US" sz="1800">
                <a:solidFill>
                  <a:srgbClr val="FBDF53"/>
                </a:solidFill>
                <a:latin typeface="Tahoma" panose="020B0604030504040204" pitchFamily="34" charset="0"/>
              </a:rPr>
              <a:t>регистрируются в гигантских детекторах</a:t>
            </a:r>
            <a:endParaRPr lang="en-US" altLang="en-US" sz="1800">
              <a:solidFill>
                <a:srgbClr val="FBDF53"/>
              </a:solidFill>
              <a:latin typeface="Tahoma" panose="020B0604030504040204" pitchFamily="34" charset="0"/>
            </a:endParaRPr>
          </a:p>
        </p:txBody>
      </p:sp>
    </p:spTree>
    <p:extLst>
      <p:ext uri="{BB962C8B-B14F-4D97-AF65-F5344CB8AC3E}">
        <p14:creationId xmlns:p14="http://schemas.microsoft.com/office/powerpoint/2010/main" val="15543127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1427"/>
                                        </p:tgtEl>
                                        <p:attrNameLst>
                                          <p:attrName>style.visibility</p:attrName>
                                        </p:attrNameLst>
                                      </p:cBhvr>
                                      <p:to>
                                        <p:strVal val="visible"/>
                                      </p:to>
                                    </p:set>
                                    <p:anim calcmode="lin" valueType="num">
                                      <p:cBhvr additive="base">
                                        <p:cTn id="7" dur="500" fill="hold"/>
                                        <p:tgtEl>
                                          <p:spTgt spid="231427"/>
                                        </p:tgtEl>
                                        <p:attrNameLst>
                                          <p:attrName>ppt_x</p:attrName>
                                        </p:attrNameLst>
                                      </p:cBhvr>
                                      <p:tavLst>
                                        <p:tav tm="0">
                                          <p:val>
                                            <p:strVal val="#ppt_x"/>
                                          </p:val>
                                        </p:tav>
                                        <p:tav tm="100000">
                                          <p:val>
                                            <p:strVal val="#ppt_x"/>
                                          </p:val>
                                        </p:tav>
                                      </p:tavLst>
                                    </p:anim>
                                    <p:anim calcmode="lin" valueType="num">
                                      <p:cBhvr additive="base">
                                        <p:cTn id="8" dur="500" fill="hold"/>
                                        <p:tgtEl>
                                          <p:spTgt spid="23142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1428"/>
                                        </p:tgtEl>
                                        <p:attrNameLst>
                                          <p:attrName>style.visibility</p:attrName>
                                        </p:attrNameLst>
                                      </p:cBhvr>
                                      <p:to>
                                        <p:strVal val="visible"/>
                                      </p:to>
                                    </p:set>
                                    <p:anim calcmode="lin" valueType="num">
                                      <p:cBhvr additive="base">
                                        <p:cTn id="11" dur="500" fill="hold"/>
                                        <p:tgtEl>
                                          <p:spTgt spid="231428"/>
                                        </p:tgtEl>
                                        <p:attrNameLst>
                                          <p:attrName>ppt_x</p:attrName>
                                        </p:attrNameLst>
                                      </p:cBhvr>
                                      <p:tavLst>
                                        <p:tav tm="0">
                                          <p:val>
                                            <p:strVal val="#ppt_x"/>
                                          </p:val>
                                        </p:tav>
                                        <p:tav tm="100000">
                                          <p:val>
                                            <p:strVal val="#ppt_x"/>
                                          </p:val>
                                        </p:tav>
                                      </p:tavLst>
                                    </p:anim>
                                    <p:anim calcmode="lin" valueType="num">
                                      <p:cBhvr additive="base">
                                        <p:cTn id="12" dur="500" fill="hold"/>
                                        <p:tgtEl>
                                          <p:spTgt spid="23142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31431"/>
                                        </p:tgtEl>
                                        <p:attrNameLst>
                                          <p:attrName>style.visibility</p:attrName>
                                        </p:attrNameLst>
                                      </p:cBhvr>
                                      <p:to>
                                        <p:strVal val="visible"/>
                                      </p:to>
                                    </p:set>
                                    <p:anim calcmode="lin" valueType="num">
                                      <p:cBhvr additive="base">
                                        <p:cTn id="15" dur="500" fill="hold"/>
                                        <p:tgtEl>
                                          <p:spTgt spid="231431"/>
                                        </p:tgtEl>
                                        <p:attrNameLst>
                                          <p:attrName>ppt_x</p:attrName>
                                        </p:attrNameLst>
                                      </p:cBhvr>
                                      <p:tavLst>
                                        <p:tav tm="0">
                                          <p:val>
                                            <p:strVal val="#ppt_x"/>
                                          </p:val>
                                        </p:tav>
                                        <p:tav tm="100000">
                                          <p:val>
                                            <p:strVal val="#ppt_x"/>
                                          </p:val>
                                        </p:tav>
                                      </p:tavLst>
                                    </p:anim>
                                    <p:anim calcmode="lin" valueType="num">
                                      <p:cBhvr additive="base">
                                        <p:cTn id="16" dur="500" fill="hold"/>
                                        <p:tgtEl>
                                          <p:spTgt spid="23143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1432"/>
                                        </p:tgtEl>
                                        <p:attrNameLst>
                                          <p:attrName>style.visibility</p:attrName>
                                        </p:attrNameLst>
                                      </p:cBhvr>
                                      <p:to>
                                        <p:strVal val="visible"/>
                                      </p:to>
                                    </p:set>
                                    <p:anim calcmode="lin" valueType="num">
                                      <p:cBhvr additive="base">
                                        <p:cTn id="19" dur="500" fill="hold"/>
                                        <p:tgtEl>
                                          <p:spTgt spid="231432"/>
                                        </p:tgtEl>
                                        <p:attrNameLst>
                                          <p:attrName>ppt_x</p:attrName>
                                        </p:attrNameLst>
                                      </p:cBhvr>
                                      <p:tavLst>
                                        <p:tav tm="0">
                                          <p:val>
                                            <p:strVal val="#ppt_x"/>
                                          </p:val>
                                        </p:tav>
                                        <p:tav tm="100000">
                                          <p:val>
                                            <p:strVal val="#ppt_x"/>
                                          </p:val>
                                        </p:tav>
                                      </p:tavLst>
                                    </p:anim>
                                    <p:anim calcmode="lin" valueType="num">
                                      <p:cBhvr additive="base">
                                        <p:cTn id="20" dur="500" fill="hold"/>
                                        <p:tgtEl>
                                          <p:spTgt spid="231432"/>
                                        </p:tgtEl>
                                        <p:attrNameLst>
                                          <p:attrName>ppt_y</p:attrName>
                                        </p:attrNameLst>
                                      </p:cBhvr>
                                      <p:tavLst>
                                        <p:tav tm="0">
                                          <p:val>
                                            <p:strVal val="1+#ppt_h/2"/>
                                          </p:val>
                                        </p:tav>
                                        <p:tav tm="100000">
                                          <p:val>
                                            <p:strVal val="#ppt_y"/>
                                          </p:val>
                                        </p:tav>
                                      </p:tavLst>
                                    </p:anim>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7" grpId="0" animBg="1"/>
      <p:bldP spid="231428" grpId="0" animBg="1"/>
      <p:bldP spid="231431" grpId="0" animBg="1"/>
      <p:bldP spid="231432" grpId="0" animBg="1"/>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descr="Barrel Toroid 4 Nov 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0"/>
            <a:ext cx="5410200" cy="3525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1776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4648200" cy="35004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17764" name="Picture 4" descr="Caver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57600" y="3375025"/>
            <a:ext cx="5943600" cy="34829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17765" name="Picture 5" descr="IMG_296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371850"/>
            <a:ext cx="4648200" cy="34861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17766" name="Text Box 6"/>
          <p:cNvSpPr txBox="1">
            <a:spLocks noChangeArrowheads="1"/>
          </p:cNvSpPr>
          <p:nvPr/>
        </p:nvSpPr>
        <p:spPr bwMode="auto">
          <a:xfrm>
            <a:off x="4859338" y="2997200"/>
            <a:ext cx="4492625" cy="400050"/>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a:solidFill>
                  <a:srgbClr val="FFFF00"/>
                </a:solidFill>
                <a:latin typeface="Comic Sans MS" panose="030F0702030302020204" pitchFamily="66" charset="0"/>
              </a:rPr>
              <a:t>ATLAS: </a:t>
            </a:r>
            <a:r>
              <a:rPr lang="ru-RU" altLang="en-US" sz="2000">
                <a:solidFill>
                  <a:srgbClr val="FFFF00"/>
                </a:solidFill>
                <a:latin typeface="Comic Sans MS" panose="030F0702030302020204" pitchFamily="66" charset="0"/>
              </a:rPr>
              <a:t>Хиггс, суперсимметрия, ...</a:t>
            </a:r>
            <a:endParaRPr lang="en-US" altLang="en-US" sz="2000">
              <a:solidFill>
                <a:srgbClr val="FFFF00"/>
              </a:solidFill>
              <a:latin typeface="Comic Sans MS" panose="030F0702030302020204" pitchFamily="66" charset="0"/>
            </a:endParaRPr>
          </a:p>
        </p:txBody>
      </p:sp>
      <p:sp>
        <p:nvSpPr>
          <p:cNvPr id="117767" name="Text Box 7"/>
          <p:cNvSpPr txBox="1">
            <a:spLocks noChangeArrowheads="1"/>
          </p:cNvSpPr>
          <p:nvPr/>
        </p:nvSpPr>
        <p:spPr bwMode="auto">
          <a:xfrm>
            <a:off x="179388" y="6457950"/>
            <a:ext cx="4284662" cy="400050"/>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a:solidFill>
                  <a:srgbClr val="FFFF00"/>
                </a:solidFill>
                <a:latin typeface="Comic Sans MS" panose="030F0702030302020204" pitchFamily="66" charset="0"/>
              </a:rPr>
              <a:t>CMS:</a:t>
            </a:r>
            <a:r>
              <a:rPr lang="ru-RU" altLang="en-US" sz="2000">
                <a:solidFill>
                  <a:srgbClr val="FFFF00"/>
                </a:solidFill>
                <a:latin typeface="Comic Sans MS" panose="030F0702030302020204" pitchFamily="66" charset="0"/>
              </a:rPr>
              <a:t>Хиггс, суперсимметрия, ...</a:t>
            </a:r>
            <a:endParaRPr lang="en-US" altLang="en-US" sz="2000">
              <a:solidFill>
                <a:srgbClr val="FFFF00"/>
              </a:solidFill>
              <a:latin typeface="Times New Roman" panose="02020603050405020304" pitchFamily="18" charset="0"/>
            </a:endParaRPr>
          </a:p>
        </p:txBody>
      </p:sp>
      <p:sp>
        <p:nvSpPr>
          <p:cNvPr id="117768" name="Text Box 8"/>
          <p:cNvSpPr txBox="1">
            <a:spLocks noChangeArrowheads="1"/>
          </p:cNvSpPr>
          <p:nvPr/>
        </p:nvSpPr>
        <p:spPr bwMode="auto">
          <a:xfrm>
            <a:off x="395288" y="2997200"/>
            <a:ext cx="3652837" cy="400050"/>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a:solidFill>
                  <a:srgbClr val="FFFF00"/>
                </a:solidFill>
                <a:latin typeface="Comic Sans MS" panose="030F0702030302020204" pitchFamily="66" charset="0"/>
              </a:rPr>
              <a:t>ALICE: </a:t>
            </a:r>
            <a:r>
              <a:rPr lang="ru-RU" altLang="en-US" sz="2000">
                <a:solidFill>
                  <a:srgbClr val="FFFF00"/>
                </a:solidFill>
                <a:latin typeface="Comic Sans MS" panose="030F0702030302020204" pitchFamily="66" charset="0"/>
              </a:rPr>
              <a:t>«Исходная»  плазма</a:t>
            </a:r>
            <a:endParaRPr lang="en-US" altLang="en-US" sz="2000">
              <a:solidFill>
                <a:srgbClr val="FFFF00"/>
              </a:solidFill>
              <a:latin typeface="Comic Sans MS" panose="030F0702030302020204" pitchFamily="66" charset="0"/>
            </a:endParaRPr>
          </a:p>
        </p:txBody>
      </p:sp>
      <p:sp>
        <p:nvSpPr>
          <p:cNvPr id="117769" name="Text Box 9"/>
          <p:cNvSpPr txBox="1">
            <a:spLocks noChangeArrowheads="1"/>
          </p:cNvSpPr>
          <p:nvPr/>
        </p:nvSpPr>
        <p:spPr bwMode="auto">
          <a:xfrm>
            <a:off x="4572000" y="6457950"/>
            <a:ext cx="5119688" cy="400050"/>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000">
                <a:solidFill>
                  <a:srgbClr val="FFFF00"/>
                </a:solidFill>
                <a:latin typeface="Comic Sans MS" panose="030F0702030302020204" pitchFamily="66" charset="0"/>
              </a:rPr>
              <a:t>LHCb: </a:t>
            </a:r>
            <a:r>
              <a:rPr lang="ru-RU" altLang="en-US" sz="2000">
                <a:solidFill>
                  <a:srgbClr val="FFFF00"/>
                </a:solidFill>
                <a:latin typeface="Comic Sans MS" panose="030F0702030302020204" pitchFamily="66" charset="0"/>
              </a:rPr>
              <a:t>Различия вещества-антивещества</a:t>
            </a:r>
            <a:endParaRPr lang="en-US" altLang="en-US" sz="2000">
              <a:solidFill>
                <a:srgbClr val="FFFF00"/>
              </a:solidFill>
              <a:latin typeface="Comic Sans MS" panose="030F0702030302020204" pitchFamily="66" charset="0"/>
            </a:endParaRPr>
          </a:p>
        </p:txBody>
      </p:sp>
    </p:spTree>
    <p:extLst>
      <p:ext uri="{BB962C8B-B14F-4D97-AF65-F5344CB8AC3E}">
        <p14:creationId xmlns:p14="http://schemas.microsoft.com/office/powerpoint/2010/main" val="228210851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9144000"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859" name="Rectangle 2"/>
          <p:cNvSpPr>
            <a:spLocks noGrp="1" noChangeArrowheads="1"/>
          </p:cNvSpPr>
          <p:nvPr>
            <p:ph type="ctrTitle"/>
          </p:nvPr>
        </p:nvSpPr>
        <p:spPr>
          <a:xfrm>
            <a:off x="323850" y="0"/>
            <a:ext cx="8496300" cy="495300"/>
          </a:xfrm>
          <a:solidFill>
            <a:schemeClr val="accent1"/>
          </a:solidFill>
          <a:ln>
            <a:solidFill>
              <a:schemeClr val="tx1"/>
            </a:solidFill>
            <a:miter lim="800000"/>
            <a:headEnd/>
            <a:tailEnd/>
          </a:ln>
        </p:spPr>
        <p:txBody>
          <a:bodyPr/>
          <a:lstStyle/>
          <a:p>
            <a:pPr eaLnBrk="1" hangingPunct="1"/>
            <a:r>
              <a:rPr lang="ru-RU" altLang="en-US" sz="3200" dirty="0" smtClean="0">
                <a:latin typeface="Comic Sans MS" panose="030F0702030302020204" pitchFamily="66" charset="0"/>
                <a:ea typeface="ＭＳ Ｐゴシック" panose="020B0600070205080204" pitchFamily="34" charset="-128"/>
              </a:rPr>
              <a:t> </a:t>
            </a:r>
            <a:r>
              <a:rPr lang="ru-RU" altLang="en-US" sz="3200" dirty="0" smtClean="0">
                <a:solidFill>
                  <a:schemeClr val="bg1"/>
                </a:solidFill>
                <a:latin typeface="Comic Sans MS" panose="030F0702030302020204" pitchFamily="66" charset="0"/>
                <a:ea typeface="ＭＳ Ｐゴシック" panose="020B0600070205080204" pitchFamily="34" charset="-128"/>
              </a:rPr>
              <a:t>Наиболее «горячее» место во Вселенной</a:t>
            </a:r>
            <a:endParaRPr lang="en-US" altLang="en-US" sz="3200" dirty="0" smtClean="0">
              <a:solidFill>
                <a:schemeClr val="bg1"/>
              </a:solidFill>
              <a:latin typeface="Comic Sans MS" panose="030F0702030302020204" pitchFamily="66" charset="0"/>
              <a:ea typeface="ＭＳ Ｐゴシック" panose="020B0600070205080204" pitchFamily="34" charset="-128"/>
            </a:endParaRPr>
          </a:p>
        </p:txBody>
      </p:sp>
      <p:sp>
        <p:nvSpPr>
          <p:cNvPr id="314371" name="Rectangle 3"/>
          <p:cNvSpPr>
            <a:spLocks noGrp="1" noChangeArrowheads="1"/>
          </p:cNvSpPr>
          <p:nvPr>
            <p:ph type="subTitle" idx="1"/>
          </p:nvPr>
        </p:nvSpPr>
        <p:spPr>
          <a:xfrm>
            <a:off x="1371600" y="4953000"/>
            <a:ext cx="6400800" cy="1752600"/>
          </a:xfrm>
          <a:solidFill>
            <a:schemeClr val="accent1"/>
          </a:solidFill>
          <a:ln>
            <a:solidFill>
              <a:schemeClr val="tx1"/>
            </a:solidFill>
          </a:ln>
        </p:spPr>
        <p:txBody>
          <a:bodyPr/>
          <a:lstStyle/>
          <a:p>
            <a:pPr eaLnBrk="1" hangingPunct="1">
              <a:spcBef>
                <a:spcPct val="0"/>
              </a:spcBef>
              <a:defRPr/>
            </a:pPr>
            <a:r>
              <a:rPr lang="ru-RU" sz="2800" dirty="0" smtClean="0">
                <a:solidFill>
                  <a:schemeClr val="bg1"/>
                </a:solidFill>
                <a:latin typeface="Comic Sans MS" pitchFamily="66" charset="0"/>
              </a:rPr>
              <a:t>Столкновения частиц создают            (в маленьком объеме)          темературы, в миллиарды раз выше, чем на Солнце</a:t>
            </a:r>
            <a:endParaRPr lang="en-US" sz="2800" dirty="0" smtClean="0">
              <a:solidFill>
                <a:schemeClr val="bg1"/>
              </a:solidFill>
              <a:latin typeface="Comic Sans MS" pitchFamily="66" charset="0"/>
            </a:endParaRPr>
          </a:p>
        </p:txBody>
      </p:sp>
    </p:spTree>
    <p:extLst>
      <p:ext uri="{BB962C8B-B14F-4D97-AF65-F5344CB8AC3E}">
        <p14:creationId xmlns:p14="http://schemas.microsoft.com/office/powerpoint/2010/main" val="23828742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14371">
                                            <p:bg/>
                                          </p:spTgt>
                                        </p:tgtEl>
                                        <p:attrNameLst>
                                          <p:attrName>style.visibility</p:attrName>
                                        </p:attrNameLst>
                                      </p:cBhvr>
                                      <p:to>
                                        <p:strVal val="visible"/>
                                      </p:to>
                                    </p:set>
                                    <p:anim calcmode="lin" valueType="num">
                                      <p:cBhvr>
                                        <p:cTn id="7" dur="1000" fill="hold"/>
                                        <p:tgtEl>
                                          <p:spTgt spid="314371">
                                            <p:bg/>
                                          </p:spTgt>
                                        </p:tgtEl>
                                        <p:attrNameLst>
                                          <p:attrName>ppt_w</p:attrName>
                                        </p:attrNameLst>
                                      </p:cBhvr>
                                      <p:tavLst>
                                        <p:tav tm="0">
                                          <p:val>
                                            <p:strVal val="#ppt_w*0.70"/>
                                          </p:val>
                                        </p:tav>
                                        <p:tav tm="100000">
                                          <p:val>
                                            <p:strVal val="#ppt_w"/>
                                          </p:val>
                                        </p:tav>
                                      </p:tavLst>
                                    </p:anim>
                                    <p:anim calcmode="lin" valueType="num">
                                      <p:cBhvr>
                                        <p:cTn id="8" dur="1000" fill="hold"/>
                                        <p:tgtEl>
                                          <p:spTgt spid="314371">
                                            <p:bg/>
                                          </p:spTgt>
                                        </p:tgtEl>
                                        <p:attrNameLst>
                                          <p:attrName>ppt_h</p:attrName>
                                        </p:attrNameLst>
                                      </p:cBhvr>
                                      <p:tavLst>
                                        <p:tav tm="0">
                                          <p:val>
                                            <p:strVal val="#ppt_h"/>
                                          </p:val>
                                        </p:tav>
                                        <p:tav tm="100000">
                                          <p:val>
                                            <p:strVal val="#ppt_h"/>
                                          </p:val>
                                        </p:tav>
                                      </p:tavLst>
                                    </p:anim>
                                    <p:animEffect transition="in" filter="fade">
                                      <p:cBhvr>
                                        <p:cTn id="9" dur="1000"/>
                                        <p:tgtEl>
                                          <p:spTgt spid="314371">
                                            <p:bg/>
                                          </p:spTgt>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314371">
                                            <p:txEl>
                                              <p:pRg st="0" end="0"/>
                                            </p:txEl>
                                          </p:spTgt>
                                        </p:tgtEl>
                                        <p:attrNameLst>
                                          <p:attrName>style.visibility</p:attrName>
                                        </p:attrNameLst>
                                      </p:cBhvr>
                                      <p:to>
                                        <p:strVal val="visible"/>
                                      </p:to>
                                    </p:set>
                                    <p:anim calcmode="lin" valueType="num">
                                      <p:cBhvr>
                                        <p:cTn id="12" dur="1000" fill="hold"/>
                                        <p:tgtEl>
                                          <p:spTgt spid="314371">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14371">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143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1"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0226" name="Date Placeholder 2"/>
          <p:cNvSpPr txBox="1">
            <a:spLocks noGrp="1"/>
          </p:cNvSpPr>
          <p:nvPr/>
        </p:nvSpPr>
        <p:spPr bwMode="auto">
          <a:xfrm>
            <a:off x="107950" y="6453188"/>
            <a:ext cx="1177925" cy="404812"/>
          </a:xfrm>
          <a:prstGeom prst="rect">
            <a:avLst/>
          </a:prstGeom>
          <a:noFill/>
          <a:ln w="9525">
            <a:noFill/>
            <a:miter lim="800000"/>
            <a:headEnd/>
            <a:tailEnd/>
          </a:ln>
        </p:spPr>
        <p:txBody>
          <a:bodyPr lIns="92075" tIns="46038" rIns="92075" bIns="46038" anchor="b"/>
          <a:lstStyle/>
          <a:p>
            <a:pPr eaLnBrk="1" hangingPunct="1">
              <a:defRPr/>
            </a:pPr>
            <a:r>
              <a:rPr lang="en-US" sz="1200" b="1">
                <a:solidFill>
                  <a:srgbClr val="F8F8F8"/>
                </a:solidFill>
                <a:ea typeface="+mn-ea"/>
              </a:rPr>
              <a:t>A. Siemko</a:t>
            </a:r>
          </a:p>
        </p:txBody>
      </p:sp>
      <p:sp>
        <p:nvSpPr>
          <p:cNvPr id="146435" name="Rectangle 2"/>
          <p:cNvSpPr>
            <a:spLocks noGrp="1" noChangeArrowheads="1"/>
          </p:cNvSpPr>
          <p:nvPr>
            <p:ph type="title" idx="4294967295"/>
          </p:nvPr>
        </p:nvSpPr>
        <p:spPr>
          <a:xfrm>
            <a:off x="179388" y="115888"/>
            <a:ext cx="8713787" cy="1103312"/>
          </a:xfrm>
        </p:spPr>
        <p:txBody>
          <a:bodyPr lIns="92075" tIns="46038" rIns="92075" bIns="46038"/>
          <a:lstStyle/>
          <a:p>
            <a:pPr eaLnBrk="1" hangingPunct="1"/>
            <a:r>
              <a:rPr lang="pl-PL" altLang="en-US" sz="3200" smtClean="0">
                <a:latin typeface="Comic Sans MS" panose="030F0702030302020204" pitchFamily="66" charset="0"/>
                <a:ea typeface="ＭＳ Ｐゴシック" panose="020B0600070205080204" pitchFamily="34" charset="-128"/>
              </a:rPr>
              <a:t>CERN – </a:t>
            </a:r>
            <a:r>
              <a:rPr lang="ru-RU" altLang="en-US" sz="3200" smtClean="0">
                <a:latin typeface="Comic Sans MS" panose="030F0702030302020204" pitchFamily="66" charset="0"/>
                <a:ea typeface="ＭＳ Ｐゴシック" panose="020B0600070205080204" pitchFamily="34" charset="-128"/>
              </a:rPr>
              <a:t>самый большой комплекс ускорителей</a:t>
            </a:r>
            <a:endParaRPr lang="pl-PL" altLang="en-US" sz="3200" smtClean="0">
              <a:latin typeface="Comic Sans MS" panose="030F0702030302020204" pitchFamily="66" charset="0"/>
              <a:ea typeface="ＭＳ Ｐゴシック" panose="020B0600070205080204" pitchFamily="34" charset="-128"/>
            </a:endParaRPr>
          </a:p>
        </p:txBody>
      </p:sp>
      <p:pic>
        <p:nvPicPr>
          <p:cNvPr id="146436" name="Picture 6" descr="ACcomplexpdf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50" y="1485900"/>
            <a:ext cx="7272338"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139173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1"/>
          <p:cNvSpPr>
            <a:spLocks noChangeArrowheads="1"/>
          </p:cNvSpPr>
          <p:nvPr/>
        </p:nvSpPr>
        <p:spPr bwMode="auto">
          <a:xfrm>
            <a:off x="215106" y="260648"/>
            <a:ext cx="8713788" cy="8310563"/>
          </a:xfrm>
          <a:prstGeom prst="rect">
            <a:avLst/>
          </a:prstGeom>
          <a:solidFill>
            <a:schemeClr val="accent1"/>
          </a:solidFill>
          <a:ln>
            <a:noFill/>
          </a:ln>
          <a:extLst/>
        </p:spPr>
        <p:txBody>
          <a:bodyPr>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algn="ctr" eaLnBrk="1" hangingPunct="1">
              <a:spcBef>
                <a:spcPct val="0"/>
              </a:spcBef>
              <a:buClrTx/>
              <a:buSzTx/>
              <a:buFontTx/>
              <a:buNone/>
            </a:pPr>
            <a:r>
              <a:rPr lang="ru-RU" altLang="en-US" sz="2400" b="1" dirty="0">
                <a:solidFill>
                  <a:srgbClr val="FFFFFF"/>
                </a:solidFill>
                <a:latin typeface="Comic Sans MS" panose="030F0702030302020204" pitchFamily="66" charset="0"/>
              </a:rPr>
              <a:t>Программа экспериментов на выведенных пучках </a:t>
            </a:r>
            <a:r>
              <a:rPr lang="en-US" altLang="en-US" sz="2400" b="1" dirty="0">
                <a:solidFill>
                  <a:srgbClr val="FFFFFF"/>
                </a:solidFill>
                <a:latin typeface="Comic Sans MS" panose="030F0702030302020204" pitchFamily="66" charset="0"/>
              </a:rPr>
              <a:t>SPS</a:t>
            </a:r>
            <a:r>
              <a:rPr lang="ru-RU" altLang="en-US" sz="2400" b="1" dirty="0">
                <a:solidFill>
                  <a:srgbClr val="FFFFFF"/>
                </a:solidFill>
                <a:latin typeface="Comic Sans MS" panose="030F0702030302020204" pitchFamily="66" charset="0"/>
              </a:rPr>
              <a:t> </a:t>
            </a:r>
          </a:p>
          <a:p>
            <a:pPr algn="ctr" eaLnBrk="1" hangingPunct="1">
              <a:spcBef>
                <a:spcPct val="0"/>
              </a:spcBef>
              <a:buClrTx/>
              <a:buSzTx/>
              <a:buFontTx/>
              <a:buNone/>
            </a:pPr>
            <a:r>
              <a:rPr lang="ru-RU" altLang="en-US" sz="2400" b="1" dirty="0">
                <a:solidFill>
                  <a:srgbClr val="FFFFFF"/>
                </a:solidFill>
                <a:latin typeface="Comic Sans MS" panose="030F0702030302020204" pitchFamily="66" charset="0"/>
              </a:rPr>
              <a:t>(Эксперименты на фиксированных мишенях)</a:t>
            </a:r>
            <a:endParaRPr lang="en-US" altLang="en-US" sz="2400" dirty="0">
              <a:solidFill>
                <a:srgbClr val="FFFFFF"/>
              </a:solidFill>
              <a:latin typeface="Comic Sans MS" panose="030F0702030302020204" pitchFamily="66" charset="0"/>
            </a:endParaRPr>
          </a:p>
          <a:p>
            <a:pPr eaLnBrk="1" hangingPunct="1">
              <a:spcBef>
                <a:spcPct val="0"/>
              </a:spcBef>
              <a:buClrTx/>
              <a:buSzTx/>
              <a:buFontTx/>
              <a:buNone/>
            </a:pPr>
            <a:endParaRPr lang="en-US" altLang="en-US" sz="1800" dirty="0">
              <a:solidFill>
                <a:srgbClr val="FFFFFF"/>
              </a:solidFill>
              <a:latin typeface="Arial" panose="020B0604020202020204" pitchFamily="34" charset="0"/>
            </a:endParaRPr>
          </a:p>
          <a:p>
            <a:pPr eaLnBrk="1" hangingPunct="1">
              <a:spcBef>
                <a:spcPct val="0"/>
              </a:spcBef>
              <a:buClrTx/>
              <a:buSzTx/>
              <a:buFontTx/>
              <a:buNone/>
            </a:pPr>
            <a:endParaRPr lang="ru-RU" altLang="en-US" sz="1800" i="1" dirty="0">
              <a:solidFill>
                <a:srgbClr val="FFFFFF"/>
              </a:solidFill>
              <a:latin typeface="Arial" panose="020B0604020202020204" pitchFamily="34" charset="0"/>
            </a:endParaRPr>
          </a:p>
          <a:p>
            <a:pPr eaLnBrk="1" hangingPunct="1">
              <a:spcBef>
                <a:spcPct val="0"/>
              </a:spcBef>
              <a:buClrTx/>
              <a:buSzTx/>
              <a:buFontTx/>
              <a:buNone/>
            </a:pPr>
            <a:endParaRPr lang="ru-RU" altLang="en-US" sz="1800" i="1" dirty="0">
              <a:solidFill>
                <a:srgbClr val="FFFFFF"/>
              </a:solidFill>
              <a:latin typeface="Arial" panose="020B0604020202020204" pitchFamily="34" charset="0"/>
            </a:endParaRPr>
          </a:p>
          <a:p>
            <a:pPr algn="l" eaLnBrk="1" hangingPunct="1">
              <a:spcBef>
                <a:spcPct val="0"/>
              </a:spcBef>
              <a:buClrTx/>
              <a:buSzTx/>
              <a:buFontTx/>
              <a:buNone/>
            </a:pPr>
            <a:r>
              <a:rPr lang="en-US" altLang="en-US" sz="1800" i="1" dirty="0">
                <a:solidFill>
                  <a:srgbClr val="FFFFFF"/>
                </a:solidFill>
                <a:latin typeface="Arial" panose="020B0604020202020204" pitchFamily="34" charset="0"/>
              </a:rPr>
              <a:t>COMPASS  </a:t>
            </a:r>
            <a:r>
              <a:rPr lang="ru-RU" altLang="en-US" sz="1800" i="1" dirty="0">
                <a:solidFill>
                  <a:srgbClr val="FFFFFF"/>
                </a:solidFill>
                <a:latin typeface="Arial" panose="020B0604020202020204" pitchFamily="34" charset="0"/>
              </a:rPr>
              <a:t>- </a:t>
            </a:r>
            <a:r>
              <a:rPr lang="en-US" altLang="en-US" sz="1800" i="1" dirty="0">
                <a:solidFill>
                  <a:srgbClr val="FFFFFF"/>
                </a:solidFill>
                <a:latin typeface="Arial" panose="020B0604020202020204" pitchFamily="34" charset="0"/>
              </a:rPr>
              <a:t>  </a:t>
            </a:r>
            <a:r>
              <a:rPr lang="ru-RU" altLang="en-US" sz="1800" i="1" dirty="0">
                <a:solidFill>
                  <a:srgbClr val="FFFFFF"/>
                </a:solidFill>
                <a:latin typeface="Arial" panose="020B0604020202020204" pitchFamily="34" charset="0"/>
              </a:rPr>
              <a:t>изучение структуры</a:t>
            </a:r>
          </a:p>
          <a:p>
            <a:pPr algn="l" eaLnBrk="1" hangingPunct="1">
              <a:spcBef>
                <a:spcPct val="0"/>
              </a:spcBef>
              <a:buClrTx/>
              <a:buSzTx/>
              <a:buFontTx/>
              <a:buNone/>
            </a:pPr>
            <a:r>
              <a:rPr lang="ru-RU" altLang="en-US" sz="1800" i="1" dirty="0">
                <a:solidFill>
                  <a:srgbClr val="FFFFFF"/>
                </a:solidFill>
                <a:latin typeface="Arial" panose="020B0604020202020204" pitchFamily="34" charset="0"/>
              </a:rPr>
              <a:t>                        протонов (спиновой)</a:t>
            </a:r>
          </a:p>
          <a:p>
            <a:pPr algn="l" eaLnBrk="1" hangingPunct="1">
              <a:spcBef>
                <a:spcPct val="0"/>
              </a:spcBef>
              <a:buClrTx/>
              <a:buSzTx/>
              <a:buFontTx/>
              <a:buNone/>
            </a:pPr>
            <a:endParaRPr lang="ru-RU" altLang="en-US" sz="1800" i="1" dirty="0">
              <a:solidFill>
                <a:srgbClr val="FFFFFF"/>
              </a:solidFill>
              <a:latin typeface="Arial" panose="020B0604020202020204" pitchFamily="34" charset="0"/>
            </a:endParaRPr>
          </a:p>
          <a:p>
            <a:pPr algn="l" eaLnBrk="1" hangingPunct="1">
              <a:spcBef>
                <a:spcPct val="0"/>
              </a:spcBef>
              <a:buClrTx/>
              <a:buSzTx/>
              <a:buFontTx/>
              <a:buNone/>
            </a:pPr>
            <a:endParaRPr lang="ru-RU" altLang="en-US" sz="1800" i="1" dirty="0">
              <a:solidFill>
                <a:srgbClr val="FFFFFF"/>
              </a:solidFill>
              <a:latin typeface="Arial" panose="020B0604020202020204" pitchFamily="34" charset="0"/>
            </a:endParaRPr>
          </a:p>
          <a:p>
            <a:pPr algn="l" eaLnBrk="1" hangingPunct="1">
              <a:spcBef>
                <a:spcPct val="0"/>
              </a:spcBef>
              <a:buClrTx/>
              <a:buSzTx/>
              <a:buFontTx/>
              <a:buNone/>
            </a:pPr>
            <a:endParaRPr lang="ru-RU" altLang="en-US" sz="1800" i="1" dirty="0">
              <a:solidFill>
                <a:srgbClr val="FFFFFF"/>
              </a:solidFill>
              <a:latin typeface="Arial" panose="020B0604020202020204" pitchFamily="34" charset="0"/>
            </a:endParaRPr>
          </a:p>
          <a:p>
            <a:pPr algn="l" eaLnBrk="1" hangingPunct="1">
              <a:spcBef>
                <a:spcPct val="0"/>
              </a:spcBef>
              <a:buClrTx/>
              <a:buSzTx/>
              <a:buFontTx/>
              <a:buNone/>
            </a:pPr>
            <a:endParaRPr lang="ru-RU" altLang="en-US" sz="1800" i="1" dirty="0">
              <a:solidFill>
                <a:srgbClr val="FFFFFF"/>
              </a:solidFill>
              <a:latin typeface="Arial" panose="020B0604020202020204" pitchFamily="34" charset="0"/>
            </a:endParaRPr>
          </a:p>
          <a:p>
            <a:pPr algn="l" eaLnBrk="1" hangingPunct="1">
              <a:spcBef>
                <a:spcPct val="0"/>
              </a:spcBef>
              <a:buClrTx/>
              <a:buSzTx/>
              <a:buFontTx/>
              <a:buNone/>
            </a:pPr>
            <a:endParaRPr lang="ru-RU" altLang="en-US" sz="1800" i="1" dirty="0">
              <a:solidFill>
                <a:srgbClr val="FFFFFF"/>
              </a:solidFill>
              <a:latin typeface="Arial" panose="020B0604020202020204" pitchFamily="34" charset="0"/>
            </a:endParaRPr>
          </a:p>
          <a:p>
            <a:pPr algn="l" eaLnBrk="1" hangingPunct="1">
              <a:spcBef>
                <a:spcPct val="0"/>
              </a:spcBef>
              <a:buClrTx/>
              <a:buSzTx/>
              <a:buFontTx/>
              <a:buNone/>
            </a:pPr>
            <a:endParaRPr lang="ru-RU" altLang="en-US" sz="1800" i="1" dirty="0">
              <a:solidFill>
                <a:srgbClr val="FFFFFF"/>
              </a:solidFill>
              <a:latin typeface="Arial" panose="020B0604020202020204" pitchFamily="34" charset="0"/>
            </a:endParaRPr>
          </a:p>
          <a:p>
            <a:pPr algn="l" eaLnBrk="1" hangingPunct="1">
              <a:spcBef>
                <a:spcPct val="0"/>
              </a:spcBef>
              <a:buClrTx/>
              <a:buSzTx/>
              <a:buFontTx/>
              <a:buNone/>
            </a:pPr>
            <a:endParaRPr lang="en-US" altLang="en-US" sz="1800" i="1" dirty="0">
              <a:solidFill>
                <a:srgbClr val="FFFFFF"/>
              </a:solidFill>
              <a:latin typeface="Arial" panose="020B0604020202020204" pitchFamily="34" charset="0"/>
            </a:endParaRPr>
          </a:p>
          <a:p>
            <a:pPr algn="l" eaLnBrk="1" hangingPunct="1">
              <a:spcBef>
                <a:spcPct val="0"/>
              </a:spcBef>
              <a:buClrTx/>
              <a:buSzTx/>
              <a:buFontTx/>
              <a:buNone/>
            </a:pPr>
            <a:endParaRPr lang="en-US" altLang="en-US" sz="1800" i="1" dirty="0">
              <a:solidFill>
                <a:srgbClr val="FFFFFF"/>
              </a:solidFill>
              <a:latin typeface="Arial" panose="020B0604020202020204" pitchFamily="34" charset="0"/>
            </a:endParaRPr>
          </a:p>
          <a:p>
            <a:pPr algn="l" eaLnBrk="1" hangingPunct="1">
              <a:spcBef>
                <a:spcPct val="0"/>
              </a:spcBef>
              <a:buClrTx/>
              <a:buSzTx/>
              <a:buFontTx/>
              <a:buNone/>
            </a:pPr>
            <a:endParaRPr lang="ru-RU" altLang="en-US" sz="1800" i="1" dirty="0">
              <a:solidFill>
                <a:srgbClr val="FFFFFF"/>
              </a:solidFill>
              <a:latin typeface="Arial" panose="020B0604020202020204" pitchFamily="34" charset="0"/>
            </a:endParaRPr>
          </a:p>
          <a:p>
            <a:pPr algn="l" eaLnBrk="1" hangingPunct="1">
              <a:spcBef>
                <a:spcPct val="0"/>
              </a:spcBef>
              <a:buClrTx/>
              <a:buSzTx/>
              <a:buFontTx/>
              <a:buNone/>
            </a:pPr>
            <a:endParaRPr lang="ru-RU" altLang="en-US" sz="1800" i="1" dirty="0">
              <a:solidFill>
                <a:srgbClr val="FFFFFF"/>
              </a:solidFill>
              <a:latin typeface="Arial" panose="020B0604020202020204" pitchFamily="34" charset="0"/>
            </a:endParaRPr>
          </a:p>
          <a:p>
            <a:pPr algn="l" eaLnBrk="1" hangingPunct="1">
              <a:spcBef>
                <a:spcPct val="0"/>
              </a:spcBef>
              <a:buClrTx/>
              <a:buSzTx/>
              <a:buFontTx/>
              <a:buNone/>
            </a:pPr>
            <a:endParaRPr lang="ru-RU" altLang="en-US" sz="1800" i="1" dirty="0">
              <a:solidFill>
                <a:srgbClr val="FFFFFF"/>
              </a:solidFill>
              <a:latin typeface="Arial" panose="020B0604020202020204" pitchFamily="34" charset="0"/>
            </a:endParaRPr>
          </a:p>
          <a:p>
            <a:pPr algn="l" eaLnBrk="1" hangingPunct="1">
              <a:spcBef>
                <a:spcPct val="0"/>
              </a:spcBef>
              <a:buClrTx/>
              <a:buSzTx/>
              <a:buFontTx/>
              <a:buNone/>
            </a:pPr>
            <a:r>
              <a:rPr lang="en-US" altLang="en-US" sz="1800" i="1" dirty="0">
                <a:solidFill>
                  <a:srgbClr val="FFFFFF"/>
                </a:solidFill>
                <a:latin typeface="Arial" panose="020B0604020202020204" pitchFamily="34" charset="0"/>
              </a:rPr>
              <a:t>NA62</a:t>
            </a:r>
            <a:r>
              <a:rPr lang="ru-RU" altLang="en-US" sz="1800" i="1" dirty="0">
                <a:solidFill>
                  <a:srgbClr val="FFFFFF"/>
                </a:solidFill>
                <a:latin typeface="Arial" panose="020B0604020202020204" pitchFamily="34" charset="0"/>
              </a:rPr>
              <a:t>  - изучение распадов Каонов </a:t>
            </a:r>
          </a:p>
          <a:p>
            <a:pPr algn="l" eaLnBrk="1" hangingPunct="1">
              <a:spcBef>
                <a:spcPct val="0"/>
              </a:spcBef>
              <a:buClrTx/>
              <a:buSzTx/>
              <a:buFontTx/>
              <a:buNone/>
            </a:pPr>
            <a:r>
              <a:rPr lang="ru-RU" altLang="en-US" sz="1800" i="1" dirty="0">
                <a:solidFill>
                  <a:srgbClr val="FFFFFF"/>
                </a:solidFill>
                <a:latin typeface="Arial" panose="020B0604020202020204" pitchFamily="34" charset="0"/>
              </a:rPr>
              <a:t>            (поиск новых и изучение </a:t>
            </a:r>
          </a:p>
          <a:p>
            <a:pPr algn="l" eaLnBrk="1" hangingPunct="1">
              <a:spcBef>
                <a:spcPct val="0"/>
              </a:spcBef>
              <a:buClrTx/>
              <a:buSzTx/>
              <a:buFontTx/>
              <a:buNone/>
            </a:pPr>
            <a:r>
              <a:rPr lang="ru-RU" altLang="en-US" sz="1800" i="1" dirty="0">
                <a:solidFill>
                  <a:srgbClr val="FFFFFF"/>
                </a:solidFill>
                <a:latin typeface="Arial" panose="020B0604020202020204" pitchFamily="34" charset="0"/>
              </a:rPr>
              <a:t>              редких распадов)</a:t>
            </a:r>
            <a:endParaRPr lang="en-US" altLang="en-US" sz="1800" i="1" dirty="0">
              <a:solidFill>
                <a:srgbClr val="FFFFFF"/>
              </a:solidFill>
              <a:latin typeface="Arial" panose="020B0604020202020204" pitchFamily="34" charset="0"/>
            </a:endParaRPr>
          </a:p>
          <a:p>
            <a:pPr eaLnBrk="1" hangingPunct="1">
              <a:spcBef>
                <a:spcPct val="0"/>
              </a:spcBef>
              <a:buClrTx/>
              <a:buSzTx/>
              <a:buFontTx/>
              <a:buNone/>
            </a:pPr>
            <a:endParaRPr lang="en-US" altLang="en-US" sz="1800" i="1" dirty="0">
              <a:solidFill>
                <a:srgbClr val="FFFFFF"/>
              </a:solidFill>
              <a:latin typeface="Arial" panose="020B0604020202020204" pitchFamily="34" charset="0"/>
            </a:endParaRPr>
          </a:p>
          <a:p>
            <a:pPr eaLnBrk="1" hangingPunct="1">
              <a:spcBef>
                <a:spcPct val="0"/>
              </a:spcBef>
              <a:buClrTx/>
              <a:buSzTx/>
              <a:buFontTx/>
              <a:buNone/>
            </a:pPr>
            <a:endParaRPr lang="ru-RU" altLang="en-US" sz="1800" i="1" dirty="0">
              <a:solidFill>
                <a:srgbClr val="FFFFFF"/>
              </a:solidFill>
              <a:latin typeface="Arial" panose="020B0604020202020204" pitchFamily="34" charset="0"/>
            </a:endParaRPr>
          </a:p>
          <a:p>
            <a:pPr eaLnBrk="1" hangingPunct="1">
              <a:spcBef>
                <a:spcPct val="0"/>
              </a:spcBef>
              <a:buClrTx/>
              <a:buSzTx/>
              <a:buFontTx/>
              <a:buNone/>
            </a:pPr>
            <a:endParaRPr lang="ru-RU" altLang="en-US" sz="1800" i="1" dirty="0">
              <a:solidFill>
                <a:srgbClr val="FFFFFF"/>
              </a:solidFill>
              <a:latin typeface="Arial" panose="020B0604020202020204" pitchFamily="34" charset="0"/>
            </a:endParaRPr>
          </a:p>
          <a:p>
            <a:pPr eaLnBrk="1" hangingPunct="1">
              <a:spcBef>
                <a:spcPct val="0"/>
              </a:spcBef>
              <a:buClrTx/>
              <a:buSzTx/>
              <a:buFontTx/>
              <a:buNone/>
            </a:pPr>
            <a:endParaRPr lang="ru-RU" altLang="en-US" sz="1800" i="1" dirty="0">
              <a:solidFill>
                <a:srgbClr val="FFFFFF"/>
              </a:solidFill>
              <a:latin typeface="Arial" panose="020B0604020202020204" pitchFamily="34" charset="0"/>
            </a:endParaRPr>
          </a:p>
          <a:p>
            <a:pPr eaLnBrk="1" hangingPunct="1">
              <a:spcBef>
                <a:spcPct val="0"/>
              </a:spcBef>
              <a:buClrTx/>
              <a:buSzTx/>
              <a:buFontTx/>
              <a:buNone/>
            </a:pPr>
            <a:endParaRPr lang="ru-RU" altLang="en-US" sz="1800" i="1" dirty="0">
              <a:solidFill>
                <a:srgbClr val="FFFFFF"/>
              </a:solidFill>
              <a:latin typeface="Arial" panose="020B0604020202020204" pitchFamily="34" charset="0"/>
            </a:endParaRPr>
          </a:p>
          <a:p>
            <a:pPr eaLnBrk="1" hangingPunct="1">
              <a:spcBef>
                <a:spcPct val="0"/>
              </a:spcBef>
              <a:buClrTx/>
              <a:buSzTx/>
              <a:buFontTx/>
              <a:buNone/>
            </a:pPr>
            <a:endParaRPr lang="ru-RU" altLang="en-US" sz="1800" i="1" dirty="0">
              <a:solidFill>
                <a:srgbClr val="FFFFFF"/>
              </a:solidFill>
              <a:latin typeface="Arial" panose="020B0604020202020204" pitchFamily="34" charset="0"/>
            </a:endParaRPr>
          </a:p>
          <a:p>
            <a:pPr eaLnBrk="1" hangingPunct="1">
              <a:spcBef>
                <a:spcPct val="0"/>
              </a:spcBef>
              <a:buClrTx/>
              <a:buSzTx/>
              <a:buFontTx/>
              <a:buNone/>
            </a:pPr>
            <a:endParaRPr lang="ru-RU" altLang="en-US" sz="1800" i="1" dirty="0">
              <a:solidFill>
                <a:srgbClr val="FFFFFF"/>
              </a:solidFill>
              <a:latin typeface="Arial" panose="020B0604020202020204" pitchFamily="34" charset="0"/>
            </a:endParaRPr>
          </a:p>
          <a:p>
            <a:pPr eaLnBrk="1" hangingPunct="1">
              <a:spcBef>
                <a:spcPct val="0"/>
              </a:spcBef>
              <a:buClrTx/>
              <a:buSzTx/>
              <a:buFontTx/>
              <a:buNone/>
            </a:pPr>
            <a:r>
              <a:rPr lang="en-US" altLang="en-US" sz="1800" i="1" dirty="0">
                <a:solidFill>
                  <a:srgbClr val="FFFFFF"/>
                </a:solidFill>
                <a:latin typeface="Arial" panose="020B0604020202020204" pitchFamily="34" charset="0"/>
              </a:rPr>
              <a:t>NA61</a:t>
            </a:r>
            <a:r>
              <a:rPr lang="ru-RU" altLang="en-US" sz="1800" i="1" dirty="0">
                <a:solidFill>
                  <a:srgbClr val="FFFFFF"/>
                </a:solidFill>
                <a:latin typeface="Arial" panose="020B0604020202020204" pitchFamily="34" charset="0"/>
              </a:rPr>
              <a:t> - </a:t>
            </a:r>
            <a:endParaRPr lang="en-US" altLang="en-US" sz="1800" dirty="0">
              <a:solidFill>
                <a:srgbClr val="FFFFFF"/>
              </a:solidFill>
              <a:latin typeface="Arial" panose="020B0604020202020204" pitchFamily="34" charset="0"/>
            </a:endParaRPr>
          </a:p>
        </p:txBody>
      </p:sp>
      <p:pic>
        <p:nvPicPr>
          <p:cNvPr id="148483" name="Picture 2" descr="COM_0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268413"/>
            <a:ext cx="4032250" cy="265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8484" name="Picture 3" descr="NA62_01.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4076700"/>
            <a:ext cx="4067175"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3594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Title 1"/>
          <p:cNvSpPr>
            <a:spLocks noGrp="1"/>
          </p:cNvSpPr>
          <p:nvPr>
            <p:ph type="title"/>
          </p:nvPr>
        </p:nvSpPr>
        <p:spPr/>
        <p:txBody>
          <a:bodyPr/>
          <a:lstStyle/>
          <a:p>
            <a:r>
              <a:rPr lang="ru-RU" altLang="en-US" sz="3200" smtClean="0">
                <a:latin typeface="Comic Sans MS" panose="030F0702030302020204" pitchFamily="66" charset="0"/>
                <a:ea typeface="ＭＳ Ｐゴシック" panose="020B0600070205080204" pitchFamily="34" charset="-128"/>
              </a:rPr>
              <a:t>Физика антивещества</a:t>
            </a:r>
            <a:endParaRPr lang="en-US" altLang="en-US" sz="3200" smtClean="0">
              <a:latin typeface="Comic Sans MS" panose="030F0702030302020204" pitchFamily="66" charset="0"/>
              <a:ea typeface="ＭＳ Ｐゴシック" panose="020B0600070205080204" pitchFamily="34" charset="-128"/>
            </a:endParaRPr>
          </a:p>
        </p:txBody>
      </p:sp>
      <p:sp>
        <p:nvSpPr>
          <p:cNvPr id="154627" name="TextBox 3"/>
          <p:cNvSpPr txBox="1">
            <a:spLocks noChangeArrowheads="1"/>
          </p:cNvSpPr>
          <p:nvPr/>
        </p:nvSpPr>
        <p:spPr bwMode="auto">
          <a:xfrm>
            <a:off x="179388" y="1700213"/>
            <a:ext cx="4791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ru-RU" altLang="en-US" sz="1800" b="1">
                <a:solidFill>
                  <a:srgbClr val="000000"/>
                </a:solidFill>
              </a:rPr>
              <a:t>Сравнение вещества и антивещества</a:t>
            </a:r>
            <a:endParaRPr lang="en-US" altLang="en-US" sz="1800" b="1">
              <a:solidFill>
                <a:srgbClr val="000000"/>
              </a:solidFill>
            </a:endParaRPr>
          </a:p>
          <a:p>
            <a:pPr eaLnBrk="1" hangingPunct="1">
              <a:spcBef>
                <a:spcPct val="0"/>
              </a:spcBef>
              <a:buFontTx/>
              <a:buNone/>
            </a:pPr>
            <a:r>
              <a:rPr lang="ru-RU" altLang="en-US" sz="1800" i="1">
                <a:solidFill>
                  <a:srgbClr val="FF0000"/>
                </a:solidFill>
              </a:rPr>
              <a:t>          Фундаментально для теории</a:t>
            </a:r>
            <a:r>
              <a:rPr lang="en-US" altLang="en-US" sz="1800" i="1">
                <a:solidFill>
                  <a:srgbClr val="FF0000"/>
                </a:solidFill>
              </a:rPr>
              <a:t>           </a:t>
            </a:r>
          </a:p>
        </p:txBody>
      </p:sp>
      <p:pic>
        <p:nvPicPr>
          <p:cNvPr id="154628" name="Picture 4" descr="aegis_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4875" y="1295400"/>
            <a:ext cx="4429125" cy="21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3301" name="TextBox 5"/>
          <p:cNvSpPr txBox="1">
            <a:spLocks noChangeArrowheads="1"/>
          </p:cNvSpPr>
          <p:nvPr/>
        </p:nvSpPr>
        <p:spPr bwMode="auto">
          <a:xfrm>
            <a:off x="457200" y="3200400"/>
            <a:ext cx="1325563" cy="923925"/>
          </a:xfrm>
          <a:prstGeom prst="rect">
            <a:avLst/>
          </a:prstGeom>
          <a:noFill/>
          <a:ln w="9525">
            <a:noFill/>
            <a:miter lim="800000"/>
            <a:headEnd/>
            <a:tailEnd/>
          </a:ln>
        </p:spPr>
        <p:txBody>
          <a:bodyPr wrap="none">
            <a:spAutoFit/>
          </a:bodyPr>
          <a:lstStyle/>
          <a:p>
            <a:pPr eaLnBrk="1" hangingPunct="1">
              <a:defRPr/>
            </a:pPr>
            <a:r>
              <a:rPr lang="en-US" sz="1800" b="1">
                <a:solidFill>
                  <a:srgbClr val="000000"/>
                </a:solidFill>
                <a:ea typeface="+mn-ea"/>
              </a:rPr>
              <a:t>ASACUSA</a:t>
            </a:r>
          </a:p>
          <a:p>
            <a:pPr eaLnBrk="1" hangingPunct="1">
              <a:defRPr/>
            </a:pPr>
            <a:r>
              <a:rPr lang="en-US" sz="1800" b="1">
                <a:solidFill>
                  <a:srgbClr val="000000"/>
                </a:solidFill>
                <a:ea typeface="+mn-ea"/>
              </a:rPr>
              <a:t>ATRAP</a:t>
            </a:r>
          </a:p>
          <a:p>
            <a:pPr eaLnBrk="1" hangingPunct="1">
              <a:defRPr/>
            </a:pPr>
            <a:r>
              <a:rPr lang="en-US" sz="1800" b="1">
                <a:solidFill>
                  <a:srgbClr val="000000"/>
                </a:solidFill>
                <a:ea typeface="+mn-ea"/>
              </a:rPr>
              <a:t>ALPHA</a:t>
            </a:r>
          </a:p>
        </p:txBody>
      </p:sp>
      <p:sp>
        <p:nvSpPr>
          <p:cNvPr id="7" name="Right Brace 6"/>
          <p:cNvSpPr/>
          <p:nvPr/>
        </p:nvSpPr>
        <p:spPr>
          <a:xfrm>
            <a:off x="1524000" y="3200400"/>
            <a:ext cx="304800" cy="914400"/>
          </a:xfrm>
          <a:prstGeom prst="rightBrace">
            <a:avLst/>
          </a:prstGeom>
          <a:ln w="19050"/>
        </p:spPr>
        <p:style>
          <a:lnRef idx="1">
            <a:schemeClr val="dk1"/>
          </a:lnRef>
          <a:fillRef idx="0">
            <a:schemeClr val="dk1"/>
          </a:fillRef>
          <a:effectRef idx="0">
            <a:schemeClr val="dk1"/>
          </a:effectRef>
          <a:fontRef idx="minor">
            <a:schemeClr val="tx1"/>
          </a:fontRef>
        </p:style>
        <p:txBody>
          <a:bodyPr anchor="ctr"/>
          <a:lstStyle/>
          <a:p>
            <a:pPr algn="ctr" eaLnBrk="1" hangingPunct="1">
              <a:defRPr/>
            </a:pPr>
            <a:endParaRPr lang="en-US" sz="1800">
              <a:solidFill>
                <a:srgbClr val="000000"/>
              </a:solidFill>
            </a:endParaRPr>
          </a:p>
        </p:txBody>
      </p:sp>
      <p:sp>
        <p:nvSpPr>
          <p:cNvPr id="183303" name="TextBox 7"/>
          <p:cNvSpPr txBox="1">
            <a:spLocks noChangeArrowheads="1"/>
          </p:cNvSpPr>
          <p:nvPr/>
        </p:nvSpPr>
        <p:spPr bwMode="auto">
          <a:xfrm>
            <a:off x="1981200" y="3505200"/>
            <a:ext cx="5767388" cy="369888"/>
          </a:xfrm>
          <a:prstGeom prst="rect">
            <a:avLst/>
          </a:prstGeom>
          <a:noFill/>
          <a:ln w="9525">
            <a:noFill/>
            <a:miter lim="800000"/>
            <a:headEnd/>
            <a:tailEnd/>
          </a:ln>
        </p:spPr>
        <p:txBody>
          <a:bodyPr wrap="none">
            <a:spAutoFit/>
          </a:bodyPr>
          <a:lstStyle/>
          <a:p>
            <a:pPr eaLnBrk="1" hangingPunct="1">
              <a:defRPr/>
            </a:pPr>
            <a:r>
              <a:rPr lang="ru-RU" sz="1800" dirty="0">
                <a:solidFill>
                  <a:srgbClr val="000000"/>
                </a:solidFill>
                <a:ea typeface="+mn-ea"/>
              </a:rPr>
              <a:t>Ловушки</a:t>
            </a:r>
            <a:r>
              <a:rPr lang="en-US" sz="1800" dirty="0">
                <a:solidFill>
                  <a:srgbClr val="000000"/>
                </a:solidFill>
                <a:ea typeface="+mn-ea"/>
              </a:rPr>
              <a:t>  </a:t>
            </a:r>
            <a:r>
              <a:rPr lang="ru-RU" sz="1800" dirty="0">
                <a:solidFill>
                  <a:srgbClr val="00B0F0"/>
                </a:solidFill>
                <a:ea typeface="+mn-ea"/>
              </a:rPr>
              <a:t>анти-Н</a:t>
            </a:r>
            <a:r>
              <a:rPr lang="ru-RU" sz="1800" dirty="0">
                <a:solidFill>
                  <a:srgbClr val="000000"/>
                </a:solidFill>
                <a:ea typeface="+mn-ea"/>
              </a:rPr>
              <a:t> в магнитном поле типа «бутылки»</a:t>
            </a:r>
            <a:r>
              <a:rPr lang="en-US" sz="1800" dirty="0">
                <a:solidFill>
                  <a:srgbClr val="000000"/>
                </a:solidFill>
                <a:ea typeface="+mn-ea"/>
              </a:rPr>
              <a:t> </a:t>
            </a:r>
          </a:p>
        </p:txBody>
      </p:sp>
      <p:sp>
        <p:nvSpPr>
          <p:cNvPr id="183304" name="TextBox 8"/>
          <p:cNvSpPr txBox="1">
            <a:spLocks noChangeArrowheads="1"/>
          </p:cNvSpPr>
          <p:nvPr/>
        </p:nvSpPr>
        <p:spPr bwMode="auto">
          <a:xfrm>
            <a:off x="533400" y="4410075"/>
            <a:ext cx="903288" cy="369888"/>
          </a:xfrm>
          <a:prstGeom prst="rect">
            <a:avLst/>
          </a:prstGeom>
          <a:noFill/>
          <a:ln w="9525">
            <a:noFill/>
            <a:miter lim="800000"/>
            <a:headEnd/>
            <a:tailEnd/>
          </a:ln>
        </p:spPr>
        <p:txBody>
          <a:bodyPr wrap="none">
            <a:spAutoFit/>
          </a:bodyPr>
          <a:lstStyle/>
          <a:p>
            <a:pPr eaLnBrk="1" hangingPunct="1">
              <a:defRPr/>
            </a:pPr>
            <a:r>
              <a:rPr lang="en-US" sz="1800" b="1">
                <a:solidFill>
                  <a:srgbClr val="000000"/>
                </a:solidFill>
                <a:ea typeface="+mn-ea"/>
              </a:rPr>
              <a:t>AEGIS</a:t>
            </a:r>
          </a:p>
        </p:txBody>
      </p:sp>
      <p:sp>
        <p:nvSpPr>
          <p:cNvPr id="154633" name="TextBox 9"/>
          <p:cNvSpPr txBox="1">
            <a:spLocks noChangeArrowheads="1"/>
          </p:cNvSpPr>
          <p:nvPr/>
        </p:nvSpPr>
        <p:spPr bwMode="auto">
          <a:xfrm>
            <a:off x="1403350" y="4365625"/>
            <a:ext cx="459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ru-RU" altLang="en-US" sz="1800">
                <a:solidFill>
                  <a:srgbClr val="000000"/>
                </a:solidFill>
              </a:rPr>
              <a:t>Наблюдение свободного падения</a:t>
            </a:r>
            <a:r>
              <a:rPr lang="en-US" altLang="en-US" sz="1800">
                <a:solidFill>
                  <a:srgbClr val="000000"/>
                </a:solidFill>
              </a:rPr>
              <a:t> </a:t>
            </a:r>
            <a:r>
              <a:rPr lang="ru-RU" altLang="en-US" sz="1800">
                <a:solidFill>
                  <a:srgbClr val="00B0F0"/>
                </a:solidFill>
              </a:rPr>
              <a:t>анти-</a:t>
            </a:r>
            <a:r>
              <a:rPr lang="en-US" altLang="en-US" sz="1800">
                <a:solidFill>
                  <a:srgbClr val="00B0F0"/>
                </a:solidFill>
              </a:rPr>
              <a:t>H</a:t>
            </a:r>
          </a:p>
          <a:p>
            <a:pPr eaLnBrk="1" hangingPunct="1">
              <a:spcBef>
                <a:spcPct val="0"/>
              </a:spcBef>
              <a:buFontTx/>
              <a:buNone/>
            </a:pPr>
            <a:r>
              <a:rPr lang="ru-RU" altLang="en-US" sz="1800">
                <a:solidFill>
                  <a:srgbClr val="000000"/>
                </a:solidFill>
              </a:rPr>
              <a:t>Эксперимент Галилея, </a:t>
            </a:r>
            <a:r>
              <a:rPr lang="ru-RU" altLang="en-US" sz="1800">
                <a:solidFill>
                  <a:srgbClr val="FF0000"/>
                </a:solidFill>
              </a:rPr>
              <a:t>антивещество</a:t>
            </a:r>
            <a:r>
              <a:rPr lang="en-US" altLang="en-US" sz="1800">
                <a:solidFill>
                  <a:srgbClr val="FF0000"/>
                </a:solidFill>
              </a:rPr>
              <a:t>!</a:t>
            </a:r>
          </a:p>
        </p:txBody>
      </p:sp>
      <p:pic>
        <p:nvPicPr>
          <p:cNvPr id="154634" name="Picture 10" descr="aegis_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3810000"/>
            <a:ext cx="2133600" cy="280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3307" name="TextBox 11"/>
          <p:cNvSpPr txBox="1">
            <a:spLocks noChangeArrowheads="1"/>
          </p:cNvSpPr>
          <p:nvPr/>
        </p:nvSpPr>
        <p:spPr bwMode="auto">
          <a:xfrm>
            <a:off x="685800" y="5268913"/>
            <a:ext cx="671513" cy="369887"/>
          </a:xfrm>
          <a:prstGeom prst="rect">
            <a:avLst/>
          </a:prstGeom>
          <a:noFill/>
          <a:ln w="9525">
            <a:noFill/>
            <a:miter lim="800000"/>
            <a:headEnd/>
            <a:tailEnd/>
          </a:ln>
        </p:spPr>
        <p:txBody>
          <a:bodyPr wrap="none">
            <a:spAutoFit/>
          </a:bodyPr>
          <a:lstStyle/>
          <a:p>
            <a:pPr eaLnBrk="1" hangingPunct="1">
              <a:defRPr/>
            </a:pPr>
            <a:r>
              <a:rPr lang="en-US" sz="1800" b="1">
                <a:solidFill>
                  <a:srgbClr val="000000"/>
                </a:solidFill>
                <a:ea typeface="+mn-ea"/>
              </a:rPr>
              <a:t>ACE</a:t>
            </a:r>
          </a:p>
        </p:txBody>
      </p:sp>
      <p:sp>
        <p:nvSpPr>
          <p:cNvPr id="183308" name="TextBox 12"/>
          <p:cNvSpPr txBox="1">
            <a:spLocks noChangeArrowheads="1"/>
          </p:cNvSpPr>
          <p:nvPr/>
        </p:nvSpPr>
        <p:spPr bwMode="auto">
          <a:xfrm>
            <a:off x="1905000" y="5257800"/>
            <a:ext cx="2749550" cy="646113"/>
          </a:xfrm>
          <a:prstGeom prst="rect">
            <a:avLst/>
          </a:prstGeom>
          <a:noFill/>
          <a:ln w="9525">
            <a:noFill/>
            <a:miter lim="800000"/>
            <a:headEnd/>
            <a:tailEnd/>
          </a:ln>
        </p:spPr>
        <p:txBody>
          <a:bodyPr wrap="none">
            <a:spAutoFit/>
          </a:bodyPr>
          <a:lstStyle/>
          <a:p>
            <a:pPr eaLnBrk="1" hangingPunct="1">
              <a:defRPr/>
            </a:pPr>
            <a:r>
              <a:rPr lang="ru-RU" sz="1800" dirty="0">
                <a:solidFill>
                  <a:srgbClr val="000000"/>
                </a:solidFill>
                <a:ea typeface="+mn-ea"/>
              </a:rPr>
              <a:t>Биологический эффект </a:t>
            </a:r>
          </a:p>
          <a:p>
            <a:pPr eaLnBrk="1" hangingPunct="1">
              <a:defRPr/>
            </a:pPr>
            <a:r>
              <a:rPr lang="ru-RU" sz="1800" dirty="0">
                <a:solidFill>
                  <a:srgbClr val="0070C0"/>
                </a:solidFill>
                <a:ea typeface="+mn-ea"/>
              </a:rPr>
              <a:t>анти-</a:t>
            </a:r>
            <a:r>
              <a:rPr lang="en-US" sz="1800" dirty="0">
                <a:solidFill>
                  <a:srgbClr val="0070C0"/>
                </a:solidFill>
                <a:ea typeface="+mn-ea"/>
              </a:rPr>
              <a:t>p </a:t>
            </a:r>
            <a:r>
              <a:rPr lang="ru-RU" sz="1800" dirty="0">
                <a:solidFill>
                  <a:srgbClr val="C00000"/>
                </a:solidFill>
                <a:latin typeface="Comic Sans MS" pitchFamily="66" charset="0"/>
                <a:ea typeface="+mn-ea"/>
              </a:rPr>
              <a:t> </a:t>
            </a:r>
            <a:r>
              <a:rPr lang="en-US" sz="1800" dirty="0">
                <a:solidFill>
                  <a:srgbClr val="C00000"/>
                </a:solidFill>
                <a:latin typeface="Comic Sans MS" pitchFamily="66" charset="0"/>
                <a:ea typeface="+mn-ea"/>
              </a:rPr>
              <a:t>-&gt; </a:t>
            </a:r>
            <a:r>
              <a:rPr lang="ru-RU" sz="1800" dirty="0">
                <a:solidFill>
                  <a:srgbClr val="C00000"/>
                </a:solidFill>
                <a:latin typeface="Comic Sans MS" pitchFamily="66" charset="0"/>
                <a:ea typeface="+mn-ea"/>
              </a:rPr>
              <a:t>терапия </a:t>
            </a:r>
            <a:endParaRPr lang="en-US" sz="1800" dirty="0">
              <a:solidFill>
                <a:srgbClr val="C00000"/>
              </a:solidFill>
              <a:latin typeface="Comic Sans MS" pitchFamily="66" charset="0"/>
              <a:ea typeface="+mn-ea"/>
            </a:endParaRPr>
          </a:p>
        </p:txBody>
      </p:sp>
      <p:pic>
        <p:nvPicPr>
          <p:cNvPr id="154637" name="Picture 2" descr="C:\Documents and Settings\blochp\Local Settings\Temporary Internet Files\Content.IE5\Z4LFQH7L\MCj01051880000[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40425" y="4365625"/>
            <a:ext cx="903288"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3310" name="TextBox 13"/>
          <p:cNvSpPr txBox="1">
            <a:spLocks noChangeArrowheads="1"/>
          </p:cNvSpPr>
          <p:nvPr/>
        </p:nvSpPr>
        <p:spPr bwMode="auto">
          <a:xfrm>
            <a:off x="8534400" y="2971800"/>
            <a:ext cx="350838" cy="369888"/>
          </a:xfrm>
          <a:prstGeom prst="rect">
            <a:avLst/>
          </a:prstGeom>
          <a:noFill/>
          <a:ln w="9525">
            <a:noFill/>
            <a:miter lim="800000"/>
            <a:headEnd/>
            <a:tailEnd/>
          </a:ln>
        </p:spPr>
        <p:txBody>
          <a:bodyPr wrap="none">
            <a:spAutoFit/>
          </a:bodyPr>
          <a:lstStyle/>
          <a:p>
            <a:pPr eaLnBrk="1" hangingPunct="1">
              <a:defRPr/>
            </a:pPr>
            <a:r>
              <a:rPr lang="fr-FR" sz="1800">
                <a:solidFill>
                  <a:srgbClr val="FFFFFF"/>
                </a:solidFill>
                <a:latin typeface="Times New Roman Antimatter"/>
                <a:ea typeface="+mn-ea"/>
              </a:rPr>
              <a:t>H</a:t>
            </a:r>
          </a:p>
        </p:txBody>
      </p:sp>
      <p:sp>
        <p:nvSpPr>
          <p:cNvPr id="183311" name="TextBox 14"/>
          <p:cNvSpPr txBox="1">
            <a:spLocks noChangeArrowheads="1"/>
          </p:cNvSpPr>
          <p:nvPr/>
        </p:nvSpPr>
        <p:spPr bwMode="auto">
          <a:xfrm>
            <a:off x="4876800" y="3048000"/>
            <a:ext cx="350838" cy="369888"/>
          </a:xfrm>
          <a:prstGeom prst="rect">
            <a:avLst/>
          </a:prstGeom>
          <a:noFill/>
          <a:ln w="9525">
            <a:noFill/>
            <a:miter lim="800000"/>
            <a:headEnd/>
            <a:tailEnd/>
          </a:ln>
        </p:spPr>
        <p:txBody>
          <a:bodyPr wrap="none">
            <a:spAutoFit/>
          </a:bodyPr>
          <a:lstStyle/>
          <a:p>
            <a:pPr eaLnBrk="1" hangingPunct="1">
              <a:defRPr/>
            </a:pPr>
            <a:r>
              <a:rPr lang="fr-FR" sz="1800">
                <a:solidFill>
                  <a:srgbClr val="FFFFFF"/>
                </a:solidFill>
                <a:ea typeface="+mn-ea"/>
              </a:rPr>
              <a:t>H</a:t>
            </a:r>
          </a:p>
        </p:txBody>
      </p:sp>
      <p:sp>
        <p:nvSpPr>
          <p:cNvPr id="154640" name="Rectangle 25"/>
          <p:cNvSpPr txBox="1">
            <a:spLocks noChangeArrowheads="1"/>
          </p:cNvSpPr>
          <p:nvPr/>
        </p:nvSpPr>
        <p:spPr bwMode="auto">
          <a:xfrm>
            <a:off x="152400" y="6572250"/>
            <a:ext cx="2063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fld id="{ABE239CD-540D-4F65-B679-A067224D1024}" type="datetime1">
              <a:rPr lang="en-US" altLang="en-US" sz="700">
                <a:solidFill>
                  <a:srgbClr val="000066"/>
                </a:solidFill>
                <a:latin typeface="Helvetica" panose="020B0604020202020204" pitchFamily="34" charset="0"/>
              </a:rPr>
              <a:pPr eaLnBrk="1" hangingPunct="1">
                <a:spcBef>
                  <a:spcPct val="0"/>
                </a:spcBef>
                <a:buFontTx/>
                <a:buNone/>
              </a:pPr>
              <a:t>12/4/2016</a:t>
            </a:fld>
            <a:endParaRPr lang="en-US" altLang="en-US" sz="700">
              <a:solidFill>
                <a:srgbClr val="000066"/>
              </a:solidFill>
              <a:latin typeface="Helvetica" panose="020B0604020202020204" pitchFamily="34" charset="0"/>
            </a:endParaRPr>
          </a:p>
        </p:txBody>
      </p:sp>
      <p:sp>
        <p:nvSpPr>
          <p:cNvPr id="154641" name="Slide Number Placeholder 5"/>
          <p:cNvSpPr txBox="1">
            <a:spLocks/>
          </p:cNvSpPr>
          <p:nvPr/>
        </p:nvSpPr>
        <p:spPr bwMode="auto">
          <a:xfrm>
            <a:off x="6934200" y="647700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r" eaLnBrk="1" hangingPunct="1">
              <a:spcBef>
                <a:spcPct val="0"/>
              </a:spcBef>
              <a:buFontTx/>
              <a:buNone/>
            </a:pPr>
            <a:fld id="{5BEB4D9F-F2AA-490A-B03B-DCD2349A3F49}" type="slidenum">
              <a:rPr lang="en-US" altLang="en-US" sz="700">
                <a:solidFill>
                  <a:srgbClr val="000066"/>
                </a:solidFill>
                <a:latin typeface="Helvetica" panose="020B0604020202020204" pitchFamily="34" charset="0"/>
              </a:rPr>
              <a:pPr algn="r" eaLnBrk="1" hangingPunct="1">
                <a:spcBef>
                  <a:spcPct val="0"/>
                </a:spcBef>
                <a:buFontTx/>
                <a:buNone/>
              </a:pPr>
              <a:t>17</a:t>
            </a:fld>
            <a:endParaRPr lang="en-US" altLang="en-US" sz="700">
              <a:solidFill>
                <a:srgbClr val="000066"/>
              </a:solidFill>
              <a:latin typeface="Helvetica" panose="020B0604020202020204" pitchFamily="34" charset="0"/>
            </a:endParaRPr>
          </a:p>
        </p:txBody>
      </p:sp>
    </p:spTree>
    <p:extLst>
      <p:ext uri="{BB962C8B-B14F-4D97-AF65-F5344CB8AC3E}">
        <p14:creationId xmlns:p14="http://schemas.microsoft.com/office/powerpoint/2010/main" val="32322752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22" name="Date Placeholder 2"/>
          <p:cNvSpPr txBox="1">
            <a:spLocks noGrp="1"/>
          </p:cNvSpPr>
          <p:nvPr/>
        </p:nvSpPr>
        <p:spPr bwMode="auto">
          <a:xfrm>
            <a:off x="107950" y="6453188"/>
            <a:ext cx="1177925" cy="404812"/>
          </a:xfrm>
          <a:prstGeom prst="rect">
            <a:avLst/>
          </a:prstGeom>
          <a:noFill/>
          <a:ln w="9525">
            <a:noFill/>
            <a:miter lim="800000"/>
            <a:headEnd/>
            <a:tailEnd/>
          </a:ln>
        </p:spPr>
        <p:txBody>
          <a:bodyPr lIns="92075" tIns="46038" rIns="92075" bIns="46038" anchor="b"/>
          <a:lstStyle/>
          <a:p>
            <a:pPr eaLnBrk="1" hangingPunct="1">
              <a:defRPr/>
            </a:pPr>
            <a:r>
              <a:rPr lang="en-US" sz="1200" b="1">
                <a:solidFill>
                  <a:srgbClr val="F8F8F8"/>
                </a:solidFill>
                <a:ea typeface="+mn-ea"/>
              </a:rPr>
              <a:t>A. Siemko   16/04/2007</a:t>
            </a:r>
          </a:p>
        </p:txBody>
      </p:sp>
      <p:sp>
        <p:nvSpPr>
          <p:cNvPr id="156675" name="Rectangle 2"/>
          <p:cNvSpPr>
            <a:spLocks noGrp="1" noChangeArrowheads="1"/>
          </p:cNvSpPr>
          <p:nvPr>
            <p:ph type="title" idx="4294967295"/>
          </p:nvPr>
        </p:nvSpPr>
        <p:spPr>
          <a:xfrm>
            <a:off x="35496" y="-27657"/>
            <a:ext cx="8713787" cy="1368425"/>
          </a:xfrm>
        </p:spPr>
        <p:txBody>
          <a:bodyPr lIns="92075" tIns="46038" rIns="92075" bIns="46038"/>
          <a:lstStyle/>
          <a:p>
            <a:pPr eaLnBrk="1" hangingPunct="1"/>
            <a:r>
              <a:rPr lang="ru-RU" altLang="en-US" dirty="0" smtClean="0">
                <a:ea typeface="ＭＳ Ｐゴシック" panose="020B0600070205080204" pitchFamily="34" charset="-128"/>
              </a:rPr>
              <a:t>Ускорительный комплекс </a:t>
            </a:r>
            <a:r>
              <a:rPr lang="pl-PL" altLang="en-US" dirty="0" smtClean="0">
                <a:ea typeface="ＭＳ Ｐゴシック" panose="020B0600070205080204" pitchFamily="34" charset="-128"/>
              </a:rPr>
              <a:t>CERN</a:t>
            </a:r>
            <a:r>
              <a:rPr lang="en-US" altLang="en-US" dirty="0" smtClean="0">
                <a:ea typeface="ＭＳ Ｐゴシック" panose="020B0600070205080204" pitchFamily="34" charset="-128"/>
              </a:rPr>
              <a:t>, </a:t>
            </a:r>
            <a:br>
              <a:rPr lang="en-US" altLang="en-US" dirty="0" smtClean="0">
                <a:ea typeface="ＭＳ Ｐゴシック" panose="020B0600070205080204" pitchFamily="34" charset="-128"/>
              </a:rPr>
            </a:br>
            <a:r>
              <a:rPr lang="ru-RU" altLang="en-US" dirty="0" smtClean="0">
                <a:solidFill>
                  <a:schemeClr val="tx1"/>
                </a:solidFill>
                <a:ea typeface="ＭＳ Ｐゴシック" panose="020B0600070205080204" pitchFamily="34" charset="-128"/>
              </a:rPr>
              <a:t>работает не только для</a:t>
            </a:r>
            <a:r>
              <a:rPr lang="en-US" altLang="en-US" dirty="0" smtClean="0">
                <a:solidFill>
                  <a:schemeClr val="tx1"/>
                </a:solidFill>
                <a:ea typeface="ＭＳ Ｐゴシック" panose="020B0600070205080204" pitchFamily="34" charset="-128"/>
              </a:rPr>
              <a:t> LHC </a:t>
            </a:r>
            <a:endParaRPr lang="pl-PL" altLang="en-US" dirty="0" smtClean="0">
              <a:solidFill>
                <a:schemeClr val="tx1"/>
              </a:solidFill>
              <a:ea typeface="ＭＳ Ｐゴシック" panose="020B0600070205080204" pitchFamily="34" charset="-128"/>
            </a:endParaRPr>
          </a:p>
        </p:txBody>
      </p:sp>
      <p:pic>
        <p:nvPicPr>
          <p:cNvPr id="156676" name="Picture 3" descr="ACcomplexpdf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524000"/>
            <a:ext cx="7272338"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6677" name="AutoShape 4"/>
          <p:cNvSpPr>
            <a:spLocks/>
          </p:cNvSpPr>
          <p:nvPr/>
        </p:nvSpPr>
        <p:spPr bwMode="auto">
          <a:xfrm>
            <a:off x="457200" y="3657600"/>
            <a:ext cx="3657600" cy="1828800"/>
          </a:xfrm>
          <a:prstGeom prst="accentBorderCallout2">
            <a:avLst>
              <a:gd name="adj1" fmla="val 6250"/>
              <a:gd name="adj2" fmla="val 102083"/>
              <a:gd name="adj3" fmla="val 6250"/>
              <a:gd name="adj4" fmla="val 122440"/>
              <a:gd name="adj5" fmla="val 39236"/>
              <a:gd name="adj6" fmla="val 143014"/>
            </a:avLst>
          </a:prstGeom>
          <a:solidFill>
            <a:srgbClr val="FFFF99"/>
          </a:solidFill>
          <a:ln w="57150">
            <a:solidFill>
              <a:srgbClr val="FF3300"/>
            </a:solidFill>
            <a:miter lim="800000"/>
            <a:headEnd/>
            <a:tailEnd/>
          </a:ln>
        </p:spPr>
        <p:txBody>
          <a:bodyPr lIns="92075" tIns="46038" rIns="92075" bIns="46038"/>
          <a:lstStyle>
            <a:lvl1pPr marL="342900" indent="-342900">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buClr>
                <a:srgbClr val="6666FF"/>
              </a:buClr>
              <a:buSzPct val="70000"/>
              <a:buFont typeface="Wingdings" panose="05000000000000000000" pitchFamily="2" charset="2"/>
              <a:buNone/>
            </a:pPr>
            <a:r>
              <a:rPr lang="en-US" altLang="en-US" sz="2800">
                <a:solidFill>
                  <a:srgbClr val="000000"/>
                </a:solidFill>
              </a:rPr>
              <a:t>ISOLDE </a:t>
            </a:r>
            <a:r>
              <a:rPr lang="ru-RU" altLang="en-US" sz="2400">
                <a:solidFill>
                  <a:srgbClr val="000000"/>
                </a:solidFill>
              </a:rPr>
              <a:t>работает на</a:t>
            </a:r>
            <a:endParaRPr lang="en-US" altLang="en-US" sz="2400">
              <a:solidFill>
                <a:srgbClr val="000000"/>
              </a:solidFill>
            </a:endParaRPr>
          </a:p>
          <a:p>
            <a:pPr eaLnBrk="1" hangingPunct="1">
              <a:buClr>
                <a:srgbClr val="6666FF"/>
              </a:buClr>
              <a:buSzPct val="70000"/>
              <a:buFont typeface="Wingdings" panose="05000000000000000000" pitchFamily="2" charset="2"/>
              <a:buNone/>
            </a:pPr>
            <a:r>
              <a:rPr lang="ru-RU" altLang="en-US" sz="2400">
                <a:solidFill>
                  <a:srgbClr val="000000"/>
                </a:solidFill>
              </a:rPr>
              <a:t>протонном пучке </a:t>
            </a:r>
            <a:r>
              <a:rPr lang="en-US" altLang="en-US" sz="2400">
                <a:solidFill>
                  <a:srgbClr val="000000"/>
                </a:solidFill>
              </a:rPr>
              <a:t>PSB ; </a:t>
            </a:r>
          </a:p>
          <a:p>
            <a:pPr eaLnBrk="1" hangingPunct="1">
              <a:buClr>
                <a:srgbClr val="6666FF"/>
              </a:buClr>
              <a:buSzPct val="70000"/>
              <a:buFont typeface="Wingdings" panose="05000000000000000000" pitchFamily="2" charset="2"/>
              <a:buNone/>
            </a:pPr>
            <a:r>
              <a:rPr lang="en-US" altLang="en-US" sz="2400">
                <a:solidFill>
                  <a:srgbClr val="000000"/>
                </a:solidFill>
              </a:rPr>
              <a:t>1967</a:t>
            </a:r>
            <a:r>
              <a:rPr lang="ru-RU" altLang="en-US" sz="2400">
                <a:solidFill>
                  <a:srgbClr val="000000"/>
                </a:solidFill>
              </a:rPr>
              <a:t> </a:t>
            </a:r>
            <a:r>
              <a:rPr lang="en-US" altLang="en-US" sz="2400">
                <a:solidFill>
                  <a:srgbClr val="000000"/>
                </a:solidFill>
              </a:rPr>
              <a:t> upgraded  in  1992</a:t>
            </a:r>
            <a:endParaRPr lang="pl-PL" altLang="en-US" sz="2400">
              <a:solidFill>
                <a:srgbClr val="000000"/>
              </a:solidFill>
            </a:endParaRPr>
          </a:p>
        </p:txBody>
      </p:sp>
    </p:spTree>
    <p:extLst>
      <p:ext uri="{BB962C8B-B14F-4D97-AF65-F5344CB8AC3E}">
        <p14:creationId xmlns:p14="http://schemas.microsoft.com/office/powerpoint/2010/main" val="86575832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395536" y="53752"/>
            <a:ext cx="8229600" cy="1143000"/>
          </a:xfrm>
        </p:spPr>
        <p:txBody>
          <a:bodyPr/>
          <a:lstStyle/>
          <a:p>
            <a:pPr eaLnBrk="1" hangingPunct="1"/>
            <a:r>
              <a:rPr lang="en-US" altLang="en-US" dirty="0" smtClean="0">
                <a:ea typeface="ＭＳ Ｐゴシック" panose="020B0600070205080204" pitchFamily="34" charset="-128"/>
              </a:rPr>
              <a:t> </a:t>
            </a:r>
            <a:r>
              <a:rPr lang="ru-RU" altLang="en-US" sz="3600" dirty="0" smtClean="0">
                <a:ea typeface="ＭＳ Ｐゴシック" panose="020B0600070205080204" pitchFamily="34" charset="-128"/>
              </a:rPr>
              <a:t>ИЗОЛЬДА </a:t>
            </a:r>
            <a:r>
              <a:rPr lang="en-US" altLang="en-US" sz="3600" dirty="0" smtClean="0">
                <a:ea typeface="ＭＳ Ｐゴシック" panose="020B0600070205080204" pitchFamily="34" charset="-128"/>
              </a:rPr>
              <a:t>- </a:t>
            </a:r>
            <a:r>
              <a:rPr lang="en-US" altLang="en-US" sz="3600" u="sng" dirty="0" smtClean="0">
                <a:ea typeface="ＭＳ Ｐゴシック" panose="020B0600070205080204" pitchFamily="34" charset="-128"/>
              </a:rPr>
              <a:t>I</a:t>
            </a:r>
            <a:r>
              <a:rPr lang="en-US" altLang="en-US" sz="3600" dirty="0" smtClean="0">
                <a:ea typeface="ＭＳ Ｐゴシック" panose="020B0600070205080204" pitchFamily="34" charset="-128"/>
              </a:rPr>
              <a:t>sotope </a:t>
            </a:r>
            <a:r>
              <a:rPr lang="en-US" altLang="en-US" sz="3600" u="sng" dirty="0" smtClean="0">
                <a:ea typeface="ＭＳ Ｐゴシック" panose="020B0600070205080204" pitchFamily="34" charset="-128"/>
              </a:rPr>
              <a:t>S</a:t>
            </a:r>
            <a:r>
              <a:rPr lang="en-US" altLang="en-US" sz="3600" dirty="0" smtClean="0">
                <a:ea typeface="ＭＳ Ｐゴシック" panose="020B0600070205080204" pitchFamily="34" charset="-128"/>
              </a:rPr>
              <a:t>eparator </a:t>
            </a:r>
            <a:r>
              <a:rPr lang="en-US" altLang="en-US" sz="3600" u="sng" dirty="0" smtClean="0">
                <a:ea typeface="ＭＳ Ｐゴシック" panose="020B0600070205080204" pitchFamily="34" charset="-128"/>
              </a:rPr>
              <a:t>O</a:t>
            </a:r>
            <a:r>
              <a:rPr lang="en-US" altLang="en-US" sz="3600" dirty="0" smtClean="0">
                <a:ea typeface="ＭＳ Ｐゴシック" panose="020B0600070205080204" pitchFamily="34" charset="-128"/>
              </a:rPr>
              <a:t>n </a:t>
            </a:r>
            <a:r>
              <a:rPr lang="en-US" altLang="en-US" sz="3600" u="sng" dirty="0" smtClean="0">
                <a:ea typeface="ＭＳ Ｐゴシック" panose="020B0600070205080204" pitchFamily="34" charset="-128"/>
              </a:rPr>
              <a:t>L</a:t>
            </a:r>
            <a:r>
              <a:rPr lang="en-US" altLang="en-US" sz="3600" dirty="0" smtClean="0">
                <a:ea typeface="ＭＳ Ｐゴシック" panose="020B0600070205080204" pitchFamily="34" charset="-128"/>
              </a:rPr>
              <a:t>ine</a:t>
            </a:r>
            <a:r>
              <a:rPr lang="ru-RU" altLang="en-US" sz="3600" dirty="0" smtClean="0">
                <a:ea typeface="ＭＳ Ｐゴシック" panose="020B0600070205080204" pitchFamily="34" charset="-128"/>
              </a:rPr>
              <a:t>   </a:t>
            </a:r>
            <a:r>
              <a:rPr lang="en-GB" altLang="en-US" sz="3600" dirty="0" smtClean="0">
                <a:ea typeface="ＭＳ Ｐゴシック" panose="020B0600070205080204" pitchFamily="34" charset="-128"/>
              </a:rPr>
              <a:t> </a:t>
            </a:r>
            <a:r>
              <a:rPr lang="ru-RU" altLang="en-US" sz="3600" dirty="0" smtClean="0">
                <a:ea typeface="ＭＳ Ｐゴシック" panose="020B0600070205080204" pitchFamily="34" charset="-128"/>
              </a:rPr>
              <a:t>РЕКС - </a:t>
            </a:r>
            <a:r>
              <a:rPr lang="en-GB" altLang="en-US" sz="3600" u="sng" dirty="0" smtClean="0">
                <a:ea typeface="ＭＳ Ｐゴシック" panose="020B0600070205080204" pitchFamily="34" charset="-128"/>
              </a:rPr>
              <a:t>R</a:t>
            </a:r>
            <a:r>
              <a:rPr lang="en-GB" altLang="en-US" sz="3600" dirty="0" smtClean="0">
                <a:ea typeface="ＭＳ Ｐゴシック" panose="020B0600070205080204" pitchFamily="34" charset="-128"/>
              </a:rPr>
              <a:t>adioactive beam </a:t>
            </a:r>
            <a:r>
              <a:rPr lang="en-GB" altLang="en-US" sz="3600" u="sng" dirty="0" err="1" smtClean="0">
                <a:ea typeface="ＭＳ Ｐゴシック" panose="020B0600070205080204" pitchFamily="34" charset="-128"/>
              </a:rPr>
              <a:t>EX</a:t>
            </a:r>
            <a:r>
              <a:rPr lang="en-GB" altLang="en-US" sz="3600" dirty="0" err="1" smtClean="0">
                <a:ea typeface="ＭＳ Ｐゴシック" panose="020B0600070205080204" pitchFamily="34" charset="-128"/>
              </a:rPr>
              <a:t>periment</a:t>
            </a:r>
            <a:r>
              <a:rPr lang="en-GB" altLang="en-US" sz="3600" dirty="0" smtClean="0">
                <a:ea typeface="ＭＳ Ｐゴシック" panose="020B0600070205080204" pitchFamily="34" charset="-128"/>
              </a:rPr>
              <a:t>  </a:t>
            </a:r>
            <a:r>
              <a:rPr lang="en-US" altLang="en-US" sz="3600" dirty="0" smtClean="0">
                <a:ea typeface="ＭＳ Ｐゴシック" panose="020B0600070205080204" pitchFamily="34" charset="-128"/>
              </a:rPr>
              <a:t> </a:t>
            </a:r>
            <a:endParaRPr lang="en-GB" altLang="en-US" sz="3600" dirty="0" smtClean="0">
              <a:ea typeface="ＭＳ Ｐゴシック" panose="020B0600070205080204" pitchFamily="34" charset="-128"/>
            </a:endParaRPr>
          </a:p>
        </p:txBody>
      </p:sp>
      <p:sp>
        <p:nvSpPr>
          <p:cNvPr id="158723" name="Rectangle 3"/>
          <p:cNvSpPr>
            <a:spLocks noGrp="1" noChangeArrowheads="1"/>
          </p:cNvSpPr>
          <p:nvPr>
            <p:ph type="body" sz="half" idx="1"/>
          </p:nvPr>
        </p:nvSpPr>
        <p:spPr/>
        <p:txBody>
          <a:bodyPr/>
          <a:lstStyle/>
          <a:p>
            <a:pPr eaLnBrk="1" hangingPunct="1">
              <a:buFontTx/>
              <a:buNone/>
            </a:pPr>
            <a:r>
              <a:rPr lang="en-GB" altLang="en-US" sz="1400" smtClean="0">
                <a:solidFill>
                  <a:srgbClr val="000000"/>
                </a:solidFill>
                <a:ea typeface="ＭＳ Ｐゴシック" panose="020B0600070205080204" pitchFamily="34" charset="-128"/>
                <a:cs typeface="Times New Roman" panose="02020603050405020304" pitchFamily="18" charset="0"/>
              </a:rPr>
              <a:t> </a:t>
            </a:r>
            <a:r>
              <a:rPr lang="en-GB" altLang="en-US" sz="1400" smtClean="0">
                <a:solidFill>
                  <a:srgbClr val="000000"/>
                </a:solidFill>
                <a:latin typeface="Comic Sans MS" panose="030F0702030302020204" pitchFamily="66" charset="0"/>
                <a:ea typeface="ＭＳ Ｐゴシック" panose="020B0600070205080204" pitchFamily="34" charset="-128"/>
                <a:cs typeface="Times New Roman" panose="02020603050405020304" pitchFamily="18" charset="0"/>
              </a:rPr>
              <a:t>	</a:t>
            </a:r>
            <a:r>
              <a:rPr lang="ru-RU" altLang="en-US" sz="2400" b="1" smtClean="0">
                <a:latin typeface="Comic Sans MS" panose="030F0702030302020204" pitchFamily="66" charset="0"/>
                <a:ea typeface="ＭＳ Ｐゴシック" panose="020B0600070205080204" pitchFamily="34" charset="-128"/>
              </a:rPr>
              <a:t>Фабрика алхимии</a:t>
            </a:r>
            <a:endParaRPr lang="en-GB" altLang="en-US" sz="2400" b="1" smtClean="0">
              <a:latin typeface="Comic Sans MS" panose="030F0702030302020204" pitchFamily="66" charset="0"/>
              <a:ea typeface="ＭＳ Ｐゴシック" panose="020B0600070205080204" pitchFamily="34" charset="-128"/>
            </a:endParaRPr>
          </a:p>
          <a:p>
            <a:pPr eaLnBrk="1" hangingPunct="1">
              <a:buFontTx/>
              <a:buNone/>
            </a:pPr>
            <a:r>
              <a:rPr lang="ru-RU" altLang="en-US" sz="2400" b="1" smtClean="0">
                <a:latin typeface="Comic Sans MS" panose="030F0702030302020204" pitchFamily="66" charset="0"/>
                <a:ea typeface="ＭＳ Ｐゴシック" panose="020B0600070205080204" pitchFamily="34" charset="-128"/>
              </a:rPr>
              <a:t>(для ядерной физики)</a:t>
            </a:r>
            <a:endParaRPr lang="en-GB" altLang="en-US" sz="2400" b="1" smtClean="0">
              <a:latin typeface="Comic Sans MS" panose="030F0702030302020204" pitchFamily="66" charset="0"/>
              <a:ea typeface="ＭＳ Ｐゴシック" panose="020B0600070205080204" pitchFamily="34" charset="-128"/>
            </a:endParaRPr>
          </a:p>
          <a:p>
            <a:pPr eaLnBrk="1" hangingPunct="1">
              <a:buFontTx/>
              <a:buNone/>
            </a:pPr>
            <a:r>
              <a:rPr lang="en-GB" altLang="en-US" sz="2400" b="1" smtClean="0">
                <a:ea typeface="ＭＳ Ｐゴシック" panose="020B0600070205080204" pitchFamily="34" charset="-128"/>
              </a:rPr>
              <a:t>	</a:t>
            </a:r>
            <a:r>
              <a:rPr lang="ru-RU" altLang="en-US" sz="1800" smtClean="0">
                <a:solidFill>
                  <a:srgbClr val="000000"/>
                </a:solidFill>
                <a:ea typeface="ＭＳ Ｐゴシック" panose="020B0600070205080204" pitchFamily="34" charset="-128"/>
                <a:cs typeface="Times New Roman" panose="02020603050405020304" pitchFamily="18" charset="0"/>
              </a:rPr>
              <a:t>Низко-энергетические пучки радиоактивных ядер на Бустере протонного синхротрона</a:t>
            </a:r>
            <a:r>
              <a:rPr lang="en-GB" altLang="en-US" sz="1800" smtClean="0">
                <a:solidFill>
                  <a:srgbClr val="000000"/>
                </a:solidFill>
                <a:ea typeface="ＭＳ Ｐゴシック" panose="020B0600070205080204" pitchFamily="34" charset="-128"/>
                <a:cs typeface="Times New Roman" panose="02020603050405020304" pitchFamily="18" charset="0"/>
              </a:rPr>
              <a:t> (PSB)</a:t>
            </a:r>
            <a:r>
              <a:rPr lang="ru-RU" altLang="en-US" sz="1800" smtClean="0">
                <a:solidFill>
                  <a:srgbClr val="000000"/>
                </a:solidFill>
                <a:ea typeface="ＭＳ Ｐゴシック" panose="020B0600070205080204" pitchFamily="34" charset="-128"/>
                <a:cs typeface="Times New Roman" panose="02020603050405020304" pitchFamily="18" charset="0"/>
              </a:rPr>
              <a:t>.</a:t>
            </a:r>
            <a:r>
              <a:rPr lang="en-GB" altLang="en-US" sz="1800" smtClean="0">
                <a:solidFill>
                  <a:srgbClr val="000000"/>
                </a:solidFill>
                <a:ea typeface="ＭＳ Ｐゴシック" panose="020B0600070205080204" pitchFamily="34" charset="-128"/>
                <a:cs typeface="Times New Roman" panose="02020603050405020304" pitchFamily="18" charset="0"/>
              </a:rPr>
              <a:t> </a:t>
            </a:r>
            <a:endParaRPr lang="ru-RU" altLang="en-US" sz="1800" smtClean="0">
              <a:solidFill>
                <a:srgbClr val="000000"/>
              </a:solidFill>
              <a:ea typeface="ＭＳ Ｐゴシック" panose="020B0600070205080204" pitchFamily="34" charset="-128"/>
              <a:cs typeface="Times New Roman" panose="02020603050405020304" pitchFamily="18" charset="0"/>
            </a:endParaRPr>
          </a:p>
          <a:p>
            <a:pPr eaLnBrk="1" hangingPunct="1">
              <a:buFontTx/>
              <a:buNone/>
            </a:pPr>
            <a:r>
              <a:rPr lang="ru-RU" altLang="en-US" sz="1800" smtClean="0">
                <a:solidFill>
                  <a:srgbClr val="000000"/>
                </a:solidFill>
                <a:ea typeface="ＭＳ Ｐゴシック" panose="020B0600070205080204" pitchFamily="34" charset="-128"/>
                <a:cs typeface="Times New Roman" panose="02020603050405020304" pitchFamily="18" charset="0"/>
              </a:rPr>
              <a:t>      </a:t>
            </a:r>
          </a:p>
          <a:p>
            <a:pPr eaLnBrk="1" hangingPunct="1">
              <a:buFontTx/>
              <a:buNone/>
            </a:pPr>
            <a:r>
              <a:rPr lang="ru-RU" altLang="en-US" sz="1800" smtClean="0">
                <a:solidFill>
                  <a:srgbClr val="000000"/>
                </a:solidFill>
                <a:ea typeface="ＭＳ Ｐゴシック" panose="020B0600070205080204" pitchFamily="34" charset="-128"/>
                <a:cs typeface="Times New Roman" panose="02020603050405020304" pitchFamily="18" charset="0"/>
              </a:rPr>
              <a:t>      Могут производить более чем 1000 различных радиоактивных изотопов для широкой области исследований</a:t>
            </a:r>
          </a:p>
          <a:p>
            <a:pPr eaLnBrk="1" hangingPunct="1">
              <a:buFontTx/>
              <a:buNone/>
            </a:pPr>
            <a:endParaRPr lang="en-GB" altLang="en-US" sz="1800" smtClean="0">
              <a:ea typeface="ＭＳ Ｐゴシック" panose="020B0600070205080204" pitchFamily="34" charset="-128"/>
            </a:endParaRPr>
          </a:p>
        </p:txBody>
      </p:sp>
      <p:pic>
        <p:nvPicPr>
          <p:cNvPr id="158724" name="Picture 1" descr="https://isolde.web.cern.ch/ISOLDE/REX-ISOLDE/bilder/REX%20acc%20pic.JPG"/>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4970463" y="1600200"/>
            <a:ext cx="3394075" cy="4525963"/>
          </a:xfrm>
          <a:noFill/>
        </p:spPr>
      </p:pic>
    </p:spTree>
    <p:extLst>
      <p:ext uri="{BB962C8B-B14F-4D97-AF65-F5344CB8AC3E}">
        <p14:creationId xmlns:p14="http://schemas.microsoft.com/office/powerpoint/2010/main" val="412900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Number Placeholder 1"/>
          <p:cNvSpPr txBox="1">
            <a:spLocks noGrp="1"/>
          </p:cNvSpPr>
          <p:nvPr/>
        </p:nvSpPr>
        <p:spPr bwMode="auto">
          <a:xfrm>
            <a:off x="7010400"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algn="r" eaLnBrk="1" hangingPunct="1">
              <a:spcBef>
                <a:spcPct val="0"/>
              </a:spcBef>
              <a:buClrTx/>
              <a:buSzTx/>
              <a:buFontTx/>
              <a:buNone/>
            </a:pPr>
            <a:fld id="{14A342E7-E818-40AC-A9A9-DCFB6ADA3D72}" type="slidenum">
              <a:rPr lang="en-US" altLang="en-US" sz="1200" b="1">
                <a:solidFill>
                  <a:srgbClr val="898989"/>
                </a:solidFill>
                <a:latin typeface="Arial" panose="020B0604020202020204" pitchFamily="34" charset="0"/>
              </a:rPr>
              <a:pPr algn="r" eaLnBrk="1" hangingPunct="1">
                <a:spcBef>
                  <a:spcPct val="0"/>
                </a:spcBef>
                <a:buClrTx/>
                <a:buSzTx/>
                <a:buFontTx/>
                <a:buNone/>
              </a:pPr>
              <a:t>2</a:t>
            </a:fld>
            <a:endParaRPr lang="en-US" altLang="en-US" sz="1200" b="1">
              <a:solidFill>
                <a:srgbClr val="898989"/>
              </a:solidFill>
              <a:latin typeface="Arial" panose="020B0604020202020204" pitchFamily="34" charset="0"/>
            </a:endParaRPr>
          </a:p>
        </p:txBody>
      </p:sp>
      <p:pic>
        <p:nvPicPr>
          <p:cNvPr id="97283" name="Picture 2" descr="flags"/>
          <p:cNvPicPr>
            <a:picLocks noChangeAspect="1" noChangeArrowheads="1"/>
          </p:cNvPicPr>
          <p:nvPr/>
        </p:nvPicPr>
        <p:blipFill>
          <a:blip r:embed="rId3">
            <a:lum bright="-2000" contrast="-2000"/>
            <a:extLst>
              <a:ext uri="{28A0092B-C50C-407E-A947-70E740481C1C}">
                <a14:useLocalDpi xmlns:a14="http://schemas.microsoft.com/office/drawing/2010/main" val="0"/>
              </a:ext>
            </a:extLst>
          </a:blip>
          <a:srcRect t="1666"/>
          <a:stretch>
            <a:fillRect/>
          </a:stretch>
        </p:blipFill>
        <p:spPr bwMode="auto">
          <a:xfrm>
            <a:off x="-76200" y="7938"/>
            <a:ext cx="9372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txBox="1">
            <a:spLocks noChangeArrowheads="1"/>
          </p:cNvSpPr>
          <p:nvPr/>
        </p:nvSpPr>
        <p:spPr bwMode="auto">
          <a:xfrm>
            <a:off x="76200" y="0"/>
            <a:ext cx="9067800" cy="1905000"/>
          </a:xfrm>
          <a:prstGeom prst="rect">
            <a:avLst/>
          </a:prstGeom>
          <a:noFill/>
          <a:ln w="9525">
            <a:noFill/>
            <a:miter lim="800000"/>
            <a:headEnd/>
            <a:tailEnd/>
          </a:ln>
          <a:effectLst/>
        </p:spPr>
        <p:txBody>
          <a:bodyPr anchor="ctr"/>
          <a:lstStyle/>
          <a:p>
            <a:pPr eaLnBrk="1" hangingPunct="1">
              <a:defRPr/>
            </a:pPr>
            <a:r>
              <a:rPr lang="en-GB" sz="3600" dirty="0">
                <a:solidFill>
                  <a:srgbClr val="FFFF00"/>
                </a:solidFill>
                <a:effectLst>
                  <a:outerShdw blurRad="38100" dist="38100" dir="2700000" algn="tl">
                    <a:srgbClr val="000000"/>
                  </a:outerShdw>
                </a:effectLst>
                <a:ea typeface="ＭＳ Ｐゴシック" pitchFamily="-106" charset="-128"/>
              </a:rPr>
              <a:t>CERN </a:t>
            </a:r>
            <a:r>
              <a:rPr lang="ru-RU" sz="3600" dirty="0">
                <a:solidFill>
                  <a:srgbClr val="FFFF00"/>
                </a:solidFill>
                <a:effectLst>
                  <a:outerShdw blurRad="38100" dist="38100" dir="2700000" algn="tl">
                    <a:srgbClr val="000000"/>
                  </a:outerShdw>
                </a:effectLst>
                <a:ea typeface="ＭＳ Ｐゴシック" pitchFamily="-106" charset="-128"/>
              </a:rPr>
              <a:t>основан в</a:t>
            </a:r>
            <a:r>
              <a:rPr lang="en-GB" sz="3600" dirty="0">
                <a:solidFill>
                  <a:srgbClr val="FFFF00"/>
                </a:solidFill>
                <a:effectLst>
                  <a:outerShdw blurRad="38100" dist="38100" dir="2700000" algn="tl">
                    <a:srgbClr val="000000"/>
                  </a:outerShdw>
                </a:effectLst>
                <a:ea typeface="ＭＳ Ｐゴシック" pitchFamily="-106" charset="-128"/>
              </a:rPr>
              <a:t> 1954: </a:t>
            </a:r>
            <a:r>
              <a:rPr lang="en-GB" sz="2800" dirty="0">
                <a:solidFill>
                  <a:srgbClr val="FFFF00"/>
                </a:solidFill>
                <a:effectLst>
                  <a:outerShdw blurRad="38100" dist="38100" dir="2700000" algn="tl">
                    <a:srgbClr val="000000"/>
                  </a:outerShdw>
                </a:effectLst>
                <a:ea typeface="ＭＳ Ｐゴシック" pitchFamily="-106" charset="-128"/>
              </a:rPr>
              <a:t>12 </a:t>
            </a:r>
            <a:r>
              <a:rPr lang="ru-RU" sz="2800" dirty="0">
                <a:solidFill>
                  <a:srgbClr val="FFFF00"/>
                </a:solidFill>
                <a:effectLst>
                  <a:outerShdw blurRad="38100" dist="38100" dir="2700000" algn="tl">
                    <a:srgbClr val="000000"/>
                  </a:outerShdw>
                </a:effectLst>
                <a:ea typeface="ＭＳ Ｐゴシック" pitchFamily="-106" charset="-128"/>
              </a:rPr>
              <a:t>Европейских стран</a:t>
            </a:r>
            <a:endParaRPr lang="en-GB" sz="2800" dirty="0">
              <a:solidFill>
                <a:srgbClr val="FFFF00"/>
              </a:solidFill>
              <a:effectLst>
                <a:outerShdw blurRad="38100" dist="38100" dir="2700000" algn="tl">
                  <a:srgbClr val="000000"/>
                </a:outerShdw>
              </a:effectLst>
              <a:ea typeface="ＭＳ Ｐゴシック" pitchFamily="-106" charset="-128"/>
            </a:endParaRPr>
          </a:p>
          <a:p>
            <a:pPr eaLnBrk="1" hangingPunct="1">
              <a:defRPr/>
            </a:pPr>
            <a:r>
              <a:rPr lang="en-GB" sz="2800" dirty="0">
                <a:solidFill>
                  <a:srgbClr val="FFFF00"/>
                </a:solidFill>
                <a:effectLst>
                  <a:outerShdw blurRad="38100" dist="38100" dir="2700000" algn="tl">
                    <a:srgbClr val="000000"/>
                  </a:outerShdw>
                </a:effectLst>
                <a:ea typeface="ＭＳ Ｐゴシック" pitchFamily="-106" charset="-128"/>
              </a:rPr>
              <a:t>	</a:t>
            </a:r>
            <a:r>
              <a:rPr lang="en-GB" sz="2800" dirty="0">
                <a:solidFill>
                  <a:schemeClr val="accent1"/>
                </a:solidFill>
                <a:effectLst>
                  <a:outerShdw blurRad="38100" dist="38100" dir="2700000" algn="tl">
                    <a:srgbClr val="000000"/>
                  </a:outerShdw>
                </a:effectLst>
                <a:ea typeface="ＭＳ Ｐゴシック" pitchFamily="-106" charset="-128"/>
              </a:rPr>
              <a:t>     “</a:t>
            </a:r>
            <a:r>
              <a:rPr lang="ru-RU" sz="2800" dirty="0">
                <a:solidFill>
                  <a:schemeClr val="accent1"/>
                </a:solidFill>
                <a:effectLst>
                  <a:outerShdw blurRad="38100" dist="38100" dir="2700000" algn="tl">
                    <a:srgbClr val="000000"/>
                  </a:outerShdw>
                </a:effectLst>
                <a:ea typeface="ＭＳ Ｐゴシック" pitchFamily="-106" charset="-128"/>
              </a:rPr>
              <a:t>Наука во имя мира</a:t>
            </a:r>
            <a:r>
              <a:rPr lang="en-GB" sz="2800" dirty="0">
                <a:solidFill>
                  <a:schemeClr val="accent1"/>
                </a:solidFill>
                <a:effectLst>
                  <a:outerShdw blurRad="38100" dist="38100" dir="2700000" algn="tl">
                    <a:srgbClr val="000000"/>
                  </a:outerShdw>
                </a:effectLst>
                <a:ea typeface="ＭＳ Ｐゴシック" pitchFamily="-106" charset="-128"/>
              </a:rPr>
              <a:t>”</a:t>
            </a:r>
          </a:p>
          <a:p>
            <a:pPr eaLnBrk="1" hangingPunct="1">
              <a:defRPr/>
            </a:pPr>
            <a:endParaRPr lang="en-GB" sz="1000" dirty="0">
              <a:solidFill>
                <a:srgbClr val="FFFF00"/>
              </a:solidFill>
              <a:effectLst>
                <a:outerShdw blurRad="38100" dist="38100" dir="2700000" algn="tl">
                  <a:srgbClr val="000000"/>
                </a:outerShdw>
              </a:effectLst>
              <a:ea typeface="ＭＳ Ｐゴシック" pitchFamily="-106" charset="-128"/>
            </a:endParaRPr>
          </a:p>
          <a:p>
            <a:pPr eaLnBrk="1" hangingPunct="1">
              <a:defRPr/>
            </a:pPr>
            <a:r>
              <a:rPr lang="ru-RU" sz="3200" dirty="0">
                <a:solidFill>
                  <a:srgbClr val="FFFF00"/>
                </a:solidFill>
                <a:effectLst>
                  <a:outerShdw blurRad="38100" dist="38100" dir="2700000" algn="tl">
                    <a:srgbClr val="000000"/>
                  </a:outerShdw>
                </a:effectLst>
                <a:ea typeface="ＭＳ Ｐゴシック" pitchFamily="-106" charset="-128"/>
              </a:rPr>
              <a:t>Сегодня</a:t>
            </a:r>
            <a:r>
              <a:rPr lang="en-GB" sz="3200" dirty="0">
                <a:solidFill>
                  <a:srgbClr val="FFFF00"/>
                </a:solidFill>
                <a:effectLst>
                  <a:outerShdw blurRad="38100" dist="38100" dir="2700000" algn="tl">
                    <a:srgbClr val="000000"/>
                  </a:outerShdw>
                </a:effectLst>
                <a:ea typeface="ＭＳ Ｐゴシック" pitchFamily="-106" charset="-128"/>
              </a:rPr>
              <a:t>: </a:t>
            </a:r>
            <a:r>
              <a:rPr lang="en-GB" sz="3200" dirty="0" smtClean="0">
                <a:solidFill>
                  <a:srgbClr val="FFFF00"/>
                </a:solidFill>
                <a:effectLst>
                  <a:outerShdw blurRad="38100" dist="38100" dir="2700000" algn="tl">
                    <a:srgbClr val="000000"/>
                  </a:outerShdw>
                </a:effectLst>
                <a:ea typeface="ＭＳ Ｐゴシック" pitchFamily="-106" charset="-128"/>
              </a:rPr>
              <a:t>22 </a:t>
            </a:r>
            <a:r>
              <a:rPr lang="ru-RU" sz="3200" dirty="0">
                <a:solidFill>
                  <a:srgbClr val="FFFF00"/>
                </a:solidFill>
                <a:effectLst>
                  <a:outerShdw blurRad="38100" dist="38100" dir="2700000" algn="tl">
                    <a:srgbClr val="000000"/>
                  </a:outerShdw>
                </a:effectLst>
                <a:ea typeface="ＭＳ Ｐゴシック" pitchFamily="-106" charset="-128"/>
              </a:rPr>
              <a:t>страна-участница</a:t>
            </a:r>
            <a:endParaRPr lang="en-GB" sz="3200" dirty="0">
              <a:solidFill>
                <a:schemeClr val="tx2"/>
              </a:solidFill>
              <a:effectLst>
                <a:outerShdw blurRad="38100" dist="38100" dir="2700000" algn="tl">
                  <a:srgbClr val="000000"/>
                </a:outerShdw>
              </a:effectLst>
              <a:ea typeface="ＭＳ Ｐゴシック" pitchFamily="-106" charset="-128"/>
            </a:endParaRPr>
          </a:p>
        </p:txBody>
      </p:sp>
      <p:sp>
        <p:nvSpPr>
          <p:cNvPr id="8" name="Rectangle 5"/>
          <p:cNvSpPr txBox="1">
            <a:spLocks noChangeArrowheads="1"/>
          </p:cNvSpPr>
          <p:nvPr/>
        </p:nvSpPr>
        <p:spPr bwMode="auto">
          <a:xfrm>
            <a:off x="1828800" y="4581127"/>
            <a:ext cx="7315200" cy="1938735"/>
          </a:xfrm>
          <a:prstGeom prst="rect">
            <a:avLst/>
          </a:prstGeom>
          <a:gradFill rotWithShape="1">
            <a:gsLst>
              <a:gs pos="0">
                <a:srgbClr val="235D81">
                  <a:alpha val="70000"/>
                </a:srgbClr>
              </a:gs>
              <a:gs pos="100000">
                <a:srgbClr val="4F81BD">
                  <a:alpha val="67000"/>
                </a:srgbClr>
              </a:gs>
            </a:gsLst>
            <a:lin ang="5400000" scaled="1"/>
          </a:gradFill>
          <a:ln w="9525">
            <a:noFill/>
            <a:miter lim="800000"/>
            <a:headEnd/>
            <a:tailEnd/>
          </a:ln>
          <a:effectLst>
            <a:outerShdw blurRad="63500" dist="38099" dir="2700000" algn="ctr" rotWithShape="0">
              <a:srgbClr val="000000">
                <a:alpha val="74998"/>
              </a:srgbClr>
            </a:outerShdw>
          </a:effectLst>
        </p:spPr>
        <p:txBody>
          <a:bodyPr/>
          <a:lstStyle/>
          <a:p>
            <a:pPr marL="85725">
              <a:lnSpc>
                <a:spcPct val="90000"/>
              </a:lnSpc>
              <a:spcBef>
                <a:spcPct val="20000"/>
              </a:spcBef>
              <a:buSzPct val="65000"/>
              <a:defRPr/>
            </a:pPr>
            <a:r>
              <a:rPr lang="en-GB" sz="1800" dirty="0">
                <a:solidFill>
                  <a:srgbClr val="FFFF00"/>
                </a:solidFill>
                <a:effectLst>
                  <a:outerShdw blurRad="38100" dist="38100" dir="2700000" algn="tl">
                    <a:srgbClr val="000000">
                      <a:alpha val="43137"/>
                    </a:srgbClr>
                  </a:outerShdw>
                </a:effectLst>
                <a:latin typeface="Arial" charset="0"/>
                <a:ea typeface="ＭＳ Ｐゴシック" charset="-128"/>
                <a:cs typeface="ＭＳ Ｐゴシック" charset="-128"/>
              </a:rPr>
              <a:t>Member States:</a:t>
            </a:r>
            <a:r>
              <a:rPr lang="en-GB" sz="1800" dirty="0">
                <a:effectLst>
                  <a:outerShdw blurRad="38100" dist="38100" dir="2700000" algn="tl">
                    <a:srgbClr val="000000">
                      <a:alpha val="43137"/>
                    </a:srgbClr>
                  </a:outerShdw>
                </a:effectLst>
                <a:latin typeface="Arial" charset="0"/>
                <a:ea typeface="ＭＳ Ｐゴシック" charset="-128"/>
                <a:cs typeface="ＭＳ Ｐゴシック" charset="-128"/>
              </a:rPr>
              <a:t> </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cs typeface="ＭＳ Ｐゴシック" charset="-128"/>
              </a:rPr>
              <a:t>Austria, Belgium, Bulgaria, the Czech Republic, Denmark, Finland, France, Germany, Greece, Hungary, Israel, Italy, the Netherlands, Norway, Poland, Portugal, </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cs typeface="ＭＳ Ｐゴシック" charset="-128"/>
              </a:rPr>
              <a:t>Romania, Slovakia</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cs typeface="ＭＳ Ｐゴシック" charset="-128"/>
              </a:rPr>
              <a:t>, Spain, Sweden, Switzerland and </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cs typeface="ＭＳ Ｐゴシック" charset="-128"/>
              </a:rPr>
              <a:t>the </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cs typeface="ＭＳ Ｐゴシック" charset="-128"/>
              </a:rPr>
              <a:t>United Kingdom </a:t>
            </a:r>
          </a:p>
          <a:p>
            <a:pPr marL="85725" eaLnBrk="1" hangingPunct="1">
              <a:lnSpc>
                <a:spcPct val="90000"/>
              </a:lnSpc>
              <a:spcBef>
                <a:spcPct val="20000"/>
              </a:spcBef>
              <a:buSzPct val="65000"/>
              <a:defRPr/>
            </a:pPr>
            <a:r>
              <a:rPr lang="en-GB" sz="1800" dirty="0">
                <a:solidFill>
                  <a:srgbClr val="FFFF00"/>
                </a:solidFill>
                <a:effectLst>
                  <a:outerShdw blurRad="38100" dist="38100" dir="2700000" algn="tl">
                    <a:srgbClr val="000000">
                      <a:alpha val="43137"/>
                    </a:srgbClr>
                  </a:outerShdw>
                </a:effectLst>
                <a:latin typeface="Arial" charset="0"/>
                <a:ea typeface="ＭＳ Ｐゴシック" charset="-128"/>
                <a:cs typeface="ＭＳ Ｐゴシック" charset="-128"/>
              </a:rPr>
              <a:t>Candidate for Accession: </a:t>
            </a:r>
            <a:r>
              <a:rPr lang="en-GB" sz="1800" dirty="0" smtClean="0">
                <a:solidFill>
                  <a:schemeClr val="bg1"/>
                </a:solidFill>
                <a:effectLst>
                  <a:outerShdw blurRad="38100" dist="38100" dir="2700000" algn="tl">
                    <a:srgbClr val="000000">
                      <a:alpha val="43137"/>
                    </a:srgbClr>
                  </a:outerShdw>
                </a:effectLst>
                <a:latin typeface="Arial" charset="0"/>
                <a:ea typeface="ＭＳ Ｐゴシック" charset="-128"/>
                <a:cs typeface="ＭＳ Ｐゴシック" charset="-128"/>
              </a:rPr>
              <a:t>Cyprus, </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cs typeface="ＭＳ Ｐゴシック" charset="-128"/>
              </a:rPr>
              <a:t>Serbia</a:t>
            </a:r>
            <a:endParaRPr lang="en-GB" sz="1600" dirty="0">
              <a:solidFill>
                <a:srgbClr val="FFFFFF"/>
              </a:solidFill>
              <a:effectLst>
                <a:outerShdw blurRad="38100" dist="38100" dir="2700000" algn="tl">
                  <a:srgbClr val="000000">
                    <a:alpha val="43137"/>
                  </a:srgbClr>
                </a:outerShdw>
              </a:effectLst>
              <a:latin typeface="Arial" charset="0"/>
              <a:ea typeface="ＭＳ Ｐゴシック" charset="-128"/>
              <a:cs typeface="ＭＳ Ｐゴシック" charset="-128"/>
            </a:endParaRPr>
          </a:p>
          <a:p>
            <a:pPr marL="85725" eaLnBrk="1" hangingPunct="1">
              <a:lnSpc>
                <a:spcPct val="90000"/>
              </a:lnSpc>
              <a:spcBef>
                <a:spcPct val="20000"/>
              </a:spcBef>
              <a:buSzPct val="65000"/>
              <a:defRPr/>
            </a:pPr>
            <a:r>
              <a:rPr lang="en-US" sz="1800" dirty="0">
                <a:solidFill>
                  <a:srgbClr val="FFFF00"/>
                </a:solidFill>
                <a:effectLst>
                  <a:outerShdw blurRad="38100" dist="38100" dir="2700000" algn="tl">
                    <a:srgbClr val="000000">
                      <a:alpha val="43137"/>
                    </a:srgbClr>
                  </a:outerShdw>
                </a:effectLst>
                <a:latin typeface="Arial" charset="0"/>
                <a:ea typeface="ＭＳ Ｐゴシック" charset="-128"/>
                <a:cs typeface="ＭＳ Ｐゴシック" charset="-128"/>
              </a:rPr>
              <a:t>Associate </a:t>
            </a:r>
            <a:r>
              <a:rPr lang="en-US" sz="1800" dirty="0" smtClean="0">
                <a:solidFill>
                  <a:srgbClr val="FFFF00"/>
                </a:solidFill>
                <a:effectLst>
                  <a:outerShdw blurRad="38100" dist="38100" dir="2700000" algn="tl">
                    <a:srgbClr val="000000">
                      <a:alpha val="43137"/>
                    </a:srgbClr>
                  </a:outerShdw>
                </a:effectLst>
                <a:latin typeface="Arial" charset="0"/>
                <a:ea typeface="ＭＳ Ｐゴシック" charset="-128"/>
                <a:cs typeface="ＭＳ Ｐゴシック" charset="-128"/>
              </a:rPr>
              <a:t>Members: </a:t>
            </a:r>
            <a:r>
              <a:rPr lang="en-US" sz="1800" dirty="0" smtClean="0">
                <a:solidFill>
                  <a:schemeClr val="bg1"/>
                </a:solidFill>
                <a:effectLst>
                  <a:outerShdw blurRad="38100" dist="38100" dir="2700000" algn="tl">
                    <a:srgbClr val="000000">
                      <a:alpha val="43137"/>
                    </a:srgbClr>
                  </a:outerShdw>
                </a:effectLst>
                <a:latin typeface="Arial" charset="0"/>
                <a:ea typeface="ＭＳ Ｐゴシック" charset="-128"/>
                <a:cs typeface="ＭＳ Ｐゴシック" charset="-128"/>
              </a:rPr>
              <a:t>Pakistan, </a:t>
            </a:r>
            <a:r>
              <a:rPr lang="en-US" sz="1800" dirty="0" smtClean="0">
                <a:solidFill>
                  <a:schemeClr val="bg1"/>
                </a:solidFill>
                <a:effectLst>
                  <a:outerShdw blurRad="38100" dist="38100" dir="2700000" algn="tl">
                    <a:srgbClr val="000000">
                      <a:alpha val="43137"/>
                    </a:srgbClr>
                  </a:outerShdw>
                </a:effectLst>
                <a:latin typeface="Arial" charset="0"/>
                <a:ea typeface="ＭＳ Ｐゴシック" charset="-128"/>
                <a:cs typeface="ＭＳ Ｐゴシック" charset="-128"/>
              </a:rPr>
              <a:t>Turkey, </a:t>
            </a:r>
            <a:r>
              <a:rPr lang="en-US" sz="1800" b="1" dirty="0" smtClean="0">
                <a:solidFill>
                  <a:schemeClr val="bg1"/>
                </a:solidFill>
                <a:effectLst>
                  <a:outerShdw blurRad="38100" dist="38100" dir="2700000" algn="tl">
                    <a:srgbClr val="000000">
                      <a:alpha val="43137"/>
                    </a:srgbClr>
                  </a:outerShdw>
                </a:effectLst>
                <a:latin typeface="Arial" charset="0"/>
                <a:ea typeface="ＭＳ Ｐゴシック" charset="-128"/>
                <a:cs typeface="ＭＳ Ｐゴシック" charset="-128"/>
              </a:rPr>
              <a:t>Ukraine</a:t>
            </a:r>
            <a:endParaRPr lang="en-GB" sz="1600" b="1" dirty="0">
              <a:solidFill>
                <a:schemeClr val="accent1"/>
              </a:solidFill>
              <a:effectLst>
                <a:outerShdw blurRad="38100" dist="38100" dir="2700000" algn="tl">
                  <a:srgbClr val="000000">
                    <a:alpha val="43137"/>
                  </a:srgbClr>
                </a:outerShdw>
              </a:effectLst>
              <a:latin typeface="Arial" charset="0"/>
              <a:ea typeface="ＭＳ Ｐゴシック" charset="-128"/>
              <a:cs typeface="ＭＳ Ｐゴシック" charset="-128"/>
            </a:endParaRPr>
          </a:p>
          <a:p>
            <a:pPr marL="85725" eaLnBrk="1" hangingPunct="1">
              <a:lnSpc>
                <a:spcPct val="90000"/>
              </a:lnSpc>
              <a:spcBef>
                <a:spcPct val="20000"/>
              </a:spcBef>
              <a:buSzPct val="65000"/>
              <a:defRPr/>
            </a:pPr>
            <a:r>
              <a:rPr lang="en-GB" sz="1800" dirty="0">
                <a:solidFill>
                  <a:srgbClr val="FFFF00"/>
                </a:solidFill>
                <a:effectLst>
                  <a:outerShdw blurRad="38100" dist="38100" dir="2700000" algn="tl">
                    <a:srgbClr val="000000">
                      <a:alpha val="43137"/>
                    </a:srgbClr>
                  </a:outerShdw>
                </a:effectLst>
                <a:latin typeface="Arial" charset="0"/>
                <a:ea typeface="ＭＳ Ｐゴシック" charset="-128"/>
                <a:cs typeface="ＭＳ Ｐゴシック" charset="-128"/>
              </a:rPr>
              <a:t>Observers to Council:</a:t>
            </a:r>
            <a:r>
              <a:rPr lang="en-GB" sz="1800" dirty="0">
                <a:effectLst>
                  <a:outerShdw blurRad="38100" dist="38100" dir="2700000" algn="tl">
                    <a:srgbClr val="000000">
                      <a:alpha val="43137"/>
                    </a:srgbClr>
                  </a:outerShdw>
                </a:effectLst>
                <a:latin typeface="Arial" charset="0"/>
                <a:ea typeface="ＭＳ Ｐゴシック" charset="-128"/>
                <a:cs typeface="ＭＳ Ｐゴシック" charset="-128"/>
              </a:rPr>
              <a:t> </a:t>
            </a:r>
            <a:r>
              <a:rPr lang="en-GB" sz="1600" dirty="0">
                <a:solidFill>
                  <a:srgbClr val="FFFFFF"/>
                </a:solidFill>
                <a:effectLst>
                  <a:outerShdw blurRad="38100" dist="38100" dir="2700000" algn="tl">
                    <a:srgbClr val="000000">
                      <a:alpha val="43137"/>
                    </a:srgbClr>
                  </a:outerShdw>
                </a:effectLst>
                <a:latin typeface="Arial" charset="0"/>
                <a:ea typeface="ＭＳ Ｐゴシック" charset="-128"/>
                <a:cs typeface="ＭＳ Ｐゴシック" charset="-128"/>
              </a:rPr>
              <a:t>India, Japan, </a:t>
            </a:r>
            <a:r>
              <a:rPr lang="en-GB" sz="1600" dirty="0" smtClean="0">
                <a:solidFill>
                  <a:srgbClr val="FFFFFF"/>
                </a:solidFill>
                <a:effectLst>
                  <a:outerShdw blurRad="38100" dist="38100" dir="2700000" algn="tl">
                    <a:srgbClr val="000000">
                      <a:alpha val="43137"/>
                    </a:srgbClr>
                  </a:outerShdw>
                </a:effectLst>
                <a:latin typeface="Arial" charset="0"/>
                <a:ea typeface="ＭＳ Ｐゴシック" charset="-128"/>
                <a:cs typeface="ＭＳ Ｐゴシック" charset="-128"/>
              </a:rPr>
              <a:t>Russia, USA</a:t>
            </a:r>
            <a:endParaRPr lang="en-GB" sz="1600" dirty="0">
              <a:solidFill>
                <a:srgbClr val="FF0000"/>
              </a:solidFill>
              <a:effectLst>
                <a:outerShdw blurRad="38100" dist="38100" dir="2700000" algn="tl">
                  <a:srgbClr val="000000">
                    <a:alpha val="43137"/>
                  </a:srgbClr>
                </a:outerShdw>
              </a:effectLst>
              <a:latin typeface="Arial" charset="0"/>
              <a:ea typeface="ＭＳ Ｐゴシック" charset="-128"/>
              <a:cs typeface="ＭＳ Ｐゴシック" charset="-128"/>
            </a:endParaRPr>
          </a:p>
        </p:txBody>
      </p:sp>
      <p:sp>
        <p:nvSpPr>
          <p:cNvPr id="9" name="Rectangle 4"/>
          <p:cNvSpPr txBox="1">
            <a:spLocks noChangeArrowheads="1"/>
          </p:cNvSpPr>
          <p:nvPr/>
        </p:nvSpPr>
        <p:spPr bwMode="auto">
          <a:xfrm>
            <a:off x="76200" y="2133600"/>
            <a:ext cx="3810000" cy="1371600"/>
          </a:xfrm>
          <a:prstGeom prst="rect">
            <a:avLst/>
          </a:prstGeom>
          <a:gradFill rotWithShape="1">
            <a:gsLst>
              <a:gs pos="0">
                <a:schemeClr val="accent2">
                  <a:alpha val="70000"/>
                </a:schemeClr>
              </a:gs>
              <a:gs pos="100000">
                <a:srgbClr val="4F81BD">
                  <a:alpha val="67000"/>
                </a:srgbClr>
              </a:gs>
            </a:gsLst>
            <a:lin ang="5400000" scaled="1"/>
          </a:gradFill>
          <a:ln w="9525">
            <a:noFill/>
            <a:miter lim="800000"/>
            <a:headEnd/>
            <a:tailEnd/>
          </a:ln>
          <a:effectLst>
            <a:outerShdw blurRad="63500" dist="38099" dir="2700000" algn="ctr" rotWithShape="0">
              <a:srgbClr val="000000">
                <a:alpha val="74998"/>
              </a:srgbClr>
            </a:outerShdw>
          </a:effectLst>
        </p:spPr>
        <p:txBody>
          <a:bodyPr/>
          <a:lstStyle/>
          <a:p>
            <a:pPr marL="171450" indent="-171450" eaLnBrk="1" hangingPunct="1">
              <a:lnSpc>
                <a:spcPct val="80000"/>
              </a:lnSpc>
              <a:spcBef>
                <a:spcPct val="20000"/>
              </a:spcBef>
              <a:buSzPct val="65000"/>
              <a:defRPr/>
            </a:pPr>
            <a:r>
              <a:rPr lang="en-GB" sz="2000" dirty="0">
                <a:solidFill>
                  <a:schemeClr val="bg1"/>
                </a:solidFill>
                <a:effectLst>
                  <a:outerShdw blurRad="50800" dist="38100" dir="2700000">
                    <a:srgbClr val="000000"/>
                  </a:outerShdw>
                </a:effectLst>
                <a:latin typeface="Arial" charset="0"/>
                <a:ea typeface="ＭＳ Ｐゴシック" charset="-128"/>
                <a:cs typeface="ＭＳ Ｐゴシック" charset="-128"/>
              </a:rPr>
              <a:t>  ~ 2300 </a:t>
            </a:r>
            <a:r>
              <a:rPr lang="ru-RU" sz="2000" dirty="0">
                <a:solidFill>
                  <a:schemeClr val="bg1"/>
                </a:solidFill>
                <a:effectLst>
                  <a:outerShdw blurRad="50800" dist="38100" dir="2700000">
                    <a:srgbClr val="000000"/>
                  </a:outerShdw>
                </a:effectLst>
                <a:latin typeface="Arial" charset="0"/>
                <a:ea typeface="ＭＳ Ｐゴシック" charset="-128"/>
                <a:cs typeface="ＭＳ Ｐゴシック" charset="-128"/>
              </a:rPr>
              <a:t>штатных сотрудников</a:t>
            </a:r>
            <a:endParaRPr lang="en-GB" sz="2000" dirty="0">
              <a:solidFill>
                <a:schemeClr val="bg1"/>
              </a:solidFill>
              <a:effectLst>
                <a:outerShdw blurRad="50800" dist="38100" dir="2700000">
                  <a:srgbClr val="000000"/>
                </a:outerShdw>
              </a:effectLst>
              <a:latin typeface="Arial" charset="0"/>
              <a:ea typeface="ＭＳ Ｐゴシック" charset="-128"/>
              <a:cs typeface="ＭＳ Ｐゴシック" charset="-128"/>
            </a:endParaRPr>
          </a:p>
          <a:p>
            <a:pPr marL="171450" indent="-171450" eaLnBrk="1" hangingPunct="1">
              <a:lnSpc>
                <a:spcPct val="80000"/>
              </a:lnSpc>
              <a:spcBef>
                <a:spcPct val="20000"/>
              </a:spcBef>
              <a:buSzPct val="65000"/>
              <a:defRPr/>
            </a:pPr>
            <a:r>
              <a:rPr lang="en-GB" sz="2000" dirty="0">
                <a:solidFill>
                  <a:schemeClr val="bg1"/>
                </a:solidFill>
                <a:effectLst>
                  <a:outerShdw blurRad="50800" dist="38100" dir="2700000">
                    <a:srgbClr val="000000"/>
                  </a:outerShdw>
                </a:effectLst>
                <a:latin typeface="Arial" charset="0"/>
                <a:ea typeface="ＭＳ Ｐゴシック" charset="-128"/>
                <a:cs typeface="ＭＳ Ｐゴシック" charset="-128"/>
              </a:rPr>
              <a:t>  ~ 1050 </a:t>
            </a:r>
            <a:r>
              <a:rPr lang="ru-RU" sz="2000" dirty="0">
                <a:solidFill>
                  <a:schemeClr val="bg1"/>
                </a:solidFill>
                <a:effectLst>
                  <a:outerShdw blurRad="50800" dist="38100" dir="2700000">
                    <a:srgbClr val="000000"/>
                  </a:outerShdw>
                </a:effectLst>
                <a:latin typeface="Arial" charset="0"/>
                <a:ea typeface="ＭＳ Ｐゴシック" charset="-128"/>
                <a:cs typeface="ＭＳ Ｐゴシック" charset="-128"/>
              </a:rPr>
              <a:t>контрактников</a:t>
            </a:r>
            <a:endParaRPr lang="en-GB" sz="2000" dirty="0">
              <a:solidFill>
                <a:schemeClr val="bg1"/>
              </a:solidFill>
              <a:effectLst>
                <a:outerShdw blurRad="50800" dist="38100" dir="2700000">
                  <a:srgbClr val="000000"/>
                </a:outerShdw>
              </a:effectLst>
              <a:latin typeface="Arial" charset="0"/>
              <a:ea typeface="ＭＳ Ｐゴシック" charset="-128"/>
              <a:cs typeface="ＭＳ Ｐゴシック" charset="-128"/>
            </a:endParaRPr>
          </a:p>
          <a:p>
            <a:pPr marL="171450" indent="-171450" eaLnBrk="1" hangingPunct="1">
              <a:lnSpc>
                <a:spcPct val="80000"/>
              </a:lnSpc>
              <a:spcBef>
                <a:spcPct val="20000"/>
              </a:spcBef>
              <a:buSzPct val="65000"/>
              <a:defRPr/>
            </a:pPr>
            <a:r>
              <a:rPr lang="en-GB" sz="2000" dirty="0">
                <a:solidFill>
                  <a:schemeClr val="bg1"/>
                </a:solidFill>
                <a:effectLst>
                  <a:outerShdw blurRad="50800" dist="38100" dir="2700000">
                    <a:srgbClr val="000000"/>
                  </a:outerShdw>
                </a:effectLst>
                <a:latin typeface="Arial" charset="0"/>
                <a:ea typeface="ＭＳ Ｐゴシック" charset="-128"/>
                <a:cs typeface="ＭＳ Ｐゴシック" charset="-128"/>
              </a:rPr>
              <a:t>  &gt; 1</a:t>
            </a:r>
            <a:r>
              <a:rPr lang="ru-RU" sz="2000" dirty="0">
                <a:solidFill>
                  <a:schemeClr val="bg1"/>
                </a:solidFill>
                <a:effectLst>
                  <a:outerShdw blurRad="50800" dist="38100" dir="2700000">
                    <a:srgbClr val="000000"/>
                  </a:outerShdw>
                </a:effectLst>
                <a:latin typeface="Arial" charset="0"/>
                <a:ea typeface="ＭＳ Ｐゴシック" charset="-128"/>
                <a:cs typeface="ＭＳ Ｐゴシック" charset="-128"/>
              </a:rPr>
              <a:t>0</a:t>
            </a:r>
            <a:r>
              <a:rPr lang="en-GB" sz="2000" dirty="0">
                <a:solidFill>
                  <a:schemeClr val="bg1"/>
                </a:solidFill>
                <a:effectLst>
                  <a:outerShdw blurRad="50800" dist="38100" dir="2700000">
                    <a:srgbClr val="000000"/>
                  </a:outerShdw>
                </a:effectLst>
                <a:latin typeface="Arial" charset="0"/>
                <a:ea typeface="ＭＳ Ｐゴシック" charset="-128"/>
                <a:cs typeface="ＭＳ Ｐゴシック" charset="-128"/>
              </a:rPr>
              <a:t>000 </a:t>
            </a:r>
            <a:r>
              <a:rPr lang="ru-RU" sz="2000" dirty="0">
                <a:solidFill>
                  <a:schemeClr val="bg1"/>
                </a:solidFill>
                <a:effectLst>
                  <a:outerShdw blurRad="50800" dist="38100" dir="2700000">
                    <a:srgbClr val="000000"/>
                  </a:outerShdw>
                </a:effectLst>
                <a:latin typeface="Arial" charset="0"/>
                <a:ea typeface="ＭＳ Ｐゴシック" charset="-128"/>
                <a:cs typeface="ＭＳ Ｐゴシック" charset="-128"/>
              </a:rPr>
              <a:t>пользователей</a:t>
            </a:r>
            <a:endParaRPr lang="en-GB" sz="2000" dirty="0">
              <a:solidFill>
                <a:schemeClr val="bg1"/>
              </a:solidFill>
              <a:effectLst>
                <a:outerShdw blurRad="50800" dist="38100" dir="2700000">
                  <a:srgbClr val="000000"/>
                </a:outerShdw>
              </a:effectLst>
              <a:latin typeface="Arial" charset="0"/>
              <a:ea typeface="ＭＳ Ｐゴシック" charset="-128"/>
              <a:cs typeface="ＭＳ Ｐゴシック" charset="-128"/>
            </a:endParaRPr>
          </a:p>
          <a:p>
            <a:pPr marL="171450" indent="-171450" eaLnBrk="1" hangingPunct="1">
              <a:spcBef>
                <a:spcPct val="20000"/>
              </a:spcBef>
              <a:buSzPct val="65000"/>
              <a:defRPr/>
            </a:pPr>
            <a:r>
              <a:rPr lang="en-GB" sz="2000" dirty="0">
                <a:solidFill>
                  <a:schemeClr val="bg1"/>
                </a:solidFill>
                <a:effectLst>
                  <a:outerShdw blurRad="50800" dist="38100" dir="2700000">
                    <a:srgbClr val="000000"/>
                  </a:outerShdw>
                </a:effectLst>
                <a:latin typeface="Arial" charset="0"/>
                <a:ea typeface="ＭＳ Ｐゴシック" charset="-128"/>
                <a:cs typeface="ＭＳ Ｐゴシック" charset="-128"/>
              </a:rPr>
              <a:t>  </a:t>
            </a:r>
            <a:r>
              <a:rPr lang="en-GB" sz="2000" dirty="0" smtClean="0">
                <a:solidFill>
                  <a:schemeClr val="bg1"/>
                </a:solidFill>
                <a:effectLst>
                  <a:outerShdw blurRad="50800" dist="38100" dir="2700000">
                    <a:srgbClr val="000000"/>
                  </a:outerShdw>
                </a:effectLst>
                <a:latin typeface="Arial" charset="0"/>
                <a:ea typeface="ＭＳ Ｐゴシック" charset="-128"/>
                <a:cs typeface="ＭＳ Ｐゴシック" charset="-128"/>
              </a:rPr>
              <a:t>Budget </a:t>
            </a:r>
            <a:r>
              <a:rPr lang="en-GB" sz="2000" dirty="0">
                <a:solidFill>
                  <a:schemeClr val="bg1"/>
                </a:solidFill>
                <a:effectLst>
                  <a:outerShdw blurRad="50800" dist="38100" dir="2700000">
                    <a:srgbClr val="000000"/>
                  </a:outerShdw>
                </a:effectLst>
                <a:latin typeface="Arial" charset="0"/>
                <a:ea typeface="ＭＳ Ｐゴシック" charset="-128"/>
                <a:cs typeface="ＭＳ Ｐゴシック" charset="-128"/>
              </a:rPr>
              <a:t>~1000 MCHF</a:t>
            </a:r>
          </a:p>
        </p:txBody>
      </p:sp>
      <p:pic>
        <p:nvPicPr>
          <p:cNvPr id="97287" name="Picture 10" descr="cern_logo_1.png"/>
          <p:cNvPicPr>
            <a:picLocks noChangeAspect="1"/>
          </p:cNvPicPr>
          <p:nvPr/>
        </p:nvPicPr>
        <p:blipFill>
          <a:blip r:embed="rId4">
            <a:lum bright="100000" contrast="-100000"/>
            <a:extLst>
              <a:ext uri="{28A0092B-C50C-407E-A947-70E740481C1C}">
                <a14:useLocalDpi xmlns:a14="http://schemas.microsoft.com/office/drawing/2010/main" val="0"/>
              </a:ext>
            </a:extLst>
          </a:blip>
          <a:srcRect/>
          <a:stretch>
            <a:fillRect/>
          </a:stretch>
        </p:blipFill>
        <p:spPr bwMode="auto">
          <a:xfrm>
            <a:off x="46038" y="6284913"/>
            <a:ext cx="493712"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5904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6370" name="Date Placeholder 2"/>
          <p:cNvSpPr txBox="1">
            <a:spLocks noGrp="1"/>
          </p:cNvSpPr>
          <p:nvPr/>
        </p:nvSpPr>
        <p:spPr bwMode="auto">
          <a:xfrm>
            <a:off x="107950" y="6453188"/>
            <a:ext cx="1177925" cy="404812"/>
          </a:xfrm>
          <a:prstGeom prst="rect">
            <a:avLst/>
          </a:prstGeom>
          <a:noFill/>
          <a:ln w="9525">
            <a:noFill/>
            <a:miter lim="800000"/>
            <a:headEnd/>
            <a:tailEnd/>
          </a:ln>
        </p:spPr>
        <p:txBody>
          <a:bodyPr lIns="92075" tIns="46038" rIns="92075" bIns="46038" anchor="b"/>
          <a:lstStyle/>
          <a:p>
            <a:pPr eaLnBrk="1" hangingPunct="1">
              <a:defRPr/>
            </a:pPr>
            <a:r>
              <a:rPr lang="en-US" sz="1200" b="1" dirty="0">
                <a:solidFill>
                  <a:srgbClr val="F8F8F8"/>
                </a:solidFill>
                <a:ea typeface="+mn-ea"/>
              </a:rPr>
              <a:t>A. </a:t>
            </a:r>
            <a:r>
              <a:rPr lang="en-US" sz="1200" b="1" dirty="0" err="1">
                <a:solidFill>
                  <a:srgbClr val="F8F8F8"/>
                </a:solidFill>
                <a:ea typeface="+mn-ea"/>
              </a:rPr>
              <a:t>Siemko</a:t>
            </a:r>
            <a:r>
              <a:rPr lang="en-US" sz="1200" b="1" dirty="0">
                <a:solidFill>
                  <a:srgbClr val="F8F8F8"/>
                </a:solidFill>
                <a:ea typeface="+mn-ea"/>
              </a:rPr>
              <a:t>   16/04/2007</a:t>
            </a:r>
          </a:p>
        </p:txBody>
      </p:sp>
      <p:pic>
        <p:nvPicPr>
          <p:cNvPr id="160771" name="Picture 3" descr="ACcomplexpdf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50" y="1484313"/>
            <a:ext cx="7272338"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0772" name="AutoShape 4"/>
          <p:cNvSpPr>
            <a:spLocks/>
          </p:cNvSpPr>
          <p:nvPr/>
        </p:nvSpPr>
        <p:spPr bwMode="auto">
          <a:xfrm>
            <a:off x="228600" y="3733800"/>
            <a:ext cx="3267075" cy="1828800"/>
          </a:xfrm>
          <a:prstGeom prst="accentBorderCallout2">
            <a:avLst>
              <a:gd name="adj1" fmla="val 6250"/>
              <a:gd name="adj2" fmla="val 102333"/>
              <a:gd name="adj3" fmla="val 6250"/>
              <a:gd name="adj4" fmla="val 146065"/>
              <a:gd name="adj5" fmla="val -19704"/>
              <a:gd name="adj6" fmla="val 198347"/>
            </a:avLst>
          </a:prstGeom>
          <a:solidFill>
            <a:srgbClr val="FFFF99"/>
          </a:solidFill>
          <a:ln w="57150">
            <a:solidFill>
              <a:srgbClr val="FF3300"/>
            </a:solidFill>
            <a:miter lim="800000"/>
            <a:headEnd/>
            <a:tailEnd/>
          </a:ln>
        </p:spPr>
        <p:txBody>
          <a:bodyPr lIns="92075" tIns="46038" rIns="92075" bIns="46038"/>
          <a:lstStyle>
            <a:lvl1pPr marL="342900" indent="-342900">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buClr>
                <a:srgbClr val="6666FF"/>
              </a:buClr>
              <a:buSzPct val="70000"/>
              <a:buFont typeface="Wingdings" panose="05000000000000000000" pitchFamily="2" charset="2"/>
              <a:buNone/>
            </a:pPr>
            <a:r>
              <a:rPr lang="en-US" altLang="en-US" sz="2800">
                <a:solidFill>
                  <a:srgbClr val="000000"/>
                </a:solidFill>
              </a:rPr>
              <a:t>CNGS </a:t>
            </a:r>
            <a:r>
              <a:rPr lang="ru-RU" altLang="en-US" sz="2800">
                <a:solidFill>
                  <a:srgbClr val="000000"/>
                </a:solidFill>
              </a:rPr>
              <a:t> - </a:t>
            </a:r>
            <a:r>
              <a:rPr lang="ru-RU" altLang="en-US" sz="2400">
                <a:solidFill>
                  <a:srgbClr val="000000"/>
                </a:solidFill>
              </a:rPr>
              <a:t>использовался протонный пучок </a:t>
            </a:r>
            <a:r>
              <a:rPr lang="en-US" altLang="en-US" sz="2400">
                <a:solidFill>
                  <a:srgbClr val="000000"/>
                </a:solidFill>
              </a:rPr>
              <a:t>SPS </a:t>
            </a:r>
            <a:endParaRPr lang="pl-PL" altLang="en-US" sz="2400">
              <a:solidFill>
                <a:srgbClr val="000000"/>
              </a:solidFill>
            </a:endParaRPr>
          </a:p>
        </p:txBody>
      </p:sp>
      <p:sp>
        <p:nvSpPr>
          <p:cNvPr id="6" name="Rectangle 2"/>
          <p:cNvSpPr txBox="1">
            <a:spLocks noChangeArrowheads="1"/>
          </p:cNvSpPr>
          <p:nvPr/>
        </p:nvSpPr>
        <p:spPr bwMode="auto">
          <a:xfrm>
            <a:off x="179388" y="0"/>
            <a:ext cx="8713787" cy="1368425"/>
          </a:xfrm>
          <a:prstGeom prst="rect">
            <a:avLst/>
          </a:prstGeom>
          <a:noFill/>
          <a:ln w="9525">
            <a:noFill/>
            <a:miter lim="800000"/>
            <a:headEnd/>
            <a:tailEnd/>
          </a:ln>
        </p:spPr>
        <p:txBody>
          <a:bodyPr lIns="92075" tIns="46038" rIns="92075" bIns="46038" anchor="ctr"/>
          <a:lstStyle/>
          <a:p>
            <a:pPr algn="ctr" eaLnBrk="1" hangingPunct="1">
              <a:defRPr/>
            </a:pPr>
            <a:r>
              <a:rPr lang="ru-RU" altLang="en-US" sz="2800" b="1" kern="0" dirty="0">
                <a:solidFill>
                  <a:srgbClr val="FF3300"/>
                </a:solidFill>
                <a:latin typeface="Comic Sans MS" pitchFamily="66" charset="0"/>
                <a:cs typeface="+mj-cs"/>
              </a:rPr>
              <a:t>Ускорительный комплекс </a:t>
            </a:r>
            <a:r>
              <a:rPr lang="pl-PL" altLang="en-US" sz="2800" b="1" kern="0" dirty="0">
                <a:solidFill>
                  <a:srgbClr val="FF3300"/>
                </a:solidFill>
                <a:latin typeface="Comic Sans MS" pitchFamily="66" charset="0"/>
                <a:cs typeface="+mj-cs"/>
              </a:rPr>
              <a:t>CERN</a:t>
            </a:r>
            <a:r>
              <a:rPr lang="en-US" altLang="en-US" sz="2800" b="1" kern="0" dirty="0">
                <a:solidFill>
                  <a:srgbClr val="FF3300"/>
                </a:solidFill>
                <a:latin typeface="Comic Sans MS" pitchFamily="66" charset="0"/>
                <a:cs typeface="+mj-cs"/>
              </a:rPr>
              <a:t>, </a:t>
            </a:r>
            <a:br>
              <a:rPr lang="en-US" altLang="en-US" sz="2800" b="1" kern="0" dirty="0">
                <a:solidFill>
                  <a:srgbClr val="FF3300"/>
                </a:solidFill>
                <a:latin typeface="Comic Sans MS" pitchFamily="66" charset="0"/>
                <a:cs typeface="+mj-cs"/>
              </a:rPr>
            </a:br>
            <a:r>
              <a:rPr lang="ru-RU" altLang="en-US" sz="2800" b="1" kern="0" dirty="0">
                <a:latin typeface="Comic Sans MS" pitchFamily="66" charset="0"/>
                <a:cs typeface="+mj-cs"/>
              </a:rPr>
              <a:t>работает не только для</a:t>
            </a:r>
            <a:r>
              <a:rPr lang="en-US" altLang="en-US" sz="2800" b="1" kern="0" dirty="0">
                <a:latin typeface="Comic Sans MS" pitchFamily="66" charset="0"/>
                <a:cs typeface="+mj-cs"/>
              </a:rPr>
              <a:t> LHC </a:t>
            </a:r>
            <a:endParaRPr lang="pl-PL" altLang="en-US" sz="2800" b="1" kern="0" dirty="0">
              <a:latin typeface="Comic Sans MS" pitchFamily="66" charset="0"/>
              <a:cs typeface="+mj-cs"/>
            </a:endParaRPr>
          </a:p>
        </p:txBody>
      </p:sp>
    </p:spTree>
    <p:extLst>
      <p:ext uri="{BB962C8B-B14F-4D97-AF65-F5344CB8AC3E}">
        <p14:creationId xmlns:p14="http://schemas.microsoft.com/office/powerpoint/2010/main" val="1332153803"/>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a:xfrm>
            <a:off x="0" y="-171400"/>
            <a:ext cx="8382000" cy="2087562"/>
          </a:xfrm>
        </p:spPr>
        <p:txBody>
          <a:bodyPr/>
          <a:lstStyle/>
          <a:p>
            <a:pPr eaLnBrk="1" hangingPunct="1"/>
            <a:r>
              <a:rPr lang="en-US" altLang="en-US" sz="2400" b="0" dirty="0" smtClean="0">
                <a:ea typeface="ＭＳ Ｐゴシック" panose="020B0600070205080204" pitchFamily="34" charset="-128"/>
              </a:rPr>
              <a:t>CNGS – CERN Neutrino to Gran </a:t>
            </a:r>
            <a:r>
              <a:rPr lang="en-US" altLang="en-US" sz="2400" b="0" dirty="0" err="1" smtClean="0">
                <a:ea typeface="ＭＳ Ｐゴシック" panose="020B0600070205080204" pitchFamily="34" charset="-128"/>
              </a:rPr>
              <a:t>Sasso</a:t>
            </a:r>
            <a:r>
              <a:rPr lang="en-US" altLang="en-US" sz="2400" b="0" dirty="0" smtClean="0">
                <a:ea typeface="ＭＳ Ｐゴシック" panose="020B0600070205080204" pitchFamily="34" charset="-128"/>
              </a:rPr>
              <a:t> experiment</a:t>
            </a:r>
            <a:br>
              <a:rPr lang="en-US" altLang="en-US" sz="2400" b="0" dirty="0" smtClean="0">
                <a:ea typeface="ＭＳ Ｐゴシック" panose="020B0600070205080204" pitchFamily="34" charset="-128"/>
              </a:rPr>
            </a:br>
            <a:r>
              <a:rPr lang="en-US" altLang="en-US" sz="2400" b="0" dirty="0" smtClean="0">
                <a:ea typeface="ＭＳ Ｐゴシック" panose="020B0600070205080204" pitchFamily="34" charset="-128"/>
              </a:rPr>
              <a:t>- </a:t>
            </a:r>
            <a:r>
              <a:rPr lang="az-Cyrl-AZ" altLang="en-US" sz="2400" dirty="0">
                <a:ea typeface="ＭＳ Ｐゴシック" panose="020B0600070205080204" pitchFamily="34" charset="-128"/>
              </a:rPr>
              <a:t>исследовал свойства </a:t>
            </a:r>
            <a:r>
              <a:rPr lang="az-Cyrl-AZ" altLang="en-US" sz="2400" dirty="0" smtClean="0">
                <a:ea typeface="ＭＳ Ｐゴシック" panose="020B0600070205080204" pitchFamily="34" charset="-128"/>
              </a:rPr>
              <a:t>нейтрино</a:t>
            </a:r>
            <a:r>
              <a:rPr lang="en-GB" altLang="en-US" sz="2400" b="0" dirty="0" smtClean="0">
                <a:solidFill>
                  <a:srgbClr val="000000"/>
                </a:solidFill>
                <a:ea typeface="ＭＳ Ｐゴシック" panose="020B0600070205080204" pitchFamily="34" charset="-128"/>
                <a:cs typeface="Times New Roman" panose="02020603050405020304" pitchFamily="18" charset="0"/>
              </a:rPr>
              <a:t/>
            </a:r>
            <a:br>
              <a:rPr lang="en-GB" altLang="en-US" sz="2400" b="0" dirty="0" smtClean="0">
                <a:solidFill>
                  <a:srgbClr val="000000"/>
                </a:solidFill>
                <a:ea typeface="ＭＳ Ｐゴシック" panose="020B0600070205080204" pitchFamily="34" charset="-128"/>
                <a:cs typeface="Times New Roman" panose="02020603050405020304" pitchFamily="18" charset="0"/>
              </a:rPr>
            </a:br>
            <a:r>
              <a:rPr lang="en-GB" altLang="en-US" sz="1600" b="0" dirty="0" smtClean="0">
                <a:solidFill>
                  <a:srgbClr val="000000"/>
                </a:solidFill>
                <a:ea typeface="ＭＳ Ｐゴシック" panose="020B0600070205080204" pitchFamily="34" charset="-128"/>
                <a:cs typeface="Times New Roman" panose="02020603050405020304" pitchFamily="18" charset="0"/>
              </a:rPr>
              <a:t>CERN sends </a:t>
            </a:r>
            <a:r>
              <a:rPr lang="en-GB" altLang="en-US" sz="1600" b="0" dirty="0" err="1" smtClean="0">
                <a:solidFill>
                  <a:srgbClr val="000000"/>
                </a:solidFill>
                <a:ea typeface="ＭＳ Ｐゴシック" panose="020B0600070205080204" pitchFamily="34" charset="-128"/>
                <a:cs typeface="Times New Roman" panose="02020603050405020304" pitchFamily="18" charset="0"/>
              </a:rPr>
              <a:t>muon</a:t>
            </a:r>
            <a:r>
              <a:rPr lang="en-GB" altLang="en-US" sz="1600" b="0" dirty="0" smtClean="0">
                <a:solidFill>
                  <a:srgbClr val="000000"/>
                </a:solidFill>
                <a:ea typeface="ＭＳ Ｐゴシック" panose="020B0600070205080204" pitchFamily="34" charset="-128"/>
                <a:cs typeface="Times New Roman" panose="02020603050405020304" pitchFamily="18" charset="0"/>
              </a:rPr>
              <a:t> neutrinos to the Gran </a:t>
            </a:r>
            <a:r>
              <a:rPr lang="en-GB" altLang="en-US" sz="1600" b="0" dirty="0" err="1" smtClean="0">
                <a:solidFill>
                  <a:srgbClr val="000000"/>
                </a:solidFill>
                <a:ea typeface="ＭＳ Ｐゴシック" panose="020B0600070205080204" pitchFamily="34" charset="-128"/>
                <a:cs typeface="Times New Roman" panose="02020603050405020304" pitchFamily="18" charset="0"/>
              </a:rPr>
              <a:t>Sasso</a:t>
            </a:r>
            <a:r>
              <a:rPr lang="en-GB" altLang="en-US" sz="1600" b="0" dirty="0" smtClean="0">
                <a:solidFill>
                  <a:srgbClr val="000000"/>
                </a:solidFill>
                <a:ea typeface="ＭＳ Ｐゴシック" panose="020B0600070205080204" pitchFamily="34" charset="-128"/>
                <a:cs typeface="Times New Roman" panose="02020603050405020304" pitchFamily="18" charset="0"/>
              </a:rPr>
              <a:t> National Laboratory (LNGS), 732 km away in Italy. There, two experiments, OPERA and ICARUS, wait to find out if any of the </a:t>
            </a:r>
            <a:r>
              <a:rPr lang="en-GB" altLang="en-US" sz="1600" dirty="0" err="1" smtClean="0">
                <a:solidFill>
                  <a:srgbClr val="C00000"/>
                </a:solidFill>
                <a:latin typeface="Comic Sans MS" panose="030F0702030302020204" pitchFamily="66" charset="0"/>
                <a:ea typeface="ＭＳ Ｐゴシック" panose="020B0600070205080204" pitchFamily="34" charset="-128"/>
                <a:cs typeface="Times New Roman" panose="02020603050405020304" pitchFamily="18" charset="0"/>
              </a:rPr>
              <a:t>muon</a:t>
            </a:r>
            <a:r>
              <a:rPr lang="en-GB" altLang="en-US" sz="1600" dirty="0" smtClean="0">
                <a:solidFill>
                  <a:srgbClr val="C00000"/>
                </a:solidFill>
                <a:latin typeface="Comic Sans MS" panose="030F0702030302020204" pitchFamily="66" charset="0"/>
                <a:ea typeface="ＭＳ Ｐゴシック" panose="020B0600070205080204" pitchFamily="34" charset="-128"/>
                <a:cs typeface="Times New Roman" panose="02020603050405020304" pitchFamily="18" charset="0"/>
              </a:rPr>
              <a:t> neutrinos </a:t>
            </a:r>
            <a:r>
              <a:rPr lang="en-GB" altLang="en-US" sz="1600" dirty="0" smtClean="0">
                <a:solidFill>
                  <a:srgbClr val="000000"/>
                </a:solidFill>
                <a:ea typeface="ＭＳ Ｐゴシック" panose="020B0600070205080204" pitchFamily="34" charset="-128"/>
                <a:cs typeface="Times New Roman" panose="02020603050405020304" pitchFamily="18" charset="0"/>
              </a:rPr>
              <a:t>have transformed into </a:t>
            </a:r>
            <a:r>
              <a:rPr lang="en-GB" altLang="en-US" sz="1600" dirty="0" smtClean="0">
                <a:solidFill>
                  <a:srgbClr val="C00000"/>
                </a:solidFill>
                <a:latin typeface="Comic Sans MS" panose="030F0702030302020204" pitchFamily="66" charset="0"/>
                <a:ea typeface="ＭＳ Ｐゴシック" panose="020B0600070205080204" pitchFamily="34" charset="-128"/>
                <a:cs typeface="Times New Roman" panose="02020603050405020304" pitchFamily="18" charset="0"/>
              </a:rPr>
              <a:t>tau neutrinos</a:t>
            </a:r>
            <a:r>
              <a:rPr lang="en-GB" altLang="en-US" sz="1600" dirty="0" smtClean="0">
                <a:solidFill>
                  <a:srgbClr val="000000"/>
                </a:solidFill>
                <a:ea typeface="ＭＳ Ｐゴシック" panose="020B0600070205080204" pitchFamily="34" charset="-128"/>
                <a:cs typeface="Times New Roman" panose="02020603050405020304" pitchFamily="18" charset="0"/>
              </a:rPr>
              <a:t>. </a:t>
            </a:r>
            <a:r>
              <a:rPr lang="en-GB" altLang="en-US" sz="1600" b="0" dirty="0" smtClean="0">
                <a:solidFill>
                  <a:srgbClr val="000000"/>
                </a:solidFill>
                <a:ea typeface="ＭＳ Ｐゴシック" panose="020B0600070205080204" pitchFamily="34" charset="-128"/>
                <a:cs typeface="Times New Roman" panose="02020603050405020304" pitchFamily="18" charset="0"/>
              </a:rPr>
              <a:t>To create the neutrino beam, a proton beam from the </a:t>
            </a:r>
            <a:r>
              <a:rPr lang="en-GB" altLang="en-US" sz="1600" b="0" dirty="0" smtClean="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hlinkClick r:id="rId3"/>
              </a:rPr>
              <a:t>Super Proton Synchrotron</a:t>
            </a:r>
            <a:r>
              <a:rPr lang="en-GB" altLang="en-US" sz="1600" b="0" dirty="0" smtClean="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(SPS)</a:t>
            </a:r>
            <a:r>
              <a:rPr lang="en-GB" altLang="en-US" sz="1600" b="0" dirty="0" smtClean="0">
                <a:solidFill>
                  <a:srgbClr val="000000"/>
                </a:solidFill>
                <a:ea typeface="ＭＳ Ｐゴシック" panose="020B0600070205080204" pitchFamily="34" charset="-128"/>
                <a:cs typeface="Times New Roman" panose="02020603050405020304" pitchFamily="18" charset="0"/>
              </a:rPr>
              <a:t> is used.</a:t>
            </a:r>
            <a:r>
              <a:rPr lang="en-GB" altLang="en-US" sz="2400" b="0" dirty="0" smtClean="0">
                <a:solidFill>
                  <a:srgbClr val="000000"/>
                </a:solidFill>
                <a:ea typeface="ＭＳ Ｐゴシック" panose="020B0600070205080204" pitchFamily="34" charset="-128"/>
                <a:cs typeface="Times New Roman" panose="02020603050405020304" pitchFamily="18" charset="0"/>
              </a:rPr>
              <a:t> </a:t>
            </a:r>
            <a:endParaRPr lang="en-GB" altLang="en-US" sz="2400" b="0" dirty="0" smtClean="0">
              <a:ea typeface="ＭＳ Ｐゴシック" panose="020B0600070205080204" pitchFamily="34" charset="-128"/>
            </a:endParaRPr>
          </a:p>
        </p:txBody>
      </p:sp>
      <p:pic>
        <p:nvPicPr>
          <p:cNvPr id="162819" name="Picture 6" descr="fig05_p.jpg (32697 bytes)"/>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838200" y="2286000"/>
            <a:ext cx="7543800" cy="4419600"/>
          </a:xfrm>
          <a:noFill/>
        </p:spPr>
      </p:pic>
    </p:spTree>
    <p:extLst>
      <p:ext uri="{BB962C8B-B14F-4D97-AF65-F5344CB8AC3E}">
        <p14:creationId xmlns:p14="http://schemas.microsoft.com/office/powerpoint/2010/main" val="13285920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866" name="Picture 2" descr="cloud_outer.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2209800"/>
            <a:ext cx="6096000" cy="419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86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85725"/>
            <a:ext cx="1846263"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868" name="TextBox 4"/>
          <p:cNvSpPr txBox="1">
            <a:spLocks noChangeArrowheads="1"/>
          </p:cNvSpPr>
          <p:nvPr/>
        </p:nvSpPr>
        <p:spPr bwMode="auto">
          <a:xfrm>
            <a:off x="457200" y="1295400"/>
            <a:ext cx="5638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ru-RU" altLang="en-US" sz="1800" b="1">
                <a:solidFill>
                  <a:srgbClr val="000000"/>
                </a:solidFill>
                <a:latin typeface="Comic Sans MS" panose="030F0702030302020204" pitchFamily="66" charset="0"/>
              </a:rPr>
              <a:t>Космические лучи  - </a:t>
            </a:r>
            <a:r>
              <a:rPr lang="en-US" altLang="en-US" sz="1800" b="1">
                <a:solidFill>
                  <a:srgbClr val="000000"/>
                </a:solidFill>
                <a:latin typeface="Comic Sans MS" panose="030F0702030302020204" pitchFamily="66" charset="0"/>
              </a:rPr>
              <a:t>&gt;  </a:t>
            </a:r>
            <a:r>
              <a:rPr lang="ru-RU" altLang="en-US" sz="1800" b="1">
                <a:solidFill>
                  <a:srgbClr val="000000"/>
                </a:solidFill>
                <a:latin typeface="Comic Sans MS" panose="030F0702030302020204" pitchFamily="66" charset="0"/>
              </a:rPr>
              <a:t>образование облаков </a:t>
            </a:r>
            <a:endParaRPr lang="en-US" altLang="en-US" sz="1800" b="1">
              <a:solidFill>
                <a:srgbClr val="000000"/>
              </a:solidFill>
              <a:latin typeface="Comic Sans MS" panose="030F0702030302020204" pitchFamily="66" charset="0"/>
            </a:endParaRPr>
          </a:p>
          <a:p>
            <a:pPr eaLnBrk="1" hangingPunct="1">
              <a:spcBef>
                <a:spcPct val="0"/>
              </a:spcBef>
              <a:buFontTx/>
              <a:buNone/>
            </a:pPr>
            <a:r>
              <a:rPr lang="en-US" altLang="en-US" sz="1800">
                <a:solidFill>
                  <a:srgbClr val="000000"/>
                </a:solidFill>
              </a:rPr>
              <a:t>(cosmic rays “simulated “ by T11 beam, clouds created in a large climatic chamber </a:t>
            </a:r>
          </a:p>
        </p:txBody>
      </p:sp>
      <p:pic>
        <p:nvPicPr>
          <p:cNvPr id="164869" name="Picture 2" descr="C:\Documents and Settings\blochp\Local Settings\Temporary Internet Files\Content.IE5\Z4LFQH7L\MCj01051880000[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48400" y="1295400"/>
            <a:ext cx="903288"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870" name="Rectangle 25"/>
          <p:cNvSpPr txBox="1">
            <a:spLocks noChangeArrowheads="1"/>
          </p:cNvSpPr>
          <p:nvPr/>
        </p:nvSpPr>
        <p:spPr bwMode="auto">
          <a:xfrm>
            <a:off x="152400" y="6572250"/>
            <a:ext cx="2063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spcBef>
                <a:spcPct val="20000"/>
              </a:spcBef>
              <a:buChar char="•"/>
              <a:defRPr sz="28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fld id="{5CF8828B-AAB9-4931-AECA-58473B690EF3}" type="datetime1">
              <a:rPr lang="en-US" altLang="en-US" sz="700">
                <a:solidFill>
                  <a:srgbClr val="000066"/>
                </a:solidFill>
                <a:latin typeface="Helvetica" panose="020B0604020202020204" pitchFamily="34" charset="0"/>
              </a:rPr>
              <a:pPr eaLnBrk="1" hangingPunct="1">
                <a:spcBef>
                  <a:spcPct val="0"/>
                </a:spcBef>
                <a:buFontTx/>
                <a:buNone/>
              </a:pPr>
              <a:t>12/4/2016</a:t>
            </a:fld>
            <a:endParaRPr lang="en-US" altLang="en-US" sz="700">
              <a:solidFill>
                <a:srgbClr val="000066"/>
              </a:solidFill>
              <a:latin typeface="Helvetica" panose="020B0604020202020204" pitchFamily="34" charset="0"/>
            </a:endParaRPr>
          </a:p>
        </p:txBody>
      </p:sp>
      <p:sp>
        <p:nvSpPr>
          <p:cNvPr id="164871" name="Slide Number Placeholder 5"/>
          <p:cNvSpPr txBox="1">
            <a:spLocks/>
          </p:cNvSpPr>
          <p:nvPr/>
        </p:nvSpPr>
        <p:spPr bwMode="auto">
          <a:xfrm>
            <a:off x="6934200" y="647700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spcBef>
                <a:spcPct val="20000"/>
              </a:spcBef>
              <a:buChar char="•"/>
              <a:defRPr sz="28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1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ea typeface="ＭＳ Ｐゴシック" panose="020B0600070205080204" pitchFamily="34" charset="-128"/>
              </a:defRPr>
            </a:lvl9pPr>
          </a:lstStyle>
          <a:p>
            <a:pPr algn="r" eaLnBrk="1" hangingPunct="1">
              <a:spcBef>
                <a:spcPct val="0"/>
              </a:spcBef>
              <a:buFontTx/>
              <a:buNone/>
            </a:pPr>
            <a:fld id="{5E5BEFE1-B345-4860-92CF-6D7324F13754}" type="slidenum">
              <a:rPr lang="en-US" altLang="en-US" sz="700">
                <a:solidFill>
                  <a:srgbClr val="000066"/>
                </a:solidFill>
                <a:latin typeface="Helvetica" panose="020B0604020202020204" pitchFamily="34" charset="0"/>
              </a:rPr>
              <a:pPr algn="r" eaLnBrk="1" hangingPunct="1">
                <a:spcBef>
                  <a:spcPct val="0"/>
                </a:spcBef>
                <a:buFontTx/>
                <a:buNone/>
              </a:pPr>
              <a:t>22</a:t>
            </a:fld>
            <a:endParaRPr lang="en-US" altLang="en-US" sz="700">
              <a:solidFill>
                <a:srgbClr val="000066"/>
              </a:solidFill>
              <a:latin typeface="Helvetica" panose="020B0604020202020204" pitchFamily="34" charset="0"/>
            </a:endParaRPr>
          </a:p>
        </p:txBody>
      </p:sp>
      <p:sp>
        <p:nvSpPr>
          <p:cNvPr id="188424" name="TextBox 3"/>
          <p:cNvSpPr txBox="1">
            <a:spLocks noChangeArrowheads="1"/>
          </p:cNvSpPr>
          <p:nvPr/>
        </p:nvSpPr>
        <p:spPr bwMode="auto">
          <a:xfrm>
            <a:off x="1905000" y="304800"/>
            <a:ext cx="7467600" cy="461963"/>
          </a:xfrm>
          <a:prstGeom prst="rect">
            <a:avLst/>
          </a:prstGeom>
          <a:noFill/>
          <a:ln w="9525">
            <a:noFill/>
            <a:miter lim="800000"/>
            <a:headEnd/>
            <a:tailEnd/>
          </a:ln>
        </p:spPr>
        <p:txBody>
          <a:bodyPr>
            <a:spAutoFit/>
          </a:bodyPr>
          <a:lstStyle/>
          <a:p>
            <a:pPr algn="ctr" eaLnBrk="1" hangingPunct="1">
              <a:defRPr/>
            </a:pPr>
            <a:r>
              <a:rPr lang="ru-RU" b="1" i="1" dirty="0">
                <a:solidFill>
                  <a:srgbClr val="000090"/>
                </a:solidFill>
                <a:ea typeface="+mn-ea"/>
              </a:rPr>
              <a:t>«Исследования климата»</a:t>
            </a:r>
            <a:endParaRPr lang="en-US" b="1" i="1" dirty="0">
              <a:solidFill>
                <a:srgbClr val="000090"/>
              </a:solidFill>
              <a:ea typeface="+mn-ea"/>
            </a:endParaRPr>
          </a:p>
        </p:txBody>
      </p:sp>
    </p:spTree>
    <p:extLst>
      <p:ext uri="{BB962C8B-B14F-4D97-AF65-F5344CB8AC3E}">
        <p14:creationId xmlns:p14="http://schemas.microsoft.com/office/powerpoint/2010/main" val="30784952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1752600" y="-76200"/>
            <a:ext cx="7391400" cy="685800"/>
          </a:xfrm>
          <a:effectLst>
            <a:outerShdw dist="38100" dir="2700000" algn="tl" rotWithShape="0">
              <a:srgbClr val="000000"/>
            </a:outerShdw>
          </a:effectLst>
        </p:spPr>
        <p:txBody>
          <a:bodyPr anchor="ctr"/>
          <a:lstStyle/>
          <a:p>
            <a:pPr eaLnBrk="1" hangingPunct="1">
              <a:defRPr/>
            </a:pPr>
            <a:r>
              <a:rPr lang="en-GB" sz="3200" dirty="0" smtClean="0">
                <a:solidFill>
                  <a:schemeClr val="accent1"/>
                </a:solidFill>
                <a:latin typeface="+mn-lt"/>
                <a:ea typeface="ＭＳ Ｐゴシック" pitchFamily="-106" charset="-128"/>
              </a:rPr>
              <a:t>CERN: </a:t>
            </a:r>
            <a:r>
              <a:rPr lang="ru-RU" sz="3200" dirty="0" smtClean="0">
                <a:solidFill>
                  <a:schemeClr val="accent1"/>
                </a:solidFill>
                <a:latin typeface="+mn-lt"/>
                <a:ea typeface="ＭＳ Ｐゴシック" pitchFamily="-106" charset="-128"/>
              </a:rPr>
              <a:t>Физика частиц и инновации</a:t>
            </a:r>
            <a:endParaRPr lang="en-GB" sz="3200" dirty="0" smtClean="0">
              <a:solidFill>
                <a:schemeClr val="accent1"/>
              </a:solidFill>
              <a:latin typeface="+mn-lt"/>
              <a:ea typeface="ＭＳ Ｐゴシック" pitchFamily="-106" charset="-128"/>
            </a:endParaRPr>
          </a:p>
        </p:txBody>
      </p:sp>
      <p:sp>
        <p:nvSpPr>
          <p:cNvPr id="37892" name="Rectangle 1028"/>
          <p:cNvSpPr>
            <a:spLocks noGrp="1" noChangeArrowheads="1"/>
          </p:cNvSpPr>
          <p:nvPr>
            <p:ph type="body" idx="4294967295"/>
          </p:nvPr>
        </p:nvSpPr>
        <p:spPr>
          <a:xfrm>
            <a:off x="533400" y="1524000"/>
            <a:ext cx="8458200" cy="914400"/>
          </a:xfrm>
        </p:spPr>
        <p:txBody>
          <a:bodyPr/>
          <a:lstStyle/>
          <a:p>
            <a:pPr>
              <a:spcAft>
                <a:spcPts val="1200"/>
              </a:spcAft>
              <a:buClr>
                <a:srgbClr val="FFFF00"/>
              </a:buClr>
              <a:buFont typeface="Wingdings" panose="05000000000000000000" pitchFamily="2" charset="2"/>
              <a:buChar char="q"/>
              <a:defRPr/>
            </a:pPr>
            <a:r>
              <a:rPr lang="ru-RU" sz="2400" dirty="0" smtClean="0">
                <a:solidFill>
                  <a:srgbClr val="FF0000"/>
                </a:solidFill>
                <a:effectLst>
                  <a:outerShdw blurRad="38100" dist="38100" dir="2700000" algn="tl">
                    <a:srgbClr val="000000"/>
                  </a:outerShdw>
                </a:effectLst>
                <a:latin typeface="Comic Sans MS" pitchFamily="66" charset="0"/>
                <a:ea typeface="ＭＳ Ｐゴシック" pitchFamily="-106" charset="-128"/>
              </a:rPr>
              <a:t>Связывает фундаментальные исследования и развитие передовых технологий</a:t>
            </a:r>
            <a:endParaRPr lang="en-US" sz="2400" dirty="0" smtClean="0">
              <a:solidFill>
                <a:srgbClr val="FF0000"/>
              </a:solidFill>
              <a:effectLst>
                <a:outerShdw blurRad="38100" dist="38100" dir="2700000" algn="tl">
                  <a:srgbClr val="000000"/>
                </a:outerShdw>
              </a:effectLst>
              <a:latin typeface="Comic Sans MS" pitchFamily="66" charset="0"/>
              <a:ea typeface="ＭＳ Ｐゴシック" pitchFamily="-106" charset="-128"/>
            </a:endParaRPr>
          </a:p>
        </p:txBody>
      </p:sp>
      <p:grpSp>
        <p:nvGrpSpPr>
          <p:cNvPr id="166916" name="Group 15"/>
          <p:cNvGrpSpPr>
            <a:grpSpLocks/>
          </p:cNvGrpSpPr>
          <p:nvPr/>
        </p:nvGrpSpPr>
        <p:grpSpPr bwMode="auto">
          <a:xfrm>
            <a:off x="0" y="0"/>
            <a:ext cx="1714500" cy="1304925"/>
            <a:chOff x="0" y="0"/>
            <a:chExt cx="1714500" cy="1304925"/>
          </a:xfrm>
        </p:grpSpPr>
        <p:sp>
          <p:nvSpPr>
            <p:cNvPr id="166929" name="Rectangle 3"/>
            <p:cNvSpPr>
              <a:spLocks noChangeArrowheads="1"/>
            </p:cNvSpPr>
            <p:nvPr/>
          </p:nvSpPr>
          <p:spPr bwMode="auto">
            <a:xfrm>
              <a:off x="609600" y="457200"/>
              <a:ext cx="533400" cy="381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pic>
          <p:nvPicPr>
            <p:cNvPr id="166930" name="Picture 13" descr="Picture 21"/>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1714500"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 name="Picture 6" descr="Screen shot 2011-04-17 at 17.36.46.png"/>
          <p:cNvPicPr>
            <a:picLocks noChangeAspect="1"/>
          </p:cNvPicPr>
          <p:nvPr/>
        </p:nvPicPr>
        <p:blipFill>
          <a:blip r:embed="rId4"/>
          <a:srcRect/>
          <a:stretch>
            <a:fillRect/>
          </a:stretch>
        </p:blipFill>
        <p:spPr bwMode="auto">
          <a:xfrm>
            <a:off x="1039813" y="2416175"/>
            <a:ext cx="5208587" cy="936625"/>
          </a:xfrm>
          <a:prstGeom prst="rect">
            <a:avLst/>
          </a:prstGeom>
          <a:noFill/>
          <a:ln w="9525">
            <a:noFill/>
            <a:miter lim="800000"/>
            <a:headEnd/>
            <a:tailEnd/>
          </a:ln>
          <a:effectLst>
            <a:outerShdw blurRad="63500" dist="38100" dir="2700000" rotWithShape="0">
              <a:srgbClr val="000000">
                <a:alpha val="74998"/>
              </a:srgbClr>
            </a:outerShdw>
          </a:effectLst>
        </p:spPr>
      </p:pic>
      <p:grpSp>
        <p:nvGrpSpPr>
          <p:cNvPr id="3" name="Group 2"/>
          <p:cNvGrpSpPr>
            <a:grpSpLocks/>
          </p:cNvGrpSpPr>
          <p:nvPr/>
        </p:nvGrpSpPr>
        <p:grpSpPr bwMode="auto">
          <a:xfrm>
            <a:off x="457200" y="3849688"/>
            <a:ext cx="8686800" cy="2627312"/>
            <a:chOff x="457200" y="3849469"/>
            <a:chExt cx="8686800" cy="2627531"/>
          </a:xfrm>
        </p:grpSpPr>
        <p:grpSp>
          <p:nvGrpSpPr>
            <p:cNvPr id="166919" name="Group 18"/>
            <p:cNvGrpSpPr>
              <a:grpSpLocks/>
            </p:cNvGrpSpPr>
            <p:nvPr/>
          </p:nvGrpSpPr>
          <p:grpSpPr bwMode="auto">
            <a:xfrm>
              <a:off x="457200" y="3849469"/>
              <a:ext cx="8686800" cy="2627531"/>
              <a:chOff x="457200" y="3849469"/>
              <a:chExt cx="8686800" cy="2627531"/>
            </a:xfrm>
          </p:grpSpPr>
          <p:sp>
            <p:nvSpPr>
              <p:cNvPr id="14" name="Rectangle 1028"/>
              <p:cNvSpPr txBox="1">
                <a:spLocks noChangeArrowheads="1"/>
              </p:cNvSpPr>
              <p:nvPr/>
            </p:nvSpPr>
            <p:spPr bwMode="auto">
              <a:xfrm>
                <a:off x="457200" y="3849469"/>
                <a:ext cx="8686800" cy="762064"/>
              </a:xfrm>
              <a:prstGeom prst="rect">
                <a:avLst/>
              </a:prstGeom>
              <a:noFill/>
              <a:ln w="9525">
                <a:noFill/>
                <a:miter lim="800000"/>
                <a:headEnd/>
                <a:tailEnd/>
              </a:ln>
            </p:spPr>
            <p:txBody>
              <a:bodyPr/>
              <a:lstStyle/>
              <a:p>
                <a:pPr marL="342900" indent="-342900">
                  <a:spcBef>
                    <a:spcPct val="20000"/>
                  </a:spcBef>
                  <a:spcAft>
                    <a:spcPts val="1200"/>
                  </a:spcAft>
                  <a:buClr>
                    <a:srgbClr val="FFFF00"/>
                  </a:buClr>
                  <a:buSzPct val="75000"/>
                  <a:buFont typeface="Wingdings" pitchFamily="2" charset="2"/>
                  <a:buChar char="q"/>
                  <a:defRPr/>
                </a:pPr>
                <a:r>
                  <a:rPr lang="en-US" dirty="0">
                    <a:solidFill>
                      <a:srgbClr val="FF0000"/>
                    </a:solidFill>
                    <a:effectLst>
                      <a:outerShdw blurRad="38100" dist="38100" dir="2700000" algn="tl">
                        <a:srgbClr val="000000"/>
                      </a:outerShdw>
                    </a:effectLst>
                    <a:latin typeface="Helvetica" pitchFamily="-106" charset="0"/>
                    <a:ea typeface="ＭＳ Ｐゴシック" pitchFamily="-106" charset="-128"/>
                  </a:rPr>
                  <a:t>CERN </a:t>
                </a:r>
                <a:r>
                  <a:rPr lang="ru-RU" dirty="0">
                    <a:solidFill>
                      <a:srgbClr val="FF0000"/>
                    </a:solidFill>
                    <a:effectLst>
                      <a:outerShdw blurRad="38100" dist="38100" dir="2700000" algn="tl">
                        <a:srgbClr val="000000"/>
                      </a:outerShdw>
                    </a:effectLst>
                    <a:latin typeface="Helvetica" pitchFamily="-106" charset="0"/>
                    <a:ea typeface="ＭＳ Ｐゴシック" pitchFamily="-106" charset="-128"/>
                  </a:rPr>
                  <a:t> Развиваемые </a:t>
                </a:r>
                <a:r>
                  <a:rPr lang="ru-RU" dirty="0">
                    <a:solidFill>
                      <a:srgbClr val="FF0000"/>
                    </a:solidFill>
                    <a:effectLst>
                      <a:outerShdw blurRad="38100" dist="38100" dir="2700000" algn="tl">
                        <a:srgbClr val="000000"/>
                      </a:outerShdw>
                    </a:effectLst>
                    <a:latin typeface="Comic Sans MS" pitchFamily="66" charset="0"/>
                    <a:ea typeface="ＭＳ Ｐゴシック" pitchFamily="-106" charset="-128"/>
                  </a:rPr>
                  <a:t>технологии и инновации</a:t>
                </a:r>
                <a:endParaRPr lang="en-US" dirty="0">
                  <a:solidFill>
                    <a:srgbClr val="FF0000"/>
                  </a:solidFill>
                  <a:effectLst>
                    <a:outerShdw blurRad="38100" dist="38100" dir="2700000" algn="tl">
                      <a:srgbClr val="000000"/>
                    </a:outerShdw>
                  </a:effectLst>
                  <a:latin typeface="Comic Sans MS" pitchFamily="66" charset="0"/>
                  <a:ea typeface="ＭＳ Ｐゴシック" pitchFamily="-106" charset="-128"/>
                </a:endParaRPr>
              </a:p>
            </p:txBody>
          </p:sp>
          <p:pic>
            <p:nvPicPr>
              <p:cNvPr id="15" name="Picture 2" descr="Capture-003924web"/>
              <p:cNvPicPr>
                <a:picLocks noChangeAspect="1" noChangeArrowheads="1"/>
              </p:cNvPicPr>
              <p:nvPr/>
            </p:nvPicPr>
            <p:blipFill>
              <a:blip r:embed="rId5"/>
              <a:srcRect/>
              <a:stretch>
                <a:fillRect/>
              </a:stretch>
            </p:blipFill>
            <p:spPr bwMode="auto">
              <a:xfrm>
                <a:off x="914400" y="4382913"/>
                <a:ext cx="2138363" cy="1468559"/>
              </a:xfrm>
              <a:prstGeom prst="rect">
                <a:avLst/>
              </a:prstGeom>
              <a:noFill/>
              <a:ln w="9525">
                <a:noFill/>
                <a:miter lim="800000"/>
                <a:headEnd/>
                <a:tailEnd/>
              </a:ln>
              <a:effectLst>
                <a:outerShdw blurRad="63500" dist="38100" dir="2700000" algn="tl" rotWithShape="0">
                  <a:srgbClr val="000000">
                    <a:alpha val="74998"/>
                  </a:srgbClr>
                </a:outerShdw>
              </a:effectLst>
            </p:spPr>
          </p:pic>
          <p:sp>
            <p:nvSpPr>
              <p:cNvPr id="18" name="TextBox 17"/>
              <p:cNvSpPr txBox="1"/>
              <p:nvPr/>
            </p:nvSpPr>
            <p:spPr>
              <a:xfrm>
                <a:off x="3708400" y="5876875"/>
                <a:ext cx="2438400" cy="369919"/>
              </a:xfrm>
              <a:prstGeom prst="rect">
                <a:avLst/>
              </a:prstGeom>
              <a:noFill/>
            </p:spPr>
            <p:txBody>
              <a:bodyPr>
                <a:spAutoFit/>
              </a:bodyPr>
              <a:lstStyle/>
              <a:p>
                <a:pPr algn="ctr" eaLnBrk="1" hangingPunct="1">
                  <a:defRPr/>
                </a:pPr>
                <a:r>
                  <a:rPr lang="en-US" sz="1800" dirty="0">
                    <a:solidFill>
                      <a:srgbClr val="FF0000"/>
                    </a:solidFill>
                    <a:effectLst>
                      <a:outerShdw blurRad="38100" dist="38100" dir="2700000" algn="tl" rotWithShape="0">
                        <a:prstClr val="black"/>
                      </a:outerShdw>
                    </a:effectLst>
                    <a:latin typeface="Arial" charset="0"/>
                    <a:ea typeface="ＭＳ Ｐゴシック" charset="-128"/>
                    <a:cs typeface="ＭＳ Ｐゴシック" charset="-128"/>
                  </a:rPr>
                  <a:t>Detecting particles</a:t>
                </a:r>
              </a:p>
            </p:txBody>
          </p:sp>
          <p:sp>
            <p:nvSpPr>
              <p:cNvPr id="20" name="TextBox 19"/>
              <p:cNvSpPr txBox="1"/>
              <p:nvPr/>
            </p:nvSpPr>
            <p:spPr>
              <a:xfrm>
                <a:off x="762000" y="5830834"/>
                <a:ext cx="2438400" cy="646166"/>
              </a:xfrm>
              <a:prstGeom prst="rect">
                <a:avLst/>
              </a:prstGeom>
              <a:noFill/>
            </p:spPr>
            <p:txBody>
              <a:bodyPr>
                <a:spAutoFit/>
              </a:bodyPr>
              <a:lstStyle/>
              <a:p>
                <a:pPr algn="ctr" eaLnBrk="1" hangingPunct="1">
                  <a:defRPr/>
                </a:pPr>
                <a:r>
                  <a:rPr lang="en-US" sz="1800" dirty="0">
                    <a:solidFill>
                      <a:srgbClr val="FF0000"/>
                    </a:solidFill>
                    <a:effectLst>
                      <a:outerShdw blurRad="38100" dist="38100" dir="2700000" algn="tl" rotWithShape="0">
                        <a:prstClr val="black"/>
                      </a:outerShdw>
                    </a:effectLst>
                    <a:latin typeface="Arial" charset="0"/>
                    <a:ea typeface="ＭＳ Ｐゴシック" charset="-128"/>
                    <a:cs typeface="ＭＳ Ｐゴシック" charset="-128"/>
                  </a:rPr>
                  <a:t>Accelerating particle beams</a:t>
                </a:r>
              </a:p>
            </p:txBody>
          </p:sp>
          <p:pic>
            <p:nvPicPr>
              <p:cNvPr id="21" name="Picture 1033" descr="Grid_globe_V1"/>
              <p:cNvPicPr>
                <a:picLocks noChangeAspect="1" noChangeArrowheads="1"/>
              </p:cNvPicPr>
              <p:nvPr/>
            </p:nvPicPr>
            <p:blipFill>
              <a:blip r:embed="rId6"/>
              <a:srcRect/>
              <a:stretch>
                <a:fillRect/>
              </a:stretch>
            </p:blipFill>
            <p:spPr bwMode="auto">
              <a:xfrm>
                <a:off x="6858000" y="4395615"/>
                <a:ext cx="1717675" cy="1447921"/>
              </a:xfrm>
              <a:prstGeom prst="rect">
                <a:avLst/>
              </a:prstGeom>
              <a:noFill/>
              <a:ln w="9525">
                <a:noFill/>
                <a:miter lim="800000"/>
                <a:headEnd/>
                <a:tailEnd/>
              </a:ln>
              <a:effectLst>
                <a:outerShdw blurRad="63500" dist="38100" dir="2700000" algn="tl" rotWithShape="0">
                  <a:srgbClr val="000000">
                    <a:alpha val="74998"/>
                  </a:srgbClr>
                </a:outerShdw>
              </a:effectLst>
            </p:spPr>
          </p:pic>
          <p:sp>
            <p:nvSpPr>
              <p:cNvPr id="22" name="TextBox 21"/>
              <p:cNvSpPr txBox="1"/>
              <p:nvPr/>
            </p:nvSpPr>
            <p:spPr>
              <a:xfrm>
                <a:off x="6705600" y="5830834"/>
                <a:ext cx="1981200" cy="646166"/>
              </a:xfrm>
              <a:prstGeom prst="rect">
                <a:avLst/>
              </a:prstGeom>
              <a:noFill/>
            </p:spPr>
            <p:txBody>
              <a:bodyPr>
                <a:spAutoFit/>
              </a:bodyPr>
              <a:lstStyle/>
              <a:p>
                <a:pPr algn="ctr" eaLnBrk="1" hangingPunct="1">
                  <a:defRPr/>
                </a:pPr>
                <a:r>
                  <a:rPr lang="en-US" sz="1800" dirty="0">
                    <a:solidFill>
                      <a:srgbClr val="FF0000"/>
                    </a:solidFill>
                    <a:effectLst>
                      <a:outerShdw blurRad="38100" dist="38100" dir="2700000" algn="tl" rotWithShape="0">
                        <a:prstClr val="black"/>
                      </a:outerShdw>
                    </a:effectLst>
                    <a:latin typeface="Arial" charset="0"/>
                    <a:ea typeface="ＭＳ Ｐゴシック" charset="-128"/>
                    <a:cs typeface="ＭＳ Ｐゴシック" charset="-128"/>
                  </a:rPr>
                  <a:t>Large-scale computing (Grid)</a:t>
                </a:r>
              </a:p>
            </p:txBody>
          </p:sp>
          <p:sp>
            <p:nvSpPr>
              <p:cNvPr id="24" name="Left-Right Arrow 23"/>
              <p:cNvSpPr>
                <a:spLocks noChangeArrowheads="1"/>
              </p:cNvSpPr>
              <p:nvPr/>
            </p:nvSpPr>
            <p:spPr bwMode="auto">
              <a:xfrm>
                <a:off x="6000750" y="4916358"/>
                <a:ext cx="658813" cy="395320"/>
              </a:xfrm>
              <a:prstGeom prst="leftRightArrow">
                <a:avLst>
                  <a:gd name="adj1" fmla="val 50000"/>
                  <a:gd name="adj2" fmla="val 50004"/>
                </a:avLst>
              </a:prstGeom>
              <a:gradFill rotWithShape="1">
                <a:gsLst>
                  <a:gs pos="0">
                    <a:srgbClr val="F3F3F3"/>
                  </a:gs>
                  <a:gs pos="100000">
                    <a:srgbClr val="ADD6FF"/>
                  </a:gs>
                </a:gsLst>
                <a:lin ang="0" scaled="1"/>
              </a:gradFill>
              <a:ln w="9525">
                <a:solidFill>
                  <a:schemeClr val="bg2"/>
                </a:solidFill>
                <a:round/>
                <a:headEnd/>
                <a:tailEnd/>
              </a:ln>
              <a:effectLst>
                <a:outerShdw blurRad="63500" dist="38100" dir="2700000" rotWithShape="0">
                  <a:srgbClr val="000000">
                    <a:alpha val="42999"/>
                  </a:srgbClr>
                </a:outerShdw>
              </a:effectLst>
            </p:spPr>
            <p:txBody>
              <a:bodyPr/>
              <a:lstStyle/>
              <a:p>
                <a:pPr>
                  <a:defRPr/>
                </a:pPr>
                <a:endParaRPr lang="en-US">
                  <a:latin typeface="Arial" pitchFamily="-112" charset="0"/>
                  <a:ea typeface="ＭＳ Ｐゴシック" pitchFamily="-112" charset="-128"/>
                  <a:cs typeface="ＭＳ Ｐゴシック" pitchFamily="-112" charset="-128"/>
                </a:endParaRPr>
              </a:p>
            </p:txBody>
          </p:sp>
          <p:sp>
            <p:nvSpPr>
              <p:cNvPr id="25" name="Left-Right Arrow 24"/>
              <p:cNvSpPr>
                <a:spLocks noChangeArrowheads="1"/>
              </p:cNvSpPr>
              <p:nvPr/>
            </p:nvSpPr>
            <p:spPr bwMode="auto">
              <a:xfrm>
                <a:off x="3265488" y="4916358"/>
                <a:ext cx="658812" cy="395320"/>
              </a:xfrm>
              <a:prstGeom prst="leftRightArrow">
                <a:avLst>
                  <a:gd name="adj1" fmla="val 50000"/>
                  <a:gd name="adj2" fmla="val 50004"/>
                </a:avLst>
              </a:prstGeom>
              <a:gradFill rotWithShape="1">
                <a:gsLst>
                  <a:gs pos="0">
                    <a:srgbClr val="F3F3F3"/>
                  </a:gs>
                  <a:gs pos="100000">
                    <a:srgbClr val="ADD6FF"/>
                  </a:gs>
                </a:gsLst>
                <a:lin ang="0" scaled="1"/>
              </a:gradFill>
              <a:ln w="9525">
                <a:solidFill>
                  <a:schemeClr val="bg2"/>
                </a:solidFill>
                <a:round/>
                <a:headEnd/>
                <a:tailEnd/>
              </a:ln>
              <a:effectLst>
                <a:outerShdw blurRad="63500" dist="38100" dir="2700000" rotWithShape="0">
                  <a:srgbClr val="000000">
                    <a:alpha val="42999"/>
                  </a:srgbClr>
                </a:outerShdw>
              </a:effectLst>
            </p:spPr>
            <p:txBody>
              <a:bodyPr/>
              <a:lstStyle/>
              <a:p>
                <a:pPr>
                  <a:defRPr/>
                </a:pPr>
                <a:endParaRPr lang="en-US">
                  <a:latin typeface="Arial" pitchFamily="-112" charset="0"/>
                  <a:ea typeface="ＭＳ Ｐゴシック" pitchFamily="-112" charset="-128"/>
                  <a:cs typeface="ＭＳ Ｐゴシック" pitchFamily="-112" charset="-128"/>
                </a:endParaRPr>
              </a:p>
            </p:txBody>
          </p:sp>
        </p:grpSp>
        <p:pic>
          <p:nvPicPr>
            <p:cNvPr id="23" name="Picture 22" descr="cms_event.jpeg"/>
            <p:cNvPicPr>
              <a:picLocks noChangeAspect="1"/>
            </p:cNvPicPr>
            <p:nvPr/>
          </p:nvPicPr>
          <p:blipFill>
            <a:blip r:embed="rId7"/>
            <a:srcRect/>
            <a:stretch>
              <a:fillRect/>
            </a:stretch>
          </p:blipFill>
          <p:spPr bwMode="auto">
            <a:xfrm>
              <a:off x="4067175" y="4328934"/>
              <a:ext cx="1663700" cy="1581282"/>
            </a:xfrm>
            <a:prstGeom prst="rect">
              <a:avLst/>
            </a:prstGeom>
            <a:noFill/>
            <a:ln w="9525">
              <a:noFill/>
              <a:miter lim="800000"/>
              <a:headEnd/>
              <a:tailEnd/>
            </a:ln>
            <a:effectLst>
              <a:outerShdw blurRad="63500" dist="38100" dir="2700000" algn="tl" rotWithShape="0">
                <a:srgbClr val="000000">
                  <a:alpha val="74998"/>
                </a:srgbClr>
              </a:outerShdw>
            </a:effectLst>
          </p:spPr>
        </p:pic>
      </p:grpSp>
    </p:spTree>
    <p:extLst>
      <p:ext uri="{BB962C8B-B14F-4D97-AF65-F5344CB8AC3E}">
        <p14:creationId xmlns:p14="http://schemas.microsoft.com/office/powerpoint/2010/main" val="13638188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137298" y="-173830"/>
            <a:ext cx="9144000" cy="904875"/>
          </a:xfrm>
          <a:effectLst>
            <a:outerShdw dist="38099" dir="2700000" algn="ctr" rotWithShape="0">
              <a:schemeClr val="tx1">
                <a:alpha val="74997"/>
              </a:schemeClr>
            </a:outerShdw>
          </a:effectLst>
        </p:spPr>
        <p:txBody>
          <a:bodyPr anchor="ctr"/>
          <a:lstStyle/>
          <a:p>
            <a:pPr marL="342900" indent="-342900" algn="ctr">
              <a:spcBef>
                <a:spcPct val="20000"/>
              </a:spcBef>
              <a:spcAft>
                <a:spcPts val="1200"/>
              </a:spcAft>
              <a:defRPr/>
            </a:pPr>
            <a:r>
              <a:rPr lang="ru-RU" sz="2400" dirty="0" smtClean="0">
                <a:solidFill>
                  <a:srgbClr val="FF0000"/>
                </a:solidFill>
                <a:effectLst>
                  <a:outerShdw blurRad="38100" dist="38100" dir="2700000" algn="tl">
                    <a:srgbClr val="000000"/>
                  </a:outerShdw>
                </a:effectLst>
                <a:latin typeface="Comic Sans MS" pitchFamily="66" charset="0"/>
                <a:ea typeface="ＭＳ Ｐゴシック" pitchFamily="-106" charset="-128"/>
                <a:sym typeface="Wingdings" pitchFamily="2" charset="2"/>
              </a:rPr>
              <a:t>Медицинские приложения, вышедшие из</a:t>
            </a:r>
            <a:r>
              <a:rPr lang="en-US" sz="2400" dirty="0" smtClean="0">
                <a:solidFill>
                  <a:srgbClr val="FF0000"/>
                </a:solidFill>
                <a:effectLst>
                  <a:outerShdw blurRad="38100" dist="38100" dir="2700000" algn="tl">
                    <a:srgbClr val="000000"/>
                  </a:outerShdw>
                </a:effectLst>
                <a:latin typeface="Comic Sans MS" pitchFamily="66" charset="0"/>
                <a:ea typeface="ＭＳ Ｐゴシック" pitchFamily="-106" charset="-128"/>
                <a:sym typeface="Wingdings" pitchFamily="2" charset="2"/>
              </a:rPr>
              <a:t> </a:t>
            </a:r>
            <a:r>
              <a:rPr lang="ru-RU" sz="2400" dirty="0" smtClean="0">
                <a:solidFill>
                  <a:srgbClr val="FF0000"/>
                </a:solidFill>
                <a:effectLst>
                  <a:outerShdw blurRad="38100" dist="38100" dir="2700000" algn="tl">
                    <a:srgbClr val="000000"/>
                  </a:outerShdw>
                </a:effectLst>
                <a:latin typeface="Comic Sans MS" pitchFamily="66" charset="0"/>
                <a:ea typeface="ＭＳ Ｐゴシック" pitchFamily="-106" charset="-128"/>
                <a:sym typeface="Wingdings" pitchFamily="2" charset="2"/>
              </a:rPr>
              <a:t>физики частиц</a:t>
            </a:r>
            <a:endParaRPr lang="en-US" sz="2400" dirty="0" smtClean="0">
              <a:solidFill>
                <a:srgbClr val="FF0000"/>
              </a:solidFill>
              <a:effectLst>
                <a:outerShdw blurRad="38100" dist="38100" dir="2700000" algn="tl">
                  <a:srgbClr val="000000"/>
                </a:outerShdw>
              </a:effectLst>
              <a:latin typeface="Comic Sans MS" pitchFamily="66" charset="0"/>
              <a:ea typeface="ＭＳ Ｐゴシック" pitchFamily="-106" charset="-128"/>
            </a:endParaRPr>
          </a:p>
        </p:txBody>
      </p:sp>
      <p:sp>
        <p:nvSpPr>
          <p:cNvPr id="27" name="TextBox 26"/>
          <p:cNvSpPr txBox="1"/>
          <p:nvPr/>
        </p:nvSpPr>
        <p:spPr>
          <a:xfrm>
            <a:off x="827088" y="836613"/>
            <a:ext cx="7972425" cy="400050"/>
          </a:xfrm>
          <a:prstGeom prst="rect">
            <a:avLst/>
          </a:prstGeom>
          <a:noFill/>
        </p:spPr>
        <p:txBody>
          <a:bodyPr wrap="none">
            <a:spAutoFit/>
          </a:bodyPr>
          <a:lstStyle/>
          <a:p>
            <a:pPr eaLnBrk="1" hangingPunct="1">
              <a:defRPr/>
            </a:pPr>
            <a:r>
              <a:rPr lang="ru-RU" sz="2000" dirty="0">
                <a:solidFill>
                  <a:schemeClr val="accent5"/>
                </a:solidFill>
                <a:effectLst>
                  <a:outerShdw blurRad="38100" dist="38100" dir="2700000" algn="tl" rotWithShape="0">
                    <a:prstClr val="black"/>
                  </a:outerShdw>
                </a:effectLst>
                <a:latin typeface="Arial" charset="0"/>
                <a:ea typeface="ＭＳ Ｐゴシック" charset="-128"/>
                <a:cs typeface="ＭＳ Ｐゴシック" charset="-128"/>
              </a:rPr>
              <a:t>Объединение физики, биологии и медицины для борьбы с раком</a:t>
            </a:r>
            <a:endParaRPr lang="en-GB" sz="2000" dirty="0">
              <a:solidFill>
                <a:schemeClr val="accent5"/>
              </a:solidFill>
              <a:effectLst>
                <a:outerShdw blurRad="38100" dist="38100" dir="2700000" algn="tl" rotWithShape="0">
                  <a:prstClr val="black"/>
                </a:outerShdw>
              </a:effectLst>
              <a:latin typeface="Arial" charset="0"/>
              <a:ea typeface="ＭＳ Ｐゴシック" charset="-128"/>
              <a:cs typeface="ＭＳ Ｐゴシック" charset="-128"/>
            </a:endParaRPr>
          </a:p>
        </p:txBody>
      </p:sp>
      <p:grpSp>
        <p:nvGrpSpPr>
          <p:cNvPr id="2" name="Group 45"/>
          <p:cNvGrpSpPr>
            <a:grpSpLocks/>
          </p:cNvGrpSpPr>
          <p:nvPr/>
        </p:nvGrpSpPr>
        <p:grpSpPr bwMode="auto">
          <a:xfrm>
            <a:off x="0" y="1811338"/>
            <a:ext cx="9144000" cy="2303462"/>
            <a:chOff x="0" y="1811477"/>
            <a:chExt cx="91440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938"/>
              <a:ext cx="2138363" cy="1469936"/>
            </a:xfrm>
            <a:prstGeom prst="rect">
              <a:avLst/>
            </a:prstGeom>
            <a:noFill/>
            <a:ln w="9525">
              <a:noFill/>
              <a:miter lim="800000"/>
              <a:headEnd/>
              <a:tailEnd/>
            </a:ln>
            <a:effectLst>
              <a:outerShdw blurRad="63500" dist="38100" dir="2700000" rotWithShape="0">
                <a:srgbClr val="000000">
                  <a:alpha val="42999"/>
                </a:srgbClr>
              </a:outerShdw>
            </a:effectLst>
          </p:spPr>
        </p:pic>
        <p:sp>
          <p:nvSpPr>
            <p:cNvPr id="20" name="TextBox 19"/>
            <p:cNvSpPr txBox="1"/>
            <p:nvPr/>
          </p:nvSpPr>
          <p:spPr>
            <a:xfrm>
              <a:off x="0" y="3276651"/>
              <a:ext cx="3276600" cy="800052"/>
            </a:xfrm>
            <a:prstGeom prst="rect">
              <a:avLst/>
            </a:prstGeom>
            <a:noFill/>
          </p:spPr>
          <p:txBody>
            <a:bodyPr>
              <a:spAutoFit/>
            </a:bodyPr>
            <a:lstStyle/>
            <a:p>
              <a:pPr algn="ctr" eaLnBrk="1" hangingPunct="1">
                <a:defRPr/>
              </a:pPr>
              <a:r>
                <a:rPr lang="en-US" sz="1800">
                  <a:solidFill>
                    <a:srgbClr val="FFFFFF"/>
                  </a:solidFill>
                  <a:effectLst>
                    <a:outerShdw blurRad="38100" dist="38100" dir="2700000" algn="tl">
                      <a:srgbClr val="000000"/>
                    </a:outerShdw>
                  </a:effectLst>
                  <a:ea typeface="ＭＳ Ｐゴシック" pitchFamily="-106" charset="-128"/>
                </a:rPr>
                <a:t>Accelerating particle beams</a:t>
              </a:r>
            </a:p>
            <a:p>
              <a:pPr algn="ctr" eaLnBrk="1" hangingPunct="1">
                <a:defRPr/>
              </a:pPr>
              <a:r>
                <a:rPr lang="en-US" sz="1400">
                  <a:solidFill>
                    <a:srgbClr val="FFFFFF"/>
                  </a:solidFill>
                  <a:effectLst>
                    <a:outerShdw blurRad="38100" dist="38100" dir="2700000" algn="tl">
                      <a:srgbClr val="000000"/>
                    </a:outerShdw>
                  </a:effectLst>
                  <a:ea typeface="ＭＳ Ｐゴシック" pitchFamily="-106" charset="-128"/>
                </a:rPr>
                <a:t>~30’000 accelerators worldwide</a:t>
              </a:r>
            </a:p>
            <a:p>
              <a:pPr algn="ctr" eaLnBrk="1" hangingPunct="1">
                <a:defRPr/>
              </a:pPr>
              <a:r>
                <a:rPr lang="en-US" sz="1400">
                  <a:solidFill>
                    <a:srgbClr val="FFFFFF"/>
                  </a:solidFill>
                  <a:effectLst>
                    <a:outerShdw blurRad="38100" dist="38100" dir="2700000" algn="tl">
                      <a:srgbClr val="000000"/>
                    </a:outerShdw>
                  </a:effectLst>
                  <a:ea typeface="ＭＳ Ｐゴシック" pitchFamily="-106" charset="-128"/>
                </a:rPr>
                <a:t>~17’000 used for medicine</a:t>
              </a:r>
            </a:p>
          </p:txBody>
        </p:sp>
        <p:sp>
          <p:nvSpPr>
            <p:cNvPr id="19" name="TextBox 18"/>
            <p:cNvSpPr txBox="1"/>
            <p:nvPr/>
          </p:nvSpPr>
          <p:spPr>
            <a:xfrm>
              <a:off x="3268663" y="1811477"/>
              <a:ext cx="3324225" cy="523843"/>
            </a:xfrm>
            <a:prstGeom prst="rect">
              <a:avLst/>
            </a:prstGeom>
            <a:noFill/>
          </p:spPr>
          <p:txBody>
            <a:bodyPr wrap="none">
              <a:spAutoFit/>
            </a:bodyPr>
            <a:lstStyle/>
            <a:p>
              <a:pPr eaLnBrk="1" hangingPunct="1">
                <a:defRPr/>
              </a:pPr>
              <a:r>
                <a:rPr lang="ru-RU" sz="2800" dirty="0">
                  <a:solidFill>
                    <a:srgbClr val="FFFF00"/>
                  </a:solidFill>
                  <a:effectLst>
                    <a:outerShdw blurRad="38100" dist="38100" dir="2700000" algn="tl" rotWithShape="0">
                      <a:prstClr val="black"/>
                    </a:outerShdw>
                  </a:effectLst>
                  <a:latin typeface="Comic Sans MS" pitchFamily="66" charset="0"/>
                  <a:ea typeface="ＭＳ Ｐゴシック" charset="-128"/>
                  <a:cs typeface="ＭＳ Ｐゴシック" charset="-128"/>
                </a:rPr>
                <a:t>Адронная терапия</a:t>
              </a:r>
              <a:endParaRPr lang="en-GB" sz="2800" dirty="0">
                <a:solidFill>
                  <a:srgbClr val="FFFF00"/>
                </a:solidFill>
                <a:effectLst>
                  <a:outerShdw blurRad="38100" dist="38100" dir="2700000" algn="tl" rotWithShape="0">
                    <a:prstClr val="black"/>
                  </a:outerShdw>
                </a:effectLst>
                <a:latin typeface="Comic Sans MS" pitchFamily="66" charset="0"/>
                <a:ea typeface="ＭＳ Ｐゴシック" charset="-128"/>
                <a:cs typeface="ＭＳ Ｐゴシック" charset="-128"/>
              </a:endParaRPr>
            </a:p>
          </p:txBody>
        </p:sp>
        <p:pic>
          <p:nvPicPr>
            <p:cNvPr id="168979" name="Picture 41" descr="Screen shot 2011-04-17 at 23.47.59.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1600" y="2438401"/>
              <a:ext cx="117882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8980" name="Picture 42" descr="Screen shot 2011-04-17 at 23.48.11.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00799" y="2438400"/>
              <a:ext cx="113663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2"/>
            <p:cNvSpPr txBox="1"/>
            <p:nvPr/>
          </p:nvSpPr>
          <p:spPr>
            <a:xfrm>
              <a:off x="7620000" y="2438501"/>
              <a:ext cx="1524000" cy="830213"/>
            </a:xfrm>
            <a:prstGeom prst="rect">
              <a:avLst/>
            </a:prstGeom>
            <a:noFill/>
          </p:spPr>
          <p:txBody>
            <a:bodyPr>
              <a:spAutoFit/>
            </a:bodyPr>
            <a:lstStyle/>
            <a:p>
              <a:pPr eaLnBrk="1" hangingPunct="1">
                <a:defRPr/>
              </a:pPr>
              <a:r>
                <a:rPr lang="en-US" sz="1200">
                  <a:solidFill>
                    <a:srgbClr val="FFFFFF"/>
                  </a:solidFill>
                  <a:effectLst>
                    <a:outerShdw blurRad="38100" dist="38100" dir="2700000" algn="tl">
                      <a:srgbClr val="000000"/>
                    </a:outerShdw>
                  </a:effectLst>
                  <a:ea typeface="ＭＳ Ｐゴシック" pitchFamily="-106" charset="-128"/>
                </a:rPr>
                <a:t>Leadership in Ion Beam Therapy now in Europe and Japan</a:t>
              </a:r>
              <a:endParaRPr lang="en-GB" sz="1200">
                <a:solidFill>
                  <a:srgbClr val="FFFFFF"/>
                </a:solidFill>
                <a:effectLst>
                  <a:outerShdw blurRad="38100" dist="38100" dir="2700000" algn="tl">
                    <a:srgbClr val="000000"/>
                  </a:outerShdw>
                </a:effectLst>
                <a:ea typeface="ＭＳ Ｐゴシック" pitchFamily="-106" charset="-128"/>
              </a:endParaRPr>
            </a:p>
          </p:txBody>
        </p:sp>
        <p:sp>
          <p:nvSpPr>
            <p:cNvPr id="25" name="Left-Right Arrow 24"/>
            <p:cNvSpPr>
              <a:spLocks noChangeArrowheads="1"/>
            </p:cNvSpPr>
            <p:nvPr/>
          </p:nvSpPr>
          <p:spPr bwMode="auto">
            <a:xfrm>
              <a:off x="2627313" y="1889259"/>
              <a:ext cx="658812" cy="396851"/>
            </a:xfrm>
            <a:prstGeom prst="leftRightArrow">
              <a:avLst>
                <a:gd name="adj1" fmla="val 50000"/>
                <a:gd name="adj2" fmla="val 50003"/>
              </a:avLst>
            </a:prstGeom>
            <a:gradFill rotWithShape="1">
              <a:gsLst>
                <a:gs pos="0">
                  <a:srgbClr val="ADD6FF"/>
                </a:gs>
                <a:gs pos="21001">
                  <a:srgbClr val="ADD6FF"/>
                </a:gs>
                <a:gs pos="100000">
                  <a:srgbClr val="FFFF00"/>
                </a:gs>
              </a:gsLst>
              <a:lin ang="0" scaled="1"/>
            </a:gradFill>
            <a:ln w="9525">
              <a:solidFill>
                <a:schemeClr val="bg2"/>
              </a:solidFill>
              <a:round/>
              <a:headEnd/>
              <a:tailEnd/>
            </a:ln>
            <a:effectLst>
              <a:outerShdw blurRad="63500" dist="38100" dir="2700000" rotWithShape="0">
                <a:srgbClr val="000000">
                  <a:alpha val="42999"/>
                </a:srgbClr>
              </a:outerShdw>
            </a:effectLst>
          </p:spPr>
          <p:txBody>
            <a:bodyPr/>
            <a:lstStyle/>
            <a:p>
              <a:pPr>
                <a:defRPr/>
              </a:pPr>
              <a:endParaRPr lang="en-US">
                <a:latin typeface="Arial" pitchFamily="-112" charset="0"/>
                <a:ea typeface="ＭＳ Ｐゴシック" pitchFamily="-112" charset="-128"/>
                <a:cs typeface="ＭＳ Ｐゴシック" pitchFamily="-112" charset="-128"/>
              </a:endParaRPr>
            </a:p>
          </p:txBody>
        </p:sp>
        <p:grpSp>
          <p:nvGrpSpPr>
            <p:cNvPr id="168983" name="Group 31"/>
            <p:cNvGrpSpPr>
              <a:grpSpLocks/>
            </p:cNvGrpSpPr>
            <p:nvPr/>
          </p:nvGrpSpPr>
          <p:grpSpPr bwMode="auto">
            <a:xfrm>
              <a:off x="3423998" y="2438400"/>
              <a:ext cx="1630315" cy="1219200"/>
              <a:chOff x="3347798" y="2438400"/>
              <a:chExt cx="1630315" cy="1219200"/>
            </a:xfrm>
          </p:grpSpPr>
          <p:grpSp>
            <p:nvGrpSpPr>
              <p:cNvPr id="168987" name="Group 43"/>
              <p:cNvGrpSpPr>
                <a:grpSpLocks/>
              </p:cNvGrpSpPr>
              <p:nvPr/>
            </p:nvGrpSpPr>
            <p:grpSpPr bwMode="auto">
              <a:xfrm>
                <a:off x="3352800" y="2438400"/>
                <a:ext cx="1625313" cy="1219200"/>
                <a:chOff x="6705600" y="2209518"/>
                <a:chExt cx="1625313" cy="1219200"/>
              </a:xfrm>
            </p:grpSpPr>
            <p:pic>
              <p:nvPicPr>
                <p:cNvPr id="168989" name="Picture 8" descr="single_spo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05600" y="2209518"/>
                  <a:ext cx="1625313"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Rectangle 40"/>
                <p:cNvSpPr/>
                <p:nvPr/>
              </p:nvSpPr>
              <p:spPr>
                <a:xfrm>
                  <a:off x="7315200" y="2209619"/>
                  <a:ext cx="990600" cy="523843"/>
                </a:xfrm>
                <a:prstGeom prst="rect">
                  <a:avLst/>
                </a:prstGeom>
              </p:spPr>
              <p:txBody>
                <a:bodyPr>
                  <a:spAutoFit/>
                </a:bodyPr>
                <a:lstStyle/>
                <a:p>
                  <a:pPr algn="ctr" eaLnBrk="1" hangingPunct="1">
                    <a:defRPr/>
                  </a:pPr>
                  <a:r>
                    <a:rPr lang="en-GB" sz="1400" dirty="0">
                      <a:solidFill>
                        <a:srgbClr val="FFFF00"/>
                      </a:solidFill>
                      <a:effectLst>
                        <a:outerShdw blurRad="38100" dist="38100" dir="2700000" algn="tl" rotWithShape="0">
                          <a:prstClr val="black"/>
                        </a:outerShdw>
                      </a:effectLst>
                      <a:latin typeface="Arial" charset="0"/>
                      <a:ea typeface="ＭＳ Ｐゴシック" charset="-128"/>
                      <a:cs typeface="ＭＳ Ｐゴシック" charset="-128"/>
                    </a:rPr>
                    <a:t>Tumour Target</a:t>
                  </a:r>
                </a:p>
              </p:txBody>
            </p:sp>
          </p:grpSp>
          <p:sp>
            <p:nvSpPr>
              <p:cNvPr id="26" name="TextBox 25"/>
              <p:cNvSpPr txBox="1"/>
              <p:nvPr/>
            </p:nvSpPr>
            <p:spPr>
              <a:xfrm>
                <a:off x="3348038" y="3048064"/>
                <a:ext cx="690562" cy="400026"/>
              </a:xfrm>
              <a:prstGeom prst="rect">
                <a:avLst/>
              </a:prstGeom>
              <a:noFill/>
            </p:spPr>
            <p:txBody>
              <a:bodyPr wrap="none">
                <a:spAutoFit/>
              </a:bodyPr>
              <a:lstStyle/>
              <a:p>
                <a:pPr eaLnBrk="1" hangingPunct="1">
                  <a:defRPr/>
                </a:pPr>
                <a:r>
                  <a:rPr lang="en-GB" sz="1000" dirty="0">
                    <a:solidFill>
                      <a:schemeClr val="accent1"/>
                    </a:solidFill>
                    <a:effectLst>
                      <a:outerShdw blurRad="38100" dist="38100" dir="2700000" algn="tl" rotWithShape="0">
                        <a:prstClr val="black"/>
                      </a:outerShdw>
                    </a:effectLst>
                    <a:latin typeface="Arial" charset="0"/>
                    <a:ea typeface="ＭＳ Ｐゴシック" charset="-128"/>
                    <a:cs typeface="ＭＳ Ｐゴシック" charset="-128"/>
                  </a:rPr>
                  <a:t>Protons</a:t>
                </a:r>
              </a:p>
              <a:p>
                <a:pPr eaLnBrk="1" hangingPunct="1">
                  <a:defRPr/>
                </a:pPr>
                <a:r>
                  <a:rPr lang="en-GB" sz="1000" dirty="0">
                    <a:solidFill>
                      <a:schemeClr val="accent1"/>
                    </a:solidFill>
                    <a:effectLst>
                      <a:outerShdw blurRad="38100" dist="38100" dir="2700000" algn="tl" rotWithShape="0">
                        <a:prstClr val="black"/>
                      </a:outerShdw>
                    </a:effectLst>
                    <a:latin typeface="Arial" charset="0"/>
                    <a:ea typeface="ＭＳ Ｐゴシック" charset="-128"/>
                    <a:cs typeface="ＭＳ Ｐゴシック" charset="-128"/>
                  </a:rPr>
                  <a:t>light ions</a:t>
                </a:r>
              </a:p>
            </p:txBody>
          </p:sp>
        </p:grpSp>
        <p:sp>
          <p:nvSpPr>
            <p:cNvPr id="35" name="TextBox 34"/>
            <p:cNvSpPr txBox="1"/>
            <p:nvPr/>
          </p:nvSpPr>
          <p:spPr>
            <a:xfrm>
              <a:off x="3352800" y="3590957"/>
              <a:ext cx="4267200" cy="523843"/>
            </a:xfrm>
            <a:prstGeom prst="rect">
              <a:avLst/>
            </a:prstGeom>
            <a:noFill/>
          </p:spPr>
          <p:txBody>
            <a:bodyPr>
              <a:spAutoFit/>
            </a:bodyPr>
            <a:lstStyle/>
            <a:p>
              <a:pPr eaLnBrk="1" hangingPunct="1">
                <a:defRPr/>
              </a:pPr>
              <a:r>
                <a:rPr lang="en-US" sz="1400">
                  <a:solidFill>
                    <a:srgbClr val="FFFF00"/>
                  </a:solidFill>
                  <a:effectLst>
                    <a:outerShdw blurRad="38100" dist="38100" dir="2700000" algn="tl">
                      <a:srgbClr val="000000"/>
                    </a:outerShdw>
                  </a:effectLst>
                  <a:ea typeface="ＭＳ Ｐゴシック" pitchFamily="-106" charset="-128"/>
                </a:rPr>
                <a:t>&gt;70’000 patients treated worldwide  (30 facilities)</a:t>
              </a:r>
            </a:p>
            <a:p>
              <a:pPr eaLnBrk="1" hangingPunct="1">
                <a:defRPr/>
              </a:pPr>
              <a:r>
                <a:rPr lang="en-US" sz="1400">
                  <a:solidFill>
                    <a:srgbClr val="FFFF00"/>
                  </a:solidFill>
                  <a:effectLst>
                    <a:outerShdw blurRad="38100" dist="38100" dir="2700000" algn="tl">
                      <a:srgbClr val="000000"/>
                    </a:outerShdw>
                  </a:effectLst>
                  <a:ea typeface="ＭＳ Ｐゴシック" pitchFamily="-106" charset="-128"/>
                </a:rPr>
                <a:t>&gt;21’000 patients treated in Europe  (9 facilities)</a:t>
              </a:r>
            </a:p>
          </p:txBody>
        </p:sp>
        <p:sp>
          <p:nvSpPr>
            <p:cNvPr id="40" name="TextBox 39"/>
            <p:cNvSpPr txBox="1"/>
            <p:nvPr/>
          </p:nvSpPr>
          <p:spPr>
            <a:xfrm>
              <a:off x="5486400" y="3352846"/>
              <a:ext cx="552450" cy="276208"/>
            </a:xfrm>
            <a:prstGeom prst="rect">
              <a:avLst/>
            </a:prstGeom>
            <a:noFill/>
          </p:spPr>
          <p:txBody>
            <a:bodyPr wrap="none">
              <a:spAutoFit/>
            </a:bodyPr>
            <a:lstStyle/>
            <a:p>
              <a:pPr eaLnBrk="1" hangingPunct="1">
                <a:defRPr/>
              </a:pPr>
              <a:r>
                <a:rPr lang="en-GB" sz="1200" dirty="0">
                  <a:solidFill>
                    <a:srgbClr val="FFFFFF"/>
                  </a:solidFill>
                  <a:effectLst>
                    <a:outerShdw blurRad="38100" dist="38100" dir="2700000">
                      <a:srgbClr val="000000"/>
                    </a:outerShdw>
                  </a:effectLst>
                  <a:latin typeface="Arial" charset="0"/>
                  <a:ea typeface="ＭＳ Ｐゴシック" charset="-128"/>
                  <a:cs typeface="ＭＳ Ｐゴシック" charset="-128"/>
                </a:rPr>
                <a:t>X-ray</a:t>
              </a:r>
            </a:p>
          </p:txBody>
        </p:sp>
        <p:sp>
          <p:nvSpPr>
            <p:cNvPr id="45" name="TextBox 44"/>
            <p:cNvSpPr txBox="1"/>
            <p:nvPr/>
          </p:nvSpPr>
          <p:spPr>
            <a:xfrm>
              <a:off x="6616700" y="3379832"/>
              <a:ext cx="698500" cy="277795"/>
            </a:xfrm>
            <a:prstGeom prst="rect">
              <a:avLst/>
            </a:prstGeom>
            <a:noFill/>
          </p:spPr>
          <p:txBody>
            <a:bodyPr wrap="none">
              <a:spAutoFit/>
            </a:bodyPr>
            <a:lstStyle/>
            <a:p>
              <a:pPr eaLnBrk="1" hangingPunct="1">
                <a:defRPr/>
              </a:pPr>
              <a:r>
                <a:rPr lang="en-GB" sz="1200" dirty="0">
                  <a:solidFill>
                    <a:srgbClr val="FFFFFF"/>
                  </a:solidFill>
                  <a:effectLst>
                    <a:outerShdw blurRad="38100" dist="38100" dir="2700000">
                      <a:srgbClr val="000000"/>
                    </a:outerShdw>
                  </a:effectLst>
                  <a:latin typeface="Arial" charset="0"/>
                  <a:ea typeface="ＭＳ Ｐゴシック" charset="-128"/>
                  <a:cs typeface="ＭＳ Ｐゴシック" charset="-128"/>
                </a:rPr>
                <a:t>protons</a:t>
              </a:r>
            </a:p>
          </p:txBody>
        </p:sp>
      </p:grpSp>
      <p:grpSp>
        <p:nvGrpSpPr>
          <p:cNvPr id="5" name="Group 2"/>
          <p:cNvGrpSpPr>
            <a:grpSpLocks/>
          </p:cNvGrpSpPr>
          <p:nvPr/>
        </p:nvGrpSpPr>
        <p:grpSpPr bwMode="auto">
          <a:xfrm>
            <a:off x="395288" y="4292600"/>
            <a:ext cx="8596312" cy="2374900"/>
            <a:chOff x="395536" y="4293096"/>
            <a:chExt cx="8596064" cy="2374684"/>
          </a:xfrm>
        </p:grpSpPr>
        <p:grpSp>
          <p:nvGrpSpPr>
            <p:cNvPr id="168966" name="Group 46"/>
            <p:cNvGrpSpPr>
              <a:grpSpLocks/>
            </p:cNvGrpSpPr>
            <p:nvPr/>
          </p:nvGrpSpPr>
          <p:grpSpPr bwMode="auto">
            <a:xfrm>
              <a:off x="395536" y="4581598"/>
              <a:ext cx="8596064" cy="2086182"/>
              <a:chOff x="395536" y="4581598"/>
              <a:chExt cx="8596064" cy="2086182"/>
            </a:xfrm>
          </p:grpSpPr>
          <p:sp>
            <p:nvSpPr>
              <p:cNvPr id="29" name="TextBox 28"/>
              <p:cNvSpPr txBox="1"/>
              <p:nvPr/>
            </p:nvSpPr>
            <p:spPr>
              <a:xfrm>
                <a:off x="395536" y="6183637"/>
                <a:ext cx="2438330" cy="369853"/>
              </a:xfrm>
              <a:prstGeom prst="rect">
                <a:avLst/>
              </a:prstGeom>
              <a:noFill/>
            </p:spPr>
            <p:txBody>
              <a:bodyPr>
                <a:spAutoFit/>
              </a:bodyPr>
              <a:lstStyle/>
              <a:p>
                <a:pPr algn="ctr" eaLnBrk="1" hangingPunct="1">
                  <a:defRPr/>
                </a:pPr>
                <a:r>
                  <a:rPr lang="en-US" sz="1800" dirty="0">
                    <a:solidFill>
                      <a:srgbClr val="FFFFFF"/>
                    </a:solidFill>
                    <a:effectLst>
                      <a:outerShdw blurRad="38100" dist="38100" dir="2700000" algn="tl" rotWithShape="0">
                        <a:prstClr val="black"/>
                      </a:outerShdw>
                    </a:effectLst>
                    <a:latin typeface="Arial" charset="0"/>
                    <a:ea typeface="ＭＳ Ｐゴシック" charset="-128"/>
                    <a:cs typeface="ＭＳ Ｐゴシック" charset="-128"/>
                  </a:rPr>
                  <a:t>Detecting particles </a:t>
                </a:r>
              </a:p>
            </p:txBody>
          </p:sp>
          <p:sp>
            <p:nvSpPr>
              <p:cNvPr id="30" name="Left-Right Arrow 29"/>
              <p:cNvSpPr>
                <a:spLocks noChangeArrowheads="1"/>
              </p:cNvSpPr>
              <p:nvPr/>
            </p:nvSpPr>
            <p:spPr bwMode="auto">
              <a:xfrm>
                <a:off x="2843390" y="4653426"/>
                <a:ext cx="658793" cy="395251"/>
              </a:xfrm>
              <a:prstGeom prst="leftRightArrow">
                <a:avLst>
                  <a:gd name="adj1" fmla="val 50000"/>
                  <a:gd name="adj2" fmla="val 50003"/>
                </a:avLst>
              </a:prstGeom>
              <a:gradFill rotWithShape="1">
                <a:gsLst>
                  <a:gs pos="0">
                    <a:srgbClr val="ADD6FF"/>
                  </a:gs>
                  <a:gs pos="21001">
                    <a:srgbClr val="ADD6FF"/>
                  </a:gs>
                  <a:gs pos="100000">
                    <a:srgbClr val="FFFF00"/>
                  </a:gs>
                </a:gsLst>
                <a:lin ang="0" scaled="1"/>
              </a:gradFill>
              <a:ln w="9525">
                <a:solidFill>
                  <a:schemeClr val="bg2"/>
                </a:solidFill>
                <a:round/>
                <a:headEnd/>
                <a:tailEnd/>
              </a:ln>
              <a:effectLst>
                <a:outerShdw blurRad="63500" dist="38100" dir="2700000" rotWithShape="0">
                  <a:srgbClr val="000000">
                    <a:alpha val="42999"/>
                  </a:srgbClr>
                </a:outerShdw>
              </a:effectLst>
            </p:spPr>
            <p:txBody>
              <a:bodyPr/>
              <a:lstStyle/>
              <a:p>
                <a:pPr>
                  <a:defRPr/>
                </a:pPr>
                <a:endParaRPr lang="en-US">
                  <a:latin typeface="Arial" pitchFamily="-112" charset="0"/>
                  <a:ea typeface="ＭＳ Ｐゴシック" pitchFamily="-112" charset="-128"/>
                  <a:cs typeface="ＭＳ Ｐゴシック" pitchFamily="-112" charset="-128"/>
                </a:endParaRPr>
              </a:p>
            </p:txBody>
          </p:sp>
          <p:sp>
            <p:nvSpPr>
              <p:cNvPr id="31" name="TextBox 30"/>
              <p:cNvSpPr txBox="1"/>
              <p:nvPr/>
            </p:nvSpPr>
            <p:spPr>
              <a:xfrm>
                <a:off x="3492659" y="4581995"/>
                <a:ext cx="3836877" cy="461921"/>
              </a:xfrm>
              <a:prstGeom prst="rect">
                <a:avLst/>
              </a:prstGeom>
              <a:noFill/>
            </p:spPr>
            <p:txBody>
              <a:bodyPr wrap="none">
                <a:spAutoFit/>
              </a:bodyPr>
              <a:lstStyle/>
              <a:p>
                <a:pPr eaLnBrk="1" hangingPunct="1">
                  <a:defRPr/>
                </a:pPr>
                <a:r>
                  <a:rPr lang="ru-RU" dirty="0">
                    <a:solidFill>
                      <a:srgbClr val="FFFF00"/>
                    </a:solidFill>
                    <a:effectLst>
                      <a:outerShdw blurRad="38100" dist="38100" dir="2700000" algn="tl" rotWithShape="0">
                        <a:prstClr val="black"/>
                      </a:outerShdw>
                    </a:effectLst>
                    <a:latin typeface="Comic Sans MS" pitchFamily="66" charset="0"/>
                    <a:ea typeface="ＭＳ Ｐゴシック" charset="-128"/>
                    <a:cs typeface="ＭＳ Ｐゴシック" charset="-128"/>
                  </a:rPr>
                  <a:t>Восстановление</a:t>
                </a:r>
                <a:r>
                  <a:rPr lang="ru-RU" dirty="0">
                    <a:solidFill>
                      <a:srgbClr val="FFFF00"/>
                    </a:solidFill>
                    <a:effectLst>
                      <a:outerShdw blurRad="38100" dist="38100" dir="2700000" algn="tl" rotWithShape="0">
                        <a:prstClr val="black"/>
                      </a:outerShdw>
                    </a:effectLst>
                    <a:latin typeface="Arial" charset="0"/>
                    <a:ea typeface="ＭＳ Ｐゴシック" charset="-128"/>
                    <a:cs typeface="ＭＳ Ｐゴシック" charset="-128"/>
                  </a:rPr>
                  <a:t> образов</a:t>
                </a:r>
                <a:endParaRPr lang="en-GB" dirty="0">
                  <a:solidFill>
                    <a:srgbClr val="FFFF00"/>
                  </a:solidFill>
                  <a:effectLst>
                    <a:outerShdw blurRad="38100" dist="38100" dir="2700000" algn="tl" rotWithShape="0">
                      <a:prstClr val="black"/>
                    </a:outerShdw>
                  </a:effectLst>
                  <a:latin typeface="Arial" charset="0"/>
                  <a:ea typeface="ＭＳ Ｐゴシック" charset="-128"/>
                  <a:cs typeface="ＭＳ Ｐゴシック" charset="-128"/>
                </a:endParaRPr>
              </a:p>
            </p:txBody>
          </p:sp>
          <p:pic>
            <p:nvPicPr>
              <p:cNvPr id="168971" name="Picture 32" descr="Screen shot 2011-04-17 at 23.19.02.png"/>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86400" y="5323253"/>
                <a:ext cx="1101946" cy="115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Box 33"/>
              <p:cNvSpPr txBox="1"/>
              <p:nvPr/>
            </p:nvSpPr>
            <p:spPr>
              <a:xfrm>
                <a:off x="5224572" y="4877243"/>
                <a:ext cx="1557292" cy="368266"/>
              </a:xfrm>
              <a:prstGeom prst="rect">
                <a:avLst/>
              </a:prstGeom>
              <a:noFill/>
            </p:spPr>
            <p:txBody>
              <a:bodyPr wrap="none">
                <a:spAutoFit/>
              </a:bodyPr>
              <a:lstStyle/>
              <a:p>
                <a:pPr eaLnBrk="1" hangingPunct="1">
                  <a:defRPr/>
                </a:pPr>
                <a:r>
                  <a:rPr lang="en-GB" sz="1800" dirty="0">
                    <a:solidFill>
                      <a:srgbClr val="CCFFCC"/>
                    </a:solidFill>
                    <a:effectLst>
                      <a:outerShdw blurRad="38100" dist="38100" dir="2700000" algn="tl" rotWithShape="0">
                        <a:prstClr val="black"/>
                      </a:outerShdw>
                    </a:effectLst>
                    <a:latin typeface="Arial" charset="0"/>
                    <a:ea typeface="ＭＳ Ｐゴシック" charset="-128"/>
                    <a:cs typeface="ＭＳ Ｐゴシック" charset="-128"/>
                  </a:rPr>
                  <a:t>PET Scanner</a:t>
                </a:r>
              </a:p>
            </p:txBody>
          </p:sp>
          <p:pic>
            <p:nvPicPr>
              <p:cNvPr id="38" name="Picture 1032" descr="PET_Alzheimer"/>
              <p:cNvPicPr>
                <a:picLocks noChangeAspect="1" noChangeArrowheads="1"/>
              </p:cNvPicPr>
              <p:nvPr/>
            </p:nvPicPr>
            <p:blipFill>
              <a:blip r:embed="rId8"/>
              <a:srcRect/>
              <a:stretch>
                <a:fillRect/>
              </a:stretch>
            </p:blipFill>
            <p:spPr bwMode="auto">
              <a:xfrm>
                <a:off x="6756464" y="4953436"/>
                <a:ext cx="2235136" cy="1676247"/>
              </a:xfrm>
              <a:prstGeom prst="rect">
                <a:avLst/>
              </a:prstGeom>
              <a:noFill/>
              <a:ln w="9525">
                <a:noFill/>
                <a:miter lim="800000"/>
                <a:headEnd/>
                <a:tailEnd/>
              </a:ln>
              <a:effectLst>
                <a:outerShdw blurRad="63500" dist="38099" dir="2700000" algn="ctr" rotWithShape="0">
                  <a:srgbClr val="000000">
                    <a:alpha val="74997"/>
                  </a:srgbClr>
                </a:outerShdw>
              </a:effectLst>
            </p:spPr>
          </p:pic>
          <p:sp>
            <p:nvSpPr>
              <p:cNvPr id="36" name="TextBox 35"/>
              <p:cNvSpPr txBox="1"/>
              <p:nvPr/>
            </p:nvSpPr>
            <p:spPr>
              <a:xfrm>
                <a:off x="3581556" y="5258208"/>
                <a:ext cx="1904945" cy="646054"/>
              </a:xfrm>
              <a:prstGeom prst="rect">
                <a:avLst/>
              </a:prstGeom>
              <a:noFill/>
            </p:spPr>
            <p:txBody>
              <a:bodyPr>
                <a:spAutoFit/>
              </a:bodyPr>
              <a:lstStyle/>
              <a:p>
                <a:pPr algn="ctr" eaLnBrk="1" hangingPunct="1">
                  <a:defRPr/>
                </a:pPr>
                <a:r>
                  <a:rPr lang="en-US" sz="1200">
                    <a:solidFill>
                      <a:srgbClr val="FFFFFF"/>
                    </a:solidFill>
                    <a:effectLst>
                      <a:outerShdw blurRad="38100" dist="38100" dir="2700000" algn="tl">
                        <a:srgbClr val="000000"/>
                      </a:outerShdw>
                    </a:effectLst>
                    <a:ea typeface="ＭＳ Ｐゴシック" pitchFamily="-106" charset="-128"/>
                  </a:rPr>
                  <a:t>Clinical trial in Portugal for new breast imaging system (ClearPEM)</a:t>
                </a:r>
                <a:endParaRPr lang="en-GB" sz="1200">
                  <a:solidFill>
                    <a:srgbClr val="FFFFFF"/>
                  </a:solidFill>
                  <a:effectLst>
                    <a:outerShdw blurRad="38100" dist="38100" dir="2700000" algn="tl">
                      <a:srgbClr val="000000"/>
                    </a:outerShdw>
                  </a:effectLst>
                  <a:ea typeface="ＭＳ Ｐゴシック" pitchFamily="-106" charset="-128"/>
                </a:endParaRPr>
              </a:p>
            </p:txBody>
          </p:sp>
          <p:pic>
            <p:nvPicPr>
              <p:cNvPr id="168975" name="Picture 36" descr="Screen shot 2011-04-18 at 11.02.26.pn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810000" y="5943599"/>
                <a:ext cx="1371600" cy="724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68967" name="Picture 47" descr="cms_event.jpeg"/>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83568" y="4293096"/>
              <a:ext cx="1944216" cy="1849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83865662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10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91" name="TextBox 4"/>
          <p:cNvSpPr txBox="1">
            <a:spLocks noChangeArrowheads="1"/>
          </p:cNvSpPr>
          <p:nvPr/>
        </p:nvSpPr>
        <p:spPr bwMode="auto">
          <a:xfrm>
            <a:off x="-21151" y="-30502"/>
            <a:ext cx="7433189" cy="646331"/>
          </a:xfrm>
          <a:prstGeom prst="rect">
            <a:avLst/>
          </a:prstGeom>
          <a:noFill/>
          <a:ln w="9525">
            <a:noFill/>
            <a:miter lim="800000"/>
            <a:headEnd/>
            <a:tailEnd/>
          </a:ln>
        </p:spPr>
        <p:txBody>
          <a:bodyPr wrap="none">
            <a:spAutoFit/>
          </a:bodyPr>
          <a:lstStyle/>
          <a:p>
            <a:pPr algn="ctr" eaLnBrk="1" hangingPunct="1">
              <a:defRPr/>
            </a:pPr>
            <a:r>
              <a:rPr lang="en-US" sz="3600" dirty="0">
                <a:solidFill>
                  <a:schemeClr val="accent1"/>
                </a:solidFill>
                <a:effectLst>
                  <a:outerShdw blurRad="38100" dist="38100" dir="2700000" algn="tl" rotWithShape="0">
                    <a:prstClr val="black"/>
                  </a:outerShdw>
                </a:effectLst>
                <a:latin typeface="+mn-lt"/>
                <a:ea typeface="ＭＳ Ｐゴシック" charset="-128"/>
                <a:cs typeface="ＭＳ Ｐゴシック" charset="-128"/>
              </a:rPr>
              <a:t>CERN </a:t>
            </a:r>
            <a:r>
              <a:rPr lang="ru-RU" sz="3600" dirty="0">
                <a:solidFill>
                  <a:schemeClr val="accent1"/>
                </a:solidFill>
                <a:effectLst>
                  <a:outerShdw blurRad="38100" dist="38100" dir="2700000" algn="tl" rotWithShape="0">
                    <a:prstClr val="black"/>
                  </a:outerShdw>
                </a:effectLst>
                <a:latin typeface="+mn-lt"/>
                <a:ea typeface="ＭＳ Ｐゴシック" charset="-128"/>
                <a:cs typeface="ＭＳ Ｐゴシック" charset="-128"/>
              </a:rPr>
              <a:t>  Образовательные программы</a:t>
            </a:r>
            <a:endParaRPr lang="en-US" sz="3600" dirty="0">
              <a:solidFill>
                <a:schemeClr val="accent1"/>
              </a:solidFill>
              <a:effectLst>
                <a:outerShdw blurRad="38100" dist="38100" dir="2700000" algn="tl" rotWithShape="0">
                  <a:prstClr val="black"/>
                </a:outerShdw>
              </a:effectLst>
              <a:latin typeface="+mn-lt"/>
              <a:ea typeface="ＭＳ Ｐゴシック" charset="-128"/>
              <a:cs typeface="ＭＳ Ｐゴシック" charset="-128"/>
            </a:endParaRPr>
          </a:p>
        </p:txBody>
      </p:sp>
      <p:cxnSp>
        <p:nvCxnSpPr>
          <p:cNvPr id="171011" name="Straight Connector 42"/>
          <p:cNvCxnSpPr>
            <a:cxnSpLocks noChangeShapeType="1"/>
          </p:cNvCxnSpPr>
          <p:nvPr/>
        </p:nvCxnSpPr>
        <p:spPr bwMode="auto">
          <a:xfrm rot="16200000" flipH="1">
            <a:off x="2800350" y="1352550"/>
            <a:ext cx="685800" cy="2552700"/>
          </a:xfrm>
          <a:prstGeom prst="line">
            <a:avLst/>
          </a:prstGeom>
          <a:noFill/>
          <a:ln w="38100">
            <a:solidFill>
              <a:srgbClr val="FFFFFF"/>
            </a:solidFill>
            <a:round/>
            <a:headEnd/>
            <a:tailEnd/>
          </a:ln>
          <a:extLst>
            <a:ext uri="{909E8E84-426E-40DD-AFC4-6F175D3DCCD1}">
              <a14:hiddenFill xmlns:a14="http://schemas.microsoft.com/office/drawing/2010/main">
                <a:noFill/>
              </a14:hiddenFill>
            </a:ext>
          </a:extLst>
        </p:spPr>
      </p:cxnSp>
      <p:sp>
        <p:nvSpPr>
          <p:cNvPr id="46092" name="TextBox 28"/>
          <p:cNvSpPr txBox="1">
            <a:spLocks noChangeArrowheads="1"/>
          </p:cNvSpPr>
          <p:nvPr/>
        </p:nvSpPr>
        <p:spPr bwMode="auto">
          <a:xfrm>
            <a:off x="228600" y="1600200"/>
            <a:ext cx="3140075" cy="708025"/>
          </a:xfrm>
          <a:prstGeom prst="rect">
            <a:avLst/>
          </a:prstGeom>
          <a:solidFill>
            <a:srgbClr val="003366"/>
          </a:solidFill>
          <a:ln w="9525">
            <a:noFill/>
            <a:miter lim="800000"/>
            <a:headEnd/>
            <a:tailEnd/>
          </a:ln>
        </p:spPr>
        <p:txBody>
          <a:bodyPr wrap="none">
            <a:spAutoFit/>
          </a:bodyPr>
          <a:lstStyle/>
          <a:p>
            <a:pPr eaLnBrk="1" hangingPunct="1">
              <a:defRPr/>
            </a:pPr>
            <a:r>
              <a:rPr lang="ru-RU" dirty="0">
                <a:solidFill>
                  <a:srgbClr val="FFFF00"/>
                </a:solidFill>
                <a:effectLst>
                  <a:outerShdw blurRad="38100" dist="38100" dir="2700000">
                    <a:srgbClr val="000000"/>
                  </a:outerShdw>
                </a:effectLst>
                <a:latin typeface="Arial" charset="0"/>
                <a:ea typeface="ＭＳ Ｐゴシック" charset="-128"/>
                <a:cs typeface="ＭＳ Ｐゴシック" charset="-128"/>
              </a:rPr>
              <a:t>Научные сотрудники</a:t>
            </a:r>
          </a:p>
          <a:p>
            <a:pPr eaLnBrk="1" hangingPunct="1">
              <a:defRPr/>
            </a:pPr>
            <a:r>
              <a:rPr lang="en-US" sz="1600" dirty="0">
                <a:solidFill>
                  <a:srgbClr val="F3F3F3"/>
                </a:solidFill>
                <a:effectLst>
                  <a:outerShdw blurRad="38100" dist="38100" dir="2700000">
                    <a:srgbClr val="000000"/>
                  </a:outerShdw>
                </a:effectLst>
                <a:latin typeface="Arial" charset="0"/>
                <a:ea typeface="ＭＳ Ｐゴシック" charset="-128"/>
                <a:cs typeface="ＭＳ Ｐゴシック" charset="-128"/>
              </a:rPr>
              <a:t>Academic Training Programme</a:t>
            </a:r>
          </a:p>
        </p:txBody>
      </p:sp>
      <p:cxnSp>
        <p:nvCxnSpPr>
          <p:cNvPr id="171013" name="Straight Connector 48"/>
          <p:cNvCxnSpPr>
            <a:cxnSpLocks noChangeShapeType="1"/>
          </p:cNvCxnSpPr>
          <p:nvPr/>
        </p:nvCxnSpPr>
        <p:spPr bwMode="auto">
          <a:xfrm rot="10800000" flipV="1">
            <a:off x="2667000" y="4114800"/>
            <a:ext cx="1752600" cy="1371600"/>
          </a:xfrm>
          <a:prstGeom prst="line">
            <a:avLst/>
          </a:prstGeom>
          <a:noFill/>
          <a:ln w="38100">
            <a:solidFill>
              <a:srgbClr val="FFFFFF"/>
            </a:solidFill>
            <a:round/>
            <a:headEnd/>
            <a:tailEnd/>
          </a:ln>
          <a:extLst>
            <a:ext uri="{909E8E84-426E-40DD-AFC4-6F175D3DCCD1}">
              <a14:hiddenFill xmlns:a14="http://schemas.microsoft.com/office/drawing/2010/main">
                <a:noFill/>
              </a14:hiddenFill>
            </a:ext>
          </a:extLst>
        </p:spPr>
      </p:cxnSp>
      <p:sp>
        <p:nvSpPr>
          <p:cNvPr id="46093" name="TextBox 29"/>
          <p:cNvSpPr txBox="1">
            <a:spLocks noChangeArrowheads="1"/>
          </p:cNvSpPr>
          <p:nvPr/>
        </p:nvSpPr>
        <p:spPr bwMode="auto">
          <a:xfrm>
            <a:off x="2895600" y="2971800"/>
            <a:ext cx="4516438" cy="1200150"/>
          </a:xfrm>
          <a:prstGeom prst="rect">
            <a:avLst/>
          </a:prstGeom>
          <a:solidFill>
            <a:schemeClr val="tx2"/>
          </a:solidFill>
          <a:ln w="9525">
            <a:noFill/>
            <a:miter lim="800000"/>
            <a:headEnd/>
            <a:tailEnd/>
          </a:ln>
        </p:spPr>
        <p:txBody>
          <a:bodyPr wrap="none">
            <a:spAutoFit/>
          </a:bodyPr>
          <a:lstStyle/>
          <a:p>
            <a:pPr eaLnBrk="1" hangingPunct="1">
              <a:defRPr/>
            </a:pPr>
            <a:r>
              <a:rPr lang="ru-RU" dirty="0">
                <a:solidFill>
                  <a:srgbClr val="FFFF00"/>
                </a:solidFill>
                <a:effectLst>
                  <a:outerShdw blurRad="38100" dist="38100" dir="2700000">
                    <a:srgbClr val="000000"/>
                  </a:outerShdw>
                </a:effectLst>
                <a:latin typeface="Arial" charset="0"/>
                <a:ea typeface="ＭＳ Ｐゴシック" charset="-128"/>
                <a:cs typeface="ＭＳ Ｐゴシック" charset="-128"/>
              </a:rPr>
              <a:t>Молодые научные сотрудники</a:t>
            </a:r>
            <a:endParaRPr lang="en-US" dirty="0">
              <a:solidFill>
                <a:srgbClr val="FFFF00"/>
              </a:solidFill>
              <a:effectLst>
                <a:outerShdw blurRad="38100" dist="38100" dir="2700000">
                  <a:srgbClr val="000000"/>
                </a:outerShdw>
              </a:effectLst>
              <a:latin typeface="Arial" charset="0"/>
              <a:ea typeface="ＭＳ Ｐゴシック" charset="-128"/>
              <a:cs typeface="ＭＳ Ｐゴシック" charset="-128"/>
            </a:endParaRPr>
          </a:p>
          <a:p>
            <a:pPr eaLnBrk="1" hangingPunct="1">
              <a:defRPr/>
            </a:pPr>
            <a:r>
              <a:rPr lang="en-US" sz="1600" dirty="0">
                <a:solidFill>
                  <a:srgbClr val="F3F3F3"/>
                </a:solidFill>
                <a:effectLst>
                  <a:outerShdw blurRad="38100" dist="38100" dir="2700000">
                    <a:srgbClr val="000000"/>
                  </a:outerShdw>
                </a:effectLst>
                <a:latin typeface="Arial" charset="0"/>
                <a:ea typeface="ＭＳ Ｐゴシック" charset="-128"/>
                <a:cs typeface="ＭＳ Ｐゴシック" charset="-128"/>
              </a:rPr>
              <a:t>CERN School of High Energy Physics</a:t>
            </a:r>
          </a:p>
          <a:p>
            <a:pPr eaLnBrk="1" hangingPunct="1">
              <a:defRPr/>
            </a:pPr>
            <a:r>
              <a:rPr lang="en-US" sz="1600" dirty="0">
                <a:solidFill>
                  <a:srgbClr val="F3F3F3"/>
                </a:solidFill>
                <a:effectLst>
                  <a:outerShdw blurRad="38100" dist="38100" dir="2700000">
                    <a:srgbClr val="000000"/>
                  </a:outerShdw>
                </a:effectLst>
                <a:latin typeface="Arial" charset="0"/>
                <a:ea typeface="ＭＳ Ｐゴシック" charset="-128"/>
                <a:cs typeface="ＭＳ Ｐゴシック" charset="-128"/>
              </a:rPr>
              <a:t>CERN School of  Computing</a:t>
            </a:r>
          </a:p>
          <a:p>
            <a:pPr eaLnBrk="1" hangingPunct="1">
              <a:defRPr/>
            </a:pPr>
            <a:r>
              <a:rPr lang="en-US" sz="1600" dirty="0">
                <a:solidFill>
                  <a:srgbClr val="F3F3F3"/>
                </a:solidFill>
                <a:effectLst>
                  <a:outerShdw blurRad="38100" dist="38100" dir="2700000">
                    <a:srgbClr val="000000"/>
                  </a:outerShdw>
                </a:effectLst>
                <a:latin typeface="Arial" charset="0"/>
                <a:ea typeface="ＭＳ Ｐゴシック" charset="-128"/>
                <a:cs typeface="ＭＳ Ｐゴシック" charset="-128"/>
              </a:rPr>
              <a:t>CERN Accelerator School</a:t>
            </a:r>
          </a:p>
        </p:txBody>
      </p:sp>
      <p:cxnSp>
        <p:nvCxnSpPr>
          <p:cNvPr id="171015" name="Straight Connector 53"/>
          <p:cNvCxnSpPr>
            <a:cxnSpLocks noChangeShapeType="1"/>
          </p:cNvCxnSpPr>
          <p:nvPr/>
        </p:nvCxnSpPr>
        <p:spPr bwMode="auto">
          <a:xfrm rot="10800000">
            <a:off x="2438400" y="5713413"/>
            <a:ext cx="3200400" cy="77787"/>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cxnSp>
      <p:sp>
        <p:nvSpPr>
          <p:cNvPr id="46094" name="TextBox 30"/>
          <p:cNvSpPr txBox="1">
            <a:spLocks noChangeArrowheads="1"/>
          </p:cNvSpPr>
          <p:nvPr/>
        </p:nvSpPr>
        <p:spPr bwMode="auto">
          <a:xfrm>
            <a:off x="144463" y="5029200"/>
            <a:ext cx="2725737" cy="954088"/>
          </a:xfrm>
          <a:prstGeom prst="rect">
            <a:avLst/>
          </a:prstGeom>
          <a:solidFill>
            <a:srgbClr val="003366"/>
          </a:solidFill>
          <a:ln w="9525">
            <a:noFill/>
            <a:miter lim="800000"/>
            <a:headEnd/>
            <a:tailEnd/>
          </a:ln>
        </p:spPr>
        <p:txBody>
          <a:bodyPr wrap="none">
            <a:spAutoFit/>
          </a:bodyPr>
          <a:lstStyle/>
          <a:p>
            <a:pPr eaLnBrk="1" hangingPunct="1">
              <a:defRPr/>
            </a:pPr>
            <a:r>
              <a:rPr lang="ru-RU" dirty="0">
                <a:solidFill>
                  <a:srgbClr val="FFFF00"/>
                </a:solidFill>
                <a:effectLst>
                  <a:outerShdw blurRad="38100" dist="38100" dir="2700000">
                    <a:srgbClr val="000000"/>
                  </a:outerShdw>
                </a:effectLst>
                <a:latin typeface="Arial" charset="0"/>
                <a:ea typeface="ＭＳ Ｐゴシック" charset="-128"/>
                <a:cs typeface="ＭＳ Ｐゴシック" charset="-128"/>
              </a:rPr>
              <a:t>Студенты-физики</a:t>
            </a:r>
            <a:endParaRPr lang="en-US" dirty="0">
              <a:solidFill>
                <a:srgbClr val="FFFF00"/>
              </a:solidFill>
              <a:effectLst>
                <a:outerShdw blurRad="38100" dist="38100" dir="2700000">
                  <a:srgbClr val="000000"/>
                </a:outerShdw>
              </a:effectLst>
              <a:latin typeface="Arial" charset="0"/>
              <a:ea typeface="ＭＳ Ｐゴシック" charset="-128"/>
              <a:cs typeface="ＭＳ Ｐゴシック" charset="-128"/>
            </a:endParaRPr>
          </a:p>
          <a:p>
            <a:pPr eaLnBrk="1" hangingPunct="1">
              <a:defRPr/>
            </a:pPr>
            <a:r>
              <a:rPr lang="en-US" sz="1600" dirty="0">
                <a:solidFill>
                  <a:schemeClr val="accent1"/>
                </a:solidFill>
                <a:effectLst>
                  <a:outerShdw blurRad="38100" dist="38100" dir="2700000">
                    <a:srgbClr val="000000"/>
                  </a:outerShdw>
                </a:effectLst>
                <a:latin typeface="Arial" charset="0"/>
                <a:ea typeface="ＭＳ Ｐゴシック" charset="-128"/>
                <a:cs typeface="ＭＳ Ｐゴシック" charset="-128"/>
              </a:rPr>
              <a:t>Summer Students</a:t>
            </a:r>
          </a:p>
          <a:p>
            <a:pPr eaLnBrk="1" hangingPunct="1">
              <a:defRPr/>
            </a:pPr>
            <a:r>
              <a:rPr lang="en-US" sz="1600" dirty="0">
                <a:solidFill>
                  <a:schemeClr val="accent1"/>
                </a:solidFill>
                <a:effectLst>
                  <a:outerShdw blurRad="38100" dist="38100" dir="2700000">
                    <a:srgbClr val="000000"/>
                  </a:outerShdw>
                </a:effectLst>
                <a:latin typeface="Arial" charset="0"/>
                <a:ea typeface="ＭＳ Ｐゴシック" charset="-128"/>
                <a:cs typeface="ＭＳ Ｐゴシック" charset="-128"/>
              </a:rPr>
              <a:t>Programme</a:t>
            </a:r>
          </a:p>
        </p:txBody>
      </p:sp>
      <p:pic>
        <p:nvPicPr>
          <p:cNvPr id="31" name="Picture 30" descr="Screen shot 2010-08-28 at 15.40.39.png"/>
          <p:cNvPicPr>
            <a:picLocks noChangeAspect="1"/>
          </p:cNvPicPr>
          <p:nvPr/>
        </p:nvPicPr>
        <p:blipFill>
          <a:blip r:embed="rId3"/>
          <a:srcRect/>
          <a:stretch>
            <a:fillRect/>
          </a:stretch>
        </p:blipFill>
        <p:spPr bwMode="auto">
          <a:xfrm>
            <a:off x="76200" y="3460750"/>
            <a:ext cx="2765425" cy="1492250"/>
          </a:xfrm>
          <a:prstGeom prst="rect">
            <a:avLst/>
          </a:prstGeom>
          <a:noFill/>
          <a:ln w="9525">
            <a:noFill/>
            <a:miter lim="800000"/>
            <a:headEnd/>
            <a:tailEnd/>
          </a:ln>
          <a:effectLst>
            <a:outerShdw blurRad="63500" dist="38100" dir="2700000" rotWithShape="0">
              <a:srgbClr val="000000">
                <a:alpha val="74998"/>
              </a:srgbClr>
            </a:outerShdw>
          </a:effectLst>
        </p:spPr>
      </p:pic>
      <p:pic>
        <p:nvPicPr>
          <p:cNvPr id="33" name="Picture 32"/>
          <p:cNvPicPr>
            <a:picLocks noChangeAspect="1"/>
          </p:cNvPicPr>
          <p:nvPr/>
        </p:nvPicPr>
        <p:blipFill>
          <a:blip r:embed="rId4"/>
          <a:srcRect/>
          <a:stretch>
            <a:fillRect/>
          </a:stretch>
        </p:blipFill>
        <p:spPr bwMode="auto">
          <a:xfrm>
            <a:off x="3657600" y="4897438"/>
            <a:ext cx="1981200" cy="1336675"/>
          </a:xfrm>
          <a:prstGeom prst="rect">
            <a:avLst/>
          </a:prstGeom>
          <a:noFill/>
          <a:ln w="9525">
            <a:noFill/>
            <a:miter lim="800000"/>
            <a:headEnd/>
            <a:tailEnd/>
          </a:ln>
          <a:effectLst>
            <a:outerShdw blurRad="63500" dist="38100" dir="2700000" rotWithShape="0">
              <a:srgbClr val="000000">
                <a:alpha val="42998"/>
              </a:srgbClr>
            </a:outerShdw>
          </a:effectLst>
        </p:spPr>
      </p:pic>
      <p:sp>
        <p:nvSpPr>
          <p:cNvPr id="46095" name="TextBox 31"/>
          <p:cNvSpPr txBox="1">
            <a:spLocks noChangeArrowheads="1"/>
          </p:cNvSpPr>
          <p:nvPr/>
        </p:nvSpPr>
        <p:spPr bwMode="auto">
          <a:xfrm>
            <a:off x="5715000" y="5181600"/>
            <a:ext cx="3429000" cy="1323975"/>
          </a:xfrm>
          <a:prstGeom prst="rect">
            <a:avLst/>
          </a:prstGeom>
          <a:solidFill>
            <a:srgbClr val="003366"/>
          </a:solidFill>
          <a:ln w="9525">
            <a:noFill/>
            <a:miter lim="800000"/>
            <a:headEnd/>
            <a:tailEnd/>
          </a:ln>
        </p:spPr>
        <p:txBody>
          <a:bodyPr>
            <a:spAutoFit/>
          </a:bodyPr>
          <a:lstStyle/>
          <a:p>
            <a:pPr eaLnBrk="1" hangingPunct="1">
              <a:defRPr/>
            </a:pPr>
            <a:r>
              <a:rPr lang="ru-RU" dirty="0">
                <a:solidFill>
                  <a:srgbClr val="FFFF00"/>
                </a:solidFill>
                <a:effectLst>
                  <a:outerShdw blurRad="38100" dist="38100" dir="2700000">
                    <a:srgbClr val="000000"/>
                  </a:outerShdw>
                </a:effectLst>
                <a:latin typeface="Arial" charset="0"/>
                <a:ea typeface="ＭＳ Ｐゴシック" charset="-128"/>
                <a:cs typeface="ＭＳ Ｐゴシック" charset="-128"/>
              </a:rPr>
              <a:t>Школьные учителя</a:t>
            </a:r>
          </a:p>
          <a:p>
            <a:pPr eaLnBrk="1" hangingPunct="1">
              <a:defRPr/>
            </a:pPr>
            <a:r>
              <a:rPr lang="ru-RU" dirty="0">
                <a:solidFill>
                  <a:srgbClr val="FFFF00"/>
                </a:solidFill>
                <a:effectLst>
                  <a:outerShdw blurRad="38100" dist="38100" dir="2700000">
                    <a:srgbClr val="000000"/>
                  </a:outerShdw>
                </a:effectLst>
                <a:latin typeface="Arial" charset="0"/>
                <a:ea typeface="ＭＳ Ｐゴシック" charset="-128"/>
                <a:cs typeface="ＭＳ Ｐゴシック" charset="-128"/>
              </a:rPr>
              <a:t>          физики </a:t>
            </a:r>
            <a:endParaRPr lang="en-US" dirty="0">
              <a:solidFill>
                <a:srgbClr val="FFFF00"/>
              </a:solidFill>
              <a:effectLst>
                <a:outerShdw blurRad="38100" dist="38100" dir="2700000">
                  <a:srgbClr val="000000"/>
                </a:outerShdw>
              </a:effectLst>
              <a:latin typeface="Arial" charset="0"/>
              <a:ea typeface="ＭＳ Ｐゴシック" charset="-128"/>
              <a:cs typeface="ＭＳ Ｐゴシック" charset="-128"/>
            </a:endParaRPr>
          </a:p>
          <a:p>
            <a:pPr eaLnBrk="1" hangingPunct="1">
              <a:defRPr/>
            </a:pPr>
            <a:r>
              <a:rPr lang="en-US" sz="1600" dirty="0">
                <a:solidFill>
                  <a:schemeClr val="accent3"/>
                </a:solidFill>
                <a:effectLst>
                  <a:outerShdw blurRad="38100" dist="38100" dir="2700000">
                    <a:srgbClr val="000000"/>
                  </a:outerShdw>
                </a:effectLst>
                <a:latin typeface="Arial" charset="0"/>
                <a:ea typeface="ＭＳ Ｐゴシック" charset="-128"/>
                <a:cs typeface="ＭＳ Ｐゴシック" charset="-128"/>
              </a:rPr>
              <a:t>International and National Programmes</a:t>
            </a:r>
          </a:p>
        </p:txBody>
      </p:sp>
      <p:grpSp>
        <p:nvGrpSpPr>
          <p:cNvPr id="171020" name="Group 22"/>
          <p:cNvGrpSpPr>
            <a:grpSpLocks/>
          </p:cNvGrpSpPr>
          <p:nvPr/>
        </p:nvGrpSpPr>
        <p:grpSpPr bwMode="auto">
          <a:xfrm>
            <a:off x="6553200" y="1066800"/>
            <a:ext cx="2362200" cy="1439863"/>
            <a:chOff x="4828685" y="1151374"/>
            <a:chExt cx="2600815" cy="1676400"/>
          </a:xfrm>
        </p:grpSpPr>
        <p:pic>
          <p:nvPicPr>
            <p:cNvPr id="21" name="Picture 20" descr="Screen shot 2011-06-01 at 00.05.34.png"/>
            <p:cNvPicPr>
              <a:picLocks noChangeAspect="1"/>
            </p:cNvPicPr>
            <p:nvPr/>
          </p:nvPicPr>
          <p:blipFill>
            <a:blip r:embed="rId5"/>
            <a:srcRect/>
            <a:stretch>
              <a:fillRect/>
            </a:stretch>
          </p:blipFill>
          <p:spPr bwMode="auto">
            <a:xfrm>
              <a:off x="4828685" y="1151374"/>
              <a:ext cx="2600815" cy="1676400"/>
            </a:xfrm>
            <a:prstGeom prst="rect">
              <a:avLst/>
            </a:prstGeom>
            <a:noFill/>
            <a:ln w="9525">
              <a:noFill/>
              <a:miter lim="800000"/>
              <a:headEnd/>
              <a:tailEnd/>
            </a:ln>
            <a:effectLst>
              <a:outerShdw blurRad="63500" dist="38100" dir="2700000" rotWithShape="0">
                <a:srgbClr val="000000">
                  <a:alpha val="74998"/>
                </a:srgbClr>
              </a:outerShdw>
            </a:effectLst>
          </p:spPr>
        </p:pic>
        <p:sp>
          <p:nvSpPr>
            <p:cNvPr id="22" name="TextBox 21"/>
            <p:cNvSpPr txBox="1"/>
            <p:nvPr/>
          </p:nvSpPr>
          <p:spPr>
            <a:xfrm>
              <a:off x="4839172" y="1151374"/>
              <a:ext cx="2590328" cy="609936"/>
            </a:xfrm>
            <a:prstGeom prst="rect">
              <a:avLst/>
            </a:prstGeom>
            <a:noFill/>
          </p:spPr>
          <p:txBody>
            <a:bodyPr>
              <a:spAutoFit/>
            </a:bodyPr>
            <a:lstStyle/>
            <a:p>
              <a:pPr algn="r" eaLnBrk="1" hangingPunct="1">
                <a:defRPr/>
              </a:pPr>
              <a:r>
                <a:rPr lang="en-US" sz="1400" dirty="0">
                  <a:solidFill>
                    <a:srgbClr val="FFFFFF"/>
                  </a:solidFill>
                  <a:effectLst>
                    <a:outerShdw blurRad="38100" dist="38100" dir="2700000">
                      <a:srgbClr val="000000"/>
                    </a:outerShdw>
                  </a:effectLst>
                  <a:latin typeface="Arial" pitchFamily="-111" charset="0"/>
                  <a:ea typeface="ＭＳ Ｐゴシック" pitchFamily="-111" charset="-128"/>
                  <a:cs typeface="ＭＳ Ｐゴシック" pitchFamily="-111" charset="-128"/>
                </a:rPr>
                <a:t>Latin American School</a:t>
              </a:r>
            </a:p>
            <a:p>
              <a:pPr algn="r" eaLnBrk="1" hangingPunct="1">
                <a:defRPr/>
              </a:pPr>
              <a:r>
                <a:rPr lang="en-US" sz="1400" dirty="0">
                  <a:solidFill>
                    <a:srgbClr val="FFFFFF"/>
                  </a:solidFill>
                  <a:effectLst>
                    <a:outerShdw blurRad="38100" dist="38100" dir="2700000">
                      <a:srgbClr val="000000"/>
                    </a:outerShdw>
                  </a:effectLst>
                  <a:latin typeface="Arial" charset="0"/>
                  <a:ea typeface="ＭＳ Ｐゴシック" charset="-128"/>
                  <a:cs typeface="ＭＳ Ｐゴシック" charset="-128"/>
                </a:rPr>
                <a:t>Natal, Brazil, 2011</a:t>
              </a:r>
              <a:endParaRPr lang="en-US" sz="1400" dirty="0">
                <a:solidFill>
                  <a:srgbClr val="FFFFFF"/>
                </a:solidFill>
                <a:effectLst>
                  <a:outerShdw blurRad="38100" dist="38100" dir="2700000">
                    <a:srgbClr val="000000"/>
                  </a:outerShdw>
                </a:effectLst>
                <a:latin typeface="Arial" pitchFamily="-111" charset="0"/>
                <a:ea typeface="ＭＳ Ｐゴシック" pitchFamily="-111" charset="-128"/>
                <a:cs typeface="ＭＳ Ｐゴシック" pitchFamily="-111" charset="-128"/>
              </a:endParaRPr>
            </a:p>
          </p:txBody>
        </p:sp>
      </p:grpSp>
      <p:pic>
        <p:nvPicPr>
          <p:cNvPr id="171021" name="Picture 2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377113" y="2590800"/>
            <a:ext cx="1635125" cy="232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p:cNvSpPr txBox="1"/>
          <p:nvPr/>
        </p:nvSpPr>
        <p:spPr>
          <a:xfrm>
            <a:off x="7345363" y="4214813"/>
            <a:ext cx="1722437" cy="738187"/>
          </a:xfrm>
          <a:prstGeom prst="rect">
            <a:avLst/>
          </a:prstGeom>
          <a:noFill/>
        </p:spPr>
        <p:txBody>
          <a:bodyPr>
            <a:spAutoFit/>
          </a:bodyPr>
          <a:lstStyle/>
          <a:p>
            <a:pPr eaLnBrk="1" hangingPunct="1">
              <a:defRPr/>
            </a:pPr>
            <a:r>
              <a:rPr lang="en-US" sz="1400" dirty="0">
                <a:solidFill>
                  <a:srgbClr val="FFFFFF"/>
                </a:solidFill>
                <a:effectLst>
                  <a:outerShdw blurRad="50800" dist="38100" dir="2700000">
                    <a:srgbClr val="000000"/>
                  </a:outerShdw>
                </a:effectLst>
                <a:latin typeface="Arial" charset="0"/>
                <a:ea typeface="ＭＳ Ｐゴシック" charset="-128"/>
                <a:cs typeface="ＭＳ Ｐゴシック" charset="-128"/>
              </a:rPr>
              <a:t>CERN School of Physics </a:t>
            </a:r>
          </a:p>
          <a:p>
            <a:pPr eaLnBrk="1" hangingPunct="1">
              <a:defRPr/>
            </a:pPr>
            <a:r>
              <a:rPr lang="en-US" sz="1400" dirty="0">
                <a:solidFill>
                  <a:srgbClr val="FFFFFF"/>
                </a:solidFill>
                <a:effectLst>
                  <a:outerShdw blurRad="38100" dist="38100" dir="2700000">
                    <a:srgbClr val="000000"/>
                  </a:outerShdw>
                </a:effectLst>
                <a:latin typeface="Arial" charset="0"/>
                <a:ea typeface="ＭＳ Ｐゴシック" charset="-128"/>
                <a:cs typeface="ＭＳ Ｐゴシック" charset="-128"/>
              </a:rPr>
              <a:t>France, June 2012</a:t>
            </a:r>
          </a:p>
        </p:txBody>
      </p:sp>
      <p:pic>
        <p:nvPicPr>
          <p:cNvPr id="171023" name="Picture 26" descr="kashii.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462463" y="1066800"/>
            <a:ext cx="2057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TextBox 29"/>
          <p:cNvSpPr txBox="1"/>
          <p:nvPr/>
        </p:nvSpPr>
        <p:spPr>
          <a:xfrm>
            <a:off x="4419600" y="1600200"/>
            <a:ext cx="2133600" cy="862013"/>
          </a:xfrm>
          <a:prstGeom prst="rect">
            <a:avLst/>
          </a:prstGeom>
          <a:noFill/>
        </p:spPr>
        <p:txBody>
          <a:bodyPr>
            <a:spAutoFit/>
          </a:bodyPr>
          <a:lstStyle/>
          <a:p>
            <a:pPr eaLnBrk="1" hangingPunct="1">
              <a:defRPr/>
            </a:pPr>
            <a:r>
              <a:rPr lang="en-US" sz="1400" dirty="0">
                <a:solidFill>
                  <a:srgbClr val="FFFFFF"/>
                </a:solidFill>
                <a:effectLst>
                  <a:outerShdw blurRad="50800" dist="38100" dir="2700000">
                    <a:srgbClr val="000000"/>
                  </a:outerShdw>
                </a:effectLst>
                <a:latin typeface="Arial" charset="0"/>
                <a:ea typeface="ＭＳ Ｐゴシック" charset="-128"/>
                <a:cs typeface="ＭＳ Ｐゴシック" charset="-128"/>
              </a:rPr>
              <a:t>NEW:</a:t>
            </a:r>
          </a:p>
          <a:p>
            <a:pPr eaLnBrk="1" hangingPunct="1">
              <a:defRPr/>
            </a:pPr>
            <a:r>
              <a:rPr lang="en-US" sz="1200" dirty="0">
                <a:solidFill>
                  <a:srgbClr val="FFFFFF"/>
                </a:solidFill>
                <a:effectLst>
                  <a:outerShdw blurRad="50800" dist="38100" dir="2700000">
                    <a:srgbClr val="000000"/>
                  </a:outerShdw>
                </a:effectLst>
                <a:latin typeface="Arial" charset="0"/>
                <a:ea typeface="ＭＳ Ｐゴシック" charset="-128"/>
                <a:cs typeface="ＭＳ Ｐゴシック" charset="-128"/>
              </a:rPr>
              <a:t>Asia-Europe-Pacific School of High-Energy Physics </a:t>
            </a:r>
          </a:p>
          <a:p>
            <a:pPr eaLnBrk="1" hangingPunct="1">
              <a:defRPr/>
            </a:pPr>
            <a:r>
              <a:rPr lang="en-US" sz="1200" dirty="0">
                <a:solidFill>
                  <a:srgbClr val="FFFFFF"/>
                </a:solidFill>
                <a:effectLst>
                  <a:outerShdw blurRad="38100" dist="38100" dir="2700000">
                    <a:srgbClr val="000000"/>
                  </a:outerShdw>
                </a:effectLst>
                <a:latin typeface="Arial" charset="0"/>
                <a:ea typeface="ＭＳ Ｐゴシック" charset="-128"/>
                <a:cs typeface="ＭＳ Ｐゴシック" charset="-128"/>
              </a:rPr>
              <a:t>Fukuoka, Oct 2012</a:t>
            </a:r>
          </a:p>
        </p:txBody>
      </p:sp>
    </p:spTree>
    <p:extLst>
      <p:ext uri="{BB962C8B-B14F-4D97-AF65-F5344CB8AC3E}">
        <p14:creationId xmlns:p14="http://schemas.microsoft.com/office/powerpoint/2010/main" val="34578336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az-Cyrl-AZ" dirty="0">
                <a:solidFill>
                  <a:schemeClr val="accent1"/>
                </a:solidFill>
                <a:effectLst>
                  <a:outerShdw blurRad="38100" dist="38100" dir="2700000" algn="tl" rotWithShape="0">
                    <a:prstClr val="black"/>
                  </a:outerShdw>
                </a:effectLst>
                <a:ea typeface="ＭＳ Ｐゴシック" charset="-128"/>
                <a:cs typeface="ＭＳ Ｐゴシック" charset="-128"/>
              </a:rPr>
              <a:t>Работа в </a:t>
            </a:r>
            <a:r>
              <a:rPr lang="en-US" dirty="0" smtClean="0">
                <a:solidFill>
                  <a:schemeClr val="accent1"/>
                </a:solidFill>
                <a:effectLst>
                  <a:outerShdw blurRad="38100" dist="38100" dir="2700000" algn="tl" rotWithShape="0">
                    <a:prstClr val="black"/>
                  </a:outerShdw>
                </a:effectLst>
                <a:ea typeface="ＭＳ Ｐゴシック" charset="-128"/>
                <a:cs typeface="ＭＳ Ｐゴシック" charset="-128"/>
              </a:rPr>
              <a:t>“</a:t>
            </a:r>
            <a:r>
              <a:rPr lang="az-Cyrl-AZ" dirty="0" smtClean="0">
                <a:solidFill>
                  <a:schemeClr val="accent1"/>
                </a:solidFill>
                <a:effectLst>
                  <a:outerShdw blurRad="38100" dist="38100" dir="2700000" algn="tl" rotWithShape="0">
                    <a:prstClr val="black"/>
                  </a:outerShdw>
                </a:effectLst>
                <a:ea typeface="ＭＳ Ｐゴシック" charset="-128"/>
                <a:cs typeface="ＭＳ Ｐゴシック" charset="-128"/>
              </a:rPr>
              <a:t>ЦЕРНе</a:t>
            </a:r>
            <a:r>
              <a:rPr lang="en-US" dirty="0" smtClean="0">
                <a:solidFill>
                  <a:schemeClr val="accent1"/>
                </a:solidFill>
                <a:effectLst>
                  <a:outerShdw blurRad="38100" dist="38100" dir="2700000" algn="tl" rotWithShape="0">
                    <a:prstClr val="black"/>
                  </a:outerShdw>
                </a:effectLst>
                <a:ea typeface="ＭＳ Ｐゴシック" charset="-128"/>
                <a:cs typeface="ＭＳ Ｐゴシック" charset="-128"/>
              </a:rPr>
              <a:t>”</a:t>
            </a:r>
            <a:endParaRPr lang="fr-FR" dirty="0"/>
          </a:p>
        </p:txBody>
      </p:sp>
      <p:sp>
        <p:nvSpPr>
          <p:cNvPr id="4" name="Espace réservé du contenu 3"/>
          <p:cNvSpPr>
            <a:spLocks noGrp="1"/>
          </p:cNvSpPr>
          <p:nvPr>
            <p:ph idx="1"/>
          </p:nvPr>
        </p:nvSpPr>
        <p:spPr/>
        <p:txBody>
          <a:bodyPr/>
          <a:lstStyle/>
          <a:p>
            <a:pPr marL="0" indent="0">
              <a:buNone/>
            </a:pPr>
            <a:r>
              <a:rPr lang="fr-FR" dirty="0">
                <a:hlinkClick r:id="rId2"/>
              </a:rPr>
              <a:t>https://</a:t>
            </a:r>
            <a:r>
              <a:rPr lang="fr-FR" dirty="0" smtClean="0">
                <a:hlinkClick r:id="rId2"/>
              </a:rPr>
              <a:t>jobs.web.cern.ch/content/join-us</a:t>
            </a:r>
            <a:endParaRPr lang="fr-FR" dirty="0"/>
          </a:p>
          <a:p>
            <a:pPr marL="0" indent="0">
              <a:buNone/>
            </a:pPr>
            <a:r>
              <a:rPr lang="fr-FR" dirty="0" smtClean="0">
                <a:hlinkClick r:id="rId3"/>
              </a:rPr>
              <a:t>https</a:t>
            </a:r>
            <a:r>
              <a:rPr lang="fr-FR" dirty="0">
                <a:hlinkClick r:id="rId3"/>
              </a:rPr>
              <a:t>://</a:t>
            </a:r>
            <a:r>
              <a:rPr lang="fr-FR" dirty="0" smtClean="0">
                <a:hlinkClick r:id="rId3"/>
              </a:rPr>
              <a:t>jobs.web.cern.ch/join-us/summer-student-programme-member-states</a:t>
            </a:r>
            <a:r>
              <a:rPr lang="fr-FR" dirty="0" smtClean="0"/>
              <a:t> (Jan 27 2017)</a:t>
            </a:r>
          </a:p>
          <a:p>
            <a:pPr marL="0" indent="0">
              <a:buNone/>
            </a:pPr>
            <a:r>
              <a:rPr lang="az-Cyrl-AZ" dirty="0"/>
              <a:t>Вакансии на </a:t>
            </a:r>
            <a:r>
              <a:rPr lang="az-Cyrl-AZ" dirty="0" smtClean="0"/>
              <a:t>экспериментах</a:t>
            </a:r>
            <a:r>
              <a:rPr lang="en-US" dirty="0" smtClean="0"/>
              <a:t>:</a:t>
            </a:r>
            <a:endParaRPr lang="fr-FR" dirty="0"/>
          </a:p>
          <a:p>
            <a:r>
              <a:rPr lang="fr-FR" dirty="0">
                <a:hlinkClick r:id="rId4"/>
              </a:rPr>
              <a:t>http://lhcb.web.cern.ch/lhcb/lhcb_page/collaboration/jobs</a:t>
            </a:r>
            <a:r>
              <a:rPr lang="fr-FR" dirty="0" smtClean="0">
                <a:hlinkClick r:id="rId4"/>
              </a:rPr>
              <a:t>/</a:t>
            </a:r>
            <a:endParaRPr lang="fr-FR" dirty="0" smtClean="0"/>
          </a:p>
          <a:p>
            <a:r>
              <a:rPr lang="fr-FR" dirty="0">
                <a:hlinkClick r:id="rId5"/>
              </a:rPr>
              <a:t>http://</a:t>
            </a:r>
            <a:r>
              <a:rPr lang="fr-FR" dirty="0" smtClean="0">
                <a:hlinkClick r:id="rId5"/>
              </a:rPr>
              <a:t>cms.web.cern.ch/org/jobs</a:t>
            </a:r>
            <a:endParaRPr lang="fr-FR" dirty="0" smtClean="0"/>
          </a:p>
          <a:p>
            <a:r>
              <a:rPr lang="fr-FR" dirty="0">
                <a:hlinkClick r:id="rId6"/>
              </a:rPr>
              <a:t>https://</a:t>
            </a:r>
            <a:r>
              <a:rPr lang="fr-FR" dirty="0" smtClean="0">
                <a:hlinkClick r:id="rId6"/>
              </a:rPr>
              <a:t>espace.cern.ch/Administration-ATLAS-Secretariat/Jobs/SitePages/Jobs.aspx</a:t>
            </a:r>
            <a:endParaRPr lang="fr-FR" dirty="0" smtClean="0"/>
          </a:p>
          <a:p>
            <a:r>
              <a:rPr lang="fr-FR" dirty="0" smtClean="0"/>
              <a:t>…</a:t>
            </a:r>
          </a:p>
          <a:p>
            <a:endParaRPr lang="fr-FR" dirty="0" smtClean="0"/>
          </a:p>
          <a:p>
            <a:endParaRPr lang="fr-FR" dirty="0" smtClean="0"/>
          </a:p>
          <a:p>
            <a:endParaRPr lang="fr-FR" dirty="0"/>
          </a:p>
        </p:txBody>
      </p:sp>
      <p:sp>
        <p:nvSpPr>
          <p:cNvPr id="2" name="Espace réservé du numéro de diapositive 1"/>
          <p:cNvSpPr>
            <a:spLocks noGrp="1"/>
          </p:cNvSpPr>
          <p:nvPr>
            <p:ph type="sldNum" sz="quarter" idx="12"/>
          </p:nvPr>
        </p:nvSpPr>
        <p:spPr/>
        <p:txBody>
          <a:bodyPr/>
          <a:lstStyle/>
          <a:p>
            <a:pPr>
              <a:defRPr/>
            </a:pPr>
            <a:fld id="{0F8BE583-4C0C-4C16-996D-E115FD9401F1}" type="slidenum">
              <a:rPr lang="en-US" smtClean="0"/>
              <a:pPr>
                <a:defRPr/>
              </a:pPr>
              <a:t>26</a:t>
            </a:fld>
            <a:endParaRPr lang="en-US"/>
          </a:p>
        </p:txBody>
      </p:sp>
    </p:spTree>
    <p:extLst>
      <p:ext uri="{BB962C8B-B14F-4D97-AF65-F5344CB8AC3E}">
        <p14:creationId xmlns:p14="http://schemas.microsoft.com/office/powerpoint/2010/main" val="2421018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z-Cyrl-AZ" dirty="0"/>
              <a:t>Короткая биография</a:t>
            </a:r>
            <a:endParaRPr lang="fr-FR" dirty="0"/>
          </a:p>
        </p:txBody>
      </p:sp>
      <p:sp>
        <p:nvSpPr>
          <p:cNvPr id="3" name="Espace réservé du contenu 2"/>
          <p:cNvSpPr>
            <a:spLocks noGrp="1"/>
          </p:cNvSpPr>
          <p:nvPr>
            <p:ph idx="1"/>
          </p:nvPr>
        </p:nvSpPr>
        <p:spPr/>
        <p:txBody>
          <a:bodyPr/>
          <a:lstStyle/>
          <a:p>
            <a:pPr marL="0" indent="0">
              <a:buNone/>
            </a:pPr>
            <a:r>
              <a:rPr lang="en-US" sz="2400" dirty="0" smtClean="0">
                <a:solidFill>
                  <a:schemeClr val="tx2"/>
                </a:solidFill>
              </a:rPr>
              <a:t>1991-1996 </a:t>
            </a:r>
            <a:r>
              <a:rPr lang="ru-RU" sz="2400" dirty="0"/>
              <a:t>Физ-мат лицей 27, г. Харьков</a:t>
            </a:r>
            <a:endParaRPr lang="en-US" sz="2400" dirty="0"/>
          </a:p>
          <a:p>
            <a:pPr marL="0" indent="0">
              <a:buNone/>
            </a:pPr>
            <a:r>
              <a:rPr lang="en-US" sz="2400" dirty="0" smtClean="0">
                <a:solidFill>
                  <a:schemeClr val="tx2"/>
                </a:solidFill>
              </a:rPr>
              <a:t>1996-2002</a:t>
            </a:r>
            <a:r>
              <a:rPr lang="en-US" sz="2400" dirty="0" smtClean="0"/>
              <a:t> </a:t>
            </a:r>
            <a:r>
              <a:rPr lang="ru-RU" sz="2400" dirty="0"/>
              <a:t>Харьковский национальный университет имени В. Н. </a:t>
            </a:r>
            <a:r>
              <a:rPr lang="ru-RU" sz="2400" dirty="0" smtClean="0"/>
              <a:t>Каразина</a:t>
            </a:r>
            <a:r>
              <a:rPr lang="en-US" sz="2400" dirty="0" smtClean="0"/>
              <a:t>, </a:t>
            </a:r>
            <a:r>
              <a:rPr lang="az-Cyrl-AZ" sz="2400" dirty="0"/>
              <a:t>физ. фак</a:t>
            </a:r>
            <a:r>
              <a:rPr lang="az-Cyrl-AZ" sz="2400" dirty="0" smtClean="0"/>
              <a:t>.</a:t>
            </a:r>
            <a:endParaRPr lang="ru-RU" sz="2400" dirty="0"/>
          </a:p>
          <a:p>
            <a:pPr marL="0" indent="0">
              <a:buNone/>
            </a:pPr>
            <a:r>
              <a:rPr lang="en-US" sz="2400" dirty="0" smtClean="0">
                <a:solidFill>
                  <a:schemeClr val="tx2"/>
                </a:solidFill>
              </a:rPr>
              <a:t>1997-2000</a:t>
            </a:r>
            <a:r>
              <a:rPr lang="en-US" sz="2400" dirty="0" smtClean="0"/>
              <a:t> Liverpool University, </a:t>
            </a:r>
            <a:r>
              <a:rPr lang="en-US" sz="2400" dirty="0" err="1" smtClean="0"/>
              <a:t>Mphys</a:t>
            </a:r>
            <a:endParaRPr lang="en-US" sz="2400" dirty="0" smtClean="0"/>
          </a:p>
          <a:p>
            <a:pPr marL="0" indent="0">
              <a:buNone/>
            </a:pPr>
            <a:r>
              <a:rPr lang="en-US" sz="2400" dirty="0" smtClean="0">
                <a:solidFill>
                  <a:schemeClr val="tx2"/>
                </a:solidFill>
              </a:rPr>
              <a:t>1998 </a:t>
            </a:r>
            <a:r>
              <a:rPr lang="en-US" sz="2400" dirty="0" smtClean="0"/>
              <a:t>CERN Summer Student</a:t>
            </a:r>
          </a:p>
          <a:p>
            <a:pPr marL="0" indent="0">
              <a:buNone/>
            </a:pPr>
            <a:r>
              <a:rPr lang="en-US" sz="2400" dirty="0" smtClean="0">
                <a:solidFill>
                  <a:schemeClr val="tx2"/>
                </a:solidFill>
              </a:rPr>
              <a:t>2000-2006</a:t>
            </a:r>
            <a:r>
              <a:rPr lang="en-US" sz="2400" dirty="0" smtClean="0"/>
              <a:t> Stanford University, PhD </a:t>
            </a:r>
          </a:p>
          <a:p>
            <a:pPr marL="0" indent="0">
              <a:buNone/>
            </a:pPr>
            <a:r>
              <a:rPr lang="en-US" sz="2400" dirty="0" smtClean="0"/>
              <a:t>“</a:t>
            </a:r>
            <a:r>
              <a:rPr lang="ru-RU" sz="2400" dirty="0"/>
              <a:t>Изучение </a:t>
            </a:r>
            <a:r>
              <a:rPr lang="ru-RU" sz="2400" dirty="0" smtClean="0"/>
              <a:t>распадов</a:t>
            </a:r>
            <a:r>
              <a:rPr lang="en-US" sz="2400" dirty="0" smtClean="0"/>
              <a:t> </a:t>
            </a:r>
            <a:r>
              <a:rPr lang="az-Cyrl-AZ" sz="2400" dirty="0"/>
              <a:t>Б</a:t>
            </a:r>
            <a:r>
              <a:rPr lang="ru-RU" sz="2400" dirty="0" smtClean="0"/>
              <a:t> </a:t>
            </a:r>
            <a:r>
              <a:rPr lang="ru-RU" sz="2400" dirty="0"/>
              <a:t>мезонов на протон-антипротон и адрон на эксперименте </a:t>
            </a:r>
            <a:r>
              <a:rPr lang="en-US" sz="2400" dirty="0" err="1" smtClean="0"/>
              <a:t>BaBar</a:t>
            </a:r>
            <a:r>
              <a:rPr lang="en-US" sz="2400" dirty="0" smtClean="0"/>
              <a:t> (SLAC)” </a:t>
            </a:r>
          </a:p>
          <a:p>
            <a:pPr marL="0" indent="0">
              <a:buNone/>
            </a:pPr>
            <a:r>
              <a:rPr lang="en-US" sz="2400" dirty="0" smtClean="0">
                <a:solidFill>
                  <a:schemeClr val="tx2"/>
                </a:solidFill>
              </a:rPr>
              <a:t>2006-2008</a:t>
            </a:r>
            <a:r>
              <a:rPr lang="en-US" sz="2400" dirty="0" smtClean="0"/>
              <a:t> </a:t>
            </a:r>
            <a:r>
              <a:rPr lang="az-Cyrl-AZ" sz="2400" dirty="0"/>
              <a:t>Церн</a:t>
            </a:r>
            <a:r>
              <a:rPr lang="en-US" sz="2400" dirty="0" smtClean="0"/>
              <a:t> Fellow, </a:t>
            </a:r>
            <a:r>
              <a:rPr lang="ru-RU" sz="2400" dirty="0" smtClean="0"/>
              <a:t>эксперимент</a:t>
            </a:r>
            <a:r>
              <a:rPr lang="en-US" sz="2400" dirty="0" smtClean="0"/>
              <a:t> </a:t>
            </a:r>
            <a:r>
              <a:rPr lang="ru-RU" sz="2400" dirty="0" smtClean="0"/>
              <a:t>АТЛАС</a:t>
            </a:r>
            <a:r>
              <a:rPr lang="en-US" sz="2400" dirty="0" smtClean="0"/>
              <a:t> </a:t>
            </a:r>
          </a:p>
          <a:p>
            <a:pPr marL="0" indent="0">
              <a:buNone/>
            </a:pPr>
            <a:r>
              <a:rPr lang="en-US" sz="2400" dirty="0" smtClean="0">
                <a:solidFill>
                  <a:schemeClr val="tx2"/>
                </a:solidFill>
              </a:rPr>
              <a:t>2008-</a:t>
            </a:r>
            <a:r>
              <a:rPr lang="en-US" sz="2400" dirty="0" smtClean="0"/>
              <a:t> LAPP, </a:t>
            </a:r>
            <a:r>
              <a:rPr lang="ru-RU" sz="2400" dirty="0"/>
              <a:t>эксперимент</a:t>
            </a:r>
            <a:r>
              <a:rPr lang="en-US" sz="2400" dirty="0"/>
              <a:t> </a:t>
            </a:r>
            <a:r>
              <a:rPr lang="ru-RU" sz="2400" dirty="0" smtClean="0"/>
              <a:t>АТЛАС</a:t>
            </a:r>
            <a:endParaRPr lang="en-US" sz="2400" dirty="0" smtClean="0"/>
          </a:p>
          <a:p>
            <a:pPr marL="0" indent="0">
              <a:buNone/>
            </a:pPr>
            <a:r>
              <a:rPr lang="en-US" sz="2400" dirty="0" smtClean="0">
                <a:solidFill>
                  <a:schemeClr val="tx2"/>
                </a:solidFill>
              </a:rPr>
              <a:t>2011-2013, 2016-</a:t>
            </a:r>
            <a:r>
              <a:rPr lang="en-US" sz="2400" dirty="0" smtClean="0"/>
              <a:t> </a:t>
            </a:r>
            <a:r>
              <a:rPr lang="ru-RU" sz="2400" dirty="0"/>
              <a:t>Организация с Малой Академией школ для </a:t>
            </a:r>
            <a:r>
              <a:rPr lang="ru-RU" sz="2400" dirty="0" smtClean="0"/>
              <a:t>украинских </a:t>
            </a:r>
            <a:r>
              <a:rPr lang="ru-RU" sz="2400" dirty="0"/>
              <a:t>учителей в ЦЕРНе</a:t>
            </a:r>
            <a:endParaRPr lang="fr-FR" sz="2400" dirty="0"/>
          </a:p>
        </p:txBody>
      </p:sp>
      <p:sp>
        <p:nvSpPr>
          <p:cNvPr id="4" name="Espace réservé du numéro de diapositive 3"/>
          <p:cNvSpPr>
            <a:spLocks noGrp="1"/>
          </p:cNvSpPr>
          <p:nvPr>
            <p:ph type="sldNum" sz="quarter" idx="12"/>
          </p:nvPr>
        </p:nvSpPr>
        <p:spPr>
          <a:xfrm>
            <a:off x="8676456" y="6477001"/>
            <a:ext cx="432619" cy="336550"/>
          </a:xfrm>
        </p:spPr>
        <p:txBody>
          <a:bodyPr/>
          <a:lstStyle/>
          <a:p>
            <a:pPr>
              <a:defRPr/>
            </a:pPr>
            <a:fld id="{72661F22-A8C9-4611-825B-281B41E32746}" type="slidenum">
              <a:rPr lang="en-US" smtClean="0"/>
              <a:pPr>
                <a:defRPr/>
              </a:pPr>
              <a:t>27</a:t>
            </a:fld>
            <a:endParaRPr lang="en-US" dirty="0"/>
          </a:p>
        </p:txBody>
      </p:sp>
    </p:spTree>
    <p:extLst>
      <p:ext uri="{BB962C8B-B14F-4D97-AF65-F5344CB8AC3E}">
        <p14:creationId xmlns:p14="http://schemas.microsoft.com/office/powerpoint/2010/main" val="18271360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8" name="Picture 8" descr="See original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0920" y="4724178"/>
            <a:ext cx="3215147" cy="2089371"/>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p:txBody>
          <a:bodyPr/>
          <a:lstStyle/>
          <a:p>
            <a:r>
              <a:rPr lang="az-Cyrl-AZ" dirty="0"/>
              <a:t>Украина в ЦЕРНе</a:t>
            </a:r>
            <a:endParaRPr lang="fr-FR" dirty="0"/>
          </a:p>
        </p:txBody>
      </p:sp>
      <p:sp>
        <p:nvSpPr>
          <p:cNvPr id="3" name="Espace réservé du contenu 2"/>
          <p:cNvSpPr>
            <a:spLocks noGrp="1"/>
          </p:cNvSpPr>
          <p:nvPr>
            <p:ph idx="1"/>
          </p:nvPr>
        </p:nvSpPr>
        <p:spPr/>
        <p:txBody>
          <a:bodyPr/>
          <a:lstStyle/>
          <a:p>
            <a:r>
              <a:rPr lang="en-US" dirty="0" smtClean="0"/>
              <a:t>1993 </a:t>
            </a:r>
            <a:r>
              <a:rPr lang="ru-RU" dirty="0" smtClean="0"/>
              <a:t>Украина </a:t>
            </a:r>
            <a:r>
              <a:rPr lang="ru-RU" dirty="0"/>
              <a:t>и ЦЕРН подписали соглашение о сотрудничестве </a:t>
            </a:r>
            <a:endParaRPr lang="en-US" dirty="0" smtClean="0"/>
          </a:p>
          <a:p>
            <a:r>
              <a:rPr lang="en-US" dirty="0" smtClean="0"/>
              <a:t>2011 </a:t>
            </a:r>
            <a:r>
              <a:rPr lang="ru-RU" dirty="0" smtClean="0"/>
              <a:t>МАНУ </a:t>
            </a:r>
            <a:r>
              <a:rPr lang="ru-RU" dirty="0"/>
              <a:t>и </a:t>
            </a:r>
            <a:r>
              <a:rPr lang="ru-RU" dirty="0" smtClean="0"/>
              <a:t>ЦЕРН </a:t>
            </a:r>
            <a:r>
              <a:rPr lang="ru-RU" dirty="0"/>
              <a:t>подписали декларацию об участии студентов и учителей в программах </a:t>
            </a:r>
            <a:r>
              <a:rPr lang="ru-RU" dirty="0" smtClean="0"/>
              <a:t>ЦЕРНа </a:t>
            </a:r>
            <a:r>
              <a:rPr lang="en-US" dirty="0" smtClean="0"/>
              <a:t>(2011, 2012, 2013, 2016)</a:t>
            </a:r>
            <a:endParaRPr lang="en-US" dirty="0" smtClean="0"/>
          </a:p>
          <a:p>
            <a:r>
              <a:rPr lang="ru-RU" dirty="0" smtClean="0"/>
              <a:t>201</a:t>
            </a:r>
            <a:r>
              <a:rPr lang="en-US" dirty="0" smtClean="0"/>
              <a:t>6</a:t>
            </a:r>
            <a:r>
              <a:rPr lang="ru-RU" dirty="0" smtClean="0"/>
              <a:t> </a:t>
            </a:r>
            <a:r>
              <a:rPr lang="ru-RU" dirty="0"/>
              <a:t>Украина принята в Ассоциированные члены </a:t>
            </a:r>
            <a:r>
              <a:rPr lang="ru-RU" dirty="0" smtClean="0"/>
              <a:t>ЦЕРНа</a:t>
            </a:r>
            <a:endParaRPr lang="en-US" dirty="0" smtClean="0"/>
          </a:p>
          <a:p>
            <a:endParaRPr lang="en-US" dirty="0"/>
          </a:p>
        </p:txBody>
      </p:sp>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3</a:t>
            </a:fld>
            <a:endParaRPr lang="en-US"/>
          </a:p>
        </p:txBody>
      </p:sp>
      <p:pic>
        <p:nvPicPr>
          <p:cNvPr id="20482" name="Picture 2" descr="See original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744565"/>
            <a:ext cx="2823236" cy="2117427"/>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See original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23236" y="4744565"/>
            <a:ext cx="3161836" cy="2097041"/>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6" descr="Image result for Ukraine at CER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Tree>
    <p:extLst>
      <p:ext uri="{BB962C8B-B14F-4D97-AF65-F5344CB8AC3E}">
        <p14:creationId xmlns:p14="http://schemas.microsoft.com/office/powerpoint/2010/main" val="901170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z-Cyrl-AZ" dirty="0"/>
              <a:t>Асоційоване членство</a:t>
            </a:r>
            <a:endParaRPr lang="fr-FR" dirty="0"/>
          </a:p>
        </p:txBody>
      </p:sp>
      <p:sp>
        <p:nvSpPr>
          <p:cNvPr id="3" name="Espace réservé du contenu 2"/>
          <p:cNvSpPr>
            <a:spLocks noGrp="1"/>
          </p:cNvSpPr>
          <p:nvPr>
            <p:ph idx="1"/>
          </p:nvPr>
        </p:nvSpPr>
        <p:spPr/>
        <p:txBody>
          <a:bodyPr/>
          <a:lstStyle/>
          <a:p>
            <a:pPr marL="0" indent="0">
              <a:buNone/>
            </a:pPr>
            <a:r>
              <a:rPr lang="en-US" sz="2000" i="1" dirty="0"/>
              <a:t>http://cerncourier.com/cws/article/cern/66875</a:t>
            </a:r>
          </a:p>
          <a:p>
            <a:pPr marL="0" indent="0">
              <a:buNone/>
            </a:pPr>
            <a:r>
              <a:rPr lang="en-US" sz="2000" i="1" dirty="0" smtClean="0"/>
              <a:t>Associate </a:t>
            </a:r>
            <a:r>
              <a:rPr lang="en-US" sz="2000" i="1" dirty="0"/>
              <a:t>membership will open a new era of co-operation that will strengthen the long-term partnership between CERN and the Ukrainian scientific community. It will allow Ukraine to participate in the governance of CERN, in addition to allowing Ukrainian scientists to become CERN staff and to participate in CERN’s training and career-development </a:t>
            </a:r>
            <a:r>
              <a:rPr lang="en-US" sz="2000" i="1" dirty="0" err="1"/>
              <a:t>programmes</a:t>
            </a:r>
            <a:r>
              <a:rPr lang="en-US" sz="2000" i="1" dirty="0"/>
              <a:t>. Finally, it will allow Ukrainian industry to bid for CERN contracts, thus opening up opportunities for industrial collaboration in areas of advanced technology</a:t>
            </a:r>
            <a:r>
              <a:rPr lang="en-US" sz="2000" i="1" dirty="0" smtClean="0"/>
              <a:t>.</a:t>
            </a:r>
          </a:p>
          <a:p>
            <a:pPr marL="0" indent="0">
              <a:buNone/>
            </a:pPr>
            <a:endParaRPr lang="az-Cyrl-AZ" sz="2000" dirty="0"/>
          </a:p>
          <a:p>
            <a:pPr marL="0" indent="0">
              <a:buNone/>
            </a:pPr>
            <a:r>
              <a:rPr lang="az-Cyrl-AZ" sz="2000" dirty="0"/>
              <a:t>Асоційоване членство відкриє нову еру співпраці, яка зміцнить довгострокове партнерство між </a:t>
            </a:r>
            <a:r>
              <a:rPr lang="az-Cyrl-AZ" sz="2000" dirty="0" smtClean="0"/>
              <a:t>ЦЕРН</a:t>
            </a:r>
            <a:r>
              <a:rPr lang="en-US" sz="2000" dirty="0" smtClean="0"/>
              <a:t>o</a:t>
            </a:r>
            <a:r>
              <a:rPr lang="az-Cyrl-AZ" sz="2000" dirty="0"/>
              <a:t>м</a:t>
            </a:r>
            <a:r>
              <a:rPr lang="az-Cyrl-AZ" sz="2000" dirty="0" smtClean="0"/>
              <a:t> </a:t>
            </a:r>
            <a:r>
              <a:rPr lang="az-Cyrl-AZ" sz="2000" dirty="0"/>
              <a:t>і українською науковою спільнотою. Це дозволить Україні брати участь в управлінні ЦЕРН</a:t>
            </a:r>
            <a:r>
              <a:rPr lang="en-US" sz="2000" dirty="0"/>
              <a:t>o</a:t>
            </a:r>
            <a:r>
              <a:rPr lang="az-Cyrl-AZ" sz="2000" dirty="0"/>
              <a:t>м</a:t>
            </a:r>
            <a:r>
              <a:rPr lang="fr-FR" sz="2000" dirty="0" smtClean="0"/>
              <a:t>, </a:t>
            </a:r>
            <a:r>
              <a:rPr lang="az-Cyrl-AZ" sz="2000" dirty="0" smtClean="0"/>
              <a:t>надо</a:t>
            </a:r>
            <a:r>
              <a:rPr lang="az-Cyrl-AZ" sz="2000" dirty="0"/>
              <a:t>є</a:t>
            </a:r>
            <a:r>
              <a:rPr lang="az-Cyrl-AZ" sz="2000" dirty="0" smtClean="0"/>
              <a:t> можливості </a:t>
            </a:r>
            <a:r>
              <a:rPr lang="az-Cyrl-AZ" sz="2000" dirty="0"/>
              <a:t>українським вченим, щоб стати </a:t>
            </a:r>
            <a:r>
              <a:rPr lang="az-Cyrl-AZ" sz="2000" dirty="0" smtClean="0"/>
              <a:t>співробітник</a:t>
            </a:r>
            <a:r>
              <a:rPr lang="en-US" sz="2000" dirty="0" smtClean="0"/>
              <a:t>a</a:t>
            </a:r>
            <a:r>
              <a:rPr lang="az-Cyrl-AZ" sz="2000" dirty="0" smtClean="0"/>
              <a:t>ми</a:t>
            </a:r>
            <a:r>
              <a:rPr lang="en-US" sz="2000" dirty="0" smtClean="0"/>
              <a:t> </a:t>
            </a:r>
            <a:r>
              <a:rPr lang="az-Cyrl-AZ" sz="2000" dirty="0"/>
              <a:t>у</a:t>
            </a:r>
            <a:r>
              <a:rPr lang="az-Cyrl-AZ" sz="2000" dirty="0" smtClean="0"/>
              <a:t> </a:t>
            </a:r>
            <a:r>
              <a:rPr lang="az-Cyrl-AZ" sz="2000" dirty="0"/>
              <a:t> </a:t>
            </a:r>
            <a:r>
              <a:rPr lang="az-Cyrl-AZ" sz="2000" dirty="0" smtClean="0"/>
              <a:t>ЦЕРНі і </a:t>
            </a:r>
            <a:r>
              <a:rPr lang="az-Cyrl-AZ" sz="2000" dirty="0"/>
              <a:t>взяти участь в програмах навчання і розвитку кар'єри у  ЦЕРНі</a:t>
            </a:r>
            <a:r>
              <a:rPr lang="az-Cyrl-AZ" sz="2000" dirty="0" smtClean="0"/>
              <a:t>. </a:t>
            </a:r>
            <a:r>
              <a:rPr lang="az-Cyrl-AZ" sz="2000" dirty="0"/>
              <a:t>І, нарешті, це дозволить українській промисловості взяти участь в торгах за контрактами ЦЕРН, що відкриває можливості для промислового співробітництва в області передових технологій.</a:t>
            </a:r>
          </a:p>
          <a:p>
            <a:pPr marL="0" indent="0">
              <a:buNone/>
            </a:pPr>
            <a:endParaRPr lang="fr-FR" sz="2000" i="1" dirty="0"/>
          </a:p>
        </p:txBody>
      </p:sp>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4</a:t>
            </a:fld>
            <a:endParaRPr lang="en-US"/>
          </a:p>
        </p:txBody>
      </p:sp>
    </p:spTree>
    <p:extLst>
      <p:ext uri="{BB962C8B-B14F-4D97-AF65-F5344CB8AC3E}">
        <p14:creationId xmlns:p14="http://schemas.microsoft.com/office/powerpoint/2010/main" val="1341892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z-Cyrl-AZ" dirty="0"/>
              <a:t>Украина в ЦЕРНе</a:t>
            </a:r>
            <a:endParaRPr lang="fr-FR" dirty="0"/>
          </a:p>
        </p:txBody>
      </p:sp>
      <p:sp>
        <p:nvSpPr>
          <p:cNvPr id="3" name="Espace réservé du contenu 2"/>
          <p:cNvSpPr>
            <a:spLocks noGrp="1"/>
          </p:cNvSpPr>
          <p:nvPr>
            <p:ph idx="1"/>
          </p:nvPr>
        </p:nvSpPr>
        <p:spPr/>
        <p:txBody>
          <a:bodyPr/>
          <a:lstStyle/>
          <a:p>
            <a:r>
              <a:rPr lang="ru-RU" dirty="0"/>
              <a:t>Украина принимает </a:t>
            </a:r>
            <a:r>
              <a:rPr lang="ru-RU" dirty="0" smtClean="0"/>
              <a:t>участие</a:t>
            </a:r>
            <a:r>
              <a:rPr lang="en-US" dirty="0" smtClean="0"/>
              <a:t> </a:t>
            </a:r>
            <a:r>
              <a:rPr lang="ru-RU" dirty="0" smtClean="0"/>
              <a:t>в </a:t>
            </a:r>
            <a:r>
              <a:rPr lang="ru-RU" dirty="0"/>
              <a:t>ALICE, CMS и LHCb экспериментов на БАКе</a:t>
            </a:r>
            <a:r>
              <a:rPr lang="ru-RU" dirty="0" smtClean="0"/>
              <a:t> </a:t>
            </a:r>
            <a:r>
              <a:rPr lang="ru-RU" dirty="0"/>
              <a:t>и в </a:t>
            </a:r>
            <a:r>
              <a:rPr lang="en-US" dirty="0" smtClean="0"/>
              <a:t> </a:t>
            </a:r>
            <a:r>
              <a:rPr lang="ru-RU" dirty="0" smtClean="0"/>
              <a:t>научных </a:t>
            </a:r>
            <a:r>
              <a:rPr lang="ru-RU" dirty="0"/>
              <a:t>исследований и </a:t>
            </a:r>
            <a:r>
              <a:rPr lang="ru-RU" dirty="0" smtClean="0"/>
              <a:t>разработк</a:t>
            </a:r>
            <a:r>
              <a:rPr lang="ru-RU" dirty="0"/>
              <a:t>а</a:t>
            </a:r>
            <a:r>
              <a:rPr lang="ru-RU" dirty="0" smtClean="0"/>
              <a:t>х </a:t>
            </a:r>
            <a:r>
              <a:rPr lang="ru-RU" dirty="0"/>
              <a:t>новых ускорительных технологий. </a:t>
            </a:r>
            <a:endParaRPr lang="en-US" dirty="0" smtClean="0"/>
          </a:p>
          <a:p>
            <a:r>
              <a:rPr lang="en-US" dirty="0" smtClean="0"/>
              <a:t>B </a:t>
            </a:r>
            <a:r>
              <a:rPr lang="ru-RU" dirty="0" smtClean="0"/>
              <a:t>Украине Действует </a:t>
            </a:r>
            <a:r>
              <a:rPr lang="ru-RU" dirty="0"/>
              <a:t>Tier-2 в вычислительный центр всемирной LHC Computing Grid (WLCG</a:t>
            </a:r>
            <a:r>
              <a:rPr lang="ru-RU" dirty="0" smtClean="0"/>
              <a:t>)</a:t>
            </a:r>
            <a:endParaRPr lang="fr-FR" dirty="0"/>
          </a:p>
        </p:txBody>
      </p:sp>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5</a:t>
            </a:fld>
            <a:endParaRPr lang="en-US"/>
          </a:p>
        </p:txBody>
      </p:sp>
    </p:spTree>
    <p:extLst>
      <p:ext uri="{BB962C8B-B14F-4D97-AF65-F5344CB8AC3E}">
        <p14:creationId xmlns:p14="http://schemas.microsoft.com/office/powerpoint/2010/main" val="21393042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endParaRPr lang="fr-FR"/>
          </a:p>
        </p:txBody>
      </p:sp>
      <p:sp>
        <p:nvSpPr>
          <p:cNvPr id="4" name="Espace réservé du numéro de diapositive 3"/>
          <p:cNvSpPr>
            <a:spLocks noGrp="1"/>
          </p:cNvSpPr>
          <p:nvPr>
            <p:ph type="sldNum" sz="quarter" idx="12"/>
          </p:nvPr>
        </p:nvSpPr>
        <p:spPr/>
        <p:txBody>
          <a:bodyPr/>
          <a:lstStyle/>
          <a:p>
            <a:pPr>
              <a:defRPr/>
            </a:pPr>
            <a:fld id="{F8802CEB-CD5A-48B7-B67E-1C4FFBF0AD8C}" type="slidenum">
              <a:rPr lang="en-US" smtClean="0"/>
              <a:pPr>
                <a:defRPr/>
              </a:pPr>
              <a:t>6</a:t>
            </a:fld>
            <a:endParaRPr lang="en-US"/>
          </a:p>
        </p:txBody>
      </p:sp>
      <p:pic>
        <p:nvPicPr>
          <p:cNvPr id="16388" name="Picture 4" descr="https://cds.cern.ch/record/2152387/files/World_users_by_Inst_2016.jpg?subformat=icon-1440"/>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046" y="260648"/>
            <a:ext cx="8901902" cy="6132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38921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4" name="Espace réservé du numéro de diapositive 3"/>
          <p:cNvSpPr>
            <a:spLocks noGrp="1"/>
          </p:cNvSpPr>
          <p:nvPr>
            <p:ph type="sldNum" sz="quarter" idx="12"/>
          </p:nvPr>
        </p:nvSpPr>
        <p:spPr/>
        <p:txBody>
          <a:bodyPr/>
          <a:lstStyle/>
          <a:p>
            <a:pPr>
              <a:defRPr/>
            </a:pPr>
            <a:fld id="{72661F22-A8C9-4611-825B-281B41E32746}" type="slidenum">
              <a:rPr lang="en-US" smtClean="0"/>
              <a:pPr>
                <a:defRPr/>
              </a:pPr>
              <a:t>7</a:t>
            </a:fld>
            <a:endParaRPr lang="en-US"/>
          </a:p>
        </p:txBody>
      </p:sp>
      <p:pic>
        <p:nvPicPr>
          <p:cNvPr id="17410" name="Picture 2" descr="https://cds.cern.ch/record/2152388/files/World_users_by_Nat_2016.jpg?subformat=icon-1440"/>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031" y="260648"/>
            <a:ext cx="9062471" cy="6192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90024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522" name="Group 62"/>
          <p:cNvGrpSpPr>
            <a:grpSpLocks/>
          </p:cNvGrpSpPr>
          <p:nvPr/>
        </p:nvGrpSpPr>
        <p:grpSpPr bwMode="auto">
          <a:xfrm>
            <a:off x="1065213" y="533400"/>
            <a:ext cx="7894637" cy="5137150"/>
            <a:chOff x="671" y="362"/>
            <a:chExt cx="4973" cy="3236"/>
          </a:xfrm>
        </p:grpSpPr>
        <p:pic>
          <p:nvPicPr>
            <p:cNvPr id="107551" name="Picture 62" descr="Picture 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1" y="445"/>
              <a:ext cx="4657" cy="3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7552" name="Group 59"/>
            <p:cNvGrpSpPr>
              <a:grpSpLocks/>
            </p:cNvGrpSpPr>
            <p:nvPr/>
          </p:nvGrpSpPr>
          <p:grpSpPr bwMode="auto">
            <a:xfrm>
              <a:off x="895" y="362"/>
              <a:ext cx="1549" cy="762"/>
              <a:chOff x="895" y="362"/>
              <a:chExt cx="1549" cy="762"/>
            </a:xfrm>
          </p:grpSpPr>
          <p:sp>
            <p:nvSpPr>
              <p:cNvPr id="107564" name="Line 67"/>
              <p:cNvSpPr>
                <a:spLocks noChangeShapeType="1"/>
              </p:cNvSpPr>
              <p:nvPr/>
            </p:nvSpPr>
            <p:spPr bwMode="auto">
              <a:xfrm rot="21300000" flipV="1">
                <a:off x="1664" y="954"/>
                <a:ext cx="139" cy="46"/>
              </a:xfrm>
              <a:prstGeom prst="line">
                <a:avLst/>
              </a:prstGeom>
              <a:noFill/>
              <a:ln w="19050">
                <a:solidFill>
                  <a:srgbClr val="FFC8B4"/>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107565" name="Line 68"/>
              <p:cNvSpPr>
                <a:spLocks noChangeShapeType="1"/>
              </p:cNvSpPr>
              <p:nvPr/>
            </p:nvSpPr>
            <p:spPr bwMode="auto">
              <a:xfrm rot="21420000" flipV="1">
                <a:off x="895" y="554"/>
                <a:ext cx="144" cy="48"/>
              </a:xfrm>
              <a:prstGeom prst="line">
                <a:avLst/>
              </a:prstGeom>
              <a:noFill/>
              <a:ln w="19050">
                <a:solidFill>
                  <a:srgbClr val="FFC8B4"/>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3831" name="Rectangle 72"/>
              <p:cNvSpPr>
                <a:spLocks noChangeArrowheads="1"/>
              </p:cNvSpPr>
              <p:nvPr/>
            </p:nvSpPr>
            <p:spPr bwMode="auto">
              <a:xfrm>
                <a:off x="2029" y="912"/>
                <a:ext cx="415" cy="212"/>
              </a:xfrm>
              <a:prstGeom prst="rect">
                <a:avLst/>
              </a:prstGeom>
              <a:noFill/>
              <a:ln w="9525">
                <a:noFill/>
                <a:miter lim="800000"/>
                <a:headEnd/>
                <a:tailEnd/>
              </a:ln>
            </p:spPr>
            <p:txBody>
              <a:bodyPr wrap="none">
                <a:spAutoFit/>
              </a:bodyPr>
              <a:lstStyle/>
              <a:p>
                <a:pPr>
                  <a:defRPr/>
                </a:pPr>
                <a:r>
                  <a:rPr lang="de-DE" sz="1600" dirty="0">
                    <a:solidFill>
                      <a:srgbClr val="FFC8B4"/>
                    </a:solidFill>
                    <a:effectLst>
                      <a:outerShdw blurRad="50800" dist="38100" dir="2700000">
                        <a:srgbClr val="000000"/>
                      </a:outerShdw>
                    </a:effectLst>
                    <a:latin typeface="Arial" charset="0"/>
                    <a:ea typeface="ＭＳ Ｐゴシック" charset="-128"/>
                    <a:cs typeface="ＭＳ Ｐゴシック" charset="-128"/>
                  </a:rPr>
                  <a:t>Atom</a:t>
                </a:r>
              </a:p>
            </p:txBody>
          </p:sp>
          <p:sp>
            <p:nvSpPr>
              <p:cNvPr id="33832" name="Rectangle 73"/>
              <p:cNvSpPr>
                <a:spLocks noChangeArrowheads="1"/>
              </p:cNvSpPr>
              <p:nvPr/>
            </p:nvSpPr>
            <p:spPr bwMode="auto">
              <a:xfrm>
                <a:off x="1794" y="790"/>
                <a:ext cx="493" cy="212"/>
              </a:xfrm>
              <a:prstGeom prst="rect">
                <a:avLst/>
              </a:prstGeom>
              <a:noFill/>
              <a:ln w="9525">
                <a:noFill/>
                <a:miter lim="800000"/>
                <a:headEnd/>
                <a:tailEnd/>
              </a:ln>
            </p:spPr>
            <p:txBody>
              <a:bodyPr wrap="none">
                <a:spAutoFit/>
              </a:bodyPr>
              <a:lstStyle/>
              <a:p>
                <a:pPr>
                  <a:defRPr/>
                </a:pPr>
                <a:r>
                  <a:rPr lang="de-DE" sz="1600" dirty="0">
                    <a:solidFill>
                      <a:srgbClr val="FFC8B4"/>
                    </a:solidFill>
                    <a:effectLst>
                      <a:outerShdw blurRad="50800" dist="38100" dir="2700000">
                        <a:srgbClr val="000000"/>
                      </a:outerShdw>
                    </a:effectLst>
                    <a:latin typeface="Arial" charset="0"/>
                    <a:ea typeface="ＭＳ Ｐゴシック" charset="-128"/>
                    <a:cs typeface="ＭＳ Ｐゴシック" charset="-128"/>
                  </a:rPr>
                  <a:t>Proton</a:t>
                </a:r>
              </a:p>
            </p:txBody>
          </p:sp>
          <p:sp>
            <p:nvSpPr>
              <p:cNvPr id="33833" name="Rectangle 74"/>
              <p:cNvSpPr>
                <a:spLocks noChangeArrowheads="1"/>
              </p:cNvSpPr>
              <p:nvPr/>
            </p:nvSpPr>
            <p:spPr bwMode="auto">
              <a:xfrm>
                <a:off x="973" y="362"/>
                <a:ext cx="636" cy="212"/>
              </a:xfrm>
              <a:prstGeom prst="rect">
                <a:avLst/>
              </a:prstGeom>
              <a:noFill/>
              <a:ln w="9525">
                <a:noFill/>
                <a:miter lim="800000"/>
                <a:headEnd/>
                <a:tailEnd/>
              </a:ln>
            </p:spPr>
            <p:txBody>
              <a:bodyPr wrap="none">
                <a:spAutoFit/>
              </a:bodyPr>
              <a:lstStyle/>
              <a:p>
                <a:pPr>
                  <a:defRPr/>
                </a:pPr>
                <a:r>
                  <a:rPr lang="de-DE" sz="1600" dirty="0">
                    <a:solidFill>
                      <a:srgbClr val="FFC8B4"/>
                    </a:solidFill>
                    <a:effectLst>
                      <a:outerShdw blurRad="50800" dist="38100" dir="2700000">
                        <a:srgbClr val="000000"/>
                      </a:outerShdw>
                    </a:effectLst>
                    <a:latin typeface="Arial" charset="0"/>
                    <a:ea typeface="ＭＳ Ｐゴシック" charset="-128"/>
                    <a:cs typeface="ＭＳ Ｐゴシック" charset="-128"/>
                  </a:rPr>
                  <a:t>Big Bang</a:t>
                </a:r>
              </a:p>
            </p:txBody>
          </p:sp>
          <p:sp>
            <p:nvSpPr>
              <p:cNvPr id="107569" name="Line 79"/>
              <p:cNvSpPr>
                <a:spLocks noChangeShapeType="1"/>
              </p:cNvSpPr>
              <p:nvPr/>
            </p:nvSpPr>
            <p:spPr bwMode="auto">
              <a:xfrm rot="21180000" flipV="1">
                <a:off x="1880" y="1056"/>
                <a:ext cx="139" cy="46"/>
              </a:xfrm>
              <a:prstGeom prst="line">
                <a:avLst/>
              </a:prstGeom>
              <a:noFill/>
              <a:ln w="19050">
                <a:solidFill>
                  <a:srgbClr val="FFC8B4"/>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grpSp>
        <p:grpSp>
          <p:nvGrpSpPr>
            <p:cNvPr id="107553" name="Group 61"/>
            <p:cNvGrpSpPr>
              <a:grpSpLocks/>
            </p:cNvGrpSpPr>
            <p:nvPr/>
          </p:nvGrpSpPr>
          <p:grpSpPr bwMode="auto">
            <a:xfrm>
              <a:off x="2899" y="1296"/>
              <a:ext cx="2745" cy="2249"/>
              <a:chOff x="2899" y="1296"/>
              <a:chExt cx="2745" cy="2249"/>
            </a:xfrm>
          </p:grpSpPr>
          <p:sp>
            <p:nvSpPr>
              <p:cNvPr id="107554" name="Line 63"/>
              <p:cNvSpPr>
                <a:spLocks noChangeShapeType="1"/>
              </p:cNvSpPr>
              <p:nvPr/>
            </p:nvSpPr>
            <p:spPr bwMode="auto">
              <a:xfrm rot="21360000" flipV="1">
                <a:off x="4337" y="2238"/>
                <a:ext cx="240" cy="96"/>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107555" name="Line 64"/>
              <p:cNvSpPr>
                <a:spLocks noChangeShapeType="1"/>
              </p:cNvSpPr>
              <p:nvPr/>
            </p:nvSpPr>
            <p:spPr bwMode="auto">
              <a:xfrm flipV="1">
                <a:off x="3373" y="1764"/>
                <a:ext cx="192" cy="96"/>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107556" name="Line 65"/>
              <p:cNvSpPr>
                <a:spLocks noChangeShapeType="1"/>
              </p:cNvSpPr>
              <p:nvPr/>
            </p:nvSpPr>
            <p:spPr bwMode="auto">
              <a:xfrm flipV="1">
                <a:off x="2899" y="1520"/>
                <a:ext cx="192" cy="96"/>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107557" name="Line 69"/>
              <p:cNvSpPr>
                <a:spLocks noChangeShapeType="1"/>
              </p:cNvSpPr>
              <p:nvPr/>
            </p:nvSpPr>
            <p:spPr bwMode="auto">
              <a:xfrm>
                <a:off x="4913" y="2446"/>
                <a:ext cx="624" cy="0"/>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107558" name="Line 70"/>
              <p:cNvSpPr>
                <a:spLocks noChangeShapeType="1"/>
              </p:cNvSpPr>
              <p:nvPr/>
            </p:nvSpPr>
            <p:spPr bwMode="auto">
              <a:xfrm rot="5400000">
                <a:off x="4973" y="2762"/>
                <a:ext cx="624" cy="0"/>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33824" name="Rectangle 75"/>
              <p:cNvSpPr>
                <a:spLocks noChangeArrowheads="1"/>
              </p:cNvSpPr>
              <p:nvPr/>
            </p:nvSpPr>
            <p:spPr bwMode="auto">
              <a:xfrm>
                <a:off x="2999" y="1296"/>
                <a:ext cx="998" cy="212"/>
              </a:xfrm>
              <a:prstGeom prst="rect">
                <a:avLst/>
              </a:prstGeom>
              <a:noFill/>
              <a:ln w="9525">
                <a:noFill/>
                <a:miter lim="800000"/>
                <a:headEnd/>
                <a:tailEnd/>
              </a:ln>
            </p:spPr>
            <p:txBody>
              <a:bodyPr wrap="none">
                <a:spAutoFit/>
              </a:bodyPr>
              <a:lstStyle/>
              <a:p>
                <a:pPr>
                  <a:defRPr/>
                </a:pPr>
                <a:r>
                  <a:rPr lang="en-GB" sz="1600">
                    <a:solidFill>
                      <a:srgbClr val="CCFFCC"/>
                    </a:solidFill>
                    <a:effectLst>
                      <a:outerShdw blurRad="38100" dist="38100" dir="2700000" algn="tl">
                        <a:srgbClr val="000000"/>
                      </a:outerShdw>
                    </a:effectLst>
                    <a:ea typeface="ＭＳ Ｐゴシック" pitchFamily="-106" charset="-128"/>
                  </a:rPr>
                  <a:t>Radius of Earth</a:t>
                </a:r>
                <a:endParaRPr lang="de-DE" sz="1600">
                  <a:solidFill>
                    <a:srgbClr val="CCFFCC"/>
                  </a:solidFill>
                  <a:effectLst>
                    <a:outerShdw blurRad="38100" dist="38100" dir="2700000" algn="tl">
                      <a:srgbClr val="000000"/>
                    </a:outerShdw>
                  </a:effectLst>
                  <a:ea typeface="ＭＳ Ｐゴシック" pitchFamily="-106" charset="-128"/>
                </a:endParaRPr>
              </a:p>
            </p:txBody>
          </p:sp>
          <p:sp>
            <p:nvSpPr>
              <p:cNvPr id="33825" name="Rectangle 76"/>
              <p:cNvSpPr>
                <a:spLocks noChangeArrowheads="1"/>
              </p:cNvSpPr>
              <p:nvPr/>
            </p:nvSpPr>
            <p:spPr bwMode="auto">
              <a:xfrm>
                <a:off x="4443" y="2047"/>
                <a:ext cx="1201" cy="187"/>
              </a:xfrm>
              <a:prstGeom prst="rect">
                <a:avLst/>
              </a:prstGeom>
              <a:noFill/>
              <a:ln w="9525">
                <a:noFill/>
                <a:miter lim="800000"/>
                <a:headEnd/>
                <a:tailEnd/>
              </a:ln>
            </p:spPr>
            <p:txBody>
              <a:bodyPr wrap="none">
                <a:spAutoFit/>
              </a:bodyPr>
              <a:lstStyle/>
              <a:p>
                <a:pPr>
                  <a:lnSpc>
                    <a:spcPct val="80000"/>
                  </a:lnSpc>
                  <a:defRPr/>
                </a:pPr>
                <a:r>
                  <a:rPr lang="en-GB" sz="1600">
                    <a:solidFill>
                      <a:srgbClr val="CCFFCC"/>
                    </a:solidFill>
                    <a:effectLst>
                      <a:outerShdw blurRad="38100" dist="38100" dir="2700000" algn="tl">
                        <a:srgbClr val="000000"/>
                      </a:outerShdw>
                    </a:effectLst>
                    <a:ea typeface="ＭＳ Ｐゴシック" pitchFamily="-106" charset="-128"/>
                  </a:rPr>
                  <a:t>Radius of Galaxies</a:t>
                </a:r>
                <a:endParaRPr lang="de-DE" sz="1600">
                  <a:solidFill>
                    <a:srgbClr val="CCFFCC"/>
                  </a:solidFill>
                  <a:effectLst>
                    <a:outerShdw blurRad="38100" dist="38100" dir="2700000" algn="tl">
                      <a:srgbClr val="000000"/>
                    </a:outerShdw>
                  </a:effectLst>
                  <a:ea typeface="ＭＳ Ｐゴシック" pitchFamily="-106" charset="-128"/>
                </a:endParaRPr>
              </a:p>
            </p:txBody>
          </p:sp>
          <p:sp>
            <p:nvSpPr>
              <p:cNvPr id="33826" name="Rectangle 77"/>
              <p:cNvSpPr>
                <a:spLocks noChangeArrowheads="1"/>
              </p:cNvSpPr>
              <p:nvPr/>
            </p:nvSpPr>
            <p:spPr bwMode="auto">
              <a:xfrm>
                <a:off x="3457" y="1536"/>
                <a:ext cx="828" cy="212"/>
              </a:xfrm>
              <a:prstGeom prst="rect">
                <a:avLst/>
              </a:prstGeom>
              <a:noFill/>
              <a:ln w="9525">
                <a:noFill/>
                <a:miter lim="800000"/>
                <a:headEnd/>
                <a:tailEnd/>
              </a:ln>
            </p:spPr>
            <p:txBody>
              <a:bodyPr wrap="none">
                <a:spAutoFit/>
              </a:bodyPr>
              <a:lstStyle/>
              <a:p>
                <a:pPr>
                  <a:defRPr/>
                </a:pPr>
                <a:r>
                  <a:rPr lang="en-GB" sz="1600" dirty="0">
                    <a:solidFill>
                      <a:srgbClr val="CCFFCC"/>
                    </a:solidFill>
                    <a:effectLst>
                      <a:outerShdw blurRad="50800" dist="38100" dir="2700000">
                        <a:srgbClr val="000000"/>
                      </a:outerShdw>
                    </a:effectLst>
                    <a:latin typeface="Arial" charset="0"/>
                    <a:ea typeface="ＭＳ Ｐゴシック" charset="-128"/>
                    <a:cs typeface="ＭＳ Ｐゴシック" charset="-128"/>
                  </a:rPr>
                  <a:t>Earth to Sun</a:t>
                </a:r>
              </a:p>
            </p:txBody>
          </p:sp>
          <p:sp>
            <p:nvSpPr>
              <p:cNvPr id="33827" name="Rectangle 78"/>
              <p:cNvSpPr>
                <a:spLocks noChangeArrowheads="1"/>
              </p:cNvSpPr>
              <p:nvPr/>
            </p:nvSpPr>
            <p:spPr bwMode="auto">
              <a:xfrm>
                <a:off x="4916" y="2287"/>
                <a:ext cx="626" cy="187"/>
              </a:xfrm>
              <a:prstGeom prst="rect">
                <a:avLst/>
              </a:prstGeom>
              <a:noFill/>
              <a:ln w="9525">
                <a:noFill/>
                <a:miter lim="800000"/>
                <a:headEnd/>
                <a:tailEnd/>
              </a:ln>
            </p:spPr>
            <p:txBody>
              <a:bodyPr wrap="none">
                <a:spAutoFit/>
              </a:bodyPr>
              <a:lstStyle/>
              <a:p>
                <a:pPr>
                  <a:lnSpc>
                    <a:spcPct val="80000"/>
                  </a:lnSpc>
                  <a:defRPr/>
                </a:pPr>
                <a:r>
                  <a:rPr lang="en-GB" sz="1600" dirty="0">
                    <a:solidFill>
                      <a:srgbClr val="CCFFCC"/>
                    </a:solidFill>
                    <a:effectLst>
                      <a:outerShdw blurRad="50800" dist="38100" dir="2700000">
                        <a:srgbClr val="000000">
                          <a:alpha val="94000"/>
                        </a:srgbClr>
                      </a:outerShdw>
                    </a:effectLst>
                    <a:latin typeface="Arial" charset="0"/>
                    <a:ea typeface="ＭＳ Ｐゴシック" charset="-128"/>
                    <a:cs typeface="ＭＳ Ｐゴシック" charset="-128"/>
                  </a:rPr>
                  <a:t>Universe</a:t>
                </a:r>
              </a:p>
            </p:txBody>
          </p:sp>
          <p:sp>
            <p:nvSpPr>
              <p:cNvPr id="33828" name="Rectangle 42"/>
              <p:cNvSpPr>
                <a:spLocks noChangeArrowheads="1"/>
              </p:cNvSpPr>
              <p:nvPr/>
            </p:nvSpPr>
            <p:spPr bwMode="auto">
              <a:xfrm rot="19742175">
                <a:off x="5135" y="3358"/>
                <a:ext cx="289" cy="187"/>
              </a:xfrm>
              <a:prstGeom prst="rect">
                <a:avLst/>
              </a:prstGeom>
              <a:noFill/>
              <a:ln w="9525">
                <a:noFill/>
                <a:miter lim="800000"/>
                <a:headEnd/>
                <a:tailEnd/>
              </a:ln>
            </p:spPr>
            <p:txBody>
              <a:bodyPr wrap="none">
                <a:spAutoFit/>
              </a:bodyPr>
              <a:lstStyle/>
              <a:p>
                <a:pPr>
                  <a:lnSpc>
                    <a:spcPct val="80000"/>
                  </a:lnSpc>
                  <a:defRPr/>
                </a:pPr>
                <a:r>
                  <a:rPr lang="de-DE" sz="1600" dirty="0">
                    <a:solidFill>
                      <a:srgbClr val="CCFFCC"/>
                    </a:solidFill>
                    <a:effectLst>
                      <a:outerShdw blurRad="50800" dist="38100" dir="2700000">
                        <a:srgbClr val="000000"/>
                      </a:outerShdw>
                    </a:effectLst>
                    <a:latin typeface="Arial" charset="0"/>
                    <a:ea typeface="ＭＳ Ｐゴシック" charset="-128"/>
                    <a:cs typeface="ＭＳ Ｐゴシック" charset="-128"/>
                  </a:rPr>
                  <a:t>cm</a:t>
                </a:r>
              </a:p>
            </p:txBody>
          </p:sp>
        </p:grpSp>
      </p:grpSp>
      <p:grpSp>
        <p:nvGrpSpPr>
          <p:cNvPr id="5" name="Group 62"/>
          <p:cNvGrpSpPr>
            <a:grpSpLocks/>
          </p:cNvGrpSpPr>
          <p:nvPr/>
        </p:nvGrpSpPr>
        <p:grpSpPr bwMode="auto">
          <a:xfrm>
            <a:off x="5753100" y="4648200"/>
            <a:ext cx="2171700" cy="2019300"/>
            <a:chOff x="3996" y="2976"/>
            <a:chExt cx="1368" cy="1272"/>
          </a:xfrm>
        </p:grpSpPr>
        <p:grpSp>
          <p:nvGrpSpPr>
            <p:cNvPr id="107541" name="Group 47"/>
            <p:cNvGrpSpPr>
              <a:grpSpLocks/>
            </p:cNvGrpSpPr>
            <p:nvPr/>
          </p:nvGrpSpPr>
          <p:grpSpPr bwMode="auto">
            <a:xfrm>
              <a:off x="4128" y="2976"/>
              <a:ext cx="604" cy="578"/>
              <a:chOff x="3744" y="3408"/>
              <a:chExt cx="604" cy="578"/>
            </a:xfrm>
          </p:grpSpPr>
          <p:pic>
            <p:nvPicPr>
              <p:cNvPr id="66" name="Picture 48"/>
              <p:cNvPicPr>
                <a:picLocks noChangeAspect="1" noChangeArrowheads="1"/>
              </p:cNvPicPr>
              <p:nvPr/>
            </p:nvPicPr>
            <p:blipFill>
              <a:blip r:embed="rId4"/>
              <a:srcRect/>
              <a:stretch>
                <a:fillRect/>
              </a:stretch>
            </p:blipFill>
            <p:spPr bwMode="auto">
              <a:xfrm>
                <a:off x="3744" y="3408"/>
                <a:ext cx="604" cy="558"/>
              </a:xfrm>
              <a:prstGeom prst="rect">
                <a:avLst/>
              </a:prstGeom>
              <a:noFill/>
              <a:ln w="9525">
                <a:noFill/>
                <a:miter lim="800000"/>
                <a:headEnd/>
                <a:tailEnd/>
              </a:ln>
              <a:effectLst>
                <a:outerShdw blurRad="63500" dist="38100" dir="2700000" rotWithShape="0">
                  <a:srgbClr val="000000">
                    <a:alpha val="74998"/>
                  </a:srgbClr>
                </a:outerShdw>
              </a:effectLst>
            </p:spPr>
          </p:pic>
          <p:sp>
            <p:nvSpPr>
              <p:cNvPr id="67" name="Text Box 49"/>
              <p:cNvSpPr txBox="1">
                <a:spLocks noChangeArrowheads="1"/>
              </p:cNvSpPr>
              <p:nvPr/>
            </p:nvSpPr>
            <p:spPr bwMode="auto">
              <a:xfrm>
                <a:off x="3840" y="3792"/>
                <a:ext cx="475" cy="194"/>
              </a:xfrm>
              <a:prstGeom prst="rect">
                <a:avLst/>
              </a:prstGeom>
              <a:noFill/>
              <a:ln w="9525">
                <a:noFill/>
                <a:miter lim="800000"/>
                <a:headEnd/>
                <a:tailEnd/>
              </a:ln>
            </p:spPr>
            <p:txBody>
              <a:bodyPr wrap="none">
                <a:spAutoFit/>
              </a:bodyPr>
              <a:lstStyle/>
              <a:p>
                <a:pPr eaLnBrk="1" hangingPunct="1">
                  <a:defRPr/>
                </a:pPr>
                <a:r>
                  <a:rPr lang="de-CH" sz="1400" dirty="0">
                    <a:solidFill>
                      <a:schemeClr val="bg1"/>
                    </a:solidFill>
                    <a:effectLst>
                      <a:outerShdw blurRad="50800" dist="38100" dir="2700000">
                        <a:srgbClr val="000000"/>
                      </a:outerShdw>
                    </a:effectLst>
                    <a:latin typeface="Arial"/>
                    <a:ea typeface="ＭＳ Ｐゴシック" charset="-128"/>
                    <a:cs typeface="Arial"/>
                  </a:rPr>
                  <a:t>Hubble</a:t>
                </a:r>
              </a:p>
            </p:txBody>
          </p:sp>
        </p:grpSp>
        <p:pic>
          <p:nvPicPr>
            <p:cNvPr id="107542" name="Picture 51" descr="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52" y="3337"/>
              <a:ext cx="558" cy="503"/>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Text Box 52"/>
            <p:cNvSpPr txBox="1">
              <a:spLocks noChangeArrowheads="1"/>
            </p:cNvSpPr>
            <p:nvPr/>
          </p:nvSpPr>
          <p:spPr bwMode="auto">
            <a:xfrm>
              <a:off x="4932" y="3312"/>
              <a:ext cx="423" cy="183"/>
            </a:xfrm>
            <a:prstGeom prst="rect">
              <a:avLst/>
            </a:prstGeom>
            <a:noFill/>
            <a:ln w="9525">
              <a:noFill/>
              <a:miter lim="800000"/>
              <a:headEnd/>
              <a:tailEnd/>
            </a:ln>
            <a:effectLst/>
          </p:spPr>
          <p:txBody>
            <a:bodyPr wrap="none">
              <a:spAutoFit/>
            </a:bodyPr>
            <a:lstStyle/>
            <a:p>
              <a:pPr eaLnBrk="1" hangingPunct="1">
                <a:lnSpc>
                  <a:spcPct val="90000"/>
                </a:lnSpc>
                <a:defRPr/>
              </a:pPr>
              <a:r>
                <a:rPr lang="de-CH" sz="1400" dirty="0">
                  <a:solidFill>
                    <a:schemeClr val="bg1"/>
                  </a:solidFill>
                  <a:effectLst>
                    <a:outerShdw blurRad="50800" dist="38100" dir="2700000">
                      <a:srgbClr val="000000"/>
                    </a:outerShdw>
                  </a:effectLst>
                  <a:latin typeface="Arial"/>
                  <a:ea typeface="ＭＳ Ｐゴシック" charset="-128"/>
                  <a:cs typeface="Arial"/>
                </a:rPr>
                <a:t>ALMA</a:t>
              </a:r>
            </a:p>
          </p:txBody>
        </p:sp>
        <p:grpSp>
          <p:nvGrpSpPr>
            <p:cNvPr id="107544" name="Group 53"/>
            <p:cNvGrpSpPr>
              <a:grpSpLocks/>
            </p:cNvGrpSpPr>
            <p:nvPr/>
          </p:nvGrpSpPr>
          <p:grpSpPr bwMode="auto">
            <a:xfrm>
              <a:off x="4740" y="3864"/>
              <a:ext cx="624" cy="384"/>
              <a:chOff x="4128" y="3933"/>
              <a:chExt cx="576" cy="343"/>
            </a:xfrm>
          </p:grpSpPr>
          <p:pic>
            <p:nvPicPr>
              <p:cNvPr id="64" name="Picture 54" descr="Picture 3"/>
              <p:cNvPicPr>
                <a:picLocks noChangeAspect="1" noChangeArrowheads="1"/>
              </p:cNvPicPr>
              <p:nvPr/>
            </p:nvPicPr>
            <p:blipFill>
              <a:blip r:embed="rId6"/>
              <a:srcRect/>
              <a:stretch>
                <a:fillRect/>
              </a:stretch>
            </p:blipFill>
            <p:spPr bwMode="auto">
              <a:xfrm>
                <a:off x="4176" y="3933"/>
                <a:ext cx="528" cy="343"/>
              </a:xfrm>
              <a:prstGeom prst="rect">
                <a:avLst/>
              </a:prstGeom>
              <a:noFill/>
              <a:ln w="9525">
                <a:noFill/>
                <a:miter lim="800000"/>
                <a:headEnd/>
                <a:tailEnd/>
              </a:ln>
              <a:effectLst>
                <a:outerShdw blurRad="63500" dist="38100" dir="2700000" rotWithShape="0">
                  <a:srgbClr val="000000">
                    <a:alpha val="74998"/>
                  </a:srgbClr>
                </a:outerShdw>
              </a:effectLst>
            </p:spPr>
          </p:pic>
          <p:sp>
            <p:nvSpPr>
              <p:cNvPr id="65" name="Text Box 55"/>
              <p:cNvSpPr txBox="1">
                <a:spLocks noChangeArrowheads="1"/>
              </p:cNvSpPr>
              <p:nvPr/>
            </p:nvSpPr>
            <p:spPr bwMode="auto">
              <a:xfrm>
                <a:off x="4128" y="4099"/>
                <a:ext cx="297" cy="173"/>
              </a:xfrm>
              <a:prstGeom prst="rect">
                <a:avLst/>
              </a:prstGeom>
              <a:noFill/>
              <a:ln w="9525">
                <a:noFill/>
                <a:miter lim="800000"/>
                <a:headEnd/>
                <a:tailEnd/>
              </a:ln>
            </p:spPr>
            <p:txBody>
              <a:bodyPr wrap="none">
                <a:spAutoFit/>
              </a:bodyPr>
              <a:lstStyle/>
              <a:p>
                <a:pPr eaLnBrk="1" hangingPunct="1">
                  <a:defRPr/>
                </a:pPr>
                <a:r>
                  <a:rPr lang="de-CH" sz="1400" dirty="0">
                    <a:solidFill>
                      <a:schemeClr val="bg1"/>
                    </a:solidFill>
                    <a:effectLst>
                      <a:outerShdw blurRad="50800" dist="38100" dir="2700000">
                        <a:srgbClr val="000000"/>
                      </a:outerShdw>
                    </a:effectLst>
                    <a:latin typeface="Arial"/>
                    <a:ea typeface="ＭＳ Ｐゴシック" charset="-128"/>
                    <a:cs typeface="Arial"/>
                  </a:rPr>
                  <a:t>VLT</a:t>
                </a:r>
              </a:p>
            </p:txBody>
          </p:sp>
        </p:grpSp>
        <p:pic>
          <p:nvPicPr>
            <p:cNvPr id="62" name="Picture 57" descr="Picture 9"/>
            <p:cNvPicPr>
              <a:picLocks noChangeAspect="1" noChangeArrowheads="1"/>
            </p:cNvPicPr>
            <p:nvPr/>
          </p:nvPicPr>
          <p:blipFill>
            <a:blip r:embed="rId7"/>
            <a:srcRect/>
            <a:stretch>
              <a:fillRect/>
            </a:stretch>
          </p:blipFill>
          <p:spPr bwMode="auto">
            <a:xfrm rot="5400000">
              <a:off x="4070" y="3486"/>
              <a:ext cx="571" cy="720"/>
            </a:xfrm>
            <a:prstGeom prst="rect">
              <a:avLst/>
            </a:prstGeom>
            <a:noFill/>
            <a:ln w="9525">
              <a:noFill/>
              <a:miter lim="800000"/>
              <a:headEnd/>
              <a:tailEnd/>
            </a:ln>
            <a:effectLst>
              <a:outerShdw blurRad="63500" dist="38099" dir="2700000" algn="ctr" rotWithShape="0">
                <a:srgbClr val="000000">
                  <a:alpha val="74998"/>
                </a:srgbClr>
              </a:outerShdw>
            </a:effectLst>
          </p:spPr>
        </p:pic>
        <p:sp>
          <p:nvSpPr>
            <p:cNvPr id="63" name="Text Box 52"/>
            <p:cNvSpPr txBox="1">
              <a:spLocks noChangeArrowheads="1"/>
            </p:cNvSpPr>
            <p:nvPr/>
          </p:nvSpPr>
          <p:spPr bwMode="auto">
            <a:xfrm>
              <a:off x="4032" y="3984"/>
              <a:ext cx="361" cy="183"/>
            </a:xfrm>
            <a:prstGeom prst="rect">
              <a:avLst/>
            </a:prstGeom>
            <a:noFill/>
            <a:ln w="9525">
              <a:noFill/>
              <a:miter lim="800000"/>
              <a:headEnd/>
              <a:tailEnd/>
            </a:ln>
            <a:effectLst/>
          </p:spPr>
          <p:txBody>
            <a:bodyPr wrap="none">
              <a:spAutoFit/>
            </a:bodyPr>
            <a:lstStyle/>
            <a:p>
              <a:pPr eaLnBrk="1" hangingPunct="1">
                <a:lnSpc>
                  <a:spcPct val="90000"/>
                </a:lnSpc>
                <a:defRPr/>
              </a:pPr>
              <a:r>
                <a:rPr lang="de-CH" sz="1400" dirty="0">
                  <a:solidFill>
                    <a:schemeClr val="bg1"/>
                  </a:solidFill>
                  <a:effectLst>
                    <a:outerShdw blurRad="50800" dist="38100" dir="2700000">
                      <a:srgbClr val="000000"/>
                    </a:outerShdw>
                  </a:effectLst>
                  <a:latin typeface="Arial"/>
                  <a:ea typeface="ＭＳ Ｐゴシック" charset="-128"/>
                  <a:cs typeface="Arial"/>
                </a:rPr>
                <a:t>AMS</a:t>
              </a:r>
            </a:p>
          </p:txBody>
        </p:sp>
      </p:grpSp>
      <p:pic>
        <p:nvPicPr>
          <p:cNvPr id="28694" name="Picture 22" descr="sriimg20040301_4754942_0"/>
          <p:cNvPicPr>
            <a:picLocks noChangeAspect="1" noChangeArrowheads="1"/>
          </p:cNvPicPr>
          <p:nvPr/>
        </p:nvPicPr>
        <p:blipFill>
          <a:blip r:embed="rId8"/>
          <a:srcRect/>
          <a:stretch>
            <a:fillRect/>
          </a:stretch>
        </p:blipFill>
        <p:spPr bwMode="auto">
          <a:xfrm>
            <a:off x="6934200" y="1189038"/>
            <a:ext cx="1905000" cy="1398587"/>
          </a:xfrm>
          <a:prstGeom prst="rect">
            <a:avLst/>
          </a:prstGeom>
          <a:noFill/>
          <a:ln w="9525">
            <a:noFill/>
            <a:miter lim="800000"/>
            <a:headEnd/>
            <a:tailEnd/>
          </a:ln>
          <a:effectLst>
            <a:outerShdw blurRad="63500" dist="38099" dir="2700000" algn="ctr" rotWithShape="0">
              <a:schemeClr val="tx1">
                <a:alpha val="74997"/>
              </a:schemeClr>
            </a:outerShdw>
          </a:effectLst>
        </p:spPr>
      </p:pic>
      <p:grpSp>
        <p:nvGrpSpPr>
          <p:cNvPr id="8" name="Group 51"/>
          <p:cNvGrpSpPr>
            <a:grpSpLocks/>
          </p:cNvGrpSpPr>
          <p:nvPr/>
        </p:nvGrpSpPr>
        <p:grpSpPr bwMode="auto">
          <a:xfrm>
            <a:off x="304800" y="4832350"/>
            <a:ext cx="5638800" cy="1644650"/>
            <a:chOff x="304800" y="4832350"/>
            <a:chExt cx="5638800" cy="1644650"/>
          </a:xfrm>
        </p:grpSpPr>
        <p:sp>
          <p:nvSpPr>
            <p:cNvPr id="46" name="Rectangle 41"/>
            <p:cNvSpPr>
              <a:spLocks noChangeArrowheads="1"/>
            </p:cNvSpPr>
            <p:nvPr/>
          </p:nvSpPr>
          <p:spPr bwMode="auto">
            <a:xfrm>
              <a:off x="304800" y="5480050"/>
              <a:ext cx="5638800" cy="996950"/>
            </a:xfrm>
            <a:prstGeom prst="rect">
              <a:avLst/>
            </a:prstGeom>
            <a:noFill/>
            <a:ln w="9525">
              <a:noFill/>
              <a:miter lim="800000"/>
              <a:headEnd/>
              <a:tailEnd/>
            </a:ln>
            <a:effectLst/>
          </p:spPr>
          <p:txBody>
            <a:bodyPr>
              <a:spAutoFit/>
            </a:bodyPr>
            <a:lstStyle/>
            <a:p>
              <a:pPr>
                <a:lnSpc>
                  <a:spcPct val="110000"/>
                </a:lnSpc>
                <a:defRPr/>
              </a:pPr>
              <a:r>
                <a:rPr lang="en-GB" sz="1800" dirty="0">
                  <a:solidFill>
                    <a:schemeClr val="accent1"/>
                  </a:solidFill>
                  <a:effectLst>
                    <a:outerShdw blurRad="38100" dist="38100" dir="2700000" algn="tl">
                      <a:srgbClr val="000000"/>
                    </a:outerShdw>
                  </a:effectLst>
                  <a:ea typeface="ＭＳ Ｐゴシック" pitchFamily="-106" charset="-128"/>
                </a:rPr>
                <a:t>Study physics laws of first moments after Big Bang</a:t>
              </a:r>
            </a:p>
            <a:p>
              <a:pPr>
                <a:lnSpc>
                  <a:spcPct val="110000"/>
                </a:lnSpc>
                <a:defRPr/>
              </a:pPr>
              <a:r>
                <a:rPr lang="en-GB" sz="1800" dirty="0">
                  <a:solidFill>
                    <a:schemeClr val="accent1"/>
                  </a:solidFill>
                  <a:effectLst>
                    <a:outerShdw blurRad="38100" dist="38100" dir="2700000" algn="tl">
                      <a:srgbClr val="000000"/>
                    </a:outerShdw>
                  </a:effectLst>
                  <a:ea typeface="ＭＳ Ｐゴシック" pitchFamily="-106" charset="-128"/>
                </a:rPr>
                <a:t>    increasing Symbiosis between Particle Physics,</a:t>
              </a:r>
            </a:p>
            <a:p>
              <a:pPr>
                <a:lnSpc>
                  <a:spcPct val="110000"/>
                </a:lnSpc>
                <a:buFont typeface="Monotype Sorts" pitchFamily="-106" charset="2"/>
                <a:buNone/>
                <a:defRPr/>
              </a:pPr>
              <a:r>
                <a:rPr lang="en-GB" sz="1800" dirty="0">
                  <a:solidFill>
                    <a:schemeClr val="accent1"/>
                  </a:solidFill>
                  <a:effectLst>
                    <a:outerShdw blurRad="38100" dist="38100" dir="2700000" algn="tl">
                      <a:srgbClr val="000000"/>
                    </a:outerShdw>
                  </a:effectLst>
                  <a:ea typeface="ＭＳ Ｐゴシック" pitchFamily="-106" charset="-128"/>
                </a:rPr>
                <a:t>    Astrophysics and Cosmology</a:t>
              </a:r>
              <a:endParaRPr lang="de-DE" sz="1800" dirty="0">
                <a:solidFill>
                  <a:schemeClr val="accent1"/>
                </a:solidFill>
                <a:effectLst>
                  <a:outerShdw blurRad="38100" dist="38100" dir="2700000" algn="tl">
                    <a:srgbClr val="000000"/>
                  </a:outerShdw>
                </a:effectLst>
                <a:ea typeface="ＭＳ Ｐゴシック" pitchFamily="-106" charset="-128"/>
              </a:endParaRPr>
            </a:p>
          </p:txBody>
        </p:sp>
        <p:sp>
          <p:nvSpPr>
            <p:cNvPr id="107540" name="AutoShape 42"/>
            <p:cNvSpPr>
              <a:spLocks noChangeArrowheads="1"/>
            </p:cNvSpPr>
            <p:nvPr/>
          </p:nvSpPr>
          <p:spPr bwMode="auto">
            <a:xfrm rot="5400000">
              <a:off x="1058863" y="4916487"/>
              <a:ext cx="654050" cy="485775"/>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gradFill rotWithShape="0">
              <a:gsLst>
                <a:gs pos="0">
                  <a:srgbClr val="3A62AB"/>
                </a:gs>
                <a:gs pos="100000">
                  <a:schemeClr val="bg1"/>
                </a:gs>
              </a:gsLst>
              <a:lin ang="5400000" scaled="1"/>
            </a:gradFill>
            <a:ln w="9525">
              <a:solidFill>
                <a:schemeClr val="accent1"/>
              </a:solidFill>
              <a:miter lim="800000"/>
              <a:headEnd/>
              <a:tailEnd/>
            </a:ln>
          </p:spPr>
          <p:txBody>
            <a:bodyPr wrap="none" anchor="ctr"/>
            <a:lstStyle/>
            <a:p>
              <a:endParaRPr lang="fr-FR"/>
            </a:p>
          </p:txBody>
        </p:sp>
      </p:grpSp>
      <p:grpSp>
        <p:nvGrpSpPr>
          <p:cNvPr id="9" name="Group 91"/>
          <p:cNvGrpSpPr>
            <a:grpSpLocks/>
          </p:cNvGrpSpPr>
          <p:nvPr/>
        </p:nvGrpSpPr>
        <p:grpSpPr bwMode="auto">
          <a:xfrm>
            <a:off x="65088" y="2085975"/>
            <a:ext cx="3275012" cy="2779713"/>
            <a:chOff x="41" y="1314"/>
            <a:chExt cx="2063" cy="1751"/>
          </a:xfrm>
        </p:grpSpPr>
        <p:sp>
          <p:nvSpPr>
            <p:cNvPr id="33807" name="Line 45"/>
            <p:cNvSpPr>
              <a:spLocks noChangeShapeType="1"/>
            </p:cNvSpPr>
            <p:nvPr/>
          </p:nvSpPr>
          <p:spPr bwMode="auto">
            <a:xfrm>
              <a:off x="1494" y="1314"/>
              <a:ext cx="0" cy="144"/>
            </a:xfrm>
            <a:prstGeom prst="line">
              <a:avLst/>
            </a:prstGeom>
            <a:noFill/>
            <a:ln w="19050">
              <a:solidFill>
                <a:srgbClr val="7AA5BF"/>
              </a:solidFill>
              <a:round/>
              <a:headEnd/>
              <a:tailEnd/>
            </a:ln>
            <a:effectLst>
              <a:outerShdw blurRad="63500" dist="38100" dir="2700000" rotWithShape="0">
                <a:srgbClr val="000000">
                  <a:alpha val="74998"/>
                </a:srgbClr>
              </a:outerShdw>
            </a:effectLst>
          </p:spPr>
          <p:txBody>
            <a:bodyPr wrap="none" anchor="ctr"/>
            <a:lstStyle/>
            <a:p>
              <a:pPr eaLnBrk="1" hangingPunct="1">
                <a:defRPr/>
              </a:pPr>
              <a:endParaRPr lang="en-US">
                <a:latin typeface="Arial" pitchFamily="-106" charset="0"/>
                <a:ea typeface="ＭＳ Ｐゴシック" pitchFamily="-106" charset="-128"/>
                <a:cs typeface="ＭＳ Ｐゴシック" pitchFamily="-106" charset="-128"/>
              </a:endParaRPr>
            </a:p>
          </p:txBody>
        </p:sp>
        <p:sp>
          <p:nvSpPr>
            <p:cNvPr id="33808" name="Line 46"/>
            <p:cNvSpPr>
              <a:spLocks noChangeShapeType="1"/>
            </p:cNvSpPr>
            <p:nvPr/>
          </p:nvSpPr>
          <p:spPr bwMode="auto">
            <a:xfrm>
              <a:off x="692" y="1466"/>
              <a:ext cx="0" cy="336"/>
            </a:xfrm>
            <a:prstGeom prst="line">
              <a:avLst/>
            </a:prstGeom>
            <a:noFill/>
            <a:ln w="19050">
              <a:solidFill>
                <a:srgbClr val="7AA5BF"/>
              </a:solidFill>
              <a:round/>
              <a:headEnd/>
              <a:tailEnd type="triangle" w="med" len="med"/>
            </a:ln>
            <a:effectLst>
              <a:outerShdw blurRad="63500" dist="38100" dir="2700000" rotWithShape="0">
                <a:srgbClr val="000000">
                  <a:alpha val="74998"/>
                </a:srgbClr>
              </a:outerShdw>
            </a:effectLst>
          </p:spPr>
          <p:txBody>
            <a:bodyPr wrap="none" anchor="ctr"/>
            <a:lstStyle/>
            <a:p>
              <a:pPr eaLnBrk="1" hangingPunct="1">
                <a:defRPr/>
              </a:pPr>
              <a:endParaRPr lang="en-US">
                <a:latin typeface="Arial" pitchFamily="-106" charset="0"/>
                <a:ea typeface="ＭＳ Ｐゴシック" pitchFamily="-106" charset="-128"/>
                <a:cs typeface="ＭＳ Ｐゴシック" pitchFamily="-106" charset="-128"/>
              </a:endParaRPr>
            </a:p>
          </p:txBody>
        </p:sp>
        <p:sp>
          <p:nvSpPr>
            <p:cNvPr id="33809" name="Line 48"/>
            <p:cNvSpPr>
              <a:spLocks noChangeShapeType="1"/>
            </p:cNvSpPr>
            <p:nvPr/>
          </p:nvSpPr>
          <p:spPr bwMode="auto">
            <a:xfrm>
              <a:off x="684" y="1463"/>
              <a:ext cx="816" cy="0"/>
            </a:xfrm>
            <a:prstGeom prst="line">
              <a:avLst/>
            </a:prstGeom>
            <a:noFill/>
            <a:ln w="19050">
              <a:solidFill>
                <a:srgbClr val="7AA5BF"/>
              </a:solidFill>
              <a:round/>
              <a:headEnd/>
              <a:tailEnd/>
            </a:ln>
            <a:effectLst>
              <a:outerShdw blurRad="63500" dist="38100" dir="2700000" rotWithShape="0">
                <a:srgbClr val="000000">
                  <a:alpha val="74998"/>
                </a:srgbClr>
              </a:outerShdw>
            </a:effectLst>
          </p:spPr>
          <p:txBody>
            <a:bodyPr wrap="none" anchor="ctr"/>
            <a:lstStyle/>
            <a:p>
              <a:pPr eaLnBrk="1" hangingPunct="1">
                <a:defRPr/>
              </a:pPr>
              <a:endParaRPr lang="en-US">
                <a:latin typeface="Arial" pitchFamily="-106" charset="0"/>
                <a:ea typeface="ＭＳ Ｐゴシック" pitchFamily="-106" charset="-128"/>
                <a:cs typeface="ＭＳ Ｐゴシック" pitchFamily="-106" charset="-128"/>
              </a:endParaRPr>
            </a:p>
          </p:txBody>
        </p:sp>
        <p:sp>
          <p:nvSpPr>
            <p:cNvPr id="28721" name="Rectangle 49"/>
            <p:cNvSpPr>
              <a:spLocks noChangeArrowheads="1"/>
            </p:cNvSpPr>
            <p:nvPr/>
          </p:nvSpPr>
          <p:spPr bwMode="auto">
            <a:xfrm>
              <a:off x="41" y="2761"/>
              <a:ext cx="1674" cy="304"/>
            </a:xfrm>
            <a:prstGeom prst="rect">
              <a:avLst/>
            </a:prstGeom>
            <a:noFill/>
            <a:ln w="9525">
              <a:noFill/>
              <a:miter lim="800000"/>
              <a:headEnd/>
              <a:tailEnd/>
            </a:ln>
            <a:effectLst/>
          </p:spPr>
          <p:txBody>
            <a:bodyPr wrap="none">
              <a:spAutoFit/>
            </a:bodyPr>
            <a:lstStyle/>
            <a:p>
              <a:pPr algn="ctr" eaLnBrk="1" hangingPunct="1">
                <a:lnSpc>
                  <a:spcPct val="107000"/>
                </a:lnSpc>
                <a:defRPr/>
              </a:pPr>
              <a:r>
                <a:rPr lang="en-GB">
                  <a:solidFill>
                    <a:srgbClr val="C7EEF0"/>
                  </a:solidFill>
                  <a:effectLst>
                    <a:outerShdw blurRad="38100" dist="38100" dir="2700000" algn="tl">
                      <a:srgbClr val="000000"/>
                    </a:outerShdw>
                  </a:effectLst>
                  <a:ea typeface="ＭＳ Ｐゴシック" pitchFamily="-106" charset="-128"/>
                </a:rPr>
                <a:t>Super-Microscope</a:t>
              </a:r>
              <a:endParaRPr lang="en-GB" sz="2000">
                <a:solidFill>
                  <a:srgbClr val="3A62AB"/>
                </a:solidFill>
                <a:effectLst>
                  <a:outerShdw blurRad="38100" dist="38100" dir="2700000" algn="tl">
                    <a:srgbClr val="000000"/>
                  </a:outerShdw>
                </a:effectLst>
                <a:ea typeface="ＭＳ Ｐゴシック" pitchFamily="-106" charset="-128"/>
              </a:endParaRPr>
            </a:p>
          </p:txBody>
        </p:sp>
        <p:sp>
          <p:nvSpPr>
            <p:cNvPr id="33811" name="Text Box 50"/>
            <p:cNvSpPr txBox="1">
              <a:spLocks noChangeArrowheads="1"/>
            </p:cNvSpPr>
            <p:nvPr/>
          </p:nvSpPr>
          <p:spPr bwMode="auto">
            <a:xfrm>
              <a:off x="1632" y="2373"/>
              <a:ext cx="472" cy="254"/>
            </a:xfrm>
            <a:prstGeom prst="rect">
              <a:avLst/>
            </a:prstGeom>
            <a:noFill/>
            <a:ln w="9525">
              <a:noFill/>
              <a:miter lim="800000"/>
              <a:headEnd/>
              <a:tailEnd/>
            </a:ln>
          </p:spPr>
          <p:txBody>
            <a:bodyPr wrap="none">
              <a:spAutoFit/>
            </a:bodyPr>
            <a:lstStyle/>
            <a:p>
              <a:pPr>
                <a:lnSpc>
                  <a:spcPct val="90000"/>
                </a:lnSpc>
                <a:defRPr/>
              </a:pPr>
              <a:r>
                <a:rPr lang="de-CH" sz="2200" dirty="0">
                  <a:solidFill>
                    <a:srgbClr val="C7EEF0"/>
                  </a:solidFill>
                  <a:effectLst>
                    <a:outerShdw blurRad="50800" dist="38100" dir="2700000">
                      <a:srgbClr val="000000"/>
                    </a:outerShdw>
                  </a:effectLst>
                  <a:latin typeface="Arial" charset="0"/>
                  <a:ea typeface="ＭＳ Ｐゴシック" charset="-128"/>
                  <a:cs typeface="ＭＳ Ｐゴシック" charset="-128"/>
                </a:rPr>
                <a:t>LHC</a:t>
              </a:r>
            </a:p>
          </p:txBody>
        </p:sp>
        <p:pic>
          <p:nvPicPr>
            <p:cNvPr id="33812" name="Picture 7" descr="interconnect"/>
            <p:cNvPicPr>
              <a:picLocks noChangeAspect="1" noChangeArrowheads="1"/>
            </p:cNvPicPr>
            <p:nvPr/>
          </p:nvPicPr>
          <p:blipFill>
            <a:blip r:embed="rId9"/>
            <a:srcRect/>
            <a:stretch>
              <a:fillRect/>
            </a:stretch>
          </p:blipFill>
          <p:spPr bwMode="auto">
            <a:xfrm>
              <a:off x="144" y="1814"/>
              <a:ext cx="1488" cy="970"/>
            </a:xfrm>
            <a:prstGeom prst="rect">
              <a:avLst/>
            </a:prstGeom>
            <a:noFill/>
            <a:ln w="9525">
              <a:noFill/>
              <a:miter lim="800000"/>
              <a:headEnd/>
              <a:tailEnd/>
            </a:ln>
            <a:effectLst>
              <a:outerShdw blurRad="63500" dist="38100" dir="2700000" rotWithShape="0">
                <a:srgbClr val="000000">
                  <a:alpha val="74998"/>
                </a:srgbClr>
              </a:outerShdw>
            </a:effectLst>
          </p:spPr>
        </p:pic>
        <p:pic>
          <p:nvPicPr>
            <p:cNvPr id="12341" name="Picture 9"/>
            <p:cNvPicPr>
              <a:picLocks noChangeAspect="1"/>
            </p:cNvPicPr>
            <p:nvPr/>
          </p:nvPicPr>
          <p:blipFill>
            <a:blip r:embed="rId10"/>
            <a:srcRect/>
            <a:stretch>
              <a:fillRect/>
            </a:stretch>
          </p:blipFill>
          <p:spPr bwMode="auto">
            <a:xfrm>
              <a:off x="162" y="1326"/>
              <a:ext cx="432" cy="432"/>
            </a:xfrm>
            <a:prstGeom prst="rect">
              <a:avLst/>
            </a:prstGeom>
            <a:noFill/>
            <a:ln w="9525">
              <a:noFill/>
              <a:miter lim="800000"/>
              <a:headEnd/>
              <a:tailEnd/>
            </a:ln>
            <a:effectLst>
              <a:outerShdw blurRad="63500" dist="38099" dir="2700000" algn="ctr" rotWithShape="0">
                <a:srgbClr val="000000">
                  <a:alpha val="74997"/>
                </a:srgbClr>
              </a:outerShdw>
            </a:effectLst>
          </p:spPr>
        </p:pic>
      </p:grpSp>
      <p:grpSp>
        <p:nvGrpSpPr>
          <p:cNvPr id="10" name="Group 52"/>
          <p:cNvGrpSpPr>
            <a:grpSpLocks/>
          </p:cNvGrpSpPr>
          <p:nvPr/>
        </p:nvGrpSpPr>
        <p:grpSpPr bwMode="auto">
          <a:xfrm>
            <a:off x="2514600" y="838200"/>
            <a:ext cx="4495800" cy="4572000"/>
            <a:chOff x="2514600" y="914400"/>
            <a:chExt cx="4495800" cy="4572000"/>
          </a:xfrm>
        </p:grpSpPr>
        <p:pic>
          <p:nvPicPr>
            <p:cNvPr id="28725" name="Picture 53"/>
            <p:cNvPicPr>
              <a:picLocks noChangeAspect="1" noChangeArrowheads="1"/>
            </p:cNvPicPr>
            <p:nvPr/>
          </p:nvPicPr>
          <p:blipFill>
            <a:blip r:embed="rId11">
              <a:lum bright="-12000" contrast="2000"/>
            </a:blip>
            <a:srcRect/>
            <a:stretch>
              <a:fillRect/>
            </a:stretch>
          </p:blipFill>
          <p:spPr bwMode="auto">
            <a:xfrm>
              <a:off x="4305300" y="914400"/>
              <a:ext cx="2705100" cy="4572000"/>
            </a:xfrm>
            <a:prstGeom prst="rect">
              <a:avLst/>
            </a:prstGeom>
            <a:noFill/>
            <a:ln w="9525">
              <a:solidFill>
                <a:schemeClr val="tx1"/>
              </a:solidFill>
              <a:miter lim="800000"/>
              <a:headEnd/>
              <a:tailEnd/>
            </a:ln>
            <a:effectLst>
              <a:outerShdw blurRad="63500" dist="101600" dir="2700000" algn="ctr" rotWithShape="0">
                <a:schemeClr val="tx1">
                  <a:alpha val="74997"/>
                </a:schemeClr>
              </a:outerShdw>
            </a:effectLst>
          </p:spPr>
        </p:pic>
        <p:sp>
          <p:nvSpPr>
            <p:cNvPr id="12338" name="Line 54"/>
            <p:cNvSpPr>
              <a:spLocks noChangeShapeType="1"/>
            </p:cNvSpPr>
            <p:nvPr/>
          </p:nvSpPr>
          <p:spPr bwMode="auto">
            <a:xfrm flipH="1" flipV="1">
              <a:off x="3484563" y="2274888"/>
              <a:ext cx="796925" cy="3184525"/>
            </a:xfrm>
            <a:prstGeom prst="line">
              <a:avLst/>
            </a:prstGeom>
            <a:noFill/>
            <a:ln w="19050">
              <a:solidFill>
                <a:schemeClr val="bg2"/>
              </a:solidFill>
              <a:prstDash val="dash"/>
              <a:round/>
              <a:headEnd/>
              <a:tailEnd/>
            </a:ln>
            <a:effectLst>
              <a:outerShdw blurRad="63500" dist="38099" dir="2700000" algn="ctr" rotWithShape="0">
                <a:schemeClr val="tx1">
                  <a:alpha val="74998"/>
                </a:schemeClr>
              </a:outerShdw>
            </a:effectLst>
          </p:spPr>
          <p:txBody>
            <a:bodyPr wrap="none" anchor="ctr"/>
            <a:lstStyle/>
            <a:p>
              <a:pPr eaLnBrk="1" hangingPunct="1">
                <a:defRPr/>
              </a:pPr>
              <a:endParaRPr lang="en-US">
                <a:latin typeface="Arial" pitchFamily="-106" charset="0"/>
                <a:ea typeface="ＭＳ Ｐゴシック" pitchFamily="-106" charset="-128"/>
                <a:cs typeface="ＭＳ Ｐゴシック" pitchFamily="-106" charset="-128"/>
              </a:endParaRPr>
            </a:p>
          </p:txBody>
        </p:sp>
        <p:sp>
          <p:nvSpPr>
            <p:cNvPr id="12339" name="Line 55"/>
            <p:cNvSpPr>
              <a:spLocks noChangeShapeType="1"/>
            </p:cNvSpPr>
            <p:nvPr/>
          </p:nvSpPr>
          <p:spPr bwMode="auto">
            <a:xfrm flipV="1">
              <a:off x="2514600" y="914400"/>
              <a:ext cx="1752600" cy="579438"/>
            </a:xfrm>
            <a:prstGeom prst="line">
              <a:avLst/>
            </a:prstGeom>
            <a:noFill/>
            <a:ln w="19050">
              <a:solidFill>
                <a:schemeClr val="bg2"/>
              </a:solidFill>
              <a:prstDash val="dash"/>
              <a:round/>
              <a:headEnd/>
              <a:tailEnd/>
            </a:ln>
            <a:effectLst>
              <a:outerShdw blurRad="63500" dist="38099" dir="2700000" algn="ctr" rotWithShape="0">
                <a:schemeClr val="tx1">
                  <a:alpha val="74998"/>
                </a:schemeClr>
              </a:outerShdw>
            </a:effectLst>
          </p:spPr>
          <p:txBody>
            <a:bodyPr wrap="none" anchor="ctr"/>
            <a:lstStyle/>
            <a:p>
              <a:pPr eaLnBrk="1" hangingPunct="1">
                <a:defRPr/>
              </a:pPr>
              <a:endParaRPr lang="en-US">
                <a:latin typeface="Arial" pitchFamily="-106" charset="0"/>
                <a:ea typeface="ＭＳ Ｐゴシック" pitchFamily="-106" charset="-128"/>
                <a:cs typeface="ＭＳ Ｐゴシック" pitchFamily="-106" charset="-128"/>
              </a:endParaRPr>
            </a:p>
          </p:txBody>
        </p:sp>
      </p:grpSp>
      <p:pic>
        <p:nvPicPr>
          <p:cNvPr id="50" name="Picture 2"/>
          <p:cNvPicPr>
            <a:picLocks noChangeAspect="1" noChangeArrowheads="1"/>
          </p:cNvPicPr>
          <p:nvPr/>
        </p:nvPicPr>
        <p:blipFill>
          <a:blip r:embed="rId12"/>
          <a:srcRect/>
          <a:stretch>
            <a:fillRect/>
          </a:stretch>
        </p:blipFill>
        <p:spPr bwMode="auto">
          <a:xfrm>
            <a:off x="3059113" y="2141538"/>
            <a:ext cx="1201737" cy="749300"/>
          </a:xfrm>
          <a:prstGeom prst="rect">
            <a:avLst/>
          </a:prstGeom>
          <a:noFill/>
          <a:ln w="9525">
            <a:noFill/>
            <a:miter lim="800000"/>
            <a:headEnd/>
            <a:tailEnd/>
          </a:ln>
          <a:effectLst>
            <a:outerShdw blurRad="63500" dist="38100" dir="2700000" algn="tl" rotWithShape="0">
              <a:srgbClr val="000000">
                <a:alpha val="74998"/>
              </a:srgbClr>
            </a:outerShdw>
          </a:effectLst>
        </p:spPr>
      </p:pic>
      <p:sp>
        <p:nvSpPr>
          <p:cNvPr id="2" name="Titre 1"/>
          <p:cNvSpPr>
            <a:spLocks noGrp="1"/>
          </p:cNvSpPr>
          <p:nvPr>
            <p:ph type="title"/>
          </p:nvPr>
        </p:nvSpPr>
        <p:spPr/>
        <p:txBody>
          <a:bodyPr/>
          <a:lstStyle/>
          <a:p>
            <a:r>
              <a:rPr lang="ru-RU" altLang="en-US" b="1" dirty="0">
                <a:solidFill>
                  <a:schemeClr val="tx1"/>
                </a:solidFill>
                <a:latin typeface="Times New Roman" panose="02020603050405020304" pitchFamily="18" charset="0"/>
                <a:ea typeface="ＭＳ Ｐゴシック" panose="020B0600070205080204" pitchFamily="34" charset="-128"/>
              </a:rPr>
              <a:t>Из чего «сделана» Вселенная</a:t>
            </a:r>
            <a:r>
              <a:rPr lang="en-US" altLang="en-US" b="1" dirty="0">
                <a:solidFill>
                  <a:schemeClr val="tx1"/>
                </a:solidFill>
                <a:latin typeface="Times New Roman" panose="02020603050405020304" pitchFamily="18" charset="0"/>
                <a:ea typeface="ＭＳ Ｐゴシック" panose="020B0600070205080204" pitchFamily="34" charset="-128"/>
              </a:rPr>
              <a:t>?</a:t>
            </a:r>
            <a:endParaRPr lang="fr-FR" dirty="0"/>
          </a:p>
        </p:txBody>
      </p:sp>
      <p:sp>
        <p:nvSpPr>
          <p:cNvPr id="3" name="Espace réservé du contenu 2"/>
          <p:cNvSpPr>
            <a:spLocks noGrp="1"/>
          </p:cNvSpPr>
          <p:nvPr>
            <p:ph idx="1"/>
          </p:nvPr>
        </p:nvSpPr>
        <p:spPr/>
        <p:txBody>
          <a:bodyPr/>
          <a:lstStyle/>
          <a:p>
            <a:endParaRPr lang="fr-FR"/>
          </a:p>
        </p:txBody>
      </p:sp>
    </p:spTree>
    <p:extLst>
      <p:ext uri="{BB962C8B-B14F-4D97-AF65-F5344CB8AC3E}">
        <p14:creationId xmlns:p14="http://schemas.microsoft.com/office/powerpoint/2010/main" val="165970112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2000"/>
                                        <p:tgtEl>
                                          <p:spTgt spid="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94"/>
                                        </p:tgtEl>
                                        <p:attrNameLst>
                                          <p:attrName>style.visibility</p:attrName>
                                        </p:attrNameLst>
                                      </p:cBhvr>
                                      <p:to>
                                        <p:strVal val="visible"/>
                                      </p:to>
                                    </p:set>
                                    <p:animEffect transition="in" filter="fade">
                                      <p:cBhvr>
                                        <p:cTn id="12" dur="1000"/>
                                        <p:tgtEl>
                                          <p:spTgt spid="28694"/>
                                        </p:tgtEl>
                                      </p:cBhvr>
                                    </p:animEffect>
                                  </p:childTnLst>
                                </p:cTn>
                              </p:par>
                            </p:childTnLst>
                          </p:cTn>
                        </p:par>
                        <p:par>
                          <p:cTn id="13" fill="hold" nodeType="afterGroup">
                            <p:stCondLst>
                              <p:cond delay="1000"/>
                            </p:stCondLst>
                            <p:childTnLst>
                              <p:par>
                                <p:cTn id="14" presetID="10"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1"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1000"/>
                                        <p:tgtEl>
                                          <p:spTgt spid="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1"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descr="june0500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270000"/>
            <a:ext cx="7391400"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71" name="Rectangle 3"/>
          <p:cNvSpPr>
            <a:spLocks noGrp="1" noChangeArrowheads="1"/>
          </p:cNvSpPr>
          <p:nvPr>
            <p:ph type="title"/>
          </p:nvPr>
        </p:nvSpPr>
        <p:spPr>
          <a:xfrm>
            <a:off x="1116013" y="333375"/>
            <a:ext cx="7593012" cy="742950"/>
          </a:xfrm>
          <a:solidFill>
            <a:schemeClr val="accent1"/>
          </a:solidFill>
          <a:ln>
            <a:solidFill>
              <a:schemeClr val="tx1"/>
            </a:solidFill>
            <a:miter lim="800000"/>
            <a:headEnd/>
            <a:tailEnd/>
          </a:ln>
        </p:spPr>
        <p:txBody>
          <a:bodyPr/>
          <a:lstStyle/>
          <a:p>
            <a:pPr eaLnBrk="1" hangingPunct="1"/>
            <a:r>
              <a:rPr lang="ru-RU" altLang="en-US" sz="2800" smtClean="0">
                <a:solidFill>
                  <a:schemeClr val="tx1"/>
                </a:solidFill>
                <a:latin typeface="Comic Sans MS" panose="030F0702030302020204" pitchFamily="66" charset="0"/>
                <a:ea typeface="ＭＳ Ｐゴシック" panose="020B0600070205080204" pitchFamily="34" charset="-128"/>
              </a:rPr>
              <a:t>    Большой адронный коллайдер </a:t>
            </a:r>
            <a:r>
              <a:rPr lang="fr-FR" altLang="en-US" sz="2800" smtClean="0">
                <a:solidFill>
                  <a:schemeClr val="tx1"/>
                </a:solidFill>
                <a:latin typeface="Comic Sans MS" panose="030F0702030302020204" pitchFamily="66" charset="0"/>
                <a:ea typeface="ＭＳ Ｐゴシック" panose="020B0600070205080204" pitchFamily="34" charset="-128"/>
              </a:rPr>
              <a:t> (LHC)</a:t>
            </a:r>
            <a:endParaRPr lang="en-GB" altLang="en-US" sz="2800" smtClean="0">
              <a:solidFill>
                <a:schemeClr val="tx1"/>
              </a:solidFill>
              <a:latin typeface="Comic Sans MS" panose="030F0702030302020204" pitchFamily="66" charset="0"/>
              <a:ea typeface="ＭＳ Ｐゴシック" panose="020B0600070205080204" pitchFamily="34" charset="-128"/>
            </a:endParaRPr>
          </a:p>
        </p:txBody>
      </p:sp>
      <p:grpSp>
        <p:nvGrpSpPr>
          <p:cNvPr id="2" name="Group 4"/>
          <p:cNvGrpSpPr>
            <a:grpSpLocks/>
          </p:cNvGrpSpPr>
          <p:nvPr/>
        </p:nvGrpSpPr>
        <p:grpSpPr bwMode="auto">
          <a:xfrm>
            <a:off x="706438" y="2362200"/>
            <a:ext cx="4856162" cy="2771775"/>
            <a:chOff x="182" y="1670"/>
            <a:chExt cx="3059" cy="1746"/>
          </a:xfrm>
        </p:grpSpPr>
        <p:sp>
          <p:nvSpPr>
            <p:cNvPr id="109575" name="Text Box 5"/>
            <p:cNvSpPr txBox="1">
              <a:spLocks noChangeArrowheads="1"/>
            </p:cNvSpPr>
            <p:nvPr/>
          </p:nvSpPr>
          <p:spPr bwMode="auto">
            <a:xfrm>
              <a:off x="182" y="1670"/>
              <a:ext cx="1937" cy="296"/>
            </a:xfrm>
            <a:prstGeom prst="rect">
              <a:avLst/>
            </a:prstGeom>
            <a:solidFill>
              <a:schemeClr val="accent1"/>
            </a:solidFill>
            <a:ln w="12700" cap="sq">
              <a:solidFill>
                <a:schemeClr val="tx1"/>
              </a:solidFill>
              <a:miter lim="800000"/>
              <a:headEnd type="none" w="sm" len="sm"/>
              <a:tailEnd type="none" w="sm" len="sm"/>
            </a:ln>
          </p:spPr>
          <p:txBody>
            <a:bodyPr wrap="none">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a:spcBef>
                  <a:spcPct val="0"/>
                </a:spcBef>
                <a:buClrTx/>
                <a:buSzTx/>
                <a:buFontTx/>
                <a:buNone/>
              </a:pPr>
              <a:r>
                <a:rPr lang="en-GB" altLang="en-US" sz="2400">
                  <a:solidFill>
                    <a:schemeClr val="tx1"/>
                  </a:solidFill>
                  <a:latin typeface="Times" panose="02020603050405020304" pitchFamily="18" charset="0"/>
                </a:rPr>
                <a:t>Proton- Proton Collider</a:t>
              </a:r>
            </a:p>
          </p:txBody>
        </p:sp>
        <p:grpSp>
          <p:nvGrpSpPr>
            <p:cNvPr id="109576" name="Group 6"/>
            <p:cNvGrpSpPr>
              <a:grpSpLocks/>
            </p:cNvGrpSpPr>
            <p:nvPr/>
          </p:nvGrpSpPr>
          <p:grpSpPr bwMode="auto">
            <a:xfrm>
              <a:off x="528" y="2592"/>
              <a:ext cx="1335" cy="306"/>
              <a:chOff x="528" y="2592"/>
              <a:chExt cx="1335" cy="306"/>
            </a:xfrm>
          </p:grpSpPr>
          <p:sp>
            <p:nvSpPr>
              <p:cNvPr id="109579" name="AutoShape 7"/>
              <p:cNvSpPr>
                <a:spLocks noChangeArrowheads="1"/>
              </p:cNvSpPr>
              <p:nvPr/>
            </p:nvSpPr>
            <p:spPr bwMode="auto">
              <a:xfrm>
                <a:off x="528" y="2592"/>
                <a:ext cx="615" cy="306"/>
              </a:xfrm>
              <a:prstGeom prst="rightArrow">
                <a:avLst>
                  <a:gd name="adj1" fmla="val 50000"/>
                  <a:gd name="adj2" fmla="val 50245"/>
                </a:avLst>
              </a:prstGeom>
              <a:solidFill>
                <a:schemeClr val="accent1"/>
              </a:solidFill>
              <a:ln w="12700" cap="sq">
                <a:solidFill>
                  <a:schemeClr val="tx1"/>
                </a:solidFill>
                <a:miter lim="800000"/>
                <a:headEnd type="none" w="sm" len="sm"/>
                <a:tailEnd type="none" w="sm" len="sm"/>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sp>
            <p:nvSpPr>
              <p:cNvPr id="109580" name="AutoShape 8"/>
              <p:cNvSpPr>
                <a:spLocks noChangeArrowheads="1"/>
              </p:cNvSpPr>
              <p:nvPr/>
            </p:nvSpPr>
            <p:spPr bwMode="auto">
              <a:xfrm>
                <a:off x="1248" y="2592"/>
                <a:ext cx="615" cy="306"/>
              </a:xfrm>
              <a:prstGeom prst="leftArrow">
                <a:avLst>
                  <a:gd name="adj1" fmla="val 50000"/>
                  <a:gd name="adj2" fmla="val 50245"/>
                </a:avLst>
              </a:prstGeom>
              <a:solidFill>
                <a:schemeClr val="accent1"/>
              </a:solidFill>
              <a:ln w="12700" cap="sq">
                <a:solidFill>
                  <a:schemeClr val="tx1"/>
                </a:solidFill>
                <a:miter lim="800000"/>
                <a:headEnd type="none" w="sm" len="sm"/>
                <a:tailEnd type="none" w="sm" len="sm"/>
              </a:ln>
            </p:spPr>
            <p:txBody>
              <a:bodyPr wrap="none" anchor="ct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endParaRPr lang="en-US" altLang="en-US" sz="2400">
                  <a:solidFill>
                    <a:schemeClr val="tx1"/>
                  </a:solidFill>
                  <a:latin typeface="Arial" panose="020B0604020202020204" pitchFamily="34" charset="0"/>
                </a:endParaRPr>
              </a:p>
            </p:txBody>
          </p:sp>
        </p:grpSp>
        <p:sp>
          <p:nvSpPr>
            <p:cNvPr id="109577" name="Text Box 10"/>
            <p:cNvSpPr txBox="1">
              <a:spLocks noChangeArrowheads="1"/>
            </p:cNvSpPr>
            <p:nvPr/>
          </p:nvSpPr>
          <p:spPr bwMode="auto">
            <a:xfrm>
              <a:off x="304" y="2251"/>
              <a:ext cx="1635" cy="291"/>
            </a:xfrm>
            <a:prstGeom prst="rect">
              <a:avLst/>
            </a:prstGeom>
            <a:solidFill>
              <a:schemeClr val="accent1"/>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a:spcBef>
                  <a:spcPct val="0"/>
                </a:spcBef>
                <a:buClrTx/>
                <a:buSzTx/>
                <a:buFontTx/>
                <a:buNone/>
              </a:pPr>
              <a:r>
                <a:rPr lang="ru-RU" altLang="en-US" sz="2400">
                  <a:solidFill>
                    <a:schemeClr val="tx1"/>
                  </a:solidFill>
                  <a:latin typeface="Times" panose="02020603050405020304" pitchFamily="18" charset="0"/>
                </a:rPr>
                <a:t>6.5</a:t>
              </a:r>
              <a:r>
                <a:rPr lang="en-GB" altLang="en-US" sz="2400">
                  <a:solidFill>
                    <a:schemeClr val="tx1"/>
                  </a:solidFill>
                  <a:latin typeface="Times" panose="02020603050405020304" pitchFamily="18" charset="0"/>
                </a:rPr>
                <a:t>TeV  +</a:t>
              </a:r>
              <a:r>
                <a:rPr lang="ru-RU" altLang="en-US" sz="2400">
                  <a:solidFill>
                    <a:schemeClr val="tx1"/>
                  </a:solidFill>
                  <a:latin typeface="Times" panose="02020603050405020304" pitchFamily="18" charset="0"/>
                </a:rPr>
                <a:t> 6.5</a:t>
              </a:r>
              <a:r>
                <a:rPr lang="en-US" altLang="en-US" sz="2400">
                  <a:solidFill>
                    <a:schemeClr val="tx1"/>
                  </a:solidFill>
                  <a:latin typeface="Times" panose="02020603050405020304" pitchFamily="18" charset="0"/>
                </a:rPr>
                <a:t>TeV</a:t>
              </a:r>
              <a:endParaRPr lang="en-GB" altLang="en-US" sz="2400">
                <a:solidFill>
                  <a:schemeClr val="tx1"/>
                </a:solidFill>
                <a:latin typeface="Times" panose="02020603050405020304" pitchFamily="18" charset="0"/>
              </a:endParaRPr>
            </a:p>
          </p:txBody>
        </p:sp>
        <p:sp>
          <p:nvSpPr>
            <p:cNvPr id="109578" name="Text Box 12"/>
            <p:cNvSpPr txBox="1">
              <a:spLocks noChangeArrowheads="1"/>
            </p:cNvSpPr>
            <p:nvPr/>
          </p:nvSpPr>
          <p:spPr bwMode="auto">
            <a:xfrm>
              <a:off x="230" y="3081"/>
              <a:ext cx="3011" cy="335"/>
            </a:xfrm>
            <a:prstGeom prst="rect">
              <a:avLst/>
            </a:prstGeom>
            <a:solidFill>
              <a:schemeClr val="accent1"/>
            </a:solidFill>
            <a:ln w="12700" cap="sq">
              <a:solidFill>
                <a:schemeClr val="tx1"/>
              </a:solidFill>
              <a:miter lim="800000"/>
              <a:headEnd type="none" w="sm" len="sm"/>
              <a:tailEnd type="none" w="sm" len="sm"/>
            </a:ln>
          </p:spPr>
          <p:txBody>
            <a:bodyPr wrap="none">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a:spcBef>
                  <a:spcPct val="0"/>
                </a:spcBef>
                <a:buClrTx/>
                <a:buSzTx/>
                <a:buFontTx/>
                <a:buNone/>
              </a:pPr>
              <a:r>
                <a:rPr lang="en-GB" altLang="en-US">
                  <a:solidFill>
                    <a:schemeClr val="tx1"/>
                  </a:solidFill>
                  <a:latin typeface="Times" panose="02020603050405020304" pitchFamily="18" charset="0"/>
                </a:rPr>
                <a:t>1,000,000,000 collisions/second</a:t>
              </a:r>
              <a:endParaRPr lang="en-GB" altLang="en-US" sz="2400" baseline="30000">
                <a:solidFill>
                  <a:schemeClr val="tx1"/>
                </a:solidFill>
                <a:latin typeface="Times" panose="02020603050405020304" pitchFamily="18" charset="0"/>
              </a:endParaRPr>
            </a:p>
          </p:txBody>
        </p:sp>
      </p:grpSp>
      <p:sp>
        <p:nvSpPr>
          <p:cNvPr id="134157" name="Rectangle 13"/>
          <p:cNvSpPr>
            <a:spLocks noChangeArrowheads="1"/>
          </p:cNvSpPr>
          <p:nvPr/>
        </p:nvSpPr>
        <p:spPr bwMode="auto">
          <a:xfrm>
            <a:off x="5724525" y="4941888"/>
            <a:ext cx="3216275" cy="1692275"/>
          </a:xfrm>
          <a:prstGeom prst="rect">
            <a:avLst/>
          </a:prstGeom>
          <a:solidFill>
            <a:srgbClr val="FF0000"/>
          </a:solidFill>
          <a:ln w="12700" cap="sq">
            <a:solidFill>
              <a:schemeClr val="tx1"/>
            </a:solidFill>
            <a:miter lim="800000"/>
            <a:headEnd type="none" w="sm" len="sm"/>
            <a:tailEnd type="none" w="sm" len="sm"/>
          </a:ln>
        </p:spPr>
        <p:txBody>
          <a:bodyPr wrap="none">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a:spcBef>
                <a:spcPct val="0"/>
              </a:spcBef>
              <a:buClrTx/>
              <a:buSzTx/>
              <a:buFontTx/>
              <a:buNone/>
            </a:pPr>
            <a:r>
              <a:rPr lang="ru-RU" altLang="en-US" sz="2400">
                <a:solidFill>
                  <a:srgbClr val="FFFF00"/>
                </a:solidFill>
                <a:latin typeface="Times" panose="02020603050405020304" pitchFamily="18" charset="0"/>
              </a:rPr>
              <a:t>Главные задачи</a:t>
            </a:r>
            <a:r>
              <a:rPr lang="en-GB" altLang="en-US" sz="2400">
                <a:solidFill>
                  <a:srgbClr val="FFFF00"/>
                </a:solidFill>
                <a:latin typeface="Times" panose="02020603050405020304" pitchFamily="18" charset="0"/>
              </a:rPr>
              <a:t>: </a:t>
            </a:r>
          </a:p>
          <a:p>
            <a:pPr>
              <a:spcBef>
                <a:spcPct val="0"/>
              </a:spcBef>
              <a:buClrTx/>
              <a:buSzTx/>
              <a:buFontTx/>
              <a:buChar char="•"/>
            </a:pPr>
            <a:r>
              <a:rPr lang="ru-RU" altLang="en-US" sz="2000">
                <a:solidFill>
                  <a:srgbClr val="FFFF00"/>
                </a:solidFill>
                <a:latin typeface="Times" panose="02020603050405020304" pitchFamily="18" charset="0"/>
              </a:rPr>
              <a:t>Природа массы</a:t>
            </a:r>
            <a:endParaRPr lang="en-GB" altLang="en-US" sz="2000">
              <a:solidFill>
                <a:srgbClr val="FFFF00"/>
              </a:solidFill>
              <a:latin typeface="Times" panose="02020603050405020304" pitchFamily="18" charset="0"/>
            </a:endParaRPr>
          </a:p>
          <a:p>
            <a:pPr>
              <a:spcBef>
                <a:spcPct val="0"/>
              </a:spcBef>
              <a:buClrTx/>
              <a:buSzTx/>
              <a:buFontTx/>
              <a:buChar char="•"/>
            </a:pPr>
            <a:r>
              <a:rPr lang="ru-RU" altLang="en-US" sz="2000">
                <a:solidFill>
                  <a:srgbClr val="FFFF00"/>
                </a:solidFill>
                <a:latin typeface="Times" panose="02020603050405020304" pitchFamily="18" charset="0"/>
              </a:rPr>
              <a:t>Природа темной материи</a:t>
            </a:r>
            <a:endParaRPr lang="en-GB" altLang="en-US" sz="2000">
              <a:solidFill>
                <a:srgbClr val="FFFF00"/>
              </a:solidFill>
              <a:latin typeface="Times" panose="02020603050405020304" pitchFamily="18" charset="0"/>
            </a:endParaRPr>
          </a:p>
          <a:p>
            <a:pPr>
              <a:spcBef>
                <a:spcPct val="0"/>
              </a:spcBef>
              <a:buClrTx/>
              <a:buSzTx/>
              <a:buFontTx/>
              <a:buChar char="•"/>
            </a:pPr>
            <a:r>
              <a:rPr lang="ru-RU" altLang="en-US" sz="2000">
                <a:solidFill>
                  <a:srgbClr val="FFFF00"/>
                </a:solidFill>
                <a:latin typeface="Times" panose="02020603050405020304" pitchFamily="18" charset="0"/>
              </a:rPr>
              <a:t>Первоначальная плазма</a:t>
            </a:r>
            <a:endParaRPr lang="en-GB" altLang="en-US" sz="2000">
              <a:solidFill>
                <a:srgbClr val="FFFF00"/>
              </a:solidFill>
              <a:latin typeface="Times" panose="02020603050405020304" pitchFamily="18" charset="0"/>
            </a:endParaRPr>
          </a:p>
          <a:p>
            <a:pPr>
              <a:spcBef>
                <a:spcPct val="0"/>
              </a:spcBef>
              <a:buClrTx/>
              <a:buSzTx/>
              <a:buFontTx/>
              <a:buChar char="•"/>
            </a:pPr>
            <a:r>
              <a:rPr lang="ru-RU" altLang="en-US" sz="2000">
                <a:solidFill>
                  <a:srgbClr val="FFFF00"/>
                </a:solidFill>
                <a:latin typeface="Times" panose="02020603050405020304" pitchFamily="18" charset="0"/>
              </a:rPr>
              <a:t>Вещество и Антивещество</a:t>
            </a:r>
            <a:endParaRPr lang="en-GB" altLang="en-US" sz="2000">
              <a:solidFill>
                <a:srgbClr val="FFFF00"/>
              </a:solidFill>
              <a:latin typeface="Times" panose="02020603050405020304" pitchFamily="18" charset="0"/>
            </a:endParaRPr>
          </a:p>
        </p:txBody>
      </p:sp>
      <p:sp>
        <p:nvSpPr>
          <p:cNvPr id="134158" name="Text Box 14"/>
          <p:cNvSpPr txBox="1">
            <a:spLocks noChangeArrowheads="1"/>
          </p:cNvSpPr>
          <p:nvPr/>
        </p:nvSpPr>
        <p:spPr bwMode="auto">
          <a:xfrm>
            <a:off x="260350" y="5705475"/>
            <a:ext cx="5094288" cy="461963"/>
          </a:xfrm>
          <a:prstGeom prst="rect">
            <a:avLst/>
          </a:prstGeom>
          <a:solidFill>
            <a:schemeClr val="accent1"/>
          </a:solidFill>
          <a:ln w="9525">
            <a:solidFill>
              <a:schemeClr val="tx1"/>
            </a:solidFill>
            <a:miter lim="800000"/>
            <a:headEnd/>
            <a:tailEnd/>
          </a:ln>
        </p:spPr>
        <p:txBody>
          <a:bodyPr wrap="none">
            <a:spAutoFit/>
          </a:bodyPr>
          <a:lstStyle>
            <a:lvl1pPr>
              <a:spcBef>
                <a:spcPct val="20000"/>
              </a:spcBef>
              <a:buClr>
                <a:schemeClr val="folHlink"/>
              </a:buClr>
              <a:buSzPct val="75000"/>
              <a:buFont typeface="Wingdings" panose="05000000000000000000" pitchFamily="2" charset="2"/>
              <a:buChar char="n"/>
              <a:defRPr sz="2800">
                <a:solidFill>
                  <a:schemeClr val="tx2"/>
                </a:solidFill>
                <a:latin typeface="Helvetica" panose="020B0604020202020204" pitchFamily="34" charset="0"/>
                <a:ea typeface="ＭＳ Ｐゴシック" panose="020B0600070205080204" pitchFamily="34" charset="-128"/>
              </a:defRPr>
            </a:lvl1pPr>
            <a:lvl2pPr marL="742950" indent="-285750">
              <a:spcBef>
                <a:spcPct val="20000"/>
              </a:spcBef>
              <a:buClr>
                <a:schemeClr val="folHlink"/>
              </a:buClr>
              <a:buSzPct val="70000"/>
              <a:buFont typeface="Wingdings" panose="05000000000000000000" pitchFamily="2" charset="2"/>
              <a:buChar char="n"/>
              <a:defRPr sz="2400">
                <a:solidFill>
                  <a:schemeClr val="tx2"/>
                </a:solidFill>
                <a:latin typeface="Helvetica" panose="020B0604020202020204" pitchFamily="34" charset="0"/>
                <a:ea typeface="ＭＳ Ｐゴシック" panose="020B0600070205080204" pitchFamily="34" charset="-128"/>
              </a:defRPr>
            </a:lvl2pPr>
            <a:lvl3pPr marL="1143000" indent="-228600">
              <a:spcBef>
                <a:spcPct val="20000"/>
              </a:spcBef>
              <a:buClr>
                <a:schemeClr val="tx2"/>
              </a:buClr>
              <a:buChar char="•"/>
              <a:defRPr sz="2000">
                <a:solidFill>
                  <a:schemeClr val="tx2"/>
                </a:solidFill>
                <a:latin typeface="Helvetica" panose="020B0604020202020204" pitchFamily="34" charset="0"/>
                <a:ea typeface="ＭＳ Ｐゴシック" panose="020B0600070205080204" pitchFamily="34" charset="-128"/>
              </a:defRPr>
            </a:lvl3pPr>
            <a:lvl4pPr marL="1600200" indent="-228600">
              <a:spcBef>
                <a:spcPct val="20000"/>
              </a:spcBef>
              <a:buClr>
                <a:schemeClr val="hlink"/>
              </a:buClr>
              <a:buChar char="•"/>
              <a:defRPr sz="2000">
                <a:solidFill>
                  <a:schemeClr val="tx2"/>
                </a:solidFill>
                <a:latin typeface="Helvetica" panose="020B0604020202020204" pitchFamily="34" charset="0"/>
                <a:ea typeface="ＭＳ Ｐゴシック" panose="020B0600070205080204" pitchFamily="34" charset="-128"/>
              </a:defRPr>
            </a:lvl4pPr>
            <a:lvl5pPr marL="2057400" indent="-228600">
              <a:spcBef>
                <a:spcPct val="20000"/>
              </a:spcBef>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SzPct val="85000"/>
              <a:buChar char="•"/>
              <a:defRPr sz="2000">
                <a:solidFill>
                  <a:schemeClr val="tx2"/>
                </a:solidFill>
                <a:latin typeface="Helvetica" panose="020B0604020202020204" pitchFamily="34" charset="0"/>
                <a:ea typeface="ＭＳ Ｐゴシック" panose="020B0600070205080204" pitchFamily="34" charset="-128"/>
              </a:defRPr>
            </a:lvl9pPr>
          </a:lstStyle>
          <a:p>
            <a:pPr eaLnBrk="1" hangingPunct="1">
              <a:spcBef>
                <a:spcPct val="0"/>
              </a:spcBef>
              <a:buClrTx/>
              <a:buSzTx/>
              <a:buFontTx/>
              <a:buNone/>
            </a:pPr>
            <a:r>
              <a:rPr lang="en-US" altLang="en-US" sz="2400">
                <a:solidFill>
                  <a:schemeClr val="tx1"/>
                </a:solidFill>
                <a:latin typeface="Times New Roman" panose="02020603050405020304" pitchFamily="18" charset="0"/>
              </a:rPr>
              <a:t>Total </a:t>
            </a:r>
            <a:r>
              <a:rPr lang="en-US" altLang="en-US" sz="2400">
                <a:solidFill>
                  <a:srgbClr val="000000"/>
                </a:solidFill>
                <a:latin typeface="Times New Roman" panose="02020603050405020304" pitchFamily="18" charset="0"/>
              </a:rPr>
              <a:t>energy</a:t>
            </a:r>
            <a:r>
              <a:rPr lang="en-US" altLang="en-US" sz="2400">
                <a:solidFill>
                  <a:schemeClr val="tx1"/>
                </a:solidFill>
                <a:latin typeface="Times New Roman" panose="02020603050405020304" pitchFamily="18" charset="0"/>
              </a:rPr>
              <a:t> over </a:t>
            </a:r>
            <a:r>
              <a:rPr lang="ru-RU" altLang="en-US" sz="2400">
                <a:solidFill>
                  <a:schemeClr val="tx1"/>
                </a:solidFill>
                <a:latin typeface="Times New Roman" panose="02020603050405020304" pitchFamily="18" charset="0"/>
              </a:rPr>
              <a:t>13</a:t>
            </a:r>
            <a:r>
              <a:rPr lang="en-US" altLang="en-US" sz="2400">
                <a:solidFill>
                  <a:schemeClr val="tx1"/>
                </a:solidFill>
                <a:latin typeface="Times New Roman" panose="02020603050405020304" pitchFamily="18" charset="0"/>
              </a:rPr>
              <a:t>,000 proton masses</a:t>
            </a:r>
          </a:p>
        </p:txBody>
      </p:sp>
    </p:spTree>
    <p:extLst>
      <p:ext uri="{BB962C8B-B14F-4D97-AF65-F5344CB8AC3E}">
        <p14:creationId xmlns:p14="http://schemas.microsoft.com/office/powerpoint/2010/main" val="2585226951"/>
      </p:ext>
    </p:extLst>
  </p:cSld>
  <p:clrMapOvr>
    <a:masterClrMapping/>
  </p:clrMapOvr>
  <p:transition>
    <p:strips dir="l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4158"/>
                                        </p:tgtEl>
                                        <p:attrNameLst>
                                          <p:attrName>style.visibility</p:attrName>
                                        </p:attrNameLst>
                                      </p:cBhvr>
                                      <p:to>
                                        <p:strVal val="visible"/>
                                      </p:to>
                                    </p:set>
                                    <p:anim calcmode="lin" valueType="num">
                                      <p:cBhvr additive="base">
                                        <p:cTn id="13" dur="500" fill="hold"/>
                                        <p:tgtEl>
                                          <p:spTgt spid="134158"/>
                                        </p:tgtEl>
                                        <p:attrNameLst>
                                          <p:attrName>ppt_x</p:attrName>
                                        </p:attrNameLst>
                                      </p:cBhvr>
                                      <p:tavLst>
                                        <p:tav tm="0">
                                          <p:val>
                                            <p:strVal val="#ppt_x"/>
                                          </p:val>
                                        </p:tav>
                                        <p:tav tm="100000">
                                          <p:val>
                                            <p:strVal val="#ppt_x"/>
                                          </p:val>
                                        </p:tav>
                                      </p:tavLst>
                                    </p:anim>
                                    <p:anim calcmode="lin" valueType="num">
                                      <p:cBhvr additive="base">
                                        <p:cTn id="14" dur="500" fill="hold"/>
                                        <p:tgtEl>
                                          <p:spTgt spid="134158"/>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4157"/>
                                        </p:tgtEl>
                                        <p:attrNameLst>
                                          <p:attrName>style.visibility</p:attrName>
                                        </p:attrNameLst>
                                      </p:cBhvr>
                                      <p:to>
                                        <p:strVal val="visible"/>
                                      </p:to>
                                    </p:set>
                                    <p:anim calcmode="lin" valueType="num">
                                      <p:cBhvr additive="base">
                                        <p:cTn id="19" dur="500" fill="hold"/>
                                        <p:tgtEl>
                                          <p:spTgt spid="134157"/>
                                        </p:tgtEl>
                                        <p:attrNameLst>
                                          <p:attrName>ppt_x</p:attrName>
                                        </p:attrNameLst>
                                      </p:cBhvr>
                                      <p:tavLst>
                                        <p:tav tm="0">
                                          <p:val>
                                            <p:strVal val="#ppt_x"/>
                                          </p:val>
                                        </p:tav>
                                        <p:tav tm="100000">
                                          <p:val>
                                            <p:strVal val="#ppt_x"/>
                                          </p:val>
                                        </p:tav>
                                      </p:tavLst>
                                    </p:anim>
                                    <p:anim calcmode="lin" valueType="num">
                                      <p:cBhvr additive="base">
                                        <p:cTn id="20" dur="500" fill="hold"/>
                                        <p:tgtEl>
                                          <p:spTgt spid="1341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57" grpId="0" animBg="1" autoUpdateAnimBg="0"/>
      <p:bldP spid="134158" grpId="0" animBg="1"/>
    </p:bldLst>
  </p:timing>
</p:sld>
</file>

<file path=ppt/theme/theme1.xml><?xml version="1.0" encoding="utf-8"?>
<a:theme xmlns:a="http://schemas.openxmlformats.org/drawingml/2006/main" name="default">
  <a:themeElements>
    <a:clrScheme name="default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default">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rgbClr val="FF99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28575" cap="flat" cmpd="sng" algn="ctr">
          <a:solidFill>
            <a:srgbClr val="FF99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defRPr>
        </a:defPPr>
      </a:lstStyle>
    </a:lnDef>
  </a:objectDefaults>
  <a:extraClrSchemeLst>
    <a:extraClrScheme>
      <a:clrScheme name="default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Template>
  <TotalTime>18402</TotalTime>
  <Words>1021</Words>
  <Application>Microsoft Office PowerPoint</Application>
  <PresentationFormat>Affichage à l'écran (4:3)</PresentationFormat>
  <Paragraphs>245</Paragraphs>
  <Slides>27</Slides>
  <Notes>20</Notes>
  <HiddenSlides>0</HiddenSlides>
  <MMClips>0</MMClips>
  <ScaleCrop>false</ScaleCrop>
  <HeadingPairs>
    <vt:vector size="8" baseType="variant">
      <vt:variant>
        <vt:lpstr>Polices utilisées</vt:lpstr>
      </vt:variant>
      <vt:variant>
        <vt:i4>12</vt:i4>
      </vt:variant>
      <vt:variant>
        <vt:lpstr>Thème</vt:lpstr>
      </vt:variant>
      <vt:variant>
        <vt:i4>1</vt:i4>
      </vt:variant>
      <vt:variant>
        <vt:lpstr>Serveurs OLE incorporés</vt:lpstr>
      </vt:variant>
      <vt:variant>
        <vt:i4>1</vt:i4>
      </vt:variant>
      <vt:variant>
        <vt:lpstr>Titres des diapositives</vt:lpstr>
      </vt:variant>
      <vt:variant>
        <vt:i4>27</vt:i4>
      </vt:variant>
    </vt:vector>
  </HeadingPairs>
  <TitlesOfParts>
    <vt:vector size="41" baseType="lpstr">
      <vt:lpstr>ＭＳ Ｐゴシック</vt:lpstr>
      <vt:lpstr>Arial</vt:lpstr>
      <vt:lpstr>Calibri</vt:lpstr>
      <vt:lpstr>Comic Sans MS</vt:lpstr>
      <vt:lpstr>Helvetica</vt:lpstr>
      <vt:lpstr>Monotype Sorts</vt:lpstr>
      <vt:lpstr>Tahoma</vt:lpstr>
      <vt:lpstr>Times</vt:lpstr>
      <vt:lpstr>Times New Roman</vt:lpstr>
      <vt:lpstr>Times New Roman Antimatter</vt:lpstr>
      <vt:lpstr>Verdana</vt:lpstr>
      <vt:lpstr>Wingdings</vt:lpstr>
      <vt:lpstr>default</vt:lpstr>
      <vt:lpstr>Slide</vt:lpstr>
      <vt:lpstr>Ласкаво просимо в ЦЕРН!</vt:lpstr>
      <vt:lpstr>Présentation PowerPoint</vt:lpstr>
      <vt:lpstr>Украина в ЦЕРНе</vt:lpstr>
      <vt:lpstr>Асоційоване членство</vt:lpstr>
      <vt:lpstr>Украина в ЦЕРНе</vt:lpstr>
      <vt:lpstr>Présentation PowerPoint</vt:lpstr>
      <vt:lpstr>Présentation PowerPoint</vt:lpstr>
      <vt:lpstr>Из чего «сделана» Вселенная?</vt:lpstr>
      <vt:lpstr>    Большой адронный коллайдер  (LHC)</vt:lpstr>
      <vt:lpstr>Présentation PowerPoint</vt:lpstr>
      <vt:lpstr>И «холоднее», чем в открытом космосе</vt:lpstr>
      <vt:lpstr>Présentation PowerPoint</vt:lpstr>
      <vt:lpstr>Présentation PowerPoint</vt:lpstr>
      <vt:lpstr> Наиболее «горячее» место во Вселенной</vt:lpstr>
      <vt:lpstr>CERN – самый большой комплекс ускорителей</vt:lpstr>
      <vt:lpstr>Présentation PowerPoint</vt:lpstr>
      <vt:lpstr>Физика антивещества</vt:lpstr>
      <vt:lpstr>Ускорительный комплекс CERN,  работает не только для LHC </vt:lpstr>
      <vt:lpstr> ИЗОЛЬДА - Isotope Separator On Line    РЕКС - Radioactive beam EXperiment   </vt:lpstr>
      <vt:lpstr>Présentation PowerPoint</vt:lpstr>
      <vt:lpstr>CNGS – CERN Neutrino to Gran Sasso experiment - исследовал свойства нейтрино CERN sends muon neutrinos to the Gran Sasso National Laboratory (LNGS), 732 km away in Italy. There, two experiments, OPERA and ICARUS, wait to find out if any of the muon neutrinos have transformed into tau neutrinos. To create the neutrino beam, a proton beam from the Super Proton Synchrotron (SPS) is used. </vt:lpstr>
      <vt:lpstr>Présentation PowerPoint</vt:lpstr>
      <vt:lpstr>CERN: Физика частиц и инновации</vt:lpstr>
      <vt:lpstr>Медицинские приложения, вышедшие из физики частиц</vt:lpstr>
      <vt:lpstr>Présentation PowerPoint</vt:lpstr>
      <vt:lpstr>Работа в “ЦЕРНе”</vt:lpstr>
      <vt:lpstr>Короткая биография</vt:lpstr>
    </vt:vector>
  </TitlesOfParts>
  <Company>lapp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berg</dc:creator>
  <cp:lastModifiedBy>Tetiana HRYN'OVA</cp:lastModifiedBy>
  <cp:revision>323</cp:revision>
  <dcterms:created xsi:type="dcterms:W3CDTF">2010-05-05T15:10:03Z</dcterms:created>
  <dcterms:modified xsi:type="dcterms:W3CDTF">2016-12-04T21:06:19Z</dcterms:modified>
</cp:coreProperties>
</file>