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22"/>
  </p:notesMasterIdLst>
  <p:sldIdLst>
    <p:sldId id="256" r:id="rId2"/>
    <p:sldId id="276" r:id="rId3"/>
    <p:sldId id="257" r:id="rId4"/>
    <p:sldId id="277" r:id="rId5"/>
    <p:sldId id="273" r:id="rId6"/>
    <p:sldId id="275" r:id="rId7"/>
    <p:sldId id="278" r:id="rId8"/>
    <p:sldId id="262" r:id="rId9"/>
    <p:sldId id="258" r:id="rId10"/>
    <p:sldId id="263" r:id="rId11"/>
    <p:sldId id="264" r:id="rId12"/>
    <p:sldId id="260" r:id="rId13"/>
    <p:sldId id="261" r:id="rId14"/>
    <p:sldId id="279" r:id="rId15"/>
    <p:sldId id="268" r:id="rId16"/>
    <p:sldId id="265" r:id="rId17"/>
    <p:sldId id="266" r:id="rId18"/>
    <p:sldId id="267" r:id="rId19"/>
    <p:sldId id="269" r:id="rId20"/>
    <p:sldId id="274" r:id="rId21"/>
  </p:sldIdLst>
  <p:sldSz cx="18002250" cy="10801350"/>
  <p:notesSz cx="6735763" cy="98663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4A9F703F-3ABD-4853-9E76-C071F6F84B28}">
          <p14:sldIdLst>
            <p14:sldId id="256"/>
            <p14:sldId id="276"/>
            <p14:sldId id="257"/>
            <p14:sldId id="277"/>
            <p14:sldId id="273"/>
            <p14:sldId id="275"/>
            <p14:sldId id="278"/>
            <p14:sldId id="262"/>
            <p14:sldId id="258"/>
          </p14:sldIdLst>
        </p14:section>
        <p14:section name="Sezione senza titolo" id="{1D96AAD1-1104-4527-9546-0AC0BB06AC9A}">
          <p14:sldIdLst/>
        </p14:section>
        <p14:section name="Sezione senza titolo" id="{0F9A6253-7178-43C8-8296-F3767F09FB9E}">
          <p14:sldIdLst>
            <p14:sldId id="263"/>
            <p14:sldId id="264"/>
            <p14:sldId id="260"/>
            <p14:sldId id="261"/>
            <p14:sldId id="279"/>
            <p14:sldId id="268"/>
            <p14:sldId id="265"/>
            <p14:sldId id="266"/>
            <p14:sldId id="267"/>
            <p14:sldId id="269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03" userDrawn="1">
          <p15:clr>
            <a:srgbClr val="A4A3A4"/>
          </p15:clr>
        </p15:guide>
        <p15:guide id="2" pos="56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6547" autoAdjust="0"/>
  </p:normalViewPr>
  <p:slideViewPr>
    <p:cSldViewPr>
      <p:cViewPr varScale="1">
        <p:scale>
          <a:sx n="56" d="100"/>
          <a:sy n="56" d="100"/>
        </p:scale>
        <p:origin x="858" y="96"/>
      </p:cViewPr>
      <p:guideLst>
        <p:guide orient="horz" pos="3403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933A9-991D-43B1-8910-C1094A141DDB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4163" y="739775"/>
            <a:ext cx="61674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29B1F-E74E-433F-9101-A52EC436C92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067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800" b="1" baseline="0" dirty="0" smtClean="0"/>
              <a:t>Malta 29 April 2016</a:t>
            </a:r>
          </a:p>
          <a:p>
            <a:endParaRPr lang="it-IT" sz="800" b="0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047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74960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 smtClean="0"/>
              <a:t>ELETRICAL</a:t>
            </a:r>
            <a:r>
              <a:rPr lang="it-IT" sz="18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CONDUCIVIT</a:t>
            </a:r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872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TAPERINGS  -  BLOCK  HRMT23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82958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SAMPLE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9360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5016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6879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0647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5695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6846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3193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VACUUM</a:t>
            </a:r>
            <a:r>
              <a:rPr lang="it-IT" baseline="0" dirty="0" smtClean="0"/>
              <a:t> HOT PRESSING 150 TON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4624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 smtClean="0"/>
              <a:t>VACUUM</a:t>
            </a:r>
            <a:r>
              <a:rPr lang="it-IT" b="1" baseline="0" dirty="0" smtClean="0"/>
              <a:t> HOT-PRESSING C° 2400 EL</a:t>
            </a:r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1117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84163" y="739775"/>
            <a:ext cx="61674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MATERIAL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6356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173" y="2160273"/>
            <a:ext cx="15451930" cy="3035380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0173" y="5520692"/>
            <a:ext cx="12601576" cy="2760344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1350173" y="5352673"/>
            <a:ext cx="15451930" cy="250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51631" y="960127"/>
            <a:ext cx="4050508" cy="9241155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6" y="960127"/>
            <a:ext cx="11851483" cy="924115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056" y="3720467"/>
            <a:ext cx="15301913" cy="346543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2056" y="7287318"/>
            <a:ext cx="15301913" cy="2362796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1440183" y="7244108"/>
            <a:ext cx="15451930" cy="250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7" y="2635531"/>
            <a:ext cx="7950993" cy="74313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51149" y="2635531"/>
            <a:ext cx="7950993" cy="74313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5" y="2640336"/>
            <a:ext cx="7740968" cy="1007624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0115" y="3840487"/>
            <a:ext cx="7740968" cy="62232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361174" y="2640336"/>
            <a:ext cx="7740968" cy="1007624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361174" y="3840487"/>
            <a:ext cx="7740968" cy="62232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5293452" y="6372021"/>
            <a:ext cx="7416927" cy="15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5" y="1247529"/>
            <a:ext cx="4212528" cy="1987449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0737" y="1247528"/>
            <a:ext cx="11251408" cy="87850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116" y="3355627"/>
            <a:ext cx="4212528" cy="66836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072319" y="5638517"/>
            <a:ext cx="8785098" cy="312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6" y="1248160"/>
            <a:ext cx="4218401" cy="199225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27889" y="1320174"/>
            <a:ext cx="11624269" cy="8663217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115" y="3360427"/>
            <a:ext cx="4212528" cy="668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" y="347742"/>
            <a:ext cx="18002250" cy="36004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4" y="840106"/>
            <a:ext cx="16202024" cy="15601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4" y="2520317"/>
            <a:ext cx="16202024" cy="7680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" y="8"/>
            <a:ext cx="18002250" cy="5760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0112" y="28808"/>
            <a:ext cx="5700713" cy="5184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1310D7B-7327-4E4F-8F9D-9325CA39DAD4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50851" y="28808"/>
            <a:ext cx="8101013" cy="5184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001880" y="28808"/>
            <a:ext cx="2100263" cy="5184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37B237B-AAA5-43A4-A197-EECE9514C6D3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png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11" Type="http://schemas.openxmlformats.org/officeDocument/2006/relationships/image" Target="../media/image40.png"/><Relationship Id="rId5" Type="http://schemas.openxmlformats.org/officeDocument/2006/relationships/image" Target="../media/image34.jpeg"/><Relationship Id="rId15" Type="http://schemas.openxmlformats.org/officeDocument/2006/relationships/image" Target="../media/image31.png"/><Relationship Id="rId10" Type="http://schemas.openxmlformats.org/officeDocument/2006/relationships/image" Target="../media/image39.png"/><Relationship Id="rId4" Type="http://schemas.openxmlformats.org/officeDocument/2006/relationships/image" Target="../media/image33.jpeg"/><Relationship Id="rId9" Type="http://schemas.openxmlformats.org/officeDocument/2006/relationships/image" Target="../media/image38.png"/><Relationship Id="rId1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44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11" Type="http://schemas.openxmlformats.org/officeDocument/2006/relationships/image" Target="../media/image13.png"/><Relationship Id="rId5" Type="http://schemas.openxmlformats.org/officeDocument/2006/relationships/image" Target="../media/image46.jpeg"/><Relationship Id="rId10" Type="http://schemas.openxmlformats.org/officeDocument/2006/relationships/image" Target="../media/image12.png"/><Relationship Id="rId4" Type="http://schemas.openxmlformats.org/officeDocument/2006/relationships/image" Target="../media/image45.jpeg"/><Relationship Id="rId9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9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10" Type="http://schemas.openxmlformats.org/officeDocument/2006/relationships/image" Target="../media/image13.png"/><Relationship Id="rId4" Type="http://schemas.openxmlformats.org/officeDocument/2006/relationships/image" Target="../media/image50.jpe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13.pn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11" Type="http://schemas.openxmlformats.org/officeDocument/2006/relationships/image" Target="../media/image61.png"/><Relationship Id="rId5" Type="http://schemas.openxmlformats.org/officeDocument/2006/relationships/image" Target="../media/image56.jpeg"/><Relationship Id="rId10" Type="http://schemas.openxmlformats.org/officeDocument/2006/relationships/image" Target="../media/image60.png"/><Relationship Id="rId4" Type="http://schemas.openxmlformats.org/officeDocument/2006/relationships/image" Target="../media/image55.jpeg"/><Relationship Id="rId9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1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9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png"/><Relationship Id="rId10" Type="http://schemas.openxmlformats.org/officeDocument/2006/relationships/image" Target="../media/image13.png"/><Relationship Id="rId4" Type="http://schemas.openxmlformats.org/officeDocument/2006/relationships/image" Target="../media/image71.png"/><Relationship Id="rId9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6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31.png"/><Relationship Id="rId4" Type="http://schemas.openxmlformats.org/officeDocument/2006/relationships/image" Target="../media/image77.png"/><Relationship Id="rId9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10" Type="http://schemas.openxmlformats.org/officeDocument/2006/relationships/image" Target="../media/image13.png"/><Relationship Id="rId4" Type="http://schemas.openxmlformats.org/officeDocument/2006/relationships/image" Target="../media/image16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2.png"/><Relationship Id="rId10" Type="http://schemas.openxmlformats.org/officeDocument/2006/relationships/image" Target="../media/image13.png"/><Relationship Id="rId4" Type="http://schemas.openxmlformats.org/officeDocument/2006/relationships/image" Target="../media/image21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0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29" y="792162"/>
            <a:ext cx="8364180" cy="1048311"/>
          </a:xfrm>
          <a:prstGeom prst="rect">
            <a:avLst/>
          </a:prstGeom>
        </p:spPr>
      </p:pic>
      <p:pic>
        <p:nvPicPr>
          <p:cNvPr id="11" name="Picture 4" descr="C:\Users\Stefano\Documents\HIRDMAT  MO-FIBRE  27-06-12\MACC 2600. PRIVINI HIRADMAT 0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49599" y="7472570"/>
            <a:ext cx="2911128" cy="12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efano\Desktop\TUTTO CERN\PLACCHE 2014\MG-6640 BIZZ\DSC_0001 (2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70451" y="7467897"/>
            <a:ext cx="2911128" cy="129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Stefano\Desktop\TUTTO CERN\IRADMAT2-15 MG-6530Aa\cern 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49598" y="5681463"/>
            <a:ext cx="2911129" cy="129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Stefano\Desktop\TUTTO CERN\Ti-Mo-GR MG-6541Aa BREVETTI BIZZ\Ti-Mo-GR 150X199X29MM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70451" y="5713009"/>
            <a:ext cx="2895675" cy="129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magini.disegnidacolorareonline.com/cache/data/disegni-colorati/disegno-di-bandiera-italia-nazioni-stati-colorato-300x300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72161" y="1494315"/>
            <a:ext cx="557491" cy="39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8278" y="5686136"/>
            <a:ext cx="2911129" cy="1291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8276" y="7472570"/>
            <a:ext cx="2911130" cy="1291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2733" y="5713009"/>
            <a:ext cx="2911130" cy="1291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936229" y="2700407"/>
            <a:ext cx="1440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Production of novel and advanced materials: Molybdenum-graphite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2" name="Picture 2" descr="C:\Users\Stefano\Desktop\P1010034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2733" y="7472570"/>
            <a:ext cx="2911130" cy="129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/>
          <p:cNvSpPr/>
          <p:nvPr/>
        </p:nvSpPr>
        <p:spPr>
          <a:xfrm>
            <a:off x="936229" y="4568980"/>
            <a:ext cx="6361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 smtClean="0"/>
              <a:t>J.Guardia on behalf of Stefano </a:t>
            </a:r>
            <a:r>
              <a:rPr lang="it-IT" sz="2800" dirty="0"/>
              <a:t>Bizzaro</a:t>
            </a:r>
          </a:p>
        </p:txBody>
      </p:sp>
      <p:sp>
        <p:nvSpPr>
          <p:cNvPr id="8" name="Rettangolo 7"/>
          <p:cNvSpPr/>
          <p:nvPr/>
        </p:nvSpPr>
        <p:spPr>
          <a:xfrm>
            <a:off x="936229" y="3555953"/>
            <a:ext cx="12457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Presentation of our manufacturing facilities and capabilities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19" name="Picture 18" descr="2015-01-13_CERN_ENdept 36% h32mm 300dpi.png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3658449" y="8945825"/>
            <a:ext cx="9649072" cy="1385826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algn="l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 w="12700">
                  <a:noFill/>
                  <a:prstDash val="solid"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</a:rPr>
              <a:t>WP11 </a:t>
            </a:r>
            <a:r>
              <a:rPr kumimoji="0" lang="en-GB" sz="2800" b="1" i="0" u="none" strike="noStrike" kern="1200" cap="none" spc="0" normalizeH="0" baseline="0" noProof="0" dirty="0">
                <a:ln w="12700">
                  <a:noFill/>
                  <a:prstDash val="solid"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</a:rPr>
              <a:t>topical </a:t>
            </a:r>
            <a:r>
              <a:rPr kumimoji="0" lang="en-GB" sz="2800" b="1" i="0" u="none" strike="noStrike" kern="1200" cap="none" spc="0" normalizeH="0" baseline="0" noProof="0" dirty="0" smtClean="0">
                <a:ln w="12700">
                  <a:noFill/>
                  <a:prstDash val="solid"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</a:rPr>
              <a:t>meeting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 w="12700">
                  <a:noFill/>
                  <a:prstDash val="solid"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</a:rPr>
              <a:t>University of Malta, Valletta, Malta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 w="12700">
                  <a:noFill/>
                  <a:prstDash val="solid"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</a:rPr>
              <a:t>27-28</a:t>
            </a:r>
            <a:r>
              <a:rPr kumimoji="0" lang="en-GB" sz="2800" b="1" i="0" u="none" strike="noStrike" kern="1200" cap="none" spc="0" normalizeH="0" baseline="30000" noProof="0" dirty="0" smtClean="0">
                <a:ln w="12700">
                  <a:noFill/>
                  <a:prstDash val="solid"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</a:rPr>
              <a:t>th</a:t>
            </a:r>
            <a:r>
              <a:rPr kumimoji="0" lang="en-GB" sz="2800" b="1" i="0" u="none" strike="noStrike" kern="1200" cap="none" spc="0" normalizeH="0" baseline="0" noProof="0" dirty="0" smtClean="0">
                <a:ln w="12700">
                  <a:noFill/>
                  <a:prstDash val="solid"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</a:rPr>
              <a:t> April 2016</a:t>
            </a:r>
            <a:endParaRPr kumimoji="0" lang="en-GB" sz="28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rgbClr val="0C377B"/>
              </a:solidFill>
              <a:effectLst/>
              <a:uLnTx/>
              <a:uFillTx/>
              <a:latin typeface="Arial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8022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tefano\Desktop\FOTO X EUCARD\P101005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3362" y="4624641"/>
            <a:ext cx="3960440" cy="194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Stefano\Pictures\2013-06-21 strumenti laboratorio\strumenti laboratorio 0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3362" y="2081201"/>
            <a:ext cx="3960440" cy="195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Stefano\Desktop\TG-1100F\CICLO FORNO FOTO\P10100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9344" y="4611608"/>
            <a:ext cx="3960440" cy="195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Stefano\Desktop\TG-1100F\CICLO FORNO FOTO\P101000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3372" y="4573662"/>
            <a:ext cx="3960441" cy="195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Stefano\Desktop\FOTO X EUCARD\placca n°5 foto 00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3372" y="2081201"/>
            <a:ext cx="3960441" cy="195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/>
          <p:cNvSpPr/>
          <p:nvPr/>
        </p:nvSpPr>
        <p:spPr>
          <a:xfrm>
            <a:off x="6139784" y="2880725"/>
            <a:ext cx="8550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►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7322" y="2880725"/>
            <a:ext cx="9080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tangolo 4"/>
          <p:cNvSpPr/>
          <p:nvPr/>
        </p:nvSpPr>
        <p:spPr>
          <a:xfrm>
            <a:off x="8001300" y="4117986"/>
            <a:ext cx="16540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MIXER</a:t>
            </a:r>
          </a:p>
        </p:txBody>
      </p:sp>
      <p:sp>
        <p:nvSpPr>
          <p:cNvPr id="6" name="Rettangolo 5"/>
          <p:cNvSpPr/>
          <p:nvPr/>
        </p:nvSpPr>
        <p:spPr>
          <a:xfrm>
            <a:off x="2784854" y="3042535"/>
            <a:ext cx="29781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POWDER</a:t>
            </a:r>
            <a:r>
              <a:rPr lang="it-IT" dirty="0"/>
              <a:t> </a:t>
            </a:r>
            <a:r>
              <a:rPr lang="it-IT" b="1" dirty="0"/>
              <a:t>PREPARATION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1131" y="5306657"/>
            <a:ext cx="9080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7322" y="5281961"/>
            <a:ext cx="9080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ttangolo 12"/>
          <p:cNvSpPr/>
          <p:nvPr/>
        </p:nvSpPr>
        <p:spPr>
          <a:xfrm>
            <a:off x="12246567" y="3009991"/>
            <a:ext cx="20325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b="1" dirty="0"/>
              <a:t>MIXED</a:t>
            </a:r>
            <a:r>
              <a:rPr lang="it-IT" dirty="0"/>
              <a:t> </a:t>
            </a:r>
            <a:r>
              <a:rPr lang="it-IT" b="1" dirty="0"/>
              <a:t>POWDER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2464034" y="6699456"/>
            <a:ext cx="340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MOLD</a:t>
            </a:r>
            <a:r>
              <a:rPr lang="it-IT" dirty="0"/>
              <a:t> </a:t>
            </a:r>
            <a:r>
              <a:rPr lang="it-IT" b="1" dirty="0"/>
              <a:t>FOR</a:t>
            </a:r>
            <a:r>
              <a:rPr lang="it-IT" dirty="0"/>
              <a:t> </a:t>
            </a:r>
            <a:r>
              <a:rPr lang="it-IT" b="1" dirty="0"/>
              <a:t>GREEN</a:t>
            </a:r>
            <a:r>
              <a:rPr lang="it-IT" dirty="0"/>
              <a:t> </a:t>
            </a:r>
            <a:r>
              <a:rPr lang="it-IT" b="1" dirty="0"/>
              <a:t>POWDER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6527304" y="6647201"/>
            <a:ext cx="4130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500</a:t>
            </a:r>
            <a:r>
              <a:rPr lang="en-US" dirty="0"/>
              <a:t> </a:t>
            </a:r>
            <a:r>
              <a:rPr lang="en-US" b="1" dirty="0"/>
              <a:t>TON</a:t>
            </a:r>
            <a:r>
              <a:rPr lang="en-US" dirty="0"/>
              <a:t> </a:t>
            </a:r>
            <a:r>
              <a:rPr lang="en-US" b="1" dirty="0" smtClean="0"/>
              <a:t>PRESS FOR</a:t>
            </a:r>
            <a:r>
              <a:rPr lang="en-US" dirty="0" smtClean="0"/>
              <a:t> </a:t>
            </a:r>
            <a:r>
              <a:rPr lang="en-US" b="1" dirty="0" smtClean="0"/>
              <a:t>GREEN BODY</a:t>
            </a:r>
            <a:endParaRPr lang="it-IT" b="1" dirty="0"/>
          </a:p>
        </p:txBody>
      </p:sp>
      <p:sp>
        <p:nvSpPr>
          <p:cNvPr id="18" name="Rettangolo 17"/>
          <p:cNvSpPr/>
          <p:nvPr/>
        </p:nvSpPr>
        <p:spPr>
          <a:xfrm>
            <a:off x="11984668" y="5528817"/>
            <a:ext cx="25563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b="1" dirty="0" smtClean="0"/>
              <a:t>GREEN BODY</a:t>
            </a:r>
            <a:endParaRPr lang="it-IT" b="1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5562" y="7161494"/>
            <a:ext cx="3960440" cy="207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ttangolo 19"/>
          <p:cNvSpPr/>
          <p:nvPr/>
        </p:nvSpPr>
        <p:spPr>
          <a:xfrm>
            <a:off x="2973807" y="8247557"/>
            <a:ext cx="23839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b="1" dirty="0"/>
              <a:t>MOLD</a:t>
            </a:r>
            <a:r>
              <a:rPr lang="it-IT" dirty="0"/>
              <a:t> </a:t>
            </a:r>
            <a:r>
              <a:rPr lang="it-IT" b="1" dirty="0"/>
              <a:t>GRAPHITE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1131" y="7978956"/>
            <a:ext cx="9080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6882" y="7189640"/>
            <a:ext cx="3960440" cy="2019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29601" y="7218187"/>
            <a:ext cx="3935281" cy="2019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ttangolo 23"/>
          <p:cNvSpPr/>
          <p:nvPr/>
        </p:nvSpPr>
        <p:spPr>
          <a:xfrm>
            <a:off x="6341026" y="182804"/>
            <a:ext cx="534752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sz="2800" dirty="0" smtClean="0">
                <a:solidFill>
                  <a:srgbClr val="0070C0"/>
                </a:solidFill>
              </a:rPr>
              <a:t>PRODUCTION PHASES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OF THE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COMPOSITES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9345" y="7978956"/>
            <a:ext cx="9080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 descr="C:\Users\Stefano\Desktop\FOTO X EUCARD\P1010002 (4)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7858" y="2062683"/>
            <a:ext cx="3960441" cy="195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1206580" y="8185391"/>
            <a:ext cx="39035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PLATE WITH DIE AFTER VACUUM HOT PRESSING 2800 ° C 35 MPa 25 minutes.</a:t>
            </a:r>
          </a:p>
        </p:txBody>
      </p:sp>
      <p:sp>
        <p:nvSpPr>
          <p:cNvPr id="7" name="Rettangolo 6"/>
          <p:cNvSpPr/>
          <p:nvPr/>
        </p:nvSpPr>
        <p:spPr>
          <a:xfrm>
            <a:off x="6650026" y="9370024"/>
            <a:ext cx="3984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VACUUM HOT PRESSING 150 TON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859" y="792164"/>
            <a:ext cx="4681538" cy="48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33" name="Picture 32" descr="2015-01-13_CERN_ENdept 36% h32mm 300dpi.png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2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48398" y="1501520"/>
            <a:ext cx="10585176" cy="704543"/>
          </a:xfrm>
        </p:spPr>
        <p:txBody>
          <a:bodyPr>
            <a:normAutofit/>
          </a:bodyPr>
          <a:lstStyle/>
          <a:p>
            <a:r>
              <a:rPr lang="it-I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it-IT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  <a:r>
              <a:rPr lang="it-I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HOT-</a:t>
            </a:r>
            <a:r>
              <a:rPr lang="it-I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PRESSING</a:t>
            </a:r>
            <a:r>
              <a:rPr lang="it-I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r>
              <a:rPr lang="it-I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TON</a:t>
            </a:r>
            <a:r>
              <a:rPr lang="it-I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6030" y="3056154"/>
            <a:ext cx="6108603" cy="4752528"/>
          </a:xfrm>
          <a:prstGeom prst="rect">
            <a:avLst/>
          </a:prstGeom>
        </p:spPr>
      </p:pic>
      <p:pic>
        <p:nvPicPr>
          <p:cNvPr id="2050" name="Picture 2" descr="C:\Users\Stefano\Desktop\FOTO X EUCARD\P1010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308" y="2220220"/>
            <a:ext cx="4680520" cy="284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tefano\Desktop\FOTO X EUCARD\P101002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8924" y="2206062"/>
            <a:ext cx="4680520" cy="287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tangolo 9"/>
          <p:cNvSpPr/>
          <p:nvPr/>
        </p:nvSpPr>
        <p:spPr>
          <a:xfrm>
            <a:off x="2058637" y="8929066"/>
            <a:ext cx="19700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VACUUM</a:t>
            </a:r>
          </a:p>
        </p:txBody>
      </p:sp>
      <p:sp>
        <p:nvSpPr>
          <p:cNvPr id="4" name="Rettangolo 3"/>
          <p:cNvSpPr/>
          <p:nvPr/>
        </p:nvSpPr>
        <p:spPr>
          <a:xfrm>
            <a:off x="1312084" y="5247751"/>
            <a:ext cx="3889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VACUUM  HOT-PRESSING C°1200</a:t>
            </a:r>
          </a:p>
        </p:txBody>
      </p:sp>
      <p:sp>
        <p:nvSpPr>
          <p:cNvPr id="6" name="Rettangolo 5"/>
          <p:cNvSpPr/>
          <p:nvPr/>
        </p:nvSpPr>
        <p:spPr>
          <a:xfrm>
            <a:off x="12709716" y="5248068"/>
            <a:ext cx="3889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VACUUM  HOT-PRESSING C°2800</a:t>
            </a:r>
          </a:p>
        </p:txBody>
      </p:sp>
      <p:pic>
        <p:nvPicPr>
          <p:cNvPr id="1026" name="Picture 2" descr="C:\Users\Stefano\Desktop\FOTO X EUCARD\FORNO 2200 00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308" y="5844179"/>
            <a:ext cx="4680520" cy="288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51921" y="5879603"/>
            <a:ext cx="4680520" cy="284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09" y="792164"/>
            <a:ext cx="4681538" cy="48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1" y="7985939"/>
            <a:ext cx="26463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tangolo 7"/>
          <p:cNvSpPr/>
          <p:nvPr/>
        </p:nvSpPr>
        <p:spPr>
          <a:xfrm>
            <a:off x="13299107" y="8929066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COMPOSITE FINISHED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18" name="Picture 17" descr="2015-01-13_CERN_ENdept 36% h32mm 300dpi.png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3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00114" y="840106"/>
            <a:ext cx="16202024" cy="704543"/>
          </a:xfrm>
        </p:spPr>
        <p:txBody>
          <a:bodyPr>
            <a:normAutofit/>
          </a:bodyPr>
          <a:lstStyle/>
          <a:p>
            <a:r>
              <a:rPr lang="it-IT" dirty="0"/>
              <a:t> </a:t>
            </a:r>
          </a:p>
        </p:txBody>
      </p:sp>
      <p:pic>
        <p:nvPicPr>
          <p:cNvPr id="8" name="Picture 6" descr="C:\Users\Stefano\Desktop\MO-GR 10-10 -720\2013 MO-GR-CF\STAMPO PLACCA N°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2519" y="2619775"/>
            <a:ext cx="4680520" cy="284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tangolo 3"/>
          <p:cNvSpPr/>
          <p:nvPr/>
        </p:nvSpPr>
        <p:spPr>
          <a:xfrm>
            <a:off x="901890" y="1872284"/>
            <a:ext cx="101082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spc="-1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INDUCTIVE VACUUM HOT- </a:t>
            </a:r>
            <a:r>
              <a:rPr lang="it-IT" sz="2800" spc="-1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PRESSING</a:t>
            </a:r>
            <a:r>
              <a:rPr lang="it-IT" sz="3200" spc="-1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it-IT" sz="2800" spc="-1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150</a:t>
            </a:r>
            <a:r>
              <a:rPr lang="it-IT" sz="3200" spc="-1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TON 1500 C° </a:t>
            </a:r>
            <a:endParaRPr lang="it-IT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C:\Users\Stefano\Desktop\P10100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892" y="2619776"/>
            <a:ext cx="4680519" cy="2846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Stefano\Pictures\Immagine 47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890" y="6290506"/>
            <a:ext cx="4680520" cy="284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Stefano\Desktop\CAMERA FORNO 00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2537" y="3380969"/>
            <a:ext cx="610860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09" y="792164"/>
            <a:ext cx="4681538" cy="48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701042" y="4464571"/>
            <a:ext cx="26852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r>
              <a:rPr lang="it-IT" b="1" dirty="0"/>
              <a:t>INDUCTION SPIRAL</a:t>
            </a:r>
          </a:p>
        </p:txBody>
      </p:sp>
      <p:sp>
        <p:nvSpPr>
          <p:cNvPr id="6" name="Rettangolo 5"/>
          <p:cNvSpPr/>
          <p:nvPr/>
        </p:nvSpPr>
        <p:spPr>
          <a:xfrm>
            <a:off x="12390625" y="5572567"/>
            <a:ext cx="5251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INDUCTIVE</a:t>
            </a:r>
            <a:r>
              <a:rPr lang="en-US" dirty="0"/>
              <a:t> </a:t>
            </a:r>
            <a:r>
              <a:rPr lang="en-US" b="1" dirty="0"/>
              <a:t>VACUUM</a:t>
            </a:r>
            <a:r>
              <a:rPr lang="en-US" dirty="0"/>
              <a:t> </a:t>
            </a:r>
            <a:r>
              <a:rPr lang="en-US" b="1" dirty="0"/>
              <a:t>HOT</a:t>
            </a:r>
            <a:r>
              <a:rPr lang="en-US" dirty="0"/>
              <a:t> </a:t>
            </a:r>
            <a:r>
              <a:rPr lang="en-US" b="1" dirty="0"/>
              <a:t>PRESSING</a:t>
            </a:r>
            <a:r>
              <a:rPr lang="en-US" dirty="0"/>
              <a:t> </a:t>
            </a:r>
            <a:r>
              <a:rPr lang="en-US" b="1" dirty="0"/>
              <a:t>900</a:t>
            </a:r>
            <a:r>
              <a:rPr lang="en-US" dirty="0"/>
              <a:t> </a:t>
            </a:r>
            <a:r>
              <a:rPr lang="en-US" b="1" dirty="0"/>
              <a:t>C°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651761" y="9361115"/>
            <a:ext cx="5197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INDUCTIVE VACUUM HOT PRESSING 1500 C°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7608285" y="8397086"/>
            <a:ext cx="2557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FURNACE CHAMBER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90625" y="6290505"/>
            <a:ext cx="4680520" cy="284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ttangolo 8"/>
          <p:cNvSpPr/>
          <p:nvPr/>
        </p:nvSpPr>
        <p:spPr>
          <a:xfrm>
            <a:off x="14070032" y="9361115"/>
            <a:ext cx="1360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MATERIAL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18" name="Picture 17" descr="2015-01-13_CERN_ENdept 36% h32mm 300dpi.pn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4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Stefano\Desktop\FOTO X EUCARD\FOTO 20-04-12 0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09" y="2565439"/>
            <a:ext cx="5256584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Stefano\Desktop\mixer 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807" y="6532024"/>
            <a:ext cx="3168356" cy="3168354"/>
          </a:xfrm>
          <a:prstGeom prst="rect">
            <a:avLst/>
          </a:prstGeom>
          <a:noFill/>
          <a:ln w="127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Stefano\Desktop\mixer 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2434" y="6532023"/>
            <a:ext cx="3168358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Stefano\Desktop\mixer 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6800" y="6532022"/>
            <a:ext cx="3168358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Stefano\Documents\FOTO MICROSCOPIO NOSTRO\CIMG167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93765" y="2568510"/>
            <a:ext cx="5256585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09" y="792164"/>
            <a:ext cx="4681538" cy="48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 descr="C:\Users\Stefano\Desktop\FOTO X EUCARD\P1010002 (4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8322" y="2565439"/>
            <a:ext cx="5256584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702910" y="1817613"/>
            <a:ext cx="104118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MACHINES FOR PREPARING </a:t>
            </a:r>
            <a:r>
              <a:rPr lang="en-US" sz="2800" dirty="0">
                <a:solidFill>
                  <a:srgbClr val="0070C0"/>
                </a:solidFill>
              </a:rPr>
              <a:t>POWDER</a:t>
            </a:r>
            <a:r>
              <a:rPr lang="en-US" sz="3200" dirty="0">
                <a:solidFill>
                  <a:srgbClr val="0070C0"/>
                </a:solidFill>
              </a:rPr>
              <a:t> COMPOSITES</a:t>
            </a:r>
            <a:endParaRPr lang="it-IT" sz="3200" dirty="0">
              <a:solidFill>
                <a:srgbClr val="0070C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768228" y="4688812"/>
            <a:ext cx="2550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b="1" dirty="0"/>
              <a:t>SIEVES CALIBRATED</a:t>
            </a:r>
          </a:p>
        </p:txBody>
      </p:sp>
      <p:sp>
        <p:nvSpPr>
          <p:cNvPr id="4" name="Rettangolo 3"/>
          <p:cNvSpPr/>
          <p:nvPr/>
        </p:nvSpPr>
        <p:spPr>
          <a:xfrm>
            <a:off x="7838482" y="4680596"/>
            <a:ext cx="23762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b="1" dirty="0"/>
              <a:t>ASPIRATED BENCH</a:t>
            </a:r>
          </a:p>
        </p:txBody>
      </p:sp>
      <p:sp>
        <p:nvSpPr>
          <p:cNvPr id="5" name="Rettangolo 4"/>
          <p:cNvSpPr/>
          <p:nvPr/>
        </p:nvSpPr>
        <p:spPr>
          <a:xfrm>
            <a:off x="12378091" y="5796808"/>
            <a:ext cx="5036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MACHINE FOR POWDER COATING PAUDAL</a:t>
            </a:r>
            <a:endParaRPr lang="it-IT" b="1" dirty="0"/>
          </a:p>
        </p:txBody>
      </p:sp>
      <p:sp>
        <p:nvSpPr>
          <p:cNvPr id="9" name="Rettangolo 8"/>
          <p:cNvSpPr/>
          <p:nvPr/>
        </p:nvSpPr>
        <p:spPr>
          <a:xfrm>
            <a:off x="3871265" y="8713044"/>
            <a:ext cx="9001125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MIXER IN VACUUM AND HEAT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93766" y="6532023"/>
            <a:ext cx="5320704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57710" y="9743769"/>
            <a:ext cx="17065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20" name="Picture 19" descr="2015-01-13_CERN_ENdept 36% h32mm 300dpi.pn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90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669" y="3024411"/>
            <a:ext cx="16202024" cy="1560195"/>
          </a:xfrm>
        </p:spPr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</a:rPr>
              <a:t>Material testing and machining</a:t>
            </a:r>
            <a:endParaRPr lang="en-GB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26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09" y="792164"/>
            <a:ext cx="4681538" cy="48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C:\Users\Stefano\Pictures\2013-06-21 strumenti laboratorio\strumenti laboratorio 0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253" y="1988427"/>
            <a:ext cx="4409785" cy="348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2414" y="5879701"/>
            <a:ext cx="4392488" cy="3450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2414" y="2022468"/>
            <a:ext cx="4392488" cy="348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252" y="5879700"/>
            <a:ext cx="4382193" cy="3484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5616750" y="3545889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/>
              <a:t>DENSITY</a:t>
            </a:r>
            <a:endParaRPr lang="it-IT" b="1" dirty="0"/>
          </a:p>
        </p:txBody>
      </p:sp>
      <p:sp>
        <p:nvSpPr>
          <p:cNvPr id="3" name="Rettangolo 2"/>
          <p:cNvSpPr/>
          <p:nvPr/>
        </p:nvSpPr>
        <p:spPr>
          <a:xfrm>
            <a:off x="5616749" y="6336780"/>
            <a:ext cx="18756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b="1" dirty="0"/>
              <a:t>DUROMETER</a:t>
            </a:r>
          </a:p>
        </p:txBody>
      </p:sp>
      <p:sp>
        <p:nvSpPr>
          <p:cNvPr id="4" name="Rettangolo 3"/>
          <p:cNvSpPr/>
          <p:nvPr/>
        </p:nvSpPr>
        <p:spPr>
          <a:xfrm>
            <a:off x="12127772" y="7444775"/>
            <a:ext cx="3134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ELETRICAL</a:t>
            </a:r>
            <a:r>
              <a:rPr lang="it-IT" dirty="0"/>
              <a:t> </a:t>
            </a:r>
            <a:r>
              <a:rPr lang="it-IT" b="1" dirty="0"/>
              <a:t>CONDUCIVITY</a:t>
            </a:r>
          </a:p>
        </p:txBody>
      </p:sp>
      <p:sp>
        <p:nvSpPr>
          <p:cNvPr id="6" name="Rettangolo 5"/>
          <p:cNvSpPr/>
          <p:nvPr/>
        </p:nvSpPr>
        <p:spPr>
          <a:xfrm>
            <a:off x="12127771" y="2437894"/>
            <a:ext cx="25121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ROUGHNESS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15" name="Picture 14" descr="2015-01-13_CERN_ENdept 36% h32mm 300dpi.pn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0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09" y="792164"/>
            <a:ext cx="4681538" cy="48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81377" y="2056151"/>
            <a:ext cx="5018088" cy="233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02910" y="1532931"/>
            <a:ext cx="6404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>
                <a:solidFill>
                  <a:srgbClr val="0070C0"/>
                </a:solidFill>
              </a:rPr>
              <a:t>PROCESSING WITH CNC GRAPHITE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07" y="2056152"/>
            <a:ext cx="10602473" cy="7953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Stefano\Desktop\P101000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4119" y="7656603"/>
            <a:ext cx="5095345" cy="190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81377" y="5008479"/>
            <a:ext cx="5018088" cy="2048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ttangolo 12"/>
          <p:cNvSpPr/>
          <p:nvPr/>
        </p:nvSpPr>
        <p:spPr>
          <a:xfrm>
            <a:off x="13105582" y="8565906"/>
            <a:ext cx="21760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r>
              <a:rPr lang="it-IT" b="1" dirty="0"/>
              <a:t>MOLD GRAPHITE</a:t>
            </a:r>
          </a:p>
        </p:txBody>
      </p:sp>
      <p:sp>
        <p:nvSpPr>
          <p:cNvPr id="5" name="Rettangolo 4"/>
          <p:cNvSpPr/>
          <p:nvPr/>
        </p:nvSpPr>
        <p:spPr>
          <a:xfrm>
            <a:off x="12445174" y="6015717"/>
            <a:ext cx="40904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PROGRAM FOR MACHINE 3D CNC</a:t>
            </a:r>
          </a:p>
        </p:txBody>
      </p:sp>
      <p:sp>
        <p:nvSpPr>
          <p:cNvPr id="6" name="Rettangolo 5"/>
          <p:cNvSpPr/>
          <p:nvPr/>
        </p:nvSpPr>
        <p:spPr>
          <a:xfrm>
            <a:off x="12617538" y="4619555"/>
            <a:ext cx="3719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TAPERINGS  -  BLOCK  HRMT23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16" name="Picture 15" descr="2015-01-13_CERN_ENdept 36% h32mm 300dpi.pn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84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09" y="792164"/>
            <a:ext cx="4681538" cy="48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ttangolo 13"/>
          <p:cNvSpPr/>
          <p:nvPr/>
        </p:nvSpPr>
        <p:spPr>
          <a:xfrm>
            <a:off x="702910" y="1532931"/>
            <a:ext cx="6404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>
                <a:solidFill>
                  <a:srgbClr val="0070C0"/>
                </a:solidFill>
              </a:rPr>
              <a:t>PROCESSING WITH CNC GRAPHITE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5521" y="2443091"/>
            <a:ext cx="5121275" cy="1895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09" y="2030361"/>
            <a:ext cx="10644188" cy="796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5521" y="7681360"/>
            <a:ext cx="5097463" cy="1895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3325666" y="3382487"/>
            <a:ext cx="21760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r>
              <a:rPr lang="it-IT" b="1" dirty="0"/>
              <a:t>MOLD GRAPHITE</a:t>
            </a:r>
          </a:p>
        </p:txBody>
      </p:sp>
      <p:pic>
        <p:nvPicPr>
          <p:cNvPr id="5" name="Picture 2" descr="C:\Users\Stefano\Desktop\Stampo 110x48 mm A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5521" y="5066201"/>
            <a:ext cx="5097463" cy="189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7953" y="9744816"/>
            <a:ext cx="42926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48280" y="6017791"/>
            <a:ext cx="2232025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17" name="Picture 16" descr="2015-01-13_CERN_ENdept 36% h32mm 300dpi.pn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29518" y="4752604"/>
            <a:ext cx="4029075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29518" y="2088308"/>
            <a:ext cx="4029075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09" y="792164"/>
            <a:ext cx="4681538" cy="48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02910" y="1448281"/>
            <a:ext cx="6404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>
                <a:solidFill>
                  <a:srgbClr val="0070C0"/>
                </a:solidFill>
              </a:rPr>
              <a:t>PROCESSING WITH CNC GRAPHITE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09" y="1981621"/>
            <a:ext cx="10669588" cy="792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tangolo 3"/>
          <p:cNvSpPr/>
          <p:nvPr/>
        </p:nvSpPr>
        <p:spPr>
          <a:xfrm>
            <a:off x="13983644" y="4466381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SAMPLE</a:t>
            </a:r>
          </a:p>
        </p:txBody>
      </p:sp>
      <p:sp>
        <p:nvSpPr>
          <p:cNvPr id="5" name="Rettangolo 4"/>
          <p:cNvSpPr/>
          <p:nvPr/>
        </p:nvSpPr>
        <p:spPr>
          <a:xfrm>
            <a:off x="13983644" y="7130678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SAMPLE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29518" y="7566446"/>
            <a:ext cx="4029075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14" name="Picture 13" descr="2015-01-13_CERN_ENdept 36% h32mm 300dpi.pn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0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08238" y="9486899"/>
            <a:ext cx="1064978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/>
              <a:t>BREVETTI BIZZ  SRL via dell’Industria 37047 San Bonifacio (VR) ITALY                       </a:t>
            </a:r>
            <a:r>
              <a:rPr lang="it-IT" sz="2000" b="1" dirty="0" err="1"/>
              <a:t>Tel.-Fax</a:t>
            </a:r>
            <a:r>
              <a:rPr lang="it-IT" sz="2000" b="1" dirty="0"/>
              <a:t>. +39 0456102718 www.brevettibizz.com – info@brevettibizz.com</a:t>
            </a:r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49139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 smtClean="0"/>
              <a:t>Outline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4" y="2832283"/>
            <a:ext cx="16202024" cy="7680960"/>
          </a:xfrm>
        </p:spPr>
        <p:txBody>
          <a:bodyPr/>
          <a:lstStyle/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GB" sz="4800" dirty="0" smtClean="0"/>
              <a:t> Overview of the company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GB" sz="4800" dirty="0" smtClean="0"/>
              <a:t> Collaborations ongoing with CERN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GB" sz="4800" dirty="0" smtClean="0"/>
              <a:t> Material production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GB" sz="4800" dirty="0" smtClean="0"/>
              <a:t> Machining and testing capabilities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612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421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6606944" y="2653593"/>
            <a:ext cx="1096313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Founded in year 2000 in the industrial area in San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Bonifacio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(Verona) in Italy, with an area of 1600 square meters, it represents a factory think up for design,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research,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development and production in technical/applied mechanical industry.</a:t>
            </a:r>
          </a:p>
          <a:p>
            <a:pPr algn="just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consultancy,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design,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research and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special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machining (ceramic and graphitic materials)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composite materials for high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High temperature thermal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treatment in high vacuum </a:t>
            </a:r>
          </a:p>
          <a:p>
            <a:pPr algn="just"/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We collaborate with </a:t>
            </a:r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important </a:t>
            </a:r>
            <a:r>
              <a:rPr 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suppliers,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customers, laboratories, universities and research centers and we are involved in a continuous research for innovative solutions.</a:t>
            </a:r>
          </a:p>
        </p:txBody>
      </p:sp>
      <p:pic>
        <p:nvPicPr>
          <p:cNvPr id="7" name="Picture 2" descr="C:\Users\Stefano\Desktop\CAPP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24" y="2012226"/>
            <a:ext cx="5632998" cy="238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822" y="4520611"/>
            <a:ext cx="1619673" cy="2062513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6579" y="5150952"/>
            <a:ext cx="1619673" cy="206958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486" y="5760716"/>
            <a:ext cx="1619671" cy="2069589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410" y="6408788"/>
            <a:ext cx="1660883" cy="2069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Stefano\Documents\FOTO MICROSCOPIO NOSTRO\Still001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8292" y="7127252"/>
            <a:ext cx="1660883" cy="206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20469" y="-1078442"/>
            <a:ext cx="481013" cy="468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6291479" y="1102724"/>
            <a:ext cx="349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0070C0"/>
                </a:solidFill>
              </a:rPr>
              <a:t>COMPANY PRESENTATION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20" name="Picture 19" descr="2015-01-13_CERN_ENdept 36% h32mm 300dpi.pn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63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8557" y="3024411"/>
            <a:ext cx="16202024" cy="1560195"/>
          </a:xfrm>
        </p:spPr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</a:rPr>
              <a:t>Collaborations with CERN</a:t>
            </a:r>
            <a:endParaRPr lang="en-GB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9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48604" y="-1298827"/>
            <a:ext cx="481013" cy="468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56490" y="1733402"/>
            <a:ext cx="9505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/>
              <a:t>Absorber material for HL-LHC collimators</a:t>
            </a:r>
          </a:p>
          <a:p>
            <a:r>
              <a:rPr lang="en-US" sz="2000" b="1" dirty="0"/>
              <a:t>R&amp;D on novel materials, on-demand processes and high-precision machining.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00595" y="2965072"/>
            <a:ext cx="3162040" cy="67296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1597" y="2975328"/>
            <a:ext cx="3350114" cy="67194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862753" y="9804196"/>
            <a:ext cx="3440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Cathode pictures from Pascal Simon (CERN EN-MME)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939" y="2822154"/>
            <a:ext cx="4461198" cy="341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ttangolo 1"/>
          <p:cNvSpPr/>
          <p:nvPr/>
        </p:nvSpPr>
        <p:spPr>
          <a:xfrm>
            <a:off x="5265523" y="3109564"/>
            <a:ext cx="40179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2000" b="1" dirty="0"/>
              <a:t>MG-6303Ga sintered plate. </a:t>
            </a:r>
          </a:p>
          <a:p>
            <a:pPr lvl="0"/>
            <a:r>
              <a:rPr lang="it-IT" sz="2000" b="1" dirty="0"/>
              <a:t>Dimensions 100 x 150 x 30mm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223" y="6329914"/>
            <a:ext cx="866079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ttangolo 5"/>
          <p:cNvSpPr/>
          <p:nvPr/>
        </p:nvSpPr>
        <p:spPr>
          <a:xfrm>
            <a:off x="6409311" y="5558582"/>
            <a:ext cx="28503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/>
              <a:t>Tapering and blocks  HRMT23 experiment</a:t>
            </a:r>
          </a:p>
        </p:txBody>
      </p:sp>
      <p:sp>
        <p:nvSpPr>
          <p:cNvPr id="15" name="Rettangolo 1"/>
          <p:cNvSpPr/>
          <p:nvPr/>
        </p:nvSpPr>
        <p:spPr>
          <a:xfrm>
            <a:off x="10423317" y="1988710"/>
            <a:ext cx="75789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/>
              <a:t>Cathode for CERN electron guns (HL-LHC hollow e-lens)</a:t>
            </a:r>
          </a:p>
          <a:p>
            <a:r>
              <a:rPr lang="en-US" sz="2000" b="1" dirty="0"/>
              <a:t>R&amp;D on materials, density, doping elements and shape.</a:t>
            </a:r>
          </a:p>
          <a:p>
            <a:endParaRPr lang="en-US" sz="20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sp>
        <p:nvSpPr>
          <p:cNvPr id="17" name="Rettangolo 1"/>
          <p:cNvSpPr/>
          <p:nvPr/>
        </p:nvSpPr>
        <p:spPr>
          <a:xfrm>
            <a:off x="6068199" y="736327"/>
            <a:ext cx="75789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Collaborations with CERN</a:t>
            </a:r>
          </a:p>
          <a:p>
            <a:endParaRPr lang="en-US" sz="2000" b="1" dirty="0"/>
          </a:p>
        </p:txBody>
      </p:sp>
      <p:pic>
        <p:nvPicPr>
          <p:cNvPr id="18" name="Picture 17" descr="2015-01-13_CERN_ENdept 36% h32mm 300dpi.pn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54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48604" y="-1298827"/>
            <a:ext cx="481013" cy="468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56490" y="1733401"/>
            <a:ext cx="9505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/>
              <a:t>Thermal treatment (firing) of ferrite plates for LHC collimators</a:t>
            </a:r>
          </a:p>
          <a:p>
            <a:endParaRPr lang="en-US" sz="2400" b="1" u="sng" dirty="0"/>
          </a:p>
          <a:p>
            <a:r>
              <a:rPr lang="en-US" sz="2400" dirty="0"/>
              <a:t>1000ºC 48h in air + 1000ºC 48h in </a:t>
            </a:r>
            <a:r>
              <a:rPr lang="en-US" sz="2400" dirty="0" smtClean="0"/>
              <a:t>vacuum </a:t>
            </a:r>
          </a:p>
          <a:p>
            <a:r>
              <a:rPr lang="en-US" sz="2400" dirty="0" smtClean="0"/>
              <a:t>Total duration ≈10days</a:t>
            </a:r>
            <a:endParaRPr lang="en-US" sz="2400" dirty="0"/>
          </a:p>
          <a:p>
            <a:endParaRPr lang="en-US" sz="2400" b="1" u="sng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sp>
        <p:nvSpPr>
          <p:cNvPr id="17" name="Rettangolo 1"/>
          <p:cNvSpPr/>
          <p:nvPr/>
        </p:nvSpPr>
        <p:spPr>
          <a:xfrm>
            <a:off x="6068199" y="736327"/>
            <a:ext cx="75789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Collaborations with CERN</a:t>
            </a:r>
          </a:p>
          <a:p>
            <a:endParaRPr lang="en-US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41" y="4034716"/>
            <a:ext cx="5672630" cy="3672408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4871" y="3142457"/>
            <a:ext cx="10059486" cy="5456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4899736" y="2232323"/>
            <a:ext cx="139316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rgbClr val="2D00EA"/>
                </a:solidFill>
                <a:latin typeface="+mj-lt"/>
              </a:rPr>
              <a:t>Ferrite</a:t>
            </a:r>
            <a:endParaRPr lang="en-GB" b="1" dirty="0">
              <a:solidFill>
                <a:srgbClr val="2D00EA"/>
              </a:solidFill>
              <a:latin typeface="+mj-lt"/>
            </a:endParaRPr>
          </a:p>
          <a:p>
            <a:r>
              <a:rPr lang="en-GB" b="1" dirty="0" smtClean="0">
                <a:solidFill>
                  <a:srgbClr val="FF6600"/>
                </a:solidFill>
                <a:latin typeface="+mj-lt"/>
              </a:rPr>
              <a:t>Supports</a:t>
            </a:r>
            <a:endParaRPr lang="en-GB" b="1" dirty="0">
              <a:solidFill>
                <a:srgbClr val="FF66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613242" y="2336383"/>
            <a:ext cx="347177" cy="228110"/>
          </a:xfrm>
          <a:prstGeom prst="rect">
            <a:avLst/>
          </a:prstGeom>
          <a:solidFill>
            <a:srgbClr val="2D00E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4612498" y="2760281"/>
            <a:ext cx="347177" cy="228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937229" y="2418730"/>
            <a:ext cx="4010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TCTP </a:t>
            </a:r>
            <a:r>
              <a:rPr lang="en-GB" sz="2400" dirty="0" smtClean="0"/>
              <a:t>Collimator RF </a:t>
            </a:r>
            <a:r>
              <a:rPr lang="en-GB" sz="2400" dirty="0"/>
              <a:t>system</a:t>
            </a:r>
          </a:p>
        </p:txBody>
      </p:sp>
      <p:pic>
        <p:nvPicPr>
          <p:cNvPr id="14" name="Picture 13" descr="2015-01-13_CERN_ENdept 36% h32mm 300dpi.p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77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669" y="3024411"/>
            <a:ext cx="16202024" cy="1560195"/>
          </a:xfrm>
        </p:spPr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</a:rPr>
              <a:t>Material production</a:t>
            </a:r>
            <a:endParaRPr lang="en-GB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57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20469" y="-1078442"/>
            <a:ext cx="481013" cy="468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5261" y="6635920"/>
            <a:ext cx="701040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817" y="2667067"/>
            <a:ext cx="7004548" cy="3309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5261" y="2558631"/>
            <a:ext cx="7033422" cy="332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298" y="6390134"/>
            <a:ext cx="7049878" cy="3331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tangolo 4"/>
          <p:cNvSpPr/>
          <p:nvPr/>
        </p:nvSpPr>
        <p:spPr>
          <a:xfrm>
            <a:off x="1223286" y="2160637"/>
            <a:ext cx="2655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MATERIAL MG6530 Aa</a:t>
            </a:r>
          </a:p>
        </p:txBody>
      </p:sp>
      <p:sp>
        <p:nvSpPr>
          <p:cNvPr id="7" name="Rettangolo 6"/>
          <p:cNvSpPr/>
          <p:nvPr/>
        </p:nvSpPr>
        <p:spPr>
          <a:xfrm>
            <a:off x="1223286" y="5998736"/>
            <a:ext cx="2882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MATERIAL MG - 6403 </a:t>
            </a:r>
            <a:r>
              <a:rPr lang="it-IT" b="1" dirty="0" smtClean="0"/>
              <a:t>Ga</a:t>
            </a:r>
            <a:endParaRPr lang="it-IT" b="1" dirty="0"/>
          </a:p>
        </p:txBody>
      </p:sp>
      <p:sp>
        <p:nvSpPr>
          <p:cNvPr id="8" name="Rettangolo 7"/>
          <p:cNvSpPr/>
          <p:nvPr/>
        </p:nvSpPr>
        <p:spPr>
          <a:xfrm>
            <a:off x="10225261" y="2151023"/>
            <a:ext cx="3996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MATERIAL </a:t>
            </a:r>
            <a:r>
              <a:rPr lang="it-IT" b="1" dirty="0"/>
              <a:t>ALUMINIUM GRAPHITE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0225261" y="5143213"/>
            <a:ext cx="9001125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endParaRPr lang="it-IT" b="1" dirty="0"/>
          </a:p>
          <a:p>
            <a:r>
              <a:rPr lang="it-IT" b="1" dirty="0"/>
              <a:t>MATERIAL ALUMINUM DIAMOND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14" name="Picture 13" descr="2015-01-13_CERN_ENdept 36% h32mm 300dpi.pn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1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859" y="792164"/>
            <a:ext cx="4681538" cy="48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153929" y="2802034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Molybdenum-graphite:</a:t>
            </a:r>
          </a:p>
          <a:p>
            <a:endParaRPr lang="en-GB" sz="2400" b="1" dirty="0" smtClean="0"/>
          </a:p>
          <a:p>
            <a:r>
              <a:rPr lang="en-GB" sz="2400" b="1" dirty="0" smtClean="0"/>
              <a:t>Liquid Phase Sintering at ~2800°C and 35 MPa.</a:t>
            </a:r>
          </a:p>
          <a:p>
            <a:endParaRPr lang="en-GB" sz="2400" b="1" dirty="0" smtClean="0"/>
          </a:p>
          <a:p>
            <a:r>
              <a:rPr lang="en-GB" sz="2400" b="1" dirty="0" smtClean="0"/>
              <a:t>Reducing H</a:t>
            </a:r>
            <a:r>
              <a:rPr lang="en-GB" sz="2400" b="1" baseline="-25000" dirty="0" smtClean="0"/>
              <a:t>2</a:t>
            </a:r>
            <a:r>
              <a:rPr lang="en-GB" sz="2400" b="1" dirty="0" smtClean="0"/>
              <a:t>-N</a:t>
            </a:r>
            <a:r>
              <a:rPr lang="en-GB" sz="2400" b="1" baseline="-25000" dirty="0" smtClean="0"/>
              <a:t>2</a:t>
            </a:r>
            <a:r>
              <a:rPr lang="en-GB" sz="2400" b="1" dirty="0" smtClean="0"/>
              <a:t> atmosphere at 10</a:t>
            </a:r>
            <a:r>
              <a:rPr lang="en-GB" sz="2400" b="1" baseline="30000" dirty="0" smtClean="0"/>
              <a:t>-6</a:t>
            </a:r>
            <a:r>
              <a:rPr lang="en-GB" sz="2400" b="1" dirty="0" smtClean="0"/>
              <a:t> mbar.</a:t>
            </a:r>
          </a:p>
          <a:p>
            <a:endParaRPr lang="en-GB" sz="2400" b="1" dirty="0" smtClean="0"/>
          </a:p>
          <a:p>
            <a:r>
              <a:rPr lang="en-GB" sz="2400" b="1" dirty="0" smtClean="0"/>
              <a:t>Liquid metal-carbon phase allowed to spill out of the moulds to enhance compaction and reduce final density.</a:t>
            </a:r>
          </a:p>
          <a:p>
            <a:endParaRPr lang="en-GB" sz="2400" b="1" dirty="0" smtClean="0"/>
          </a:p>
          <a:p>
            <a:r>
              <a:rPr lang="en-GB" sz="2400" b="1" dirty="0" smtClean="0"/>
              <a:t> Composition (Grade MG-6403-Aa)</a:t>
            </a:r>
          </a:p>
          <a:p>
            <a:pPr lvl="1"/>
            <a:r>
              <a:rPr lang="en-GB" sz="2400" b="1" dirty="0" smtClean="0"/>
              <a:t> 95.3%vol. Natural Graphite (~45µm)</a:t>
            </a:r>
          </a:p>
          <a:p>
            <a:pPr lvl="1"/>
            <a:r>
              <a:rPr lang="en-GB" sz="2400" b="1" dirty="0" smtClean="0"/>
              <a:t> 4.5%vol. Molybdenum powder (</a:t>
            </a:r>
            <a:r>
              <a:rPr lang="en-GB" sz="2400" b="1" dirty="0"/>
              <a:t>~</a:t>
            </a:r>
            <a:r>
              <a:rPr lang="en-GB" sz="2400" b="1" dirty="0" smtClean="0"/>
              <a:t>5µm)</a:t>
            </a:r>
          </a:p>
          <a:p>
            <a:pPr lvl="1"/>
            <a:r>
              <a:rPr lang="en-GB" sz="2400" b="1" dirty="0" smtClean="0"/>
              <a:t> 0.2%vol. Titanium powder (</a:t>
            </a:r>
            <a:r>
              <a:rPr lang="en-GB" sz="2400" b="1" dirty="0"/>
              <a:t>~</a:t>
            </a:r>
            <a:r>
              <a:rPr lang="en-GB" sz="2400" b="1" dirty="0" smtClean="0"/>
              <a:t>5µm)</a:t>
            </a:r>
          </a:p>
          <a:p>
            <a:endParaRPr lang="en-GB" sz="2400" b="1" dirty="0" smtClean="0"/>
          </a:p>
          <a:p>
            <a:r>
              <a:rPr lang="en-GB" sz="2400" b="1" dirty="0" smtClean="0"/>
              <a:t>Powders pre-cleaning under H</a:t>
            </a:r>
            <a:r>
              <a:rPr lang="en-GB" sz="2400" b="1" baseline="-25000" dirty="0" smtClean="0"/>
              <a:t>2</a:t>
            </a:r>
            <a:r>
              <a:rPr lang="en-GB" sz="2400" b="1" dirty="0" smtClean="0"/>
              <a:t>-N</a:t>
            </a:r>
            <a:r>
              <a:rPr lang="en-GB" sz="2400" b="1" baseline="-25000" dirty="0" smtClean="0"/>
              <a:t>2</a:t>
            </a:r>
            <a:r>
              <a:rPr lang="en-GB" sz="2400" b="1" dirty="0" smtClean="0"/>
              <a:t> atmosphere</a:t>
            </a:r>
          </a:p>
          <a:p>
            <a:r>
              <a:rPr lang="en-GB" sz="2400" b="1" dirty="0" smtClean="0"/>
              <a:t> </a:t>
            </a:r>
            <a:endParaRPr lang="en-GB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5221" y="2952403"/>
            <a:ext cx="7450065" cy="5702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0040463" y="8697188"/>
            <a:ext cx="5745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MG-6303-Ga dimensions 100 x 150 x 30mm</a:t>
            </a:r>
            <a:endParaRPr lang="en-GB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5199142" y="1649505"/>
            <a:ext cx="63337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Metal/</a:t>
            </a:r>
            <a:r>
              <a:rPr lang="it-IT" sz="3200" dirty="0" err="1">
                <a:solidFill>
                  <a:srgbClr val="0070C0"/>
                </a:solidFill>
              </a:rPr>
              <a:t>Ceramic</a:t>
            </a:r>
            <a:r>
              <a:rPr lang="it-IT" sz="3200" dirty="0">
                <a:solidFill>
                  <a:srgbClr val="0070C0"/>
                </a:solidFill>
              </a:rPr>
              <a:t> Matrix </a:t>
            </a:r>
            <a:r>
              <a:rPr lang="it-IT" sz="3200" dirty="0" err="1">
                <a:solidFill>
                  <a:srgbClr val="0070C0"/>
                </a:solidFill>
              </a:rPr>
              <a:t>Composites</a:t>
            </a:r>
            <a:endParaRPr lang="it-IT" sz="3200" dirty="0">
              <a:solidFill>
                <a:srgbClr val="0070C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9736" y="831869"/>
            <a:ext cx="2192648" cy="860918"/>
          </a:xfrm>
          <a:prstGeom prst="rect">
            <a:avLst/>
          </a:prstGeom>
        </p:spPr>
      </p:pic>
      <p:pic>
        <p:nvPicPr>
          <p:cNvPr id="11" name="Picture 10" descr="2015-01-13_CERN_ENdept 36% h32mm 300dpi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31665" y="608171"/>
            <a:ext cx="1468237" cy="137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2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o">
  <a:themeElements>
    <a:clrScheme name="Chiaro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1201</TotalTime>
  <Words>502</Words>
  <Application>Microsoft Office PowerPoint</Application>
  <PresentationFormat>Custom</PresentationFormat>
  <Paragraphs>188</Paragraphs>
  <Slides>20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Ubuntu</vt:lpstr>
      <vt:lpstr>Wingdings</vt:lpstr>
      <vt:lpstr>Chiaro</vt:lpstr>
      <vt:lpstr>PowerPoint Presentation</vt:lpstr>
      <vt:lpstr>Outline</vt:lpstr>
      <vt:lpstr>PowerPoint Presentation</vt:lpstr>
      <vt:lpstr>Collaborations with CERN</vt:lpstr>
      <vt:lpstr>PowerPoint Presentation</vt:lpstr>
      <vt:lpstr>PowerPoint Presentation</vt:lpstr>
      <vt:lpstr>Material production</vt:lpstr>
      <vt:lpstr>PowerPoint Presentation</vt:lpstr>
      <vt:lpstr>PowerPoint Presentation</vt:lpstr>
      <vt:lpstr>PowerPoint Presentation</vt:lpstr>
      <vt:lpstr>                                         VACUUM HOT- PRESSING 150 TON </vt:lpstr>
      <vt:lpstr> </vt:lpstr>
      <vt:lpstr>PowerPoint Presentation</vt:lpstr>
      <vt:lpstr>Material testing and machining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Stefano</dc:creator>
  <cp:lastModifiedBy>Jorge Guardia Valenzuela</cp:lastModifiedBy>
  <cp:revision>170</cp:revision>
  <cp:lastPrinted>2016-04-18T08:14:45Z</cp:lastPrinted>
  <dcterms:created xsi:type="dcterms:W3CDTF">2016-03-20T13:45:15Z</dcterms:created>
  <dcterms:modified xsi:type="dcterms:W3CDTF">2016-04-28T10:17:36Z</dcterms:modified>
</cp:coreProperties>
</file>