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18" r:id="rId2"/>
  </p:sldMasterIdLst>
  <p:notesMasterIdLst>
    <p:notesMasterId r:id="rId20"/>
  </p:notesMasterIdLst>
  <p:sldIdLst>
    <p:sldId id="256" r:id="rId3"/>
    <p:sldId id="288" r:id="rId4"/>
    <p:sldId id="297" r:id="rId5"/>
    <p:sldId id="330" r:id="rId6"/>
    <p:sldId id="337" r:id="rId7"/>
    <p:sldId id="339" r:id="rId8"/>
    <p:sldId id="340" r:id="rId9"/>
    <p:sldId id="331" r:id="rId10"/>
    <p:sldId id="332" r:id="rId11"/>
    <p:sldId id="318" r:id="rId12"/>
    <p:sldId id="319" r:id="rId13"/>
    <p:sldId id="335" r:id="rId14"/>
    <p:sldId id="336" r:id="rId15"/>
    <p:sldId id="320" r:id="rId16"/>
    <p:sldId id="322" r:id="rId17"/>
    <p:sldId id="329" r:id="rId18"/>
    <p:sldId id="25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1123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40A2B-7133-4F6D-BD01-D0FBDF790024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67EB4-2B2B-419F-A08F-5122C3567E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65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72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37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81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16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5943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7060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6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4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7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66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26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4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13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8038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4926227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 – BE/OP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5100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494226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S34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Missing in A34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RQTF.A34B1 – TT problem, circuit is super-locked</a:t>
            </a:r>
            <a:r>
              <a:rPr lang="en-GB" dirty="0" smtClean="0"/>
              <a:t>; last test missing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RCBV13.L4B2</a:t>
            </a:r>
          </a:p>
          <a:p>
            <a:pPr lvl="2"/>
            <a:r>
              <a:rPr lang="en-GB" b="1" dirty="0" smtClean="0">
                <a:solidFill>
                  <a:srgbClr val="FF0000"/>
                </a:solidFill>
              </a:rPr>
              <a:t>resistance is double the maximum: Giorgio cleaned the contacts, </a:t>
            </a:r>
            <a:r>
              <a:rPr lang="en-GB" b="1" dirty="0" smtClean="0">
                <a:solidFill>
                  <a:srgbClr val="FF0000"/>
                </a:solidFill>
              </a:rPr>
              <a:t>the connection was changed, but still not good.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Missing in ML4</a:t>
            </a:r>
          </a:p>
          <a:p>
            <a:pPr lvl="1"/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RU.L4 – 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Still some fine tuning missing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73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S45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Missing in MR4</a:t>
            </a:r>
          </a:p>
          <a:p>
            <a:pPr lvl="1"/>
            <a:r>
              <a:rPr lang="en-GB" dirty="0"/>
              <a:t>RU.R4 </a:t>
            </a:r>
            <a:r>
              <a:rPr lang="en-GB" dirty="0" smtClean="0"/>
              <a:t>–was ramped twice to </a:t>
            </a:r>
          </a:p>
          <a:p>
            <a:pPr marL="448056" lvl="1" indent="0">
              <a:buNone/>
            </a:pPr>
            <a:r>
              <a:rPr lang="en-GB" dirty="0" smtClean="0"/>
              <a:t>400 A with 0.3 A/s; at 0.5 A/s trips</a:t>
            </a:r>
          </a:p>
          <a:p>
            <a:pPr marL="448056" lvl="1" indent="0">
              <a:buNone/>
            </a:pPr>
            <a:r>
              <a:rPr lang="en-GB" dirty="0"/>
              <a:t>b</a:t>
            </a:r>
            <a:r>
              <a:rPr lang="en-GB" dirty="0" smtClean="0"/>
              <a:t>ecause of 0-V crossing!</a:t>
            </a:r>
            <a:endParaRPr lang="en-GB" dirty="0" smtClean="0"/>
          </a:p>
          <a:p>
            <a:r>
              <a:rPr lang="en-GB" dirty="0" smtClean="0"/>
              <a:t>Missing in A45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RB.A45 commissioned, but </a:t>
            </a:r>
            <a:r>
              <a:rPr lang="en-GB" dirty="0" smtClean="0">
                <a:solidFill>
                  <a:srgbClr val="FF0000"/>
                </a:solidFill>
              </a:rPr>
              <a:t>quench loop was opened; MPE piquet did some reset, finally a hard reset fired the heaters of A26L5, </a:t>
            </a:r>
            <a:r>
              <a:rPr lang="en-GB" dirty="0">
                <a:solidFill>
                  <a:srgbClr val="FF0000"/>
                </a:solidFill>
              </a:rPr>
              <a:t>C26.L5 </a:t>
            </a:r>
            <a:r>
              <a:rPr lang="en-GB" dirty="0" smtClean="0">
                <a:solidFill>
                  <a:srgbClr val="FF0000"/>
                </a:solidFill>
              </a:rPr>
              <a:t>and B27.L5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RQD/F.A45 – Test at 2 kA was failed and flagged: some voltage feelers are not working; Q27.L5 QPS channel not working properly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Few 600 A missing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RQT13.L5B2 is not compensated (</a:t>
            </a:r>
            <a:r>
              <a:rPr lang="en-GB" dirty="0" err="1" smtClean="0">
                <a:solidFill>
                  <a:srgbClr val="FF0000"/>
                </a:solidFill>
              </a:rPr>
              <a:t>U_res</a:t>
            </a:r>
            <a:r>
              <a:rPr lang="en-GB" dirty="0" smtClean="0">
                <a:solidFill>
                  <a:srgbClr val="FF0000"/>
                </a:solidFill>
              </a:rPr>
              <a:t> saturated and trip at 55 A)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ROF.A45B1 – problem with </a:t>
            </a:r>
            <a:r>
              <a:rPr lang="en-GB" dirty="0" err="1" smtClean="0">
                <a:solidFill>
                  <a:srgbClr val="FF0000"/>
                </a:solidFill>
              </a:rPr>
              <a:t>U_res</a:t>
            </a:r>
            <a:endParaRPr lang="en-GB" dirty="0">
              <a:solidFill>
                <a:srgbClr val="FF0000"/>
              </a:solidFill>
            </a:endParaRP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RSD1.A45B1 – not in PMEA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RQT12.L5B2 – last test missing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RQTL11.L5B1 and B2 – 0V crossing trip (same parameters as in 2014/15)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/>
              <a:t>Missing in LL5</a:t>
            </a:r>
          </a:p>
          <a:p>
            <a:pPr lvl="1"/>
            <a:r>
              <a:rPr lang="en-GB" dirty="0" smtClean="0"/>
              <a:t>One </a:t>
            </a:r>
            <a:r>
              <a:rPr lang="en-GB" dirty="0"/>
              <a:t>120 A failed </a:t>
            </a:r>
            <a:r>
              <a:rPr lang="en-GB" dirty="0" smtClean="0"/>
              <a:t>PNO.d1</a:t>
            </a:r>
            <a:endParaRPr lang="en-GB" dirty="0"/>
          </a:p>
          <a:p>
            <a:r>
              <a:rPr lang="en-GB" dirty="0" smtClean="0"/>
              <a:t>XL5 - COMMISSIONED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3/13/2016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650" y="57151"/>
            <a:ext cx="3842657" cy="239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44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S56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000" dirty="0" smtClean="0"/>
              <a:t>Missing in XR5</a:t>
            </a:r>
          </a:p>
          <a:p>
            <a:pPr lvl="1"/>
            <a:r>
              <a:rPr lang="en-GB" sz="1800" dirty="0" smtClean="0"/>
              <a:t>RCBXH1.R5 – negative cycle missing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Three 600 A have T regulation problem </a:t>
            </a:r>
            <a:r>
              <a:rPr lang="en-GB" sz="1800" dirty="0" smtClean="0"/>
              <a:t>(going below 290 K)</a:t>
            </a:r>
          </a:p>
          <a:p>
            <a:pPr lvl="1"/>
            <a:r>
              <a:rPr lang="en-GB" sz="1800" dirty="0" smtClean="0"/>
              <a:t>Three 120 A have missing signatures</a:t>
            </a:r>
            <a:endParaRPr lang="en-GB" sz="1800" dirty="0" smtClean="0"/>
          </a:p>
          <a:p>
            <a:r>
              <a:rPr lang="en-GB" sz="2000" dirty="0" smtClean="0"/>
              <a:t>Missing in LR5</a:t>
            </a:r>
          </a:p>
          <a:p>
            <a:pPr lvl="1"/>
            <a:r>
              <a:rPr lang="en-GB" sz="1800" dirty="0" smtClean="0"/>
              <a:t>RQ4.R5 – completed, but </a:t>
            </a:r>
            <a:r>
              <a:rPr lang="en-GB" sz="1800" dirty="0" smtClean="0">
                <a:solidFill>
                  <a:srgbClr val="FF0000"/>
                </a:solidFill>
              </a:rPr>
              <a:t>problem in lead T regulation</a:t>
            </a:r>
          </a:p>
          <a:p>
            <a:pPr lvl="1"/>
            <a:r>
              <a:rPr lang="en-GB" sz="1800" dirty="0" smtClean="0"/>
              <a:t>RQ5.R5 </a:t>
            </a:r>
            <a:r>
              <a:rPr lang="en-GB" sz="1800" dirty="0"/>
              <a:t>– completed, but </a:t>
            </a:r>
            <a:r>
              <a:rPr lang="en-GB" sz="1800" dirty="0" smtClean="0">
                <a:solidFill>
                  <a:srgbClr val="FF0000"/>
                </a:solidFill>
              </a:rPr>
              <a:t>problem </a:t>
            </a:r>
            <a:r>
              <a:rPr lang="en-GB" sz="1800" dirty="0">
                <a:solidFill>
                  <a:srgbClr val="FF0000"/>
                </a:solidFill>
              </a:rPr>
              <a:t>in lead </a:t>
            </a:r>
            <a:r>
              <a:rPr lang="en-GB" sz="1800" dirty="0" smtClean="0">
                <a:solidFill>
                  <a:srgbClr val="FF0000"/>
                </a:solidFill>
              </a:rPr>
              <a:t>T regulation</a:t>
            </a:r>
          </a:p>
          <a:p>
            <a:r>
              <a:rPr lang="en-GB" sz="2000" dirty="0" smtClean="0"/>
              <a:t>Missing </a:t>
            </a:r>
            <a:r>
              <a:rPr lang="en-GB" sz="2000" dirty="0"/>
              <a:t>in </a:t>
            </a:r>
            <a:r>
              <a:rPr lang="en-GB" sz="2000" dirty="0" smtClean="0"/>
              <a:t>A56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RQD/RF.A56 – problem with EE PM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RQ9.R5 – one QPS file is missing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RQS.A56B2 – Z switch did not open</a:t>
            </a:r>
            <a:endParaRPr lang="en-GB" sz="16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RQTL11.L6B1 – 3</a:t>
            </a:r>
            <a:r>
              <a:rPr lang="en-GB" sz="16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rd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quench (-359 A, 350 A and 325 A) – MP3 to decide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RQTL11.R5B1 – “exactly the same as yesterday”….???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ROF.A56B2 – trip at FT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RSD1.A56B1 – trip at FT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RSD2.A56B1 – trip at FT</a:t>
            </a: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Six 60/120 A have missing EPC signature</a:t>
            </a:r>
            <a:endParaRPr lang="en-GB" sz="1600" dirty="0"/>
          </a:p>
          <a:p>
            <a:r>
              <a:rPr lang="en-GB" sz="2000" dirty="0" smtClean="0"/>
              <a:t>ML6 - COMMISSIONED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3/13/2016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69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S67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MR6 - COMMISSIONED</a:t>
            </a:r>
            <a:endParaRPr lang="en-GB" dirty="0" smtClean="0"/>
          </a:p>
          <a:p>
            <a:r>
              <a:rPr lang="en-GB" dirty="0" smtClean="0"/>
              <a:t>Missing </a:t>
            </a:r>
            <a:r>
              <a:rPr lang="en-GB" dirty="0" smtClean="0"/>
              <a:t>in A67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ROD.A67B1 – tripping at 120 A: compensation?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ROD.A67B2 – OK, but bad compensation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RQ6.L7B1 and B2 – wrong </a:t>
            </a:r>
            <a:r>
              <a:rPr lang="en-GB" dirty="0" err="1" smtClean="0">
                <a:solidFill>
                  <a:srgbClr val="FF0000"/>
                </a:solidFill>
              </a:rPr>
              <a:t>dIdt</a:t>
            </a:r>
            <a:r>
              <a:rPr lang="en-GB" dirty="0" smtClean="0">
                <a:solidFill>
                  <a:srgbClr val="FF0000"/>
                </a:solidFill>
              </a:rPr>
              <a:t> (0.75 instead of 1.2)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EPC to synchronize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RQS.A67B1 – Z switch did not open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RQT13.L7B1 – trip at 56 A – not compensated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RQTD.A67B2 – Failed PLI3.b1 since spikes in voltage of switch A and B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RQTL10.L7B1 – trip at 56 A – not compensated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RQTL10.L7B2 - 0V crossing trip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RQTL11.L7B1 and B2 – 0V crossing trip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RQTL7.L7B1 and B2 – 0V crossing trip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RQTL8.L7B1 and B2 – 0V crossing </a:t>
            </a:r>
            <a:r>
              <a:rPr lang="en-GB" dirty="0" smtClean="0">
                <a:solidFill>
                  <a:srgbClr val="FF0000"/>
                </a:solidFill>
              </a:rPr>
              <a:t>trip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RQTL9.L7B1 and B2</a:t>
            </a:r>
            <a:r>
              <a:rPr lang="en-GB" dirty="0">
                <a:solidFill>
                  <a:srgbClr val="FF0000"/>
                </a:solidFill>
              </a:rPr>
              <a:t> – 0V crossing trip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RSD2.A67B1 – Z switch did not open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RSD2.A67B2 – </a:t>
            </a:r>
            <a:r>
              <a:rPr lang="en-GB" dirty="0" err="1" smtClean="0">
                <a:solidFill>
                  <a:srgbClr val="FF0000"/>
                </a:solidFill>
              </a:rPr>
              <a:t>U_cap_Z</a:t>
            </a:r>
            <a:r>
              <a:rPr lang="en-GB" dirty="0" smtClean="0">
                <a:solidFill>
                  <a:srgbClr val="FF0000"/>
                </a:solidFill>
              </a:rPr>
              <a:t> far out of margin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RSF1.A67B2 – failed because of U_CAP_A/B/Z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RSS.A67B2 – Z switch did not open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3/14/2016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27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S78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Missing in A78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ROF.A78B2 – Z switch did not open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RQ6.R7B1 – bad compensation?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RQ6.R7B2 – trip at FT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RQS.A78B2 – trip at FT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RQT12.R7B1 – trip at 57 A – not compensated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RQTL11.R7B2 – 0V crossing trip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RQTL7.R7B2</a:t>
            </a:r>
            <a:r>
              <a:rPr lang="en-GB" dirty="0">
                <a:solidFill>
                  <a:srgbClr val="FF0000"/>
                </a:solidFill>
              </a:rPr>
              <a:t> – 0V crossing trip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RQTL8.R7B1 </a:t>
            </a:r>
            <a:r>
              <a:rPr lang="en-GB" dirty="0">
                <a:solidFill>
                  <a:srgbClr val="FF0000"/>
                </a:solidFill>
              </a:rPr>
              <a:t>– 0V crossing trip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RQTL8.R7B2 – quench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RSS.A78B1 – Z switch did not open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RSS.A78B2 – trip at FT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Four</a:t>
            </a:r>
            <a:r>
              <a:rPr lang="en-GB" dirty="0" smtClean="0"/>
              <a:t> 60 </a:t>
            </a:r>
            <a:r>
              <a:rPr lang="en-GB" dirty="0" smtClean="0"/>
              <a:t>A </a:t>
            </a:r>
            <a:r>
              <a:rPr lang="en-GB" dirty="0" smtClean="0"/>
              <a:t>quenched during cycle; to be repeated</a:t>
            </a:r>
            <a:endParaRPr lang="en-GB" dirty="0" smtClean="0"/>
          </a:p>
          <a:p>
            <a:r>
              <a:rPr lang="en-GB" dirty="0" smtClean="0"/>
              <a:t>ML8 - </a:t>
            </a:r>
            <a:r>
              <a:rPr lang="en-GB" dirty="0"/>
              <a:t>COMMISSIONED</a:t>
            </a:r>
            <a:endParaRPr lang="en-GB" dirty="0" smtClean="0"/>
          </a:p>
          <a:p>
            <a:r>
              <a:rPr lang="en-GB" dirty="0"/>
              <a:t>XL8 - </a:t>
            </a:r>
            <a:r>
              <a:rPr lang="en-GB" dirty="0"/>
              <a:t>COMMISSIONED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3/14/2016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2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S81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Missing in XR8</a:t>
            </a:r>
          </a:p>
          <a:p>
            <a:pPr lvl="1"/>
            <a:r>
              <a:rPr lang="en-GB" dirty="0"/>
              <a:t>600 A – </a:t>
            </a:r>
            <a:r>
              <a:rPr lang="en-GB" dirty="0" smtClean="0"/>
              <a:t>RCBXV3.R8 </a:t>
            </a:r>
            <a:r>
              <a:rPr lang="en-GB" dirty="0" smtClean="0">
                <a:solidFill>
                  <a:srgbClr val="FF0000"/>
                </a:solidFill>
              </a:rPr>
              <a:t>failed on T regulation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/>
              <a:t>MR8 - COMMISSIONED</a:t>
            </a:r>
            <a:endParaRPr lang="en-GB" dirty="0" smtClean="0"/>
          </a:p>
          <a:p>
            <a:r>
              <a:rPr lang="en-GB" dirty="0" smtClean="0"/>
              <a:t>Missing </a:t>
            </a:r>
            <a:r>
              <a:rPr lang="en-GB" dirty="0" smtClean="0"/>
              <a:t>in A81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RQTL11.L1B2 – tripping on 0-V crossing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LL1 - COMMISSIONED</a:t>
            </a:r>
            <a:endParaRPr lang="en-GB" dirty="0"/>
          </a:p>
          <a:p>
            <a:r>
              <a:rPr lang="en-GB" dirty="0"/>
              <a:t>XL1 - </a:t>
            </a:r>
            <a:r>
              <a:rPr lang="en-GB" dirty="0" smtClean="0"/>
              <a:t>COMMISSIONED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3/13/2016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97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GB" sz="1700" dirty="0" smtClean="0"/>
          </a:p>
          <a:p>
            <a:r>
              <a:rPr lang="en-GB" sz="1700" dirty="0" smtClean="0"/>
              <a:t>CV at PM32 on Tue. 15/03</a:t>
            </a:r>
          </a:p>
          <a:p>
            <a:r>
              <a:rPr lang="en-GB" sz="1700" b="1" dirty="0" smtClean="0"/>
              <a:t>Wed</a:t>
            </a:r>
            <a:r>
              <a:rPr lang="en-GB" sz="1700" b="1" dirty="0" smtClean="0"/>
              <a:t>. 16th March, 8h30-10h15 AM</a:t>
            </a:r>
            <a:r>
              <a:rPr lang="en-GB" sz="1700" dirty="0" smtClean="0"/>
              <a:t>: forcing the end-of-zone door of the UJ561 in order to reach the PM56 lift for the CMS Emergency guide training course (</a:t>
            </a:r>
            <a:r>
              <a:rPr lang="en-GB" sz="1700" dirty="0" smtClean="0">
                <a:solidFill>
                  <a:srgbClr val="FF0000"/>
                </a:solidFill>
              </a:rPr>
              <a:t>patrol lost</a:t>
            </a:r>
            <a:r>
              <a:rPr lang="en-GB" sz="1700" dirty="0" smtClean="0"/>
              <a:t>)</a:t>
            </a:r>
          </a:p>
          <a:p>
            <a:r>
              <a:rPr lang="en-GB" sz="1700" b="1" dirty="0" smtClean="0"/>
              <a:t>Thu. 17th March, 19h-21h</a:t>
            </a:r>
            <a:r>
              <a:rPr lang="en-GB" sz="1700" dirty="0" smtClean="0"/>
              <a:t>: commissioning of the smoke detection of UXC55 (</a:t>
            </a:r>
            <a:r>
              <a:rPr lang="en-GB" sz="1700" dirty="0" smtClean="0">
                <a:solidFill>
                  <a:srgbClr val="FF0000"/>
                </a:solidFill>
              </a:rPr>
              <a:t>no personnel underground </a:t>
            </a:r>
            <a:r>
              <a:rPr lang="en-GB" sz="1700" dirty="0" smtClean="0"/>
              <a:t>as the evacuation sirens will ring in all underground areas, LHC tunnel and CMS caverns</a:t>
            </a:r>
            <a:r>
              <a:rPr lang="en-GB" sz="1700" dirty="0" smtClean="0"/>
              <a:t>)</a:t>
            </a:r>
            <a:endParaRPr lang="en-GB" sz="17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88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47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880297" y="4877587"/>
            <a:ext cx="7202346" cy="10666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800" dirty="0" smtClean="0"/>
              <a:t>Mirko Pojer and Matteo Solfaroli</a:t>
            </a:r>
            <a:endParaRPr lang="en-US" sz="2800" dirty="0"/>
          </a:p>
        </p:txBody>
      </p:sp>
      <p:pic>
        <p:nvPicPr>
          <p:cNvPr id="5" name="Picture 2" descr="G:\Support\SurveyingEng\Users\FUCHS_JeanFrederic\9902_PHOTOS CERN\LHC\IMG_53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58" b="7016"/>
          <a:stretch/>
        </p:blipFill>
        <p:spPr bwMode="auto">
          <a:xfrm>
            <a:off x="235318" y="317395"/>
            <a:ext cx="8723491" cy="4060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48322" y="2431128"/>
            <a:ext cx="5211557" cy="18263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FFC000"/>
                </a:solidFill>
              </a:rPr>
              <a:t>Powering tests </a:t>
            </a:r>
            <a:r>
              <a:rPr lang="en-GB" sz="4000" dirty="0" err="1" smtClean="0">
                <a:solidFill>
                  <a:srgbClr val="FFC000"/>
                </a:solidFill>
              </a:rPr>
              <a:t>preparation_meeting</a:t>
            </a:r>
            <a:r>
              <a:rPr lang="en-GB" sz="4000" dirty="0" smtClean="0">
                <a:solidFill>
                  <a:srgbClr val="FFC000"/>
                </a:solidFill>
              </a:rPr>
              <a:t> </a:t>
            </a:r>
            <a:r>
              <a:rPr lang="en-GB" sz="4000" dirty="0">
                <a:solidFill>
                  <a:srgbClr val="FFC000"/>
                </a:solidFill>
              </a:rPr>
              <a:t>9</a:t>
            </a:r>
            <a:endParaRPr lang="en-GB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8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311" y="1222914"/>
            <a:ext cx="8304913" cy="4926227"/>
          </a:xfrm>
        </p:spPr>
        <p:txBody>
          <a:bodyPr>
            <a:normAutofit/>
          </a:bodyPr>
          <a:lstStyle/>
          <a:p>
            <a:r>
              <a:rPr lang="en-GB" sz="1800" dirty="0" smtClean="0"/>
              <a:t>Beam screen conditioning test done in</a:t>
            </a:r>
          </a:p>
          <a:p>
            <a:pPr lvl="1"/>
            <a:r>
              <a:rPr lang="en-GB" sz="1400" dirty="0" smtClean="0"/>
              <a:t>S34</a:t>
            </a:r>
          </a:p>
          <a:p>
            <a:pPr lvl="1"/>
            <a:r>
              <a:rPr lang="en-GB" sz="1400" dirty="0" smtClean="0"/>
              <a:t>S45</a:t>
            </a:r>
          </a:p>
          <a:p>
            <a:pPr lvl="1"/>
            <a:r>
              <a:rPr lang="en-GB" sz="1400" dirty="0" smtClean="0"/>
              <a:t>S81 ongoing</a:t>
            </a:r>
          </a:p>
          <a:p>
            <a:pPr lvl="1"/>
            <a:r>
              <a:rPr lang="en-GB" sz="1400" dirty="0" smtClean="0"/>
              <a:t>The others will be done during the week</a:t>
            </a:r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 smtClean="0"/>
          </a:p>
          <a:p>
            <a:r>
              <a:rPr lang="fr-FR" sz="1800" dirty="0" smtClean="0"/>
              <a:t>Intervention </a:t>
            </a:r>
            <a:r>
              <a:rPr lang="fr-FR" sz="1800" dirty="0" err="1" smtClean="0"/>
              <a:t>completed</a:t>
            </a:r>
            <a:r>
              <a:rPr lang="fr-FR" sz="1800" dirty="0" smtClean="0"/>
              <a:t> on transformer </a:t>
            </a:r>
            <a:r>
              <a:rPr lang="fr-FR" sz="1800" dirty="0"/>
              <a:t>EMT405/2U (18/3,3kV - </a:t>
            </a:r>
            <a:r>
              <a:rPr lang="fr-FR" sz="1800" dirty="0" smtClean="0"/>
              <a:t>8MVA)-SU2</a:t>
            </a:r>
            <a:endParaRPr lang="en-GB" sz="1800" dirty="0"/>
          </a:p>
          <a:p>
            <a:pPr lvl="1"/>
            <a:r>
              <a:rPr lang="en-GB" sz="1400" dirty="0" smtClean="0"/>
              <a:t>Cryogenics </a:t>
            </a:r>
            <a:r>
              <a:rPr lang="en-GB" sz="1400" dirty="0" smtClean="0"/>
              <a:t>for S12 and S23 is in a “unusual” configuration with both sectors cooled by the unique installation of </a:t>
            </a:r>
            <a:r>
              <a:rPr lang="en-GB" sz="1400" dirty="0" smtClean="0"/>
              <a:t>P18</a:t>
            </a:r>
          </a:p>
          <a:p>
            <a:pPr lvl="1"/>
            <a:r>
              <a:rPr lang="en-GB" sz="1400" dirty="0" smtClean="0"/>
              <a:t>Cold box at P2 was restarted on Fri.</a:t>
            </a:r>
          </a:p>
          <a:p>
            <a:pPr lvl="1"/>
            <a:r>
              <a:rPr lang="en-GB" sz="1400" dirty="0" smtClean="0"/>
              <a:t>Reconnection of S23 on cold box @ P2 today</a:t>
            </a:r>
            <a:endParaRPr lang="en-GB" sz="1400" dirty="0" smtClean="0"/>
          </a:p>
          <a:p>
            <a:r>
              <a:rPr lang="en-GB" sz="1800" dirty="0" smtClean="0"/>
              <a:t>“</a:t>
            </a:r>
            <a:r>
              <a:rPr lang="en-GB" sz="1800" dirty="0" smtClean="0"/>
              <a:t>maximum heat load</a:t>
            </a:r>
            <a:r>
              <a:rPr lang="en-GB" sz="1800" dirty="0" smtClean="0"/>
              <a:t>” this week</a:t>
            </a:r>
            <a:endParaRPr lang="en-GB" sz="1800" dirty="0" smtClean="0"/>
          </a:p>
          <a:p>
            <a:pPr lvl="1"/>
            <a:r>
              <a:rPr lang="en-GB" sz="1400" dirty="0"/>
              <a:t>S78 </a:t>
            </a:r>
            <a:r>
              <a:rPr lang="en-GB" sz="1400" dirty="0" smtClean="0"/>
              <a:t>from </a:t>
            </a:r>
            <a:r>
              <a:rPr lang="en-GB" sz="1400" dirty="0"/>
              <a:t>March 14</a:t>
            </a:r>
            <a:r>
              <a:rPr lang="en-GB" sz="1400" baseline="30000" dirty="0"/>
              <a:t>th</a:t>
            </a:r>
            <a:r>
              <a:rPr lang="en-GB" sz="1400" dirty="0"/>
              <a:t> to 16</a:t>
            </a:r>
            <a:r>
              <a:rPr lang="en-GB" sz="1400" baseline="30000" dirty="0"/>
              <a:t>th</a:t>
            </a:r>
            <a:endParaRPr lang="en-GB" sz="1400" dirty="0" smtClean="0"/>
          </a:p>
          <a:p>
            <a:pPr lvl="1"/>
            <a:r>
              <a:rPr lang="en-GB" sz="1400" dirty="0" smtClean="0"/>
              <a:t>S23 from </a:t>
            </a:r>
            <a:r>
              <a:rPr lang="en-GB" sz="1400" dirty="0"/>
              <a:t>March </a:t>
            </a:r>
            <a:r>
              <a:rPr lang="en-GB" sz="1400" dirty="0" smtClean="0"/>
              <a:t>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</a:t>
            </a:r>
            <a:r>
              <a:rPr lang="en-GB" sz="1400" dirty="0"/>
              <a:t>to </a:t>
            </a:r>
            <a:r>
              <a:rPr lang="en-GB" sz="1400" dirty="0" smtClean="0"/>
              <a:t>17</a:t>
            </a:r>
            <a:r>
              <a:rPr lang="en-GB" sz="1400" baseline="30000" dirty="0" smtClean="0"/>
              <a:t>th </a:t>
            </a:r>
            <a:endParaRPr lang="en-GB" sz="1400" baseline="30000" dirty="0" smtClean="0"/>
          </a:p>
          <a:p>
            <a:r>
              <a:rPr lang="en-GB" sz="1800" dirty="0" smtClean="0"/>
              <a:t>2 days will be needed at the end to set S23 and S78 in Run II configuration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3/13/2016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1232" y="114300"/>
            <a:ext cx="4114798" cy="308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90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news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5295577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 smtClean="0"/>
              <a:t>New firmware deployed everywhere, but some issues in 7R (reset?)</a:t>
            </a:r>
          </a:p>
          <a:p>
            <a:r>
              <a:rPr lang="en-GB" sz="2000" dirty="0" smtClean="0"/>
              <a:t>A couple of QPS/EE issues (detailed list below):</a:t>
            </a:r>
          </a:p>
          <a:p>
            <a:pPr lvl="1"/>
            <a:r>
              <a:rPr lang="en-GB" sz="1600" dirty="0" smtClean="0"/>
              <a:t>Many circuits tripped above 55 A (compensation?)</a:t>
            </a:r>
          </a:p>
          <a:p>
            <a:pPr lvl="1"/>
            <a:r>
              <a:rPr lang="en-GB" sz="1600" dirty="0" smtClean="0"/>
              <a:t>Many circuits tripped during ramp-down, due to 0V-crossing (“sensitivity” of new boards?)</a:t>
            </a:r>
          </a:p>
          <a:p>
            <a:pPr lvl="1"/>
            <a:r>
              <a:rPr lang="en-GB" sz="1600" dirty="0" smtClean="0"/>
              <a:t>Few circuits where the Z switch does not open</a:t>
            </a:r>
          </a:p>
          <a:p>
            <a:r>
              <a:rPr lang="en-GB" sz="2000" dirty="0" smtClean="0"/>
              <a:t>PID parameters changed for the IT correctors; tested in 5L, they are good but maybe not enough (330 K reached, CS lost); to be improved elsewhere</a:t>
            </a:r>
          </a:p>
          <a:p>
            <a:r>
              <a:rPr lang="en-GB" sz="2000" dirty="0" smtClean="0"/>
              <a:t>Problem of communication in L2 is understood:</a:t>
            </a:r>
          </a:p>
          <a:p>
            <a:pPr marL="448056" lvl="1" indent="0">
              <a:buNone/>
            </a:pPr>
            <a:r>
              <a:rPr lang="en-GB" sz="1600" dirty="0" smtClean="0"/>
              <a:t>“ During </a:t>
            </a:r>
            <a:r>
              <a:rPr lang="en-GB" sz="1600" dirty="0"/>
              <a:t>components upgrade we tried latest version of </a:t>
            </a:r>
            <a:r>
              <a:rPr lang="en-GB" sz="1600" dirty="0" err="1"/>
              <a:t>CMWClient</a:t>
            </a:r>
            <a:r>
              <a:rPr lang="en-GB" sz="1600" dirty="0"/>
              <a:t> and </a:t>
            </a:r>
            <a:r>
              <a:rPr lang="en-GB" sz="1600" dirty="0" err="1"/>
              <a:t>CMWServer</a:t>
            </a:r>
            <a:r>
              <a:rPr lang="en-GB" sz="1600" dirty="0"/>
              <a:t> based in RD3: QPS-236</a:t>
            </a:r>
          </a:p>
          <a:p>
            <a:pPr marL="448056" lvl="1" indent="0">
              <a:buNone/>
            </a:pPr>
            <a:r>
              <a:rPr lang="en-GB" sz="1600" dirty="0" smtClean="0"/>
              <a:t>We </a:t>
            </a:r>
            <a:r>
              <a:rPr lang="en-GB" sz="1600" dirty="0"/>
              <a:t>found many issues that we are now investigating: QPS-237</a:t>
            </a:r>
          </a:p>
          <a:p>
            <a:pPr marL="448056" lvl="1" indent="0">
              <a:buNone/>
            </a:pPr>
            <a:r>
              <a:rPr lang="en-GB" sz="1600" dirty="0"/>
              <a:t>We rolled-back all machines, and kept only QPS_12_DT2FL with RDA3 until beginning tests to evaluate the issues found: ENS-16724</a:t>
            </a:r>
          </a:p>
          <a:p>
            <a:pPr marL="448056" lvl="1" indent="0">
              <a:buNone/>
            </a:pPr>
            <a:r>
              <a:rPr lang="en-GB" sz="1600" dirty="0" smtClean="0"/>
              <a:t>When </a:t>
            </a:r>
            <a:r>
              <a:rPr lang="en-GB" sz="1600" dirty="0"/>
              <a:t>we rolled-back latest project QPS_12_DT2FL, for any reason our management tool got confused reporting installed version was old one (RD2) meanwhile currently one was </a:t>
            </a:r>
            <a:r>
              <a:rPr lang="en-GB" sz="1600" dirty="0" err="1"/>
              <a:t>latestone</a:t>
            </a:r>
            <a:r>
              <a:rPr lang="en-GB" sz="1600" dirty="0"/>
              <a:t> (RD3).</a:t>
            </a:r>
          </a:p>
          <a:p>
            <a:pPr marL="448056" lvl="1" indent="0">
              <a:buNone/>
            </a:pPr>
            <a:r>
              <a:rPr lang="en-GB" sz="1600" dirty="0"/>
              <a:t>I forced the uninstall and install of RD2 version, and issue was solved</a:t>
            </a:r>
            <a:r>
              <a:rPr lang="en-GB" sz="1600" dirty="0" smtClean="0"/>
              <a:t>. “</a:t>
            </a:r>
            <a:endParaRPr lang="en-GB" sz="1600" dirty="0"/>
          </a:p>
          <a:p>
            <a:pPr marL="448056" lvl="1" indent="0">
              <a:buNone/>
            </a:pPr>
            <a:r>
              <a:rPr lang="en-GB" sz="1600" dirty="0" smtClean="0"/>
              <a:t>Jonas Arroyo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90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status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475533"/>
              </p:ext>
            </p:extLst>
          </p:nvPr>
        </p:nvGraphicFramePr>
        <p:xfrm>
          <a:off x="1453242" y="1442357"/>
          <a:ext cx="5976259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487"/>
                <a:gridCol w="421277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Circuit type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Completion</a:t>
                      </a:r>
                      <a:r>
                        <a:rPr lang="en-GB" baseline="0" dirty="0" smtClean="0">
                          <a:solidFill>
                            <a:schemeClr val="accent6"/>
                          </a:solidFill>
                        </a:rPr>
                        <a:t> [%]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RBs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92% (7 commissioned)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RQs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88% (6 commissioned)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ITs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95% (All</a:t>
                      </a:r>
                      <a:r>
                        <a:rPr lang="en-GB" baseline="0" dirty="0" smtClean="0">
                          <a:solidFill>
                            <a:schemeClr val="accent6"/>
                          </a:solidFill>
                        </a:rPr>
                        <a:t> commissioned-</a:t>
                      </a:r>
                      <a:r>
                        <a:rPr lang="en-GB" baseline="0" dirty="0" err="1" smtClean="0">
                          <a:solidFill>
                            <a:schemeClr val="accent6"/>
                          </a:solidFill>
                        </a:rPr>
                        <a:t>sign.missing</a:t>
                      </a:r>
                      <a:r>
                        <a:rPr lang="en-GB" baseline="0" dirty="0" smtClean="0">
                          <a:solidFill>
                            <a:schemeClr val="accent6"/>
                          </a:solidFill>
                        </a:rPr>
                        <a:t>)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IPQs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99%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IPDs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100%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600 A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95%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120-60 A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98%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accent6"/>
                          </a:solidFill>
                        </a:rPr>
                        <a:t>Total</a:t>
                      </a:r>
                      <a:endParaRPr lang="en-GB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accent6"/>
                          </a:solidFill>
                        </a:rPr>
                        <a:t>97% (8347 </a:t>
                      </a:r>
                      <a:r>
                        <a:rPr lang="en-GB" b="1" dirty="0" err="1" smtClean="0">
                          <a:solidFill>
                            <a:schemeClr val="accent6"/>
                          </a:solidFill>
                        </a:rPr>
                        <a:t>oo</a:t>
                      </a:r>
                      <a:r>
                        <a:rPr lang="en-GB" b="1" dirty="0" smtClean="0">
                          <a:solidFill>
                            <a:schemeClr val="accent6"/>
                          </a:solidFill>
                        </a:rPr>
                        <a:t> 8560 successful tests)</a:t>
                      </a:r>
                      <a:endParaRPr lang="en-GB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9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RB circuits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RB.A12	OK</a:t>
            </a:r>
          </a:p>
          <a:p>
            <a:r>
              <a:rPr lang="en-GB" dirty="0" smtClean="0"/>
              <a:t>RB.A23	quenched at 11040 A (C24R2=2195, 1</a:t>
            </a:r>
            <a:r>
              <a:rPr lang="en-GB" baseline="30000" dirty="0" smtClean="0"/>
              <a:t>st</a:t>
            </a:r>
            <a:r>
              <a:rPr lang="en-GB" dirty="0" smtClean="0"/>
              <a:t> quench), then OK</a:t>
            </a:r>
          </a:p>
          <a:p>
            <a:r>
              <a:rPr lang="en-GB" dirty="0" smtClean="0"/>
              <a:t>RB.A34	OK</a:t>
            </a:r>
          </a:p>
          <a:p>
            <a:r>
              <a:rPr lang="en-GB" dirty="0" smtClean="0"/>
              <a:t>RB.A45	OK</a:t>
            </a:r>
          </a:p>
          <a:p>
            <a:r>
              <a:rPr lang="en-GB" dirty="0" smtClean="0"/>
              <a:t>RB.A56	quenched at 11076 A (B33R5=3375, quenched in 2008)</a:t>
            </a:r>
          </a:p>
          <a:p>
            <a:r>
              <a:rPr lang="en-GB" dirty="0" smtClean="0"/>
              <a:t>RB.A67	OK</a:t>
            </a:r>
          </a:p>
          <a:p>
            <a:r>
              <a:rPr lang="en-GB" dirty="0" smtClean="0"/>
              <a:t>RB.A78	OK</a:t>
            </a:r>
          </a:p>
          <a:p>
            <a:r>
              <a:rPr lang="en-GB" dirty="0" smtClean="0"/>
              <a:t>RB.A81	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08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RQD/F tested with new current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RQD/F.A12</a:t>
            </a:r>
          </a:p>
          <a:p>
            <a:r>
              <a:rPr lang="en-GB" dirty="0" smtClean="0"/>
              <a:t>RQD/F.A23</a:t>
            </a:r>
          </a:p>
          <a:p>
            <a:r>
              <a:rPr lang="en-GB" dirty="0" smtClean="0"/>
              <a:t>RQD/F.A34</a:t>
            </a:r>
          </a:p>
          <a:p>
            <a:r>
              <a:rPr lang="en-GB" dirty="0" smtClean="0"/>
              <a:t>RQD/F.A45 not done</a:t>
            </a:r>
          </a:p>
          <a:p>
            <a:r>
              <a:rPr lang="en-GB" dirty="0" smtClean="0"/>
              <a:t>RQD/F.A56 not done</a:t>
            </a:r>
          </a:p>
          <a:p>
            <a:r>
              <a:rPr lang="en-GB" dirty="0" smtClean="0"/>
              <a:t>RQD/F.A67</a:t>
            </a:r>
          </a:p>
          <a:p>
            <a:r>
              <a:rPr lang="en-GB" dirty="0" smtClean="0"/>
              <a:t>RQD/F.A78</a:t>
            </a:r>
          </a:p>
          <a:p>
            <a:r>
              <a:rPr lang="en-GB" dirty="0" smtClean="0"/>
              <a:t>RQD/F.A81 tested with old value</a:t>
            </a:r>
          </a:p>
          <a:p>
            <a:endParaRPr lang="en-GB" dirty="0"/>
          </a:p>
          <a:p>
            <a:r>
              <a:rPr lang="en-GB" dirty="0" smtClean="0"/>
              <a:t>Will have to test again at a further increased value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97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66800"/>
            <a:ext cx="8456341" cy="4926227"/>
          </a:xfrm>
        </p:spPr>
        <p:txBody>
          <a:bodyPr>
            <a:normAutofit/>
          </a:bodyPr>
          <a:lstStyle/>
          <a:p>
            <a:r>
              <a:rPr lang="en-GB" dirty="0"/>
              <a:t>XR1, </a:t>
            </a:r>
            <a:r>
              <a:rPr lang="en-GB" dirty="0" smtClean="0"/>
              <a:t>LR1, ML2 and XL2 </a:t>
            </a:r>
            <a:r>
              <a:rPr lang="en-GB" dirty="0" smtClean="0"/>
              <a:t>– COMMISSIONED</a:t>
            </a:r>
          </a:p>
          <a:p>
            <a:endParaRPr lang="en-GB" dirty="0" smtClean="0"/>
          </a:p>
          <a:p>
            <a:r>
              <a:rPr lang="en-GB" dirty="0" smtClean="0"/>
              <a:t>Missing </a:t>
            </a:r>
            <a:r>
              <a:rPr lang="en-GB" dirty="0" smtClean="0"/>
              <a:t>in A12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RSD1.A12B2: </a:t>
            </a:r>
            <a:r>
              <a:rPr lang="en-GB" dirty="0" err="1" smtClean="0">
                <a:solidFill>
                  <a:srgbClr val="FF0000"/>
                </a:solidFill>
              </a:rPr>
              <a:t>U_RES_max</a:t>
            </a:r>
            <a:r>
              <a:rPr lang="en-GB" dirty="0" smtClean="0">
                <a:solidFill>
                  <a:srgbClr val="FF0000"/>
                </a:solidFill>
              </a:rPr>
              <a:t> is slightly higher than criterion (73 instead of 70 mV)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RQTF.A12B2: </a:t>
            </a:r>
            <a:r>
              <a:rPr lang="en-GB" dirty="0" err="1" smtClean="0">
                <a:solidFill>
                  <a:srgbClr val="FF0000"/>
                </a:solidFill>
              </a:rPr>
              <a:t>U_RES_max</a:t>
            </a:r>
            <a:r>
              <a:rPr lang="en-GB" dirty="0" smtClean="0">
                <a:solidFill>
                  <a:srgbClr val="FF0000"/>
                </a:solidFill>
              </a:rPr>
              <a:t> is 104 mV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RQT13.R1B1: Noise in U_HTS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RQT13.R1B2: </a:t>
            </a:r>
            <a:r>
              <a:rPr lang="en-GB" dirty="0" err="1" smtClean="0">
                <a:solidFill>
                  <a:srgbClr val="FF0000"/>
                </a:solidFill>
              </a:rPr>
              <a:t>U_Res</a:t>
            </a:r>
            <a:r>
              <a:rPr lang="en-GB" dirty="0" smtClean="0">
                <a:solidFill>
                  <a:srgbClr val="FF0000"/>
                </a:solidFill>
              </a:rPr>
              <a:t> is oscillating before quench@555A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RQTL11.R1B1 and B2: trip on 0V crossing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65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S23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Missing in XR2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RCBXH2.R2: 3</a:t>
            </a:r>
            <a:r>
              <a:rPr lang="en-GB" baseline="30000" dirty="0" smtClean="0">
                <a:solidFill>
                  <a:srgbClr val="FF0000"/>
                </a:solidFill>
              </a:rPr>
              <a:t>rd</a:t>
            </a:r>
            <a:r>
              <a:rPr lang="en-GB" dirty="0" smtClean="0">
                <a:solidFill>
                  <a:srgbClr val="FF0000"/>
                </a:solidFill>
              </a:rPr>
              <a:t> quench (477 A, 475 A and 470 A)</a:t>
            </a:r>
            <a:r>
              <a:rPr lang="en-GB" dirty="0" smtClean="0"/>
              <a:t>; is there something we don’t see?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MR2 - COMMISSIONED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Missing </a:t>
            </a:r>
            <a:r>
              <a:rPr lang="en-GB" dirty="0" smtClean="0"/>
              <a:t>in A23</a:t>
            </a:r>
          </a:p>
          <a:p>
            <a:pPr lvl="1"/>
            <a:r>
              <a:rPr lang="en-GB" dirty="0" smtClean="0"/>
              <a:t>Four 600 A missing the last test</a:t>
            </a:r>
            <a:endParaRPr lang="en-GB" dirty="0" smtClean="0"/>
          </a:p>
          <a:p>
            <a:pPr lvl="1"/>
            <a:r>
              <a:rPr lang="en-GB" dirty="0" smtClean="0"/>
              <a:t>ROF.A23B1 – OK, but </a:t>
            </a:r>
            <a:r>
              <a:rPr lang="en-GB" dirty="0" smtClean="0">
                <a:solidFill>
                  <a:srgbClr val="FF0000"/>
                </a:solidFill>
              </a:rPr>
              <a:t>wrong I_DCCT reading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1217" y="1864943"/>
            <a:ext cx="3591152" cy="271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51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35752</TotalTime>
  <Words>1190</Words>
  <Application>Microsoft Office PowerPoint</Application>
  <PresentationFormat>On-screen Show (4:3)</PresentationFormat>
  <Paragraphs>218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Courier New</vt:lpstr>
      <vt:lpstr>Wingdings</vt:lpstr>
      <vt:lpstr>CERNCorporate4-3</vt:lpstr>
      <vt:lpstr>1_CERNCorporate4-3</vt:lpstr>
      <vt:lpstr>PowerPoint Presentation</vt:lpstr>
      <vt:lpstr>PowerPoint Presentation</vt:lpstr>
      <vt:lpstr>Cryogenics</vt:lpstr>
      <vt:lpstr>General news</vt:lpstr>
      <vt:lpstr>Summary status</vt:lpstr>
      <vt:lpstr>Status of RB circuits</vt:lpstr>
      <vt:lpstr>RQD/F tested with new current</vt:lpstr>
      <vt:lpstr>S12</vt:lpstr>
      <vt:lpstr>S23</vt:lpstr>
      <vt:lpstr>S34</vt:lpstr>
      <vt:lpstr>S45</vt:lpstr>
      <vt:lpstr>S56 </vt:lpstr>
      <vt:lpstr>S67 </vt:lpstr>
      <vt:lpstr>S78</vt:lpstr>
      <vt:lpstr>S81</vt:lpstr>
      <vt:lpstr>Accesses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Mirko Pojer</dc:creator>
  <cp:lastModifiedBy>Mirko Pojer</cp:lastModifiedBy>
  <cp:revision>258</cp:revision>
  <dcterms:created xsi:type="dcterms:W3CDTF">2015-11-05T15:38:47Z</dcterms:created>
  <dcterms:modified xsi:type="dcterms:W3CDTF">2016-03-14T07:24:55Z</dcterms:modified>
</cp:coreProperties>
</file>