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502007" r:id="rId1"/>
  </p:sldMasterIdLst>
  <p:notesMasterIdLst>
    <p:notesMasterId r:id="rId18"/>
  </p:notesMasterIdLst>
  <p:handoutMasterIdLst>
    <p:handoutMasterId r:id="rId19"/>
  </p:handoutMasterIdLst>
  <p:sldIdLst>
    <p:sldId id="2195" r:id="rId2"/>
    <p:sldId id="2194" r:id="rId3"/>
    <p:sldId id="2216" r:id="rId4"/>
    <p:sldId id="2217" r:id="rId5"/>
    <p:sldId id="2218" r:id="rId6"/>
    <p:sldId id="2219" r:id="rId7"/>
    <p:sldId id="2225" r:id="rId8"/>
    <p:sldId id="2226" r:id="rId9"/>
    <p:sldId id="2227" r:id="rId10"/>
    <p:sldId id="2223" r:id="rId11"/>
    <p:sldId id="2224" r:id="rId12"/>
    <p:sldId id="2228" r:id="rId13"/>
    <p:sldId id="2196" r:id="rId14"/>
    <p:sldId id="2198" r:id="rId15"/>
    <p:sldId id="2197" r:id="rId16"/>
    <p:sldId id="2199" r:id="rId17"/>
  </p:sldIdLst>
  <p:sldSz cx="9144000" cy="6858000" type="screen4x3"/>
  <p:notesSz cx="6811963" cy="9942513"/>
  <p:defaultTextStyle>
    <a:defPPr>
      <a:defRPr lang="fr-FR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ard Bertrand" initials="R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FF"/>
    <a:srgbClr val="33CC33"/>
    <a:srgbClr val="FF6600"/>
    <a:srgbClr val="FF3300"/>
    <a:srgbClr val="0066FF"/>
    <a:srgbClr val="FFF7DD"/>
    <a:srgbClr val="99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2" autoAdjust="0"/>
    <p:restoredTop sz="98129" autoAdjust="0"/>
  </p:normalViewPr>
  <p:slideViewPr>
    <p:cSldViewPr>
      <p:cViewPr varScale="1">
        <p:scale>
          <a:sx n="68" d="100"/>
          <a:sy n="68" d="100"/>
        </p:scale>
        <p:origin x="80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62"/>
    </p:cViewPr>
  </p:sorterViewPr>
  <p:notesViewPr>
    <p:cSldViewPr>
      <p:cViewPr varScale="1">
        <p:scale>
          <a:sx n="82" d="100"/>
          <a:sy n="82" d="100"/>
        </p:scale>
        <p:origin x="-3864" y="-102"/>
      </p:cViewPr>
      <p:guideLst>
        <p:guide orient="horz" pos="3133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52769" cy="49760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buNone/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7576" y="4"/>
            <a:ext cx="2952768" cy="49760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buNone/>
              <a:defRPr/>
            </a:pPr>
            <a:fld id="{D7381257-66DF-4C83-A00A-A00637A2B8FE}" type="datetimeFigureOut">
              <a:rPr lang="fr-FR"/>
              <a:pPr>
                <a:buNone/>
                <a:defRPr/>
              </a:pPr>
              <a:t>16/03/2016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324"/>
            <a:ext cx="2952769" cy="49760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buNone/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7576" y="9443324"/>
            <a:ext cx="2952768" cy="49760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buNone/>
              <a:defRPr/>
            </a:pPr>
            <a:fld id="{E3655026-EC26-4D0C-B2BC-89811960C8F1}" type="slidenum">
              <a:rPr lang="fr-FR"/>
              <a:pPr>
                <a:buNone/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002328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4"/>
            <a:ext cx="2952769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576" y="4"/>
            <a:ext cx="2952768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8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4" y="4723254"/>
            <a:ext cx="5449895" cy="447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3324"/>
            <a:ext cx="2952769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576" y="9443324"/>
            <a:ext cx="2952768" cy="49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8BDF97A-C648-401A-8383-DC0E87CEF8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438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2E07A8-F87A-4395-8A82-F24CE873CC3D}" type="slidenum">
              <a:rPr lang="fr-FR" smtClean="0"/>
              <a:pPr eaLnBrk="1" hangingPunct="1"/>
              <a:t>2</a:t>
            </a:fld>
            <a:endParaRPr lang="fr-FR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79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73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175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8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4691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7" name="Ellipse 6"/>
          <p:cNvSpPr/>
          <p:nvPr userDrawn="1"/>
        </p:nvSpPr>
        <p:spPr>
          <a:xfrm>
            <a:off x="8460432" y="260648"/>
            <a:ext cx="504056" cy="504056"/>
          </a:xfrm>
          <a:prstGeom prst="ellipse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>
              <a:buFontTx/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88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jourd'hu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7" name="Ellipse 6"/>
          <p:cNvSpPr/>
          <p:nvPr userDrawn="1"/>
        </p:nvSpPr>
        <p:spPr>
          <a:xfrm>
            <a:off x="8460432" y="260648"/>
            <a:ext cx="504056" cy="504056"/>
          </a:xfrm>
          <a:prstGeom prst="ellipse">
            <a:avLst/>
          </a:prstGeom>
          <a:solidFill>
            <a:srgbClr val="CC3300"/>
          </a:solidFill>
        </p:spPr>
        <p:txBody>
          <a:bodyPr wrap="square" rtlCol="0" anchor="ctr">
            <a:spAutoFit/>
          </a:bodyPr>
          <a:lstStyle/>
          <a:p>
            <a:pPr algn="ctr">
              <a:buFontTx/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6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Réunion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71538" y="6356350"/>
            <a:ext cx="1519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‹N°›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2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1st Q4 cold mass engineering meeting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85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1st Q4 cold mass engineering meeting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28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1st Q4 cold mass engineering meeting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prstGeom prst="rect">
            <a:avLst/>
          </a:prstGeo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6886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uv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/>
              <a:pPr>
                <a:buFontTx/>
                <a:buNone/>
                <a:defRPr/>
              </a:pPr>
              <a:t>‹N°›</a:t>
            </a:fld>
            <a:r>
              <a:rPr lang="en-US" dirty="0" smtClean="0"/>
              <a:t> / 153</a:t>
            </a:r>
          </a:p>
        </p:txBody>
      </p:sp>
      <p:sp>
        <p:nvSpPr>
          <p:cNvPr id="6" name="Text Box 5"/>
          <p:cNvSpPr txBox="1">
            <a:spLocks noChangeArrowheads="1"/>
          </p:cNvSpPr>
          <p:nvPr userDrawn="1"/>
        </p:nvSpPr>
        <p:spPr bwMode="auto">
          <a:xfrm>
            <a:off x="8460432" y="116632"/>
            <a:ext cx="576635" cy="4862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N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5168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667500"/>
            <a:ext cx="5143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424A34A-A9B6-40AE-A3E4-8676718D147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pic>
        <p:nvPicPr>
          <p:cNvPr id="7" name="Image 6" descr="bandeau_texte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pic>
        <p:nvPicPr>
          <p:cNvPr id="9" name="Picture 2" descr="http://irfu-i.cea.fr/Page/500/irfu_signature_cea_saclay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840267" cy="95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49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2008" r:id="rId1"/>
    <p:sldLayoutId id="2147502009" r:id="rId2"/>
    <p:sldLayoutId id="2147502010" r:id="rId3"/>
    <p:sldLayoutId id="2147502011" r:id="rId4"/>
    <p:sldLayoutId id="2147502012" r:id="rId5"/>
    <p:sldLayoutId id="2147502013" r:id="rId6"/>
    <p:sldLayoutId id="2147502014" r:id="rId7"/>
    <p:sldLayoutId id="2147502015" r:id="rId8"/>
    <p:sldLayoutId id="2147502016" r:id="rId9"/>
    <p:sldLayoutId id="214750201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fontAlgn="base" latinLnBrk="0" hangingPunct="1">
        <a:spcBef>
          <a:spcPct val="0"/>
        </a:spcBef>
        <a:spcAft>
          <a:spcPct val="0"/>
        </a:spcAft>
        <a:buNone/>
        <a:defRPr lang="fr-FR" sz="2200" b="1" i="0" kern="1200" cap="all" baseline="0" dirty="0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em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31640" y="2564904"/>
            <a:ext cx="6768752" cy="2592288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1" dirty="0">
                <a:latin typeface="Arial"/>
              </a:rPr>
              <a:t>First Q4 cold mass engineering follow up </a:t>
            </a:r>
            <a:r>
              <a:rPr lang="en-US" b="1" dirty="0" smtClean="0">
                <a:latin typeface="Arial"/>
              </a:rPr>
              <a:t>meeting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b="1" dirty="0" smtClean="0">
              <a:latin typeface="Arial"/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1" dirty="0" smtClean="0">
                <a:latin typeface="Arial"/>
              </a:rPr>
              <a:t>16/03/2016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fr-FR" b="1" dirty="0" smtClean="0">
              <a:latin typeface="Arial"/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b="1" dirty="0" smtClean="0">
                <a:latin typeface="Arial"/>
              </a:rPr>
              <a:t>Q4 </a:t>
            </a:r>
            <a:r>
              <a:rPr lang="fr-FR" b="1" dirty="0" err="1" smtClean="0">
                <a:latin typeface="Arial"/>
              </a:rPr>
              <a:t>Status</a:t>
            </a:r>
            <a:r>
              <a:rPr lang="fr-FR" b="1" dirty="0" smtClean="0">
                <a:latin typeface="Arial"/>
              </a:rPr>
              <a:t> update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fr-FR" b="1" dirty="0">
              <a:latin typeface="Arial"/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fr-FR" dirty="0" smtClean="0">
              <a:latin typeface="Arial"/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dirty="0" smtClean="0">
                <a:latin typeface="Arial"/>
              </a:rPr>
              <a:t>H. Felice, M. </a:t>
            </a:r>
            <a:r>
              <a:rPr lang="fr-FR" dirty="0" err="1" smtClean="0">
                <a:latin typeface="Arial"/>
              </a:rPr>
              <a:t>Segreti</a:t>
            </a:r>
            <a:r>
              <a:rPr lang="fr-FR" dirty="0" smtClean="0">
                <a:latin typeface="Arial"/>
              </a:rPr>
              <a:t>, D. Simon and JM. Rifflet</a:t>
            </a:r>
            <a:endParaRPr lang="fr-FR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67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07504" y="4955684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Collaring (key)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Insulation creep (20 %)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Cooling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Energisation at 110 % of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nom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Magnetic forces are computed</a:t>
            </a:r>
            <a:br>
              <a:rPr lang="en-US" sz="1600" dirty="0" smtClean="0"/>
            </a:br>
            <a:r>
              <a:rPr lang="en-US" sz="1600" dirty="0" smtClean="0"/>
              <a:t>at each coil node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67544" y="148478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Mechanical model</a:t>
            </a:r>
          </a:p>
          <a:p>
            <a:pPr algn="ctr"/>
            <a:r>
              <a:rPr lang="en-US" sz="1600" dirty="0" smtClean="0"/>
              <a:t>CAST3M</a:t>
            </a:r>
          </a:p>
        </p:txBody>
      </p:sp>
      <p:sp>
        <p:nvSpPr>
          <p:cNvPr id="16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5549510" cy="4608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5308" y="2852936"/>
            <a:ext cx="2372578" cy="2808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23" y="5677617"/>
            <a:ext cx="1237396" cy="528809"/>
          </a:xfrm>
          <a:prstGeom prst="rect">
            <a:avLst/>
          </a:prstGeom>
        </p:spPr>
      </p:pic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87" y="1066136"/>
            <a:ext cx="6188813" cy="270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052736"/>
            <a:ext cx="2127600" cy="27000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643993" y="479715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self-standing collar solution as mechanical structure is validated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78224"/>
            <a:ext cx="4343342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31640" y="2564904"/>
            <a:ext cx="6768752" cy="2592288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1" dirty="0" smtClean="0">
                <a:latin typeface="Arial"/>
              </a:rPr>
              <a:t>Status of the Q4 development at CEA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b="1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9909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13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aperture short model MQYYM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39" b="21885"/>
          <a:stretch/>
        </p:blipFill>
        <p:spPr>
          <a:xfrm>
            <a:off x="6070411" y="2420888"/>
            <a:ext cx="2745694" cy="792088"/>
          </a:xfrm>
          <a:prstGeom prst="rect">
            <a:avLst/>
          </a:prstGeom>
          <a:ln>
            <a:noFill/>
          </a:ln>
        </p:spPr>
      </p:pic>
      <p:sp>
        <p:nvSpPr>
          <p:cNvPr id="7" name="ZoneTexte 6"/>
          <p:cNvSpPr txBox="1"/>
          <p:nvPr/>
        </p:nvSpPr>
        <p:spPr>
          <a:xfrm>
            <a:off x="-36513" y="961472"/>
            <a:ext cx="8784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err="1" smtClean="0">
                <a:solidFill>
                  <a:srgbClr val="000000"/>
                </a:solidFill>
              </a:rPr>
              <a:t>Magnet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 key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parameters</a:t>
            </a: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Single aperture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RT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coil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length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= 1350 mm , 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RT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Magnetic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length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= 1217 mm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Self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supporting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austenitic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collars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non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laminated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yoke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to speed up fabrication and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lower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cost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Time Frame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Detailed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design phase: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ongoing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Drawings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,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Mock-ups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Procurement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of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tooling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and components: April to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Dec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2016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Coil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fabrication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should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start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Fall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2016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Collaring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at CERN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with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CEA team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Spring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2017</a:t>
            </a: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Use of Vertical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collaring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press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927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Yoking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Spring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2017, location to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be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defined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Test 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at Saclay 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=&gt;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Summer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2017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CERN Contact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persons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Ezio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Todesco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for coordination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Juan Carlos Perez for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specific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activities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collaring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,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yoking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and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quench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heaters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Rosario Principe for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material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steel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and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stainless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steel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Open questions (in discussion or not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yet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discussed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Collar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material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availibility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Details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on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press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Young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modulus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measuring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machine modification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Protection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heater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fabrication </a:t>
            </a:r>
            <a:endParaRPr lang="fr-FR" altLang="fr-FR" sz="1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786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14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PROTOTYPES </a:t>
            </a:r>
            <a:r>
              <a:rPr lang="fr-FR" dirty="0" err="1" smtClean="0"/>
              <a:t>Magnets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07504" y="980728"/>
            <a:ext cx="87849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err="1" smtClean="0">
                <a:solidFill>
                  <a:srgbClr val="000000"/>
                </a:solidFill>
              </a:rPr>
              <a:t>Magnet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 key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parameters</a:t>
            </a: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Double aperture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RT/1,9K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Magnetic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length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=  3681 / 3670 mm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SPECIAL CONTEXT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Pre-commercialization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procurement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(PCP) QUACO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EU finances 70% of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project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but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strong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constraints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implementation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Activity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divided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3 phases: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conceptual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desig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n, engineering design, first-of-a-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kind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fabrication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Firms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competition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from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one phase to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next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 4/3/2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firms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phases 1/2/3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NOT A BUILT-TO-PRINT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Time Frame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RFT in May 2016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Start of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work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January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2017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Prototypes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delivered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Feb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2020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CERN Contact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persons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Marcello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Lossaso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for QUACO coordination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>
                <a:solidFill>
                  <a:srgbClr val="000000"/>
                </a:solidFill>
              </a:rPr>
              <a:t>Ezio</a:t>
            </a:r>
            <a:r>
              <a:rPr lang="fr-FR" altLang="fr-FR" sz="1400" kern="0" dirty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>
                <a:solidFill>
                  <a:srgbClr val="000000"/>
                </a:solidFill>
              </a:rPr>
              <a:t>Todesco</a:t>
            </a:r>
            <a:r>
              <a:rPr lang="fr-FR" altLang="fr-FR" sz="1400" kern="0" dirty="0">
                <a:solidFill>
                  <a:srgbClr val="000000"/>
                </a:solidFill>
              </a:rPr>
              <a:t> 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as WP3 leader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Arnaud Foussat on support for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integration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?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SOME Open questions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choice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of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mechanical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solution for the support structure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is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open. If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austenitic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steel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is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used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, the consortium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commits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to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provide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material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Some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mock-ups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can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be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produced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during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QUACO, for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example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 slice of structure: use of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press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at CERN?</a:t>
            </a:r>
            <a:endParaRPr lang="fr-FR" altLang="fr-FR" sz="1400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5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15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SERIES MAGNETS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07504" y="1124744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err="1" smtClean="0">
                <a:solidFill>
                  <a:srgbClr val="000000"/>
                </a:solidFill>
              </a:rPr>
              <a:t>Magnet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 key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parameters</a:t>
            </a: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Double aperture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>
                <a:solidFill>
                  <a:srgbClr val="000000"/>
                </a:solidFill>
              </a:rPr>
              <a:t>RT/1,9K </a:t>
            </a:r>
            <a:r>
              <a:rPr lang="fr-FR" altLang="fr-FR" sz="1400" kern="0" dirty="0" err="1">
                <a:solidFill>
                  <a:srgbClr val="000000"/>
                </a:solidFill>
              </a:rPr>
              <a:t>Magnetic</a:t>
            </a:r>
            <a:r>
              <a:rPr lang="fr-FR" altLang="fr-FR" sz="1400" kern="0" dirty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>
                <a:solidFill>
                  <a:srgbClr val="000000"/>
                </a:solidFill>
              </a:rPr>
              <a:t>length</a:t>
            </a:r>
            <a:r>
              <a:rPr lang="fr-FR" altLang="fr-FR" sz="1400" kern="0" dirty="0">
                <a:solidFill>
                  <a:srgbClr val="000000"/>
                </a:solidFill>
              </a:rPr>
              <a:t> =  3681 / 3670 mm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b="1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Open questions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Transition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between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end of QUACO and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start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of the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series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, IP management…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Type of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technical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solution (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mechanical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solution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found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in QUACO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can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be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different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from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the MQYYM)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Type of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funding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err="1" smtClean="0">
                <a:solidFill>
                  <a:srgbClr val="000000"/>
                </a:solidFill>
              </a:rPr>
              <a:t>Timeline</a:t>
            </a:r>
            <a:r>
              <a:rPr lang="fr-FR" altLang="fr-FR" sz="1400" b="1" kern="0" dirty="0" smtClean="0">
                <a:solidFill>
                  <a:srgbClr val="000000"/>
                </a:solidFill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4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magnets</a:t>
            </a:r>
            <a:r>
              <a:rPr lang="fr-FR" altLang="fr-FR" sz="1400" kern="0" dirty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produced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from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 2021 to 2023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400" b="1" kern="0" dirty="0" smtClean="0">
                <a:solidFill>
                  <a:srgbClr val="000000"/>
                </a:solidFill>
              </a:rPr>
              <a:t>CERN Contact </a:t>
            </a:r>
            <a:r>
              <a:rPr lang="fr-FR" altLang="fr-FR" sz="1400" b="1" kern="0" dirty="0" err="1" smtClean="0">
                <a:solidFill>
                  <a:srgbClr val="000000"/>
                </a:solidFill>
              </a:rPr>
              <a:t>persons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err="1" smtClean="0">
                <a:solidFill>
                  <a:srgbClr val="000000"/>
                </a:solidFill>
              </a:rPr>
              <a:t>Ezio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400" kern="0" dirty="0" err="1">
                <a:solidFill>
                  <a:srgbClr val="000000"/>
                </a:solidFill>
              </a:rPr>
              <a:t>Todesco</a:t>
            </a:r>
            <a:r>
              <a:rPr lang="fr-FR" altLang="fr-FR" sz="1400" kern="0" dirty="0">
                <a:solidFill>
                  <a:srgbClr val="000000"/>
                </a:solidFill>
              </a:rPr>
              <a:t> </a:t>
            </a:r>
            <a:r>
              <a:rPr lang="fr-FR" altLang="fr-FR" sz="1400" kern="0" dirty="0" smtClean="0">
                <a:solidFill>
                  <a:srgbClr val="000000"/>
                </a:solidFill>
              </a:rPr>
              <a:t>as WP3 leader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400" kern="0" dirty="0" smtClean="0">
                <a:solidFill>
                  <a:srgbClr val="000000"/>
                </a:solidFill>
              </a:rPr>
              <a:t>Arnaud Foussat on cold mass </a:t>
            </a:r>
            <a:r>
              <a:rPr lang="fr-FR" altLang="fr-FR" sz="1400" kern="0" dirty="0" err="1" smtClean="0">
                <a:solidFill>
                  <a:srgbClr val="000000"/>
                </a:solidFill>
              </a:rPr>
              <a:t>integration</a:t>
            </a:r>
            <a:endParaRPr lang="fr-FR" altLang="fr-FR" sz="1400" kern="0" dirty="0" smtClean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altLang="fr-FR" sz="1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074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16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PENDING DECISIONS and topics for discussion on </a:t>
            </a:r>
            <a:r>
              <a:rPr lang="fr-FR" dirty="0" err="1" smtClean="0"/>
              <a:t>integration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9512" y="1340768"/>
            <a:ext cx="8507288" cy="32403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err="1" smtClean="0">
                <a:latin typeface="Arial"/>
              </a:rPr>
              <a:t>Yoke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outer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diameter</a:t>
            </a:r>
            <a:r>
              <a:rPr lang="fr-FR" sz="1400" dirty="0" smtClean="0">
                <a:latin typeface="Arial"/>
              </a:rPr>
              <a:t>: </a:t>
            </a:r>
            <a:r>
              <a:rPr lang="fr-FR" sz="1400" dirty="0" err="1" smtClean="0">
                <a:latin typeface="Arial"/>
              </a:rPr>
              <a:t>working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assumption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since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yesterday</a:t>
            </a:r>
            <a:r>
              <a:rPr lang="fr-FR" sz="1400" dirty="0" smtClean="0">
                <a:latin typeface="Arial"/>
              </a:rPr>
              <a:t> (discussion </a:t>
            </a:r>
            <a:r>
              <a:rPr lang="fr-FR" sz="1400" dirty="0" err="1" smtClean="0">
                <a:latin typeface="Arial"/>
              </a:rPr>
              <a:t>with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Ezio</a:t>
            </a:r>
            <a:r>
              <a:rPr lang="fr-FR" sz="1400" dirty="0" smtClean="0">
                <a:latin typeface="Arial"/>
              </a:rPr>
              <a:t>) 614 mm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err="1" smtClean="0">
                <a:latin typeface="Arial"/>
              </a:rPr>
              <a:t>Poisition</a:t>
            </a:r>
            <a:r>
              <a:rPr lang="fr-FR" sz="1400" dirty="0" smtClean="0">
                <a:latin typeface="Arial"/>
              </a:rPr>
              <a:t> of the </a:t>
            </a:r>
            <a:r>
              <a:rPr lang="fr-FR" sz="1400" dirty="0" err="1" smtClean="0">
                <a:latin typeface="Arial"/>
              </a:rPr>
              <a:t>cooling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channel</a:t>
            </a:r>
            <a:endParaRPr lang="fr-FR" sz="1400" dirty="0" smtClean="0">
              <a:latin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Bus bars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1400" dirty="0">
              <a:latin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Instrumentation: voltage </a:t>
            </a:r>
            <a:r>
              <a:rPr lang="fr-FR" sz="1400" dirty="0" err="1" smtClean="0">
                <a:latin typeface="Arial"/>
              </a:rPr>
              <a:t>taps</a:t>
            </a:r>
            <a:r>
              <a:rPr lang="fr-FR" sz="1400" dirty="0" smtClean="0">
                <a:latin typeface="Arial"/>
              </a:rPr>
              <a:t>, protection*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CLIQ?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1400" dirty="0">
              <a:latin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1400" dirty="0" smtClean="0">
              <a:latin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err="1" smtClean="0">
                <a:latin typeface="Arial"/>
              </a:rPr>
              <a:t>Material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availability</a:t>
            </a:r>
            <a:r>
              <a:rPr lang="fr-FR" sz="1400" dirty="0" smtClean="0">
                <a:latin typeface="Arial"/>
              </a:rPr>
              <a:t> for </a:t>
            </a:r>
            <a:r>
              <a:rPr lang="fr-FR" sz="1400" dirty="0" err="1" smtClean="0">
                <a:latin typeface="Arial"/>
              </a:rPr>
              <a:t>stainless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steel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collar</a:t>
            </a:r>
            <a:r>
              <a:rPr lang="fr-FR" sz="1400" dirty="0" smtClean="0">
                <a:latin typeface="Arial"/>
              </a:rPr>
              <a:t>: </a:t>
            </a:r>
            <a:r>
              <a:rPr lang="fr-FR" sz="1400" dirty="0" err="1" smtClean="0">
                <a:latin typeface="Arial"/>
              </a:rPr>
              <a:t>we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would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need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some</a:t>
            </a:r>
            <a:r>
              <a:rPr lang="fr-FR" sz="1400" dirty="0" smtClean="0">
                <a:latin typeface="Arial"/>
              </a:rPr>
              <a:t> input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1400" dirty="0">
              <a:latin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…</a:t>
            </a:r>
            <a:endParaRPr lang="fr-FR" sz="140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0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275856" y="1587101"/>
            <a:ext cx="5520951" cy="3280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err="1" smtClean="0"/>
              <a:t>Quadrupôle</a:t>
            </a:r>
            <a:r>
              <a:rPr lang="en-US" sz="1400" dirty="0" smtClean="0"/>
              <a:t> </a:t>
            </a:r>
            <a:r>
              <a:rPr lang="en-US" sz="1400" dirty="0" err="1" smtClean="0"/>
              <a:t>en</a:t>
            </a:r>
            <a:r>
              <a:rPr lang="en-US" sz="1400" dirty="0" smtClean="0"/>
              <a:t> cos2</a:t>
            </a:r>
            <a:r>
              <a:rPr lang="en-US" sz="1400" dirty="0" smtClean="0">
                <a:latin typeface="Symbol" panose="05050102010706020507" pitchFamily="18" charset="2"/>
              </a:rPr>
              <a:t>q</a:t>
            </a:r>
            <a:r>
              <a:rPr lang="en-US" sz="1400" dirty="0" smtClean="0"/>
              <a:t> double </a:t>
            </a:r>
            <a:r>
              <a:rPr lang="en-US" sz="1400" dirty="0" err="1" smtClean="0"/>
              <a:t>couche</a:t>
            </a:r>
            <a:endParaRPr lang="en-US" sz="1400" dirty="0"/>
          </a:p>
          <a:p>
            <a:r>
              <a:rPr lang="en-US" sz="1400" dirty="0" err="1" smtClean="0"/>
              <a:t>Ouverture</a:t>
            </a:r>
            <a:r>
              <a:rPr lang="en-US" sz="1400" dirty="0" smtClean="0"/>
              <a:t> </a:t>
            </a:r>
            <a:r>
              <a:rPr lang="en-US" sz="1400" dirty="0"/>
              <a:t>= 90 </a:t>
            </a:r>
            <a:r>
              <a:rPr lang="en-US" sz="1400" dirty="0" smtClean="0"/>
              <a:t>mm</a:t>
            </a:r>
          </a:p>
          <a:p>
            <a:r>
              <a:rPr lang="en-US" sz="1400" dirty="0" smtClean="0"/>
              <a:t>Integrated gradient = 440 T</a:t>
            </a:r>
          </a:p>
          <a:p>
            <a:r>
              <a:rPr lang="en-US" sz="1400" dirty="0" smtClean="0"/>
              <a:t>1,9 K Magnetic </a:t>
            </a:r>
            <a:r>
              <a:rPr lang="en-US" sz="1400" dirty="0" smtClean="0"/>
              <a:t>length = 3.67 m</a:t>
            </a:r>
          </a:p>
          <a:p>
            <a:r>
              <a:rPr lang="en-US" sz="1400" dirty="0" smtClean="0"/>
              <a:t>Nominal gradient = 120 T/m</a:t>
            </a:r>
          </a:p>
          <a:p>
            <a:r>
              <a:rPr lang="en-US" sz="1400" dirty="0" smtClean="0"/>
              <a:t>Temperature = 1.9 K</a:t>
            </a:r>
          </a:p>
          <a:p>
            <a:r>
              <a:rPr lang="en-US" sz="1400" dirty="0"/>
              <a:t>Nominal current = </a:t>
            </a:r>
            <a:r>
              <a:rPr lang="en-US" sz="1400" dirty="0" smtClean="0"/>
              <a:t>4590 </a:t>
            </a:r>
            <a:r>
              <a:rPr lang="en-US" sz="1400" dirty="0"/>
              <a:t>A</a:t>
            </a:r>
          </a:p>
          <a:p>
            <a:r>
              <a:rPr lang="en-US" sz="1400" dirty="0" smtClean="0"/>
              <a:t>Stored energy = 0.81 MJ</a:t>
            </a:r>
            <a:endParaRPr lang="en-US" sz="1400" u="sng" dirty="0" smtClean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552727" cy="908720"/>
          </a:xfrm>
        </p:spPr>
        <p:txBody>
          <a:bodyPr/>
          <a:lstStyle/>
          <a:p>
            <a:r>
              <a:rPr lang="fr-FR" dirty="0" err="1"/>
              <a:t>Quadrupôle</a:t>
            </a:r>
            <a:r>
              <a:rPr lang="fr-FR" dirty="0"/>
              <a:t> Q4 pour le </a:t>
            </a:r>
            <a:r>
              <a:rPr lang="fr-FR" dirty="0" smtClean="0"/>
              <a:t>LHC (Hi-</a:t>
            </a:r>
            <a:r>
              <a:rPr lang="fr-FR" dirty="0" err="1" smtClean="0"/>
              <a:t>Lumi</a:t>
            </a:r>
            <a:r>
              <a:rPr lang="fr-FR" dirty="0" smtClean="0"/>
              <a:t>)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76752"/>
            <a:ext cx="2738737" cy="2736304"/>
          </a:xfrm>
          <a:prstGeom prst="rect">
            <a:avLst/>
          </a:prstGeom>
          <a:ln>
            <a:noFill/>
          </a:ln>
        </p:spPr>
      </p:pic>
      <p:grpSp>
        <p:nvGrpSpPr>
          <p:cNvPr id="10" name="Groupe 9"/>
          <p:cNvGrpSpPr/>
          <p:nvPr/>
        </p:nvGrpSpPr>
        <p:grpSpPr>
          <a:xfrm>
            <a:off x="3371527" y="1377360"/>
            <a:ext cx="5627645" cy="1287231"/>
            <a:chOff x="3371527" y="1025352"/>
            <a:chExt cx="5627645" cy="1287231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91"/>
            <a:stretch/>
          </p:blipFill>
          <p:spPr bwMode="auto">
            <a:xfrm>
              <a:off x="3371527" y="1025352"/>
              <a:ext cx="5627645" cy="1287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5868144" y="1025352"/>
              <a:ext cx="1512168" cy="31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fr-FR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Flèche vers le bas 11"/>
          <p:cNvSpPr/>
          <p:nvPr/>
        </p:nvSpPr>
        <p:spPr>
          <a:xfrm>
            <a:off x="7812360" y="3132936"/>
            <a:ext cx="72008" cy="792088"/>
          </a:xfrm>
          <a:prstGeom prst="downArrow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6948264" y="3276952"/>
            <a:ext cx="1080120" cy="360040"/>
          </a:xfrm>
          <a:prstGeom prst="rightArrow">
            <a:avLst>
              <a:gd name="adj1" fmla="val 50000"/>
              <a:gd name="adj2" fmla="val 121507"/>
            </a:avLst>
          </a:prstGeom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 rot="16200000">
            <a:off x="8498234" y="2675595"/>
            <a:ext cx="512968" cy="275524"/>
          </a:xfrm>
          <a:prstGeom prst="rightArrow">
            <a:avLst>
              <a:gd name="adj1" fmla="val 50000"/>
              <a:gd name="adj2" fmla="val 323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3A18B84-9EFD-41B6-A5E4-D37CFBDD82D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buFontTx/>
                <a:buNone/>
                <a:defRPr/>
              </a:pPr>
              <a:t>2</a:t>
            </a:fld>
            <a:endParaRPr lang="en-US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1st Q4 cold mass engineering meeting</a:t>
            </a:r>
            <a:endParaRPr lang="fr-FR" dirty="0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8" y="5141848"/>
            <a:ext cx="4104456" cy="111911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400" dirty="0" smtClean="0">
                <a:latin typeface="Arial"/>
              </a:rPr>
              <a:t>3 main axis: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The single aperture short model MQYYM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The full </a:t>
            </a:r>
            <a:r>
              <a:rPr lang="fr-FR" sz="1400" dirty="0" err="1" smtClean="0">
                <a:latin typeface="Arial"/>
              </a:rPr>
              <a:t>length</a:t>
            </a:r>
            <a:r>
              <a:rPr lang="fr-FR" sz="1400" dirty="0" smtClean="0">
                <a:latin typeface="Arial"/>
              </a:rPr>
              <a:t> prototypes  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latin typeface="Arial"/>
              </a:rPr>
              <a:t>The </a:t>
            </a:r>
            <a:r>
              <a:rPr lang="fr-FR" sz="1400" dirty="0" err="1" smtClean="0">
                <a:latin typeface="Arial"/>
              </a:rPr>
              <a:t>series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magnets</a:t>
            </a:r>
            <a:endParaRPr lang="fr-FR" sz="140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26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31640" y="2564904"/>
            <a:ext cx="6768752" cy="2592288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1" dirty="0" smtClean="0">
                <a:latin typeface="Arial"/>
              </a:rPr>
              <a:t>Q4 Design Overview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b="1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300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053296"/>
            <a:ext cx="5044480" cy="504000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35496" y="1700808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2 layers of </a:t>
            </a:r>
            <a:r>
              <a:rPr lang="en-US" dirty="0"/>
              <a:t>M</a:t>
            </a:r>
            <a:r>
              <a:rPr lang="en-US" dirty="0" smtClean="0"/>
              <a:t>QM cable</a:t>
            </a:r>
            <a:endParaRPr lang="en-US" dirty="0"/>
          </a:p>
          <a:p>
            <a:r>
              <a:rPr lang="en-US" dirty="0" smtClean="0"/>
              <a:t>Inner blocks: 17 + 8 turns</a:t>
            </a:r>
          </a:p>
          <a:p>
            <a:r>
              <a:rPr lang="en-US" dirty="0" smtClean="0"/>
              <a:t>Outer blocks: 16 +10 turns</a:t>
            </a:r>
          </a:p>
          <a:p>
            <a:endParaRPr lang="en-US" dirty="0"/>
          </a:p>
          <a:p>
            <a:r>
              <a:rPr lang="en-US" b="1" dirty="0" smtClean="0"/>
              <a:t>Aperture </a:t>
            </a:r>
            <a:r>
              <a:rPr lang="en-US" b="1" dirty="0"/>
              <a:t>= 90 </a:t>
            </a:r>
            <a:r>
              <a:rPr lang="en-US" b="1" dirty="0" smtClean="0"/>
              <a:t>mm (as before)</a:t>
            </a:r>
          </a:p>
          <a:p>
            <a:endParaRPr lang="en-US" dirty="0" smtClean="0"/>
          </a:p>
          <a:p>
            <a:r>
              <a:rPr lang="en-US" dirty="0" smtClean="0"/>
              <a:t>Integrated gradient = 440 T</a:t>
            </a:r>
          </a:p>
          <a:p>
            <a:r>
              <a:rPr lang="en-US" dirty="0" smtClean="0"/>
              <a:t>Magnetic length = 3.67 m</a:t>
            </a:r>
          </a:p>
          <a:p>
            <a:r>
              <a:rPr lang="en-US" dirty="0" smtClean="0"/>
              <a:t>Nominal gradient = 120 T/m</a:t>
            </a:r>
          </a:p>
          <a:p>
            <a:endParaRPr lang="en-US" dirty="0" smtClean="0"/>
          </a:p>
          <a:p>
            <a:r>
              <a:rPr lang="en-US" b="1" dirty="0">
                <a:solidFill>
                  <a:srgbClr val="FF0000"/>
                </a:solidFill>
              </a:rPr>
              <a:t>Loadline margin = 20 %</a:t>
            </a:r>
          </a:p>
          <a:p>
            <a:r>
              <a:rPr lang="en-US" dirty="0" smtClean="0"/>
              <a:t>Temperature = 1.9 K</a:t>
            </a:r>
          </a:p>
          <a:p>
            <a:r>
              <a:rPr lang="en-US" b="1" dirty="0">
                <a:solidFill>
                  <a:srgbClr val="FF0000"/>
                </a:solidFill>
              </a:rPr>
              <a:t>Nominal current = </a:t>
            </a:r>
            <a:r>
              <a:rPr lang="en-US" b="1" dirty="0" smtClean="0">
                <a:solidFill>
                  <a:srgbClr val="FF0000"/>
                </a:solidFill>
              </a:rPr>
              <a:t>4590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</a:p>
          <a:p>
            <a:r>
              <a:rPr lang="en-US" dirty="0" smtClean="0"/>
              <a:t>Stored energy = 0.81 MJ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Differential inductance = 2 × 37.5 </a:t>
            </a:r>
            <a:r>
              <a:rPr lang="en-US" b="1" u="sng" dirty="0" err="1" smtClean="0">
                <a:solidFill>
                  <a:srgbClr val="FF0000"/>
                </a:solidFill>
              </a:rPr>
              <a:t>mH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8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0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2" y="1053296"/>
            <a:ext cx="6702144" cy="504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497" y="2106722"/>
            <a:ext cx="23042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Calculation with collars (assuming a relative permeability of 1.0025)</a:t>
            </a:r>
          </a:p>
          <a:p>
            <a:endParaRPr lang="en-US" dirty="0" smtClean="0"/>
          </a:p>
          <a:p>
            <a:r>
              <a:rPr lang="en-US" dirty="0" smtClean="0"/>
              <a:t>Re-optimized cross-section to minimize impact of collars on b6</a:t>
            </a:r>
            <a:endParaRPr lang="en-US" dirty="0"/>
          </a:p>
        </p:txBody>
      </p:sp>
      <p:sp>
        <p:nvSpPr>
          <p:cNvPr id="13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8561" y="1036342"/>
            <a:ext cx="6165439" cy="50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60032" y="3187010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Peak field = 6.4 T</a:t>
            </a:r>
          </a:p>
        </p:txBody>
      </p:sp>
      <p:sp>
        <p:nvSpPr>
          <p:cNvPr id="8" name="Rectangle 7"/>
          <p:cNvSpPr/>
          <p:nvPr/>
        </p:nvSpPr>
        <p:spPr>
          <a:xfrm>
            <a:off x="35496" y="2117755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Calculation with collars (assuming a relative permeability of 1.0025)</a:t>
            </a:r>
          </a:p>
          <a:p>
            <a:endParaRPr lang="en-US" dirty="0"/>
          </a:p>
          <a:p>
            <a:r>
              <a:rPr lang="en-US" dirty="0" smtClean="0"/>
              <a:t>At 4590 A, collars increase the peak field on conductor by about 0.12 T</a:t>
            </a:r>
            <a:endParaRPr lang="en-US" dirty="0"/>
          </a:p>
        </p:txBody>
      </p:sp>
      <p:sp>
        <p:nvSpPr>
          <p:cNvPr id="10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9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5376" r="1176" b="2750"/>
          <a:stretch/>
        </p:blipFill>
        <p:spPr>
          <a:xfrm>
            <a:off x="0" y="1134768"/>
            <a:ext cx="9144000" cy="524656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995936" y="54537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View of a 600 mm long model </a:t>
            </a:r>
            <a:endParaRPr lang="en-US" i="1" dirty="0"/>
          </a:p>
        </p:txBody>
      </p:sp>
      <p:sp>
        <p:nvSpPr>
          <p:cNvPr id="9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71600" y="50038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Lead end 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7845284" y="31643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end </a:t>
            </a:r>
            <a:endParaRPr lang="en-US" dirty="0"/>
          </a:p>
        </p:txBody>
      </p:sp>
      <p:sp>
        <p:nvSpPr>
          <p:cNvPr id="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44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b="5376"/>
          <a:stretch/>
        </p:blipFill>
        <p:spPr>
          <a:xfrm>
            <a:off x="395536" y="1045840"/>
            <a:ext cx="8388424" cy="5191472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2" name="Titre 16"/>
          <p:cNvSpPr txBox="1">
            <a:spLocks/>
          </p:cNvSpPr>
          <p:nvPr/>
        </p:nvSpPr>
        <p:spPr>
          <a:xfrm>
            <a:off x="2051720" y="52752"/>
            <a:ext cx="669674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24128" y="4581128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Localization of the peak </a:t>
            </a:r>
            <a:r>
              <a:rPr lang="en-US" b="1" dirty="0">
                <a:solidFill>
                  <a:srgbClr val="FF0000"/>
                </a:solidFill>
              </a:rPr>
              <a:t>field (</a:t>
            </a:r>
            <a:r>
              <a:rPr lang="en-US" b="1" dirty="0" smtClean="0">
                <a:solidFill>
                  <a:srgbClr val="FF0000"/>
                </a:solidFill>
              </a:rPr>
              <a:t>6.5 T i.e. only 1 % higher than in the straight part)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3491880" y="4005064"/>
            <a:ext cx="2448272" cy="79208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35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35" y="1161288"/>
            <a:ext cx="7049737" cy="48600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51520" y="2708920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Integrated b6 has been minimized</a:t>
            </a:r>
          </a:p>
        </p:txBody>
      </p:sp>
      <p:sp>
        <p:nvSpPr>
          <p:cNvPr id="15" name="Titre 16"/>
          <p:cNvSpPr txBox="1">
            <a:spLocks/>
          </p:cNvSpPr>
          <p:nvPr/>
        </p:nvSpPr>
        <p:spPr>
          <a:xfrm>
            <a:off x="2031834" y="52752"/>
            <a:ext cx="6716629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5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IPHI_CP">
  <a:themeElements>
    <a:clrScheme name="IPHI_C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ctr">
          <a:buNone/>
          <a:defRPr dirty="0" smtClean="0">
            <a:solidFill>
              <a:srgbClr val="FF0000"/>
            </a:solidFill>
          </a:defRPr>
        </a:defPPr>
      </a:lstStyle>
    </a:spDef>
    <a:lnDef>
      <a:spPr>
        <a:ln w="317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50800">
          <a:solidFill>
            <a:srgbClr val="92D050"/>
          </a:solidFill>
        </a:ln>
      </a:spPr>
      <a:bodyPr wrap="square" rtlCol="0">
        <a:noAutofit/>
      </a:bodyPr>
      <a:lstStyle>
        <a:defPPr algn="ctr" fontAlgn="auto">
          <a:lnSpc>
            <a:spcPct val="100000"/>
          </a:lnSpc>
          <a:spcBef>
            <a:spcPts val="0"/>
          </a:spcBef>
          <a:spcAft>
            <a:spcPts val="0"/>
          </a:spcAft>
          <a:buFontTx/>
          <a:buNone/>
          <a:defRPr sz="1000" dirty="0" smtClean="0">
            <a:solidFill>
              <a:prstClr val="white"/>
            </a:solidFill>
            <a:latin typeface="Arial"/>
          </a:defRPr>
        </a:defPPr>
      </a:lstStyle>
    </a:txDef>
  </a:objectDefaults>
  <a:extraClrSchemeLst>
    <a:extraClrScheme>
      <a:clrScheme name="IPHI_C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123916</TotalTime>
  <Words>877</Words>
  <Application>Microsoft Office PowerPoint</Application>
  <PresentationFormat>Affichage à l'écran (4:3)</PresentationFormat>
  <Paragraphs>183</Paragraphs>
  <Slides>16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Comic Sans MS</vt:lpstr>
      <vt:lpstr>Symbol</vt:lpstr>
      <vt:lpstr>Wingdings</vt:lpstr>
      <vt:lpstr>6_IPHI_CP</vt:lpstr>
      <vt:lpstr>Présentation PowerPoint</vt:lpstr>
      <vt:lpstr>Quadrupôle Q4 pour le LHC (Hi-Lumi)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Single aperture short model MQYYM</vt:lpstr>
      <vt:lpstr>PROTOTYPES Magnets</vt:lpstr>
      <vt:lpstr>SERIES MAGNETS</vt:lpstr>
      <vt:lpstr>PENDING DECISIONS and topics for discussion on integration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Av. Prog</dc:title>
  <dc:creator>FERRAND</dc:creator>
  <cp:lastModifiedBy>FELICE Helene</cp:lastModifiedBy>
  <cp:revision>3602</cp:revision>
  <cp:lastPrinted>2014-03-10T12:09:21Z</cp:lastPrinted>
  <dcterms:created xsi:type="dcterms:W3CDTF">2006-03-11T15:04:19Z</dcterms:created>
  <dcterms:modified xsi:type="dcterms:W3CDTF">2016-03-16T07:36:00Z</dcterms:modified>
</cp:coreProperties>
</file>