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7105650" cy="102393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9F3"/>
    <a:srgbClr val="D2DF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776" autoAdjust="0"/>
    <p:restoredTop sz="94660"/>
  </p:normalViewPr>
  <p:slideViewPr>
    <p:cSldViewPr>
      <p:cViewPr>
        <p:scale>
          <a:sx n="100" d="100"/>
          <a:sy n="100" d="100"/>
        </p:scale>
        <p:origin x="-258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115" cy="511968"/>
          </a:xfrm>
          <a:prstGeom prst="rect">
            <a:avLst/>
          </a:prstGeom>
        </p:spPr>
        <p:txBody>
          <a:bodyPr vert="horz" lIns="94374" tIns="47187" rIns="94374" bIns="4718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4892" y="0"/>
            <a:ext cx="3079115" cy="511968"/>
          </a:xfrm>
          <a:prstGeom prst="rect">
            <a:avLst/>
          </a:prstGeom>
        </p:spPr>
        <p:txBody>
          <a:bodyPr vert="horz" lIns="94374" tIns="47187" rIns="94374" bIns="47187" rtlCol="0"/>
          <a:lstStyle>
            <a:lvl1pPr algn="r">
              <a:defRPr sz="1200"/>
            </a:lvl1pPr>
          </a:lstStyle>
          <a:p>
            <a:fld id="{F7FF53E3-D3C6-4CC0-B0C1-F79EEE5D071F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5630"/>
            <a:ext cx="3079115" cy="511968"/>
          </a:xfrm>
          <a:prstGeom prst="rect">
            <a:avLst/>
          </a:prstGeom>
        </p:spPr>
        <p:txBody>
          <a:bodyPr vert="horz" lIns="94374" tIns="47187" rIns="94374" bIns="4718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4892" y="9725630"/>
            <a:ext cx="3079115" cy="511968"/>
          </a:xfrm>
          <a:prstGeom prst="rect">
            <a:avLst/>
          </a:prstGeom>
        </p:spPr>
        <p:txBody>
          <a:bodyPr vert="horz" lIns="94374" tIns="47187" rIns="94374" bIns="47187" rtlCol="0" anchor="b"/>
          <a:lstStyle>
            <a:lvl1pPr algn="r">
              <a:defRPr sz="1200"/>
            </a:lvl1pPr>
          </a:lstStyle>
          <a:p>
            <a:fld id="{B947EACF-63F0-4417-B3B1-830BE335E9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55F70-AFCC-4950-A283-9F44D4CC050C}" type="datetimeFigureOut">
              <a:rPr lang="fr-FR" smtClean="0"/>
              <a:pPr/>
              <a:t>29/08/2016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77CC0-E6CC-4999-8DAB-CB1E63DF01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28728" y="2714620"/>
            <a:ext cx="6143668" cy="2143140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357554" y="428604"/>
            <a:ext cx="47863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International Workshop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on ADSR </a:t>
            </a:r>
            <a:r>
              <a:rPr kumimoji="0" lang="fr-FR" sz="24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systems</a:t>
            </a:r>
            <a:r>
              <a:rPr kumimoji="0" lang="fr-FR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and Thorium </a:t>
            </a:r>
          </a:p>
        </p:txBody>
      </p:sp>
      <p:sp>
        <p:nvSpPr>
          <p:cNvPr id="3" name="Rectangle 2"/>
          <p:cNvSpPr/>
          <p:nvPr/>
        </p:nvSpPr>
        <p:spPr>
          <a:xfrm>
            <a:off x="1500166" y="2786058"/>
            <a:ext cx="614366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Accelerator Reliability requirements 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for ADS: the MYRRHA project goals 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Tomas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Junquera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A.C.S.  (Accelerators and Cryogenic Systems)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6" name="Picture 4" descr="University of Huddersfield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2000265" cy="72278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71868" y="1357298"/>
            <a:ext cx="4214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31 August 2016 to 2 </a:t>
            </a:r>
            <a:r>
              <a:rPr lang="fr-FR" sz="2000" b="1" dirty="0" err="1" smtClean="0"/>
              <a:t>September</a:t>
            </a:r>
            <a:r>
              <a:rPr lang="fr-FR" sz="2000" b="1" dirty="0" smtClean="0"/>
              <a:t> 2016</a:t>
            </a:r>
            <a:endParaRPr lang="fr-FR" sz="2000" b="1" dirty="0"/>
          </a:p>
        </p:txBody>
      </p:sp>
      <p:sp>
        <p:nvSpPr>
          <p:cNvPr id="8198" name="AutoShape 6" descr="University of Huddersfield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Image 6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86454"/>
            <a:ext cx="4124252" cy="824851"/>
          </a:xfrm>
          <a:prstGeom prst="rect">
            <a:avLst/>
          </a:prstGeom>
        </p:spPr>
      </p:pic>
      <p:pic>
        <p:nvPicPr>
          <p:cNvPr id="8" name="Picture 4" descr="Myrrha_logo_lar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58" y="5572140"/>
            <a:ext cx="1357322" cy="105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5786454"/>
            <a:ext cx="1696553" cy="894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28728" y="2857496"/>
            <a:ext cx="5214974" cy="1143008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357290" y="214290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Component </a:t>
            </a:r>
            <a:r>
              <a:rPr lang="fr-FR" b="1" dirty="0" err="1" smtClean="0"/>
              <a:t>failures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en-US" dirty="0" smtClean="0"/>
              <a:t>basic events were modeled using the RS Repairable Model – RS model Type1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071538" y="1000108"/>
            <a:ext cx="6572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 smtClean="0"/>
              <a:t>Inputs</a:t>
            </a:r>
            <a:r>
              <a:rPr lang="en-US" b="1" i="1" dirty="0" smtClean="0"/>
              <a:t> : Parameters necessary to quantify the repairable model</a:t>
            </a:r>
          </a:p>
          <a:p>
            <a:pPr>
              <a:buFont typeface="Arial" pitchFamily="34" charset="0"/>
              <a:buChar char="•"/>
            </a:pPr>
            <a:r>
              <a:rPr lang="fr-FR" i="1" dirty="0" smtClean="0"/>
              <a:t> </a:t>
            </a:r>
            <a:r>
              <a:rPr lang="fr-FR" i="1" dirty="0" err="1" smtClean="0"/>
              <a:t>Failure</a:t>
            </a:r>
            <a:r>
              <a:rPr lang="fr-FR" i="1" dirty="0" smtClean="0"/>
              <a:t> rate, </a:t>
            </a:r>
            <a:r>
              <a:rPr lang="el-GR" i="1" dirty="0" smtClean="0"/>
              <a:t>λ=1/</a:t>
            </a:r>
            <a:r>
              <a:rPr lang="fr-FR" i="1" dirty="0" smtClean="0"/>
              <a:t>MTBF</a:t>
            </a:r>
          </a:p>
          <a:p>
            <a:pPr>
              <a:buFont typeface="Arial" pitchFamily="34" charset="0"/>
              <a:buChar char="•"/>
            </a:pPr>
            <a:r>
              <a:rPr lang="fr-FR" i="1" dirty="0" smtClean="0"/>
              <a:t> </a:t>
            </a:r>
            <a:r>
              <a:rPr lang="en-US" i="1" dirty="0" smtClean="0"/>
              <a:t>Mean time to repair, MTTR</a:t>
            </a:r>
            <a:endParaRPr lang="fr-FR" i="1" dirty="0" smtClean="0"/>
          </a:p>
          <a:p>
            <a:r>
              <a:rPr lang="fr-FR" b="1" i="1" dirty="0" smtClean="0"/>
              <a:t>              </a:t>
            </a:r>
            <a:r>
              <a:rPr lang="fr-FR" b="1" i="1" u="sng" dirty="0" smtClean="0"/>
              <a:t> </a:t>
            </a:r>
            <a:r>
              <a:rPr lang="fr-FR" b="1" i="1" u="sng" dirty="0" err="1" smtClean="0"/>
              <a:t>Results</a:t>
            </a:r>
            <a:endParaRPr lang="fr-FR" b="1" i="1" u="sng" dirty="0" smtClean="0"/>
          </a:p>
          <a:p>
            <a:pPr marL="725488">
              <a:buFont typeface="Arial" pitchFamily="34" charset="0"/>
              <a:buChar char="•"/>
            </a:pPr>
            <a:r>
              <a:rPr lang="fr-FR" i="1" dirty="0" smtClean="0"/>
              <a:t>  </a:t>
            </a:r>
            <a:r>
              <a:rPr lang="fr-FR" i="1" dirty="0" err="1" smtClean="0"/>
              <a:t>failure</a:t>
            </a:r>
            <a:r>
              <a:rPr lang="fr-FR" i="1" dirty="0" smtClean="0"/>
              <a:t> </a:t>
            </a:r>
            <a:r>
              <a:rPr lang="fr-FR" i="1" dirty="0" err="1" smtClean="0"/>
              <a:t>probability</a:t>
            </a:r>
            <a:r>
              <a:rPr lang="fr-FR" i="1" dirty="0" smtClean="0"/>
              <a:t> Q(t)</a:t>
            </a:r>
          </a:p>
          <a:p>
            <a:pPr marL="725488">
              <a:buFont typeface="Arial" pitchFamily="34" charset="0"/>
              <a:buChar char="•"/>
            </a:pPr>
            <a:r>
              <a:rPr lang="fr-FR" b="1" i="1" dirty="0" smtClean="0"/>
              <a:t>  </a:t>
            </a:r>
            <a:r>
              <a:rPr lang="fr-FR" b="1" i="1" dirty="0" err="1" smtClean="0"/>
              <a:t>m</a:t>
            </a:r>
            <a:r>
              <a:rPr lang="fr-FR" i="1" dirty="0" err="1" smtClean="0"/>
              <a:t>ean</a:t>
            </a:r>
            <a:r>
              <a:rPr lang="fr-FR" i="1" dirty="0" smtClean="0"/>
              <a:t> </a:t>
            </a:r>
            <a:r>
              <a:rPr lang="fr-FR" i="1" dirty="0" err="1" smtClean="0"/>
              <a:t>Unavailability</a:t>
            </a:r>
            <a:r>
              <a:rPr lang="fr-FR" i="1" dirty="0" smtClean="0"/>
              <a:t> (</a:t>
            </a:r>
            <a:r>
              <a:rPr lang="fr-FR" i="1" dirty="0" err="1" smtClean="0"/>
              <a:t>Qmean</a:t>
            </a:r>
            <a:r>
              <a:rPr lang="fr-FR" i="1" dirty="0" smtClean="0"/>
              <a:t>)</a:t>
            </a:r>
            <a:endParaRPr lang="en-US" b="1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571604" y="2928934"/>
            <a:ext cx="2591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SNS </a:t>
            </a:r>
            <a:r>
              <a:rPr lang="fr-FR" b="1" dirty="0" err="1" smtClean="0"/>
              <a:t>Linac</a:t>
            </a:r>
            <a:r>
              <a:rPr lang="fr-FR" b="1" dirty="0" smtClean="0"/>
              <a:t> </a:t>
            </a:r>
            <a:r>
              <a:rPr lang="fr-FR" b="1" dirty="0" err="1" smtClean="0"/>
              <a:t>analysis</a:t>
            </a:r>
            <a:r>
              <a:rPr lang="fr-FR" b="1" dirty="0" smtClean="0"/>
              <a:t> </a:t>
            </a:r>
            <a:r>
              <a:rPr lang="fr-FR" b="1" dirty="0" err="1" smtClean="0"/>
              <a:t>results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85918" y="335756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Global Mean Availability </a:t>
            </a:r>
            <a:r>
              <a:rPr lang="en-US" b="1" dirty="0" smtClean="0"/>
              <a:t>A = 1 - Q = 73 %</a:t>
            </a:r>
          </a:p>
          <a:p>
            <a:r>
              <a:rPr lang="en-US" b="1" dirty="0" smtClean="0"/>
              <a:t>with details for all system s and components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00034" y="4429132"/>
            <a:ext cx="3714776" cy="120032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Linac</a:t>
            </a:r>
            <a:r>
              <a:rPr lang="en-US" dirty="0" smtClean="0"/>
              <a:t> components (DTL-CCL-SCL) represents the system most affected by failures, in terms  </a:t>
            </a:r>
            <a:r>
              <a:rPr lang="fr-FR" dirty="0" smtClean="0"/>
              <a:t>of </a:t>
            </a:r>
            <a:r>
              <a:rPr lang="fr-FR" dirty="0" err="1" smtClean="0"/>
              <a:t>unavailability</a:t>
            </a:r>
            <a:r>
              <a:rPr lang="fr-FR" dirty="0" smtClean="0"/>
              <a:t> (Q=1.25E-01; A=87.5%)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357686" y="4286256"/>
            <a:ext cx="4572000" cy="147732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en-US" dirty="0" smtClean="0"/>
              <a:t>The highest values of Unavailability have been found (in this order) for: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SCL (Q=9.85E-02; A=90%)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DGN&amp;C (Q=7.15E-02; A=93%)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Front-End (Q=6.93E-02; A=93%)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10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3" name="Flèche droite 12"/>
          <p:cNvSpPr/>
          <p:nvPr/>
        </p:nvSpPr>
        <p:spPr>
          <a:xfrm>
            <a:off x="428596" y="3214686"/>
            <a:ext cx="85725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0"/>
            <a:ext cx="5143536" cy="314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42910" y="342900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Model:   73 % in agreement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2008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71472" y="3429000"/>
            <a:ext cx="3429024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000496" y="3786190"/>
            <a:ext cx="1000132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14282" y="4214818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Better results in last years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MTTF and MTTR values used for model </a:t>
            </a:r>
          </a:p>
          <a:p>
            <a:r>
              <a:rPr lang="en-US" dirty="0" smtClean="0"/>
              <a:t>    quantification may be  </a:t>
            </a:r>
            <a:r>
              <a:rPr lang="fr-FR" dirty="0" err="1" smtClean="0"/>
              <a:t>too</a:t>
            </a:r>
            <a:r>
              <a:rPr lang="fr-FR" dirty="0" smtClean="0"/>
              <a:t> conservative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en-US" dirty="0" smtClean="0"/>
              <a:t>improved operational reliability  and improvements of </a:t>
            </a:r>
            <a:r>
              <a:rPr lang="fr-FR" dirty="0" smtClean="0"/>
              <a:t>the maintenance program</a:t>
            </a:r>
            <a:endParaRPr lang="fr-FR" dirty="0"/>
          </a:p>
        </p:txBody>
      </p:sp>
      <p:grpSp>
        <p:nvGrpSpPr>
          <p:cNvPr id="2" name="Groupe 12"/>
          <p:cNvGrpSpPr/>
          <p:nvPr/>
        </p:nvGrpSpPr>
        <p:grpSpPr>
          <a:xfrm>
            <a:off x="5000628" y="3143248"/>
            <a:ext cx="3771900" cy="3495896"/>
            <a:chOff x="4643438" y="3143248"/>
            <a:chExt cx="3771900" cy="349589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/>
            <a:srcRect t="14398"/>
            <a:stretch>
              <a:fillRect/>
            </a:stretch>
          </p:blipFill>
          <p:spPr bwMode="auto">
            <a:xfrm>
              <a:off x="4643438" y="3214686"/>
              <a:ext cx="3771900" cy="3424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ZoneTexte 11"/>
            <p:cNvSpPr txBox="1"/>
            <p:nvPr/>
          </p:nvSpPr>
          <p:spPr>
            <a:xfrm>
              <a:off x="4857752" y="3143248"/>
              <a:ext cx="3429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/>
                <a:t>Year</a:t>
              </a:r>
              <a:r>
                <a:rPr lang="fr-FR" b="1" dirty="0" smtClean="0"/>
                <a:t>                    </a:t>
              </a:r>
              <a:r>
                <a:rPr lang="fr-FR" b="1" dirty="0" err="1" smtClean="0"/>
                <a:t>Availability</a:t>
              </a:r>
              <a:endParaRPr lang="fr-FR" b="1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4857752" y="4214818"/>
            <a:ext cx="4000528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357818" y="642918"/>
            <a:ext cx="2702343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dirty="0" err="1" smtClean="0"/>
              <a:t>October</a:t>
            </a:r>
            <a:r>
              <a:rPr lang="fr-FR" dirty="0" smtClean="0"/>
              <a:t> 2011 – </a:t>
            </a:r>
            <a:r>
              <a:rPr lang="fr-FR" dirty="0" err="1" smtClean="0"/>
              <a:t>June</a:t>
            </a:r>
            <a:r>
              <a:rPr lang="fr-FR" dirty="0" smtClean="0"/>
              <a:t> 2012,</a:t>
            </a:r>
          </a:p>
          <a:p>
            <a:pPr algn="ctr"/>
            <a:r>
              <a:rPr lang="fr-FR" dirty="0" err="1" smtClean="0"/>
              <a:t>Beam</a:t>
            </a:r>
            <a:r>
              <a:rPr lang="fr-FR" dirty="0" smtClean="0"/>
              <a:t> Trips:  660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 AC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11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42910" y="1071546"/>
            <a:ext cx="16430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SNS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</a:rPr>
              <a:t>LogBook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35716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2.   MYRRHA model (July 2014) </a:t>
            </a:r>
            <a:endParaRPr lang="fr-FR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642910" y="78579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Based on the development of the SNS reliability model ,  a preliminary reliability model of the MYRRHA </a:t>
            </a:r>
            <a:r>
              <a:rPr lang="en-US" dirty="0" err="1" smtClean="0"/>
              <a:t>linac</a:t>
            </a:r>
            <a:r>
              <a:rPr lang="en-US" dirty="0" smtClean="0"/>
              <a:t> was developed </a:t>
            </a:r>
            <a:endParaRPr lang="fr-FR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34" y="1500174"/>
            <a:ext cx="83728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The MYRRHA reliability constraint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(no more than 10 beam trips longer than 3 seconds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per 3-month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operation cycle), may be reformulated as following: the Mean Time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Between Failures (MTBF) of the beam delivery must be &gt; 250 h, a failure being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defined as a beam trip &gt; 3 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71472" y="2786058"/>
            <a:ext cx="74082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For the MYRRHA accelerator, the following 3 principles have been adopted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regarding the reliability goal:</a:t>
            </a:r>
          </a:p>
          <a:p>
            <a:pPr marL="361950"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  </a:t>
            </a:r>
            <a:r>
              <a:rPr lang="en-US" b="1" dirty="0" smtClean="0"/>
              <a:t>Use of components far from their limits (margins)</a:t>
            </a:r>
          </a:p>
          <a:p>
            <a:pPr marL="361950"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lang="en-US" b="1" dirty="0" smtClean="0"/>
              <a:t>Fault-tolerance</a:t>
            </a:r>
            <a:r>
              <a:rPr lang="en-US" dirty="0" smtClean="0"/>
              <a:t> </a:t>
            </a:r>
            <a:r>
              <a:rPr lang="en-US" b="1" dirty="0" smtClean="0"/>
              <a:t>(serial redundancy)</a:t>
            </a:r>
          </a:p>
          <a:p>
            <a:pPr marL="361950"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Redundancy/ </a:t>
            </a:r>
            <a:r>
              <a:rPr lang="en-US" b="1" dirty="0" err="1" smtClean="0"/>
              <a:t>Repairability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4572008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Input Data</a:t>
            </a:r>
            <a:r>
              <a:rPr lang="en-GB" dirty="0" smtClean="0"/>
              <a:t>:  The </a:t>
            </a:r>
            <a:r>
              <a:rPr lang="en-GB" dirty="0" err="1" smtClean="0"/>
              <a:t>Myrrha</a:t>
            </a:r>
            <a:r>
              <a:rPr lang="en-GB" dirty="0" smtClean="0"/>
              <a:t> </a:t>
            </a:r>
            <a:r>
              <a:rPr lang="en-GB" dirty="0" err="1" smtClean="0"/>
              <a:t>linac</a:t>
            </a:r>
            <a:r>
              <a:rPr lang="en-GB" dirty="0" smtClean="0"/>
              <a:t> Risk Spectrum model has been developed from studies in precedent </a:t>
            </a:r>
            <a:r>
              <a:rPr lang="en-GB" dirty="0" err="1" smtClean="0"/>
              <a:t>Myrrha</a:t>
            </a:r>
            <a:r>
              <a:rPr lang="en-GB" dirty="0" smtClean="0"/>
              <a:t> programs activity</a:t>
            </a:r>
          </a:p>
          <a:p>
            <a:r>
              <a:rPr lang="en-GB" dirty="0" smtClean="0"/>
              <a:t>Quantified in most part using the reliability data from SNS in terms of failure data (MTTF) and repair time data (MTTR), when high grade of similitude between SNS and  </a:t>
            </a:r>
            <a:r>
              <a:rPr lang="en-GB" dirty="0" err="1" smtClean="0"/>
              <a:t>Myrrha</a:t>
            </a:r>
            <a:r>
              <a:rPr lang="en-GB" dirty="0" smtClean="0"/>
              <a:t> </a:t>
            </a:r>
            <a:r>
              <a:rPr lang="en-GB" dirty="0" err="1" smtClean="0"/>
              <a:t>linac</a:t>
            </a:r>
            <a:r>
              <a:rPr lang="en-GB" dirty="0" smtClean="0"/>
              <a:t> components and systems was observed. 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12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1472" y="285728"/>
            <a:ext cx="7500990" cy="642942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500034" y="1071546"/>
            <a:ext cx="792961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1. </a:t>
            </a:r>
            <a:r>
              <a:rPr lang="en-US" sz="2000" b="1" dirty="0" smtClean="0"/>
              <a:t>Parallel  </a:t>
            </a:r>
            <a:r>
              <a:rPr lang="en-US" sz="2000" b="1" dirty="0" smtClean="0"/>
              <a:t>beam redundancy at the injector </a:t>
            </a:r>
            <a:r>
              <a:rPr lang="en-US" dirty="0" smtClean="0"/>
              <a:t>In order to increase the reliability in the low energy section of the MYRRHA accelerator, the</a:t>
            </a:r>
          </a:p>
          <a:p>
            <a:r>
              <a:rPr lang="en-US" dirty="0" smtClean="0"/>
              <a:t>philosophy followed consists in doubling the whole 17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, providing a hot stand-by spare injector able to quickly resume beam operation in case of any failure in the main one.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14348" y="428604"/>
            <a:ext cx="7246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Two major design improvements for the MYRRHA </a:t>
            </a:r>
            <a:r>
              <a:rPr lang="en-US" sz="2400" b="1" dirty="0" err="1" smtClean="0"/>
              <a:t>Linac</a:t>
            </a:r>
            <a:endParaRPr lang="fr-FR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3000" contrast="3000"/>
          </a:blip>
          <a:srcRect/>
          <a:stretch>
            <a:fillRect/>
          </a:stretch>
        </p:blipFill>
        <p:spPr bwMode="auto">
          <a:xfrm>
            <a:off x="2000232" y="2500306"/>
            <a:ext cx="4758515" cy="219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14348" y="47863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fault-recovery procedure is based on the use of a switching dipole magnet with laminated steel yoke connecting the two injectors through a ‘double-branch’ Medium Energy Beam Transport </a:t>
            </a:r>
            <a:r>
              <a:rPr lang="en-US" dirty="0" err="1" smtClean="0"/>
              <a:t>line.The</a:t>
            </a:r>
            <a:r>
              <a:rPr lang="en-US" dirty="0" smtClean="0"/>
              <a:t> reference scenario of injector reconfiguration, which should take not more than 3 seconds was defined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13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3000" contrast="5000"/>
          </a:blip>
          <a:srcRect/>
          <a:stretch>
            <a:fillRect/>
          </a:stretch>
        </p:blipFill>
        <p:spPr bwMode="auto">
          <a:xfrm>
            <a:off x="357158" y="714356"/>
            <a:ext cx="8526984" cy="341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42878" y="407194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fault tolerance can be effective if accompanied by a realistic switching time and an MTTR much shorter than the MTBF of the failing element. A switching time of three (3) s, which is the sum of the fault detection time and the reconfiguration time, could be a realistic goal in view of the performances of present day digital electronics.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00034" y="285728"/>
            <a:ext cx="821537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2</a:t>
            </a:r>
            <a:r>
              <a:rPr lang="fr-FR" sz="2000" b="1" dirty="0" smtClean="0"/>
              <a:t>.  SC </a:t>
            </a:r>
            <a:r>
              <a:rPr lang="fr-FR" sz="2000" b="1" dirty="0" err="1" smtClean="0"/>
              <a:t>Linac</a:t>
            </a:r>
            <a:r>
              <a:rPr lang="fr-FR" sz="2000" b="1" dirty="0" smtClean="0"/>
              <a:t> Serial </a:t>
            </a:r>
            <a:r>
              <a:rPr lang="fr-FR" sz="2000" b="1" dirty="0" err="1" smtClean="0"/>
              <a:t>Redundancy</a:t>
            </a:r>
            <a:r>
              <a:rPr lang="fr-FR" b="1" dirty="0" smtClean="0"/>
              <a:t>: </a:t>
            </a:r>
            <a:r>
              <a:rPr lang="fr-FR" dirty="0" smtClean="0"/>
              <a:t>a </a:t>
            </a:r>
            <a:r>
              <a:rPr lang="en-US" dirty="0" smtClean="0"/>
              <a:t>missing element's functionality can be replaced by retuning other elements with nearly identical </a:t>
            </a:r>
            <a:r>
              <a:rPr lang="fr-FR" dirty="0" err="1" smtClean="0"/>
              <a:t>functionalities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4316" y="5357826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Such a fault-tolerance scheme applied to RF systems or focusing element failures  was already experimentally confirmed  in the SNS </a:t>
            </a:r>
            <a:r>
              <a:rPr lang="en-US" dirty="0" err="1" smtClean="0"/>
              <a:t>linac</a:t>
            </a:r>
            <a:r>
              <a:rPr lang="fr-FR" dirty="0" smtClean="0"/>
              <a:t>.</a:t>
            </a:r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14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928926" y="214290"/>
            <a:ext cx="2357454" cy="428628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715404" cy="296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3071802" y="21429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Modelling</a:t>
            </a:r>
            <a:r>
              <a:rPr lang="fr-FR" sz="2400" dirty="0" smtClean="0"/>
              <a:t> Data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571472" y="3786190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Reliability</a:t>
            </a:r>
            <a:r>
              <a:rPr lang="fr-FR" b="1" dirty="0" smtClean="0"/>
              <a:t> data </a:t>
            </a:r>
            <a:r>
              <a:rPr lang="fr-FR" b="1" dirty="0" smtClean="0"/>
              <a:t>inputs for </a:t>
            </a:r>
            <a:r>
              <a:rPr lang="fr-FR" b="1" dirty="0" smtClean="0"/>
              <a:t>155 types of components/</a:t>
            </a:r>
            <a:r>
              <a:rPr lang="fr-FR" b="1" dirty="0" err="1" smtClean="0"/>
              <a:t>systems</a:t>
            </a:r>
            <a:endParaRPr lang="fr-FR" b="1" dirty="0" smtClean="0"/>
          </a:p>
          <a:p>
            <a:endParaRPr lang="fr-FR" dirty="0" smtClean="0"/>
          </a:p>
          <a:p>
            <a:r>
              <a:rPr lang="fr-FR" dirty="0" err="1" smtClean="0"/>
              <a:t>Number</a:t>
            </a:r>
            <a:r>
              <a:rPr lang="fr-FR" dirty="0" smtClean="0"/>
              <a:t> of components </a:t>
            </a:r>
            <a:r>
              <a:rPr lang="fr-FR" dirty="0" err="1" smtClean="0"/>
              <a:t>considered</a:t>
            </a:r>
            <a:r>
              <a:rPr lang="fr-FR" dirty="0" smtClean="0"/>
              <a:t> in the </a:t>
            </a:r>
            <a:r>
              <a:rPr lang="fr-FR" dirty="0" err="1" smtClean="0"/>
              <a:t>reliability</a:t>
            </a:r>
            <a:r>
              <a:rPr lang="fr-FR" dirty="0" smtClean="0"/>
              <a:t> model  simulations</a:t>
            </a:r>
          </a:p>
          <a:p>
            <a:r>
              <a:rPr lang="fr-FR" dirty="0" smtClean="0"/>
              <a:t> (</a:t>
            </a:r>
            <a:r>
              <a:rPr lang="fr-FR" dirty="0" err="1" smtClean="0"/>
              <a:t>examples</a:t>
            </a:r>
            <a:r>
              <a:rPr lang="fr-FR" dirty="0" smtClean="0"/>
              <a:t>): </a:t>
            </a:r>
          </a:p>
          <a:p>
            <a:pPr marL="1260475">
              <a:buFont typeface="Arial" pitchFamily="34" charset="0"/>
              <a:buChar char="•"/>
            </a:pPr>
            <a:r>
              <a:rPr lang="fr-FR" dirty="0" smtClean="0"/>
              <a:t>  150 </a:t>
            </a:r>
            <a:r>
              <a:rPr lang="fr-FR" dirty="0" err="1" smtClean="0"/>
              <a:t>accelerating</a:t>
            </a:r>
            <a:r>
              <a:rPr lang="fr-FR" dirty="0" smtClean="0"/>
              <a:t> </a:t>
            </a:r>
            <a:r>
              <a:rPr lang="fr-FR" dirty="0" err="1" smtClean="0"/>
              <a:t>cavities</a:t>
            </a:r>
            <a:r>
              <a:rPr lang="fr-FR" dirty="0" smtClean="0"/>
              <a:t> (RT and SC)</a:t>
            </a:r>
          </a:p>
          <a:p>
            <a:pPr marL="1260475">
              <a:buFont typeface="Arial" pitchFamily="34" charset="0"/>
              <a:buChar char="•"/>
            </a:pPr>
            <a:r>
              <a:rPr lang="fr-FR" dirty="0" smtClean="0"/>
              <a:t>  60 cryostats </a:t>
            </a:r>
          </a:p>
          <a:p>
            <a:pPr marL="1260475">
              <a:buFont typeface="Arial" pitchFamily="34" charset="0"/>
              <a:buChar char="•"/>
            </a:pPr>
            <a:r>
              <a:rPr lang="fr-FR" dirty="0" smtClean="0"/>
              <a:t>  150 RF </a:t>
            </a:r>
            <a:r>
              <a:rPr lang="fr-FR" dirty="0" err="1" smtClean="0"/>
              <a:t>amplifiers</a:t>
            </a:r>
            <a:r>
              <a:rPr lang="fr-FR" dirty="0" smtClean="0"/>
              <a:t>, </a:t>
            </a:r>
          </a:p>
          <a:p>
            <a:pPr marL="1260475">
              <a:buFont typeface="Arial" pitchFamily="34" charset="0"/>
              <a:buChar char="•"/>
            </a:pPr>
            <a:r>
              <a:rPr lang="fr-FR" dirty="0" smtClean="0"/>
              <a:t>  148 Q-</a:t>
            </a:r>
            <a:r>
              <a:rPr lang="fr-FR" dirty="0" err="1" smtClean="0"/>
              <a:t>poles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148 power supplies </a:t>
            </a:r>
            <a:endParaRPr lang="fr-FR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15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28596" y="214290"/>
            <a:ext cx="5286412" cy="428628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500034" y="214290"/>
            <a:ext cx="5280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MYRRHA </a:t>
            </a:r>
            <a:r>
              <a:rPr lang="fr-FR" sz="2400" b="1" dirty="0" err="1" smtClean="0"/>
              <a:t>Linac</a:t>
            </a:r>
            <a:r>
              <a:rPr lang="fr-FR" sz="2400" b="1" dirty="0" smtClean="0"/>
              <a:t>  </a:t>
            </a:r>
            <a:r>
              <a:rPr lang="fr-FR" sz="2400" b="1" dirty="0" err="1" smtClean="0"/>
              <a:t>reliability</a:t>
            </a:r>
            <a:r>
              <a:rPr lang="fr-FR" sz="2400" b="1" dirty="0" smtClean="0"/>
              <a:t> model  </a:t>
            </a:r>
            <a:r>
              <a:rPr lang="fr-FR" sz="2400" b="1" dirty="0" err="1" smtClean="0"/>
              <a:t>results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285720" y="785794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</a:t>
            </a:r>
            <a:r>
              <a:rPr lang="en-US" b="1" dirty="0" smtClean="0"/>
              <a:t>Events</a:t>
            </a:r>
            <a:r>
              <a:rPr lang="en-US" dirty="0" smtClean="0"/>
              <a:t>: combination of events which causes the top event to occur. 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57158" y="1142984"/>
            <a:ext cx="84296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sym typeface="Wingdings"/>
              </a:rPr>
              <a:t>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Initial </a:t>
            </a:r>
            <a:r>
              <a:rPr lang="en-US" dirty="0" smtClean="0"/>
              <a:t>MYRRHA </a:t>
            </a:r>
            <a:r>
              <a:rPr lang="en-US" dirty="0" err="1" smtClean="0"/>
              <a:t>Linac</a:t>
            </a:r>
            <a:r>
              <a:rPr lang="en-US" dirty="0" smtClean="0"/>
              <a:t> Model </a:t>
            </a:r>
            <a:r>
              <a:rPr lang="en-US" dirty="0" smtClean="0"/>
              <a:t>running has </a:t>
            </a:r>
            <a:r>
              <a:rPr lang="en-US" dirty="0" smtClean="0"/>
              <a:t>been performed </a:t>
            </a:r>
            <a:r>
              <a:rPr lang="en-US" b="1" u="sng" dirty="0" smtClean="0"/>
              <a:t>without considering redundancy of the front end or any failure compensation in the superconducting part.</a:t>
            </a:r>
            <a:endParaRPr lang="fr-FR" b="1" u="sng" dirty="0"/>
          </a:p>
        </p:txBody>
      </p:sp>
      <p:sp>
        <p:nvSpPr>
          <p:cNvPr id="5" name="Rectangle 4"/>
          <p:cNvSpPr/>
          <p:nvPr/>
        </p:nvSpPr>
        <p:spPr>
          <a:xfrm>
            <a:off x="500034" y="2071678"/>
            <a:ext cx="8215370" cy="1477328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u="sng" dirty="0" smtClean="0"/>
              <a:t>Mean availability A = 70% </a:t>
            </a:r>
            <a:r>
              <a:rPr lang="en-US" dirty="0" smtClean="0"/>
              <a:t>(the limit availability), which is slightly worse than in the SNS case (A = 73%), due to the increased number of cavities in the SCL part with</a:t>
            </a:r>
          </a:p>
          <a:p>
            <a:r>
              <a:rPr lang="en-US" dirty="0" smtClean="0"/>
              <a:t>correspondingly increased capacity and number of components of the auxiliary support systems</a:t>
            </a:r>
          </a:p>
          <a:p>
            <a:r>
              <a:rPr lang="en-US" dirty="0" smtClean="0"/>
              <a:t> </a:t>
            </a:r>
            <a:r>
              <a:rPr lang="en-US" b="1" u="sng" dirty="0" smtClean="0"/>
              <a:t>The initial frequency result was 550 trips/year (137 trips/3</a:t>
            </a:r>
            <a:r>
              <a:rPr lang="fr-FR" b="1" u="sng" dirty="0" err="1" smtClean="0"/>
              <a:t>months</a:t>
            </a:r>
            <a:r>
              <a:rPr lang="fr-FR" b="1" u="sng" dirty="0" smtClean="0"/>
              <a:t>)</a:t>
            </a:r>
            <a:endParaRPr lang="fr-FR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500166" y="3929066"/>
            <a:ext cx="6357982" cy="646331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Introduction of redundancy (injector and cavities fault tolerance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Strongely</a:t>
            </a:r>
            <a:r>
              <a:rPr lang="en-US" b="1" dirty="0" smtClean="0"/>
              <a:t> reduces the beam trips number:  100 trips /year</a:t>
            </a:r>
            <a:endParaRPr lang="en-US" b="1" dirty="0" smtClean="0"/>
          </a:p>
        </p:txBody>
      </p:sp>
      <p:cxnSp>
        <p:nvCxnSpPr>
          <p:cNvPr id="7" name="Connecteur droit 6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16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57224" y="4929198"/>
            <a:ext cx="7500990" cy="92333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Further optimizations </a:t>
            </a:r>
            <a:r>
              <a:rPr lang="en-US" dirty="0" smtClean="0"/>
              <a:t>on other components, and </a:t>
            </a:r>
            <a:r>
              <a:rPr lang="en-US" b="1" dirty="0" smtClean="0"/>
              <a:t>identifying all failures that could </a:t>
            </a:r>
            <a:r>
              <a:rPr lang="en-US" b="1" dirty="0" smtClean="0"/>
              <a:t>be </a:t>
            </a:r>
            <a:r>
              <a:rPr lang="fr-FR" b="1" dirty="0" err="1" smtClean="0"/>
              <a:t>considered</a:t>
            </a:r>
            <a:r>
              <a:rPr lang="fr-FR" b="1" dirty="0" smtClean="0"/>
              <a:t> </a:t>
            </a:r>
            <a:r>
              <a:rPr lang="fr-FR" b="1" dirty="0" smtClean="0"/>
              <a:t>compensable by </a:t>
            </a:r>
            <a:r>
              <a:rPr lang="fr-FR" b="1" dirty="0" err="1" smtClean="0"/>
              <a:t>parallel</a:t>
            </a:r>
            <a:r>
              <a:rPr lang="fr-FR" b="1" dirty="0" smtClean="0"/>
              <a:t> </a:t>
            </a:r>
            <a:r>
              <a:rPr lang="fr-FR" b="1" dirty="0" err="1" smtClean="0"/>
              <a:t>redundancy</a:t>
            </a:r>
            <a:r>
              <a:rPr lang="fr-FR" dirty="0" smtClean="0"/>
              <a:t>, </a:t>
            </a:r>
            <a:r>
              <a:rPr lang="en-US" dirty="0" smtClean="0"/>
              <a:t>lead to </a:t>
            </a:r>
            <a:r>
              <a:rPr lang="en-US" dirty="0" smtClean="0"/>
              <a:t>:  </a:t>
            </a:r>
          </a:p>
          <a:p>
            <a:r>
              <a:rPr lang="en-US" b="1" dirty="0" smtClean="0"/>
              <a:t>A </a:t>
            </a:r>
            <a:r>
              <a:rPr lang="en-US" b="1" dirty="0" smtClean="0"/>
              <a:t>= </a:t>
            </a:r>
            <a:r>
              <a:rPr lang="en-US" b="1" dirty="0" smtClean="0"/>
              <a:t>97.7% </a:t>
            </a:r>
            <a:r>
              <a:rPr lang="en-US" b="1" dirty="0" smtClean="0"/>
              <a:t>and the frequency result was </a:t>
            </a:r>
            <a:r>
              <a:rPr lang="en-US" b="1" dirty="0" smtClean="0"/>
              <a:t>38 </a:t>
            </a:r>
            <a:r>
              <a:rPr lang="en-US" b="1" dirty="0" smtClean="0"/>
              <a:t>trips/year </a:t>
            </a:r>
            <a:r>
              <a:rPr lang="en-US" b="1" dirty="0" smtClean="0"/>
              <a:t>(~ 10 </a:t>
            </a:r>
            <a:r>
              <a:rPr lang="en-US" b="1" dirty="0" smtClean="0"/>
              <a:t>trips/3 </a:t>
            </a:r>
            <a:r>
              <a:rPr lang="en-US" b="1" dirty="0" smtClean="0"/>
              <a:t>months)</a:t>
            </a:r>
            <a:endParaRPr lang="en-US" b="1" dirty="0" smtClean="0"/>
          </a:p>
        </p:txBody>
      </p:sp>
      <p:sp>
        <p:nvSpPr>
          <p:cNvPr id="14" name="Flèche droite rayée 13"/>
          <p:cNvSpPr/>
          <p:nvPr/>
        </p:nvSpPr>
        <p:spPr>
          <a:xfrm>
            <a:off x="571472" y="4071942"/>
            <a:ext cx="785818" cy="357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857588" y="428604"/>
            <a:ext cx="2643238" cy="428628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357554" y="1000108"/>
            <a:ext cx="3857652" cy="707886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MYRTE program:  </a:t>
            </a:r>
            <a:endParaRPr lang="fr-FR" sz="2000" b="1" dirty="0" smtClean="0"/>
          </a:p>
          <a:p>
            <a:pPr algn="ctr"/>
            <a:r>
              <a:rPr lang="fr-FR" sz="2000" b="1" dirty="0" err="1" smtClean="0"/>
              <a:t>Reliability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related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Work</a:t>
            </a:r>
            <a:r>
              <a:rPr lang="fr-FR" sz="2000" b="1" dirty="0" smtClean="0"/>
              <a:t> Packages </a:t>
            </a:r>
            <a:endParaRPr lang="fr-FR" sz="2000" b="1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17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714348" y="500042"/>
            <a:ext cx="2200276" cy="1209676"/>
            <a:chOff x="928662" y="785794"/>
            <a:chExt cx="2057400" cy="10668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8662" y="785794"/>
              <a:ext cx="20574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43042" y="1214422"/>
              <a:ext cx="1163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EURATOM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571868" y="357166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err="1" smtClean="0"/>
              <a:t>Present</a:t>
            </a:r>
            <a:r>
              <a:rPr lang="fr-FR" sz="2400" b="1" dirty="0" smtClean="0"/>
              <a:t>   </a:t>
            </a:r>
            <a:r>
              <a:rPr lang="fr-FR" sz="2400" b="1" dirty="0" err="1" smtClean="0"/>
              <a:t>activities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642910" y="1928802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R&amp;D activities are</a:t>
            </a:r>
            <a:r>
              <a:rPr lang="en-US" dirty="0" smtClean="0"/>
              <a:t> </a:t>
            </a:r>
            <a:r>
              <a:rPr lang="en-US" dirty="0" smtClean="0"/>
              <a:t>strongly focused on the </a:t>
            </a:r>
            <a:r>
              <a:rPr lang="en-US" dirty="0" smtClean="0"/>
              <a:t>injector reliability: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Ion Source - LEBT (existing) &amp; </a:t>
            </a:r>
            <a:r>
              <a:rPr lang="en-US" dirty="0" smtClean="0"/>
              <a:t>RFQ </a:t>
            </a:r>
            <a:r>
              <a:rPr lang="en-US" dirty="0" smtClean="0"/>
              <a:t>(in construction) &amp; developments on operation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control systems  (Platform for </a:t>
            </a:r>
            <a:r>
              <a:rPr lang="en-US" dirty="0" smtClean="0"/>
              <a:t>low energy proton beam </a:t>
            </a:r>
            <a:r>
              <a:rPr lang="en-US" dirty="0" smtClean="0"/>
              <a:t>dynamics)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Dedicated </a:t>
            </a:r>
            <a:r>
              <a:rPr lang="en-US" dirty="0" smtClean="0"/>
              <a:t>to reliability studies (collecting failure </a:t>
            </a:r>
            <a:r>
              <a:rPr lang="en-US" dirty="0" err="1" smtClean="0"/>
              <a:t>datas</a:t>
            </a:r>
            <a:r>
              <a:rPr lang="en-US" dirty="0" smtClean="0"/>
              <a:t>, long run tests …) </a:t>
            </a:r>
          </a:p>
          <a:p>
            <a:endParaRPr lang="en-US" dirty="0" smtClean="0"/>
          </a:p>
          <a:p>
            <a:r>
              <a:rPr lang="en-US" b="1" dirty="0" smtClean="0"/>
              <a:t>Improvements </a:t>
            </a:r>
            <a:r>
              <a:rPr lang="en-US" b="1" dirty="0" smtClean="0"/>
              <a:t>of the Fault compensation procedure</a:t>
            </a:r>
            <a:r>
              <a:rPr lang="en-US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Improvements on cavity </a:t>
            </a:r>
            <a:r>
              <a:rPr lang="en-US" dirty="0" smtClean="0"/>
              <a:t>set points </a:t>
            </a:r>
            <a:r>
              <a:rPr lang="en-US" dirty="0" smtClean="0"/>
              <a:t>, possibility </a:t>
            </a:r>
            <a:r>
              <a:rPr lang="en-US" dirty="0" smtClean="0"/>
              <a:t>to use more cavities to </a:t>
            </a:r>
            <a:r>
              <a:rPr lang="en-US" dirty="0" smtClean="0"/>
              <a:t>compensate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one </a:t>
            </a:r>
            <a:r>
              <a:rPr lang="en-US" dirty="0" smtClean="0"/>
              <a:t>failure 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smtClean="0"/>
              <a:t> </a:t>
            </a:r>
            <a:r>
              <a:rPr lang="fr-FR" b="1" dirty="0" smtClean="0"/>
              <a:t>RF </a:t>
            </a:r>
            <a:r>
              <a:rPr lang="fr-FR" b="1" dirty="0" err="1" smtClean="0"/>
              <a:t>systems</a:t>
            </a:r>
            <a:r>
              <a:rPr lang="fr-FR" b="1" dirty="0" smtClean="0"/>
              <a:t>: </a:t>
            </a:r>
            <a:r>
              <a:rPr lang="fr-FR" b="1" dirty="0" err="1" smtClean="0"/>
              <a:t>solid</a:t>
            </a:r>
            <a:r>
              <a:rPr lang="fr-FR" b="1" dirty="0" smtClean="0"/>
              <a:t> state amplifier and digital </a:t>
            </a:r>
            <a:r>
              <a:rPr lang="fr-FR" b="1" dirty="0" err="1" smtClean="0"/>
              <a:t>low</a:t>
            </a:r>
            <a:r>
              <a:rPr lang="fr-FR" b="1" dirty="0" smtClean="0"/>
              <a:t>-</a:t>
            </a:r>
            <a:r>
              <a:rPr lang="fr-FR" b="1" dirty="0" err="1" smtClean="0"/>
              <a:t>level</a:t>
            </a:r>
            <a:r>
              <a:rPr lang="fr-FR" b="1" dirty="0" smtClean="0"/>
              <a:t>  RF control </a:t>
            </a:r>
            <a:r>
              <a:rPr lang="fr-FR" b="1" dirty="0" smtClean="0"/>
              <a:t>system</a:t>
            </a:r>
          </a:p>
          <a:p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</a:t>
            </a:r>
            <a:r>
              <a:rPr lang="fr-FR" b="1" dirty="0" err="1" smtClean="0"/>
              <a:t>Reliability</a:t>
            </a:r>
            <a:r>
              <a:rPr lang="fr-FR" b="1" dirty="0" smtClean="0"/>
              <a:t> </a:t>
            </a:r>
            <a:r>
              <a:rPr lang="fr-FR" b="1" dirty="0" err="1" smtClean="0"/>
              <a:t>modelling</a:t>
            </a:r>
            <a:r>
              <a:rPr lang="fr-FR" b="1" dirty="0" smtClean="0"/>
              <a:t> : 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commissioning</a:t>
            </a:r>
            <a:r>
              <a:rPr lang="fr-FR" b="1" dirty="0" smtClean="0"/>
              <a:t> Tests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Linac</a:t>
            </a:r>
            <a:r>
              <a:rPr lang="fr-FR" b="1" dirty="0" smtClean="0"/>
              <a:t> 4 </a:t>
            </a:r>
            <a:r>
              <a:rPr lang="fr-FR" b="1" dirty="0" err="1" smtClean="0"/>
              <a:t>at</a:t>
            </a:r>
            <a:r>
              <a:rPr lang="fr-FR" b="1" dirty="0" smtClean="0"/>
              <a:t> </a:t>
            </a:r>
            <a:r>
              <a:rPr lang="fr-FR" b="1" dirty="0" smtClean="0"/>
              <a:t>CERN</a:t>
            </a:r>
          </a:p>
          <a:p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</a:t>
            </a:r>
            <a:r>
              <a:rPr lang="fr-FR" b="1" dirty="0" smtClean="0"/>
              <a:t> Smart </a:t>
            </a:r>
            <a:r>
              <a:rPr lang="fr-FR" b="1" dirty="0" smtClean="0"/>
              <a:t>and </a:t>
            </a:r>
            <a:r>
              <a:rPr lang="fr-FR" b="1" dirty="0" err="1" smtClean="0"/>
              <a:t>Reliable</a:t>
            </a:r>
            <a:r>
              <a:rPr lang="fr-FR" b="1" dirty="0" smtClean="0"/>
              <a:t> </a:t>
            </a:r>
            <a:r>
              <a:rPr lang="fr-FR" b="1" dirty="0" smtClean="0"/>
              <a:t>Control</a:t>
            </a:r>
            <a:endParaRPr lang="fr-FR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000628" y="428604"/>
            <a:ext cx="2357454" cy="357190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000100" y="1071546"/>
            <a:ext cx="635798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→  </a:t>
            </a:r>
            <a:r>
              <a:rPr lang="fr-FR" sz="2000" b="1" dirty="0" err="1" smtClean="0"/>
              <a:t>November</a:t>
            </a:r>
            <a:r>
              <a:rPr lang="fr-FR" sz="2000" b="1" dirty="0" smtClean="0"/>
              <a:t> 2015 :  SCK </a:t>
            </a:r>
            <a:r>
              <a:rPr lang="fr-FR" sz="2000" b="1" dirty="0" err="1" smtClean="0"/>
              <a:t>proposal</a:t>
            </a:r>
            <a:r>
              <a:rPr lang="fr-FR" sz="2000" b="1" dirty="0" smtClean="0"/>
              <a:t> for a </a:t>
            </a:r>
            <a:r>
              <a:rPr lang="fr-FR" sz="2000" b="1" dirty="0" err="1" smtClean="0"/>
              <a:t>phased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approach</a:t>
            </a:r>
            <a:endParaRPr lang="fr-FR" sz="2000" b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100 MeV </a:t>
            </a:r>
            <a:r>
              <a:rPr lang="fr-FR" dirty="0" err="1" smtClean="0"/>
              <a:t>linac</a:t>
            </a:r>
            <a:r>
              <a:rPr lang="fr-FR" dirty="0" smtClean="0"/>
              <a:t> / </a:t>
            </a:r>
            <a:r>
              <a:rPr lang="fr-FR" dirty="0" err="1" smtClean="0"/>
              <a:t>prep</a:t>
            </a:r>
            <a:r>
              <a:rPr lang="fr-FR" dirty="0" smtClean="0"/>
              <a:t>. 600 MeV / </a:t>
            </a:r>
            <a:r>
              <a:rPr lang="fr-FR" dirty="0" err="1" smtClean="0"/>
              <a:t>reactor</a:t>
            </a:r>
            <a:r>
              <a:rPr lang="fr-FR" dirty="0" smtClean="0"/>
              <a:t> R&amp;D    </a:t>
            </a:r>
            <a:r>
              <a:rPr lang="fr-FR" b="1" u="sng" dirty="0" smtClean="0"/>
              <a:t>2024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600 MeV      </a:t>
            </a:r>
            <a:r>
              <a:rPr lang="fr-FR" b="1" u="sng" dirty="0" smtClean="0"/>
              <a:t>2030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ADS     </a:t>
            </a:r>
            <a:r>
              <a:rPr lang="fr-FR" b="1" u="sng" dirty="0" smtClean="0"/>
              <a:t>(2032</a:t>
            </a:r>
            <a:r>
              <a:rPr lang="fr-FR" b="1" u="sng" dirty="0" smtClean="0"/>
              <a:t>)</a:t>
            </a:r>
          </a:p>
          <a:p>
            <a:pPr marL="971550" lvl="1" indent="-514350"/>
            <a:endParaRPr lang="fr-FR" b="1" u="sng" dirty="0" smtClean="0"/>
          </a:p>
          <a:p>
            <a:pPr marL="514350" indent="-514350"/>
            <a:r>
              <a:rPr lang="fr-FR" b="1" dirty="0" smtClean="0"/>
              <a:t>→  </a:t>
            </a:r>
            <a:r>
              <a:rPr lang="fr-FR" sz="2000" b="1" dirty="0" smtClean="0"/>
              <a:t>100 </a:t>
            </a:r>
            <a:r>
              <a:rPr lang="fr-FR" sz="2000" b="1" dirty="0" smtClean="0"/>
              <a:t>MeV + </a:t>
            </a:r>
            <a:r>
              <a:rPr lang="fr-FR" sz="2000" b="1" dirty="0" err="1" smtClean="0"/>
              <a:t>useful</a:t>
            </a:r>
            <a:r>
              <a:rPr lang="fr-FR" sz="2000" b="1" dirty="0" smtClean="0"/>
              <a:t>  proton </a:t>
            </a:r>
            <a:r>
              <a:rPr lang="fr-FR" sz="2000" b="1" dirty="0" err="1" smtClean="0"/>
              <a:t>target</a:t>
            </a:r>
            <a:r>
              <a:rPr lang="fr-FR" sz="2000" b="1" dirty="0" smtClean="0"/>
              <a:t>(s)</a:t>
            </a:r>
          </a:p>
          <a:p>
            <a:pPr marL="914400" lvl="1" indent="-457200"/>
            <a:r>
              <a:rPr lang="fr-FR" dirty="0" smtClean="0"/>
              <a:t>goal: relevant </a:t>
            </a:r>
            <a:r>
              <a:rPr lang="fr-FR" dirty="0" err="1" smtClean="0"/>
              <a:t>fault</a:t>
            </a:r>
            <a:r>
              <a:rPr lang="fr-FR" dirty="0" smtClean="0"/>
              <a:t> </a:t>
            </a:r>
            <a:r>
              <a:rPr lang="fr-FR" dirty="0" err="1" smtClean="0"/>
              <a:t>tolerance</a:t>
            </a:r>
            <a:r>
              <a:rPr lang="fr-FR" dirty="0" smtClean="0"/>
              <a:t> check</a:t>
            </a:r>
          </a:p>
          <a:p>
            <a:pPr marL="914400" lvl="1" indent="-457200"/>
            <a:r>
              <a:rPr lang="fr-FR" dirty="0" err="1" smtClean="0"/>
              <a:t>layout</a:t>
            </a:r>
            <a:r>
              <a:rPr lang="fr-FR" dirty="0" smtClean="0"/>
              <a:t>: </a:t>
            </a:r>
            <a:r>
              <a:rPr lang="fr-FR" dirty="0" err="1" smtClean="0"/>
              <a:t>modified</a:t>
            </a:r>
            <a:r>
              <a:rPr lang="fr-FR" dirty="0" smtClean="0"/>
              <a:t> MAX, 1 </a:t>
            </a:r>
            <a:r>
              <a:rPr lang="fr-FR" dirty="0" err="1" smtClean="0"/>
              <a:t>injector</a:t>
            </a:r>
            <a:r>
              <a:rPr lang="fr-FR" dirty="0" smtClean="0"/>
              <a:t> + single </a:t>
            </a:r>
            <a:r>
              <a:rPr lang="fr-FR" dirty="0" err="1" smtClean="0"/>
              <a:t>spoke</a:t>
            </a:r>
            <a:endParaRPr lang="fr-FR" dirty="0" smtClean="0"/>
          </a:p>
          <a:p>
            <a:pPr marL="914400" lvl="1" indent="-457200"/>
            <a:r>
              <a:rPr lang="fr-FR" dirty="0" smtClean="0"/>
              <a:t>applications: 1 HP </a:t>
            </a:r>
            <a:r>
              <a:rPr lang="fr-FR" dirty="0" err="1" smtClean="0"/>
              <a:t>target</a:t>
            </a:r>
            <a:r>
              <a:rPr lang="fr-FR" dirty="0" smtClean="0"/>
              <a:t> + 1 ISOL </a:t>
            </a:r>
            <a:r>
              <a:rPr lang="fr-FR" dirty="0" err="1" smtClean="0"/>
              <a:t>target</a:t>
            </a:r>
            <a:endParaRPr lang="fr-FR" dirty="0" smtClean="0"/>
          </a:p>
        </p:txBody>
      </p:sp>
      <p:grpSp>
        <p:nvGrpSpPr>
          <p:cNvPr id="14" name="Groupe 13"/>
          <p:cNvGrpSpPr/>
          <p:nvPr/>
        </p:nvGrpSpPr>
        <p:grpSpPr>
          <a:xfrm>
            <a:off x="1428728" y="3929066"/>
            <a:ext cx="3929090" cy="1000132"/>
            <a:chOff x="1000100" y="3929066"/>
            <a:chExt cx="3929090" cy="1000132"/>
          </a:xfrm>
        </p:grpSpPr>
        <p:sp>
          <p:nvSpPr>
            <p:cNvPr id="13" name="Rectangle 12"/>
            <p:cNvSpPr/>
            <p:nvPr/>
          </p:nvSpPr>
          <p:spPr>
            <a:xfrm>
              <a:off x="1000100" y="3929066"/>
              <a:ext cx="3929090" cy="1000132"/>
            </a:xfrm>
            <a:prstGeom prst="rect">
              <a:avLst/>
            </a:prstGeom>
            <a:solidFill>
              <a:srgbClr val="E1E9F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000100" y="3929066"/>
              <a:ext cx="364333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b="1" dirty="0" smtClean="0"/>
                <a:t>  </a:t>
              </a:r>
              <a:r>
                <a:rPr lang="fr-FR" sz="2000" b="1" dirty="0" smtClean="0"/>
                <a:t>1</a:t>
              </a:r>
              <a:r>
                <a:rPr lang="fr-FR" sz="2000" b="1" baseline="30000" dirty="0" smtClean="0"/>
                <a:t>st</a:t>
              </a:r>
              <a:r>
                <a:rPr lang="fr-FR" sz="2000" b="1" dirty="0" smtClean="0"/>
                <a:t> </a:t>
              </a:r>
              <a:r>
                <a:rPr lang="fr-FR" sz="2000" b="1" dirty="0" err="1" smtClean="0"/>
                <a:t>milestone</a:t>
              </a:r>
              <a:r>
                <a:rPr lang="fr-FR" sz="2000" b="1" dirty="0" smtClean="0"/>
                <a:t>: </a:t>
              </a:r>
              <a:r>
                <a:rPr lang="fr-FR" sz="2000" b="1" dirty="0" err="1" smtClean="0"/>
                <a:t>September</a:t>
              </a:r>
              <a:r>
                <a:rPr lang="fr-FR" sz="2000" b="1" dirty="0" smtClean="0"/>
                <a:t> 2017</a:t>
              </a:r>
            </a:p>
            <a:p>
              <a:pPr lvl="1"/>
              <a:r>
                <a:rPr lang="fr-FR" b="1" dirty="0"/>
                <a:t> </a:t>
              </a:r>
              <a:r>
                <a:rPr lang="fr-FR" b="1" dirty="0" err="1" smtClean="0"/>
                <a:t>Technical</a:t>
              </a:r>
              <a:r>
                <a:rPr lang="fr-FR" b="1" dirty="0" smtClean="0"/>
                <a:t> Design Report</a:t>
              </a:r>
            </a:p>
            <a:p>
              <a:pPr lvl="1"/>
              <a:r>
                <a:rPr lang="fr-FR" b="1" dirty="0" err="1" smtClean="0"/>
                <a:t>Decision</a:t>
              </a:r>
              <a:r>
                <a:rPr lang="fr-FR" b="1" dirty="0" smtClean="0"/>
                <a:t> to </a:t>
              </a:r>
              <a:r>
                <a:rPr lang="fr-FR" b="1" dirty="0" err="1" smtClean="0"/>
                <a:t>launch</a:t>
              </a:r>
              <a:r>
                <a:rPr lang="fr-FR" b="1" dirty="0" smtClean="0"/>
                <a:t> construction</a:t>
              </a:r>
            </a:p>
          </p:txBody>
        </p:sp>
      </p:grp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33600530"/>
              </p:ext>
            </p:extLst>
          </p:nvPr>
        </p:nvGraphicFramePr>
        <p:xfrm>
          <a:off x="5643570" y="3643314"/>
          <a:ext cx="271390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648"/>
                <a:gridCol w="857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milestone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ground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breaking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2018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very</a:t>
                      </a:r>
                      <a:r>
                        <a:rPr lang="fr-FR" dirty="0" smtClean="0"/>
                        <a:t> first </a:t>
                      </a:r>
                      <a:r>
                        <a:rPr lang="fr-FR" dirty="0" err="1" smtClean="0"/>
                        <a:t>beam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hold</a:t>
                      </a:r>
                      <a:r>
                        <a:rPr lang="fr-FR" dirty="0" smtClean="0"/>
                        <a:t> point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nominal </a:t>
                      </a:r>
                      <a:r>
                        <a:rPr lang="fr-FR" dirty="0" err="1" smtClean="0"/>
                        <a:t>beam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2025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Connecteur droit 4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</a:t>
            </a:r>
            <a:r>
              <a:rPr lang="fr-FR" sz="1200" b="1" dirty="0" smtClean="0">
                <a:latin typeface="Arial" charset="0"/>
                <a:cs typeface="Arial" charset="0"/>
              </a:rPr>
              <a:t>18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fr-FR" sz="1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Picture 4" descr="Myrrha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0"/>
            <a:ext cx="1214446" cy="94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14290"/>
            <a:ext cx="1482239" cy="7514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/>
          <p:cNvSpPr txBox="1"/>
          <p:nvPr/>
        </p:nvSpPr>
        <p:spPr>
          <a:xfrm>
            <a:off x="5072066" y="35716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Recent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decisions</a:t>
            </a:r>
            <a:endParaRPr lang="fr-FR" sz="2400" b="1" dirty="0"/>
          </a:p>
        </p:txBody>
      </p:sp>
      <p:sp>
        <p:nvSpPr>
          <p:cNvPr id="15" name="Flèche droite rayée 14"/>
          <p:cNvSpPr/>
          <p:nvPr/>
        </p:nvSpPr>
        <p:spPr>
          <a:xfrm>
            <a:off x="428596" y="4214818"/>
            <a:ext cx="785818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214290"/>
            <a:ext cx="74295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The Reference Conceptual Design of the MYRRHA accelerator </a:t>
            </a:r>
            <a:r>
              <a:rPr lang="en-US" b="1" dirty="0" smtClean="0"/>
              <a:t>was progressively introduced and developed within several </a:t>
            </a:r>
            <a:r>
              <a:rPr lang="en-US" b="1" dirty="0" err="1" smtClean="0"/>
              <a:t>Euratom</a:t>
            </a:r>
            <a:r>
              <a:rPr lang="en-US" b="1" dirty="0" smtClean="0"/>
              <a:t> projects :</a:t>
            </a:r>
          </a:p>
          <a:p>
            <a:pPr marL="268288">
              <a:buFont typeface="Wingdings" pitchFamily="2" charset="2"/>
              <a:buChar char="Ø"/>
            </a:pPr>
            <a:r>
              <a:rPr lang="en-US" b="1" dirty="0" smtClean="0"/>
              <a:t>    PDS-XADS (2002 – 2004)</a:t>
            </a:r>
          </a:p>
          <a:p>
            <a:pPr marL="268288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b="1" dirty="0" smtClean="0"/>
              <a:t>   EUROTRANS  (2005 – 2010)</a:t>
            </a:r>
          </a:p>
          <a:p>
            <a:pPr marL="268288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b="1" dirty="0" smtClean="0"/>
              <a:t>   MAX  (2011 – 2014)</a:t>
            </a:r>
            <a:endParaRPr lang="fr-FR" b="1" dirty="0"/>
          </a:p>
        </p:txBody>
      </p:sp>
      <p:grpSp>
        <p:nvGrpSpPr>
          <p:cNvPr id="8" name="Groupe 7"/>
          <p:cNvGrpSpPr/>
          <p:nvPr/>
        </p:nvGrpSpPr>
        <p:grpSpPr>
          <a:xfrm>
            <a:off x="357158" y="2071678"/>
            <a:ext cx="8340756" cy="3687756"/>
            <a:chOff x="-3951288" y="1854200"/>
            <a:chExt cx="12506326" cy="6191250"/>
          </a:xfrm>
        </p:grpSpPr>
        <p:pic>
          <p:nvPicPr>
            <p:cNvPr id="1027" name="Picture 3" descr="C:\Users\MF\Desktop\Sans titre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951288" y="1854200"/>
              <a:ext cx="12506326" cy="6191250"/>
            </a:xfrm>
            <a:prstGeom prst="rect">
              <a:avLst/>
            </a:prstGeom>
            <a:noFill/>
          </p:spPr>
        </p:pic>
        <p:sp>
          <p:nvSpPr>
            <p:cNvPr id="7" name="ZoneTexte 6"/>
            <p:cNvSpPr txBox="1"/>
            <p:nvPr/>
          </p:nvSpPr>
          <p:spPr>
            <a:xfrm>
              <a:off x="3225472" y="4972506"/>
              <a:ext cx="1000132" cy="826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600" b="1" dirty="0" smtClean="0"/>
                <a:t>Proton </a:t>
              </a:r>
            </a:p>
            <a:p>
              <a:r>
                <a:rPr lang="fr-FR" sz="1600" b="1" dirty="0" err="1" smtClean="0"/>
                <a:t>target</a:t>
              </a:r>
              <a:endParaRPr lang="fr-FR" sz="1600" b="1" dirty="0"/>
            </a:p>
          </p:txBody>
        </p:sp>
      </p:grpSp>
      <p:pic>
        <p:nvPicPr>
          <p:cNvPr id="9" name="Picture 4" descr="Myrrha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571876"/>
            <a:ext cx="1571572" cy="121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onnecteur droit 10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 descr="logo AC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2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5720" y="5000636"/>
            <a:ext cx="8215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b="1" dirty="0" smtClean="0"/>
              <a:t>Cost optimization:  600 </a:t>
            </a:r>
            <a:r>
              <a:rPr lang="en-US" sz="1600" b="1" dirty="0" err="1" smtClean="0"/>
              <a:t>MeV</a:t>
            </a:r>
            <a:r>
              <a:rPr lang="en-US" sz="1600" b="1" dirty="0" smtClean="0"/>
              <a:t>  for a MYRRHA demonstrator of 100 </a:t>
            </a:r>
            <a:r>
              <a:rPr lang="en-US" sz="1600" b="1" dirty="0" err="1" smtClean="0"/>
              <a:t>MWth</a:t>
            </a:r>
            <a:endParaRPr lang="en-US" sz="1600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b="1" dirty="0" smtClean="0"/>
              <a:t>Beam current to control  the reactor is determined by the thermal power and 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the level of sub-criticality of the core. For MYRRHA (</a:t>
            </a:r>
            <a:r>
              <a:rPr lang="en-US" sz="1600" b="1" dirty="0" err="1" smtClean="0"/>
              <a:t>keff</a:t>
            </a:r>
            <a:r>
              <a:rPr lang="en-US" sz="1600" b="1" dirty="0" smtClean="0"/>
              <a:t> = 0.95) the nominal average current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is 2.5 </a:t>
            </a:r>
            <a:r>
              <a:rPr lang="en-US" sz="1600" b="1" dirty="0" err="1" smtClean="0"/>
              <a:t>mA</a:t>
            </a:r>
            <a:r>
              <a:rPr lang="en-US" sz="1600" b="1" dirty="0" smtClean="0"/>
              <a:t> </a:t>
            </a:r>
            <a:r>
              <a:rPr lang="en-US" b="1" dirty="0" smtClean="0"/>
              <a:t>corresponding to a mean beam power of 1.5 MW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21537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MYRRHA  Accelerator Reliability requirements:</a:t>
            </a:r>
            <a:endParaRPr lang="en-US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u="sng" dirty="0" smtClean="0"/>
              <a:t>the  number of beam interruptions should be limited to extremely low values </a:t>
            </a:r>
          </a:p>
          <a:p>
            <a:pPr marL="180975"/>
            <a:r>
              <a:rPr lang="en-US" b="1" dirty="0" smtClean="0"/>
              <a:t> </a:t>
            </a:r>
            <a:r>
              <a:rPr lang="en-US" dirty="0" smtClean="0"/>
              <a:t>the limit was set to </a:t>
            </a:r>
            <a:r>
              <a:rPr lang="en-US" b="1" dirty="0" smtClean="0"/>
              <a:t>10 beam interruptions per 3-month operating cycle, only interruptions of more than 3 seconds </a:t>
            </a:r>
            <a:r>
              <a:rPr lang="en-US" dirty="0" smtClean="0"/>
              <a:t>being counted, leading to a global accelerator MTBF of about 250 hours. 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 smtClean="0"/>
              <a:t>beam interruptions longer than a few seconds could lead, if repeated frequently, to unacceptably</a:t>
            </a:r>
            <a:r>
              <a:rPr lang="en-US" u="sng" dirty="0" smtClean="0"/>
              <a:t> </a:t>
            </a:r>
            <a:r>
              <a:rPr lang="en-US" b="1" u="sng" dirty="0" smtClean="0"/>
              <a:t>high thermal stresses on the highly irradiated materials of the target window</a:t>
            </a:r>
            <a:r>
              <a:rPr lang="en-US" b="1" dirty="0" smtClean="0"/>
              <a:t>, </a:t>
            </a:r>
            <a:r>
              <a:rPr lang="en-US" b="1" u="sng" dirty="0" smtClean="0"/>
              <a:t>the fuel claddings and more generally on all the reactor structures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u="sng" dirty="0" smtClean="0"/>
              <a:t>long beam interruptions will be associated with reactor shutdowns, affecting the availability of the system </a:t>
            </a:r>
            <a:r>
              <a:rPr lang="en-US" b="1" u="sng" dirty="0"/>
              <a:t> </a:t>
            </a:r>
            <a:r>
              <a:rPr lang="en-US" dirty="0" smtClean="0"/>
              <a:t>(restart procedures could last between 20 and 40 hours) 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-3000" contrast="5000"/>
          </a:blip>
          <a:srcRect/>
          <a:stretch>
            <a:fillRect/>
          </a:stretch>
        </p:blipFill>
        <p:spPr bwMode="auto">
          <a:xfrm>
            <a:off x="214282" y="3286124"/>
            <a:ext cx="516826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429256" y="3571876"/>
            <a:ext cx="3429024" cy="1938992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According to recent findings the allowable number of beam trips will be dominated by the material characteristics of the oxide layer protecting the fuel </a:t>
            </a:r>
            <a:r>
              <a:rPr lang="en-US" sz="2000" b="1" dirty="0" err="1" smtClean="0"/>
              <a:t>clads</a:t>
            </a:r>
            <a:r>
              <a:rPr lang="en-US" sz="2000" b="1" dirty="0" smtClean="0"/>
              <a:t> under LBE </a:t>
            </a:r>
            <a:endParaRPr lang="fr-FR" sz="2000" b="1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3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14290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reliability target for the MYRRHA ADS accelerator </a:t>
            </a:r>
            <a:r>
              <a:rPr lang="en-US" b="1" u="sng" dirty="0"/>
              <a:t>will need to be significantly higher than the actual reliability recorded worldwide on comparable accelerators </a:t>
            </a:r>
            <a:r>
              <a:rPr lang="en-US" dirty="0"/>
              <a:t>in operation today, like the SNS which </a:t>
            </a:r>
            <a:r>
              <a:rPr lang="en-US" dirty="0" smtClean="0"/>
              <a:t>presently exhibits </a:t>
            </a:r>
            <a:r>
              <a:rPr lang="en-US" dirty="0"/>
              <a:t>a MTBF of a few </a:t>
            </a:r>
            <a:r>
              <a:rPr lang="en-US" dirty="0" smtClean="0"/>
              <a:t>hours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3000" contrast="5000"/>
          </a:blip>
          <a:srcRect/>
          <a:stretch>
            <a:fillRect/>
          </a:stretch>
        </p:blipFill>
        <p:spPr bwMode="auto">
          <a:xfrm>
            <a:off x="1714480" y="1214422"/>
            <a:ext cx="5915028" cy="369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71538" y="5072074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/>
              </a:rPr>
              <a:t>  </a:t>
            </a:r>
            <a:r>
              <a:rPr lang="en-US" b="1" dirty="0" smtClean="0"/>
              <a:t>beam </a:t>
            </a:r>
            <a:r>
              <a:rPr lang="en-US" b="1" dirty="0"/>
              <a:t>interruptions shorter than 3 seconds </a:t>
            </a:r>
            <a:r>
              <a:rPr lang="en-US" dirty="0"/>
              <a:t>can be theoretically unlimited. In practice, </a:t>
            </a:r>
            <a:r>
              <a:rPr lang="en-US" dirty="0" smtClean="0"/>
              <a:t>it is proposed </a:t>
            </a:r>
            <a:r>
              <a:rPr lang="en-US" dirty="0"/>
              <a:t>to limit the number of interruptions of duration inside the range 0.1ms – 3s to less than 100 per day,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071670" y="4143380"/>
            <a:ext cx="1071570" cy="369332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MYRRHA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500694" y="4071942"/>
            <a:ext cx="642942" cy="3693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JAEA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86446" y="1571612"/>
            <a:ext cx="1214446" cy="369332"/>
          </a:xfrm>
          <a:prstGeom prst="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SNS initial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rot="5400000" flipH="1" flipV="1">
            <a:off x="2536017" y="3321843"/>
            <a:ext cx="785818" cy="714380"/>
          </a:xfrm>
          <a:prstGeom prst="straightConnector1">
            <a:avLst/>
          </a:prstGeom>
          <a:ln w="44450">
            <a:solidFill>
              <a:schemeClr val="accent3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6" idx="0"/>
          </p:cNvCxnSpPr>
          <p:nvPr/>
        </p:nvCxnSpPr>
        <p:spPr>
          <a:xfrm rot="16200000" flipV="1">
            <a:off x="5018488" y="3268264"/>
            <a:ext cx="642942" cy="964413"/>
          </a:xfrm>
          <a:prstGeom prst="straightConnector1">
            <a:avLst/>
          </a:prstGeom>
          <a:ln w="44450">
            <a:solidFill>
              <a:srgbClr val="FF000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10800000" flipV="1">
            <a:off x="4286248" y="1785926"/>
            <a:ext cx="1428760" cy="285752"/>
          </a:xfrm>
          <a:prstGeom prst="straightConnector1">
            <a:avLst/>
          </a:prstGeom>
          <a:ln w="44450">
            <a:solidFill>
              <a:schemeClr val="tx2">
                <a:lumMod val="60000"/>
                <a:lumOff val="4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4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3357554" y="2428868"/>
            <a:ext cx="928694" cy="158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3571868" y="2071678"/>
            <a:ext cx="571504" cy="1588"/>
          </a:xfrm>
          <a:prstGeom prst="straightConnector1">
            <a:avLst/>
          </a:prstGeom>
          <a:ln w="31750"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4286248" y="3071810"/>
            <a:ext cx="1214446" cy="158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5400000">
            <a:off x="4929984" y="2785264"/>
            <a:ext cx="428628" cy="1588"/>
          </a:xfrm>
          <a:prstGeom prst="straightConnector1">
            <a:avLst/>
          </a:prstGeom>
          <a:ln w="31750"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5572132" y="3571876"/>
            <a:ext cx="642942" cy="158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rot="5400000">
            <a:off x="5501488" y="3356768"/>
            <a:ext cx="285752" cy="1588"/>
          </a:xfrm>
          <a:prstGeom prst="straightConnector1">
            <a:avLst/>
          </a:prstGeom>
          <a:ln w="31750"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6143636" y="2143116"/>
            <a:ext cx="1643074" cy="369332"/>
          </a:xfrm>
          <a:prstGeom prst="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SNS 2010-13 </a:t>
            </a:r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 rot="10800000" flipV="1">
            <a:off x="5143504" y="2357430"/>
            <a:ext cx="928694" cy="428628"/>
          </a:xfrm>
          <a:prstGeom prst="straightConnector1">
            <a:avLst/>
          </a:prstGeom>
          <a:ln w="44450">
            <a:solidFill>
              <a:schemeClr val="tx2">
                <a:lumMod val="60000"/>
                <a:lumOff val="40000"/>
              </a:schemeClr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85728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MYRRHA proposals:</a:t>
            </a:r>
          </a:p>
          <a:p>
            <a:r>
              <a:rPr lang="en-US" dirty="0" smtClean="0"/>
              <a:t>To </a:t>
            </a:r>
            <a:r>
              <a:rPr lang="en-US" dirty="0"/>
              <a:t>reach the reliability goal, the </a:t>
            </a:r>
            <a:r>
              <a:rPr lang="en-US" dirty="0" err="1"/>
              <a:t>linac</a:t>
            </a:r>
            <a:r>
              <a:rPr lang="en-US" dirty="0"/>
              <a:t> scheme will consist of 2 clearly distinct sections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71472" y="3929066"/>
            <a:ext cx="8072494" cy="2215991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A low energy section </a:t>
            </a:r>
            <a:r>
              <a:rPr lang="en-US" dirty="0" smtClean="0"/>
              <a:t>(injector or </a:t>
            </a:r>
            <a:r>
              <a:rPr lang="en-US" b="1" dirty="0" err="1" smtClean="0"/>
              <a:t>linac</a:t>
            </a:r>
            <a:r>
              <a:rPr lang="en-US" b="1" dirty="0" smtClean="0"/>
              <a:t> front end</a:t>
            </a:r>
            <a:r>
              <a:rPr lang="en-US" dirty="0" smtClean="0"/>
              <a:t>), where redundancy is applied in its parallel form, and so two similar compact injectors with fast switching capabilities are foreseen.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A medium and high energy section </a:t>
            </a:r>
            <a:r>
              <a:rPr lang="en-US" dirty="0" smtClean="0"/>
              <a:t>(main </a:t>
            </a:r>
            <a:r>
              <a:rPr lang="en-US" dirty="0" err="1" smtClean="0"/>
              <a:t>linac</a:t>
            </a:r>
            <a:r>
              <a:rPr lang="en-US" dirty="0" smtClean="0"/>
              <a:t> or independently-phased superconducting section), highly modular, based on individual, independently controlled accelerating cavities. </a:t>
            </a:r>
            <a:r>
              <a:rPr lang="en-US" b="1" dirty="0" smtClean="0"/>
              <a:t>Fault tolerance </a:t>
            </a:r>
            <a:r>
              <a:rPr lang="en-US" dirty="0" smtClean="0"/>
              <a:t>concepts (serial redundancy ) can be applied to yield a strong tolerance to faults. </a:t>
            </a:r>
          </a:p>
          <a:p>
            <a:pPr marL="342900" indent="-342900"/>
            <a:endParaRPr lang="en-US" dirty="0" smtClean="0"/>
          </a:p>
        </p:txBody>
      </p:sp>
      <p:pic>
        <p:nvPicPr>
          <p:cNvPr id="2050" name="Picture 2" descr="C:\Users\MF\Desktop\Sans titre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286676" cy="2322312"/>
          </a:xfrm>
          <a:prstGeom prst="rect">
            <a:avLst/>
          </a:prstGeom>
          <a:noFill/>
        </p:spPr>
      </p:pic>
      <p:cxnSp>
        <p:nvCxnSpPr>
          <p:cNvPr id="5" name="Connecteur droit 4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 A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5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14290"/>
            <a:ext cx="8398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dirty="0"/>
              <a:t>The </a:t>
            </a:r>
            <a:r>
              <a:rPr lang="fr-FR" sz="2400" b="1" i="1" dirty="0" err="1"/>
              <a:t>Reliability</a:t>
            </a:r>
            <a:r>
              <a:rPr lang="fr-FR" sz="2400" b="1" i="1" dirty="0"/>
              <a:t> </a:t>
            </a:r>
            <a:r>
              <a:rPr lang="fr-FR" sz="2400" b="1" i="1" dirty="0" smtClean="0"/>
              <a:t>Issue:  </a:t>
            </a:r>
            <a:r>
              <a:rPr lang="fr-FR" sz="2400" b="1" i="1" dirty="0" err="1" smtClean="0"/>
              <a:t>developments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within</a:t>
            </a:r>
            <a:r>
              <a:rPr lang="fr-FR" sz="2400" b="1" i="1" dirty="0" smtClean="0"/>
              <a:t> the Euratom </a:t>
            </a:r>
            <a:r>
              <a:rPr lang="fr-FR" sz="2400" b="1" i="1" dirty="0" err="1" smtClean="0"/>
              <a:t>projects</a:t>
            </a:r>
            <a:r>
              <a:rPr lang="fr-FR" sz="2400" b="1" i="1" dirty="0" smtClean="0"/>
              <a:t> 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1357290" y="714356"/>
            <a:ext cx="748006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FP5:   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PDS-XADS </a:t>
            </a:r>
            <a:r>
              <a:rPr lang="fr-FR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i="1" dirty="0"/>
              <a:t> </a:t>
            </a:r>
            <a:r>
              <a:rPr lang="fr-FR" b="1" i="1" dirty="0" smtClean="0"/>
              <a:t>          Initial </a:t>
            </a:r>
            <a:r>
              <a:rPr lang="fr-FR" b="1" i="1" dirty="0" err="1" smtClean="0"/>
              <a:t>reliability</a:t>
            </a:r>
            <a:r>
              <a:rPr lang="fr-FR" b="1" i="1" dirty="0" smtClean="0"/>
              <a:t> </a:t>
            </a:r>
            <a:r>
              <a:rPr lang="fr-FR" b="1" i="1" dirty="0" err="1" smtClean="0"/>
              <a:t>studies</a:t>
            </a:r>
            <a:r>
              <a:rPr lang="fr-FR" b="1" i="1" dirty="0" smtClean="0"/>
              <a:t>  INFN  2003</a:t>
            </a:r>
          </a:p>
          <a:p>
            <a:pPr marL="803275">
              <a:buFont typeface="Arial" pitchFamily="34" charset="0"/>
              <a:buChar char="•"/>
            </a:pPr>
            <a:r>
              <a:rPr lang="fr-FR" b="1" i="1" dirty="0"/>
              <a:t> </a:t>
            </a:r>
            <a:r>
              <a:rPr lang="fr-FR" b="1" i="1" dirty="0" smtClean="0"/>
              <a:t> </a:t>
            </a:r>
            <a:r>
              <a:rPr lang="fr-FR" dirty="0" smtClean="0"/>
              <a:t>Qualitative </a:t>
            </a:r>
            <a:r>
              <a:rPr lang="fr-FR" b="1" dirty="0" smtClean="0"/>
              <a:t>FMEA (</a:t>
            </a:r>
            <a:r>
              <a:rPr lang="en-US" dirty="0" smtClean="0"/>
              <a:t>Failure mode and effects analysis)</a:t>
            </a:r>
            <a:endParaRPr lang="fr-FR" b="1" dirty="0" smtClean="0"/>
          </a:p>
          <a:p>
            <a:pPr marL="803275">
              <a:buFont typeface="Arial" pitchFamily="34" charset="0"/>
              <a:buChar char="•"/>
            </a:pPr>
            <a:r>
              <a:rPr lang="fr-FR" b="1" dirty="0"/>
              <a:t> </a:t>
            </a:r>
            <a:r>
              <a:rPr lang="fr-FR" b="1" dirty="0" smtClean="0"/>
              <a:t>  RBD (</a:t>
            </a:r>
            <a:r>
              <a:rPr lang="fr-FR" dirty="0" err="1" smtClean="0"/>
              <a:t>Reliability</a:t>
            </a:r>
            <a:r>
              <a:rPr lang="fr-FR" dirty="0" smtClean="0"/>
              <a:t> </a:t>
            </a:r>
            <a:r>
              <a:rPr lang="fr-FR" dirty="0"/>
              <a:t>Block </a:t>
            </a:r>
            <a:r>
              <a:rPr lang="fr-FR" dirty="0" err="1" smtClean="0"/>
              <a:t>Diagram</a:t>
            </a:r>
            <a:r>
              <a:rPr lang="fr-FR" dirty="0" smtClean="0"/>
              <a:t>) </a:t>
            </a:r>
            <a:r>
              <a:rPr lang="fr-FR" b="1" dirty="0" err="1" smtClean="0"/>
              <a:t>analysis</a:t>
            </a:r>
            <a:r>
              <a:rPr lang="fr-FR" b="1" dirty="0" smtClean="0"/>
              <a:t> </a:t>
            </a:r>
          </a:p>
          <a:p>
            <a:pPr marL="803275">
              <a:buFont typeface="Arial" pitchFamily="34" charset="0"/>
              <a:buChar char="•"/>
            </a:pPr>
            <a:r>
              <a:rPr lang="fr-FR" b="1" dirty="0"/>
              <a:t> </a:t>
            </a:r>
            <a:r>
              <a:rPr lang="fr-FR" b="1" dirty="0" smtClean="0"/>
              <a:t> </a:t>
            </a:r>
            <a:r>
              <a:rPr lang="fr-FR" b="1" dirty="0"/>
              <a:t> </a:t>
            </a:r>
            <a:r>
              <a:rPr lang="en-US" dirty="0" smtClean="0"/>
              <a:t>Assessment of (lack of) existing </a:t>
            </a:r>
            <a:r>
              <a:rPr lang="en-US" b="1" dirty="0" smtClean="0"/>
              <a:t>MTBF database</a:t>
            </a:r>
          </a:p>
          <a:p>
            <a:pPr marL="803275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b="1" dirty="0"/>
              <a:t> </a:t>
            </a:r>
            <a:r>
              <a:rPr lang="en-US" dirty="0" smtClean="0"/>
              <a:t>Identification of </a:t>
            </a:r>
            <a:r>
              <a:rPr lang="en-US" b="1" dirty="0" smtClean="0"/>
              <a:t>redundant and fault tolerant </a:t>
            </a:r>
            <a:r>
              <a:rPr lang="en-US" b="1" dirty="0" err="1" smtClean="0"/>
              <a:t>linac</a:t>
            </a:r>
            <a:r>
              <a:rPr lang="en-US" b="1" dirty="0" smtClean="0"/>
              <a:t> configurations </a:t>
            </a:r>
          </a:p>
        </p:txBody>
      </p:sp>
      <p:sp>
        <p:nvSpPr>
          <p:cNvPr id="5" name="Rectangle 4"/>
          <p:cNvSpPr/>
          <p:nvPr/>
        </p:nvSpPr>
        <p:spPr>
          <a:xfrm>
            <a:off x="2214514" y="3500438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FP7:  MAX project</a:t>
            </a:r>
          </a:p>
          <a:p>
            <a:pPr marL="633413">
              <a:buFont typeface="Arial" pitchFamily="34" charset="0"/>
              <a:buChar char="•"/>
            </a:pPr>
            <a:r>
              <a:rPr lang="en-US" dirty="0" smtClean="0"/>
              <a:t>   </a:t>
            </a:r>
            <a:r>
              <a:rPr lang="en-US" b="1" dirty="0" smtClean="0"/>
              <a:t>Global </a:t>
            </a:r>
            <a:r>
              <a:rPr lang="en-US" b="1" dirty="0"/>
              <a:t>fault tolerant beam dynamics </a:t>
            </a:r>
            <a:r>
              <a:rPr lang="en-US" b="1" dirty="0" smtClean="0"/>
              <a:t>design  (2013)</a:t>
            </a:r>
            <a:endParaRPr lang="en-GB" b="1" i="1" dirty="0" smtClean="0"/>
          </a:p>
          <a:p>
            <a:pPr marL="633413">
              <a:buFont typeface="Arial" pitchFamily="34" charset="0"/>
              <a:buChar char="•"/>
            </a:pPr>
            <a:r>
              <a:rPr lang="en-GB" b="1" i="1" dirty="0"/>
              <a:t> </a:t>
            </a:r>
            <a:r>
              <a:rPr lang="en-GB" b="1" i="1" dirty="0" smtClean="0"/>
              <a:t>  </a:t>
            </a:r>
            <a:r>
              <a:rPr lang="en-US" b="1" dirty="0" smtClean="0"/>
              <a:t>Reliability model of an existing accelerator </a:t>
            </a:r>
            <a:r>
              <a:rPr lang="fr-FR" b="1" dirty="0" smtClean="0"/>
              <a:t>(SNS </a:t>
            </a:r>
            <a:r>
              <a:rPr lang="fr-FR" b="1" dirty="0" err="1" smtClean="0"/>
              <a:t>Linac</a:t>
            </a:r>
            <a:r>
              <a:rPr lang="fr-FR" b="1" dirty="0" smtClean="0"/>
              <a:t>)  (2012)</a:t>
            </a:r>
          </a:p>
          <a:p>
            <a:pPr marL="633413">
              <a:buFont typeface="Arial" pitchFamily="34" charset="0"/>
              <a:buChar char="•"/>
            </a:pPr>
            <a:r>
              <a:rPr lang="fr-FR" b="1" dirty="0"/>
              <a:t> </a:t>
            </a:r>
            <a:r>
              <a:rPr lang="fr-FR" b="1" dirty="0" smtClean="0"/>
              <a:t>  </a:t>
            </a:r>
            <a:r>
              <a:rPr lang="en-GB" b="1" dirty="0" smtClean="0"/>
              <a:t>Reliability </a:t>
            </a:r>
            <a:r>
              <a:rPr lang="en-GB" b="1" dirty="0"/>
              <a:t>model of </a:t>
            </a:r>
            <a:r>
              <a:rPr lang="en-GB" b="1" dirty="0" smtClean="0"/>
              <a:t>the </a:t>
            </a:r>
            <a:r>
              <a:rPr lang="en-GB" b="1" dirty="0" err="1" smtClean="0"/>
              <a:t>Myrrha</a:t>
            </a:r>
            <a:r>
              <a:rPr lang="en-GB" b="1" dirty="0" smtClean="0"/>
              <a:t> </a:t>
            </a:r>
            <a:r>
              <a:rPr lang="en-GB" b="1" dirty="0" err="1" smtClean="0"/>
              <a:t>Linac</a:t>
            </a:r>
            <a:r>
              <a:rPr lang="en-GB" b="1" dirty="0" smtClean="0"/>
              <a:t>  (2014)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000364" y="4929198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H2020:  MYRTE  </a:t>
            </a:r>
            <a:r>
              <a:rPr lang="fr-FR" b="1" dirty="0" smtClean="0"/>
              <a:t>→ </a:t>
            </a:r>
            <a:r>
              <a:rPr lang="fr-FR" b="1" dirty="0" err="1" smtClean="0"/>
              <a:t>work</a:t>
            </a:r>
            <a:r>
              <a:rPr lang="fr-FR" b="1" dirty="0" smtClean="0"/>
              <a:t> </a:t>
            </a:r>
            <a:r>
              <a:rPr lang="fr-FR" b="1" dirty="0" err="1" smtClean="0"/>
              <a:t>initiated</a:t>
            </a:r>
            <a:r>
              <a:rPr lang="fr-FR" b="1" dirty="0" smtClean="0"/>
              <a:t> in 2015</a:t>
            </a:r>
            <a:endParaRPr lang="fr-FR" b="1" i="1" dirty="0" smtClean="0"/>
          </a:p>
          <a:p>
            <a:pPr marL="544513"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fr-FR" b="1" dirty="0" err="1"/>
              <a:t>R</a:t>
            </a:r>
            <a:r>
              <a:rPr lang="fr-FR" b="1" dirty="0" err="1" smtClean="0"/>
              <a:t>eliability</a:t>
            </a:r>
            <a:r>
              <a:rPr lang="fr-FR" b="1" dirty="0" smtClean="0"/>
              <a:t> </a:t>
            </a:r>
            <a:r>
              <a:rPr lang="fr-FR" b="1" dirty="0" err="1" smtClean="0"/>
              <a:t>analysis</a:t>
            </a:r>
            <a:r>
              <a:rPr lang="fr-FR" b="1" dirty="0" smtClean="0"/>
              <a:t> of LINAC4 (CERN)</a:t>
            </a:r>
          </a:p>
          <a:p>
            <a:pPr marL="544513"/>
            <a:r>
              <a:rPr lang="fr-FR" b="1" i="1" dirty="0"/>
              <a:t> </a:t>
            </a:r>
            <a:r>
              <a:rPr lang="fr-FR" b="1" i="1" dirty="0" smtClean="0"/>
              <a:t>   </a:t>
            </a:r>
            <a:r>
              <a:rPr lang="fr-FR" b="1" i="1" dirty="0" err="1" smtClean="0"/>
              <a:t>Commissioning</a:t>
            </a:r>
            <a:r>
              <a:rPr lang="fr-FR" b="1" i="1" dirty="0" smtClean="0"/>
              <a:t> </a:t>
            </a:r>
            <a:r>
              <a:rPr lang="fr-FR" b="1" i="1" dirty="0" err="1" smtClean="0"/>
              <a:t>results</a:t>
            </a:r>
            <a:r>
              <a:rPr lang="fr-FR" b="1" i="1" dirty="0" smtClean="0"/>
              <a:t> </a:t>
            </a:r>
            <a:r>
              <a:rPr lang="fr-FR" b="1" i="1" dirty="0" err="1" smtClean="0"/>
              <a:t>analysis</a:t>
            </a:r>
            <a:endParaRPr lang="fr-FR" b="1" i="1" dirty="0" smtClean="0"/>
          </a:p>
          <a:p>
            <a:pPr marL="544513">
              <a:buFont typeface="Arial" pitchFamily="34" charset="0"/>
              <a:buChar char="•"/>
            </a:pPr>
            <a:r>
              <a:rPr lang="fr-FR" b="1" i="1" dirty="0" smtClean="0"/>
              <a:t>  R&amp;D on components for </a:t>
            </a:r>
            <a:r>
              <a:rPr lang="fr-FR" b="1" i="1" dirty="0" err="1" smtClean="0"/>
              <a:t>reliability</a:t>
            </a:r>
            <a:r>
              <a:rPr lang="fr-FR" b="1" i="1" dirty="0" smtClean="0"/>
              <a:t> </a:t>
            </a:r>
            <a:r>
              <a:rPr lang="fr-FR" b="1" i="1" dirty="0" err="1" smtClean="0"/>
              <a:t>enhancement</a:t>
            </a:r>
            <a:endParaRPr lang="fr-FR" b="1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1857356" y="2500306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0">
              <a:buFont typeface="Wingdings" pitchFamily="2" charset="2"/>
              <a:buNone/>
              <a:defRPr/>
            </a:pP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Wingdings" pitchFamily="2" charset="2"/>
              </a:rPr>
              <a:t>FP6: EUROTRANS activities</a:t>
            </a:r>
          </a:p>
          <a:p>
            <a:pPr indent="-12700">
              <a:buFont typeface="Wingdings" pitchFamily="2" charset="2"/>
              <a:buNone/>
              <a:defRPr/>
            </a:pP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       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Linac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and R&amp;D: 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modular fault-tolerant 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concept  (2010)</a:t>
            </a:r>
          </a:p>
          <a:p>
            <a:pPr indent="-12700">
              <a:buFont typeface="Wingdings" pitchFamily="2" charset="2"/>
              <a:buNone/>
              <a:defRPr/>
            </a:pP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         Reliability analysis ,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MonteCarlo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approach with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Matlab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endParaRPr lang="en-GB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7" name="Flèche droite 6"/>
          <p:cNvSpPr/>
          <p:nvPr/>
        </p:nvSpPr>
        <p:spPr>
          <a:xfrm rot="4581974">
            <a:off x="-465747" y="2429211"/>
            <a:ext cx="3830344" cy="542077"/>
          </a:xfrm>
          <a:prstGeom prst="rightArrow">
            <a:avLst>
              <a:gd name="adj1" fmla="val 28737"/>
              <a:gd name="adj2" fmla="val 60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6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428596" y="4857760"/>
            <a:ext cx="8501122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500034" y="5143512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accent1">
                    <a:lumMod val="75000"/>
                  </a:schemeClr>
                </a:solidFill>
              </a:rPr>
              <a:t>Present</a:t>
            </a: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400" b="1" dirty="0" err="1" smtClean="0">
                <a:solidFill>
                  <a:schemeClr val="accent1">
                    <a:lumMod val="75000"/>
                  </a:schemeClr>
                </a:solidFill>
              </a:rPr>
              <a:t>activities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Flèche droite rayée 18"/>
          <p:cNvSpPr/>
          <p:nvPr/>
        </p:nvSpPr>
        <p:spPr>
          <a:xfrm>
            <a:off x="2214546" y="5357826"/>
            <a:ext cx="642942" cy="5000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2910" y="1428736"/>
            <a:ext cx="7500990" cy="1500198"/>
          </a:xfrm>
          <a:prstGeom prst="rect">
            <a:avLst/>
          </a:prstGeom>
          <a:solidFill>
            <a:srgbClr val="E1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42910" y="500042"/>
            <a:ext cx="79296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Reliability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Myrrha</a:t>
            </a: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 smtClean="0"/>
          </a:p>
          <a:p>
            <a:pPr>
              <a:buFont typeface="Arial" pitchFamily="34" charset="0"/>
              <a:buChar char="•"/>
            </a:pPr>
            <a:r>
              <a:rPr lang="fr-FR" sz="2000" b="1" dirty="0"/>
              <a:t> </a:t>
            </a:r>
            <a:r>
              <a:rPr lang="fr-FR" sz="2000" b="1" dirty="0" err="1" smtClean="0"/>
              <a:t>Modelling</a:t>
            </a:r>
            <a:r>
              <a:rPr lang="fr-FR" sz="2000" b="1" dirty="0" smtClean="0"/>
              <a:t> of SNS </a:t>
            </a:r>
            <a:r>
              <a:rPr lang="fr-FR" sz="2000" b="1" dirty="0" err="1" smtClean="0"/>
              <a:t>reliability</a:t>
            </a:r>
            <a:r>
              <a:rPr lang="fr-FR" sz="2000" b="1" dirty="0" smtClean="0"/>
              <a:t> and </a:t>
            </a:r>
            <a:r>
              <a:rPr lang="fr-FR" sz="2000" b="1" dirty="0" err="1" smtClean="0"/>
              <a:t>comparison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operation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results</a:t>
            </a:r>
            <a:endParaRPr lang="fr-FR" sz="2000" b="1" dirty="0" smtClean="0"/>
          </a:p>
          <a:p>
            <a:r>
              <a:rPr lang="fr-FR" sz="2000" b="1" dirty="0" smtClean="0"/>
              <a:t>    (MAX  Nov. 2012)</a:t>
            </a:r>
          </a:p>
          <a:p>
            <a:endParaRPr lang="fr-FR" sz="2000" b="1" dirty="0" smtClean="0"/>
          </a:p>
          <a:p>
            <a:pPr>
              <a:buFont typeface="Arial" pitchFamily="34" charset="0"/>
              <a:buChar char="•"/>
            </a:pPr>
            <a:r>
              <a:rPr lang="fr-FR" sz="2000" b="1" dirty="0"/>
              <a:t> </a:t>
            </a:r>
            <a:r>
              <a:rPr lang="fr-FR" sz="2000" b="1" dirty="0" err="1" smtClean="0"/>
              <a:t>Reliability</a:t>
            </a:r>
            <a:r>
              <a:rPr lang="fr-FR" sz="2000" b="1" dirty="0" smtClean="0"/>
              <a:t> model for </a:t>
            </a:r>
            <a:r>
              <a:rPr lang="fr-FR" sz="2000" b="1" dirty="0" err="1" smtClean="0"/>
              <a:t>Myrrha</a:t>
            </a:r>
            <a:r>
              <a:rPr lang="fr-FR" sz="2000" b="1" dirty="0" smtClean="0"/>
              <a:t>:  first estimations   (MAX  </a:t>
            </a:r>
            <a:r>
              <a:rPr lang="fr-FR" sz="2000" b="1" dirty="0" err="1" smtClean="0"/>
              <a:t>June</a:t>
            </a:r>
            <a:r>
              <a:rPr lang="fr-FR" sz="2000" b="1" dirty="0" smtClean="0"/>
              <a:t> 2014)</a:t>
            </a:r>
          </a:p>
          <a:p>
            <a:endParaRPr lang="fr-FR" sz="20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857224" y="3214686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 err="1" smtClean="0">
                <a:solidFill>
                  <a:prstClr val="black"/>
                </a:solidFill>
              </a:rPr>
              <a:t>These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works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were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developed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within</a:t>
            </a:r>
            <a:r>
              <a:rPr lang="fr-FR" sz="2000" b="1" dirty="0" smtClean="0">
                <a:solidFill>
                  <a:prstClr val="black"/>
                </a:solidFill>
              </a:rPr>
              <a:t> FP7 MAX and </a:t>
            </a:r>
            <a:r>
              <a:rPr lang="fr-FR" sz="2000" b="1" dirty="0" err="1" smtClean="0">
                <a:solidFill>
                  <a:prstClr val="black"/>
                </a:solidFill>
              </a:rPr>
              <a:t>presently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pursued</a:t>
            </a:r>
            <a:r>
              <a:rPr lang="fr-FR" sz="2000" b="1" dirty="0" smtClean="0">
                <a:solidFill>
                  <a:prstClr val="black"/>
                </a:solidFill>
              </a:rPr>
              <a:t> in H2020-</a:t>
            </a:r>
            <a:r>
              <a:rPr lang="fr-FR" sz="2000" b="1" dirty="0" err="1" smtClean="0">
                <a:solidFill>
                  <a:prstClr val="black"/>
                </a:solidFill>
              </a:rPr>
              <a:t>MYRTEprojects</a:t>
            </a:r>
            <a:endParaRPr lang="fr-FR" sz="2000" b="1" dirty="0" smtClean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4214818"/>
            <a:ext cx="73581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 smtClean="0">
                <a:solidFill>
                  <a:prstClr val="black"/>
                </a:solidFill>
              </a:rPr>
              <a:t>The </a:t>
            </a:r>
            <a:r>
              <a:rPr lang="fr-FR" sz="2000" b="1" dirty="0" err="1" smtClean="0">
                <a:solidFill>
                  <a:prstClr val="black"/>
                </a:solidFill>
              </a:rPr>
              <a:t>Work</a:t>
            </a:r>
            <a:r>
              <a:rPr lang="fr-FR" sz="2000" b="1" dirty="0" smtClean="0">
                <a:solidFill>
                  <a:prstClr val="black"/>
                </a:solidFill>
              </a:rPr>
              <a:t> Packages </a:t>
            </a:r>
            <a:r>
              <a:rPr lang="fr-FR" sz="2000" b="1" dirty="0" err="1" smtClean="0">
                <a:solidFill>
                  <a:prstClr val="black"/>
                </a:solidFill>
              </a:rPr>
              <a:t>were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coordinated</a:t>
            </a:r>
            <a:r>
              <a:rPr lang="fr-FR" sz="2000" b="1" dirty="0" smtClean="0">
                <a:solidFill>
                  <a:prstClr val="black"/>
                </a:solidFill>
              </a:rPr>
              <a:t> by </a:t>
            </a:r>
            <a:r>
              <a:rPr lang="fr-FR" sz="2000" b="1" dirty="0" err="1" smtClean="0">
                <a:solidFill>
                  <a:prstClr val="black"/>
                </a:solidFill>
              </a:rPr>
              <a:t>Empresarios</a:t>
            </a: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 err="1" smtClean="0">
                <a:solidFill>
                  <a:prstClr val="black"/>
                </a:solidFill>
              </a:rPr>
              <a:t>Agrupados</a:t>
            </a:r>
            <a:r>
              <a:rPr lang="fr-FR" sz="2000" b="1" dirty="0" smtClean="0">
                <a:solidFill>
                  <a:prstClr val="black"/>
                </a:solidFill>
              </a:rPr>
              <a:t> (Spain), </a:t>
            </a:r>
            <a:r>
              <a:rPr lang="fr-FR" sz="2000" b="1" dirty="0" err="1" smtClean="0">
                <a:solidFill>
                  <a:prstClr val="black"/>
                </a:solidFill>
              </a:rPr>
              <a:t>with</a:t>
            </a:r>
            <a:r>
              <a:rPr lang="fr-FR" sz="2000" b="1" dirty="0" smtClean="0">
                <a:solidFill>
                  <a:prstClr val="black"/>
                </a:solidFill>
              </a:rPr>
              <a:t> the participation of SCK, IPNO, ACS, Thales and, more </a:t>
            </a:r>
            <a:r>
              <a:rPr lang="fr-FR" sz="2000" b="1" dirty="0" err="1" smtClean="0">
                <a:solidFill>
                  <a:prstClr val="black"/>
                </a:solidFill>
              </a:rPr>
              <a:t>recently</a:t>
            </a:r>
            <a:r>
              <a:rPr lang="fr-FR" sz="2000" b="1" dirty="0" smtClean="0">
                <a:solidFill>
                  <a:prstClr val="black"/>
                </a:solidFill>
              </a:rPr>
              <a:t>, </a:t>
            </a:r>
            <a:r>
              <a:rPr lang="fr-FR" sz="2000" b="1" dirty="0" err="1" smtClean="0">
                <a:solidFill>
                  <a:prstClr val="black"/>
                </a:solidFill>
              </a:rPr>
              <a:t>with</a:t>
            </a:r>
            <a:r>
              <a:rPr lang="fr-FR" sz="2000" b="1" dirty="0" smtClean="0">
                <a:solidFill>
                  <a:prstClr val="black"/>
                </a:solidFill>
              </a:rPr>
              <a:t> CERN   </a:t>
            </a:r>
            <a:endParaRPr lang="fr-FR" sz="2000" b="1" dirty="0">
              <a:solidFill>
                <a:prstClr val="black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7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21429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1.  SNS </a:t>
            </a:r>
            <a:r>
              <a:rPr lang="fr-FR" sz="2400" b="1" dirty="0" err="1" smtClean="0"/>
              <a:t>reliability</a:t>
            </a:r>
            <a:r>
              <a:rPr lang="fr-FR" sz="2400" b="1" dirty="0" smtClean="0"/>
              <a:t> model </a:t>
            </a:r>
          </a:p>
          <a:p>
            <a:r>
              <a:rPr lang="fr-FR" sz="2400" b="1" dirty="0" smtClean="0"/>
              <a:t>(</a:t>
            </a:r>
            <a:r>
              <a:rPr lang="fr-FR" sz="2400" b="1" dirty="0" err="1" smtClean="0"/>
              <a:t>developed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within</a:t>
            </a:r>
            <a:r>
              <a:rPr lang="fr-FR" sz="2400" b="1" dirty="0" smtClean="0"/>
              <a:t> the MAX </a:t>
            </a:r>
            <a:r>
              <a:rPr lang="fr-FR" sz="2400" b="1" dirty="0" err="1" smtClean="0"/>
              <a:t>project</a:t>
            </a:r>
            <a:r>
              <a:rPr lang="fr-FR" sz="2400" b="1" dirty="0" smtClean="0"/>
              <a:t> by E.A.  Nov. 2012) </a:t>
            </a:r>
            <a:endParaRPr lang="fr-FR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571472" y="1285860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Goal</a:t>
            </a:r>
            <a:r>
              <a:rPr lang="en-US" dirty="0" smtClean="0"/>
              <a:t>: develop an accurate reliability model of the MYRRHA accelerator using the methodology applied for nuclear power plants. A reliability model of an existing accelerator  (SNS) has been developed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2910" y="2357430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SNS Logbook operational data was recorded during the period </a:t>
            </a:r>
            <a:r>
              <a:rPr lang="fr-FR" dirty="0" err="1" smtClean="0"/>
              <a:t>October</a:t>
            </a:r>
            <a:r>
              <a:rPr lang="fr-FR" dirty="0" smtClean="0"/>
              <a:t> 2011 – </a:t>
            </a:r>
            <a:r>
              <a:rPr lang="fr-FR" dirty="0" err="1" smtClean="0"/>
              <a:t>June</a:t>
            </a:r>
            <a:r>
              <a:rPr lang="fr-FR" dirty="0" smtClean="0"/>
              <a:t> 2012, 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en-US" dirty="0" smtClean="0"/>
              <a:t>available on the SNS website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4348" y="3214686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detailed reliability model of the SNS has been developed using Risk Spectrum, </a:t>
            </a:r>
            <a:r>
              <a:rPr lang="en-US" dirty="0" smtClean="0"/>
              <a:t>based on the fault tree built in consideration of the above-mentioned input data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42910" y="428625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Theoretical results from the model and the operational data records (real operation data) were then compared, and it was concluded that the RS model can be considered a trustworthy tool to further build the model for evaluation of the </a:t>
            </a:r>
            <a:r>
              <a:rPr lang="en-US" dirty="0" err="1" smtClean="0"/>
              <a:t>Myrrha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reliability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 A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8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000108"/>
            <a:ext cx="27860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detailed </a:t>
            </a:r>
            <a:r>
              <a:rPr lang="en-US" b="1" dirty="0" smtClean="0"/>
              <a:t>Risk Spectrum </a:t>
            </a:r>
            <a:r>
              <a:rPr lang="en-US" dirty="0" smtClean="0"/>
              <a:t>fault tree model has been developed using the methodology applied for </a:t>
            </a:r>
          </a:p>
          <a:p>
            <a:r>
              <a:rPr lang="en-US" dirty="0" smtClean="0"/>
              <a:t>Nuclear Power Plants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00034" y="357166"/>
            <a:ext cx="1933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SNS </a:t>
            </a:r>
            <a:r>
              <a:rPr lang="fr-FR" sz="2400" b="1" dirty="0" err="1" smtClean="0"/>
              <a:t>fault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tree</a:t>
            </a:r>
            <a:endParaRPr lang="fr-FR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5000" contrast="5000"/>
          </a:blip>
          <a:srcRect/>
          <a:stretch>
            <a:fillRect/>
          </a:stretch>
        </p:blipFill>
        <p:spPr bwMode="auto">
          <a:xfrm>
            <a:off x="3357554" y="1000108"/>
            <a:ext cx="5562600" cy="265582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1214414" y="3143248"/>
            <a:ext cx="2795586" cy="128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786314" y="2214554"/>
            <a:ext cx="78581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071538" y="3000372"/>
            <a:ext cx="2928958" cy="15001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lum bright="-5000" contrast="5000"/>
          </a:blip>
          <a:srcRect/>
          <a:stretch>
            <a:fillRect/>
          </a:stretch>
        </p:blipFill>
        <p:spPr bwMode="auto">
          <a:xfrm>
            <a:off x="4786314" y="4071942"/>
            <a:ext cx="3748113" cy="169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714876" y="4071942"/>
            <a:ext cx="3857652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286512" y="1071546"/>
            <a:ext cx="78581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142976" y="3143248"/>
            <a:ext cx="628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RFQ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6500826" y="5214950"/>
            <a:ext cx="1436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RFQ vacuum 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lum bright="-5000" contrast="5000"/>
          </a:blip>
          <a:srcRect/>
          <a:stretch>
            <a:fillRect/>
          </a:stretch>
        </p:blipFill>
        <p:spPr bwMode="auto">
          <a:xfrm>
            <a:off x="2000232" y="4929198"/>
            <a:ext cx="2071703" cy="108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357290" y="4857760"/>
            <a:ext cx="2643206" cy="1214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/>
          <p:nvPr/>
        </p:nvCxnSpPr>
        <p:spPr>
          <a:xfrm rot="10800000" flipV="1">
            <a:off x="3643306" y="2714620"/>
            <a:ext cx="1285884" cy="714380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857488" y="3929066"/>
            <a:ext cx="2143140" cy="428628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928794" y="3714752"/>
            <a:ext cx="78581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5143504" y="4357694"/>
            <a:ext cx="78581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rot="10800000" flipV="1">
            <a:off x="3714744" y="4857760"/>
            <a:ext cx="1428760" cy="428628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428728" y="4929198"/>
            <a:ext cx="122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/>
              <a:t>Cryopump</a:t>
            </a:r>
            <a:r>
              <a:rPr lang="en-US" b="1" i="1" dirty="0" smtClean="0"/>
              <a:t> </a:t>
            </a:r>
            <a:endParaRPr lang="fr-FR" dirty="0"/>
          </a:p>
        </p:txBody>
      </p:sp>
      <p:cxnSp>
        <p:nvCxnSpPr>
          <p:cNvPr id="22" name="Connecteur droit 21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 descr="logo AC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6286521"/>
            <a:ext cx="2286016" cy="45720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500298" y="6357958"/>
            <a:ext cx="371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4th Int. Workshop on ADSR</a:t>
            </a:r>
            <a:r>
              <a:rPr kumimoji="0" lang="fr-FR" sz="14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fr-FR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and Thorium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43636" y="6357958"/>
            <a:ext cx="3000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Arial" charset="0"/>
                <a:cs typeface="Arial" charset="0"/>
              </a:rPr>
              <a:t>T. </a:t>
            </a:r>
            <a:r>
              <a:rPr lang="fr-FR" sz="1200" b="1" dirty="0" err="1" smtClean="0">
                <a:latin typeface="Arial" charset="0"/>
                <a:cs typeface="Arial" charset="0"/>
              </a:rPr>
              <a:t>Junquera</a:t>
            </a:r>
            <a:r>
              <a:rPr lang="fr-FR" sz="1200" b="1" dirty="0" smtClean="0">
                <a:latin typeface="Arial" charset="0"/>
                <a:cs typeface="Arial" charset="0"/>
              </a:rPr>
              <a:t>   </a:t>
            </a:r>
            <a:r>
              <a:rPr lang="fr-FR" sz="1200" b="1" dirty="0" err="1" smtClean="0">
                <a:latin typeface="Arial" charset="0"/>
                <a:cs typeface="Arial" charset="0"/>
              </a:rPr>
              <a:t>Aug</a:t>
            </a:r>
            <a:r>
              <a:rPr lang="fr-FR" sz="1200" b="1" dirty="0" smtClean="0">
                <a:latin typeface="Arial" charset="0"/>
                <a:cs typeface="Arial" charset="0"/>
              </a:rPr>
              <a:t>.30, 2016                  9</a:t>
            </a:r>
            <a:r>
              <a:rPr kumimoji="0" lang="fr-FR" sz="1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00430" y="1142984"/>
            <a:ext cx="182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/>
              <a:t>Linac</a:t>
            </a:r>
            <a:r>
              <a:rPr lang="en-US" b="1" i="1" dirty="0" smtClean="0"/>
              <a:t> Accelerator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2132</Words>
  <Application>Microsoft Office PowerPoint</Application>
  <PresentationFormat>Affichage à l'écran (4:3)</PresentationFormat>
  <Paragraphs>213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MF Junquera</dc:creator>
  <cp:lastModifiedBy>MF Junquera</cp:lastModifiedBy>
  <cp:revision>19</cp:revision>
  <dcterms:created xsi:type="dcterms:W3CDTF">2016-08-27T14:38:39Z</dcterms:created>
  <dcterms:modified xsi:type="dcterms:W3CDTF">2016-08-29T11:46:51Z</dcterms:modified>
</cp:coreProperties>
</file>