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42" r:id="rId3"/>
    <p:sldMasterId id="2147483754" r:id="rId4"/>
    <p:sldMasterId id="2147483766" r:id="rId5"/>
    <p:sldMasterId id="2147483778" r:id="rId6"/>
    <p:sldMasterId id="2147483796" r:id="rId7"/>
    <p:sldMasterId id="2147483808" r:id="rId8"/>
  </p:sldMasterIdLst>
  <p:notesMasterIdLst>
    <p:notesMasterId r:id="rId37"/>
  </p:notesMasterIdLst>
  <p:sldIdLst>
    <p:sldId id="489" r:id="rId9"/>
    <p:sldId id="602" r:id="rId10"/>
    <p:sldId id="650" r:id="rId11"/>
    <p:sldId id="603" r:id="rId12"/>
    <p:sldId id="653" r:id="rId13"/>
    <p:sldId id="563" r:id="rId14"/>
    <p:sldId id="654" r:id="rId15"/>
    <p:sldId id="605" r:id="rId16"/>
    <p:sldId id="606" r:id="rId17"/>
    <p:sldId id="571" r:id="rId18"/>
    <p:sldId id="610" r:id="rId19"/>
    <p:sldId id="631" r:id="rId20"/>
    <p:sldId id="629" r:id="rId21"/>
    <p:sldId id="620" r:id="rId22"/>
    <p:sldId id="655" r:id="rId23"/>
    <p:sldId id="618" r:id="rId24"/>
    <p:sldId id="635" r:id="rId25"/>
    <p:sldId id="637" r:id="rId26"/>
    <p:sldId id="636" r:id="rId27"/>
    <p:sldId id="638" r:id="rId28"/>
    <p:sldId id="649" r:id="rId29"/>
    <p:sldId id="639" r:id="rId30"/>
    <p:sldId id="640" r:id="rId31"/>
    <p:sldId id="641" r:id="rId32"/>
    <p:sldId id="622" r:id="rId33"/>
    <p:sldId id="656" r:id="rId34"/>
    <p:sldId id="657" r:id="rId35"/>
    <p:sldId id="485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EFF"/>
    <a:srgbClr val="A8C0FF"/>
    <a:srgbClr val="EAB200"/>
    <a:srgbClr val="E6F1F6"/>
    <a:srgbClr val="E9F3F7"/>
    <a:srgbClr val="C8D4EE"/>
    <a:srgbClr val="33CC33"/>
    <a:srgbClr val="00D25F"/>
    <a:srgbClr val="DED7D1"/>
    <a:srgbClr val="FF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86" autoAdjust="0"/>
    <p:restoredTop sz="94706" autoAdjust="0"/>
  </p:normalViewPr>
  <p:slideViewPr>
    <p:cSldViewPr>
      <p:cViewPr varScale="1">
        <p:scale>
          <a:sx n="84" d="100"/>
          <a:sy n="84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wner\Documents\FFAG%20designs\Medical\2nd%20release%2018-150%20MeV\pversusbeta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265507436570429"/>
          <c:y val="3.288203557888613E-2"/>
          <c:w val="0.66131014873140859"/>
          <c:h val="0.79822506561679785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0070C0"/>
              </a:solidFill>
            </a:ln>
          </c:spPr>
          <c:marker>
            <c:spPr>
              <a:ln>
                <a:solidFill>
                  <a:srgbClr val="0066CC"/>
                </a:solidFill>
              </a:ln>
            </c:spPr>
          </c:marker>
          <c:xVal>
            <c:numRef>
              <c:f>Sheet1!$C$3:$C$17</c:f>
              <c:numCache>
                <c:formatCode>General</c:formatCode>
                <c:ptCount val="15"/>
                <c:pt idx="0">
                  <c:v>1.0660375016927572E-2</c:v>
                </c:pt>
                <c:pt idx="1">
                  <c:v>5.3229334438215432E-2</c:v>
                </c:pt>
                <c:pt idx="2">
                  <c:v>0.10600907909112758</c:v>
                </c:pt>
                <c:pt idx="3">
                  <c:v>0.20853209470159809</c:v>
                </c:pt>
                <c:pt idx="4">
                  <c:v>0.30462834641270081</c:v>
                </c:pt>
                <c:pt idx="5">
                  <c:v>0.39226169100651231</c:v>
                </c:pt>
                <c:pt idx="6">
                  <c:v>0.47039290491125524</c:v>
                </c:pt>
                <c:pt idx="7">
                  <c:v>0.538849802537263</c:v>
                </c:pt>
                <c:pt idx="8">
                  <c:v>0.59808441289245562</c:v>
                </c:pt>
                <c:pt idx="9">
                  <c:v>0.64891898516752489</c:v>
                </c:pt>
                <c:pt idx="10">
                  <c:v>0.69233964718269281</c:v>
                </c:pt>
                <c:pt idx="11">
                  <c:v>0.72935521859971952</c:v>
                </c:pt>
                <c:pt idx="12">
                  <c:v>0.84787125773970773</c:v>
                </c:pt>
                <c:pt idx="13">
                  <c:v>0.90537193164958341</c:v>
                </c:pt>
                <c:pt idx="14">
                  <c:v>0.95443467950403793</c:v>
                </c:pt>
              </c:numCache>
            </c:numRef>
          </c:xVal>
          <c:yVal>
            <c:numRef>
              <c:f>Sheet1!$D$3:$D$17</c:f>
              <c:numCache>
                <c:formatCode>General</c:formatCode>
                <c:ptCount val="15"/>
                <c:pt idx="0">
                  <c:v>10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400</c:v>
                </c:pt>
                <c:pt idx="6">
                  <c:v>500</c:v>
                </c:pt>
                <c:pt idx="7">
                  <c:v>600</c:v>
                </c:pt>
                <c:pt idx="8">
                  <c:v>700</c:v>
                </c:pt>
                <c:pt idx="9">
                  <c:v>800</c:v>
                </c:pt>
                <c:pt idx="10">
                  <c:v>900</c:v>
                </c:pt>
                <c:pt idx="11">
                  <c:v>1000</c:v>
                </c:pt>
                <c:pt idx="12">
                  <c:v>1500</c:v>
                </c:pt>
                <c:pt idx="13">
                  <c:v>2000</c:v>
                </c:pt>
                <c:pt idx="14">
                  <c:v>3000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032152"/>
        <c:axId val="351032544"/>
      </c:scatterChart>
      <c:valAx>
        <c:axId val="351032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1032544"/>
        <c:crosses val="autoZero"/>
        <c:crossBetween val="midCat"/>
      </c:valAx>
      <c:valAx>
        <c:axId val="35103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103215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D8D2CB-CDBC-4073-A79F-5E87C3CD6BA3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654341-4E2C-43A9-B56C-D5D945924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39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81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9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34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96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8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41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1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728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17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58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1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7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60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67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97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2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29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81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Go to ”Insert (View) | Header and Footer" to add your organization, sponsor, meeting name here; then, click "Apply to All"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16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81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9E7352-87CE-4764-AA68-8F73BAD012E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10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97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62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fag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68580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64008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Jim Crisp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4721-14D0-4A96-A255-298B18FF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E4F4-2611-4595-98A2-C5940317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70F3-D59D-48B0-A9C0-4D5CD5E05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DAC30-4401-4DCB-8EDE-19B10D40D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3C87-465F-461E-B65B-BD570E8CA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DE92-96B7-4482-AB4C-6F7A92659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1C91-608F-48B1-9D85-B555853C8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85E-F401-4C7D-AB4F-12CDF7AD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F61F-CD00-4C15-94AA-21A77D077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E039-E0D7-4A38-AC0C-9C6402D37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CA34-050C-4E51-BDC5-C96F9439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7D3ABF-96AB-4DE9-9289-FA9AAB4379F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37E23-B5F4-4D54-A593-5935834BB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D8D2F-9221-4792-899A-6BFE7F2B6207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E1E35-1985-411E-A52B-76F594511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B1BD4-1798-4FBC-B9C5-34B340931A5A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1546CC9D-01DF-4C29-91C1-CC0351125C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D3FDC-3BB3-4EEF-9647-D869200CC9D1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65DF-272C-4280-9DC0-4CC7B2E8CC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A9FF7-5DCE-419A-80BD-71BA00626DB4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9C145-000B-4BA0-8B19-C79A3D66C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B2BD0-1498-420B-BC89-280929A2625F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AB249-8A8A-4B87-8666-19C0C5F832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D923D-9B6E-486C-8A8F-54E3B8F4E8DE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6673-026B-45F7-BE6D-115D0419F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39756-2F7D-4F4D-9F39-20EFBF2D0B58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A4CCA-C8B9-42ED-8EFA-C91663BB7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DF280-9B1F-42BB-BDB7-90C43E9AB10D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23EBC-4A47-4964-B45F-6DECCDE67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5243F-75EC-4305-8CFA-149CECD8E3FC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EADAC-A41B-42F5-BACA-3CEB3D985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905E0E-F81E-4BB4-BBCB-BFE41CEFCF4C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AFA8D-B158-4C39-B382-D7E78DACBA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fag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68580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64008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Jim Crisp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4721-14D0-4A96-A255-298B18FF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E4F4-2611-4595-98A2-C5940317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70F3-D59D-48B0-A9C0-4D5CD5E05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DAC30-4401-4DCB-8EDE-19B10D40D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3C87-465F-461E-B65B-BD570E8CA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DE92-96B7-4482-AB4C-6F7A92659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1C91-608F-48B1-9D85-B555853C8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85E-F401-4C7D-AB4F-12CDF7AD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F61F-CD00-4C15-94AA-21A77D077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E039-E0D7-4A38-AC0C-9C6402D37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CA34-050C-4E51-BDC5-C96F9439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pPr>
              <a:defRPr/>
            </a:pPr>
            <a:fld id="{B57D3ABF-96AB-4DE9-9289-FA9AAB4379F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pPr>
              <a:defRPr/>
            </a:pPr>
            <a:fld id="{2D237E23-B5F4-4D54-A593-5935834BB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592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D8D2F-9221-4792-899A-6BFE7F2B6207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E1E35-1985-411E-A52B-76F594511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169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pPr>
              <a:defRPr/>
            </a:pPr>
            <a:fld id="{1546CC9D-01DF-4C29-91C1-CC0351125C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741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D3FDC-3BB3-4EEF-9647-D869200CC9D1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65DF-272C-4280-9DC0-4CC7B2E8CC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5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A9FF7-5DCE-419A-80BD-71BA00626DB4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9C145-000B-4BA0-8B19-C79A3D66C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2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B2BD0-1498-420B-BC89-280929A2625F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AB249-8A8A-4B87-8666-19C0C5F832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93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D923D-9B6E-486C-8A8F-54E3B8F4E8DE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6673-026B-45F7-BE6D-115D0419F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569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39756-2F7D-4F4D-9F39-20EFBF2D0B58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A4CCA-C8B9-42ED-8EFA-C91663BB7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745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DF280-9B1F-42BB-BDB7-90C43E9AB10D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23EBC-4A47-4964-B45F-6DECCDE67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13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470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520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86800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966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0943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5243F-75EC-4305-8CFA-149CECD8E3FC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EADAC-A41B-42F5-BACA-3CEB3D985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417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pPr>
              <a:defRPr/>
            </a:pPr>
            <a:fld id="{6EAAFA8D-B158-4C39-B382-D7E78DACBA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305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258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3749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8396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423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959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1719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2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749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804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454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60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47FA-D792-4695-B201-C148F07FEF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278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6A26-9B68-42C9-9414-545B5661C2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92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8736-B830-4156-8ACE-40C862BA5E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195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F8639-AAEC-4A71-9F22-C3E0306E580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340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FE55-F8C6-4EC3-ADA1-5104E6CA57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6787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4DEA-3268-4F42-959A-1F69610694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8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2E51-A081-40C0-8A44-9897B9BE8F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66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9370-BA3F-4FFC-9E86-7513F1907C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241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CC89-78FF-42E2-8F7F-2B3D7F0EECC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205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2CC8-7DB7-45B6-BBB9-436D0A4C162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894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CCB7-DB69-45C9-8580-6EE668CD6B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9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5312A9-8BAC-4C22-A521-299F620A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5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9342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4770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5312A9-8BAC-4C22-A521-299F620A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5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9342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4770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475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9/2/2016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t>FFAG</a:t>
            </a:r>
          </a:p>
        </p:txBody>
      </p:sp>
    </p:spTree>
    <p:extLst>
      <p:ext uri="{BB962C8B-B14F-4D97-AF65-F5344CB8AC3E}">
        <p14:creationId xmlns:p14="http://schemas.microsoft.com/office/powerpoint/2010/main" val="176055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6F39AED4-7819-4292-8EB6-62A00BD8BAA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9/2/2016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6" Type="http://schemas.microsoft.com/office/2007/relationships/hdphoto" Target="../media/hdphoto2.wdp"/><Relationship Id="rId5" Type="http://schemas.openxmlformats.org/officeDocument/2006/relationships/image" Target="../media/image4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2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8.jpeg"/><Relationship Id="rId11" Type="http://schemas.openxmlformats.org/officeDocument/2006/relationships/image" Target="../media/image47.png"/><Relationship Id="rId5" Type="http://schemas.openxmlformats.org/officeDocument/2006/relationships/image" Target="../media/image35.png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emf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emf"/><Relationship Id="rId9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1.png"/><Relationship Id="rId5" Type="http://schemas.openxmlformats.org/officeDocument/2006/relationships/image" Target="../media/image68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8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hyperlink" Target="http://upload.wikimedia.org/wikipedia/commons/8/8a/Stanford-linear-accelerator-usgs-ortho-kaminski-590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gif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461248" cy="9906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en-US" sz="3200" b="1" i="1" dirty="0">
                <a:solidFill>
                  <a:srgbClr val="3366FF"/>
                </a:solidFill>
              </a:rPr>
              <a:t/>
            </a:r>
            <a:br>
              <a:rPr lang="en-US" sz="3200" b="1" i="1" dirty="0">
                <a:solidFill>
                  <a:srgbClr val="3366FF"/>
                </a:solidFill>
              </a:rPr>
            </a:br>
            <a:r>
              <a:rPr lang="en-US" sz="3200" b="1" i="1" dirty="0" smtClean="0">
                <a:solidFill>
                  <a:srgbClr val="A8C0FF"/>
                </a:solidFill>
              </a:rPr>
              <a:t> </a:t>
            </a:r>
            <a:r>
              <a:rPr lang="en-US" sz="3200" b="1" i="1" dirty="0" smtClean="0">
                <a:solidFill>
                  <a:srgbClr val="A8C0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  <a:t>Compact CW FFAGs for High-intensity Applications</a:t>
            </a:r>
            <a:r>
              <a:rPr lang="en-US" sz="3200" b="1" i="1" dirty="0" smtClean="0">
                <a:solidFill>
                  <a:srgbClr val="3366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  <a:t/>
            </a:r>
            <a:br>
              <a:rPr lang="en-US" sz="3200" b="1" i="1" dirty="0" smtClean="0">
                <a:solidFill>
                  <a:srgbClr val="3366FF"/>
                </a:solidFill>
                <a:effectLst>
                  <a:glow rad="50800">
                    <a:schemeClr val="bg1">
                      <a:lumMod val="50000"/>
                      <a:alpha val="96000"/>
                    </a:schemeClr>
                  </a:glow>
                </a:effectLst>
              </a:rPr>
            </a:br>
            <a:endParaRPr lang="en-US" sz="3200" b="1" i="1" dirty="0">
              <a:solidFill>
                <a:srgbClr val="3366FF"/>
              </a:solidFill>
              <a:effectLst>
                <a:glow rad="50800">
                  <a:schemeClr val="bg1">
                    <a:lumMod val="50000"/>
                    <a:alpha val="96000"/>
                  </a:schemeClr>
                </a:glo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00" y="3276600"/>
            <a:ext cx="518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r>
              <a:rPr lang="en-US" sz="2000" b="1" baseline="30000" dirty="0" smtClean="0">
                <a:solidFill>
                  <a:schemeClr val="accent4">
                    <a:lumMod val="75000"/>
                  </a:schemeClr>
                </a:solidFill>
              </a:rPr>
              <a:t>th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International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Workshop on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ADSR systems and Thorium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University of </a:t>
            </a:r>
            <a:r>
              <a:rPr lang="en-US" sz="2000" b="1" dirty="0" err="1" smtClean="0">
                <a:solidFill>
                  <a:schemeClr val="accent4">
                    <a:lumMod val="75000"/>
                  </a:schemeClr>
                </a:solidFill>
              </a:rPr>
              <a:t>Huddersfield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Aug 31-Sept 2, 2016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US" sz="2000" b="1" dirty="0" err="1" smtClean="0">
                <a:solidFill>
                  <a:schemeClr val="accent4">
                    <a:lumMod val="75000"/>
                  </a:schemeClr>
                </a:solidFill>
              </a:rPr>
              <a:t>Huddersfield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, UK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endParaRPr lang="en-US" sz="2000" b="1" dirty="0" smtClean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  <a:p>
            <a:pPr algn="ctr"/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tx1">
                      <a:lumMod val="50000"/>
                      <a:lumOff val="50000"/>
                      <a:alpha val="75000"/>
                    </a:schemeClr>
                  </a:glow>
                </a:effectLst>
              </a:rPr>
              <a:t/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tx1">
                      <a:lumMod val="50000"/>
                      <a:lumOff val="50000"/>
                      <a:alpha val="75000"/>
                    </a:schemeClr>
                  </a:glo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tx1">
                    <a:lumMod val="50000"/>
                    <a:lumOff val="50000"/>
                    <a:alpha val="7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19050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</a:rPr>
              <a:t>Dr. Carol Johnstone</a:t>
            </a:r>
          </a:p>
          <a:p>
            <a:pPr algn="ctr"/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Fermilab</a:t>
            </a:r>
            <a:endParaRPr lang="en-US" sz="2000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Jun27&amp;0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25495"/>
            <a:ext cx="3657600" cy="208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6377940" cy="129302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Understanding a ns-FFAG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7"/>
            <a:ext cx="8686800" cy="28495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Apply a “synchrotron” strong-focusing  field profile to each “cyclotron” </a:t>
            </a:r>
            <a:r>
              <a:rPr lang="en-US" sz="2000" dirty="0" smtClean="0"/>
              <a:t>orbit; effectively eliminate reverse dipole bend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Strong-focusing allows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Long injection/extraction or synchrotron-like straights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Strong RF acceleration modules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Low –loss profile of the synchrotron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DC beam to high energies in compact structure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400 MeV/nucleon: charge to mass of ½ (carbon)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1.2 </a:t>
            </a:r>
            <a:r>
              <a:rPr lang="en-US" sz="1200" dirty="0" err="1" smtClean="0"/>
              <a:t>GeV</a:t>
            </a:r>
            <a:r>
              <a:rPr lang="en-US" sz="1200" dirty="0" smtClean="0"/>
              <a:t> protons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Avoidance of unstable beam regions</a:t>
            </a:r>
          </a:p>
          <a:p>
            <a:pPr lvl="2">
              <a:buFont typeface="Wingdings" pitchFamily="2" charset="2"/>
              <a:buChar char="Ø"/>
            </a:pPr>
            <a:r>
              <a:rPr lang="en-US" sz="1200" dirty="0" smtClean="0"/>
              <a:t> constant machine tune</a:t>
            </a:r>
            <a:endParaRPr lang="en-US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803" y="1966549"/>
            <a:ext cx="3266841" cy="230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 rot="2113605">
            <a:off x="1974342" y="5168887"/>
            <a:ext cx="834353" cy="1859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1591" b="50000"/>
          <a:stretch/>
        </p:blipFill>
        <p:spPr bwMode="auto">
          <a:xfrm>
            <a:off x="2947547" y="4507977"/>
            <a:ext cx="2337947" cy="1740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Arrow 8"/>
          <p:cNvSpPr/>
          <p:nvPr/>
        </p:nvSpPr>
        <p:spPr>
          <a:xfrm rot="8937377">
            <a:off x="5260055" y="4107832"/>
            <a:ext cx="993497" cy="1772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81400" y="4828896"/>
            <a:ext cx="1295400" cy="1259001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657600" y="4876799"/>
            <a:ext cx="1143000" cy="1143001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95799" y="4114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traight =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4229100" y="4407188"/>
            <a:ext cx="266699" cy="15284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505200" y="4752696"/>
            <a:ext cx="1447799" cy="1419504"/>
          </a:xfrm>
          <a:prstGeom prst="ellipse">
            <a:avLst/>
          </a:prstGeom>
          <a:noFill/>
          <a:ln w="1587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43600" y="4483612"/>
            <a:ext cx="3200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CONSTANT MACHINE </a:t>
            </a:r>
          </a:p>
          <a:p>
            <a:r>
              <a:rPr lang="en-US" b="1" i="1" dirty="0" smtClean="0">
                <a:solidFill>
                  <a:schemeClr val="accent1"/>
                </a:solidFill>
              </a:rPr>
              <a:t>TUNES AT NEAR AND FAR RELATIVISTIC ENERGIES</a:t>
            </a:r>
          </a:p>
          <a:p>
            <a:endParaRPr lang="en-US" i="1" dirty="0">
              <a:solidFill>
                <a:schemeClr val="accent1"/>
              </a:solidFill>
            </a:endParaRPr>
          </a:p>
          <a:p>
            <a:r>
              <a:rPr lang="en-US" i="1" dirty="0" smtClean="0">
                <a:solidFill>
                  <a:schemeClr val="accent1"/>
                </a:solidFill>
              </a:rPr>
              <a:t> </a:t>
            </a:r>
            <a:r>
              <a:rPr lang="en-US" b="1" i="1" dirty="0" smtClean="0">
                <a:solidFill>
                  <a:schemeClr val="accent1"/>
                </a:solidFill>
              </a:rPr>
              <a:t>BEYOND CONVENTIONAL </a:t>
            </a:r>
            <a:r>
              <a:rPr lang="en-US" b="1" i="1" dirty="0" smtClean="0">
                <a:solidFill>
                  <a:schemeClr val="accent1"/>
                </a:solidFill>
              </a:rPr>
              <a:t>CYCLOTRON </a:t>
            </a:r>
            <a:endParaRPr lang="en-US" b="1" i="1" dirty="0">
              <a:solidFill>
                <a:schemeClr val="accent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410199" y="4876799"/>
            <a:ext cx="457201" cy="68478"/>
          </a:xfrm>
          <a:prstGeom prst="rightArrow">
            <a:avLst/>
          </a:prstGeom>
          <a:ln>
            <a:solidFill>
              <a:srgbClr val="EA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Relativistic CW (DC-beam) ns-FFAGs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114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400" dirty="0">
                <a:latin typeface="Calibri" pitchFamily="34" charset="0"/>
              </a:rPr>
              <a:t>NS  FFAG can maintain isochronous orbits at relativistic energies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err="1">
                <a:latin typeface="Calibri" pitchFamily="34" charset="0"/>
              </a:rPr>
              <a:t>Pathlength</a:t>
            </a:r>
            <a:r>
              <a:rPr lang="en-US" sz="2000" dirty="0">
                <a:latin typeface="Calibri" pitchFamily="34" charset="0"/>
              </a:rPr>
              <a:t> of isochronous orbits are proportional to velocity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Orbits as a function of momentum follow, therefore the B field must scale with velocity 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At relativistic energies, momentum is an increasingly nonlinear function of velocity; therefore B field transitions from a linear slope to nonlinear, non-relativistic to relativistic as an approximate function of radius.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THIS HAS BEEN ACHIEVED IN RECENT NONLINEAR NS FFAG DESIGNS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Nonlinear field expansion + edge angle can constrain the tune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Calibri" pitchFamily="34" charset="0"/>
              </a:rPr>
              <a:t>Nonlinear gradient provides very strong focusing at high energy in </a:t>
            </a:r>
            <a:r>
              <a:rPr lang="en-US" sz="2000" b="1" dirty="0">
                <a:latin typeface="Calibri" pitchFamily="34" charset="0"/>
              </a:rPr>
              <a:t>both</a:t>
            </a:r>
            <a:r>
              <a:rPr lang="en-US" sz="2000" dirty="0">
                <a:latin typeface="Calibri" pitchFamily="34" charset="0"/>
              </a:rPr>
              <a:t> planes relative to the cyclotron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771328886"/>
              </p:ext>
            </p:extLst>
          </p:nvPr>
        </p:nvGraphicFramePr>
        <p:xfrm>
          <a:off x="4953000" y="4659868"/>
          <a:ext cx="4191000" cy="2198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629400" y="6200001"/>
            <a:ext cx="2286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i="1" dirty="0" smtClean="0">
                <a:sym typeface="Symbol" pitchFamily="18" charset="2"/>
              </a:rPr>
              <a:t>  or normalized path length</a:t>
            </a:r>
            <a:endParaRPr lang="en-US" sz="1200" i="1" dirty="0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7391400" y="4724400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FFAG limit </a:t>
            </a:r>
          </a:p>
          <a:p>
            <a:r>
              <a:rPr lang="en-US" sz="1600" dirty="0"/>
              <a:t>≥2 </a:t>
            </a:r>
            <a:r>
              <a:rPr lang="en-US" sz="1600" dirty="0" err="1"/>
              <a:t>GeV</a:t>
            </a:r>
            <a:r>
              <a:rPr lang="en-US" sz="1600" dirty="0"/>
              <a:t> protons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90800" y="5397500"/>
            <a:ext cx="1752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Cyclotron limit </a:t>
            </a:r>
          </a:p>
          <a:p>
            <a:r>
              <a:rPr lang="en-US" sz="1600" dirty="0"/>
              <a:t> ~ 1 </a:t>
            </a:r>
            <a:r>
              <a:rPr lang="en-US" sz="1600" dirty="0" err="1"/>
              <a:t>GeV</a:t>
            </a:r>
            <a:r>
              <a:rPr lang="en-US" sz="1600" dirty="0"/>
              <a:t> protons</a:t>
            </a:r>
          </a:p>
        </p:txBody>
      </p:sp>
      <p:sp>
        <p:nvSpPr>
          <p:cNvPr id="8" name="Left Arrow 9"/>
          <p:cNvSpPr>
            <a:spLocks noChangeArrowheads="1"/>
          </p:cNvSpPr>
          <p:nvPr/>
        </p:nvSpPr>
        <p:spPr bwMode="auto">
          <a:xfrm>
            <a:off x="7162800" y="5397500"/>
            <a:ext cx="762000" cy="762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9" name="Right Arrow 7"/>
          <p:cNvSpPr>
            <a:spLocks noChangeArrowheads="1"/>
          </p:cNvSpPr>
          <p:nvPr/>
        </p:nvSpPr>
        <p:spPr bwMode="auto">
          <a:xfrm>
            <a:off x="1676400" y="5943600"/>
            <a:ext cx="27432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 rot="16200000">
            <a:off x="4103292" y="5333415"/>
            <a:ext cx="13946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P (</a:t>
            </a:r>
            <a:r>
              <a:rPr lang="en-US" sz="1600" dirty="0" smtClean="0"/>
              <a:t>MeV/c) </a:t>
            </a:r>
            <a:endParaRPr lang="en-US" sz="16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5400" y="615383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&lt;Br&gt; </a:t>
            </a:r>
            <a:r>
              <a:rPr lang="en-US" i="1" dirty="0" smtClean="0">
                <a:sym typeface="Symbol"/>
              </a:rPr>
              <a:t></a:t>
            </a:r>
            <a:r>
              <a:rPr lang="en-US" i="1" dirty="0" smtClean="0"/>
              <a:t> p/</a:t>
            </a:r>
            <a:r>
              <a:rPr lang="el-GR" i="1" dirty="0" smtClean="0"/>
              <a:t>β</a:t>
            </a:r>
            <a:r>
              <a:rPr lang="en-US" i="1" dirty="0" smtClean="0"/>
              <a:t> for isochronous orbits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407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ig_Top_View_4m_050813a.jpg"/>
          <p:cNvPicPr>
            <a:picLocks noChangeAspect="1"/>
          </p:cNvPicPr>
          <p:nvPr/>
        </p:nvPicPr>
        <p:blipFill rotWithShape="1">
          <a:blip r:embed="rId3"/>
          <a:srcRect l="2444" t="-5216" r="13223" b="19694"/>
          <a:stretch/>
        </p:blipFill>
        <p:spPr>
          <a:xfrm>
            <a:off x="2699265" y="3527897"/>
            <a:ext cx="3446049" cy="1972981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998" y="4467875"/>
            <a:ext cx="2076697" cy="185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wner\Documents\FFAG08\FFAG-POP.tiff"/>
          <p:cNvPicPr>
            <a:picLocks noChangeAspect="1" noChangeArrowheads="1"/>
          </p:cNvPicPr>
          <p:nvPr/>
        </p:nvPicPr>
        <p:blipFill>
          <a:blip r:embed="rId5" cstate="print"/>
          <a:srcRect t="28157"/>
          <a:stretch>
            <a:fillRect/>
          </a:stretch>
        </p:blipFill>
        <p:spPr bwMode="auto">
          <a:xfrm>
            <a:off x="94212" y="5257800"/>
            <a:ext cx="1987550" cy="107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Owner\Documents\FFAG09\CCSepCover_2ndproof_WithTit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839" y="881421"/>
            <a:ext cx="997561" cy="132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Owner\Documents\FFAG09\DL09-047-19.jpg"/>
          <p:cNvPicPr>
            <a:picLocks noChangeAspect="1" noChangeArrowheads="1"/>
          </p:cNvPicPr>
          <p:nvPr/>
        </p:nvPicPr>
        <p:blipFill>
          <a:blip r:embed="rId7" cstate="print"/>
          <a:srcRect l="9502"/>
          <a:stretch>
            <a:fillRect/>
          </a:stretch>
        </p:blipFill>
        <p:spPr bwMode="auto">
          <a:xfrm>
            <a:off x="7010400" y="2692778"/>
            <a:ext cx="1522453" cy="111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C:\Users\cjj\Documents\muon\FFAGs\FFAG09\CIMG021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142331"/>
            <a:ext cx="1333311" cy="100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9" cstate="print"/>
          <a:srcRect r="8350"/>
          <a:stretch>
            <a:fillRect/>
          </a:stretch>
        </p:blipFill>
        <p:spPr bwMode="auto">
          <a:xfrm>
            <a:off x="295794" y="2971800"/>
            <a:ext cx="1853162" cy="10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6200" y="6400800"/>
            <a:ext cx="2662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POP,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p FFAG, KEK, Japan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-181882" y="4191000"/>
            <a:ext cx="2920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KURRI: ADS test</a:t>
            </a:r>
          </a:p>
          <a:p>
            <a:pPr algn="ctr"/>
            <a:r>
              <a:rPr lang="en-US" sz="1400" dirty="0" smtClean="0"/>
              <a:t>Kyoto U. Research Reactor</a:t>
            </a:r>
          </a:p>
          <a:p>
            <a:pPr algn="ctr"/>
            <a:r>
              <a:rPr lang="en-US" sz="1400" dirty="0" smtClean="0"/>
              <a:t>Institute, Japan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-89158" y="2286000"/>
            <a:ext cx="2623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RACCAM: proton therapy LPSC Grenoble, France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46353" y="2330578"/>
            <a:ext cx="202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ERIT: neutron source</a:t>
            </a:r>
          </a:p>
          <a:p>
            <a:r>
              <a:rPr lang="en-US" sz="1400" dirty="0" smtClean="0"/>
              <a:t> KURRI, Japan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6630" y="3820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EMMA: POP </a:t>
            </a:r>
            <a:r>
              <a:rPr lang="en-US" sz="1400" dirty="0" err="1" smtClean="0"/>
              <a:t>muon</a:t>
            </a:r>
            <a:r>
              <a:rPr lang="en-US" sz="1400" dirty="0" smtClean="0"/>
              <a:t> </a:t>
            </a:r>
            <a:r>
              <a:rPr lang="en-US" sz="1400" dirty="0" err="1" smtClean="0"/>
              <a:t>acc</a:t>
            </a:r>
            <a:r>
              <a:rPr lang="en-US" sz="1400" dirty="0" smtClean="0"/>
              <a:t> demo </a:t>
            </a:r>
          </a:p>
          <a:p>
            <a:pPr algn="ctr"/>
            <a:r>
              <a:rPr lang="en-US" sz="1400" dirty="0" err="1" smtClean="0"/>
              <a:t>Daresbury</a:t>
            </a:r>
            <a:r>
              <a:rPr lang="en-US" sz="1400" dirty="0" smtClean="0"/>
              <a:t> Laboratory, U.K.</a:t>
            </a:r>
            <a:endParaRPr lang="en-US" sz="1400" dirty="0"/>
          </a:p>
        </p:txBody>
      </p:sp>
      <p:sp>
        <p:nvSpPr>
          <p:cNvPr id="31" name="U-Turn Arrow 30"/>
          <p:cNvSpPr/>
          <p:nvPr/>
        </p:nvSpPr>
        <p:spPr bwMode="auto">
          <a:xfrm rot="10800000">
            <a:off x="4000220" y="6328732"/>
            <a:ext cx="3879963" cy="382488"/>
          </a:xfrm>
          <a:prstGeom prst="uturnArrow">
            <a:avLst>
              <a:gd name="adj1" fmla="val 19344"/>
              <a:gd name="adj2" fmla="val 22742"/>
              <a:gd name="adj3" fmla="val 25000"/>
              <a:gd name="adj4" fmla="val 43750"/>
              <a:gd name="adj5" fmla="val 52411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46866" y="5722203"/>
            <a:ext cx="3893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ompact CW ns-FFAG racetrack design capable of variable energy and various applications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9453" y="247471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INTERNATIONAL DEVELOPMENT OF FFAGS</a:t>
            </a:r>
            <a:r>
              <a:rPr lang="en-US" sz="2400" dirty="0">
                <a:latin typeface="+mj-lt"/>
              </a:rPr>
              <a:t/>
            </a:r>
            <a:br>
              <a:rPr lang="en-US" sz="2400" dirty="0">
                <a:latin typeface="+mj-lt"/>
              </a:rPr>
            </a:br>
            <a:r>
              <a:rPr lang="en-US" sz="2400" dirty="0" smtClean="0">
                <a:latin typeface="+mj-lt"/>
              </a:rPr>
              <a:t> </a:t>
            </a:r>
            <a:endParaRPr lang="en-US" sz="24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9266" y="3124200"/>
            <a:ext cx="34729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0.2 -1 </a:t>
            </a:r>
            <a:r>
              <a:rPr lang="en-US" sz="1400" b="1" dirty="0" err="1" smtClean="0">
                <a:solidFill>
                  <a:srgbClr val="C00000"/>
                </a:solidFill>
              </a:rPr>
              <a:t>GeV</a:t>
            </a:r>
            <a:r>
              <a:rPr lang="en-US" sz="1400" b="1" dirty="0" smtClean="0">
                <a:solidFill>
                  <a:srgbClr val="C00000"/>
                </a:solidFill>
              </a:rPr>
              <a:t> intense proton FFAG (ADS)</a:t>
            </a:r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Compact Racetrack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99936" y="3810127"/>
            <a:ext cx="14843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83151" y="4191000"/>
            <a:ext cx="152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657600" y="5468221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660289" y="5088516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1760621" y="3573380"/>
            <a:ext cx="157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 4 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990109" y="5421868"/>
            <a:ext cx="157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~6 m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100" y="1081777"/>
            <a:ext cx="1935957" cy="112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061756" y="2264229"/>
            <a:ext cx="2495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PRISM: intense </a:t>
            </a:r>
            <a:r>
              <a:rPr lang="en-US" sz="1400" dirty="0" err="1" smtClean="0"/>
              <a:t>muon</a:t>
            </a:r>
            <a:r>
              <a:rPr lang="en-US" sz="1400" dirty="0" smtClean="0"/>
              <a:t> beam</a:t>
            </a:r>
          </a:p>
          <a:p>
            <a:pPr algn="ctr"/>
            <a:r>
              <a:rPr lang="en-US" sz="1400" dirty="0" smtClean="0"/>
              <a:t>Lepton flavor violation exp.</a:t>
            </a:r>
          </a:p>
          <a:p>
            <a:pPr algn="ctr"/>
            <a:r>
              <a:rPr lang="en-US" sz="1400" dirty="0" smtClean="0"/>
              <a:t> Osaka, Japan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42952" y="5105400"/>
            <a:ext cx="1066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RF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733800" y="3810127"/>
            <a:ext cx="135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Injection</a:t>
            </a:r>
          </a:p>
          <a:p>
            <a:pPr algn="ctr"/>
            <a:r>
              <a:rPr lang="en-US" sz="1200" dirty="0" smtClean="0"/>
              <a:t>extraction</a:t>
            </a:r>
            <a:endParaRPr lang="en-US" sz="12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190" y="838200"/>
            <a:ext cx="2108505" cy="11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315299" y="2070455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PAMELA: </a:t>
            </a:r>
            <a:r>
              <a:rPr lang="en-US" sz="1400" dirty="0" err="1" smtClean="0"/>
              <a:t>hadrontherapy</a:t>
            </a:r>
            <a:r>
              <a:rPr lang="en-US" sz="1400" dirty="0" smtClean="0"/>
              <a:t> design</a:t>
            </a:r>
          </a:p>
          <a:p>
            <a:pPr algn="ctr"/>
            <a:r>
              <a:rPr lang="en-US" sz="1400" dirty="0" smtClean="0"/>
              <a:t>Oxford, U.K.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0956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1524000" y="1447800"/>
            <a:ext cx="422275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TextBox 7"/>
          <p:cNvSpPr txBox="1">
            <a:spLocks noChangeArrowheads="1"/>
          </p:cNvSpPr>
          <p:nvPr/>
        </p:nvSpPr>
        <p:spPr bwMode="auto">
          <a:xfrm>
            <a:off x="1524000" y="1143000"/>
            <a:ext cx="4206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2m </a:t>
            </a:r>
          </a:p>
        </p:txBody>
      </p:sp>
      <p:sp>
        <p:nvSpPr>
          <p:cNvPr id="38951" name="TextBox 24"/>
          <p:cNvSpPr txBox="1">
            <a:spLocks noChangeArrowheads="1"/>
          </p:cNvSpPr>
          <p:nvPr/>
        </p:nvSpPr>
        <p:spPr bwMode="auto">
          <a:xfrm>
            <a:off x="609600" y="5334000"/>
            <a:ext cx="762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General Parameters of an initial 0. </a:t>
            </a:r>
            <a:r>
              <a:rPr lang="en-US" sz="1200" dirty="0" smtClean="0">
                <a:solidFill>
                  <a:srgbClr val="00B0F0"/>
                </a:solidFill>
              </a:rPr>
              <a:t>250/0.330 </a:t>
            </a:r>
            <a:r>
              <a:rPr lang="en-US" sz="1200" dirty="0">
                <a:solidFill>
                  <a:srgbClr val="00B0F0"/>
                </a:solidFill>
              </a:rPr>
              <a:t>– 1 GeV non-scaling, near-isochronous FFAG lattice </a:t>
            </a:r>
            <a:r>
              <a:rPr lang="en-US" sz="1200" dirty="0" smtClean="0">
                <a:solidFill>
                  <a:srgbClr val="00B0F0"/>
                </a:solidFill>
              </a:rPr>
              <a:t>design; peak fields are ~2-4T.</a:t>
            </a:r>
            <a:endParaRPr lang="en-US" sz="1200" dirty="0">
              <a:solidFill>
                <a:srgbClr val="00B0F0"/>
              </a:solidFill>
            </a:endParaRPr>
          </a:p>
          <a:p>
            <a:r>
              <a:rPr lang="en-US" sz="1200" dirty="0">
                <a:solidFill>
                  <a:srgbClr val="00B0F0"/>
                </a:solidFill>
              </a:rPr>
              <a:t> </a:t>
            </a:r>
          </a:p>
          <a:p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58674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Three machines have been designed and studied</a:t>
            </a:r>
          </a:p>
          <a:p>
            <a:pPr algn="ctr"/>
            <a:r>
              <a:rPr lang="en-US" dirty="0" smtClean="0"/>
              <a:t>ENORMOUS </a:t>
            </a:r>
            <a:r>
              <a:rPr lang="en-US" dirty="0" smtClean="0"/>
              <a:t>DYNAMIC </a:t>
            </a:r>
            <a:r>
              <a:rPr lang="en-US" dirty="0" smtClean="0"/>
              <a:t>APERTURE</a:t>
            </a:r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dirty="0" smtClean="0"/>
              <a:t>strong-focusing </a:t>
            </a:r>
            <a:r>
              <a:rPr lang="en-US" dirty="0" smtClean="0"/>
              <a:t>machine </a:t>
            </a:r>
            <a:r>
              <a:rPr lang="en-US" dirty="0" smtClean="0"/>
              <a:t>tunes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en-US" sz="3200" b="0" kern="0" dirty="0">
                <a:solidFill>
                  <a:srgbClr val="00B0F0"/>
                </a:solidFill>
              </a:rPr>
              <a:t>Advanced </a:t>
            </a:r>
            <a:r>
              <a:rPr lang="en-US" sz="3200" b="0" kern="0" dirty="0" err="1" smtClean="0">
                <a:solidFill>
                  <a:srgbClr val="00B0F0"/>
                </a:solidFill>
              </a:rPr>
              <a:t>designS</a:t>
            </a:r>
            <a:r>
              <a:rPr lang="en-US" sz="3200" b="0" kern="0" dirty="0">
                <a:solidFill>
                  <a:srgbClr val="00B0F0"/>
                </a:solidFill>
              </a:rPr>
              <a:t/>
            </a:r>
            <a:br>
              <a:rPr lang="en-US" sz="3200" b="0" kern="0" dirty="0">
                <a:solidFill>
                  <a:srgbClr val="00B0F0"/>
                </a:solidFill>
              </a:rPr>
            </a:br>
            <a:r>
              <a:rPr lang="en-US" sz="3200" b="0" kern="0" dirty="0">
                <a:solidFill>
                  <a:srgbClr val="00B0F0"/>
                </a:solidFill>
              </a:rPr>
              <a:t>Isochronous </a:t>
            </a:r>
            <a:r>
              <a:rPr lang="en-US" sz="3200" b="0" kern="0" dirty="0" smtClean="0">
                <a:solidFill>
                  <a:srgbClr val="00B0F0"/>
                </a:solidFill>
              </a:rPr>
              <a:t>1GeV NS-FFAG</a:t>
            </a:r>
            <a:r>
              <a:rPr lang="en-US" sz="3200" b="0" kern="0" dirty="0">
                <a:solidFill>
                  <a:srgbClr val="00B0F0"/>
                </a:solidFill>
              </a:rPr>
              <a:t/>
            </a:r>
            <a:br>
              <a:rPr lang="en-US" sz="3200" b="0" kern="0" dirty="0">
                <a:solidFill>
                  <a:srgbClr val="00B0F0"/>
                </a:solidFill>
              </a:rPr>
            </a:br>
            <a:endParaRPr lang="en-US" sz="3200" b="0" dirty="0">
              <a:solidFill>
                <a:srgbClr val="00B0F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51663" r="72130"/>
          <a:stretch/>
        </p:blipFill>
        <p:spPr bwMode="auto">
          <a:xfrm>
            <a:off x="1143000" y="1905000"/>
            <a:ext cx="1143000" cy="91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201"/>
            <a:ext cx="2362200" cy="212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76600"/>
            <a:ext cx="236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67200"/>
            <a:ext cx="2362200" cy="94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Macintosh HD:Users:robappleby:Documents:IPAC14:Carolpaper:plots:PZ_optics:cell_ring_tune.pdf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228600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95400"/>
            <a:ext cx="3261643" cy="1816765"/>
          </a:xfrm>
          <a:prstGeom prst="rect">
            <a:avLst/>
          </a:prstGeom>
        </p:spPr>
      </p:pic>
      <p:pic>
        <p:nvPicPr>
          <p:cNvPr id="34" name="Picture 33" descr="Macintosh HD:Users:robappleby:Documents:zgoubi:work:carol_20140218:results:cell_tune.pd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0"/>
            <a:ext cx="312420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11" cstate="print"/>
          <a:srcRect t="69878"/>
          <a:stretch/>
        </p:blipFill>
        <p:spPr bwMode="auto">
          <a:xfrm>
            <a:off x="457200" y="4267200"/>
            <a:ext cx="2286000" cy="94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11" cstate="print"/>
          <a:srcRect t="69878"/>
          <a:stretch/>
        </p:blipFill>
        <p:spPr bwMode="auto">
          <a:xfrm>
            <a:off x="5791200" y="40386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63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" name="Picture 8" descr="Fig_Top_View_4m_050813a.jpg"/>
          <p:cNvPicPr>
            <a:picLocks noChangeAspect="1"/>
          </p:cNvPicPr>
          <p:nvPr/>
        </p:nvPicPr>
        <p:blipFill rotWithShape="1">
          <a:blip r:embed="rId3"/>
          <a:srcRect b="14478"/>
          <a:stretch/>
        </p:blipFill>
        <p:spPr>
          <a:xfrm>
            <a:off x="304800" y="761394"/>
            <a:ext cx="4724400" cy="236280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44285" y="195943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kern="0" dirty="0" smtClean="0"/>
              <a:t> MAGNETS and modeling</a:t>
            </a:r>
            <a:endParaRPr lang="en-US" sz="2400" kern="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795313"/>
              </p:ext>
            </p:extLst>
          </p:nvPr>
        </p:nvGraphicFramePr>
        <p:xfrm>
          <a:off x="5410200" y="216187"/>
          <a:ext cx="3439777" cy="3383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95071"/>
                <a:gridCol w="550364"/>
                <a:gridCol w="894342"/>
              </a:tblGrid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Value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magnets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SC</a:t>
                      </a:r>
                      <a:r>
                        <a:rPr lang="en-US" sz="1200" baseline="0" dirty="0" smtClean="0"/>
                        <a:t> coils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</a:tr>
              <a:tr h="4238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 magnetic field on coils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7-11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</a:t>
                      </a:r>
                      <a:r>
                        <a:rPr lang="en-US" sz="1200" baseline="0" dirty="0" smtClean="0"/>
                        <a:t> Beam Pipe gap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Superconductor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NbTi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</a:t>
                      </a:r>
                      <a:r>
                        <a:rPr lang="en-US" sz="1200" baseline="0" dirty="0" smtClean="0"/>
                        <a:t> Temperature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</a:tr>
              <a:tr h="4238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Superconducting cable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Rutherford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Coil</a:t>
                      </a:r>
                      <a:r>
                        <a:rPr lang="en-US" sz="1200" baseline="0" dirty="0" smtClean="0"/>
                        <a:t> ampere-turns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3.0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 system</a:t>
                      </a:r>
                      <a:r>
                        <a:rPr lang="en-US" sz="1200" baseline="0" dirty="0" smtClean="0"/>
                        <a:t> height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</a:t>
                      </a:r>
                      <a:endParaRPr lang="en-US" sz="1200" dirty="0"/>
                    </a:p>
                  </a:txBody>
                  <a:tcPr/>
                </a:tc>
              </a:tr>
              <a:tr h="25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Weight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8626" y="3124200"/>
            <a:ext cx="4595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One straight section occupied by RF cavities </a:t>
            </a:r>
          </a:p>
          <a:p>
            <a:pPr algn="ctr"/>
            <a:r>
              <a:rPr lang="en-US" sz="1600" b="1" dirty="0" smtClean="0"/>
              <a:t>and injection/extraction in the other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216434" y="1969034"/>
            <a:ext cx="8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&lt; 3 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64799" y="2837437"/>
            <a:ext cx="99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&lt; 5 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1545315" y="1066800"/>
            <a:ext cx="1724317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1619870" y="1447800"/>
            <a:ext cx="164976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619870" y="2514600"/>
            <a:ext cx="164976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545315" y="2895600"/>
            <a:ext cx="1724317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" name="Picture 29" descr="Fig_Bz(fi)_050713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739" y="3733800"/>
            <a:ext cx="2783262" cy="2236242"/>
          </a:xfrm>
          <a:prstGeom prst="rect">
            <a:avLst/>
          </a:prstGeom>
        </p:spPr>
      </p:pic>
      <p:pic>
        <p:nvPicPr>
          <p:cNvPr id="31" name="Picture 30" descr="Fif_IntBz(R)_050713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21330"/>
            <a:ext cx="2362200" cy="22333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04800" y="593467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magnetic field is relatively flat under the F-pole but the angular  field length strongly depends on the radius</a:t>
            </a:r>
            <a:r>
              <a:rPr lang="en-US" sz="1600" dirty="0"/>
              <a:t> </a:t>
            </a:r>
            <a:r>
              <a:rPr lang="en-US" sz="1600" dirty="0" smtClean="0"/>
              <a:t>providing the  needed range from injection to extraction. </a:t>
            </a:r>
            <a:r>
              <a:rPr lang="en-US" sz="1600" dirty="0" smtClean="0">
                <a:solidFill>
                  <a:srgbClr val="FF0000"/>
                </a:solidFill>
              </a:rPr>
              <a:t>The return flux provides the D or reverse gradient but needs careful optimization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4343400"/>
            <a:ext cx="2286000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Self-supporting coils with Reverse gradient field between magnets (2012)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76600" y="5105400"/>
            <a:ext cx="228600" cy="38100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4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1" y="274638"/>
            <a:ext cx="8593666" cy="1143000"/>
          </a:xfrm>
        </p:spPr>
        <p:txBody>
          <a:bodyPr>
            <a:normAutofit fontScale="90000"/>
          </a:bodyPr>
          <a:lstStyle/>
          <a:p>
            <a:r>
              <a:rPr lang="fr-FR" dirty="0">
                <a:latin typeface="+mn-lt"/>
                <a:cs typeface="Arial" charset="0"/>
              </a:rPr>
              <a:t>The AIMA Reverse </a:t>
            </a:r>
            <a:r>
              <a:rPr lang="fr-FR" dirty="0" err="1" smtClean="0">
                <a:latin typeface="+mn-lt"/>
                <a:cs typeface="Arial" charset="0"/>
              </a:rPr>
              <a:t>Valley</a:t>
            </a:r>
            <a:r>
              <a:rPr lang="fr-FR" dirty="0" smtClean="0">
                <a:latin typeface="+mn-lt"/>
                <a:cs typeface="Arial" charset="0"/>
              </a:rPr>
              <a:t> B-Field </a:t>
            </a:r>
            <a:r>
              <a:rPr lang="fr-FR" dirty="0">
                <a:latin typeface="+mn-lt"/>
                <a:cs typeface="Arial" charset="0"/>
              </a:rPr>
              <a:t>Cyclotron</a:t>
            </a:r>
            <a:r>
              <a:rPr lang="fr-FR" baseline="30000" dirty="0" smtClean="0">
                <a:latin typeface="+mn-lt"/>
                <a:cs typeface="Arial" charset="0"/>
              </a:rPr>
              <a:t>®</a:t>
            </a:r>
            <a:endParaRPr lang="en-GB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MB/Huddersfield September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8000" y="1555035"/>
            <a:ext cx="3556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Achieving isochronism while keeping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vertical focusing at high energies 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challenging: isochronism implies a large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Positive radial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gradient of the average B-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field resulting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in a strong vertical defocusing: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      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Dn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z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= -(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g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-1) = - (d&lt;B&gt;/</a:t>
            </a:r>
            <a:r>
              <a:rPr lang="en-US" dirty="0" err="1">
                <a:solidFill>
                  <a:prstClr val="black"/>
                </a:solidFill>
                <a:latin typeface="Arial Narrow" charset="0"/>
                <a:cs typeface="Arial Narrow" charset="0"/>
              </a:rPr>
              <a:t>dr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)r/&lt;B&gt;</a:t>
            </a:r>
            <a:endParaRPr lang="en-US" baseline="30000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which could be overcome by edge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spiral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focusing (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cf. PSI Ring Cyclotron)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	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n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z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=-(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g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-1)+F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(1+2 tan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Symbol" charset="0"/>
                <a:cs typeface="Symbol" charset="0"/>
              </a:rPr>
              <a:t>z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F</a:t>
            </a:r>
            <a:r>
              <a:rPr lang="en-US" baseline="30000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2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=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Field Flutter = (&lt;B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&gt;-&lt;B&gt;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)/&lt;B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&gt;</a:t>
            </a:r>
            <a:endParaRPr lang="en-US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Where </a:t>
            </a:r>
            <a:r>
              <a:rPr lang="en-US" dirty="0" smtClean="0">
                <a:solidFill>
                  <a:prstClr val="black"/>
                </a:solidFill>
                <a:latin typeface="Symbol" charset="0"/>
                <a:cs typeface="Symbol" charset="0"/>
              </a:rPr>
              <a:t>z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= 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spiral angle of the sector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A  simpler Separate </a:t>
            </a:r>
            <a:r>
              <a:rPr lang="en-US" dirty="0" smtClean="0">
                <a:solidFill>
                  <a:srgbClr val="FF0000"/>
                </a:solidFill>
                <a:latin typeface="Arial Narrow" charset="0"/>
                <a:cs typeface="Arial Narrow" charset="0"/>
              </a:rPr>
              <a:t>Sector 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Cyclotron: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      =&gt; No spiral =&gt; Stronger Flutter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           = Reverse valley B-field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Proton extraction through stripping of H</a:t>
            </a:r>
            <a:r>
              <a:rPr lang="en-US" baseline="-25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2</a:t>
            </a:r>
            <a:r>
              <a:rPr lang="en-US" baseline="30000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+</a:t>
            </a:r>
            <a:r>
              <a:rPr lang="en-US" dirty="0">
                <a:solidFill>
                  <a:prstClr val="black"/>
                </a:solidFill>
                <a:latin typeface="Arial Narrow" charset="0"/>
                <a:cs typeface="Arial Narrow" charset="0"/>
              </a:rPr>
              <a:t> is simple </a:t>
            </a:r>
            <a:r>
              <a:rPr lang="en-US" dirty="0" smtClean="0">
                <a:solidFill>
                  <a:prstClr val="black"/>
                </a:solidFill>
                <a:latin typeface="Arial Narrow" charset="0"/>
                <a:cs typeface="Arial Narrow" charset="0"/>
              </a:rPr>
              <a:t>!</a:t>
            </a:r>
            <a:endParaRPr lang="en-US" dirty="0">
              <a:solidFill>
                <a:prstClr val="black"/>
              </a:solidFill>
              <a:latin typeface="Arial Narrow" charset="0"/>
              <a:cs typeface="Arial Narrow" charset="0"/>
            </a:endParaRPr>
          </a:p>
        </p:txBody>
      </p:sp>
      <p:pic>
        <p:nvPicPr>
          <p:cNvPr id="7" name="Image 2" descr="Capture d’écran 2013-06-04 à 18.0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r="2" b="19872"/>
          <a:stretch>
            <a:fillRect/>
          </a:stretch>
        </p:blipFill>
        <p:spPr bwMode="auto">
          <a:xfrm>
            <a:off x="59267" y="2265814"/>
            <a:ext cx="2810638" cy="233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3267" y="5156021"/>
            <a:ext cx="5053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AC00A2"/>
                </a:solidFill>
                <a:latin typeface="Arial Narrow" charset="0"/>
                <a:cs typeface="Arial Narrow" charset="0"/>
              </a:rPr>
              <a:t>A major advantage: The B-field configuration in the central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AC00A2"/>
                </a:solidFill>
                <a:latin typeface="Arial Narrow" charset="0"/>
                <a:cs typeface="Arial Narrow" charset="0"/>
              </a:rPr>
              <a:t>Region allows acceleration at low energies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  <a:sym typeface="Wingdings" charset="0"/>
              </a:rPr>
              <a:t></a:t>
            </a:r>
            <a:r>
              <a:rPr lang="en-US" dirty="0">
                <a:solidFill>
                  <a:srgbClr val="FF0000"/>
                </a:solidFill>
                <a:latin typeface="Arial Narrow" charset="0"/>
                <a:cs typeface="Arial Narrow" charset="0"/>
              </a:rPr>
              <a:t>An injector cyclotron is not needed anymore </a:t>
            </a:r>
            <a:r>
              <a:rPr lang="en-US" dirty="0" smtClean="0">
                <a:solidFill>
                  <a:srgbClr val="FF0000"/>
                </a:solidFill>
                <a:latin typeface="Arial Narrow" charset="0"/>
                <a:cs typeface="Arial Narrow" charset="0"/>
              </a:rPr>
              <a:t>!</a:t>
            </a:r>
            <a:endParaRPr lang="en-US" dirty="0">
              <a:solidFill>
                <a:srgbClr val="FF0000"/>
              </a:solidFill>
              <a:latin typeface="Arial Narrow" charset="0"/>
              <a:cs typeface="Arial Narrow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0" name="Picture 9" descr="Screen shot 2016-08-09 at 5.14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91" y="2129379"/>
            <a:ext cx="2570334" cy="2603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6467" y="1676400"/>
            <a:ext cx="28469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Pierre </a:t>
            </a:r>
            <a:r>
              <a:rPr lang="en-GB" dirty="0" err="1" smtClean="0">
                <a:solidFill>
                  <a:prstClr val="black"/>
                </a:solidFill>
                <a:latin typeface="Calibri"/>
                <a:cs typeface="+mn-cs"/>
              </a:rPr>
              <a:t>Mandrillon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 @ ThEC13</a:t>
            </a: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3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2987323" cy="1911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lum contrast="-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524000"/>
            <a:ext cx="2819400" cy="20068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Comparing </a:t>
            </a:r>
            <a:r>
              <a:rPr lang="en-US" sz="2800" dirty="0" smtClean="0">
                <a:solidFill>
                  <a:srgbClr val="00B0F0"/>
                </a:solidFill>
              </a:rPr>
              <a:t>Dynamic </a:t>
            </a:r>
            <a:r>
              <a:rPr lang="en-US" sz="2800" dirty="0" smtClean="0">
                <a:solidFill>
                  <a:srgbClr val="00B0F0"/>
                </a:solidFill>
              </a:rPr>
              <a:t>Apertures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1" t="15959" r="13929" b="18381"/>
          <a:stretch/>
        </p:blipFill>
        <p:spPr bwMode="auto">
          <a:xfrm>
            <a:off x="7010400" y="1857153"/>
            <a:ext cx="838200" cy="428847"/>
          </a:xfrm>
          <a:prstGeom prst="ellipse">
            <a:avLst/>
          </a:prstGeom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6" t="20496" r="12873" b="20109"/>
          <a:stretch/>
        </p:blipFill>
        <p:spPr bwMode="auto">
          <a:xfrm>
            <a:off x="2454728" y="1830218"/>
            <a:ext cx="685801" cy="278312"/>
          </a:xfrm>
          <a:prstGeom prst="ellipse">
            <a:avLst/>
          </a:prstGeom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781800" y="144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cyclotron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2200" y="144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cyclotron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505" y="3593068"/>
            <a:ext cx="3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FFAG: Horizontal – 1 cm steps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76800" y="3583200"/>
            <a:ext cx="360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FFAG: Vertical – 1 mm steps </a:t>
            </a:r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24400"/>
            <a:ext cx="1831521" cy="162499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-304800" y="5867400"/>
            <a:ext cx="2481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Tracked: </a:t>
            </a:r>
            <a:r>
              <a:rPr lang="en-US" sz="12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130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mm x 165 </a:t>
            </a:r>
            <a:r>
              <a:rPr lang="en-US" sz="1200" i="1" dirty="0" err="1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endParaRPr lang="en-US" sz="12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 = </a:t>
            </a:r>
            <a:r>
              <a:rPr lang="en-US" sz="12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21450π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endParaRPr lang="en-US" sz="12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C00000"/>
                </a:solidFill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 = </a:t>
            </a:r>
            <a:r>
              <a:rPr lang="en-US" sz="12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38820π mm-</a:t>
            </a:r>
            <a:r>
              <a:rPr lang="en-US" sz="1200" b="1" i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mr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endParaRPr lang="en-US" sz="1200" dirty="0">
              <a:latin typeface="Times New Roman"/>
              <a:ea typeface="Times New Roman"/>
            </a:endParaRPr>
          </a:p>
        </p:txBody>
      </p:sp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4" y="4811077"/>
            <a:ext cx="2162176" cy="151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381251" y="5743575"/>
            <a:ext cx="2095500" cy="126682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Tracked: 10 mm x 5 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= 50π mm-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=</a:t>
            </a: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90π mm-</a:t>
            </a:r>
            <a:r>
              <a:rPr lang="en-US" sz="1200" b="1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-6803" y="4038600"/>
            <a:ext cx="8707210" cy="92333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FFAG Stable </a:t>
            </a: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beam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area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@1000 MeV vs. DA of 800 MeV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Dae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</a:t>
            </a:r>
            <a:r>
              <a:rPr lang="en-US" b="1" dirty="0" err="1" smtClean="0">
                <a:solidFill>
                  <a:srgbClr val="C00000"/>
                </a:solidFill>
                <a:latin typeface="Times New Roman"/>
                <a:ea typeface="Times New Roman"/>
                <a:sym typeface="Symbol"/>
              </a:rPr>
              <a:t>a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lus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cyclotron*: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factor of 4 larger for ~ a factor of 4 smaller footprint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-533400" y="2895600"/>
            <a:ext cx="2672444" cy="83099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Times New Roman"/>
                <a:ea typeface="Times New Roman"/>
              </a:rPr>
              <a:t>8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0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 x 293 </a:t>
            </a:r>
            <a:r>
              <a:rPr lang="en-US" sz="1200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H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= </a:t>
            </a:r>
            <a:r>
              <a:rPr lang="en-US" sz="12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23,440π 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= </a:t>
            </a:r>
            <a:r>
              <a:rPr lang="en-US" sz="12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16,059</a:t>
            </a:r>
            <a:r>
              <a:rPr lang="en-US" sz="12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π </a:t>
            </a:r>
            <a:r>
              <a:rPr lang="en-US" sz="1200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b="1" i="1" dirty="0" err="1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3505200" y="2743200"/>
            <a:ext cx="2359201" cy="113093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10 mm x 9 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V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= 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90π 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  <a:sym typeface="Symbol"/>
              </a:rPr>
              <a:t></a:t>
            </a:r>
            <a:r>
              <a:rPr lang="en-US" sz="1200" i="1" baseline="-25000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norm</a:t>
            </a:r>
            <a:r>
              <a:rPr lang="en-US" sz="1200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1200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=</a:t>
            </a:r>
            <a:r>
              <a:rPr lang="en-US" sz="12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62</a:t>
            </a:r>
            <a:r>
              <a:rPr lang="en-US" sz="1200" b="1" i="1" dirty="0" smtClean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π </a:t>
            </a: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mm-</a:t>
            </a:r>
            <a:r>
              <a:rPr lang="en-US" sz="1200" b="1" i="1" dirty="0" err="1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mr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00B0F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0" y="1079519"/>
            <a:ext cx="8763000" cy="92333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FFAG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Stable </a:t>
            </a: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beam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area </a:t>
            </a:r>
            <a:r>
              <a:rPr lang="en-US" b="1" dirty="0">
                <a:solidFill>
                  <a:srgbClr val="C00000"/>
                </a:solidFill>
                <a:latin typeface="Times New Roman"/>
                <a:ea typeface="Times New Roman"/>
              </a:rPr>
              <a:t>@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200 MeV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vs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DA of </a:t>
            </a:r>
            <a:r>
              <a:rPr lang="en-US" b="1" dirty="0" err="1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ultracompact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 250 MeV cyclotron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i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276386" cy="181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921057" y="6477000"/>
            <a:ext cx="276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*F. </a:t>
            </a:r>
            <a:r>
              <a:rPr lang="en-US" sz="1200" dirty="0" err="1" smtClean="0"/>
              <a:t>Meot</a:t>
            </a:r>
            <a:r>
              <a:rPr lang="en-US" sz="1200" dirty="0" smtClean="0"/>
              <a:t>, et. al., Proc.  IPAC2012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73414" y="6524617"/>
            <a:ext cx="3013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*FFAG vert</a:t>
            </a:r>
            <a:r>
              <a:rPr lang="en-US" sz="1200" dirty="0">
                <a:solidFill>
                  <a:srgbClr val="00B0F0"/>
                </a:solidFill>
              </a:rPr>
              <a:t>. stable area at aperture limits.</a:t>
            </a:r>
          </a:p>
        </p:txBody>
      </p:sp>
    </p:spTree>
    <p:extLst>
      <p:ext uri="{BB962C8B-B14F-4D97-AF65-F5344CB8AC3E}">
        <p14:creationId xmlns:p14="http://schemas.microsoft.com/office/powerpoint/2010/main" val="40981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54493"/>
            <a:ext cx="2819400" cy="253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1676400" y="2057400"/>
            <a:ext cx="422275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TextBox 7"/>
          <p:cNvSpPr txBox="1">
            <a:spLocks noChangeArrowheads="1"/>
          </p:cNvSpPr>
          <p:nvPr/>
        </p:nvSpPr>
        <p:spPr bwMode="auto">
          <a:xfrm>
            <a:off x="1752600" y="1524000"/>
            <a:ext cx="4206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2m </a:t>
            </a:r>
          </a:p>
        </p:txBody>
      </p:sp>
      <p:sp>
        <p:nvSpPr>
          <p:cNvPr id="38951" name="TextBox 24"/>
          <p:cNvSpPr txBox="1">
            <a:spLocks noChangeArrowheads="1"/>
          </p:cNvSpPr>
          <p:nvPr/>
        </p:nvSpPr>
        <p:spPr bwMode="auto">
          <a:xfrm>
            <a:off x="228600" y="4165937"/>
            <a:ext cx="4791075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General Parameters of an initial 0. 3</a:t>
            </a:r>
            <a:r>
              <a:rPr lang="en-US" sz="1200" dirty="0" smtClean="0">
                <a:solidFill>
                  <a:srgbClr val="002060"/>
                </a:solidFill>
              </a:rPr>
              <a:t> </a:t>
            </a:r>
            <a:r>
              <a:rPr lang="en-US" sz="1200" dirty="0">
                <a:solidFill>
                  <a:srgbClr val="002060"/>
                </a:solidFill>
              </a:rPr>
              <a:t>– 1 </a:t>
            </a:r>
            <a:r>
              <a:rPr lang="en-US" sz="1200" dirty="0" err="1" smtClean="0">
                <a:solidFill>
                  <a:srgbClr val="002060"/>
                </a:solidFill>
              </a:rPr>
              <a:t>GeV</a:t>
            </a:r>
            <a:r>
              <a:rPr lang="en-US" sz="1200" dirty="0" smtClean="0">
                <a:solidFill>
                  <a:srgbClr val="002060"/>
                </a:solidFill>
              </a:rPr>
              <a:t> isochronous </a:t>
            </a:r>
            <a:r>
              <a:rPr lang="en-US" sz="1200" dirty="0">
                <a:solidFill>
                  <a:srgbClr val="002060"/>
                </a:solidFill>
              </a:rPr>
              <a:t>FFAG lattice design </a:t>
            </a:r>
            <a:r>
              <a:rPr lang="en-US" sz="1200" dirty="0" smtClean="0">
                <a:solidFill>
                  <a:srgbClr val="002060"/>
                </a:solidFill>
              </a:rPr>
              <a:t>(±0.5% </a:t>
            </a:r>
            <a:r>
              <a:rPr lang="en-US" sz="1200" dirty="0">
                <a:solidFill>
                  <a:srgbClr val="002060"/>
                </a:solidFill>
              </a:rPr>
              <a:t>TOF variation)</a:t>
            </a:r>
          </a:p>
          <a:p>
            <a:endParaRPr lang="en-US" sz="1200" dirty="0">
              <a:solidFill>
                <a:srgbClr val="002060"/>
              </a:solidFill>
            </a:endParaRPr>
          </a:p>
          <a:p>
            <a:r>
              <a:rPr lang="en-US" sz="1200" dirty="0">
                <a:solidFill>
                  <a:srgbClr val="002060"/>
                </a:solidFill>
              </a:rPr>
              <a:t> </a:t>
            </a:r>
          </a:p>
          <a:p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6052066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Preliminary Design </a:t>
            </a:r>
            <a:r>
              <a:rPr lang="en-US" dirty="0" smtClean="0"/>
              <a:t>– a resonance is crossed at 617 MeV which needs to be addressed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949440" cy="1293028"/>
          </a:xfrm>
        </p:spPr>
        <p:txBody>
          <a:bodyPr>
            <a:normAutofit fontScale="90000"/>
          </a:bodyPr>
          <a:lstStyle/>
          <a:p>
            <a:r>
              <a:rPr lang="en-US" sz="3200" b="0" kern="0" dirty="0">
                <a:solidFill>
                  <a:srgbClr val="0070C0"/>
                </a:solidFill>
              </a:rPr>
              <a:t>D</a:t>
            </a:r>
            <a:r>
              <a:rPr lang="en-US" sz="3200" b="0" kern="0" dirty="0" smtClean="0">
                <a:solidFill>
                  <a:srgbClr val="0070C0"/>
                </a:solidFill>
              </a:rPr>
              <a:t>esign of an Isochronous </a:t>
            </a:r>
            <a:r>
              <a:rPr lang="en-US" sz="3200" b="0" kern="0" dirty="0">
                <a:solidFill>
                  <a:srgbClr val="0070C0"/>
                </a:solidFill>
              </a:rPr>
              <a:t>0.3-1GeV </a:t>
            </a:r>
            <a:r>
              <a:rPr lang="en-US" sz="3200" b="0" kern="0" dirty="0" smtClean="0">
                <a:solidFill>
                  <a:srgbClr val="0070C0"/>
                </a:solidFill>
              </a:rPr>
              <a:t>DFD FFAG</a:t>
            </a:r>
            <a:r>
              <a:rPr lang="en-US" sz="3200" b="0" kern="0" dirty="0">
                <a:solidFill>
                  <a:srgbClr val="0070C0"/>
                </a:solidFill>
              </a:rPr>
              <a:t/>
            </a:r>
            <a:br>
              <a:rPr lang="en-US" sz="3200" b="0" kern="0" dirty="0">
                <a:solidFill>
                  <a:srgbClr val="0070C0"/>
                </a:solidFill>
              </a:rPr>
            </a:br>
            <a:endParaRPr lang="en-US" sz="3200" b="0" dirty="0">
              <a:solidFill>
                <a:srgbClr val="0070C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814638" cy="124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49330"/>
            <a:ext cx="4791075" cy="121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204" y="1371600"/>
            <a:ext cx="2867025" cy="210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0437" y="3476572"/>
            <a:ext cx="5567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Vertical magnetic field from 0.33-1 </a:t>
            </a:r>
            <a:r>
              <a:rPr lang="en-US" sz="1600" dirty="0" err="1" smtClean="0"/>
              <a:t>GeV</a:t>
            </a:r>
            <a:r>
              <a:rPr lang="en-US" sz="1600" dirty="0" smtClean="0"/>
              <a:t> in 80 MeV steps and variation of cell tunes using OPAL in 20 MeV steps </a:t>
            </a:r>
            <a:endParaRPr lang="en-US" sz="16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7" y="1371600"/>
            <a:ext cx="2747963" cy="209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002666" y="5472654"/>
            <a:ext cx="4119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ariation cell tunes / OPAL in 20 MeV steps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88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Emittance</a:t>
            </a:r>
            <a:r>
              <a:rPr lang="en-US" sz="1600" dirty="0" smtClean="0"/>
              <a:t> variation at 330 MeV (left) and 610 MeV (right) for fixed energy tracking (no acceleration) with space charge for 0 – 10 mA and a 100mm long single bunch</a:t>
            </a:r>
          </a:p>
          <a:p>
            <a:pPr algn="ctr"/>
            <a:r>
              <a:rPr lang="en-US" sz="1600" i="1" dirty="0" smtClean="0"/>
              <a:t>With no longitudinal focusing the bunch expands in length but space charge  has little impact on transverse </a:t>
            </a:r>
            <a:r>
              <a:rPr lang="en-US" sz="1600" i="1" dirty="0" err="1" smtClean="0"/>
              <a:t>emittance</a:t>
            </a:r>
            <a:r>
              <a:rPr lang="en-US" sz="1600" i="1" dirty="0" smtClean="0"/>
              <a:t> due to strong focusing</a:t>
            </a:r>
            <a:endParaRPr lang="en-US" sz="1600" i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377940" cy="1293028"/>
          </a:xfrm>
        </p:spPr>
        <p:txBody>
          <a:bodyPr>
            <a:noAutofit/>
          </a:bodyPr>
          <a:lstStyle/>
          <a:p>
            <a:r>
              <a:rPr lang="en-US" sz="2800" b="0" kern="0" dirty="0" smtClean="0">
                <a:solidFill>
                  <a:srgbClr val="00B0F0"/>
                </a:solidFill>
              </a:rPr>
              <a:t>Simulation</a:t>
            </a:r>
            <a:r>
              <a:rPr lang="en-US" sz="2800" kern="0" dirty="0">
                <a:solidFill>
                  <a:srgbClr val="00B0F0"/>
                </a:solidFill>
              </a:rPr>
              <a:t> </a:t>
            </a:r>
            <a:r>
              <a:rPr lang="en-US" sz="2800" b="0" kern="0" dirty="0" smtClean="0">
                <a:solidFill>
                  <a:srgbClr val="00B0F0"/>
                </a:solidFill>
              </a:rPr>
              <a:t>with </a:t>
            </a:r>
            <a:r>
              <a:rPr lang="en-US" sz="2800" b="0" kern="0" dirty="0" smtClean="0">
                <a:solidFill>
                  <a:srgbClr val="00B0F0"/>
                </a:solidFill>
              </a:rPr>
              <a:t>space charge </a:t>
            </a:r>
            <a:br>
              <a:rPr lang="en-US" sz="2800" b="0" kern="0" dirty="0" smtClean="0">
                <a:solidFill>
                  <a:srgbClr val="00B0F0"/>
                </a:solidFill>
              </a:rPr>
            </a:br>
            <a:r>
              <a:rPr lang="en-US" sz="2800" b="0" kern="0" dirty="0" smtClean="0">
                <a:solidFill>
                  <a:srgbClr val="00B0F0"/>
                </a:solidFill>
              </a:rPr>
              <a:t>S. Sheehy/A. </a:t>
            </a:r>
            <a:r>
              <a:rPr lang="en-US" sz="2800" b="0" kern="0" dirty="0" err="1" smtClean="0">
                <a:solidFill>
                  <a:srgbClr val="00B0F0"/>
                </a:solidFill>
              </a:rPr>
              <a:t>Adelmann</a:t>
            </a:r>
            <a:r>
              <a:rPr lang="en-US" sz="2800" b="0" kern="0" dirty="0">
                <a:solidFill>
                  <a:srgbClr val="00B0F0"/>
                </a:solidFill>
              </a:rPr>
              <a:t/>
            </a:r>
            <a:br>
              <a:rPr lang="en-US" sz="2800" b="0" kern="0" dirty="0">
                <a:solidFill>
                  <a:srgbClr val="00B0F0"/>
                </a:solidFill>
              </a:rPr>
            </a:br>
            <a:endParaRPr lang="en-US" sz="2800" b="0" dirty="0">
              <a:solidFill>
                <a:srgbClr val="00B0F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3200400" cy="41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29" y="1447800"/>
            <a:ext cx="3452621" cy="414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1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67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Turn-by-turn radial position vs energy for </a:t>
            </a:r>
            <a:r>
              <a:rPr lang="en-US" dirty="0" smtClean="0"/>
              <a:t>a low </a:t>
            </a:r>
            <a:r>
              <a:rPr lang="en-US" dirty="0"/>
              <a:t>intensity beam in the serpentine channel </a:t>
            </a:r>
            <a:r>
              <a:rPr lang="en-US" dirty="0" smtClean="0"/>
              <a:t>accelerated to </a:t>
            </a:r>
            <a:r>
              <a:rPr lang="en-US" dirty="0"/>
              <a:t>500MeV.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797040" cy="1293028"/>
          </a:xfrm>
        </p:spPr>
        <p:txBody>
          <a:bodyPr>
            <a:noAutofit/>
          </a:bodyPr>
          <a:lstStyle/>
          <a:p>
            <a:r>
              <a:rPr lang="en-US" sz="2800" b="0" kern="0" dirty="0" smtClean="0">
                <a:solidFill>
                  <a:srgbClr val="0070C0"/>
                </a:solidFill>
              </a:rPr>
              <a:t>ACCELERATION</a:t>
            </a:r>
            <a:r>
              <a:rPr lang="en-US" sz="2800" kern="0" dirty="0" smtClean="0">
                <a:solidFill>
                  <a:srgbClr val="0070C0"/>
                </a:solidFill>
              </a:rPr>
              <a:t> </a:t>
            </a:r>
            <a:r>
              <a:rPr lang="en-US" sz="2800" b="0" kern="0" dirty="0" smtClean="0">
                <a:solidFill>
                  <a:srgbClr val="0070C0"/>
                </a:solidFill>
              </a:rPr>
              <a:t>with space charge </a:t>
            </a:r>
            <a:r>
              <a:rPr lang="en-US" sz="2800" b="0" kern="0" dirty="0" smtClean="0">
                <a:solidFill>
                  <a:srgbClr val="0070C0"/>
                </a:solidFill>
              </a:rPr>
              <a:t/>
            </a:r>
            <a:br>
              <a:rPr lang="en-US" sz="2800" b="0" kern="0" dirty="0" smtClean="0">
                <a:solidFill>
                  <a:srgbClr val="0070C0"/>
                </a:solidFill>
              </a:rPr>
            </a:br>
            <a:r>
              <a:rPr lang="en-US" sz="2800" b="0" kern="0" dirty="0" smtClean="0">
                <a:solidFill>
                  <a:srgbClr val="0070C0"/>
                </a:solidFill>
              </a:rPr>
              <a:t>S. Sheehy/A. </a:t>
            </a:r>
            <a:r>
              <a:rPr lang="en-US" sz="2800" b="0" kern="0" dirty="0" err="1" smtClean="0">
                <a:solidFill>
                  <a:srgbClr val="0070C0"/>
                </a:solidFill>
              </a:rPr>
              <a:t>Adelmann</a:t>
            </a:r>
            <a:r>
              <a:rPr lang="en-US" sz="2800" b="0" kern="0" dirty="0">
                <a:solidFill>
                  <a:srgbClr val="0070C0"/>
                </a:solidFill>
              </a:rPr>
              <a:t/>
            </a:r>
            <a:br>
              <a:rPr lang="en-US" sz="2800" b="0" kern="0" dirty="0">
                <a:solidFill>
                  <a:srgbClr val="0070C0"/>
                </a:solidFill>
              </a:rPr>
            </a:br>
            <a:endParaRPr lang="en-US" sz="2800" b="0" dirty="0">
              <a:solidFill>
                <a:srgbClr val="0070C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62" y="3631748"/>
            <a:ext cx="2135938" cy="153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23307"/>
            <a:ext cx="2413527" cy="153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34" y="1390650"/>
            <a:ext cx="3734666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28600" y="3061887"/>
            <a:ext cx="3505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Serpentine channel for  = 4=3 contours </a:t>
            </a:r>
            <a:r>
              <a:rPr lang="en-US" sz="1400" dirty="0" smtClean="0"/>
              <a:t>plotted for </a:t>
            </a:r>
            <a:r>
              <a:rPr lang="en-US" sz="1400" dirty="0"/>
              <a:t>regularly spaced values of x=y.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5181600"/>
            <a:ext cx="38091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Maximum </a:t>
            </a:r>
            <a:r>
              <a:rPr lang="en-US" sz="1400" dirty="0" smtClean="0"/>
              <a:t>serpentine </a:t>
            </a:r>
            <a:r>
              <a:rPr lang="en-US" sz="1400" dirty="0"/>
              <a:t>acceptance in degrees for </a:t>
            </a:r>
            <a:r>
              <a:rPr lang="en-US" sz="1400" dirty="0" smtClean="0"/>
              <a:t>varying voltage </a:t>
            </a:r>
            <a:r>
              <a:rPr lang="en-US" sz="1400" dirty="0"/>
              <a:t>per turn and harmonic number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18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905000"/>
            <a:ext cx="8092440" cy="435864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Motivation and Background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Medical, security, energy </a:t>
            </a:r>
            <a:r>
              <a:rPr lang="en-US" dirty="0" smtClean="0">
                <a:solidFill>
                  <a:srgbClr val="0070C0"/>
                </a:solidFill>
              </a:rPr>
              <a:t>applications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Isochronous or CW beam required to realize high  mA currents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Implies next </a:t>
            </a:r>
            <a:r>
              <a:rPr lang="en-US" dirty="0" smtClean="0">
                <a:solidFill>
                  <a:srgbClr val="0070C0"/>
                </a:solidFill>
              </a:rPr>
              <a:t>generation </a:t>
            </a:r>
            <a:r>
              <a:rPr lang="en-US" dirty="0" smtClean="0">
                <a:solidFill>
                  <a:srgbClr val="0070C0"/>
                </a:solidFill>
              </a:rPr>
              <a:t>fixed  magnetic-field accelerators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For medium energies – ~600 MeV –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 GeV</a:t>
            </a:r>
          </a:p>
          <a:p>
            <a:pPr lvl="3"/>
            <a:r>
              <a:rPr lang="en-US" dirty="0" smtClean="0"/>
              <a:t>Strong focusing for low-loss beam confinement</a:t>
            </a:r>
            <a:endParaRPr lang="en-US" dirty="0" smtClean="0"/>
          </a:p>
          <a:p>
            <a:pPr lvl="3"/>
            <a:r>
              <a:rPr lang="en-US" dirty="0" smtClean="0"/>
              <a:t>For circular machines:  control of machine tunes (field gradients)</a:t>
            </a:r>
          </a:p>
          <a:p>
            <a:pPr lvl="3"/>
            <a:r>
              <a:rPr lang="en-US" dirty="0" smtClean="0"/>
              <a:t>Isochronous (CW) strong focusing cyclotrons; i.e. FFAGs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b="1" dirty="0" smtClean="0"/>
              <a:t>These machines require high gradient </a:t>
            </a:r>
            <a:r>
              <a:rPr lang="en-US" b="1" dirty="0" smtClean="0"/>
              <a:t>acceleration for </a:t>
            </a:r>
            <a:r>
              <a:rPr lang="en-US" b="1" dirty="0" smtClean="0"/>
              <a:t>high currents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Low </a:t>
            </a:r>
            <a:r>
              <a:rPr lang="en-US" dirty="0" smtClean="0">
                <a:solidFill>
                  <a:srgbClr val="0070C0"/>
                </a:solidFill>
              </a:rPr>
              <a:t>acceleration and extraction losses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High gradient cavities require “drift” or component-free sections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Compactness further requires SCRF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Large </a:t>
            </a:r>
            <a:r>
              <a:rPr lang="en-US" dirty="0" smtClean="0">
                <a:solidFill>
                  <a:srgbClr val="C00000"/>
                </a:solidFill>
              </a:rPr>
              <a:t>horizontal aperture of the FFAG, like the cyclotron, is a challenging problem for SCRF </a:t>
            </a:r>
            <a:r>
              <a:rPr lang="en-US" dirty="0" smtClean="0">
                <a:solidFill>
                  <a:srgbClr val="C00000"/>
                </a:solidFill>
              </a:rPr>
              <a:t>design; PSI has solved large aperture NCRF designs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2930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ZGOUBI simulations of the  circular FFAG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Haj-Tahar Malek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6291263" cy="191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C:\Users\cjj\Downloads\gnuplot_be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r="32998" b="41374"/>
          <a:stretch/>
        </p:blipFill>
        <p:spPr bwMode="auto">
          <a:xfrm>
            <a:off x="533400" y="4256314"/>
            <a:ext cx="4026122" cy="183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5025" y="6106885"/>
            <a:ext cx="787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Periodic </a:t>
            </a:r>
            <a:r>
              <a:rPr lang="en-GB" sz="1400" dirty="0" err="1" smtClean="0"/>
              <a:t>betatron</a:t>
            </a:r>
            <a:r>
              <a:rPr lang="en-GB" sz="1400" dirty="0" smtClean="0"/>
              <a:t> functions vs energy at azimuthal angle =0. – analytical model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17412" name="Picture 4" descr="C:\Users\cjj\Documents\Conferences\FFAG14\gnuplot_alf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/>
          <a:stretch/>
        </p:blipFill>
        <p:spPr bwMode="auto">
          <a:xfrm>
            <a:off x="4625436" y="4256314"/>
            <a:ext cx="4301300" cy="18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53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Racetrack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Start with the 2m straight</a:t>
            </a:r>
            <a:r>
              <a:rPr lang="en-US" dirty="0" smtClean="0"/>
              <a:t>, 3.7 m radius, ~2T fields </a:t>
            </a:r>
          </a:p>
          <a:p>
            <a:r>
              <a:rPr lang="en-US" dirty="0" smtClean="0"/>
              <a:t>Remove 2 m straights from sides and add to two opposing straights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04" t="21265" r="-926" b="46836"/>
          <a:stretch/>
        </p:blipFill>
        <p:spPr bwMode="auto">
          <a:xfrm>
            <a:off x="228600" y="2827919"/>
            <a:ext cx="3264611" cy="18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0292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Layout of racetrack FFAG for simulations and half arc layout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42356" y="432456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442356" y="3424565"/>
            <a:ext cx="57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12m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99556" y="3577140"/>
            <a:ext cx="996044" cy="108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29985" y="3577140"/>
            <a:ext cx="1012371" cy="21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7" t="52775"/>
          <a:stretch/>
        </p:blipFill>
        <p:spPr bwMode="auto">
          <a:xfrm>
            <a:off x="3313128" y="2827919"/>
            <a:ext cx="1976911" cy="18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172200" y="5029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PyZoubi</a:t>
            </a:r>
            <a:r>
              <a:rPr lang="en-US" sz="1400" dirty="0" smtClean="0"/>
              <a:t> tracks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44623"/>
            <a:ext cx="3276600" cy="24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830285" y="3441901"/>
            <a:ext cx="57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r>
              <a:rPr lang="en-US" sz="1400" dirty="0" smtClean="0"/>
              <a:t>m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48000" y="2819400"/>
            <a:ext cx="0" cy="6225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048000" y="3703511"/>
            <a:ext cx="0" cy="6210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8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Circular vs Racetrack simulations using </a:t>
            </a:r>
            <a:r>
              <a:rPr lang="en-US" sz="2800" dirty="0" err="1" smtClean="0"/>
              <a:t>PyZgoubi</a:t>
            </a:r>
            <a:r>
              <a:rPr lang="en-US" sz="2800" dirty="0" smtClean="0"/>
              <a:t>/ R. Appleby</a:t>
            </a:r>
            <a:endParaRPr lang="en-US" sz="28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280513"/>
              </p:ext>
            </p:extLst>
          </p:nvPr>
        </p:nvGraphicFramePr>
        <p:xfrm>
          <a:off x="955177" y="4267200"/>
          <a:ext cx="2971800" cy="179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833"/>
                <a:gridCol w="1052837"/>
                <a:gridCol w="960130"/>
              </a:tblGrid>
              <a:tr h="36957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Dynamic aperture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Horizontal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Vertical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74700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107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72600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156300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364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433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155100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356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 descr="Macintosh HD:Users:robappleby:Documents:IPAC14:Carolpaper:plots:PZ_optics:cell_ring_tune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92530"/>
            <a:ext cx="3339148" cy="2236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robappleby:Documents:zgoubi:work:carol_20140218:results:cell_tune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98" y="1192530"/>
            <a:ext cx="3375025" cy="23126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3400" y="3657600"/>
            <a:ext cx="7870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Machine tunes for the 2m ring (left) and the mini-racetrack FFAGs (right) as a function of beam energy.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096000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Very preliminary </a:t>
            </a:r>
            <a:r>
              <a:rPr lang="en-US" sz="1400" dirty="0" err="1" smtClean="0"/>
              <a:t>unnormalized</a:t>
            </a:r>
            <a:r>
              <a:rPr lang="en-US" sz="1400" dirty="0" smtClean="0"/>
              <a:t> DA  for circular (left) and racetrack (right) computed with </a:t>
            </a:r>
            <a:r>
              <a:rPr lang="en-US" sz="1400" dirty="0" err="1" smtClean="0"/>
              <a:t>PyZoubi</a:t>
            </a:r>
            <a:endParaRPr lang="en-US" sz="1400" dirty="0"/>
          </a:p>
        </p:txBody>
      </p:sp>
      <p:graphicFrame>
        <p:nvGraphicFramePr>
          <p:cNvPr id="10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272487"/>
              </p:ext>
            </p:extLst>
          </p:nvPr>
        </p:nvGraphicFramePr>
        <p:xfrm>
          <a:off x="4800600" y="4191000"/>
          <a:ext cx="2971800" cy="179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833"/>
                <a:gridCol w="1052837"/>
                <a:gridCol w="960130"/>
              </a:tblGrid>
              <a:tr h="36957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Dynamic aperture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Horizontal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Vertical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π.mm.mrad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1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25000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46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23700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43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turns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n-lt"/>
                          <a:ea typeface="+mn-ea"/>
                        </a:rPr>
                        <a:t>63000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277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4330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800 MeV</a:t>
                      </a:r>
                      <a:endParaRPr lang="en-US" sz="100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turns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63000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</a:rPr>
                        <a:t>223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2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 Analysis: Circular vs Racetrack - R. Appleby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Racetrack is showing similar stability to misalignments and errors</a:t>
            </a:r>
            <a:endParaRPr lang="en-US" dirty="0"/>
          </a:p>
        </p:txBody>
      </p:sp>
      <p:pic>
        <p:nvPicPr>
          <p:cNvPr id="6" name="Picture 5" descr="Macintosh HD:Users:robappleby:Desktop:carol_data_ring:DA.ring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5" y="2514600"/>
            <a:ext cx="4343400" cy="328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cintosh HD:Users:robappleby:Desktop:carol_data_run3_rt:DA.rt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15" y="2514600"/>
            <a:ext cx="4518343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58774" y="5825671"/>
            <a:ext cx="7870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relative drop in dynamic aperture as a function of misalignment for the circular </a:t>
            </a:r>
            <a:r>
              <a:rPr lang="en-GB" sz="1400" dirty="0" smtClean="0"/>
              <a:t>2m straights </a:t>
            </a:r>
            <a:r>
              <a:rPr lang="en-GB" sz="1400" dirty="0"/>
              <a:t>FFAG </a:t>
            </a:r>
            <a:r>
              <a:rPr lang="en-GB" sz="1400" dirty="0" smtClean="0"/>
              <a:t>(left and the 4m straights racetrack (right) computed </a:t>
            </a:r>
            <a:r>
              <a:rPr lang="en-GB" sz="1400" dirty="0"/>
              <a:t>with </a:t>
            </a:r>
            <a:r>
              <a:rPr lang="en-GB" sz="1400" dirty="0" err="1"/>
              <a:t>PyZgoubi</a:t>
            </a:r>
            <a:r>
              <a:rPr lang="en-GB" sz="1400" dirty="0"/>
              <a:t>.</a:t>
            </a:r>
            <a:endParaRPr lang="en-US" sz="1400" dirty="0"/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563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 of a FFAG </a:t>
            </a:r>
            <a:r>
              <a:rPr lang="en-US" dirty="0" smtClean="0">
                <a:sym typeface="Symbol"/>
              </a:rPr>
              <a:t> </a:t>
            </a:r>
            <a:r>
              <a:rPr lang="en-US" dirty="0" smtClean="0"/>
              <a:t>cyclotron for medium energies (~</a:t>
            </a:r>
            <a:r>
              <a:rPr lang="en-US" dirty="0" smtClean="0">
                <a:sym typeface="Symbol"/>
              </a:rPr>
              <a:t>100-200 MeV) and equivalent footprint</a:t>
            </a:r>
          </a:p>
          <a:p>
            <a:r>
              <a:rPr lang="en-US" dirty="0" smtClean="0">
                <a:sym typeface="Symbol"/>
              </a:rPr>
              <a:t>DA aperture for these new constant-tune isochronous FFAGs are large – tens of thousands of  mm-</a:t>
            </a:r>
            <a:r>
              <a:rPr lang="en-US" dirty="0" err="1" smtClean="0">
                <a:sym typeface="Symbol"/>
              </a:rPr>
              <a:t>mr</a:t>
            </a:r>
            <a:r>
              <a:rPr lang="en-US" dirty="0" smtClean="0">
                <a:sym typeface="Symbol"/>
              </a:rPr>
              <a:t> (normalized)</a:t>
            </a:r>
          </a:p>
          <a:p>
            <a:r>
              <a:rPr lang="en-US" dirty="0" smtClean="0">
                <a:sym typeface="Symbol"/>
              </a:rPr>
              <a:t>DA scales almost completely geometrically with size of the machine – </a:t>
            </a:r>
            <a:r>
              <a:rPr lang="en-US" dirty="0" err="1" smtClean="0">
                <a:sym typeface="Symbol"/>
              </a:rPr>
              <a:t>ultracompact</a:t>
            </a:r>
            <a:r>
              <a:rPr lang="en-US" dirty="0" smtClean="0">
                <a:sym typeface="Symbol"/>
              </a:rPr>
              <a:t> FFAGs show identical dynamical stability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RF Design </a:t>
            </a:r>
            <a:r>
              <a:rPr lang="en-US" dirty="0" smtClean="0">
                <a:solidFill>
                  <a:srgbClr val="00B0F0"/>
                </a:solidFill>
              </a:rPr>
              <a:t>specifications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horizontal beam aperture of 50 cm</a:t>
            </a:r>
          </a:p>
          <a:p>
            <a:r>
              <a:rPr lang="en-US" dirty="0" smtClean="0"/>
              <a:t>Cavity should operate at 150 or 200 MHz (harmonic of the revolution frequency)</a:t>
            </a:r>
          </a:p>
          <a:p>
            <a:r>
              <a:rPr lang="en-US" dirty="0" smtClean="0"/>
              <a:t>Should provide at least 5 MV for proton beam with energies 200 – 900 MeV</a:t>
            </a:r>
          </a:p>
          <a:p>
            <a:r>
              <a:rPr lang="en-US" dirty="0" smtClean="0"/>
              <a:t>Peak magnetic field should be no more than 160 </a:t>
            </a:r>
            <a:r>
              <a:rPr lang="en-US" dirty="0" err="1" smtClean="0"/>
              <a:t>mT</a:t>
            </a:r>
            <a:r>
              <a:rPr lang="en-US" dirty="0" smtClean="0"/>
              <a:t> (preferably, 120 </a:t>
            </a:r>
            <a:r>
              <a:rPr lang="en-US" dirty="0" err="1" smtClean="0"/>
              <a:t>mT</a:t>
            </a:r>
            <a:r>
              <a:rPr lang="en-US" dirty="0" smtClean="0"/>
              <a:t> or less)</a:t>
            </a:r>
          </a:p>
          <a:p>
            <a:r>
              <a:rPr lang="en-US" dirty="0" smtClean="0"/>
              <a:t>Peak electric field should be minimized</a:t>
            </a:r>
          </a:p>
          <a:p>
            <a:r>
              <a:rPr lang="en-US" dirty="0" smtClean="0"/>
              <a:t>Cavity dimensions should be minimized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6572250"/>
            <a:ext cx="1371600" cy="2095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16,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FFAG cavity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BA48F-BF6F-46B1-BB60-C35CA226AF4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0"/>
            <a:ext cx="8686800" cy="609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SCRF design: 10 MV/m; 50 cm x 5 cm (</a:t>
            </a:r>
            <a:r>
              <a:rPr lang="en-US" sz="2800" dirty="0" err="1" smtClean="0">
                <a:solidFill>
                  <a:srgbClr val="00B0F0"/>
                </a:solidFill>
              </a:rPr>
              <a:t>WxH</a:t>
            </a:r>
            <a:r>
              <a:rPr lang="en-US" sz="2800" dirty="0" smtClean="0">
                <a:solidFill>
                  <a:srgbClr val="00B0F0"/>
                </a:solidFill>
              </a:rPr>
              <a:t>)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91C5-2B74-471C-8546-D06C230C9D2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6388" name="Рисунок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8684"/>
            <a:ext cx="1211716" cy="14739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6387" name="Рисунок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716" y="4388684"/>
            <a:ext cx="1323925" cy="15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pic>
        <p:nvPicPr>
          <p:cNvPr id="16386" name="Рисунок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729" y="4388684"/>
            <a:ext cx="1349023" cy="158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pic>
        <p:nvPicPr>
          <p:cNvPr id="16385" name="Рисунок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382" y="4381500"/>
            <a:ext cx="13620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705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43543" y="5934670"/>
            <a:ext cx="5453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First and final optimized rectangular cavity shape (left, middle left) and surface magnetic field profile (middle right) and elliptical cavity (right).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5290457" y="3541487"/>
          <a:ext cx="3875315" cy="3454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0942"/>
                <a:gridCol w="818601"/>
                <a:gridCol w="838200"/>
                <a:gridCol w="707572"/>
              </a:tblGrid>
              <a:tr h="68942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Parameter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Rectangular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(Fig.1.3c)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left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Rectangular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(Fig.1.6)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middle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Elliptical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right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Frequency, MHz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Length, cm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Height, cm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104.5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Voltage (β=0.56, edge), MV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4.67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4.66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4.68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(β=0.78, center) , MV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6.72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6.71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6.89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Voltage (β=0.86, edge) , MV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R/Q (β=0.86, edge), Ohms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82.8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75.0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8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G, Ohms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147.9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150.2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Peak magnetic field, mT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92.1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72.7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7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Peak electric field, MV/m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55.2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47.0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48.1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990600"/>
            <a:ext cx="5624271" cy="243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10" y="1245867"/>
            <a:ext cx="1687568" cy="195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" y="3372394"/>
            <a:ext cx="2268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Mechanical design: port layout</a:t>
            </a:r>
            <a:endParaRPr lang="en-US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283" y="1045620"/>
            <a:ext cx="1058957" cy="235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57400" y="3557060"/>
            <a:ext cx="177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Nb</a:t>
            </a:r>
            <a:r>
              <a:rPr lang="en-US" dirty="0" smtClean="0"/>
              <a:t> shell and He jacket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50228" y="1219200"/>
            <a:ext cx="194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input coupler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7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191000" y="4038600"/>
            <a:ext cx="1103539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676400" y="3962400"/>
            <a:ext cx="845128" cy="23959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FFAG </a:t>
            </a:r>
            <a:r>
              <a:rPr lang="en-US" sz="2800" smtClean="0"/>
              <a:t>accelerator </a:t>
            </a:r>
            <a:r>
              <a:rPr lang="en-US" sz="2800" smtClean="0"/>
              <a:t>for </a:t>
            </a:r>
            <a:r>
              <a:rPr lang="en-US" sz="2800" dirty="0" smtClean="0"/>
              <a:t>ADSR waste transmutation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0"/>
          <a:stretch/>
        </p:blipFill>
        <p:spPr bwMode="auto">
          <a:xfrm>
            <a:off x="0" y="1524000"/>
            <a:ext cx="9144000" cy="231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85"/>
          <a:stretch/>
        </p:blipFill>
        <p:spPr bwMode="auto">
          <a:xfrm>
            <a:off x="0" y="3962400"/>
            <a:ext cx="1738745" cy="239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1"/>
          <a:stretch/>
        </p:blipFill>
        <p:spPr bwMode="auto">
          <a:xfrm>
            <a:off x="2514600" y="3962400"/>
            <a:ext cx="1683327" cy="240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" y="6336268"/>
            <a:ext cx="899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Length reduction of about 800’,  cost reduction of 100 in accelerator alone – more in civil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771650" y="4453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752600" y="4834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29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A FFAG high power </a:t>
            </a:r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accelerator </a:t>
            </a:r>
            <a:r>
              <a:rPr lang="en-US" b="1" i="1" dirty="0" smtClean="0">
                <a:solidFill>
                  <a:srgbClr val="C00000"/>
                </a:solidFill>
              </a:rPr>
              <a:t>facility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r="17916" b="72100"/>
          <a:stretch/>
        </p:blipFill>
        <p:spPr bwMode="auto">
          <a:xfrm>
            <a:off x="2192482" y="3979718"/>
            <a:ext cx="550718" cy="66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1981200" y="4582177"/>
            <a:ext cx="419100" cy="389188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2590800"/>
            <a:ext cx="7239000" cy="1200329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2895600"/>
            <a:ext cx="566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linac</a:t>
            </a:r>
            <a:r>
              <a:rPr lang="en-US" dirty="0" smtClean="0"/>
              <a:t> accelerator for nuclear waste transmutation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1000" y="3429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MYRHHA </a:t>
            </a:r>
            <a:r>
              <a:rPr lang="en-US" dirty="0" err="1" smtClean="0"/>
              <a:t>Mol</a:t>
            </a:r>
            <a:r>
              <a:rPr lang="en-US" dirty="0" smtClean="0"/>
              <a:t>, Belgium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819650" y="4800600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419600" y="4495800"/>
            <a:ext cx="419100" cy="389188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819650" y="4453606"/>
            <a:ext cx="209550" cy="194594"/>
          </a:xfrm>
          <a:prstGeom prst="ellipse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3356263" y="4191000"/>
            <a:ext cx="377537" cy="26260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51860" y="4191000"/>
            <a:ext cx="4786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55946" y="4191000"/>
            <a:ext cx="207820" cy="3599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9066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Summary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5638800"/>
          </a:xfrm>
        </p:spPr>
        <p:txBody>
          <a:bodyPr>
            <a:normAutofit/>
          </a:bodyPr>
          <a:lstStyle/>
          <a:p>
            <a:pPr>
              <a:buSzPct val="125000"/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nsFFAG</a:t>
            </a:r>
            <a:r>
              <a:rPr lang="en-US" dirty="0" smtClean="0"/>
              <a:t> has evolved to an isochronous, high energy, high current </a:t>
            </a:r>
            <a:r>
              <a:rPr lang="en-US" dirty="0" smtClean="0"/>
              <a:t>application supporting </a:t>
            </a:r>
            <a:r>
              <a:rPr lang="en-US" dirty="0" smtClean="0">
                <a:sym typeface="Symbol" panose="05050102010706020507" pitchFamily="18" charset="2"/>
              </a:rPr>
              <a:t>20mA</a:t>
            </a:r>
            <a:endParaRPr lang="en-US" dirty="0" smtClean="0"/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With constant strong-focusing machine tunes and optics that are independent of energy</a:t>
            </a:r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Avoids </a:t>
            </a:r>
            <a:r>
              <a:rPr lang="en-US" dirty="0" smtClean="0"/>
              <a:t>resonance </a:t>
            </a:r>
            <a:r>
              <a:rPr lang="en-US" dirty="0" smtClean="0"/>
              <a:t>crossing – low acceleration losses</a:t>
            </a:r>
            <a:endParaRPr lang="en-US" dirty="0" smtClean="0"/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The DA aperture is 10,000 – 100,000</a:t>
            </a:r>
            <a:r>
              <a:rPr lang="en-US" dirty="0" smtClean="0">
                <a:sym typeface="Symbol"/>
              </a:rPr>
              <a:t> mm-</a:t>
            </a:r>
            <a:r>
              <a:rPr lang="en-US" dirty="0" err="1" smtClean="0">
                <a:sym typeface="Symbol"/>
              </a:rPr>
              <a:t>mr</a:t>
            </a:r>
            <a:r>
              <a:rPr lang="en-US" dirty="0" smtClean="0"/>
              <a:t> depending on size and tunes </a:t>
            </a:r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In the relativistic regime, the FFAG becomes more compact than the separated sector cyclotron and more stable if designed properly</a:t>
            </a:r>
          </a:p>
          <a:p>
            <a:pPr lvl="1">
              <a:buSzPct val="125000"/>
              <a:buFont typeface="Arial"/>
              <a:buChar char="•"/>
            </a:pPr>
            <a:r>
              <a:rPr lang="en-US" dirty="0" smtClean="0"/>
              <a:t>The racetrack is the most compact</a:t>
            </a:r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Large aperture high-gradient cavities including SCRF have been </a:t>
            </a:r>
            <a:r>
              <a:rPr lang="en-US" dirty="0" smtClean="0"/>
              <a:t>designed; NCRF @1MV/m a PSI-like design </a:t>
            </a:r>
            <a:endParaRPr lang="en-US" dirty="0" smtClean="0"/>
          </a:p>
          <a:p>
            <a:pPr>
              <a:buSzPct val="125000"/>
              <a:buFont typeface="Arial"/>
              <a:buChar char="•"/>
            </a:pPr>
            <a:r>
              <a:rPr lang="en-US" dirty="0" smtClean="0"/>
              <a:t>Ironless, self-supported coil SC magnets are also being </a:t>
            </a:r>
            <a:r>
              <a:rPr lang="en-US" dirty="0" smtClean="0"/>
              <a:t>developed with a reverse field generated by return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377940" cy="1293028"/>
          </a:xfrm>
        </p:spPr>
        <p:txBody>
          <a:bodyPr/>
          <a:lstStyle/>
          <a:p>
            <a:r>
              <a:rPr lang="en-US" dirty="0" smtClean="0"/>
              <a:t>Applied </a:t>
            </a:r>
            <a:r>
              <a:rPr lang="en-US" dirty="0" err="1" smtClean="0"/>
              <a:t>acceleratorS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686800" cy="5151438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/>
              <a:t>Synchrotons</a:t>
            </a:r>
            <a:endParaRPr lang="en-US" i="1" dirty="0" smtClean="0"/>
          </a:p>
          <a:p>
            <a:pPr marL="857250" lvl="1" indent="-457200">
              <a:buFontTx/>
              <a:buChar char="-"/>
            </a:pPr>
            <a:r>
              <a:rPr lang="en-US" dirty="0" smtClean="0"/>
              <a:t>Pulsed magnetic fields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Swept-frequency accelerating systems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Separated components 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Long component-free straight sections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Size scales with momentum/charge to mass ratio.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Current limited -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>
                <a:latin typeface="Calibri"/>
              </a:rPr>
              <a:t>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Cyclotrons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Fixed magnetic fields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DC beams, fixed-frequency accelerating system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Relativistic energies: swept-frequency accelerating systems </a:t>
            </a:r>
          </a:p>
          <a:p>
            <a:pPr marL="1257300" lvl="2" indent="-457200">
              <a:buFontTx/>
              <a:buChar char="-"/>
            </a:pPr>
            <a:r>
              <a:rPr lang="en-US" dirty="0" smtClean="0"/>
              <a:t>Synchrocyclotron.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Monolithic pole pieces – no straight sections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Very large at high energy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High currents (mA)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/>
              <a:t>Linacs</a:t>
            </a:r>
            <a:endParaRPr lang="en-US" i="1" dirty="0" smtClean="0"/>
          </a:p>
          <a:p>
            <a:pPr lvl="2" indent="-342900">
              <a:buFontTx/>
              <a:buChar char="-"/>
            </a:pPr>
            <a:r>
              <a:rPr lang="en-US" dirty="0" smtClean="0"/>
              <a:t>Longest footprint</a:t>
            </a:r>
          </a:p>
          <a:p>
            <a:pPr lvl="2" indent="-342900">
              <a:buFontTx/>
              <a:buChar char="-"/>
            </a:pPr>
            <a:r>
              <a:rPr lang="en-US" dirty="0" smtClean="0"/>
              <a:t>Costly – no recirculating beam or “reuse” of components</a:t>
            </a:r>
          </a:p>
          <a:p>
            <a:pPr lvl="2" indent="-342900">
              <a:buFontTx/>
              <a:buChar char="-"/>
            </a:pPr>
            <a:r>
              <a:rPr lang="en-US" dirty="0" smtClean="0"/>
              <a:t>Ultra-high currents – 100 mA</a:t>
            </a:r>
          </a:p>
          <a:p>
            <a:pPr lvl="2" indent="-342900">
              <a:buFontTx/>
              <a:buChar char="-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FFAGs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Fixed magnetic fields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DC beams well into the relativistic regime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Compact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Separated components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Synchrotron-like dynamics allow component-free straight sections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High current –  tens of mA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876800" y="2438400"/>
            <a:ext cx="4113441" cy="1150666"/>
            <a:chOff x="2057400" y="977374"/>
            <a:chExt cx="7217924" cy="2343141"/>
          </a:xfrm>
        </p:grpSpPr>
        <p:pic>
          <p:nvPicPr>
            <p:cNvPr id="6" name="Picture 2" descr="http://ssf.ugent.be/linac/linac/Afbeeldingen/Tomo/image103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8436" y="1238361"/>
              <a:ext cx="3146888" cy="2082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29"/>
            <p:cNvSpPr txBox="1">
              <a:spLocks noChangeArrowheads="1"/>
            </p:cNvSpPr>
            <p:nvPr/>
          </p:nvSpPr>
          <p:spPr bwMode="auto">
            <a:xfrm>
              <a:off x="2057400" y="977374"/>
              <a:ext cx="4526383" cy="2256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/>
                <a:t>Cyclotron</a:t>
              </a:r>
              <a:r>
                <a:rPr lang="en-GB" dirty="0"/>
                <a:t> </a:t>
              </a:r>
            </a:p>
            <a:p>
              <a:pPr eaLnBrk="1" hangingPunct="1"/>
              <a:r>
                <a:rPr lang="en-GB" sz="1600" i="1" dirty="0"/>
                <a:t>High Current </a:t>
              </a:r>
              <a:r>
                <a:rPr lang="en-GB" sz="1600" i="1" dirty="0" smtClean="0"/>
                <a:t>(&lt;10mA</a:t>
              </a:r>
              <a:r>
                <a:rPr lang="en-GB" sz="1600" i="1" dirty="0"/>
                <a:t>) </a:t>
              </a:r>
              <a:endParaRPr lang="en-GB" sz="1600" i="1" dirty="0" smtClean="0"/>
            </a:p>
            <a:p>
              <a:pPr eaLnBrk="1" hangingPunct="1"/>
              <a:r>
                <a:rPr lang="en-GB" sz="1600" i="1" dirty="0" smtClean="0"/>
                <a:t>Medium</a:t>
              </a:r>
              <a:r>
                <a:rPr lang="en-GB" sz="1600" i="1" dirty="0" smtClean="0"/>
                <a:t> </a:t>
              </a:r>
              <a:r>
                <a:rPr lang="en-GB" sz="1600" i="1" dirty="0"/>
                <a:t>Energy (600MeV</a:t>
              </a:r>
              <a:r>
                <a:rPr lang="en-GB" sz="1600" dirty="0"/>
                <a:t>)</a:t>
              </a:r>
            </a:p>
            <a:p>
              <a:pPr eaLnBrk="1" hangingPunct="1"/>
              <a:r>
                <a:rPr lang="en-GB" sz="1600" i="1" dirty="0"/>
                <a:t>Continuous  beam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4793122" y="1295400"/>
            <a:ext cx="4197119" cy="1129767"/>
            <a:chOff x="2950198" y="3098528"/>
            <a:chExt cx="6209274" cy="1852742"/>
          </a:xfrm>
        </p:grpSpPr>
        <p:pic>
          <p:nvPicPr>
            <p:cNvPr id="9" name="Picture 4" descr="http://livefromcern.web.cern.ch/livefromcern/antimatter/history/historypictures/sps-half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308" y="3153508"/>
              <a:ext cx="2653164" cy="1797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30"/>
            <p:cNvSpPr txBox="1">
              <a:spLocks noChangeArrowheads="1"/>
            </p:cNvSpPr>
            <p:nvPr/>
          </p:nvSpPr>
          <p:spPr bwMode="auto">
            <a:xfrm>
              <a:off x="2950198" y="3098528"/>
              <a:ext cx="2934024" cy="1817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/>
                <a:t>Synchrotron</a:t>
              </a:r>
            </a:p>
            <a:p>
              <a:pPr eaLnBrk="1" hangingPunct="1"/>
              <a:r>
                <a:rPr lang="en-GB" sz="1600" i="1" dirty="0"/>
                <a:t>Low Current (</a:t>
              </a:r>
              <a:r>
                <a:rPr lang="en-GB" sz="1600" i="1" dirty="0">
                  <a:sym typeface="Mathematica1" pitchFamily="2" charset="2"/>
                </a:rPr>
                <a:t>&lt;m</a:t>
              </a:r>
              <a:r>
                <a:rPr lang="en-GB" sz="1600" i="1" dirty="0"/>
                <a:t>A) </a:t>
              </a:r>
              <a:endParaRPr lang="en-GB" sz="1600" i="1" dirty="0" smtClean="0"/>
            </a:p>
            <a:p>
              <a:pPr eaLnBrk="1" hangingPunct="1"/>
              <a:r>
                <a:rPr lang="en-GB" sz="1600" i="1" dirty="0" smtClean="0"/>
                <a:t>High </a:t>
              </a:r>
              <a:r>
                <a:rPr lang="en-GB" sz="1600" i="1" dirty="0"/>
                <a:t>Energy (</a:t>
              </a:r>
              <a:r>
                <a:rPr lang="en-GB" sz="1600" i="1" dirty="0" err="1"/>
                <a:t>TeV</a:t>
              </a:r>
              <a:r>
                <a:rPr lang="en-GB" sz="1600" dirty="0"/>
                <a:t>)</a:t>
              </a:r>
            </a:p>
            <a:p>
              <a:pPr eaLnBrk="1" hangingPunct="1"/>
              <a:r>
                <a:rPr lang="en-GB" sz="1600" i="1" dirty="0"/>
                <a:t>Pulsed Beam</a:t>
              </a: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4301561" y="3546395"/>
            <a:ext cx="4800600" cy="2092404"/>
            <a:chOff x="1865195" y="3426460"/>
            <a:chExt cx="7278806" cy="3431543"/>
          </a:xfrm>
        </p:grpSpPr>
        <p:pic>
          <p:nvPicPr>
            <p:cNvPr id="12" name="Picture 6" descr="File:Stanford-linear-accelerator-usgs-ortho-kaminski-5900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5195" y="5011619"/>
              <a:ext cx="7278806" cy="184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31"/>
            <p:cNvSpPr txBox="1">
              <a:spLocks noChangeArrowheads="1"/>
            </p:cNvSpPr>
            <p:nvPr/>
          </p:nvSpPr>
          <p:spPr bwMode="auto">
            <a:xfrm>
              <a:off x="2316005" y="3426460"/>
              <a:ext cx="6827996" cy="1867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b="1" dirty="0" err="1"/>
                <a:t>Linac</a:t>
              </a:r>
              <a:endParaRPr lang="en-GB" b="1" dirty="0"/>
            </a:p>
            <a:p>
              <a:pPr eaLnBrk="1" hangingPunct="1"/>
              <a:r>
                <a:rPr lang="en-GB" sz="1600" i="1" dirty="0"/>
                <a:t>High Current,  High Energy</a:t>
              </a:r>
            </a:p>
            <a:p>
              <a:pPr eaLnBrk="1" hangingPunct="1"/>
              <a:r>
                <a:rPr lang="en-GB" sz="1600" i="1" dirty="0"/>
                <a:t>Pulsed or continuous </a:t>
              </a:r>
              <a:r>
                <a:rPr lang="en-GB" sz="1600" i="1" dirty="0" smtClean="0"/>
                <a:t>beam:  Large, expensive</a:t>
              </a:r>
              <a:endParaRPr lang="en-GB" sz="1600" i="1" dirty="0"/>
            </a:p>
            <a:p>
              <a:pPr eaLnBrk="1" hangingPunct="1"/>
              <a:endParaRPr lang="en-GB" dirty="0"/>
            </a:p>
          </p:txBody>
        </p:sp>
      </p:grp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6" cstate="print"/>
          <a:srcRect r="8350"/>
          <a:stretch>
            <a:fillRect/>
          </a:stretch>
        </p:blipFill>
        <p:spPr bwMode="auto">
          <a:xfrm>
            <a:off x="7148093" y="5714998"/>
            <a:ext cx="1853162" cy="10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2971801" y="5867400"/>
            <a:ext cx="44958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b="1" dirty="0" smtClean="0"/>
              <a:t>FFAG</a:t>
            </a:r>
            <a:endParaRPr lang="en-GB" b="1" dirty="0"/>
          </a:p>
          <a:p>
            <a:pPr eaLnBrk="1" hangingPunct="1"/>
            <a:r>
              <a:rPr lang="en-GB" sz="1600" i="1" dirty="0"/>
              <a:t>High Current </a:t>
            </a:r>
            <a:r>
              <a:rPr lang="en-GB" sz="1600" i="1" dirty="0" smtClean="0"/>
              <a:t>(~20mA</a:t>
            </a:r>
            <a:r>
              <a:rPr lang="en-GB" sz="1600" i="1" dirty="0"/>
              <a:t>) </a:t>
            </a:r>
            <a:r>
              <a:rPr lang="en-GB" sz="1600" i="1" dirty="0" smtClean="0"/>
              <a:t>,  </a:t>
            </a:r>
            <a:r>
              <a:rPr lang="en-GB" sz="1600" i="1" dirty="0"/>
              <a:t>High </a:t>
            </a:r>
            <a:r>
              <a:rPr lang="en-GB" sz="1600" i="1" dirty="0" smtClean="0"/>
              <a:t>Energy </a:t>
            </a:r>
            <a:r>
              <a:rPr lang="en-GB" sz="1600" i="1" dirty="0" smtClean="0"/>
              <a:t>(GeV</a:t>
            </a:r>
            <a:r>
              <a:rPr lang="en-GB" sz="1600" i="1" dirty="0" smtClean="0"/>
              <a:t>) Continuous beam, compact</a:t>
            </a:r>
            <a:endParaRPr lang="en-GB" sz="1600" i="1" dirty="0"/>
          </a:p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58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533400"/>
            <a:ext cx="6377940" cy="129302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Cyclotrons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yclotrons </a:t>
            </a:r>
            <a:r>
              <a:rPr lang="en-US" dirty="0"/>
              <a:t>are the highest current, most compact </a:t>
            </a:r>
            <a:r>
              <a:rPr lang="en-US" dirty="0" smtClean="0"/>
              <a:t>solution, </a:t>
            </a:r>
            <a:r>
              <a:rPr lang="en-US" dirty="0"/>
              <a:t>but </a:t>
            </a:r>
            <a:r>
              <a:rPr lang="en-US" dirty="0" smtClean="0"/>
              <a:t>only up ~200 MeV for protons</a:t>
            </a:r>
          </a:p>
          <a:p>
            <a:r>
              <a:rPr lang="en-US" dirty="0" smtClean="0"/>
              <a:t>As the energy </a:t>
            </a:r>
            <a:r>
              <a:rPr lang="en-US" dirty="0" smtClean="0"/>
              <a:t>becomes increasingly </a:t>
            </a:r>
            <a:r>
              <a:rPr lang="en-US" dirty="0" smtClean="0"/>
              <a:t>relativistic, orbit separation becomes smaller and smaller for CW operation</a:t>
            </a:r>
          </a:p>
          <a:p>
            <a:r>
              <a:rPr lang="en-US" dirty="0"/>
              <a:t>Higher energies require separated sectors </a:t>
            </a:r>
            <a:r>
              <a:rPr lang="en-US" dirty="0" smtClean="0"/>
              <a:t>(like the 590-MeV </a:t>
            </a:r>
            <a:r>
              <a:rPr lang="en-US" dirty="0"/>
              <a:t>PSI or 500-MeV </a:t>
            </a:r>
            <a:r>
              <a:rPr lang="en-US" dirty="0" smtClean="0"/>
              <a:t>TRIUMF machines) – </a:t>
            </a:r>
            <a:r>
              <a:rPr lang="en-US" dirty="0"/>
              <a:t>in order to insert strong accelerating (RF) systems.  </a:t>
            </a:r>
            <a:endParaRPr lang="en-US" dirty="0" smtClean="0"/>
          </a:p>
          <a:p>
            <a:pPr lvl="1"/>
            <a:r>
              <a:rPr lang="en-US" dirty="0" smtClean="0"/>
              <a:t>Stronger </a:t>
            </a:r>
            <a:r>
              <a:rPr lang="en-US" dirty="0"/>
              <a:t>acceleration is required to minimize beam losses and radioactivity </a:t>
            </a:r>
            <a:r>
              <a:rPr lang="en-US" dirty="0" smtClean="0"/>
              <a:t>particularly during  </a:t>
            </a:r>
            <a:r>
              <a:rPr lang="en-US" dirty="0"/>
              <a:t>beam extraction </a:t>
            </a:r>
            <a:endParaRPr lang="en-US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ewer </a:t>
            </a:r>
            <a:r>
              <a:rPr lang="en-US" dirty="0"/>
              <a:t>acceleration turns and larger </a:t>
            </a:r>
            <a:r>
              <a:rPr lang="en-US" dirty="0" smtClean="0"/>
              <a:t>between different </a:t>
            </a:r>
            <a:r>
              <a:rPr lang="en-US" dirty="0"/>
              <a:t>acceleration </a:t>
            </a:r>
            <a:r>
              <a:rPr lang="en-US" dirty="0" smtClean="0"/>
              <a:t>orbits facilitate </a:t>
            </a:r>
            <a:r>
              <a:rPr lang="en-US" dirty="0"/>
              <a:t>efficient </a:t>
            </a:r>
            <a:r>
              <a:rPr lang="en-US" dirty="0" smtClean="0"/>
              <a:t>extraction.  </a:t>
            </a:r>
          </a:p>
          <a:p>
            <a:r>
              <a:rPr lang="en-US" dirty="0" smtClean="0"/>
              <a:t>However</a:t>
            </a:r>
            <a:r>
              <a:rPr lang="en-US" dirty="0"/>
              <a:t>, once space is inserted between the magnetic sectors of the cyclotron, the footprint </a:t>
            </a:r>
            <a:r>
              <a:rPr lang="en-US" dirty="0" smtClean="0"/>
              <a:t>grows </a:t>
            </a:r>
            <a:r>
              <a:rPr lang="en-US" dirty="0"/>
              <a:t>rapidly. </a:t>
            </a:r>
            <a:endParaRPr lang="en-US" dirty="0" smtClean="0"/>
          </a:p>
          <a:p>
            <a:r>
              <a:rPr lang="en-US" dirty="0" smtClean="0"/>
              <a:t>At relativistic energies, above 200 MeV, cyclotrons do not scale. Field profile must be nonlinear at relativistic energies for CW operation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http://ssf.ugent.be/linac/linac/Afbeeldingen/Tomo/image103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1000"/>
            <a:ext cx="2466975" cy="140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Principles of Beam Transverse Focusing: </a:t>
            </a:r>
            <a:br>
              <a:rPr lang="en-US" sz="2400" smtClean="0"/>
            </a:br>
            <a:r>
              <a:rPr lang="en-US" sz="2400" smtClean="0"/>
              <a:t>a short review</a:t>
            </a:r>
          </a:p>
        </p:txBody>
      </p:sp>
      <p:grpSp>
        <p:nvGrpSpPr>
          <p:cNvPr id="17413" name="Group 33"/>
          <p:cNvGrpSpPr>
            <a:grpSpLocks noChangeAspect="1"/>
          </p:cNvGrpSpPr>
          <p:nvPr/>
        </p:nvGrpSpPr>
        <p:grpSpPr bwMode="auto">
          <a:xfrm>
            <a:off x="1905000" y="3462338"/>
            <a:ext cx="5257800" cy="1414462"/>
            <a:chOff x="2883" y="2309"/>
            <a:chExt cx="9463" cy="2547"/>
          </a:xfrm>
        </p:grpSpPr>
        <p:sp>
          <p:nvSpPr>
            <p:cNvPr id="17436" name="AutoShape 52"/>
            <p:cNvSpPr>
              <a:spLocks noChangeAspect="1" noChangeArrowheads="1" noTextEdit="1"/>
            </p:cNvSpPr>
            <p:nvPr/>
          </p:nvSpPr>
          <p:spPr bwMode="auto">
            <a:xfrm>
              <a:off x="4846" y="2309"/>
              <a:ext cx="7500" cy="2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51"/>
            <p:cNvSpPr>
              <a:spLocks noChangeShapeType="1"/>
            </p:cNvSpPr>
            <p:nvPr/>
          </p:nvSpPr>
          <p:spPr bwMode="auto">
            <a:xfrm>
              <a:off x="8206" y="305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49"/>
            <p:cNvSpPr>
              <a:spLocks noChangeShapeType="1"/>
            </p:cNvSpPr>
            <p:nvPr/>
          </p:nvSpPr>
          <p:spPr bwMode="auto">
            <a:xfrm>
              <a:off x="3886" y="2696"/>
              <a:ext cx="1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9" name="Line 48"/>
            <p:cNvSpPr>
              <a:spLocks noChangeShapeType="1"/>
            </p:cNvSpPr>
            <p:nvPr/>
          </p:nvSpPr>
          <p:spPr bwMode="auto">
            <a:xfrm flipV="1">
              <a:off x="6225" y="2696"/>
              <a:ext cx="1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Line 47"/>
            <p:cNvSpPr>
              <a:spLocks noChangeShapeType="1"/>
            </p:cNvSpPr>
            <p:nvPr/>
          </p:nvSpPr>
          <p:spPr bwMode="auto">
            <a:xfrm flipV="1">
              <a:off x="6226" y="2696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Text Box 45"/>
            <p:cNvSpPr txBox="1">
              <a:spLocks noChangeArrowheads="1"/>
            </p:cNvSpPr>
            <p:nvPr/>
          </p:nvSpPr>
          <p:spPr bwMode="auto">
            <a:xfrm>
              <a:off x="2883" y="2336"/>
              <a:ext cx="164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latin typeface="Times New Roman" pitchFamily="18" charset="0"/>
                  <a:ea typeface="MS Mincho" pitchFamily="49" charset="-128"/>
                  <a:cs typeface="Times New Roman" pitchFamily="18" charset="0"/>
                </a:rPr>
                <a:t>Magnet edge</a:t>
              </a:r>
              <a:endParaRPr lang="en-US">
                <a:ea typeface="MS Mincho" pitchFamily="49" charset="-128"/>
                <a:cs typeface="Times New Roman" pitchFamily="18" charset="0"/>
              </a:endParaRPr>
            </a:p>
          </p:txBody>
        </p:sp>
        <p:sp>
          <p:nvSpPr>
            <p:cNvPr id="17442" name="Line 44"/>
            <p:cNvSpPr>
              <a:spLocks noChangeShapeType="1"/>
            </p:cNvSpPr>
            <p:nvPr/>
          </p:nvSpPr>
          <p:spPr bwMode="auto">
            <a:xfrm flipH="1" flipV="1">
              <a:off x="5686" y="2696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Line 43"/>
            <p:cNvSpPr>
              <a:spLocks noChangeShapeType="1"/>
            </p:cNvSpPr>
            <p:nvPr/>
          </p:nvSpPr>
          <p:spPr bwMode="auto">
            <a:xfrm>
              <a:off x="3166" y="3056"/>
              <a:ext cx="72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Line 41"/>
            <p:cNvSpPr>
              <a:spLocks noChangeShapeType="1"/>
            </p:cNvSpPr>
            <p:nvPr/>
          </p:nvSpPr>
          <p:spPr bwMode="auto">
            <a:xfrm flipV="1">
              <a:off x="4940" y="3073"/>
              <a:ext cx="9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Text Box 40"/>
            <p:cNvSpPr txBox="1">
              <a:spLocks noChangeArrowheads="1"/>
            </p:cNvSpPr>
            <p:nvPr/>
          </p:nvSpPr>
          <p:spPr bwMode="auto">
            <a:xfrm>
              <a:off x="3166" y="3056"/>
              <a:ext cx="9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solidFill>
                    <a:srgbClr val="FF0000"/>
                  </a:solidFill>
                  <a:latin typeface="Times New Roman" pitchFamily="18" charset="0"/>
                  <a:ea typeface="MS Mincho" pitchFamily="49" charset="-128"/>
                  <a:cs typeface="Times New Roman" pitchFamily="18" charset="0"/>
                </a:rPr>
                <a:t>Beam</a:t>
              </a:r>
              <a:endParaRPr lang="en-US">
                <a:ea typeface="MS Mincho" pitchFamily="49" charset="-128"/>
                <a:cs typeface="Times New Roman" pitchFamily="18" charset="0"/>
              </a:endParaRPr>
            </a:p>
          </p:txBody>
        </p:sp>
        <p:sp>
          <p:nvSpPr>
            <p:cNvPr id="17446" name="Line 37"/>
            <p:cNvSpPr>
              <a:spLocks noChangeShapeType="1"/>
            </p:cNvSpPr>
            <p:nvPr/>
          </p:nvSpPr>
          <p:spPr bwMode="auto">
            <a:xfrm flipH="1">
              <a:off x="5686" y="269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36"/>
            <p:cNvSpPr>
              <a:spLocks noChangeShapeType="1"/>
            </p:cNvSpPr>
            <p:nvPr/>
          </p:nvSpPr>
          <p:spPr bwMode="auto">
            <a:xfrm>
              <a:off x="6406" y="269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TextBox 49"/>
          <p:cNvSpPr txBox="1">
            <a:spLocks noChangeArrowheads="1"/>
          </p:cNvSpPr>
          <p:nvPr/>
        </p:nvSpPr>
        <p:spPr bwMode="auto">
          <a:xfrm>
            <a:off x="1752600" y="4419600"/>
            <a:ext cx="1600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Normal, no focusing</a:t>
            </a:r>
          </a:p>
        </p:txBody>
      </p:sp>
      <p:sp>
        <p:nvSpPr>
          <p:cNvPr id="17415" name="TextBox 50"/>
          <p:cNvSpPr txBox="1">
            <a:spLocks noChangeArrowheads="1"/>
          </p:cNvSpPr>
          <p:nvPr/>
        </p:nvSpPr>
        <p:spPr bwMode="auto">
          <a:xfrm>
            <a:off x="3200400" y="4343400"/>
            <a:ext cx="160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Def. of edge angle, </a:t>
            </a:r>
          </a:p>
          <a:p>
            <a:r>
              <a:rPr lang="en-US" sz="1000"/>
              <a:t>Reverse of convention</a:t>
            </a:r>
          </a:p>
        </p:txBody>
      </p:sp>
      <p:cxnSp>
        <p:nvCxnSpPr>
          <p:cNvPr id="17416" name="Straight Connector 52"/>
          <p:cNvCxnSpPr>
            <a:cxnSpLocks noChangeShapeType="1"/>
          </p:cNvCxnSpPr>
          <p:nvPr/>
        </p:nvCxnSpPr>
        <p:spPr bwMode="auto">
          <a:xfrm flipV="1">
            <a:off x="3124200" y="3962400"/>
            <a:ext cx="45720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17" name="Straight Arrow Connector 56"/>
          <p:cNvCxnSpPr>
            <a:cxnSpLocks noChangeShapeType="1"/>
          </p:cNvCxnSpPr>
          <p:nvPr/>
        </p:nvCxnSpPr>
        <p:spPr bwMode="auto">
          <a:xfrm rot="16200000" flipH="1">
            <a:off x="3200400" y="3886200"/>
            <a:ext cx="152400" cy="152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7418" name="TextBox 60"/>
          <p:cNvSpPr txBox="1">
            <a:spLocks noChangeArrowheads="1"/>
          </p:cNvSpPr>
          <p:nvPr/>
        </p:nvSpPr>
        <p:spPr bwMode="auto">
          <a:xfrm>
            <a:off x="2971800" y="3868738"/>
            <a:ext cx="228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ym typeface="Symbol" pitchFamily="18" charset="2"/>
              </a:rPr>
              <a:t></a:t>
            </a:r>
            <a:endParaRPr lang="en-US" sz="1000" b="1"/>
          </a:p>
        </p:txBody>
      </p:sp>
      <p:sp>
        <p:nvSpPr>
          <p:cNvPr id="17419" name="TextBox 61"/>
          <p:cNvSpPr txBox="1">
            <a:spLocks noChangeArrowheads="1"/>
          </p:cNvSpPr>
          <p:nvPr/>
        </p:nvSpPr>
        <p:spPr bwMode="auto">
          <a:xfrm flipH="1">
            <a:off x="3429000" y="3352800"/>
            <a:ext cx="76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ym typeface="Symbol" pitchFamily="18" charset="2"/>
              </a:rPr>
              <a:t>+      - </a:t>
            </a:r>
            <a:endParaRPr lang="en-US" sz="1000"/>
          </a:p>
        </p:txBody>
      </p:sp>
      <p:sp>
        <p:nvSpPr>
          <p:cNvPr id="17421" name="TextBox 104"/>
          <p:cNvSpPr txBox="1">
            <a:spLocks noChangeArrowheads="1"/>
          </p:cNvSpPr>
          <p:nvPr/>
        </p:nvSpPr>
        <p:spPr bwMode="auto">
          <a:xfrm>
            <a:off x="3581400" y="53340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Horizontal Envelope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074"/>
          <a:stretch/>
        </p:blipFill>
        <p:spPr>
          <a:xfrm>
            <a:off x="533400" y="1018201"/>
            <a:ext cx="8162322" cy="5382599"/>
          </a:xfrm>
          <a:prstGeom prst="rect">
            <a:avLst/>
          </a:prstGeom>
        </p:spPr>
      </p:pic>
      <p:pic>
        <p:nvPicPr>
          <p:cNvPr id="53" name="Picture 52" descr="http://ssf.ugent.be/linac/linac/Afbeeldingen/Tomo/image103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200400"/>
            <a:ext cx="198120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124200"/>
            <a:ext cx="12729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35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So what is </a:t>
            </a:r>
            <a:r>
              <a:rPr lang="en-US" sz="3200" dirty="0">
                <a:solidFill>
                  <a:srgbClr val="00B0F0"/>
                </a:solidFill>
              </a:rPr>
              <a:t>a</a:t>
            </a:r>
            <a:r>
              <a:rPr lang="en-US" sz="3200" dirty="0" smtClean="0">
                <a:solidFill>
                  <a:srgbClr val="00B0F0"/>
                </a:solidFill>
              </a:rPr>
              <a:t> FFAG?</a:t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Next generation cyclotron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81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  <a:defRPr/>
            </a:pPr>
            <a:r>
              <a:rPr lang="en-US" sz="2800" b="1" kern="0" dirty="0" smtClean="0">
                <a:cs typeface="Arial" charset="0"/>
              </a:rPr>
              <a:t>A Fixed Field Alternating Gradient Accelerator is a ~ a cyclotron with strong synchrotron-like focusing</a:t>
            </a:r>
          </a:p>
          <a:p>
            <a:pPr marL="0" indent="0" algn="ctr">
              <a:buNone/>
              <a:defRPr/>
            </a:pPr>
            <a:endParaRPr lang="en-US" sz="1400" b="1" kern="0" dirty="0" smtClean="0">
              <a:cs typeface="Arial" charset="0"/>
            </a:endParaRPr>
          </a:p>
          <a:p>
            <a:pPr>
              <a:buFontTx/>
              <a:buChar char="•"/>
              <a:defRPr/>
            </a:pPr>
            <a:r>
              <a:rPr lang="en-US" sz="2400" kern="0" dirty="0" smtClean="0">
                <a:cs typeface="Arial" charset="0"/>
              </a:rPr>
              <a:t>The ns-FFAG </a:t>
            </a:r>
            <a:r>
              <a:rPr lang="en-US" sz="2400" kern="0" dirty="0">
                <a:cs typeface="Arial" charset="0"/>
              </a:rPr>
              <a:t>combines all forms of transverse beam (envelope) confinement in an </a:t>
            </a:r>
            <a:r>
              <a:rPr lang="en-US" sz="2400" kern="0" dirty="0" smtClean="0">
                <a:cs typeface="Arial" charset="0"/>
              </a:rPr>
              <a:t>arbitrary, optimized magnet field:</a:t>
            </a:r>
            <a:endParaRPr lang="en-US" sz="24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r>
              <a:rPr lang="en-US" sz="2000" kern="0" dirty="0">
                <a:cs typeface="Arial" charset="0"/>
              </a:rPr>
              <a:t>For the horizontal, the three terms are </a:t>
            </a: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lvl="1">
              <a:buFontTx/>
              <a:buChar char="–"/>
              <a:defRPr/>
            </a:pPr>
            <a:endParaRPr lang="en-US" sz="2000" kern="0" dirty="0">
              <a:cs typeface="Arial" charset="0"/>
            </a:endParaRPr>
          </a:p>
          <a:p>
            <a:pPr marL="285750" indent="-285750">
              <a:buFontTx/>
              <a:buChar char="–"/>
              <a:defRPr/>
            </a:pPr>
            <a:endParaRPr lang="en-US" sz="2000" kern="0" dirty="0" smtClean="0">
              <a:cs typeface="Arial" charset="0"/>
            </a:endParaRPr>
          </a:p>
          <a:p>
            <a:pPr marL="285750" indent="-285750">
              <a:buFontTx/>
              <a:buChar char="–"/>
              <a:defRPr/>
            </a:pPr>
            <a:r>
              <a:rPr lang="en-US" sz="2000" i="1" kern="0" dirty="0" smtClean="0">
                <a:cs typeface="Arial" charset="0"/>
              </a:rPr>
              <a:t>The power of the </a:t>
            </a:r>
            <a:r>
              <a:rPr lang="en-US" sz="2000" i="1" kern="0" dirty="0" err="1" smtClean="0">
                <a:cs typeface="Arial" charset="0"/>
              </a:rPr>
              <a:t>nonscaling</a:t>
            </a:r>
            <a:r>
              <a:rPr lang="en-US" sz="2000" i="1" kern="0" dirty="0" smtClean="0">
                <a:cs typeface="Arial" charset="0"/>
              </a:rPr>
              <a:t> FFAG </a:t>
            </a:r>
            <a:r>
              <a:rPr lang="en-US" sz="2000" i="1" kern="0" dirty="0" smtClean="0">
                <a:cs typeface="Arial" charset="0"/>
              </a:rPr>
              <a:t>is that the confinement terms </a:t>
            </a:r>
            <a:r>
              <a:rPr lang="en-US" sz="2000" i="1" kern="0" dirty="0">
                <a:cs typeface="Arial" charset="0"/>
              </a:rPr>
              <a:t>can be varied  independently to optimize machine parameters such as footprint, aperture, and tune in a </a:t>
            </a:r>
            <a:r>
              <a:rPr lang="en-US" sz="2000" i="1" kern="0" dirty="0" smtClean="0">
                <a:cs typeface="Arial" charset="0"/>
              </a:rPr>
              <a:t>FFAG AND DC beam can be supported to very high energies</a:t>
            </a:r>
            <a:endParaRPr lang="en-US" sz="2000" i="1" kern="0" dirty="0">
              <a:cs typeface="Arial" charset="0"/>
            </a:endParaRP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179187"/>
              </p:ext>
            </p:extLst>
          </p:nvPr>
        </p:nvGraphicFramePr>
        <p:xfrm>
          <a:off x="958056" y="3402126"/>
          <a:ext cx="6999288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65" name="Equation" r:id="rId4" imgW="4622800" imgH="1346200" progId="Equation.3">
                  <p:embed/>
                </p:oleObj>
              </mc:Choice>
              <mc:Fallback>
                <p:oleObj name="Equation" r:id="rId4" imgW="4622800" imgH="1346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056" y="3402126"/>
                        <a:ext cx="6999288" cy="203835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2800" y="3886200"/>
            <a:ext cx="152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synchrotron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38800" y="3505200"/>
            <a:ext cx="152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cyclotron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076700" y="3581400"/>
            <a:ext cx="381000" cy="304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572000" y="3391240"/>
            <a:ext cx="914400" cy="762000"/>
          </a:xfrm>
          <a:prstGeom prst="ellipse">
            <a:avLst/>
          </a:prstGeom>
          <a:noFill/>
          <a:ln w="9525" algn="ctr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i="1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94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0" y="2252358"/>
            <a:ext cx="6855956" cy="3614058"/>
            <a:chOff x="-2328345" y="2448413"/>
            <a:chExt cx="8503804" cy="44827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28345" y="2448413"/>
              <a:ext cx="6367463" cy="410586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</p:pic>
        <p:grpSp>
          <p:nvGrpSpPr>
            <p:cNvPr id="4" name="Group 3"/>
            <p:cNvGrpSpPr/>
            <p:nvPr/>
          </p:nvGrpSpPr>
          <p:grpSpPr>
            <a:xfrm>
              <a:off x="1715346" y="3960171"/>
              <a:ext cx="152400" cy="2258057"/>
              <a:chOff x="5486400" y="3733800"/>
              <a:chExt cx="152400" cy="2258057"/>
            </a:xfrm>
          </p:grpSpPr>
          <p:sp>
            <p:nvSpPr>
              <p:cNvPr id="6" name="5-Point Star 5"/>
              <p:cNvSpPr/>
              <p:nvPr/>
            </p:nvSpPr>
            <p:spPr bwMode="auto">
              <a:xfrm flipH="1">
                <a:off x="5486400" y="37338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 bwMode="auto">
              <a:xfrm flipH="1" flipV="1">
                <a:off x="5574459" y="3910491"/>
                <a:ext cx="5902" cy="2081366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-1020891" y="3697447"/>
              <a:ext cx="2819971" cy="434558"/>
              <a:chOff x="2818829" y="3527842"/>
              <a:chExt cx="2819971" cy="434558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8829" y="3527842"/>
                <a:ext cx="2383957" cy="4258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0" name="Straight Connector 39"/>
              <p:cNvCxnSpPr>
                <a:endCxn id="8" idx="4"/>
              </p:cNvCxnSpPr>
              <p:nvPr/>
            </p:nvCxnSpPr>
            <p:spPr bwMode="auto">
              <a:xfrm>
                <a:off x="5228960" y="3769764"/>
                <a:ext cx="257440" cy="98447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" name="5-Point Star 7"/>
              <p:cNvSpPr/>
              <p:nvPr/>
            </p:nvSpPr>
            <p:spPr bwMode="auto">
              <a:xfrm flipH="1">
                <a:off x="5486400" y="38100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2240" y="3577062"/>
              <a:ext cx="2143219" cy="785849"/>
            </a:xfrm>
            <a:prstGeom prst="rect">
              <a:avLst/>
            </a:prstGeom>
          </p:spPr>
        </p:pic>
        <p:sp>
          <p:nvSpPr>
            <p:cNvPr id="63" name="5-Point Star 62"/>
            <p:cNvSpPr/>
            <p:nvPr/>
          </p:nvSpPr>
          <p:spPr bwMode="auto">
            <a:xfrm flipH="1">
              <a:off x="3412341" y="3752250"/>
              <a:ext cx="152400" cy="176312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62" name="Straight Connector 61"/>
            <p:cNvCxnSpPr>
              <a:stCxn id="63" idx="1"/>
              <a:endCxn id="72" idx="1"/>
            </p:cNvCxnSpPr>
            <p:nvPr/>
          </p:nvCxnSpPr>
          <p:spPr bwMode="auto">
            <a:xfrm>
              <a:off x="3564741" y="3819595"/>
              <a:ext cx="467499" cy="150393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6" name="Group 75"/>
            <p:cNvGrpSpPr/>
            <p:nvPr/>
          </p:nvGrpSpPr>
          <p:grpSpPr>
            <a:xfrm flipV="1">
              <a:off x="3073412" y="4191000"/>
              <a:ext cx="489671" cy="1166091"/>
              <a:chOff x="5486400" y="2745724"/>
              <a:chExt cx="408488" cy="1140476"/>
            </a:xfrm>
          </p:grpSpPr>
          <p:cxnSp>
            <p:nvCxnSpPr>
              <p:cNvPr id="77" name="Straight Connector 76"/>
              <p:cNvCxnSpPr>
                <a:endCxn id="78" idx="1"/>
              </p:cNvCxnSpPr>
              <p:nvPr/>
            </p:nvCxnSpPr>
            <p:spPr bwMode="auto">
              <a:xfrm flipH="1">
                <a:off x="5638800" y="2745724"/>
                <a:ext cx="256088" cy="104628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8" name="5-Point Star 77"/>
              <p:cNvSpPr/>
              <p:nvPr/>
            </p:nvSpPr>
            <p:spPr bwMode="auto">
              <a:xfrm flipH="1">
                <a:off x="5486400" y="3733800"/>
                <a:ext cx="152400" cy="15240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2104802" y="3009973"/>
              <a:ext cx="324095" cy="899399"/>
              <a:chOff x="5486399" y="2195957"/>
              <a:chExt cx="314184" cy="1690243"/>
            </a:xfrm>
          </p:grpSpPr>
          <p:cxnSp>
            <p:nvCxnSpPr>
              <p:cNvPr id="80" name="Straight Connector 79"/>
              <p:cNvCxnSpPr>
                <a:endCxn id="81" idx="1"/>
              </p:cNvCxnSpPr>
              <p:nvPr/>
            </p:nvCxnSpPr>
            <p:spPr bwMode="auto">
              <a:xfrm flipH="1">
                <a:off x="5662046" y="2195957"/>
                <a:ext cx="138537" cy="153549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1" name="5-Point Star 80"/>
              <p:cNvSpPr/>
              <p:nvPr/>
            </p:nvSpPr>
            <p:spPr bwMode="auto">
              <a:xfrm flipH="1">
                <a:off x="5486399" y="3635805"/>
                <a:ext cx="175648" cy="250395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44321" y="5306936"/>
              <a:ext cx="1118081" cy="1118081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 rotWithShape="1">
            <a:blip r:embed="rId7"/>
            <a:srcRect t="10013" b="20784"/>
            <a:stretch/>
          </p:blipFill>
          <p:spPr>
            <a:xfrm>
              <a:off x="2742001" y="2590425"/>
              <a:ext cx="1357203" cy="633793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0793" y="2553151"/>
              <a:ext cx="1760260" cy="582842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3132941" y="4158649"/>
              <a:ext cx="1492443" cy="1159998"/>
              <a:chOff x="6787782" y="3986521"/>
              <a:chExt cx="1492443" cy="1159998"/>
            </a:xfrm>
          </p:grpSpPr>
          <p:cxnSp>
            <p:nvCxnSpPr>
              <p:cNvPr id="46" name="Straight Connector 45"/>
              <p:cNvCxnSpPr>
                <a:stCxn id="11" idx="1"/>
              </p:cNvCxnSpPr>
              <p:nvPr/>
            </p:nvCxnSpPr>
            <p:spPr bwMode="auto">
              <a:xfrm>
                <a:off x="6940182" y="4053866"/>
                <a:ext cx="482524" cy="327722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" name="5-Point Star 10"/>
              <p:cNvSpPr/>
              <p:nvPr/>
            </p:nvSpPr>
            <p:spPr bwMode="auto">
              <a:xfrm flipH="1">
                <a:off x="6787782" y="3986521"/>
                <a:ext cx="152400" cy="176312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pic>
            <p:nvPicPr>
              <p:cNvPr id="2052" name="Picture 205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62798" y="4145300"/>
                <a:ext cx="917427" cy="1001219"/>
              </a:xfrm>
              <a:prstGeom prst="rect">
                <a:avLst/>
              </a:prstGeom>
            </p:spPr>
          </p:pic>
        </p:grpSp>
        <p:cxnSp>
          <p:nvCxnSpPr>
            <p:cNvPr id="94" name="Straight Connector 93"/>
            <p:cNvCxnSpPr>
              <a:stCxn id="97" idx="1"/>
            </p:cNvCxnSpPr>
            <p:nvPr/>
          </p:nvCxnSpPr>
          <p:spPr bwMode="auto">
            <a:xfrm flipH="1" flipV="1">
              <a:off x="2948736" y="2899705"/>
              <a:ext cx="167271" cy="104689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5-Point Star 96"/>
            <p:cNvSpPr/>
            <p:nvPr/>
          </p:nvSpPr>
          <p:spPr bwMode="auto">
            <a:xfrm flipH="1">
              <a:off x="2963608" y="3879250"/>
              <a:ext cx="152400" cy="176312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 rotWithShape="1">
            <a:blip r:embed="rId10"/>
            <a:srcRect l="5914" t="8197" r="6040" b="11733"/>
            <a:stretch/>
          </p:blipFill>
          <p:spPr>
            <a:xfrm>
              <a:off x="822152" y="6128962"/>
              <a:ext cx="1858793" cy="802158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grpSp>
        <p:nvGrpSpPr>
          <p:cNvPr id="2099" name="Group 2098"/>
          <p:cNvGrpSpPr/>
          <p:nvPr/>
        </p:nvGrpSpPr>
        <p:grpSpPr>
          <a:xfrm>
            <a:off x="5302941" y="2247900"/>
            <a:ext cx="3841059" cy="3721100"/>
            <a:chOff x="5480741" y="2044700"/>
            <a:chExt cx="3841059" cy="3721100"/>
          </a:xfrm>
        </p:grpSpPr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26200" y="5260968"/>
              <a:ext cx="2784002" cy="504832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097516" y="2779928"/>
              <a:ext cx="1309773" cy="1491684"/>
            </a:xfrm>
            <a:prstGeom prst="rect">
              <a:avLst/>
            </a:prstGeom>
          </p:spPr>
        </p:pic>
        <p:cxnSp>
          <p:nvCxnSpPr>
            <p:cNvPr id="112" name="Straight Connector 111"/>
            <p:cNvCxnSpPr>
              <a:stCxn id="154" idx="2"/>
            </p:cNvCxnSpPr>
            <p:nvPr/>
          </p:nvCxnSpPr>
          <p:spPr bwMode="auto">
            <a:xfrm flipH="1">
              <a:off x="8057839" y="3473451"/>
              <a:ext cx="626844" cy="37048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" name="5-Point Star 112"/>
            <p:cNvSpPr/>
            <p:nvPr/>
          </p:nvSpPr>
          <p:spPr bwMode="auto">
            <a:xfrm flipH="1">
              <a:off x="8023395" y="3820180"/>
              <a:ext cx="50365" cy="58267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 bwMode="auto">
            <a:xfrm flipH="1">
              <a:off x="7829550" y="3889893"/>
              <a:ext cx="230194" cy="1533007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 bwMode="auto">
            <a:xfrm flipH="1">
              <a:off x="7970262" y="2736850"/>
              <a:ext cx="132338" cy="810993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5-Point Star 120"/>
            <p:cNvSpPr/>
            <p:nvPr/>
          </p:nvSpPr>
          <p:spPr bwMode="auto">
            <a:xfrm flipH="1">
              <a:off x="7948330" y="3519921"/>
              <a:ext cx="50365" cy="58267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13"/>
            <a:srcRect r="4290"/>
            <a:stretch/>
          </p:blipFill>
          <p:spPr>
            <a:xfrm>
              <a:off x="7739317" y="2044700"/>
              <a:ext cx="1370897" cy="800795"/>
            </a:xfrm>
            <a:prstGeom prst="rect">
              <a:avLst/>
            </a:prstGeom>
          </p:spPr>
        </p:pic>
        <p:cxnSp>
          <p:nvCxnSpPr>
            <p:cNvPr id="126" name="Straight Connector 125"/>
            <p:cNvCxnSpPr/>
            <p:nvPr/>
          </p:nvCxnSpPr>
          <p:spPr bwMode="auto">
            <a:xfrm>
              <a:off x="7251700" y="2762250"/>
              <a:ext cx="676859" cy="818955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388100" y="2270806"/>
              <a:ext cx="1297548" cy="548594"/>
            </a:xfrm>
            <a:prstGeom prst="rect">
              <a:avLst/>
            </a:prstGeom>
          </p:spPr>
        </p:pic>
        <p:grpSp>
          <p:nvGrpSpPr>
            <p:cNvPr id="130" name="Group 129"/>
            <p:cNvGrpSpPr/>
            <p:nvPr/>
          </p:nvGrpSpPr>
          <p:grpSpPr>
            <a:xfrm>
              <a:off x="5955793" y="3780142"/>
              <a:ext cx="1528977" cy="618291"/>
              <a:chOff x="266160" y="5536974"/>
              <a:chExt cx="3187700" cy="1289050"/>
            </a:xfrm>
          </p:grpSpPr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13821" y="5536974"/>
                <a:ext cx="1220694" cy="819150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66160" y="6356124"/>
                <a:ext cx="3187700" cy="469900"/>
              </a:xfrm>
              <a:prstGeom prst="rect">
                <a:avLst/>
              </a:prstGeom>
            </p:spPr>
          </p:pic>
        </p:grpSp>
        <p:sp>
          <p:nvSpPr>
            <p:cNvPr id="125" name="5-Point Star 124"/>
            <p:cNvSpPr/>
            <p:nvPr/>
          </p:nvSpPr>
          <p:spPr bwMode="auto">
            <a:xfrm flipH="1">
              <a:off x="7910797" y="3554188"/>
              <a:ext cx="53028" cy="50043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 bwMode="auto">
            <a:xfrm flipH="1">
              <a:off x="6946900" y="3606190"/>
              <a:ext cx="968877" cy="555177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8" name="Group 87"/>
            <p:cNvGrpSpPr/>
            <p:nvPr/>
          </p:nvGrpSpPr>
          <p:grpSpPr>
            <a:xfrm>
              <a:off x="5480741" y="4581482"/>
              <a:ext cx="2470403" cy="623666"/>
              <a:chOff x="2895600" y="5730834"/>
              <a:chExt cx="2933701" cy="740629"/>
            </a:xfrm>
          </p:grpSpPr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859181" y="5730834"/>
                <a:ext cx="1045992" cy="508861"/>
              </a:xfrm>
              <a:prstGeom prst="rect">
                <a:avLst/>
              </a:prstGeom>
            </p:spPr>
          </p:pic>
          <p:sp>
            <p:nvSpPr>
              <p:cNvPr id="141" name="TextBox 140"/>
              <p:cNvSpPr txBox="1"/>
              <p:nvPr/>
            </p:nvSpPr>
            <p:spPr>
              <a:xfrm>
                <a:off x="2895600" y="6179066"/>
                <a:ext cx="2933701" cy="292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rgbClr val="7E6BC9">
                        <a:lumMod val="75000"/>
                      </a:srgbClr>
                    </a:solidFill>
                  </a:rPr>
                  <a:t>Accelerator Science and Technology Centre</a:t>
                </a:r>
                <a:endParaRPr lang="en-US" sz="1000" dirty="0">
                  <a:solidFill>
                    <a:srgbClr val="7E6BC9">
                      <a:lumMod val="75000"/>
                    </a:srgbClr>
                  </a:solidFill>
                </a:endParaRPr>
              </a:p>
            </p:txBody>
          </p:sp>
        </p:grpSp>
        <p:sp>
          <p:nvSpPr>
            <p:cNvPr id="117" name="5-Point Star 116"/>
            <p:cNvSpPr/>
            <p:nvPr/>
          </p:nvSpPr>
          <p:spPr bwMode="auto">
            <a:xfrm flipH="1">
              <a:off x="8032633" y="3853542"/>
              <a:ext cx="47959" cy="50251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 bwMode="auto">
            <a:xfrm flipH="1">
              <a:off x="7175500" y="3625082"/>
              <a:ext cx="746625" cy="1361785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3" name="5-Point Star 132"/>
            <p:cNvSpPr/>
            <p:nvPr/>
          </p:nvSpPr>
          <p:spPr bwMode="auto">
            <a:xfrm flipH="1">
              <a:off x="7900372" y="3583380"/>
              <a:ext cx="53028" cy="50043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047566" y="3060187"/>
              <a:ext cx="1274234" cy="413264"/>
            </a:xfrm>
            <a:prstGeom prst="rect">
              <a:avLst/>
            </a:prstGeom>
          </p:spPr>
        </p:pic>
        <p:cxnSp>
          <p:nvCxnSpPr>
            <p:cNvPr id="157" name="Straight Connector 156"/>
            <p:cNvCxnSpPr/>
            <p:nvPr/>
          </p:nvCxnSpPr>
          <p:spPr bwMode="auto">
            <a:xfrm>
              <a:off x="8120147" y="3893938"/>
              <a:ext cx="50186" cy="534129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598580" y="4334238"/>
              <a:ext cx="1723220" cy="390162"/>
            </a:xfrm>
            <a:prstGeom prst="rect">
              <a:avLst/>
            </a:prstGeom>
          </p:spPr>
        </p:pic>
        <p:sp>
          <p:nvSpPr>
            <p:cNvPr id="156" name="5-Point Star 155"/>
            <p:cNvSpPr/>
            <p:nvPr/>
          </p:nvSpPr>
          <p:spPr bwMode="auto">
            <a:xfrm flipH="1">
              <a:off x="8099358" y="3855626"/>
              <a:ext cx="47959" cy="50251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pic>
        <p:nvPicPr>
          <p:cNvPr id="227" name="Picture 22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485521" y="6451600"/>
            <a:ext cx="2514999" cy="281462"/>
          </a:xfrm>
          <a:prstGeom prst="rect">
            <a:avLst/>
          </a:prstGeom>
        </p:spPr>
      </p:pic>
      <p:pic>
        <p:nvPicPr>
          <p:cNvPr id="228" name="Picture 2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184147" y="5956300"/>
            <a:ext cx="830977" cy="812800"/>
          </a:xfrm>
          <a:prstGeom prst="rect">
            <a:avLst/>
          </a:prstGeom>
        </p:spPr>
      </p:pic>
      <p:pic>
        <p:nvPicPr>
          <p:cNvPr id="229" name="Picture 2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600092" y="6019692"/>
            <a:ext cx="838308" cy="838308"/>
          </a:xfrm>
          <a:prstGeom prst="rect">
            <a:avLst/>
          </a:prstGeom>
        </p:spPr>
      </p:pic>
      <p:pic>
        <p:nvPicPr>
          <p:cNvPr id="230" name="Picture 22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30440" y="6121400"/>
            <a:ext cx="1427046" cy="6477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ffAG</a:t>
            </a:r>
            <a:r>
              <a:rPr lang="en-US" dirty="0" smtClean="0"/>
              <a:t>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8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00B0F0"/>
                </a:solidFill>
              </a:rPr>
              <a:t>Quick Guide </a:t>
            </a:r>
            <a:r>
              <a:rPr lang="en-US" sz="3200" dirty="0" smtClean="0">
                <a:solidFill>
                  <a:srgbClr val="00B0F0"/>
                </a:solidFill>
              </a:rPr>
              <a:t>to </a:t>
            </a:r>
            <a:r>
              <a:rPr lang="en-US" sz="3200" dirty="0" smtClean="0">
                <a:solidFill>
                  <a:srgbClr val="00B0F0"/>
                </a:solidFill>
              </a:rPr>
              <a:t>FFAGs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05400"/>
          </a:xfrm>
        </p:spPr>
        <p:txBody>
          <a:bodyPr>
            <a:normAutofit lnSpcReduction="10000"/>
          </a:bodyPr>
          <a:lstStyle/>
          <a:p>
            <a:pPr marL="514350" indent="-514350" eaLnBrk="1" hangingPunct="1"/>
            <a:r>
              <a:rPr lang="en-US" sz="2400" dirty="0" smtClean="0"/>
              <a:t>Simplest Dynamical Definition:</a:t>
            </a:r>
          </a:p>
          <a:p>
            <a:pPr marL="914400" lvl="1" indent="-514350" eaLnBrk="1" hangingPunct="1"/>
            <a:r>
              <a:rPr lang="en-US" sz="2000" dirty="0" smtClean="0"/>
              <a:t> FFAG is ~ a cyclotron with a gradient; beam confinement is via:</a:t>
            </a:r>
          </a:p>
          <a:p>
            <a:pPr marL="1314450" lvl="2" indent="-514350" eaLnBrk="1" hangingPunct="1"/>
            <a:r>
              <a:rPr lang="en-US" sz="1600" dirty="0" smtClean="0"/>
              <a:t>Strong alternating-gradient (AG) focusing, both planes: </a:t>
            </a:r>
            <a:r>
              <a:rPr lang="en-US" sz="1600" b="1" i="1" dirty="0" smtClean="0"/>
              <a:t>radial sector FFAG</a:t>
            </a:r>
          </a:p>
          <a:p>
            <a:pPr marL="1771650" lvl="3" indent="-514350" eaLnBrk="1" hangingPunct="1"/>
            <a:r>
              <a:rPr lang="en-US" sz="1200" dirty="0" smtClean="0"/>
              <a:t> normal/reversed gradients alternate (like a synchrotron)</a:t>
            </a:r>
          </a:p>
          <a:p>
            <a:pPr marL="1314450" lvl="2" indent="-514350" eaLnBrk="1" hangingPunct="1"/>
            <a:r>
              <a:rPr lang="en-US" sz="1600" dirty="0" smtClean="0"/>
              <a:t>Gradient focusing in horizontal, edge focusing in vertical: </a:t>
            </a:r>
            <a:r>
              <a:rPr lang="en-US" sz="1600" b="1" i="1" dirty="0" smtClean="0"/>
              <a:t>spiral sector FFAG </a:t>
            </a:r>
          </a:p>
          <a:p>
            <a:pPr marL="1771650" lvl="3" indent="-514350" eaLnBrk="1" hangingPunct="1"/>
            <a:r>
              <a:rPr lang="en-US" sz="1200" dirty="0" smtClean="0"/>
              <a:t>vertical envelope control is through edge focusing (like a cyclotron)</a:t>
            </a:r>
          </a:p>
          <a:p>
            <a:pPr marL="1771650" lvl="3" indent="-514350" eaLnBrk="1" hangingPunct="1"/>
            <a:r>
              <a:rPr lang="en-US" sz="1200" dirty="0" smtClean="0"/>
              <a:t>the normal gradient  increases edge focusing with radius /momentum (unlike a cyclotron) </a:t>
            </a:r>
          </a:p>
          <a:p>
            <a:pPr marL="514350" indent="-514350" eaLnBrk="1" hangingPunct="1"/>
            <a:r>
              <a:rPr lang="en-US" sz="2400" dirty="0" smtClean="0"/>
              <a:t>Types </a:t>
            </a:r>
            <a:r>
              <a:rPr lang="en-US" sz="2400" dirty="0" smtClean="0"/>
              <a:t>of FFAGs:</a:t>
            </a:r>
          </a:p>
          <a:p>
            <a:pPr marL="914400" lvl="1" indent="-514350" eaLnBrk="1" hangingPunct="1"/>
            <a:r>
              <a:rPr lang="en-US" sz="2000" dirty="0" smtClean="0">
                <a:solidFill>
                  <a:srgbClr val="0070C0"/>
                </a:solidFill>
              </a:rPr>
              <a:t>Scaling:</a:t>
            </a:r>
          </a:p>
          <a:p>
            <a:pPr marL="1314450" lvl="2" indent="-514350" eaLnBrk="1" hangingPunct="1"/>
            <a:r>
              <a:rPr lang="en-US" sz="1600" dirty="0" smtClean="0"/>
              <a:t>B field  follows a scaling law as a function of radius - </a:t>
            </a:r>
            <a:r>
              <a:rPr lang="en-US" sz="1600" i="1" dirty="0" err="1" smtClean="0"/>
              <a:t>r</a:t>
            </a:r>
            <a:r>
              <a:rPr lang="en-US" sz="1600" i="1" baseline="30000" dirty="0" err="1" smtClean="0"/>
              <a:t>k</a:t>
            </a:r>
            <a:r>
              <a:rPr lang="en-US" sz="1600" dirty="0" smtClean="0"/>
              <a:t> (k a constant;) present-day scaling FFAGs: Y. Mori, Kyoto University Research Reactor Institute</a:t>
            </a:r>
          </a:p>
          <a:p>
            <a:pPr marL="914400" lvl="1" indent="-514350" eaLnBrk="1" hangingPunct="1"/>
            <a:r>
              <a:rPr lang="en-US" sz="2000" dirty="0" err="1" smtClean="0">
                <a:solidFill>
                  <a:srgbClr val="FF0000"/>
                </a:solidFill>
              </a:rPr>
              <a:t>Nonscaling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marL="1314450" lvl="2" indent="-514350" eaLnBrk="1" hangingPunct="1"/>
            <a:r>
              <a:rPr lang="en-US" sz="1600" dirty="0" smtClean="0"/>
              <a:t>Linear  (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) gradient; beam parameters generally vary with energy (EMMA FFAG, </a:t>
            </a:r>
            <a:r>
              <a:rPr lang="en-US" sz="1600" dirty="0" err="1" smtClean="0"/>
              <a:t>Daresbury</a:t>
            </a:r>
            <a:r>
              <a:rPr lang="en-US" sz="1600" dirty="0" smtClean="0"/>
              <a:t> Laboratory, first </a:t>
            </a:r>
            <a:r>
              <a:rPr lang="en-US" sz="1600" dirty="0" err="1" smtClean="0"/>
              <a:t>nonscaling</a:t>
            </a:r>
            <a:r>
              <a:rPr lang="en-US" sz="1600" dirty="0" smtClean="0"/>
              <a:t> FFAG)</a:t>
            </a:r>
          </a:p>
          <a:p>
            <a:pPr marL="1314450" lvl="2" indent="-514350" eaLnBrk="1" hangingPunct="1"/>
            <a:r>
              <a:rPr lang="en-US" sz="1600" dirty="0" smtClean="0"/>
              <a:t>Nonlinear-gradient; </a:t>
            </a:r>
            <a:r>
              <a:rPr lang="en-US" sz="1600" dirty="0" smtClean="0"/>
              <a:t>all parameters of the machine can be optimized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5052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3008313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FFAGs and their Variations</a:t>
            </a:r>
          </a:p>
        </p:txBody>
      </p:sp>
      <p:pic>
        <p:nvPicPr>
          <p:cNvPr id="14339" name="Picture 2" descr="C:\Users\Owner\Documents\FFAG08\FFAG-POP.tif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28157"/>
          <a:stretch>
            <a:fillRect/>
          </a:stretch>
        </p:blipFill>
        <p:spPr>
          <a:xfrm>
            <a:off x="3505200" y="533400"/>
            <a:ext cx="5111750" cy="2754313"/>
          </a:xfrm>
        </p:spPr>
      </p:pic>
      <p:sp>
        <p:nvSpPr>
          <p:cNvPr id="14340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3048000" cy="3229602"/>
          </a:xfrm>
        </p:spPr>
        <p:txBody>
          <a:bodyPr>
            <a:spAutoFit/>
          </a:bodyPr>
          <a:lstStyle/>
          <a:p>
            <a:pPr eaLnBrk="1" hangingPunct="1"/>
            <a:r>
              <a:rPr lang="en-US" sz="1600" b="1" u="sng" dirty="0" smtClean="0">
                <a:solidFill>
                  <a:srgbClr val="FFC000"/>
                </a:solidFill>
              </a:rPr>
              <a:t>Scaling FFAGs </a:t>
            </a:r>
            <a:r>
              <a:rPr lang="en-US" sz="1600" dirty="0" smtClean="0">
                <a:solidFill>
                  <a:srgbClr val="FFFF00"/>
                </a:solidFill>
              </a:rPr>
              <a:t>(spiral or radial-sector) are characterized by geometrically similar orbits of increasing radius, imposing a constant tune (field and derivative gradient scale identically with r).   Magnetic field follows the law B </a:t>
            </a:r>
            <a:r>
              <a:rPr lang="en-US" sz="1600" dirty="0" smtClean="0">
                <a:solidFill>
                  <a:srgbClr val="FFFF00"/>
                </a:solidFill>
                <a:sym typeface="Symbol" pitchFamily="18" charset="2"/>
              </a:rPr>
              <a:t></a:t>
            </a:r>
            <a:r>
              <a:rPr lang="en-US" sz="1600" dirty="0" smtClean="0">
                <a:solidFill>
                  <a:srgbClr val="FFFF00"/>
                </a:solidFill>
              </a:rPr>
              <a:t> </a:t>
            </a:r>
            <a:r>
              <a:rPr lang="en-US" sz="1600" i="1" dirty="0" err="1" smtClean="0">
                <a:solidFill>
                  <a:srgbClr val="FFFF00"/>
                </a:solidFill>
              </a:rPr>
              <a:t>r</a:t>
            </a:r>
            <a:r>
              <a:rPr lang="en-US" sz="1600" baseline="30000" dirty="0" err="1" smtClean="0">
                <a:solidFill>
                  <a:srgbClr val="FFFF00"/>
                </a:solidFill>
              </a:rPr>
              <a:t>k</a:t>
            </a:r>
            <a:r>
              <a:rPr lang="en-US" sz="1600" dirty="0" smtClean="0">
                <a:solidFill>
                  <a:srgbClr val="FFFF00"/>
                </a:solidFill>
              </a:rPr>
              <a:t>, with </a:t>
            </a:r>
            <a:r>
              <a:rPr lang="en-US" sz="1600" i="1" dirty="0" smtClean="0">
                <a:solidFill>
                  <a:srgbClr val="FFFF00"/>
                </a:solidFill>
              </a:rPr>
              <a:t>r</a:t>
            </a:r>
            <a:r>
              <a:rPr lang="en-US" sz="1600" dirty="0" smtClean="0">
                <a:solidFill>
                  <a:srgbClr val="FFFF00"/>
                </a:solidFill>
              </a:rPr>
              <a:t> as the radius, and k as the constant field index.  </a:t>
            </a:r>
          </a:p>
          <a:p>
            <a:pPr eaLnBrk="1" hangingPunct="1"/>
            <a:endParaRPr lang="en-US" sz="1600" dirty="0" smtClean="0">
              <a:solidFill>
                <a:srgbClr val="996633"/>
              </a:solidFill>
            </a:endParaRPr>
          </a:p>
          <a:p>
            <a:pPr eaLnBrk="1" hangingPunct="1"/>
            <a:endParaRPr lang="en-US" sz="1600" dirty="0" smtClean="0"/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4342" name="Picture 1"/>
          <p:cNvPicPr>
            <a:picLocks noChangeAspect="1" noChangeArrowheads="1"/>
          </p:cNvPicPr>
          <p:nvPr/>
        </p:nvPicPr>
        <p:blipFill>
          <a:blip r:embed="rId4" cstate="print"/>
          <a:srcRect l="9804" t="32115" r="43137" b="55440"/>
          <a:stretch>
            <a:fillRect/>
          </a:stretch>
        </p:blipFill>
        <p:spPr bwMode="auto">
          <a:xfrm>
            <a:off x="457200" y="3429000"/>
            <a:ext cx="3013075" cy="582613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</p:pic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4" cstate="print"/>
          <a:srcRect l="6757" t="57921" r="45097" b="14708"/>
          <a:stretch>
            <a:fillRect/>
          </a:stretch>
        </p:blipFill>
        <p:spPr bwMode="auto">
          <a:xfrm>
            <a:off x="152400" y="4718050"/>
            <a:ext cx="47244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Box 15"/>
          <p:cNvSpPr txBox="1">
            <a:spLocks noChangeArrowheads="1"/>
          </p:cNvSpPr>
          <p:nvPr/>
        </p:nvSpPr>
        <p:spPr bwMode="auto">
          <a:xfrm>
            <a:off x="381000" y="3962400"/>
            <a:ext cx="3886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Field expansion: k determines multipole order;</a:t>
            </a:r>
          </a:p>
          <a:p>
            <a:r>
              <a:rPr lang="en-US" sz="1000" dirty="0"/>
              <a:t>Comments: the lower the k value, the more slowly field increases with </a:t>
            </a:r>
            <a:r>
              <a:rPr lang="en-US" sz="1000" i="1" dirty="0"/>
              <a:t>r</a:t>
            </a:r>
            <a:r>
              <a:rPr lang="en-US" sz="1000" dirty="0"/>
              <a:t> and the larger the horizontal aperture, but the more linear the field composition and dynamics.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209800" y="2514600"/>
            <a:ext cx="2514600" cy="2362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2667000" y="4800600"/>
            <a:ext cx="2209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Radial Sector: example: This is a triplet DFD cell; there are also FDF, FODO and doublets.  In a radial sector the D is the negative of the F field profile, but shorter.</a:t>
            </a:r>
          </a:p>
        </p:txBody>
      </p:sp>
      <p:sp>
        <p:nvSpPr>
          <p:cNvPr id="14348" name="TextBox 19"/>
          <p:cNvSpPr txBox="1">
            <a:spLocks noChangeArrowheads="1"/>
          </p:cNvSpPr>
          <p:nvPr/>
        </p:nvSpPr>
        <p:spPr bwMode="auto">
          <a:xfrm>
            <a:off x="3581400" y="3276600"/>
            <a:ext cx="2209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0070C0"/>
                </a:solidFill>
              </a:rPr>
              <a:t>Spiral Sector: example: more compact; positive bend field only. Vertical focusing controlled by edge crossing angle.</a:t>
            </a:r>
          </a:p>
        </p:txBody>
      </p:sp>
      <p:sp>
        <p:nvSpPr>
          <p:cNvPr id="23" name="Flowchart: Manual Operation 22"/>
          <p:cNvSpPr/>
          <p:nvPr/>
        </p:nvSpPr>
        <p:spPr>
          <a:xfrm rot="1553220">
            <a:off x="1878013" y="5105400"/>
            <a:ext cx="407987" cy="1066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Manual Operation 23"/>
          <p:cNvSpPr/>
          <p:nvPr/>
        </p:nvSpPr>
        <p:spPr>
          <a:xfrm rot="19781788">
            <a:off x="1027113" y="5059363"/>
            <a:ext cx="407987" cy="1066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 rot="-1783082">
            <a:off x="925513" y="513715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352" name="TextBox 26"/>
          <p:cNvSpPr txBox="1">
            <a:spLocks noChangeArrowheads="1"/>
          </p:cNvSpPr>
          <p:nvPr/>
        </p:nvSpPr>
        <p:spPr bwMode="auto">
          <a:xfrm>
            <a:off x="1524000" y="4876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353" name="TextBox 27"/>
          <p:cNvSpPr txBox="1">
            <a:spLocks noChangeArrowheads="1"/>
          </p:cNvSpPr>
          <p:nvPr/>
        </p:nvSpPr>
        <p:spPr bwMode="auto">
          <a:xfrm rot="1715280">
            <a:off x="2057400" y="513715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>
            <a:lum bright="20000" contrast="-10000"/>
          </a:blip>
          <a:srcRect l="7364" r="6052"/>
          <a:stretch>
            <a:fillRect/>
          </a:stretch>
        </p:blipFill>
        <p:spPr bwMode="auto">
          <a:xfrm rot="5400000">
            <a:off x="6641442" y="545443"/>
            <a:ext cx="1978343" cy="19599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55" name="Picture 3" descr="C:\Users\Owner\Documents\FFAG09\CCSepCover_2ndproof_WithTit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2819400"/>
            <a:ext cx="2990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Arrow Connector 31"/>
          <p:cNvCxnSpPr/>
          <p:nvPr/>
        </p:nvCxnSpPr>
        <p:spPr>
          <a:xfrm>
            <a:off x="5105400" y="4038600"/>
            <a:ext cx="1295400" cy="838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648200" y="1447800"/>
            <a:ext cx="2667000" cy="990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1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7.xml><?xml version="1.0" encoding="utf-8"?>
<a:theme xmlns:a="http://schemas.openxmlformats.org/drawingml/2006/main" name="2_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FFAG08_Johnstone</Template>
  <TotalTime>60136</TotalTime>
  <Words>2500</Words>
  <Application>Microsoft Office PowerPoint</Application>
  <PresentationFormat>On-screen Show (4:3)</PresentationFormat>
  <Paragraphs>478</Paragraphs>
  <Slides>28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52" baseType="lpstr">
      <vt:lpstr>MS Mincho</vt:lpstr>
      <vt:lpstr>Arial</vt:lpstr>
      <vt:lpstr>Arial Narrow</vt:lpstr>
      <vt:lpstr>Book Antiqua</vt:lpstr>
      <vt:lpstr>Calibri</vt:lpstr>
      <vt:lpstr>Century Gothic</vt:lpstr>
      <vt:lpstr>FermiLgo</vt:lpstr>
      <vt:lpstr>Lucida Sans</vt:lpstr>
      <vt:lpstr>Mathematica1</vt:lpstr>
      <vt:lpstr>Symbol</vt:lpstr>
      <vt:lpstr>Tahoma</vt:lpstr>
      <vt:lpstr>Times New Roman</vt:lpstr>
      <vt:lpstr>Wingdings</vt:lpstr>
      <vt:lpstr>Wingdings 2</vt:lpstr>
      <vt:lpstr>Wingdings 3</vt:lpstr>
      <vt:lpstr>FFAG08_Johnstone</vt:lpstr>
      <vt:lpstr>Textured</vt:lpstr>
      <vt:lpstr>Apex</vt:lpstr>
      <vt:lpstr>1_FFAG08_Johnstone</vt:lpstr>
      <vt:lpstr>1_Textured</vt:lpstr>
      <vt:lpstr>Vapor Trail</vt:lpstr>
      <vt:lpstr>2_FFAG08_Johnstone</vt:lpstr>
      <vt:lpstr>3_Office Theme</vt:lpstr>
      <vt:lpstr>Equation</vt:lpstr>
      <vt:lpstr>  Compact CW FFAGs for High-intensity Applications </vt:lpstr>
      <vt:lpstr>Outline</vt:lpstr>
      <vt:lpstr>Applied acceleratorS </vt:lpstr>
      <vt:lpstr>Cyclotrons:</vt:lpstr>
      <vt:lpstr>Principles of Beam Transverse Focusing:  a short review</vt:lpstr>
      <vt:lpstr>So what is a FFAG? Next generation cyclotron</vt:lpstr>
      <vt:lpstr>INTERNATIONAL ffAG COLLABORATION</vt:lpstr>
      <vt:lpstr>Quick Guide to FFAGs</vt:lpstr>
      <vt:lpstr>FFAGs and their Variations</vt:lpstr>
      <vt:lpstr>Understanding a ns-FFAG</vt:lpstr>
      <vt:lpstr>Relativistic CW (DC-beam) ns-FFAGs</vt:lpstr>
      <vt:lpstr>PowerPoint Presentation</vt:lpstr>
      <vt:lpstr>Advanced designS Isochronous 1GeV NS-FFAG </vt:lpstr>
      <vt:lpstr>PowerPoint Presentation</vt:lpstr>
      <vt:lpstr>The AIMA Reverse Valley B-Field Cyclotron®</vt:lpstr>
      <vt:lpstr>Comparing Dynamic Apertures</vt:lpstr>
      <vt:lpstr>Design of an Isochronous 0.3-1GeV DFD FFAG </vt:lpstr>
      <vt:lpstr>Simulation with space charge  S. Sheehy/A. Adelmann </vt:lpstr>
      <vt:lpstr>ACCELERATION with space charge  S. Sheehy/A. Adelmann </vt:lpstr>
      <vt:lpstr>ZGOUBI simulations of the  circular FFAG Haj-Tahar Malek</vt:lpstr>
      <vt:lpstr>Racetrack layout</vt:lpstr>
      <vt:lpstr>Circular vs Racetrack simulations using PyZgoubi/ R. Appleby</vt:lpstr>
      <vt:lpstr>Error Analysis: Circular vs Racetrack - R. Appleby</vt:lpstr>
      <vt:lpstr>Observations</vt:lpstr>
      <vt:lpstr>RF Design specifications</vt:lpstr>
      <vt:lpstr>SCRF design: 10 MV/m; 50 cm x 5 cm (WxH)</vt:lpstr>
      <vt:lpstr>The FFAG accelerator for ADSR waste transmutation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C. Johnstone</dc:creator>
  <cp:lastModifiedBy>Carol J. Johnstone x3794 06975N</cp:lastModifiedBy>
  <cp:revision>1508</cp:revision>
  <dcterms:created xsi:type="dcterms:W3CDTF">2009-04-27T13:51:30Z</dcterms:created>
  <dcterms:modified xsi:type="dcterms:W3CDTF">2016-09-02T08:57:38Z</dcterms:modified>
</cp:coreProperties>
</file>