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7" r:id="rId2"/>
    <p:sldId id="355" r:id="rId3"/>
    <p:sldId id="373" r:id="rId4"/>
    <p:sldId id="372" r:id="rId5"/>
    <p:sldId id="339" r:id="rId6"/>
    <p:sldId id="340" r:id="rId7"/>
    <p:sldId id="341" r:id="rId8"/>
    <p:sldId id="342" r:id="rId9"/>
    <p:sldId id="343" r:id="rId10"/>
    <p:sldId id="344" r:id="rId11"/>
    <p:sldId id="345" r:id="rId12"/>
    <p:sldId id="346" r:id="rId13"/>
    <p:sldId id="347" r:id="rId14"/>
    <p:sldId id="351" r:id="rId15"/>
    <p:sldId id="352" r:id="rId16"/>
    <p:sldId id="353" r:id="rId17"/>
    <p:sldId id="354" r:id="rId18"/>
    <p:sldId id="356" r:id="rId19"/>
    <p:sldId id="298" r:id="rId20"/>
    <p:sldId id="358" r:id="rId21"/>
    <p:sldId id="316" r:id="rId22"/>
    <p:sldId id="357" r:id="rId23"/>
    <p:sldId id="359" r:id="rId24"/>
    <p:sldId id="317" r:id="rId25"/>
    <p:sldId id="360" r:id="rId26"/>
    <p:sldId id="361" r:id="rId27"/>
    <p:sldId id="362" r:id="rId28"/>
    <p:sldId id="368" r:id="rId29"/>
    <p:sldId id="363" r:id="rId30"/>
    <p:sldId id="364" r:id="rId31"/>
    <p:sldId id="365" r:id="rId32"/>
    <p:sldId id="302" r:id="rId33"/>
    <p:sldId id="367" r:id="rId34"/>
    <p:sldId id="299" r:id="rId35"/>
    <p:sldId id="303" r:id="rId36"/>
    <p:sldId id="306" r:id="rId37"/>
    <p:sldId id="321" r:id="rId38"/>
    <p:sldId id="366" r:id="rId39"/>
    <p:sldId id="322" r:id="rId40"/>
    <p:sldId id="325" r:id="rId41"/>
    <p:sldId id="305" r:id="rId42"/>
    <p:sldId id="327" r:id="rId43"/>
    <p:sldId id="374" r:id="rId44"/>
    <p:sldId id="332" r:id="rId45"/>
    <p:sldId id="290" r:id="rId46"/>
    <p:sldId id="334" r:id="rId47"/>
    <p:sldId id="335" r:id="rId48"/>
    <p:sldId id="369" r:id="rId49"/>
    <p:sldId id="371" r:id="rId50"/>
    <p:sldId id="370"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a:srgbClr val="008000"/>
    <a:srgbClr val="800000"/>
    <a:srgbClr val="990000"/>
    <a:srgbClr val="0000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3019" autoAdjust="0"/>
  </p:normalViewPr>
  <p:slideViewPr>
    <p:cSldViewPr>
      <p:cViewPr>
        <p:scale>
          <a:sx n="57" d="100"/>
          <a:sy n="57" d="100"/>
        </p:scale>
        <p:origin x="-1656" y="-2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Admin\Documents\presentations\CAARI\Book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spPr>
            <a:solidFill>
              <a:srgbClr val="1F497D"/>
            </a:solidFill>
            <a:effectLst>
              <a:outerShdw blurRad="50800" dist="38100" dir="2700000" algn="tl" rotWithShape="0">
                <a:prstClr val="black">
                  <a:alpha val="40000"/>
                </a:prstClr>
              </a:outerShdw>
            </a:effectLst>
            <a:scene3d>
              <a:camera prst="orthographicFront"/>
              <a:lightRig rig="threePt" dir="t"/>
            </a:scene3d>
            <a:sp3d prstMaterial="plastic">
              <a:bevelT w="133350" h="57150" prst="coolSlant"/>
            </a:sp3d>
          </c:spPr>
          <c:invertIfNegative val="0"/>
          <c:cat>
            <c:strRef>
              <c:f>Sheet1!$A$2:$A$11</c:f>
              <c:strCache>
                <c:ptCount val="10"/>
                <c:pt idx="0">
                  <c:v>Nuclear</c:v>
                </c:pt>
                <c:pt idx="1">
                  <c:v>Wind</c:v>
                </c:pt>
                <c:pt idx="2">
                  <c:v>Hydro electric</c:v>
                </c:pt>
                <c:pt idx="3">
                  <c:v>Energy crops</c:v>
                </c:pt>
                <c:pt idx="4">
                  <c:v>Geothermal</c:v>
                </c:pt>
                <c:pt idx="5">
                  <c:v>Solar</c:v>
                </c:pt>
                <c:pt idx="6">
                  <c:v>Gas</c:v>
                </c:pt>
                <c:pt idx="7">
                  <c:v>Diesel</c:v>
                </c:pt>
                <c:pt idx="8">
                  <c:v>Oil</c:v>
                </c:pt>
                <c:pt idx="9">
                  <c:v>Coal</c:v>
                </c:pt>
              </c:strCache>
            </c:strRef>
          </c:cat>
          <c:val>
            <c:numRef>
              <c:f>Sheet1!$B$2:$B$11</c:f>
              <c:numCache>
                <c:formatCode>General</c:formatCode>
                <c:ptCount val="10"/>
                <c:pt idx="0">
                  <c:v>4</c:v>
                </c:pt>
                <c:pt idx="1">
                  <c:v>8</c:v>
                </c:pt>
                <c:pt idx="2">
                  <c:v>8</c:v>
                </c:pt>
                <c:pt idx="3">
                  <c:v>17</c:v>
                </c:pt>
                <c:pt idx="4">
                  <c:v>79</c:v>
                </c:pt>
                <c:pt idx="5">
                  <c:v>133</c:v>
                </c:pt>
                <c:pt idx="6">
                  <c:v>430</c:v>
                </c:pt>
                <c:pt idx="7">
                  <c:v>772</c:v>
                </c:pt>
                <c:pt idx="8">
                  <c:v>828</c:v>
                </c:pt>
                <c:pt idx="9">
                  <c:v>955</c:v>
                </c:pt>
              </c:numCache>
            </c:numRef>
          </c:val>
        </c:ser>
        <c:dLbls>
          <c:showLegendKey val="0"/>
          <c:showVal val="0"/>
          <c:showCatName val="0"/>
          <c:showSerName val="0"/>
          <c:showPercent val="0"/>
          <c:showBubbleSize val="0"/>
        </c:dLbls>
        <c:gapWidth val="62"/>
        <c:gapDepth val="51"/>
        <c:shape val="box"/>
        <c:axId val="96355456"/>
        <c:axId val="96356992"/>
        <c:axId val="0"/>
      </c:bar3DChart>
      <c:catAx>
        <c:axId val="96355456"/>
        <c:scaling>
          <c:orientation val="minMax"/>
        </c:scaling>
        <c:delete val="0"/>
        <c:axPos val="b"/>
        <c:majorTickMark val="out"/>
        <c:minorTickMark val="none"/>
        <c:tickLblPos val="nextTo"/>
        <c:txPr>
          <a:bodyPr/>
          <a:lstStyle/>
          <a:p>
            <a:pPr>
              <a:defRPr sz="1200"/>
            </a:pPr>
            <a:endParaRPr lang="en-US"/>
          </a:p>
        </c:txPr>
        <c:crossAx val="96356992"/>
        <c:crosses val="autoZero"/>
        <c:auto val="1"/>
        <c:lblAlgn val="ctr"/>
        <c:lblOffset val="100"/>
        <c:noMultiLvlLbl val="0"/>
      </c:catAx>
      <c:valAx>
        <c:axId val="96356992"/>
        <c:scaling>
          <c:orientation val="minMax"/>
        </c:scaling>
        <c:delete val="0"/>
        <c:axPos val="l"/>
        <c:majorGridlines/>
        <c:numFmt formatCode="General" sourceLinked="1"/>
        <c:majorTickMark val="out"/>
        <c:minorTickMark val="none"/>
        <c:tickLblPos val="nextTo"/>
        <c:txPr>
          <a:bodyPr/>
          <a:lstStyle/>
          <a:p>
            <a:pPr>
              <a:defRPr sz="1100">
                <a:latin typeface="Arial" pitchFamily="34" charset="0"/>
                <a:cs typeface="Arial" pitchFamily="34" charset="0"/>
              </a:defRPr>
            </a:pPr>
            <a:endParaRPr lang="en-US"/>
          </a:p>
        </c:txPr>
        <c:crossAx val="96355456"/>
        <c:crosses val="autoZero"/>
        <c:crossBetween val="between"/>
      </c:valAx>
      <c:spPr>
        <a:effectLst/>
      </c:spPr>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a:lstStyle/>
          <a:p>
            <a:pPr>
              <a:defRPr sz="1200" b="0">
                <a:latin typeface="Arial" pitchFamily="34" charset="0"/>
                <a:cs typeface="Arial" pitchFamily="34" charset="0"/>
              </a:defRPr>
            </a:pPr>
            <a:r>
              <a:rPr lang="en-GB" sz="1200" b="0">
                <a:latin typeface="Arial" pitchFamily="34" charset="0"/>
                <a:cs typeface="Arial" pitchFamily="34" charset="0"/>
              </a:rPr>
              <a:t>US Electricity Production</a:t>
            </a:r>
          </a:p>
          <a:p>
            <a:pPr>
              <a:defRPr sz="1200" b="0">
                <a:latin typeface="Arial" pitchFamily="34" charset="0"/>
                <a:cs typeface="Arial" pitchFamily="34" charset="0"/>
              </a:defRPr>
            </a:pPr>
            <a:r>
              <a:rPr lang="en-GB" sz="1200" b="0">
                <a:latin typeface="Arial" pitchFamily="34" charset="0"/>
                <a:cs typeface="Arial" pitchFamily="34" charset="0"/>
              </a:rPr>
              <a:t>by Fuel Type</a:t>
            </a:r>
          </a:p>
        </c:rich>
      </c:tx>
      <c:layout/>
      <c:overlay val="0"/>
    </c:title>
    <c:autoTitleDeleted val="0"/>
    <c:plotArea>
      <c:layout/>
      <c:pieChart>
        <c:varyColors val="1"/>
        <c:ser>
          <c:idx val="0"/>
          <c:order val="0"/>
          <c:dLbls>
            <c:dLbl>
              <c:idx val="0"/>
              <c:layout>
                <c:manualLayout>
                  <c:x val="-0.10120374673916094"/>
                  <c:y val="0.16591398943349137"/>
                </c:manualLayout>
              </c:layout>
              <c:tx>
                <c:rich>
                  <a:bodyPr/>
                  <a:lstStyle/>
                  <a:p>
                    <a:pPr>
                      <a:defRPr sz="1400"/>
                    </a:pPr>
                    <a:r>
                      <a:rPr lang="en-US" sz="1200">
                        <a:solidFill>
                          <a:schemeClr val="bg1"/>
                        </a:solidFill>
                        <a:latin typeface="Arial" pitchFamily="34" charset="0"/>
                        <a:cs typeface="Arial" pitchFamily="34" charset="0"/>
                      </a:rPr>
                      <a:t>Nuclear</a:t>
                    </a:r>
                    <a:r>
                      <a:rPr lang="en-US" sz="1050">
                        <a:solidFill>
                          <a:schemeClr val="bg1"/>
                        </a:solidFill>
                      </a:rPr>
                      <a:t>
</a:t>
                    </a:r>
                    <a:r>
                      <a:rPr lang="en-US" sz="1400">
                        <a:solidFill>
                          <a:schemeClr val="bg1"/>
                        </a:solidFill>
                      </a:rPr>
                      <a:t>19%</a:t>
                    </a:r>
                  </a:p>
                </c:rich>
              </c:tx>
              <c:spPr/>
              <c:showLegendKey val="0"/>
              <c:showVal val="0"/>
              <c:showCatName val="1"/>
              <c:showSerName val="0"/>
              <c:showPercent val="1"/>
              <c:showBubbleSize val="0"/>
            </c:dLbl>
            <c:dLbl>
              <c:idx val="1"/>
              <c:layout>
                <c:manualLayout>
                  <c:x val="-0.14810985990114292"/>
                  <c:y val="1.6591181916213962E-2"/>
                </c:manualLayout>
              </c:layout>
              <c:tx>
                <c:rich>
                  <a:bodyPr/>
                  <a:lstStyle/>
                  <a:p>
                    <a:pPr>
                      <a:defRPr sz="1050">
                        <a:solidFill>
                          <a:schemeClr val="bg1"/>
                        </a:solidFill>
                        <a:latin typeface="Arial" pitchFamily="34" charset="0"/>
                        <a:cs typeface="Arial" pitchFamily="34" charset="0"/>
                      </a:defRPr>
                    </a:pPr>
                    <a:r>
                      <a:rPr lang="en-US" sz="1050">
                        <a:solidFill>
                          <a:schemeClr val="bg1"/>
                        </a:solidFill>
                        <a:latin typeface="Arial" pitchFamily="34" charset="0"/>
                        <a:cs typeface="Arial" pitchFamily="34" charset="0"/>
                      </a:rPr>
                      <a:t>Renewables
8%</a:t>
                    </a:r>
                  </a:p>
                </c:rich>
              </c:tx>
              <c:spPr/>
              <c:showLegendKey val="0"/>
              <c:showVal val="0"/>
              <c:showCatName val="1"/>
              <c:showSerName val="0"/>
              <c:showPercent val="1"/>
              <c:showBubbleSize val="0"/>
            </c:dLbl>
            <c:dLbl>
              <c:idx val="2"/>
              <c:layout/>
              <c:tx>
                <c:rich>
                  <a:bodyPr/>
                  <a:lstStyle/>
                  <a:p>
                    <a:pPr>
                      <a:defRPr sz="1100">
                        <a:solidFill>
                          <a:schemeClr val="bg1"/>
                        </a:solidFill>
                        <a:latin typeface="Arial" pitchFamily="34" charset="0"/>
                        <a:cs typeface="Arial" pitchFamily="34" charset="0"/>
                      </a:defRPr>
                    </a:pPr>
                    <a:r>
                      <a:rPr lang="en-US" sz="1100">
                        <a:solidFill>
                          <a:schemeClr val="bg1"/>
                        </a:solidFill>
                        <a:latin typeface="Arial" pitchFamily="34" charset="0"/>
                        <a:cs typeface="Arial" pitchFamily="34" charset="0"/>
                      </a:rPr>
                      <a:t>Hydro
6%</a:t>
                    </a:r>
                  </a:p>
                </c:rich>
              </c:tx>
              <c:spPr/>
              <c:showLegendKey val="0"/>
              <c:showVal val="0"/>
              <c:showCatName val="1"/>
              <c:showSerName val="0"/>
              <c:showPercent val="1"/>
              <c:showBubbleSize val="0"/>
            </c:dLbl>
            <c:dLbl>
              <c:idx val="6"/>
              <c:layout>
                <c:manualLayout>
                  <c:x val="-1.9617057191574767E-2"/>
                  <c:y val="-0.18120436495825618"/>
                </c:manualLayout>
              </c:layout>
              <c:tx>
                <c:rich>
                  <a:bodyPr/>
                  <a:lstStyle/>
                  <a:p>
                    <a:pPr>
                      <a:defRPr sz="1200">
                        <a:latin typeface="Arial" pitchFamily="34" charset="0"/>
                        <a:cs typeface="Arial" pitchFamily="34" charset="0"/>
                      </a:defRPr>
                    </a:pPr>
                    <a:r>
                      <a:rPr lang="en-US" sz="1200">
                        <a:latin typeface="Arial" pitchFamily="34" charset="0"/>
                        <a:cs typeface="Arial" pitchFamily="34" charset="0"/>
                      </a:rPr>
                      <a:t>Gas
30%</a:t>
                    </a:r>
                  </a:p>
                </c:rich>
              </c:tx>
              <c:spPr/>
              <c:showLegendKey val="0"/>
              <c:showVal val="0"/>
              <c:showCatName val="1"/>
              <c:showSerName val="0"/>
              <c:showPercent val="1"/>
              <c:showBubbleSize val="0"/>
            </c:dLbl>
            <c:dLbl>
              <c:idx val="8"/>
              <c:layout/>
              <c:tx>
                <c:rich>
                  <a:bodyPr/>
                  <a:lstStyle/>
                  <a:p>
                    <a:pPr>
                      <a:defRPr sz="1200">
                        <a:latin typeface="Arial" pitchFamily="34" charset="0"/>
                        <a:cs typeface="Arial" pitchFamily="34" charset="0"/>
                      </a:defRPr>
                    </a:pPr>
                    <a:r>
                      <a:rPr lang="en-US" sz="1200">
                        <a:latin typeface="Arial" pitchFamily="34" charset="0"/>
                        <a:cs typeface="Arial" pitchFamily="34" charset="0"/>
                      </a:rPr>
                      <a:t>Oil
1%</a:t>
                    </a:r>
                  </a:p>
                </c:rich>
              </c:tx>
              <c:spPr/>
              <c:showLegendKey val="0"/>
              <c:showVal val="0"/>
              <c:showCatName val="1"/>
              <c:showSerName val="0"/>
              <c:showPercent val="1"/>
              <c:showBubbleSize val="0"/>
            </c:dLbl>
            <c:dLbl>
              <c:idx val="9"/>
              <c:layout>
                <c:manualLayout>
                  <c:x val="0.12375940945870931"/>
                  <c:y val="8.4769713863286467E-2"/>
                </c:manualLayout>
              </c:layout>
              <c:tx>
                <c:rich>
                  <a:bodyPr/>
                  <a:lstStyle/>
                  <a:p>
                    <a:pPr>
                      <a:defRPr sz="1200">
                        <a:latin typeface="Arial" pitchFamily="34" charset="0"/>
                        <a:cs typeface="Arial" pitchFamily="34" charset="0"/>
                      </a:defRPr>
                    </a:pPr>
                    <a:r>
                      <a:rPr lang="en-US" sz="1200">
                        <a:latin typeface="Arial" pitchFamily="34" charset="0"/>
                        <a:cs typeface="Arial" pitchFamily="34" charset="0"/>
                      </a:rPr>
                      <a:t>Coal
37%</a:t>
                    </a:r>
                  </a:p>
                </c:rich>
              </c:tx>
              <c:spPr/>
              <c:showLegendKey val="0"/>
              <c:showVal val="0"/>
              <c:showCatName val="1"/>
              <c:showSerName val="0"/>
              <c:showPercent val="1"/>
              <c:showBubbleSize val="0"/>
            </c:dLbl>
            <c:showLegendKey val="0"/>
            <c:showVal val="0"/>
            <c:showCatName val="1"/>
            <c:showSerName val="0"/>
            <c:showPercent val="1"/>
            <c:showBubbleSize val="0"/>
            <c:showLeaderLines val="1"/>
          </c:dLbls>
          <c:val>
            <c:numRef>
              <c:f>Sheet1!$D$2:$D$11</c:f>
              <c:numCache>
                <c:formatCode>General</c:formatCode>
                <c:ptCount val="10"/>
                <c:pt idx="0">
                  <c:v>19</c:v>
                </c:pt>
                <c:pt idx="1">
                  <c:v>8</c:v>
                </c:pt>
                <c:pt idx="2">
                  <c:v>6</c:v>
                </c:pt>
                <c:pt idx="6">
                  <c:v>30</c:v>
                </c:pt>
                <c:pt idx="8">
                  <c:v>1</c:v>
                </c:pt>
                <c:pt idx="9">
                  <c:v>36</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image" Target="../media/image45.wmf"/><Relationship Id="rId4" Type="http://schemas.openxmlformats.org/officeDocument/2006/relationships/image" Target="../media/image48.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image" Target="../media/image45.wmf"/><Relationship Id="rId4" Type="http://schemas.openxmlformats.org/officeDocument/2006/relationships/image" Target="../media/image5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F920D5-793F-45C7-91F2-C528621020E8}" type="datetimeFigureOut">
              <a:rPr lang="en-GB" smtClean="0"/>
              <a:t>31/08/2016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16CD11-0AE8-47DD-A1BD-498404924818}" type="slidenum">
              <a:rPr lang="en-GB" smtClean="0"/>
              <a:t>‹#›</a:t>
            </a:fld>
            <a:endParaRPr lang="en-GB"/>
          </a:p>
        </p:txBody>
      </p:sp>
    </p:spTree>
    <p:extLst>
      <p:ext uri="{BB962C8B-B14F-4D97-AF65-F5344CB8AC3E}">
        <p14:creationId xmlns:p14="http://schemas.microsoft.com/office/powerpoint/2010/main" val="3486453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16CD11-0AE8-47DD-A1BD-498404924818}" type="slidenum">
              <a:rPr lang="en-GB" smtClean="0"/>
              <a:t>8</a:t>
            </a:fld>
            <a:endParaRPr lang="en-GB"/>
          </a:p>
        </p:txBody>
      </p:sp>
    </p:spTree>
    <p:extLst>
      <p:ext uri="{BB962C8B-B14F-4D97-AF65-F5344CB8AC3E}">
        <p14:creationId xmlns:p14="http://schemas.microsoft.com/office/powerpoint/2010/main" val="611709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D16CD11-0AE8-47DD-A1BD-498404924818}" type="slidenum">
              <a:rPr lang="en-GB" smtClean="0"/>
              <a:t>36</a:t>
            </a:fld>
            <a:endParaRPr lang="en-GB"/>
          </a:p>
        </p:txBody>
      </p:sp>
    </p:spTree>
    <p:extLst>
      <p:ext uri="{BB962C8B-B14F-4D97-AF65-F5344CB8AC3E}">
        <p14:creationId xmlns:p14="http://schemas.microsoft.com/office/powerpoint/2010/main" val="38356618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ectangle 7"/>
          <p:cNvSpPr/>
          <p:nvPr userDrawn="1"/>
        </p:nvSpPr>
        <p:spPr>
          <a:xfrm>
            <a:off x="0" y="-1"/>
            <a:ext cx="9144000" cy="973221"/>
          </a:xfrm>
          <a:prstGeom prst="rect">
            <a:avLst/>
          </a:prstGeom>
          <a:solidFill>
            <a:srgbClr val="003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0" name="Rectangle 9"/>
          <p:cNvSpPr/>
          <p:nvPr userDrawn="1"/>
        </p:nvSpPr>
        <p:spPr>
          <a:xfrm>
            <a:off x="0" y="1003300"/>
            <a:ext cx="9144000" cy="152400"/>
          </a:xfrm>
          <a:prstGeom prst="rect">
            <a:avLst/>
          </a:prstGeom>
          <a:solidFill>
            <a:srgbClr val="003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9" name="Rectangle 8"/>
          <p:cNvSpPr/>
          <p:nvPr userDrawn="1"/>
        </p:nvSpPr>
        <p:spPr>
          <a:xfrm>
            <a:off x="7566526" y="224589"/>
            <a:ext cx="1294063" cy="132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91195" y="252884"/>
            <a:ext cx="1244724" cy="1244724"/>
          </a:xfrm>
          <a:prstGeom prst="rect">
            <a:avLst/>
          </a:prstGeom>
          <a:solidFill>
            <a:srgbClr val="406B98"/>
          </a:solidFill>
        </p:spPr>
      </p:pic>
      <p:sp>
        <p:nvSpPr>
          <p:cNvPr id="13" name="Rectangle 12"/>
          <p:cNvSpPr/>
          <p:nvPr userDrawn="1"/>
        </p:nvSpPr>
        <p:spPr>
          <a:xfrm>
            <a:off x="0" y="6525344"/>
            <a:ext cx="9144000" cy="332656"/>
          </a:xfrm>
          <a:prstGeom prst="rect">
            <a:avLst/>
          </a:prstGeom>
          <a:solidFill>
            <a:srgbClr val="0039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4" name="TextBox 3"/>
          <p:cNvSpPr txBox="1"/>
          <p:nvPr userDrawn="1"/>
        </p:nvSpPr>
        <p:spPr>
          <a:xfrm>
            <a:off x="4716016" y="6556214"/>
            <a:ext cx="4350871" cy="246221"/>
          </a:xfrm>
          <a:prstGeom prst="rect">
            <a:avLst/>
          </a:prstGeom>
          <a:noFill/>
        </p:spPr>
        <p:txBody>
          <a:bodyPr wrap="none" rtlCol="0">
            <a:spAutoFit/>
          </a:bodyPr>
          <a:lstStyle/>
          <a:p>
            <a:r>
              <a:rPr lang="en-GB" sz="1000" b="0" i="1" dirty="0" smtClean="0">
                <a:solidFill>
                  <a:schemeClr val="bg1"/>
                </a:solidFill>
                <a:latin typeface="Arial" pitchFamily="34" charset="0"/>
                <a:cs typeface="Arial" pitchFamily="34" charset="0"/>
              </a:rPr>
              <a:t>4th International Workshop on ADSR systems and Thorium,  August 2016</a:t>
            </a:r>
            <a:endParaRPr lang="en-GB" sz="1000" b="0" i="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5790046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1FAD6-1E4C-4C00-8C17-36F0C083016B}" type="datetimeFigureOut">
              <a:rPr lang="en-GB" smtClean="0">
                <a:solidFill>
                  <a:prstClr val="black">
                    <a:tint val="75000"/>
                  </a:prstClr>
                </a:solidFill>
              </a:rPr>
              <a:pPr/>
              <a:t>31/08/2016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20CA2-89D3-4868-91CF-1E0D1377F455}"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86392076"/>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16.pn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1.xml"/><Relationship Id="rId4"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2.png"/><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xml"/><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image" Target="../media/image47.e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6.emf"/><Relationship Id="rId5" Type="http://schemas.openxmlformats.org/officeDocument/2006/relationships/oleObject" Target="../embeddings/oleObject2.bin"/><Relationship Id="rId10" Type="http://schemas.openxmlformats.org/officeDocument/2006/relationships/image" Target="../media/image48.emf"/><Relationship Id="rId4" Type="http://schemas.openxmlformats.org/officeDocument/2006/relationships/image" Target="../media/image45.wmf"/><Relationship Id="rId9" Type="http://schemas.openxmlformats.org/officeDocument/2006/relationships/oleObject" Target="../embeddings/oleObject4.bin"/></Relationships>
</file>

<file path=ppt/slides/_rels/slide3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51.emf"/></Relationships>
</file>

<file path=ppt/slides/_rels/slide37.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oleObject" Target="../embeddings/oleObject5.bin"/><Relationship Id="rId7" Type="http://schemas.openxmlformats.org/officeDocument/2006/relationships/image" Target="../media/image56.png"/><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image" Target="../media/image53.emf"/><Relationship Id="rId11" Type="http://schemas.openxmlformats.org/officeDocument/2006/relationships/image" Target="../media/image55.e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45.wmf"/><Relationship Id="rId9" Type="http://schemas.openxmlformats.org/officeDocument/2006/relationships/image" Target="../media/image54.emf"/></Relationships>
</file>

<file path=ppt/slides/_rels/slide4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emf"/><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45.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slideLayout" Target="../slideLayouts/slideLayout1.xml"/><Relationship Id="rId1" Type="http://schemas.openxmlformats.org/officeDocument/2006/relationships/video" Target="file:///C:\Users\Admin\Lost%20Acer\Documents\forwilfred\emmaMovie.wmv" TargetMode="External"/><Relationship Id="rId5" Type="http://schemas.openxmlformats.org/officeDocument/2006/relationships/image" Target="../media/image63.png"/><Relationship Id="rId4" Type="http://schemas.openxmlformats.org/officeDocument/2006/relationships/image" Target="../media/image1.gif"/></Relationships>
</file>

<file path=ppt/slides/_rels/slide4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68.png"/><Relationship Id="rId4" Type="http://schemas.openxmlformats.org/officeDocument/2006/relationships/image" Target="../media/image67.png"/></Relationships>
</file>

<file path=ppt/slides/_rels/slide4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gif"/><Relationship Id="rId1" Type="http://schemas.openxmlformats.org/officeDocument/2006/relationships/slideLayout" Target="../slideLayouts/slideLayout1.xml"/><Relationship Id="rId4" Type="http://schemas.microsoft.com/office/2007/relationships/hdphoto" Target="../media/hdphoto5.wdp"/></Relationships>
</file>

<file path=ppt/slides/_rels/slide49.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70.png"/><Relationship Id="rId1" Type="http://schemas.openxmlformats.org/officeDocument/2006/relationships/slideLayout" Target="../slideLayouts/slideLayout1.xml"/><Relationship Id="rId4" Type="http://schemas.microsoft.com/office/2007/relationships/hdphoto" Target="../media/hdphoto5.wdp"/></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9114" y="1340768"/>
            <a:ext cx="8656446" cy="1200329"/>
          </a:xfrm>
          <a:prstGeom prst="rect">
            <a:avLst/>
          </a:prstGeom>
          <a:noFill/>
        </p:spPr>
        <p:txBody>
          <a:bodyPr wrap="square" rtlCol="0">
            <a:spAutoFit/>
          </a:bodyPr>
          <a:lstStyle/>
          <a:p>
            <a:r>
              <a:rPr lang="en-GB" sz="4400" b="1" dirty="0" smtClean="0">
                <a:solidFill>
                  <a:srgbClr val="002060"/>
                </a:solidFill>
                <a:latin typeface="+mj-lt"/>
                <a:cs typeface="Arial" pitchFamily="34" charset="0"/>
              </a:rPr>
              <a:t>Thorium power: where </a:t>
            </a:r>
            <a:r>
              <a:rPr lang="en-GB" sz="4400" b="1" dirty="0">
                <a:solidFill>
                  <a:srgbClr val="002060"/>
                </a:solidFill>
                <a:latin typeface="+mj-lt"/>
                <a:cs typeface="Arial" pitchFamily="34" charset="0"/>
              </a:rPr>
              <a:t>are </a:t>
            </a:r>
            <a:r>
              <a:rPr lang="en-GB" sz="4400" b="1" dirty="0" smtClean="0">
                <a:solidFill>
                  <a:srgbClr val="002060"/>
                </a:solidFill>
                <a:latin typeface="+mj-lt"/>
                <a:cs typeface="Arial" pitchFamily="34" charset="0"/>
              </a:rPr>
              <a:t>we now?</a:t>
            </a:r>
            <a:endParaRPr lang="en-GB" sz="1000" b="1" dirty="0" smtClean="0">
              <a:solidFill>
                <a:srgbClr val="002060"/>
              </a:solidFill>
              <a:latin typeface="+mj-lt"/>
              <a:cs typeface="Arial" pitchFamily="34" charset="0"/>
            </a:endParaRPr>
          </a:p>
          <a:p>
            <a:endParaRPr lang="en-GB" sz="2800" b="1" dirty="0" smtClean="0">
              <a:solidFill>
                <a:srgbClr val="7030A0"/>
              </a:solidFill>
              <a:latin typeface="+mj-lt"/>
              <a:cs typeface="Arial" pitchFamily="34" charset="0"/>
            </a:endParaRPr>
          </a:p>
        </p:txBody>
      </p:sp>
      <p:pic>
        <p:nvPicPr>
          <p:cNvPr id="33794"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419" t="968" r="1317" b="1536"/>
          <a:stretch/>
        </p:blipFill>
        <p:spPr bwMode="auto">
          <a:xfrm>
            <a:off x="487554" y="2132856"/>
            <a:ext cx="8159567" cy="3548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115616" y="5373216"/>
            <a:ext cx="7153964" cy="984885"/>
          </a:xfrm>
          <a:prstGeom prst="rect">
            <a:avLst/>
          </a:prstGeom>
          <a:noFill/>
        </p:spPr>
        <p:txBody>
          <a:bodyPr wrap="square" rtlCol="0">
            <a:spAutoFit/>
          </a:bodyPr>
          <a:lstStyle/>
          <a:p>
            <a:pPr algn="ctr"/>
            <a:r>
              <a:rPr lang="en-GB" sz="2800" b="1" dirty="0" smtClean="0">
                <a:solidFill>
                  <a:srgbClr val="000082"/>
                </a:solidFill>
                <a:latin typeface="+mj-lt"/>
                <a:cs typeface="Arial" pitchFamily="34" charset="0"/>
              </a:rPr>
              <a:t>Bob Cywinski</a:t>
            </a:r>
            <a:endParaRPr lang="en-GB" dirty="0" smtClean="0">
              <a:solidFill>
                <a:srgbClr val="000082"/>
              </a:solidFill>
              <a:latin typeface="+mj-lt"/>
              <a:cs typeface="Arial" pitchFamily="34" charset="0"/>
            </a:endParaRPr>
          </a:p>
          <a:p>
            <a:pPr algn="ctr">
              <a:lnSpc>
                <a:spcPts val="1200"/>
              </a:lnSpc>
            </a:pPr>
            <a:r>
              <a:rPr lang="en-GB" sz="1600" i="1" dirty="0" smtClean="0">
                <a:solidFill>
                  <a:srgbClr val="000082"/>
                </a:solidFill>
                <a:latin typeface="+mj-lt"/>
                <a:cs typeface="Arial" pitchFamily="34" charset="0"/>
              </a:rPr>
              <a:t>Professor Emeritus</a:t>
            </a:r>
          </a:p>
          <a:p>
            <a:pPr algn="ctr">
              <a:lnSpc>
                <a:spcPts val="1200"/>
              </a:lnSpc>
            </a:pPr>
            <a:r>
              <a:rPr lang="en-GB" sz="1600" i="1" dirty="0" smtClean="0">
                <a:solidFill>
                  <a:srgbClr val="000082"/>
                </a:solidFill>
                <a:latin typeface="+mj-lt"/>
                <a:cs typeface="Arial" pitchFamily="34" charset="0"/>
              </a:rPr>
              <a:t>International Institute for Accelerator Applications</a:t>
            </a:r>
          </a:p>
          <a:p>
            <a:pPr algn="ctr">
              <a:lnSpc>
                <a:spcPts val="1200"/>
              </a:lnSpc>
            </a:pPr>
            <a:r>
              <a:rPr lang="en-GB" sz="1600" i="1" dirty="0" smtClean="0">
                <a:solidFill>
                  <a:srgbClr val="000082"/>
                </a:solidFill>
                <a:latin typeface="+mj-lt"/>
                <a:cs typeface="Arial" pitchFamily="34" charset="0"/>
              </a:rPr>
              <a:t>University of Huddersfield, UK</a:t>
            </a:r>
          </a:p>
        </p:txBody>
      </p:sp>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5974" y="3245234"/>
            <a:ext cx="2561137" cy="1733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91315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4523" y="297626"/>
            <a:ext cx="5500224"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Thorium HTR (Germany) - HTGR</a:t>
            </a:r>
            <a:endParaRPr lang="en-GB" sz="2800" dirty="0">
              <a:solidFill>
                <a:schemeClr val="bg1"/>
              </a:solidFill>
              <a:latin typeface="Arial" pitchFamily="34" charset="0"/>
              <a:cs typeface="Arial" pitchFamily="34" charset="0"/>
            </a:endParaRPr>
          </a:p>
        </p:txBody>
      </p:sp>
      <p:sp>
        <p:nvSpPr>
          <p:cNvPr id="4" name="Rectangle 11"/>
          <p:cNvSpPr>
            <a:spLocks noChangeArrowheads="1"/>
          </p:cNvSpPr>
          <p:nvPr/>
        </p:nvSpPr>
        <p:spPr bwMode="auto">
          <a:xfrm>
            <a:off x="244523" y="1910735"/>
            <a:ext cx="2932113"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dirty="0">
                <a:latin typeface="Arial" pitchFamily="34" charset="0"/>
                <a:cs typeface="Arial" pitchFamily="34" charset="0"/>
              </a:rPr>
              <a:t>The 300 </a:t>
            </a:r>
            <a:r>
              <a:rPr lang="en-GB" sz="1600" dirty="0" err="1">
                <a:latin typeface="Arial" pitchFamily="34" charset="0"/>
                <a:cs typeface="Arial" pitchFamily="34" charset="0"/>
              </a:rPr>
              <a:t>MWe</a:t>
            </a:r>
            <a:r>
              <a:rPr lang="en-GB" sz="1600" dirty="0">
                <a:latin typeface="Arial" pitchFamily="34" charset="0"/>
                <a:cs typeface="Arial" pitchFamily="34" charset="0"/>
              </a:rPr>
              <a:t> THTR (Thorium High Temperature Reactor) operated between 1983 and 1989</a:t>
            </a:r>
            <a:r>
              <a:rPr lang="en-GB" sz="1600" dirty="0" smtClean="0">
                <a:latin typeface="Arial" pitchFamily="34" charset="0"/>
                <a:cs typeface="Arial" pitchFamily="34" charset="0"/>
              </a:rPr>
              <a:t>.</a:t>
            </a:r>
            <a:endParaRPr lang="en-GB" sz="1600" dirty="0">
              <a:latin typeface="Arial" pitchFamily="34" charset="0"/>
              <a:cs typeface="Arial" pitchFamily="34" charset="0"/>
            </a:endParaRPr>
          </a:p>
        </p:txBody>
      </p:sp>
      <p:pic>
        <p:nvPicPr>
          <p:cNvPr id="5" name="Picture 4"/>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12847" t="6810" r="935" b="1904"/>
          <a:stretch/>
        </p:blipFill>
        <p:spPr bwMode="auto">
          <a:xfrm>
            <a:off x="3131840" y="1412777"/>
            <a:ext cx="5832648" cy="4610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244523" y="3134870"/>
            <a:ext cx="2978150"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dirty="0">
                <a:latin typeface="Arial" pitchFamily="34" charset="0"/>
                <a:cs typeface="Arial" pitchFamily="34" charset="0"/>
              </a:rPr>
              <a:t>THTR was fuelled with 674,000 pebbles, over half containing </a:t>
            </a:r>
            <a:r>
              <a:rPr lang="en-GB" sz="1600" dirty="0" err="1">
                <a:latin typeface="Arial" pitchFamily="34" charset="0"/>
                <a:cs typeface="Arial" pitchFamily="34" charset="0"/>
              </a:rPr>
              <a:t>Th</a:t>
            </a:r>
            <a:r>
              <a:rPr lang="en-GB" sz="1600" dirty="0">
                <a:latin typeface="Arial" pitchFamily="34" charset="0"/>
                <a:cs typeface="Arial" pitchFamily="34" charset="0"/>
              </a:rPr>
              <a:t>/HEU fuel (the rest graphite moderator and some neutron absorbers). </a:t>
            </a:r>
          </a:p>
          <a:p>
            <a:endParaRPr lang="en-GB" sz="1600" dirty="0">
              <a:latin typeface="Arial" pitchFamily="34" charset="0"/>
              <a:cs typeface="Arial" pitchFamily="34" charset="0"/>
            </a:endParaRPr>
          </a:p>
        </p:txBody>
      </p:sp>
      <p:sp>
        <p:nvSpPr>
          <p:cNvPr id="8" name="Rectangle 7"/>
          <p:cNvSpPr>
            <a:spLocks noChangeArrowheads="1"/>
          </p:cNvSpPr>
          <p:nvPr/>
        </p:nvSpPr>
        <p:spPr bwMode="auto">
          <a:xfrm>
            <a:off x="244523" y="4591293"/>
            <a:ext cx="27872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The fuel pellets were continuously recycled with the fuel passing through the core an average of six times. </a:t>
            </a:r>
          </a:p>
        </p:txBody>
      </p:sp>
    </p:spTree>
    <p:extLst>
      <p:ext uri="{BB962C8B-B14F-4D97-AF65-F5344CB8AC3E}">
        <p14:creationId xmlns:p14="http://schemas.microsoft.com/office/powerpoint/2010/main" val="28129398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297626"/>
            <a:ext cx="3942105"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Where were we then….</a:t>
            </a:r>
            <a:endParaRPr lang="en-GB" sz="2800" dirty="0">
              <a:solidFill>
                <a:schemeClr val="bg1"/>
              </a:solidFill>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866836821"/>
              </p:ext>
            </p:extLst>
          </p:nvPr>
        </p:nvGraphicFramePr>
        <p:xfrm>
          <a:off x="-1" y="1180071"/>
          <a:ext cx="9144000" cy="5345272"/>
        </p:xfrm>
        <a:graphic>
          <a:graphicData uri="http://schemas.openxmlformats.org/drawingml/2006/table">
            <a:tbl>
              <a:tblPr firstRow="1" bandRow="1">
                <a:tableStyleId>{125E5076-3810-47DD-B79F-674D7AD40C01}</a:tableStyleId>
              </a:tblPr>
              <a:tblGrid>
                <a:gridCol w="1555629"/>
                <a:gridCol w="1688241"/>
                <a:gridCol w="1423016"/>
                <a:gridCol w="1555629"/>
                <a:gridCol w="1555629"/>
                <a:gridCol w="1365856"/>
              </a:tblGrid>
              <a:tr h="651832">
                <a:tc>
                  <a:txBody>
                    <a:bodyPr/>
                    <a:lstStyle/>
                    <a:p>
                      <a:r>
                        <a:rPr lang="en-GB" sz="1600" b="1" dirty="0" smtClean="0">
                          <a:solidFill>
                            <a:schemeClr val="bg1"/>
                          </a:solidFill>
                        </a:rPr>
                        <a:t>Country</a:t>
                      </a:r>
                      <a:endParaRPr lang="en-GB" sz="1600" b="1" dirty="0">
                        <a:solidFill>
                          <a:schemeClr val="bg1"/>
                        </a:solidFill>
                      </a:endParaRPr>
                    </a:p>
                  </a:txBody>
                  <a:tcPr anchor="ctr"/>
                </a:tc>
                <a:tc>
                  <a:txBody>
                    <a:bodyPr/>
                    <a:lstStyle/>
                    <a:p>
                      <a:r>
                        <a:rPr lang="en-GB" sz="1600" b="1" dirty="0" smtClean="0"/>
                        <a:t>Name</a:t>
                      </a:r>
                      <a:endParaRPr lang="en-GB" sz="1600" b="1" dirty="0"/>
                    </a:p>
                  </a:txBody>
                  <a:tcPr anchor="ctr"/>
                </a:tc>
                <a:tc>
                  <a:txBody>
                    <a:bodyPr/>
                    <a:lstStyle/>
                    <a:p>
                      <a:r>
                        <a:rPr lang="en-GB" sz="1600" b="1" dirty="0" smtClean="0"/>
                        <a:t>Type</a:t>
                      </a:r>
                      <a:endParaRPr lang="en-GB" sz="1600" b="1" dirty="0"/>
                    </a:p>
                  </a:txBody>
                  <a:tcPr anchor="ctr"/>
                </a:tc>
                <a:tc>
                  <a:txBody>
                    <a:bodyPr/>
                    <a:lstStyle/>
                    <a:p>
                      <a:r>
                        <a:rPr lang="en-GB" sz="1600" b="1" dirty="0" smtClean="0"/>
                        <a:t>Power</a:t>
                      </a:r>
                      <a:endParaRPr lang="en-GB" sz="1600" b="1" dirty="0"/>
                    </a:p>
                  </a:txBody>
                  <a:tcPr anchor="ctr"/>
                </a:tc>
                <a:tc>
                  <a:txBody>
                    <a:bodyPr/>
                    <a:lstStyle/>
                    <a:p>
                      <a:r>
                        <a:rPr lang="en-GB" sz="1600" b="1" dirty="0" smtClean="0"/>
                        <a:t>Operation</a:t>
                      </a:r>
                      <a:endParaRPr lang="en-GB" sz="1600" b="1" dirty="0"/>
                    </a:p>
                  </a:txBody>
                  <a:tcPr anchor="ctr"/>
                </a:tc>
                <a:tc>
                  <a:txBody>
                    <a:bodyPr/>
                    <a:lstStyle/>
                    <a:p>
                      <a:r>
                        <a:rPr lang="en-GB" sz="1600" b="1" dirty="0" smtClean="0"/>
                        <a:t>Fuel</a:t>
                      </a:r>
                      <a:endParaRPr lang="en-GB" sz="1600" b="1" dirty="0"/>
                    </a:p>
                  </a:txBody>
                  <a:tcPr anchor="ctr"/>
                </a:tc>
              </a:tr>
              <a:tr h="997818">
                <a:tc>
                  <a:txBody>
                    <a:bodyPr/>
                    <a:lstStyle/>
                    <a:p>
                      <a:r>
                        <a:rPr lang="en-GB" sz="1600" dirty="0" smtClean="0"/>
                        <a:t>Germany</a:t>
                      </a:r>
                      <a:endParaRPr lang="en-GB" sz="1600" dirty="0"/>
                    </a:p>
                  </a:txBody>
                  <a:tcPr/>
                </a:tc>
                <a:tc>
                  <a:txBody>
                    <a:bodyPr/>
                    <a:lstStyle/>
                    <a:p>
                      <a:r>
                        <a:rPr lang="en-GB" sz="1600" dirty="0" smtClean="0"/>
                        <a:t>AVR</a:t>
                      </a:r>
                    </a:p>
                    <a:p>
                      <a:r>
                        <a:rPr lang="en-GB" sz="1600" dirty="0" smtClean="0"/>
                        <a:t>THTR</a:t>
                      </a:r>
                      <a:endParaRPr lang="en-GB" sz="1600" dirty="0"/>
                    </a:p>
                  </a:txBody>
                  <a:tcPr/>
                </a:tc>
                <a:tc>
                  <a:txBody>
                    <a:bodyPr/>
                    <a:lstStyle/>
                    <a:p>
                      <a:r>
                        <a:rPr lang="en-GB" sz="1600" dirty="0" smtClean="0"/>
                        <a:t>HTGR</a:t>
                      </a:r>
                    </a:p>
                    <a:p>
                      <a:r>
                        <a:rPr lang="en-GB" sz="1600" dirty="0" smtClean="0"/>
                        <a:t>HTGR</a:t>
                      </a:r>
                      <a:endParaRPr lang="en-GB" sz="1600" dirty="0"/>
                    </a:p>
                  </a:txBody>
                  <a:tcPr/>
                </a:tc>
                <a:tc>
                  <a:txBody>
                    <a:bodyPr/>
                    <a:lstStyle/>
                    <a:p>
                      <a:r>
                        <a:rPr lang="en-GB" sz="1600" dirty="0" smtClean="0"/>
                        <a:t>15 </a:t>
                      </a:r>
                      <a:r>
                        <a:rPr lang="en-GB" sz="1600" dirty="0" err="1" smtClean="0"/>
                        <a:t>MW</a:t>
                      </a:r>
                      <a:r>
                        <a:rPr lang="en-GB" sz="1600" baseline="-25000" dirty="0" err="1" smtClean="0"/>
                        <a:t>e</a:t>
                      </a:r>
                      <a:endParaRPr lang="en-GB" sz="1600" baseline="-25000" dirty="0" smtClean="0"/>
                    </a:p>
                    <a:p>
                      <a:r>
                        <a:rPr lang="en-GB" sz="1600" dirty="0" smtClean="0"/>
                        <a:t>300 </a:t>
                      </a:r>
                      <a:r>
                        <a:rPr lang="en-GB" sz="1600" dirty="0" err="1" smtClean="0"/>
                        <a:t>MW</a:t>
                      </a:r>
                      <a:r>
                        <a:rPr lang="en-GB" sz="1600" baseline="-25000" dirty="0" err="1" smtClean="0"/>
                        <a:t>e</a:t>
                      </a:r>
                      <a:endParaRPr lang="en-GB" sz="1600" baseline="-25000" dirty="0"/>
                    </a:p>
                  </a:txBody>
                  <a:tcPr/>
                </a:tc>
                <a:tc>
                  <a:txBody>
                    <a:bodyPr/>
                    <a:lstStyle/>
                    <a:p>
                      <a:r>
                        <a:rPr lang="en-GB" sz="1600" dirty="0" smtClean="0"/>
                        <a:t>1967-1988</a:t>
                      </a:r>
                    </a:p>
                    <a:p>
                      <a:r>
                        <a:rPr lang="en-GB" sz="1600" dirty="0" smtClean="0"/>
                        <a:t>1985-1989</a:t>
                      </a:r>
                      <a:endParaRPr lang="en-GB" sz="1600" dirty="0"/>
                    </a:p>
                  </a:txBody>
                  <a:tcPr/>
                </a:tc>
                <a:tc>
                  <a:txBody>
                    <a:bodyPr/>
                    <a:lstStyle/>
                    <a:p>
                      <a:r>
                        <a:rPr lang="en-GB" sz="1600" dirty="0" smtClean="0"/>
                        <a:t>Th+U235, coated particles</a:t>
                      </a:r>
                      <a:endParaRPr lang="en-GB" sz="1600" dirty="0"/>
                    </a:p>
                  </a:txBody>
                  <a:tcPr/>
                </a:tc>
              </a:tr>
              <a:tr h="997818">
                <a:tc>
                  <a:txBody>
                    <a:bodyPr/>
                    <a:lstStyle/>
                    <a:p>
                      <a:r>
                        <a:rPr lang="en-GB" sz="1600" dirty="0" smtClean="0"/>
                        <a:t>UK (OECD/</a:t>
                      </a:r>
                    </a:p>
                    <a:p>
                      <a:r>
                        <a:rPr lang="en-GB" sz="1600" dirty="0" err="1" smtClean="0"/>
                        <a:t>Euratom</a:t>
                      </a:r>
                      <a:r>
                        <a:rPr lang="en-GB" sz="1600" dirty="0" smtClean="0"/>
                        <a:t>)</a:t>
                      </a:r>
                      <a:endParaRPr lang="en-GB" sz="1600" dirty="0"/>
                    </a:p>
                  </a:txBody>
                  <a:tcPr/>
                </a:tc>
                <a:tc>
                  <a:txBody>
                    <a:bodyPr/>
                    <a:lstStyle/>
                    <a:p>
                      <a:r>
                        <a:rPr lang="en-GB" sz="1600" dirty="0" smtClean="0"/>
                        <a:t>Dragon</a:t>
                      </a:r>
                      <a:endParaRPr lang="en-GB" sz="1600" dirty="0"/>
                    </a:p>
                  </a:txBody>
                  <a:tcPr/>
                </a:tc>
                <a:tc>
                  <a:txBody>
                    <a:bodyPr/>
                    <a:lstStyle/>
                    <a:p>
                      <a:r>
                        <a:rPr lang="en-GB" sz="1600" dirty="0" smtClean="0"/>
                        <a:t>HTGR</a:t>
                      </a:r>
                      <a:endParaRPr lang="en-GB" sz="1600" dirty="0"/>
                    </a:p>
                  </a:txBody>
                  <a:tcPr/>
                </a:tc>
                <a:tc>
                  <a:txBody>
                    <a:bodyPr/>
                    <a:lstStyle/>
                    <a:p>
                      <a:r>
                        <a:rPr lang="en-GB" sz="1600" dirty="0" smtClean="0"/>
                        <a:t>20 </a:t>
                      </a:r>
                      <a:r>
                        <a:rPr lang="en-GB" sz="1600" dirty="0" err="1" smtClean="0"/>
                        <a:t>MW</a:t>
                      </a:r>
                      <a:r>
                        <a:rPr lang="en-GB" sz="1600" baseline="-25000" dirty="0" err="1" smtClean="0"/>
                        <a:t>th</a:t>
                      </a:r>
                      <a:endParaRPr lang="en-GB" sz="1600" baseline="-25000" dirty="0"/>
                    </a:p>
                  </a:txBody>
                  <a:tcPr/>
                </a:tc>
                <a:tc>
                  <a:txBody>
                    <a:bodyPr/>
                    <a:lstStyle/>
                    <a:p>
                      <a:r>
                        <a:rPr lang="en-GB" sz="1600" dirty="0" smtClean="0"/>
                        <a:t>1966-1973</a:t>
                      </a:r>
                      <a:endParaRPr lang="en-GB" sz="1600" dirty="0"/>
                    </a:p>
                  </a:txBody>
                  <a:tcPr/>
                </a:tc>
                <a:tc>
                  <a:txBody>
                    <a:bodyPr/>
                    <a:lstStyle/>
                    <a:p>
                      <a:r>
                        <a:rPr lang="en-GB" sz="1600" dirty="0" smtClean="0"/>
                        <a:t>Th+U235, coated particles</a:t>
                      </a:r>
                      <a:endParaRPr lang="en-GB" sz="1600" dirty="0"/>
                    </a:p>
                  </a:txBody>
                  <a:tcPr/>
                </a:tc>
              </a:tr>
              <a:tr h="997818">
                <a:tc>
                  <a:txBody>
                    <a:bodyPr/>
                    <a:lstStyle/>
                    <a:p>
                      <a:r>
                        <a:rPr lang="en-GB" sz="1600" dirty="0" smtClean="0"/>
                        <a:t>USA</a:t>
                      </a:r>
                      <a:endParaRPr lang="en-GB" sz="1600" dirty="0"/>
                    </a:p>
                  </a:txBody>
                  <a:tcPr/>
                </a:tc>
                <a:tc>
                  <a:txBody>
                    <a:bodyPr/>
                    <a:lstStyle/>
                    <a:p>
                      <a:r>
                        <a:rPr lang="en-GB" sz="1600" dirty="0" smtClean="0"/>
                        <a:t>Peach Bottom</a:t>
                      </a:r>
                    </a:p>
                    <a:p>
                      <a:r>
                        <a:rPr lang="en-GB" sz="1600" dirty="0" smtClean="0"/>
                        <a:t>Fort St </a:t>
                      </a:r>
                      <a:r>
                        <a:rPr lang="en-GB" sz="1600" dirty="0" err="1" smtClean="0"/>
                        <a:t>Vrain</a:t>
                      </a:r>
                      <a:endParaRPr lang="en-GB" sz="1600" dirty="0" smtClean="0"/>
                    </a:p>
                  </a:txBody>
                  <a:tcPr/>
                </a:tc>
                <a:tc>
                  <a:txBody>
                    <a:bodyPr/>
                    <a:lstStyle/>
                    <a:p>
                      <a:r>
                        <a:rPr lang="en-GB" sz="1600" dirty="0" smtClean="0"/>
                        <a:t>HTGR</a:t>
                      </a:r>
                    </a:p>
                    <a:p>
                      <a:r>
                        <a:rPr lang="en-GB" sz="1600" dirty="0" smtClean="0"/>
                        <a:t>HTGR</a:t>
                      </a:r>
                      <a:endParaRPr lang="en-GB" sz="1600" dirty="0"/>
                    </a:p>
                  </a:txBody>
                  <a:tcPr/>
                </a:tc>
                <a:tc>
                  <a:txBody>
                    <a:bodyPr/>
                    <a:lstStyle/>
                    <a:p>
                      <a:r>
                        <a:rPr lang="en-GB" sz="1600" dirty="0" smtClean="0"/>
                        <a:t>40</a:t>
                      </a:r>
                      <a:r>
                        <a:rPr lang="en-GB" sz="1600" baseline="0" dirty="0" smtClean="0"/>
                        <a:t> </a:t>
                      </a:r>
                      <a:r>
                        <a:rPr lang="en-GB" sz="1600" baseline="0" dirty="0" err="1" smtClean="0"/>
                        <a:t>MW</a:t>
                      </a:r>
                      <a:r>
                        <a:rPr lang="en-GB" sz="1600" baseline="-25000" dirty="0" err="1" smtClean="0"/>
                        <a:t>e</a:t>
                      </a:r>
                      <a:endParaRPr lang="en-GB" sz="1600" baseline="-25000" dirty="0" smtClean="0"/>
                    </a:p>
                    <a:p>
                      <a:r>
                        <a:rPr lang="en-GB" sz="1600" baseline="0" dirty="0" smtClean="0"/>
                        <a:t>330 </a:t>
                      </a:r>
                      <a:r>
                        <a:rPr lang="en-GB" sz="1600" baseline="0" dirty="0" err="1" smtClean="0"/>
                        <a:t>MW</a:t>
                      </a:r>
                      <a:r>
                        <a:rPr lang="en-GB" sz="1600" baseline="-25000" dirty="0" err="1" smtClean="0"/>
                        <a:t>e</a:t>
                      </a:r>
                      <a:endParaRPr lang="en-GB" sz="1600" baseline="-25000" dirty="0"/>
                    </a:p>
                  </a:txBody>
                  <a:tcPr/>
                </a:tc>
                <a:tc>
                  <a:txBody>
                    <a:bodyPr/>
                    <a:lstStyle/>
                    <a:p>
                      <a:r>
                        <a:rPr lang="en-GB" sz="1600" dirty="0" smtClean="0"/>
                        <a:t>1967-1974</a:t>
                      </a:r>
                    </a:p>
                    <a:p>
                      <a:r>
                        <a:rPr lang="en-GB" sz="1600" dirty="0" smtClean="0"/>
                        <a:t>1976-1989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Th+U235, coated particles</a:t>
                      </a:r>
                    </a:p>
                  </a:txBody>
                  <a:tcPr/>
                </a:tc>
              </a:tr>
              <a:tr h="702168">
                <a:tc>
                  <a:txBody>
                    <a:bodyPr/>
                    <a:lstStyle/>
                    <a:p>
                      <a:r>
                        <a:rPr lang="en-GB" sz="1600" dirty="0" smtClean="0"/>
                        <a:t>USA</a:t>
                      </a:r>
                      <a:endParaRPr lang="en-GB" sz="1600" dirty="0"/>
                    </a:p>
                  </a:txBody>
                  <a:tcPr/>
                </a:tc>
                <a:tc>
                  <a:txBody>
                    <a:bodyPr/>
                    <a:lstStyle/>
                    <a:p>
                      <a:r>
                        <a:rPr lang="en-GB" sz="1600" dirty="0" err="1" smtClean="0"/>
                        <a:t>Shippingport</a:t>
                      </a:r>
                      <a:endParaRPr lang="en-GB" sz="1600" dirty="0" smtClean="0"/>
                    </a:p>
                    <a:p>
                      <a:r>
                        <a:rPr lang="en-GB" sz="1600" dirty="0" smtClean="0"/>
                        <a:t>Indian</a:t>
                      </a:r>
                      <a:r>
                        <a:rPr lang="en-GB" sz="1600" baseline="0" dirty="0" smtClean="0"/>
                        <a:t> Point 1</a:t>
                      </a:r>
                      <a:endParaRPr lang="en-GB" sz="1600" dirty="0"/>
                    </a:p>
                  </a:txBody>
                  <a:tcPr/>
                </a:tc>
                <a:tc>
                  <a:txBody>
                    <a:bodyPr/>
                    <a:lstStyle/>
                    <a:p>
                      <a:r>
                        <a:rPr lang="en-GB" sz="1600" dirty="0" smtClean="0"/>
                        <a:t>LWBR PWR</a:t>
                      </a:r>
                    </a:p>
                    <a:p>
                      <a:r>
                        <a:rPr lang="en-GB" sz="1600" dirty="0" smtClean="0"/>
                        <a:t>LWBR PWR</a:t>
                      </a:r>
                      <a:endParaRPr lang="en-GB" sz="1600" dirty="0"/>
                    </a:p>
                  </a:txBody>
                  <a:tcPr/>
                </a:tc>
                <a:tc>
                  <a:txBody>
                    <a:bodyPr/>
                    <a:lstStyle/>
                    <a:p>
                      <a:r>
                        <a:rPr lang="en-GB" sz="1600" dirty="0" smtClean="0"/>
                        <a:t>100 </a:t>
                      </a:r>
                      <a:r>
                        <a:rPr lang="en-GB" sz="1600" dirty="0" err="1" smtClean="0"/>
                        <a:t>MW</a:t>
                      </a:r>
                      <a:r>
                        <a:rPr lang="en-GB" sz="1600" baseline="-25000" dirty="0" err="1" smtClean="0"/>
                        <a:t>e</a:t>
                      </a:r>
                      <a:endParaRPr lang="en-GB" sz="1600" baseline="-25000" dirty="0" smtClean="0"/>
                    </a:p>
                    <a:p>
                      <a:r>
                        <a:rPr lang="en-GB" sz="1600" dirty="0" smtClean="0"/>
                        <a:t>285</a:t>
                      </a:r>
                      <a:r>
                        <a:rPr lang="en-GB" sz="1600" baseline="0" dirty="0" smtClean="0"/>
                        <a:t> </a:t>
                      </a:r>
                      <a:r>
                        <a:rPr lang="en-GB" sz="1600" baseline="0" dirty="0" err="1" smtClean="0"/>
                        <a:t>MW</a:t>
                      </a:r>
                      <a:r>
                        <a:rPr lang="en-GB" sz="1600" baseline="-25000" dirty="0" err="1" smtClean="0"/>
                        <a:t>e</a:t>
                      </a:r>
                      <a:endParaRPr lang="en-GB" sz="1600" baseline="-25000" dirty="0" smtClean="0"/>
                    </a:p>
                  </a:txBody>
                  <a:tcPr/>
                </a:tc>
                <a:tc>
                  <a:txBody>
                    <a:bodyPr/>
                    <a:lstStyle/>
                    <a:p>
                      <a:r>
                        <a:rPr lang="en-GB" sz="1600" dirty="0" smtClean="0"/>
                        <a:t>1977-1982</a:t>
                      </a:r>
                    </a:p>
                    <a:p>
                      <a:r>
                        <a:rPr lang="en-GB" sz="1600" dirty="0" smtClean="0"/>
                        <a:t>1962-1980</a:t>
                      </a:r>
                      <a:endParaRPr lang="en-GB" sz="1600" dirty="0"/>
                    </a:p>
                  </a:txBody>
                  <a:tcPr/>
                </a:tc>
                <a:tc>
                  <a:txBody>
                    <a:bodyPr/>
                    <a:lstStyle/>
                    <a:p>
                      <a:r>
                        <a:rPr lang="en-GB" sz="1600" dirty="0" smtClean="0"/>
                        <a:t>Th+U233</a:t>
                      </a:r>
                    </a:p>
                    <a:p>
                      <a:r>
                        <a:rPr lang="en-GB" sz="1600" dirty="0" smtClean="0"/>
                        <a:t>Oxide</a:t>
                      </a:r>
                      <a:r>
                        <a:rPr lang="en-GB" sz="1600" baseline="0" dirty="0" smtClean="0"/>
                        <a:t> pellets</a:t>
                      </a:r>
                      <a:endParaRPr lang="en-GB" sz="1600" dirty="0"/>
                    </a:p>
                  </a:txBody>
                  <a:tcPr/>
                </a:tc>
              </a:tr>
              <a:tr h="997818">
                <a:tc>
                  <a:txBody>
                    <a:bodyPr/>
                    <a:lstStyle/>
                    <a:p>
                      <a:r>
                        <a:rPr lang="en-GB" sz="1600" dirty="0" smtClean="0"/>
                        <a:t>India</a:t>
                      </a:r>
                      <a:endParaRPr lang="en-GB" sz="1600" dirty="0"/>
                    </a:p>
                  </a:txBody>
                  <a:tcPr/>
                </a:tc>
                <a:tc>
                  <a:txBody>
                    <a:bodyPr/>
                    <a:lstStyle/>
                    <a:p>
                      <a:r>
                        <a:rPr lang="en-GB" sz="1600" dirty="0" err="1" smtClean="0"/>
                        <a:t>Kamini</a:t>
                      </a:r>
                      <a:endParaRPr lang="en-GB" sz="1600" dirty="0" smtClean="0"/>
                    </a:p>
                    <a:p>
                      <a:r>
                        <a:rPr lang="en-GB" sz="1600" dirty="0" err="1" smtClean="0"/>
                        <a:t>Cirus</a:t>
                      </a:r>
                      <a:endParaRPr lang="en-GB" sz="1600" dirty="0" smtClean="0"/>
                    </a:p>
                    <a:p>
                      <a:r>
                        <a:rPr lang="en-GB" sz="1600" dirty="0" err="1" smtClean="0"/>
                        <a:t>Dhruva</a:t>
                      </a:r>
                      <a:endParaRPr lang="en-GB" sz="1600" dirty="0"/>
                    </a:p>
                  </a:txBody>
                  <a:tcPr/>
                </a:tc>
                <a:tc>
                  <a:txBody>
                    <a:bodyPr/>
                    <a:lstStyle/>
                    <a:p>
                      <a:r>
                        <a:rPr lang="en-GB" sz="1600" dirty="0" smtClean="0"/>
                        <a:t>MTR (LWR)</a:t>
                      </a:r>
                    </a:p>
                    <a:p>
                      <a:r>
                        <a:rPr lang="en-GB" sz="1600" dirty="0" smtClean="0"/>
                        <a:t>MTR</a:t>
                      </a:r>
                    </a:p>
                    <a:p>
                      <a:r>
                        <a:rPr lang="en-GB" sz="1600" dirty="0" smtClean="0"/>
                        <a:t>MTR</a:t>
                      </a:r>
                      <a:endParaRPr lang="en-GB" sz="1600" dirty="0"/>
                    </a:p>
                  </a:txBody>
                  <a:tcPr/>
                </a:tc>
                <a:tc>
                  <a:txBody>
                    <a:bodyPr/>
                    <a:lstStyle/>
                    <a:p>
                      <a:r>
                        <a:rPr lang="en-GB" sz="1600" dirty="0" smtClean="0"/>
                        <a:t>30</a:t>
                      </a:r>
                      <a:r>
                        <a:rPr lang="en-GB" sz="1600" baseline="0" dirty="0" smtClean="0"/>
                        <a:t> </a:t>
                      </a:r>
                      <a:r>
                        <a:rPr lang="en-GB" sz="1600" baseline="0" dirty="0" err="1" smtClean="0"/>
                        <a:t>kW</a:t>
                      </a:r>
                      <a:r>
                        <a:rPr lang="en-GB" sz="1600" baseline="-25000" dirty="0" err="1" smtClean="0"/>
                        <a:t>th</a:t>
                      </a:r>
                      <a:endParaRPr lang="en-GB" sz="1600" baseline="-25000" dirty="0" smtClean="0"/>
                    </a:p>
                    <a:p>
                      <a:r>
                        <a:rPr lang="en-GB" sz="1600" baseline="0" dirty="0" smtClean="0"/>
                        <a:t>40 </a:t>
                      </a:r>
                      <a:r>
                        <a:rPr lang="en-GB" sz="1600" baseline="0" dirty="0" err="1" smtClean="0"/>
                        <a:t>MW</a:t>
                      </a:r>
                      <a:r>
                        <a:rPr lang="en-GB" sz="1600" baseline="-25000" dirty="0" err="1" smtClean="0"/>
                        <a:t>th</a:t>
                      </a:r>
                      <a:endParaRPr lang="en-GB" sz="1600" baseline="-25000" dirty="0" smtClean="0"/>
                    </a:p>
                    <a:p>
                      <a:r>
                        <a:rPr lang="en-GB" sz="1600" baseline="0" dirty="0" smtClean="0"/>
                        <a:t>100 </a:t>
                      </a:r>
                      <a:r>
                        <a:rPr lang="en-GB" sz="1600" baseline="0" dirty="0" err="1" smtClean="0"/>
                        <a:t>MW</a:t>
                      </a:r>
                      <a:r>
                        <a:rPr lang="en-GB" sz="1600" baseline="-25000" dirty="0" err="1" smtClean="0"/>
                        <a:t>th</a:t>
                      </a:r>
                      <a:endParaRPr lang="en-GB" sz="1600" baseline="-25000" dirty="0"/>
                    </a:p>
                  </a:txBody>
                  <a:tcPr/>
                </a:tc>
                <a:tc>
                  <a:txBody>
                    <a:bodyPr/>
                    <a:lstStyle/>
                    <a:p>
                      <a:r>
                        <a:rPr lang="en-GB" sz="1600" dirty="0" smtClean="0"/>
                        <a:t>In operation</a:t>
                      </a:r>
                    </a:p>
                    <a:p>
                      <a:r>
                        <a:rPr lang="en-GB" sz="1600" dirty="0" smtClean="0"/>
                        <a:t>In operation</a:t>
                      </a:r>
                    </a:p>
                    <a:p>
                      <a:r>
                        <a:rPr lang="en-GB" sz="1600" dirty="0" smtClean="0"/>
                        <a:t>In</a:t>
                      </a:r>
                      <a:r>
                        <a:rPr lang="en-GB" sz="1600" baseline="0" dirty="0" smtClean="0"/>
                        <a:t> operation</a:t>
                      </a:r>
                      <a:endParaRPr lang="en-GB" sz="1600" dirty="0"/>
                    </a:p>
                  </a:txBody>
                  <a:tcPr/>
                </a:tc>
                <a:tc>
                  <a:txBody>
                    <a:bodyPr/>
                    <a:lstStyle/>
                    <a:p>
                      <a:r>
                        <a:rPr lang="en-GB" sz="1600" dirty="0" smtClean="0"/>
                        <a:t>Al+U233, J-rod of Th&amp;ThO</a:t>
                      </a:r>
                      <a:r>
                        <a:rPr lang="en-GB" sz="1600" baseline="-25000" dirty="0" smtClean="0"/>
                        <a:t>2</a:t>
                      </a:r>
                      <a:endParaRPr lang="en-GB" sz="1600" baseline="-25000" dirty="0"/>
                    </a:p>
                  </a:txBody>
                  <a:tcPr/>
                </a:tc>
              </a:tr>
            </a:tbl>
          </a:graphicData>
        </a:graphic>
      </p:graphicFrame>
      <p:sp>
        <p:nvSpPr>
          <p:cNvPr id="5" name="Rectangle 4"/>
          <p:cNvSpPr/>
          <p:nvPr/>
        </p:nvSpPr>
        <p:spPr>
          <a:xfrm>
            <a:off x="7568514" y="252883"/>
            <a:ext cx="1291281" cy="1149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b="8939"/>
          <a:stretch/>
        </p:blipFill>
        <p:spPr>
          <a:xfrm>
            <a:off x="7591195" y="252884"/>
            <a:ext cx="1244724" cy="1133464"/>
          </a:xfrm>
          <a:prstGeom prst="rect">
            <a:avLst/>
          </a:prstGeom>
          <a:solidFill>
            <a:srgbClr val="406B98"/>
          </a:solidFill>
        </p:spPr>
      </p:pic>
      <p:pic>
        <p:nvPicPr>
          <p:cNvPr id="1229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68212" b="18902"/>
          <a:stretch/>
        </p:blipFill>
        <p:spPr bwMode="auto">
          <a:xfrm>
            <a:off x="-6840" y="4889993"/>
            <a:ext cx="9150350" cy="699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776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5813" y="240012"/>
            <a:ext cx="3315908" cy="523220"/>
          </a:xfrm>
          <a:prstGeom prst="rect">
            <a:avLst/>
          </a:prstGeom>
          <a:noFill/>
        </p:spPr>
        <p:txBody>
          <a:bodyPr wrap="none" rtlCol="0">
            <a:spAutoFit/>
          </a:bodyPr>
          <a:lstStyle/>
          <a:p>
            <a:r>
              <a:rPr lang="en-GB" sz="2800" dirty="0" err="1" smtClean="0">
                <a:solidFill>
                  <a:schemeClr val="bg1"/>
                </a:solidFill>
                <a:latin typeface="Arial" pitchFamily="34" charset="0"/>
                <a:cs typeface="Arial" pitchFamily="34" charset="0"/>
              </a:rPr>
              <a:t>Shippingport</a:t>
            </a:r>
            <a:r>
              <a:rPr lang="en-GB" sz="2800" dirty="0" smtClean="0">
                <a:solidFill>
                  <a:schemeClr val="bg1"/>
                </a:solidFill>
                <a:latin typeface="Arial" pitchFamily="34" charset="0"/>
                <a:cs typeface="Arial" pitchFamily="34" charset="0"/>
              </a:rPr>
              <a:t> LWBR</a:t>
            </a:r>
            <a:endParaRPr lang="en-GB" sz="2800" dirty="0">
              <a:solidFill>
                <a:schemeClr val="bg1"/>
              </a:solidFill>
              <a:latin typeface="Arial" pitchFamily="34" charset="0"/>
              <a:cs typeface="Arial" pitchFamily="34" charset="0"/>
            </a:endParaRPr>
          </a:p>
        </p:txBody>
      </p:sp>
      <p:pic>
        <p:nvPicPr>
          <p:cNvPr id="11269"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t="23276"/>
          <a:stretch/>
        </p:blipFill>
        <p:spPr bwMode="auto">
          <a:xfrm>
            <a:off x="1" y="1183341"/>
            <a:ext cx="9144000" cy="547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7568514" y="252883"/>
            <a:ext cx="1291281" cy="1149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p:cNvPicPr>
            <a:picLocks noChangeAspect="1"/>
          </p:cNvPicPr>
          <p:nvPr/>
        </p:nvPicPr>
        <p:blipFill rotWithShape="1">
          <a:blip r:embed="rId3">
            <a:extLst>
              <a:ext uri="{28A0092B-C50C-407E-A947-70E740481C1C}">
                <a14:useLocalDpi xmlns:a14="http://schemas.microsoft.com/office/drawing/2010/main" val="0"/>
              </a:ext>
            </a:extLst>
          </a:blip>
          <a:srcRect b="8939"/>
          <a:stretch/>
        </p:blipFill>
        <p:spPr>
          <a:xfrm>
            <a:off x="7591195" y="252884"/>
            <a:ext cx="1244724" cy="1133464"/>
          </a:xfrm>
          <a:prstGeom prst="rect">
            <a:avLst/>
          </a:prstGeom>
          <a:solidFill>
            <a:srgbClr val="406B98"/>
          </a:solidFill>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422" y="1410295"/>
            <a:ext cx="2089522" cy="266022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28579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3315908" cy="523220"/>
          </a:xfrm>
          <a:prstGeom prst="rect">
            <a:avLst/>
          </a:prstGeom>
          <a:noFill/>
        </p:spPr>
        <p:txBody>
          <a:bodyPr wrap="none" rtlCol="0">
            <a:spAutoFit/>
          </a:bodyPr>
          <a:lstStyle/>
          <a:p>
            <a:r>
              <a:rPr lang="en-GB" sz="2800" dirty="0" err="1" smtClean="0">
                <a:solidFill>
                  <a:schemeClr val="bg1"/>
                </a:solidFill>
                <a:latin typeface="Arial" pitchFamily="34" charset="0"/>
                <a:cs typeface="Arial" pitchFamily="34" charset="0"/>
              </a:rPr>
              <a:t>Shippingport</a:t>
            </a:r>
            <a:r>
              <a:rPr lang="en-GB" sz="2800" dirty="0" smtClean="0">
                <a:solidFill>
                  <a:schemeClr val="bg1"/>
                </a:solidFill>
                <a:latin typeface="Arial" pitchFamily="34" charset="0"/>
                <a:cs typeface="Arial" pitchFamily="34" charset="0"/>
              </a:rPr>
              <a:t> LWBR</a:t>
            </a:r>
            <a:endParaRPr lang="en-GB" sz="2800" dirty="0">
              <a:solidFill>
                <a:schemeClr val="bg1"/>
              </a:solidFill>
              <a:latin typeface="Arial" pitchFamily="34" charset="0"/>
              <a:cs typeface="Arial" pitchFamily="34" charset="0"/>
            </a:endParaRPr>
          </a:p>
        </p:txBody>
      </p:sp>
      <p:sp>
        <p:nvSpPr>
          <p:cNvPr id="6" name="Rectangle 11"/>
          <p:cNvSpPr>
            <a:spLocks noChangeArrowheads="1"/>
          </p:cNvSpPr>
          <p:nvPr/>
        </p:nvSpPr>
        <p:spPr bwMode="auto">
          <a:xfrm>
            <a:off x="4572374" y="2051404"/>
            <a:ext cx="42480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The </a:t>
            </a:r>
            <a:r>
              <a:rPr lang="en-GB" sz="1600" dirty="0" err="1">
                <a:latin typeface="Arial" pitchFamily="34" charset="0"/>
                <a:cs typeface="Arial" pitchFamily="34" charset="0"/>
              </a:rPr>
              <a:t>Shippingport</a:t>
            </a:r>
            <a:r>
              <a:rPr lang="en-GB" sz="1600" dirty="0">
                <a:latin typeface="Arial" pitchFamily="34" charset="0"/>
                <a:cs typeface="Arial" pitchFamily="34" charset="0"/>
              </a:rPr>
              <a:t> 100MW</a:t>
            </a:r>
            <a:r>
              <a:rPr lang="en-GB" sz="1600" baseline="-25000" dirty="0">
                <a:latin typeface="Arial" pitchFamily="34" charset="0"/>
                <a:cs typeface="Arial" pitchFamily="34" charset="0"/>
              </a:rPr>
              <a:t>e</a:t>
            </a:r>
            <a:r>
              <a:rPr lang="en-GB" sz="1600" dirty="0">
                <a:latin typeface="Arial" pitchFamily="34" charset="0"/>
                <a:cs typeface="Arial" pitchFamily="34" charset="0"/>
              </a:rPr>
              <a:t> Light Water Breeder Reactor (LWBR) was </a:t>
            </a:r>
            <a:r>
              <a:rPr lang="en-GB" sz="1600" dirty="0" smtClean="0">
                <a:latin typeface="Arial" pitchFamily="34" charset="0"/>
                <a:cs typeface="Arial" pitchFamily="34" charset="0"/>
              </a:rPr>
              <a:t>developed by </a:t>
            </a:r>
            <a:r>
              <a:rPr lang="en-GB" sz="1600" dirty="0" err="1">
                <a:latin typeface="Arial" pitchFamily="34" charset="0"/>
                <a:cs typeface="Arial" pitchFamily="34" charset="0"/>
              </a:rPr>
              <a:t>Bettis</a:t>
            </a:r>
            <a:r>
              <a:rPr lang="en-GB" sz="1600" dirty="0">
                <a:latin typeface="Arial" pitchFamily="34" charset="0"/>
                <a:cs typeface="Arial" pitchFamily="34" charset="0"/>
              </a:rPr>
              <a:t> Atomic Power Laboratory to demonstrate the potential of </a:t>
            </a:r>
            <a:r>
              <a:rPr lang="en-GB" sz="1600" dirty="0" smtClean="0">
                <a:latin typeface="Arial" pitchFamily="34" charset="0"/>
                <a:cs typeface="Arial" pitchFamily="34" charset="0"/>
              </a:rPr>
              <a:t>a water-cooled</a:t>
            </a:r>
            <a:r>
              <a:rPr lang="en-GB" sz="1600" dirty="0">
                <a:latin typeface="Arial" pitchFamily="34" charset="0"/>
                <a:cs typeface="Arial" pitchFamily="34" charset="0"/>
              </a:rPr>
              <a:t>, thorium oxide fuel cycle breeder reactor. </a:t>
            </a: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48" y="1184564"/>
            <a:ext cx="4127607" cy="534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4562044" y="3605535"/>
            <a:ext cx="457200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dirty="0">
                <a:latin typeface="Arial" pitchFamily="34" charset="0"/>
                <a:cs typeface="Arial" pitchFamily="34" charset="0"/>
              </a:rPr>
              <a:t>The LWBR core operated for 29,000 full power hours between 1977–1982 The fuel and fuel components suffered minimal damage during operation, and the reactor testing was deemed successful.</a:t>
            </a:r>
          </a:p>
          <a:p>
            <a:endParaRPr lang="fr-FR" sz="1600" dirty="0">
              <a:latin typeface="Arial" pitchFamily="34" charset="0"/>
              <a:cs typeface="Arial" pitchFamily="34" charset="0"/>
            </a:endParaRPr>
          </a:p>
          <a:p>
            <a:endParaRPr lang="en-GB" sz="1600" dirty="0">
              <a:latin typeface="Arial" pitchFamily="34" charset="0"/>
              <a:cs typeface="Arial" pitchFamily="34" charset="0"/>
            </a:endParaRPr>
          </a:p>
        </p:txBody>
      </p:sp>
      <p:sp>
        <p:nvSpPr>
          <p:cNvPr id="9" name="Rectangle 8"/>
          <p:cNvSpPr>
            <a:spLocks noChangeArrowheads="1"/>
          </p:cNvSpPr>
          <p:nvPr/>
        </p:nvSpPr>
        <p:spPr bwMode="auto">
          <a:xfrm>
            <a:off x="4549344" y="5013176"/>
            <a:ext cx="4572000"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sz="1600" dirty="0">
                <a:latin typeface="Arial" pitchFamily="34" charset="0"/>
                <a:cs typeface="Arial" pitchFamily="34" charset="0"/>
              </a:rPr>
              <a:t>Extensive destructive and </a:t>
            </a:r>
            <a:r>
              <a:rPr lang="fr-FR" sz="1600" dirty="0" err="1">
                <a:latin typeface="Arial" pitchFamily="34" charset="0"/>
                <a:cs typeface="Arial" pitchFamily="34" charset="0"/>
              </a:rPr>
              <a:t>nondestructive</a:t>
            </a:r>
            <a:r>
              <a:rPr lang="fr-FR" sz="1600" dirty="0">
                <a:latin typeface="Arial" pitchFamily="34" charset="0"/>
                <a:cs typeface="Arial" pitchFamily="34" charset="0"/>
              </a:rPr>
              <a:t> </a:t>
            </a:r>
            <a:r>
              <a:rPr lang="fr-FR" sz="1600" dirty="0" err="1">
                <a:latin typeface="Arial" pitchFamily="34" charset="0"/>
                <a:cs typeface="Arial" pitchFamily="34" charset="0"/>
              </a:rPr>
              <a:t>postirradiation</a:t>
            </a:r>
            <a:r>
              <a:rPr lang="fr-FR" sz="1600" dirty="0">
                <a:latin typeface="Arial" pitchFamily="34" charset="0"/>
                <a:cs typeface="Arial" pitchFamily="34" charset="0"/>
              </a:rPr>
              <a:t> </a:t>
            </a:r>
            <a:r>
              <a:rPr lang="fr-FR" sz="1600" dirty="0" err="1">
                <a:latin typeface="Arial" pitchFamily="34" charset="0"/>
                <a:cs typeface="Arial" pitchFamily="34" charset="0"/>
              </a:rPr>
              <a:t>examinations</a:t>
            </a:r>
            <a:r>
              <a:rPr lang="fr-FR" sz="1600" dirty="0">
                <a:latin typeface="Arial" pitchFamily="34" charset="0"/>
                <a:cs typeface="Arial" pitchFamily="34" charset="0"/>
              </a:rPr>
              <a:t> </a:t>
            </a:r>
            <a:r>
              <a:rPr lang="fr-FR" sz="1600" dirty="0" err="1">
                <a:latin typeface="Arial" pitchFamily="34" charset="0"/>
                <a:cs typeface="Arial" pitchFamily="34" charset="0"/>
              </a:rPr>
              <a:t>confirmed</a:t>
            </a:r>
            <a:endParaRPr lang="fr-FR" sz="1600" dirty="0">
              <a:latin typeface="Arial" pitchFamily="34" charset="0"/>
              <a:cs typeface="Arial" pitchFamily="34" charset="0"/>
            </a:endParaRPr>
          </a:p>
          <a:p>
            <a:r>
              <a:rPr lang="en-GB" sz="1600" dirty="0">
                <a:latin typeface="Arial" pitchFamily="34" charset="0"/>
                <a:cs typeface="Arial" pitchFamily="34" charset="0"/>
              </a:rPr>
              <a:t>that the fuel </a:t>
            </a:r>
            <a:r>
              <a:rPr lang="en-GB" sz="1600" i="1" dirty="0">
                <a:latin typeface="Arial" pitchFamily="34" charset="0"/>
                <a:cs typeface="Arial" pitchFamily="34" charset="0"/>
              </a:rPr>
              <a:t>was </a:t>
            </a:r>
            <a:r>
              <a:rPr lang="en-GB" sz="1600" i="1" dirty="0">
                <a:solidFill>
                  <a:srgbClr val="C00000"/>
                </a:solidFill>
                <a:latin typeface="Arial" pitchFamily="34" charset="0"/>
                <a:cs typeface="Arial" pitchFamily="34" charset="0"/>
              </a:rPr>
              <a:t>in good condition with minimal amounts of cladding deformities</a:t>
            </a:r>
          </a:p>
          <a:p>
            <a:r>
              <a:rPr lang="en-GB" sz="1600" i="1" dirty="0">
                <a:solidFill>
                  <a:srgbClr val="C00000"/>
                </a:solidFill>
                <a:latin typeface="Arial" pitchFamily="34" charset="0"/>
                <a:cs typeface="Arial" pitchFamily="34" charset="0"/>
              </a:rPr>
              <a:t>and fuel pellet cracks</a:t>
            </a:r>
            <a:r>
              <a:rPr lang="en-GB" sz="1600" dirty="0">
                <a:solidFill>
                  <a:srgbClr val="C00000"/>
                </a:solidFill>
                <a:latin typeface="Arial" pitchFamily="34" charset="0"/>
                <a:cs typeface="Arial" pitchFamily="34" charset="0"/>
              </a:rPr>
              <a:t>. </a:t>
            </a:r>
          </a:p>
        </p:txBody>
      </p:sp>
    </p:spTree>
    <p:extLst>
      <p:ext uri="{BB962C8B-B14F-4D97-AF65-F5344CB8AC3E}">
        <p14:creationId xmlns:p14="http://schemas.microsoft.com/office/powerpoint/2010/main" val="16256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8"/>
          <p:cNvSpPr>
            <a:spLocks noChangeArrowheads="1"/>
          </p:cNvSpPr>
          <p:nvPr/>
        </p:nvSpPr>
        <p:spPr bwMode="auto">
          <a:xfrm>
            <a:off x="225758" y="1313267"/>
            <a:ext cx="71545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The </a:t>
            </a:r>
            <a:r>
              <a:rPr lang="en-GB" sz="1600" dirty="0" err="1" smtClean="0">
                <a:latin typeface="Arial" pitchFamily="34" charset="0"/>
                <a:cs typeface="Arial" pitchFamily="34" charset="0"/>
              </a:rPr>
              <a:t>Shippingport</a:t>
            </a:r>
            <a:r>
              <a:rPr lang="en-GB" sz="1600" dirty="0" smtClean="0">
                <a:latin typeface="Arial" pitchFamily="34" charset="0"/>
                <a:cs typeface="Arial" pitchFamily="34" charset="0"/>
              </a:rPr>
              <a:t> LWBR project was deemed a technical success:</a:t>
            </a:r>
            <a:endParaRPr lang="en-GB" sz="1600" dirty="0">
              <a:latin typeface="Arial" pitchFamily="34" charset="0"/>
              <a:cs typeface="Arial" pitchFamily="34" charset="0"/>
            </a:endParaRPr>
          </a:p>
        </p:txBody>
      </p:sp>
      <p:sp>
        <p:nvSpPr>
          <p:cNvPr id="5" name="TextBox 4"/>
          <p:cNvSpPr txBox="1"/>
          <p:nvPr/>
        </p:nvSpPr>
        <p:spPr>
          <a:xfrm>
            <a:off x="225813" y="240012"/>
            <a:ext cx="3315908" cy="523220"/>
          </a:xfrm>
          <a:prstGeom prst="rect">
            <a:avLst/>
          </a:prstGeom>
          <a:noFill/>
        </p:spPr>
        <p:txBody>
          <a:bodyPr wrap="none" rtlCol="0">
            <a:spAutoFit/>
          </a:bodyPr>
          <a:lstStyle/>
          <a:p>
            <a:r>
              <a:rPr lang="en-GB" sz="2800" dirty="0" err="1" smtClean="0">
                <a:solidFill>
                  <a:schemeClr val="bg1"/>
                </a:solidFill>
                <a:latin typeface="Arial" pitchFamily="34" charset="0"/>
                <a:cs typeface="Arial" pitchFamily="34" charset="0"/>
              </a:rPr>
              <a:t>Shippingport</a:t>
            </a:r>
            <a:r>
              <a:rPr lang="en-GB" sz="2800" dirty="0" smtClean="0">
                <a:solidFill>
                  <a:schemeClr val="bg1"/>
                </a:solidFill>
                <a:latin typeface="Arial" pitchFamily="34" charset="0"/>
                <a:cs typeface="Arial" pitchFamily="34" charset="0"/>
              </a:rPr>
              <a:t> LWBR</a:t>
            </a:r>
            <a:endParaRPr lang="en-GB" sz="2800" dirty="0">
              <a:solidFill>
                <a:schemeClr val="bg1"/>
              </a:solidFill>
              <a:latin typeface="Arial" pitchFamily="34" charset="0"/>
              <a:cs typeface="Arial" pitchFamily="34" charset="0"/>
            </a:endParaRPr>
          </a:p>
        </p:txBody>
      </p:sp>
      <p:sp>
        <p:nvSpPr>
          <p:cNvPr id="7" name="Rectangle 8"/>
          <p:cNvSpPr>
            <a:spLocks noChangeArrowheads="1"/>
          </p:cNvSpPr>
          <p:nvPr/>
        </p:nvSpPr>
        <p:spPr bwMode="auto">
          <a:xfrm>
            <a:off x="225813" y="1772816"/>
            <a:ext cx="506632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smtClean="0">
                <a:latin typeface="Arial" pitchFamily="34" charset="0"/>
                <a:cs typeface="Arial" pitchFamily="34" charset="0"/>
              </a:rPr>
              <a:t>After 5 years and 2.5x10</a:t>
            </a:r>
            <a:r>
              <a:rPr lang="en-GB" sz="1600" baseline="30000" dirty="0" smtClean="0">
                <a:latin typeface="Arial" pitchFamily="34" charset="0"/>
                <a:cs typeface="Arial" pitchFamily="34" charset="0"/>
              </a:rPr>
              <a:t>9</a:t>
            </a:r>
            <a:r>
              <a:rPr lang="en-GB" sz="1600" dirty="0" smtClean="0">
                <a:latin typeface="Arial" pitchFamily="34" charset="0"/>
                <a:cs typeface="Arial" pitchFamily="34" charset="0"/>
              </a:rPr>
              <a:t> kWh of electrical power it showed no sign of reaching the end of its useful life, but was closed in 1982 because of budgetary constraints and the need to determine whether breeding occurred </a:t>
            </a:r>
            <a:endParaRPr lang="en-GB" sz="1600" dirty="0">
              <a:latin typeface="Arial" pitchFamily="34" charset="0"/>
              <a:cs typeface="Arial" pitchFamily="34" charset="0"/>
            </a:endParaRPr>
          </a:p>
        </p:txBody>
      </p:sp>
      <p:sp>
        <p:nvSpPr>
          <p:cNvPr id="8" name="Rectangle 8"/>
          <p:cNvSpPr>
            <a:spLocks noChangeArrowheads="1"/>
          </p:cNvSpPr>
          <p:nvPr/>
        </p:nvSpPr>
        <p:spPr bwMode="auto">
          <a:xfrm>
            <a:off x="225813" y="3125233"/>
            <a:ext cx="506632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i="1" dirty="0" smtClean="0">
                <a:solidFill>
                  <a:srgbClr val="C00000"/>
                </a:solidFill>
                <a:latin typeface="Arial" pitchFamily="34" charset="0"/>
                <a:cs typeface="Arial" pitchFamily="34" charset="0"/>
              </a:rPr>
              <a:t>Approximately 1.3% more fissile material than at the start of operation was found in the core</a:t>
            </a:r>
            <a:endParaRPr lang="en-GB" sz="1600" i="1" dirty="0">
              <a:solidFill>
                <a:srgbClr val="C00000"/>
              </a:solidFill>
              <a:latin typeface="Arial" pitchFamily="34" charset="0"/>
              <a:cs typeface="Arial" pitchFamily="34" charset="0"/>
            </a:endParaRPr>
          </a:p>
        </p:txBody>
      </p:sp>
      <p:sp>
        <p:nvSpPr>
          <p:cNvPr id="9" name="TextBox 8"/>
          <p:cNvSpPr txBox="1"/>
          <p:nvPr/>
        </p:nvSpPr>
        <p:spPr>
          <a:xfrm>
            <a:off x="225759" y="3716484"/>
            <a:ext cx="4778289" cy="2862322"/>
          </a:xfrm>
          <a:prstGeom prst="rect">
            <a:avLst/>
          </a:prstGeom>
          <a:noFill/>
        </p:spPr>
        <p:txBody>
          <a:bodyPr wrap="square" rtlCol="0">
            <a:spAutoFit/>
          </a:bodyPr>
          <a:lstStyle/>
          <a:p>
            <a:pPr>
              <a:spcAft>
                <a:spcPts val="600"/>
              </a:spcAft>
            </a:pPr>
            <a:r>
              <a:rPr lang="en-GB" sz="1600" b="1" dirty="0" smtClean="0">
                <a:latin typeface="Arial" pitchFamily="34" charset="0"/>
                <a:cs typeface="Arial" pitchFamily="34" charset="0"/>
              </a:rPr>
              <a:t>But</a:t>
            </a:r>
            <a:r>
              <a:rPr lang="en-GB" sz="1600" dirty="0" smtClean="0">
                <a:latin typeface="Arial" pitchFamily="34" charset="0"/>
                <a:cs typeface="Arial" pitchFamily="34" charset="0"/>
              </a:rPr>
              <a:t> …..there was no follow through:</a:t>
            </a:r>
          </a:p>
          <a:p>
            <a:pPr marL="285750" indent="-285750">
              <a:spcAft>
                <a:spcPts val="600"/>
              </a:spcAft>
              <a:buFont typeface="Arial" pitchFamily="34" charset="0"/>
              <a:buChar char="•"/>
            </a:pPr>
            <a:r>
              <a:rPr lang="en-GB" sz="1600" dirty="0" smtClean="0">
                <a:latin typeface="Arial" pitchFamily="34" charset="0"/>
                <a:cs typeface="Arial" pitchFamily="34" charset="0"/>
              </a:rPr>
              <a:t>There was little effort to promote the technology. </a:t>
            </a:r>
          </a:p>
          <a:p>
            <a:pPr marL="285750" indent="-285750">
              <a:spcAft>
                <a:spcPts val="600"/>
              </a:spcAft>
              <a:buFont typeface="Arial" pitchFamily="34" charset="0"/>
              <a:buChar char="•"/>
            </a:pPr>
            <a:r>
              <a:rPr lang="en-GB" sz="1600" dirty="0" smtClean="0">
                <a:latin typeface="Arial" pitchFamily="34" charset="0"/>
                <a:cs typeface="Arial" pitchFamily="34" charset="0"/>
              </a:rPr>
              <a:t>The assembly of the core modules required excessive manual labour implying a high production cost </a:t>
            </a:r>
          </a:p>
          <a:p>
            <a:pPr marL="285750" indent="-285750">
              <a:spcAft>
                <a:spcPts val="600"/>
              </a:spcAft>
              <a:buFont typeface="Arial" pitchFamily="34" charset="0"/>
              <a:buChar char="•"/>
            </a:pPr>
            <a:r>
              <a:rPr lang="en-GB" sz="1600" dirty="0" smtClean="0">
                <a:latin typeface="Arial" pitchFamily="34" charset="0"/>
                <a:cs typeface="Arial" pitchFamily="34" charset="0"/>
              </a:rPr>
              <a:t>No effort to develop other U/</a:t>
            </a:r>
            <a:r>
              <a:rPr lang="en-GB" sz="1600" dirty="0" err="1" smtClean="0">
                <a:latin typeface="Arial" pitchFamily="34" charset="0"/>
                <a:cs typeface="Arial" pitchFamily="34" charset="0"/>
              </a:rPr>
              <a:t>Th</a:t>
            </a:r>
            <a:r>
              <a:rPr lang="en-GB" sz="1600" dirty="0" smtClean="0">
                <a:latin typeface="Arial" pitchFamily="34" charset="0"/>
                <a:cs typeface="Arial" pitchFamily="34" charset="0"/>
              </a:rPr>
              <a:t> reactors in an effort to help spread the fixed costs</a:t>
            </a:r>
          </a:p>
          <a:p>
            <a:pPr marL="285750" indent="-285750">
              <a:spcAft>
                <a:spcPts val="600"/>
              </a:spcAft>
              <a:buFont typeface="Arial" pitchFamily="34" charset="0"/>
              <a:buChar char="•"/>
            </a:pPr>
            <a:r>
              <a:rPr lang="en-GB" sz="1600" dirty="0" smtClean="0">
                <a:latin typeface="Arial" pitchFamily="34" charset="0"/>
                <a:cs typeface="Arial" pitchFamily="34" charset="0"/>
              </a:rPr>
              <a:t>The program was seen as Admiral Rickover’s pet project.</a:t>
            </a:r>
            <a:endParaRPr lang="en-GB" sz="1600" dirty="0">
              <a:latin typeface="Arial" pitchFamily="34" charset="0"/>
              <a:cs typeface="Arial" pitchFamily="34" charset="0"/>
            </a:endParaRPr>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1" r="-25137"/>
          <a:stretch/>
        </p:blipFill>
        <p:spPr>
          <a:xfrm>
            <a:off x="7452320" y="2780928"/>
            <a:ext cx="1573454" cy="1367708"/>
          </a:xfrm>
          <a:prstGeom prst="rect">
            <a:avLst/>
          </a:prstGeom>
        </p:spPr>
      </p:pic>
      <p:pic>
        <p:nvPicPr>
          <p:cNvPr id="34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411812"/>
            <a:ext cx="4779170" cy="3865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869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3315908" cy="523220"/>
          </a:xfrm>
          <a:prstGeom prst="rect">
            <a:avLst/>
          </a:prstGeom>
          <a:noFill/>
        </p:spPr>
        <p:txBody>
          <a:bodyPr wrap="none" rtlCol="0">
            <a:spAutoFit/>
          </a:bodyPr>
          <a:lstStyle/>
          <a:p>
            <a:r>
              <a:rPr lang="en-GB" sz="2800" dirty="0" err="1" smtClean="0">
                <a:solidFill>
                  <a:schemeClr val="bg1"/>
                </a:solidFill>
                <a:latin typeface="Arial" pitchFamily="34" charset="0"/>
                <a:cs typeface="Arial" pitchFamily="34" charset="0"/>
              </a:rPr>
              <a:t>Shippingport</a:t>
            </a:r>
            <a:r>
              <a:rPr lang="en-GB" sz="2800" dirty="0" smtClean="0">
                <a:solidFill>
                  <a:schemeClr val="bg1"/>
                </a:solidFill>
                <a:latin typeface="Arial" pitchFamily="34" charset="0"/>
                <a:cs typeface="Arial" pitchFamily="34" charset="0"/>
              </a:rPr>
              <a:t> LWBR</a:t>
            </a:r>
            <a:endParaRPr lang="en-GB" sz="2800" dirty="0">
              <a:solidFill>
                <a:schemeClr val="bg1"/>
              </a:solidFill>
              <a:latin typeface="Arial" pitchFamily="34" charset="0"/>
              <a:cs typeface="Arial" pitchFamily="34" charset="0"/>
            </a:endParaRPr>
          </a:p>
        </p:txBody>
      </p:sp>
      <p:sp>
        <p:nvSpPr>
          <p:cNvPr id="2" name="Rectangle 1"/>
          <p:cNvSpPr/>
          <p:nvPr/>
        </p:nvSpPr>
        <p:spPr>
          <a:xfrm>
            <a:off x="899592" y="1772816"/>
            <a:ext cx="7128792" cy="3693319"/>
          </a:xfrm>
          <a:prstGeom prst="rect">
            <a:avLst/>
          </a:prstGeom>
        </p:spPr>
        <p:txBody>
          <a:bodyPr wrap="square">
            <a:spAutoFit/>
          </a:bodyPr>
          <a:lstStyle/>
          <a:p>
            <a:r>
              <a:rPr lang="en-GB" i="1" dirty="0" smtClean="0">
                <a:latin typeface="Arial" pitchFamily="34" charset="0"/>
                <a:cs typeface="Arial" pitchFamily="34" charset="0"/>
              </a:rPr>
              <a:t>“</a:t>
            </a:r>
            <a:r>
              <a:rPr lang="en-GB" i="1" dirty="0" smtClean="0">
                <a:solidFill>
                  <a:srgbClr val="C00000"/>
                </a:solidFill>
                <a:latin typeface="Arial" pitchFamily="34" charset="0"/>
                <a:cs typeface="Arial" pitchFamily="34" charset="0"/>
              </a:rPr>
              <a:t>Uranium-233/thorium cores can be designed and built, can be operated in existing LWR plants to produce electricity, and can breed enough fissile fuel to overcome modest losses in reprocessing and </a:t>
            </a:r>
            <a:r>
              <a:rPr lang="en-GB" i="1" dirty="0" err="1" smtClean="0">
                <a:solidFill>
                  <a:srgbClr val="C00000"/>
                </a:solidFill>
                <a:latin typeface="Arial" pitchFamily="34" charset="0"/>
                <a:cs typeface="Arial" pitchFamily="34" charset="0"/>
              </a:rPr>
              <a:t>refabrication</a:t>
            </a:r>
            <a:r>
              <a:rPr lang="en-GB" i="1" dirty="0" smtClean="0">
                <a:solidFill>
                  <a:srgbClr val="C00000"/>
                </a:solidFill>
                <a:latin typeface="Arial" pitchFamily="34" charset="0"/>
                <a:cs typeface="Arial" pitchFamily="34" charset="0"/>
              </a:rPr>
              <a:t>. </a:t>
            </a:r>
          </a:p>
          <a:p>
            <a:endParaRPr lang="en-GB" i="1" dirty="0">
              <a:latin typeface="Arial" pitchFamily="34" charset="0"/>
              <a:cs typeface="Arial" pitchFamily="34" charset="0"/>
            </a:endParaRPr>
          </a:p>
          <a:p>
            <a:r>
              <a:rPr lang="en-GB" i="1" dirty="0" smtClean="0">
                <a:latin typeface="Arial" pitchFamily="34" charset="0"/>
                <a:cs typeface="Arial" pitchFamily="34" charset="0"/>
              </a:rPr>
              <a:t>For the United States in particular, this means that the plentiful domestic supply of thorium, a material with no other significant use, can become an important energy source. </a:t>
            </a:r>
          </a:p>
          <a:p>
            <a:endParaRPr lang="en-GB" i="1" dirty="0" smtClean="0">
              <a:latin typeface="Arial" pitchFamily="34" charset="0"/>
              <a:cs typeface="Arial" pitchFamily="34" charset="0"/>
            </a:endParaRPr>
          </a:p>
          <a:p>
            <a:r>
              <a:rPr lang="en-GB" i="1" dirty="0" smtClean="0">
                <a:latin typeface="Arial" pitchFamily="34" charset="0"/>
                <a:cs typeface="Arial" pitchFamily="34" charset="0"/>
              </a:rPr>
              <a:t>This resource can provide about 50 times as much energy as the domestic supply of uranium used in current LWRs. The light-water breeder thus has an energy potential that could meet the entire electrical needs of the United States for centuries.”</a:t>
            </a:r>
            <a:endParaRPr lang="en-GB" i="1" dirty="0">
              <a:latin typeface="Arial" pitchFamily="34" charset="0"/>
              <a:cs typeface="Arial" pitchFamily="34" charset="0"/>
            </a:endParaRPr>
          </a:p>
        </p:txBody>
      </p:sp>
      <p:sp>
        <p:nvSpPr>
          <p:cNvPr id="3" name="TextBox 2"/>
          <p:cNvSpPr txBox="1"/>
          <p:nvPr/>
        </p:nvSpPr>
        <p:spPr>
          <a:xfrm>
            <a:off x="4777190" y="5466135"/>
            <a:ext cx="4080156" cy="923330"/>
          </a:xfrm>
          <a:prstGeom prst="rect">
            <a:avLst/>
          </a:prstGeom>
          <a:noFill/>
        </p:spPr>
        <p:txBody>
          <a:bodyPr wrap="none" rtlCol="0">
            <a:spAutoFit/>
          </a:bodyPr>
          <a:lstStyle/>
          <a:p>
            <a:r>
              <a:rPr lang="en-GB" dirty="0" smtClean="0"/>
              <a:t>J. C. CLAYTON</a:t>
            </a:r>
          </a:p>
          <a:p>
            <a:r>
              <a:rPr lang="en-GB" dirty="0" smtClean="0"/>
              <a:t>WESTINGHOUSE ELECTRIC CORPORATION</a:t>
            </a:r>
          </a:p>
          <a:p>
            <a:r>
              <a:rPr lang="en-GB" dirty="0" smtClean="0"/>
              <a:t>1993</a:t>
            </a:r>
            <a:endParaRPr lang="en-GB" dirty="0"/>
          </a:p>
        </p:txBody>
      </p:sp>
    </p:spTree>
    <p:extLst>
      <p:ext uri="{BB962C8B-B14F-4D97-AF65-F5344CB8AC3E}">
        <p14:creationId xmlns:p14="http://schemas.microsoft.com/office/powerpoint/2010/main" val="18023338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7683514" cy="523220"/>
          </a:xfrm>
          <a:prstGeom prst="rect">
            <a:avLst/>
          </a:prstGeom>
          <a:noFill/>
        </p:spPr>
        <p:txBody>
          <a:bodyPr wrap="none" rtlCol="0">
            <a:spAutoFit/>
          </a:bodyPr>
          <a:lstStyle/>
          <a:p>
            <a:r>
              <a:rPr lang="en-GB" sz="2700" dirty="0" smtClean="0">
                <a:solidFill>
                  <a:schemeClr val="bg1"/>
                </a:solidFill>
                <a:latin typeface="Arial" pitchFamily="34" charset="0"/>
                <a:cs typeface="Arial" pitchFamily="34" charset="0"/>
              </a:rPr>
              <a:t>Initial drivers for thorium deployment (60s, 70s)</a:t>
            </a:r>
            <a:endParaRPr lang="en-GB" sz="2700" dirty="0">
              <a:solidFill>
                <a:schemeClr val="bg1"/>
              </a:solidFill>
              <a:latin typeface="Arial" pitchFamily="34" charset="0"/>
              <a:cs typeface="Arial" pitchFamily="34" charset="0"/>
            </a:endParaRPr>
          </a:p>
        </p:txBody>
      </p:sp>
      <p:sp>
        <p:nvSpPr>
          <p:cNvPr id="4" name="Rectangle 3"/>
          <p:cNvSpPr/>
          <p:nvPr/>
        </p:nvSpPr>
        <p:spPr>
          <a:xfrm>
            <a:off x="4716016" y="1633284"/>
            <a:ext cx="4122212" cy="4662815"/>
          </a:xfrm>
          <a:prstGeom prst="rect">
            <a:avLst/>
          </a:prstGeom>
        </p:spPr>
        <p:txBody>
          <a:bodyPr wrap="square">
            <a:spAutoFit/>
          </a:bodyPr>
          <a:lstStyle/>
          <a:p>
            <a:pPr marL="285750" indent="-285750">
              <a:spcAft>
                <a:spcPts val="600"/>
              </a:spcAft>
              <a:buFont typeface="Arial" pitchFamily="34" charset="0"/>
              <a:buChar char="•"/>
            </a:pPr>
            <a:r>
              <a:rPr lang="en-GB" sz="1600" dirty="0" smtClean="0">
                <a:latin typeface="Arial" pitchFamily="34" charset="0"/>
                <a:cs typeface="Arial" pitchFamily="34" charset="0"/>
              </a:rPr>
              <a:t>An alternative fuel </a:t>
            </a:r>
            <a:r>
              <a:rPr lang="en-GB" sz="1600" dirty="0">
                <a:latin typeface="Arial" pitchFamily="34" charset="0"/>
                <a:cs typeface="Arial" pitchFamily="34" charset="0"/>
              </a:rPr>
              <a:t>cycle in anticipation of a projected rapid growth </a:t>
            </a:r>
            <a:r>
              <a:rPr lang="en-GB" sz="1600" dirty="0" smtClean="0">
                <a:latin typeface="Arial" pitchFamily="34" charset="0"/>
                <a:cs typeface="Arial" pitchFamily="34" charset="0"/>
              </a:rPr>
              <a:t>in nuclear </a:t>
            </a:r>
            <a:r>
              <a:rPr lang="en-GB" sz="1600" dirty="0">
                <a:latin typeface="Arial" pitchFamily="34" charset="0"/>
                <a:cs typeface="Arial" pitchFamily="34" charset="0"/>
              </a:rPr>
              <a:t>power and possible shortage of natural uranium.</a:t>
            </a:r>
          </a:p>
          <a:p>
            <a:pPr marL="285750" indent="-285750">
              <a:spcAft>
                <a:spcPts val="600"/>
              </a:spcAft>
              <a:buFont typeface="Arial" pitchFamily="34" charset="0"/>
              <a:buChar char="•"/>
            </a:pPr>
            <a:r>
              <a:rPr lang="en-GB" sz="1600" dirty="0">
                <a:latin typeface="Arial" pitchFamily="34" charset="0"/>
                <a:cs typeface="Arial" pitchFamily="34" charset="0"/>
              </a:rPr>
              <a:t>T</a:t>
            </a:r>
            <a:r>
              <a:rPr lang="en-GB" sz="1600" dirty="0" smtClean="0">
                <a:latin typeface="Arial" pitchFamily="34" charset="0"/>
                <a:cs typeface="Arial" pitchFamily="34" charset="0"/>
              </a:rPr>
              <a:t>horium’s abundance in nature</a:t>
            </a:r>
          </a:p>
          <a:p>
            <a:pPr marL="285750" indent="-285750">
              <a:spcAft>
                <a:spcPts val="600"/>
              </a:spcAft>
              <a:buFont typeface="Arial" pitchFamily="34" charset="0"/>
              <a:buChar char="•"/>
            </a:pPr>
            <a:r>
              <a:rPr lang="en-GB" sz="1600" dirty="0">
                <a:latin typeface="Arial" pitchFamily="34" charset="0"/>
                <a:cs typeface="Arial" pitchFamily="34" charset="0"/>
              </a:rPr>
              <a:t>T</a:t>
            </a:r>
            <a:r>
              <a:rPr lang="en-GB" sz="1600" dirty="0" smtClean="0">
                <a:latin typeface="Arial" pitchFamily="34" charset="0"/>
                <a:cs typeface="Arial" pitchFamily="34" charset="0"/>
              </a:rPr>
              <a:t>he </a:t>
            </a:r>
            <a:r>
              <a:rPr lang="en-GB" sz="1600" dirty="0">
                <a:latin typeface="Arial" pitchFamily="34" charset="0"/>
                <a:cs typeface="Arial" pitchFamily="34" charset="0"/>
              </a:rPr>
              <a:t>price </a:t>
            </a:r>
            <a:r>
              <a:rPr lang="en-GB" sz="1600" dirty="0" smtClean="0">
                <a:latin typeface="Arial" pitchFamily="34" charset="0"/>
                <a:cs typeface="Arial" pitchFamily="34" charset="0"/>
              </a:rPr>
              <a:t>for uranium </a:t>
            </a:r>
            <a:r>
              <a:rPr lang="en-GB" sz="1600" dirty="0">
                <a:latin typeface="Arial" pitchFamily="34" charset="0"/>
                <a:cs typeface="Arial" pitchFamily="34" charset="0"/>
              </a:rPr>
              <a:t>reached $40.00/pound </a:t>
            </a:r>
            <a:r>
              <a:rPr lang="en-GB" sz="1600" dirty="0" smtClean="0">
                <a:latin typeface="Arial" pitchFamily="34" charset="0"/>
                <a:cs typeface="Arial" pitchFamily="34" charset="0"/>
              </a:rPr>
              <a:t>by the mid-1970s</a:t>
            </a:r>
          </a:p>
          <a:p>
            <a:pPr marL="285750" indent="-285750">
              <a:spcAft>
                <a:spcPts val="600"/>
              </a:spcAft>
              <a:buFont typeface="Arial" pitchFamily="34" charset="0"/>
              <a:buChar char="•"/>
            </a:pPr>
            <a:r>
              <a:rPr lang="en-GB" sz="1600" dirty="0">
                <a:latin typeface="Arial" pitchFamily="34" charset="0"/>
                <a:cs typeface="Arial" pitchFamily="34" charset="0"/>
              </a:rPr>
              <a:t>T</a:t>
            </a:r>
            <a:r>
              <a:rPr lang="en-GB" sz="1600" dirty="0" smtClean="0">
                <a:latin typeface="Arial" pitchFamily="34" charset="0"/>
                <a:cs typeface="Arial" pitchFamily="34" charset="0"/>
              </a:rPr>
              <a:t>he </a:t>
            </a:r>
            <a:r>
              <a:rPr lang="en-GB" sz="1600" dirty="0">
                <a:latin typeface="Arial" pitchFamily="34" charset="0"/>
                <a:cs typeface="Arial" pitchFamily="34" charset="0"/>
              </a:rPr>
              <a:t>absence of uranium resources but </a:t>
            </a:r>
            <a:r>
              <a:rPr lang="en-GB" sz="1600" dirty="0" smtClean="0">
                <a:latin typeface="Arial" pitchFamily="34" charset="0"/>
                <a:cs typeface="Arial" pitchFamily="34" charset="0"/>
              </a:rPr>
              <a:t>large amounts </a:t>
            </a:r>
            <a:r>
              <a:rPr lang="en-GB" sz="1600" dirty="0">
                <a:latin typeface="Arial" pitchFamily="34" charset="0"/>
                <a:cs typeface="Arial" pitchFamily="34" charset="0"/>
              </a:rPr>
              <a:t>of identified thorium resources in </a:t>
            </a:r>
            <a:r>
              <a:rPr lang="en-GB" sz="1600" dirty="0" smtClean="0">
                <a:latin typeface="Arial" pitchFamily="34" charset="0"/>
                <a:cs typeface="Arial" pitchFamily="34" charset="0"/>
              </a:rPr>
              <a:t>some countries </a:t>
            </a:r>
            <a:r>
              <a:rPr lang="en-GB" sz="1600" dirty="0">
                <a:latin typeface="Arial" pitchFamily="34" charset="0"/>
                <a:cs typeface="Arial" pitchFamily="34" charset="0"/>
              </a:rPr>
              <a:t>having an ambitious civil </a:t>
            </a:r>
            <a:r>
              <a:rPr lang="en-GB" sz="1600" dirty="0" smtClean="0">
                <a:latin typeface="Arial" pitchFamily="34" charset="0"/>
                <a:cs typeface="Arial" pitchFamily="34" charset="0"/>
              </a:rPr>
              <a:t>nuclear program </a:t>
            </a:r>
          </a:p>
          <a:p>
            <a:pPr marL="285750" indent="-285750">
              <a:spcAft>
                <a:spcPts val="600"/>
              </a:spcAft>
              <a:buFont typeface="Arial" pitchFamily="34" charset="0"/>
              <a:buChar char="•"/>
            </a:pPr>
            <a:r>
              <a:rPr lang="en-GB" sz="1600" dirty="0" smtClean="0">
                <a:latin typeface="Arial" pitchFamily="34" charset="0"/>
                <a:cs typeface="Arial" pitchFamily="34" charset="0"/>
              </a:rPr>
              <a:t>A </a:t>
            </a:r>
            <a:r>
              <a:rPr lang="en-GB" sz="1600" dirty="0">
                <a:latin typeface="Arial" pitchFamily="34" charset="0"/>
                <a:cs typeface="Arial" pitchFamily="34" charset="0"/>
              </a:rPr>
              <a:t>good in-core </a:t>
            </a:r>
            <a:r>
              <a:rPr lang="en-GB" sz="1600" dirty="0" err="1">
                <a:latin typeface="Arial" pitchFamily="34" charset="0"/>
                <a:cs typeface="Arial" pitchFamily="34" charset="0"/>
              </a:rPr>
              <a:t>neutronic</a:t>
            </a:r>
            <a:r>
              <a:rPr lang="en-GB" sz="1600" dirty="0">
                <a:latin typeface="Arial" pitchFamily="34" charset="0"/>
                <a:cs typeface="Arial" pitchFamily="34" charset="0"/>
              </a:rPr>
              <a:t> and physical </a:t>
            </a:r>
            <a:r>
              <a:rPr lang="en-GB" sz="1600" dirty="0" smtClean="0">
                <a:latin typeface="Arial" pitchFamily="34" charset="0"/>
                <a:cs typeface="Arial" pitchFamily="34" charset="0"/>
              </a:rPr>
              <a:t>behaviour of thorium fuel</a:t>
            </a:r>
          </a:p>
          <a:p>
            <a:pPr marL="285750" indent="-285750">
              <a:spcAft>
                <a:spcPts val="600"/>
              </a:spcAft>
              <a:buFont typeface="Arial" pitchFamily="34" charset="0"/>
              <a:buChar char="•"/>
            </a:pPr>
            <a:r>
              <a:rPr lang="en-GB" sz="1600" dirty="0" smtClean="0">
                <a:latin typeface="Arial" pitchFamily="34" charset="0"/>
                <a:cs typeface="Arial" pitchFamily="34" charset="0"/>
              </a:rPr>
              <a:t>A </a:t>
            </a:r>
            <a:r>
              <a:rPr lang="en-GB" sz="1600" dirty="0">
                <a:latin typeface="Arial" pitchFamily="34" charset="0"/>
                <a:cs typeface="Arial" pitchFamily="34" charset="0"/>
              </a:rPr>
              <a:t>lower initial excess reactivity </a:t>
            </a:r>
            <a:r>
              <a:rPr lang="en-GB" sz="1600" dirty="0" smtClean="0">
                <a:latin typeface="Arial" pitchFamily="34" charset="0"/>
                <a:cs typeface="Arial" pitchFamily="34" charset="0"/>
              </a:rPr>
              <a:t>requirement (</a:t>
            </a:r>
            <a:r>
              <a:rPr lang="en-GB" sz="1600" dirty="0">
                <a:latin typeface="Arial" pitchFamily="34" charset="0"/>
                <a:cs typeface="Arial" pitchFamily="34" charset="0"/>
              </a:rPr>
              <a:t>higher thermal </a:t>
            </a:r>
            <a:r>
              <a:rPr lang="en-GB" sz="1600" dirty="0" smtClean="0">
                <a:latin typeface="Arial" pitchFamily="34" charset="0"/>
                <a:cs typeface="Arial" pitchFamily="34" charset="0"/>
              </a:rPr>
              <a:t>conversion factor</a:t>
            </a:r>
            <a:r>
              <a:rPr lang="en-GB" sz="1600" dirty="0">
                <a:latin typeface="Arial" pitchFamily="34" charset="0"/>
                <a:cs typeface="Arial" pitchFamily="34" charset="0"/>
              </a:rPr>
              <a:t>) of </a:t>
            </a:r>
            <a:r>
              <a:rPr lang="en-GB" sz="1600" dirty="0" smtClean="0">
                <a:latin typeface="Arial" pitchFamily="34" charset="0"/>
                <a:cs typeface="Arial" pitchFamily="34" charset="0"/>
              </a:rPr>
              <a:t>thorium based cores  with particular </a:t>
            </a:r>
            <a:r>
              <a:rPr lang="en-GB" sz="1600" dirty="0">
                <a:latin typeface="Arial" pitchFamily="34" charset="0"/>
                <a:cs typeface="Arial" pitchFamily="34" charset="0"/>
              </a:rPr>
              <a:t>configurations.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072756"/>
            <a:ext cx="3810000" cy="3289548"/>
          </a:xfrm>
          <a:prstGeom prst="rect">
            <a:avLst/>
          </a:prstGeom>
        </p:spPr>
      </p:pic>
    </p:spTree>
    <p:extLst>
      <p:ext uri="{BB962C8B-B14F-4D97-AF65-F5344CB8AC3E}">
        <p14:creationId xmlns:p14="http://schemas.microsoft.com/office/powerpoint/2010/main" val="2010090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6058005"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Brakes on thorium deployment (80’s)</a:t>
            </a:r>
            <a:endParaRPr lang="en-GB" sz="2800" dirty="0">
              <a:solidFill>
                <a:schemeClr val="bg1"/>
              </a:solidFill>
              <a:latin typeface="Arial" pitchFamily="34" charset="0"/>
              <a:cs typeface="Arial" pitchFamily="34" charset="0"/>
            </a:endParaRPr>
          </a:p>
        </p:txBody>
      </p:sp>
      <p:sp>
        <p:nvSpPr>
          <p:cNvPr id="4" name="Rectangle 3"/>
          <p:cNvSpPr/>
          <p:nvPr/>
        </p:nvSpPr>
        <p:spPr>
          <a:xfrm>
            <a:off x="4609832" y="1793364"/>
            <a:ext cx="4240899" cy="4093428"/>
          </a:xfrm>
          <a:prstGeom prst="rect">
            <a:avLst/>
          </a:prstGeom>
        </p:spPr>
        <p:txBody>
          <a:bodyPr wrap="square">
            <a:spAutoFit/>
          </a:bodyPr>
          <a:lstStyle/>
          <a:p>
            <a:pPr marL="285750" indent="-285750">
              <a:spcAft>
                <a:spcPts val="600"/>
              </a:spcAft>
              <a:buFont typeface="Arial" pitchFamily="34" charset="0"/>
              <a:buChar char="•"/>
            </a:pPr>
            <a:r>
              <a:rPr lang="en-GB" sz="1600" dirty="0" smtClean="0">
                <a:latin typeface="Arial" pitchFamily="34" charset="0"/>
                <a:cs typeface="Arial" pitchFamily="34" charset="0"/>
              </a:rPr>
              <a:t>Interest </a:t>
            </a:r>
            <a:r>
              <a:rPr lang="en-GB" sz="1600" dirty="0">
                <a:latin typeface="Arial" pitchFamily="34" charset="0"/>
                <a:cs typeface="Arial" pitchFamily="34" charset="0"/>
              </a:rPr>
              <a:t>in the nuclear option waned significantly</a:t>
            </a:r>
            <a:r>
              <a:rPr lang="en-GB" sz="1600" dirty="0" smtClean="0">
                <a:latin typeface="Arial" pitchFamily="34" charset="0"/>
                <a:cs typeface="Arial" pitchFamily="34" charset="0"/>
              </a:rPr>
              <a:t>, and  </a:t>
            </a:r>
            <a:r>
              <a:rPr lang="en-GB" sz="1600" dirty="0">
                <a:latin typeface="Arial" pitchFamily="34" charset="0"/>
                <a:cs typeface="Arial" pitchFamily="34" charset="0"/>
              </a:rPr>
              <a:t>public support for </a:t>
            </a:r>
            <a:r>
              <a:rPr lang="en-GB" sz="1600" dirty="0" smtClean="0">
                <a:latin typeface="Arial" pitchFamily="34" charset="0"/>
                <a:cs typeface="Arial" pitchFamily="34" charset="0"/>
              </a:rPr>
              <a:t>nuclear power </a:t>
            </a:r>
            <a:r>
              <a:rPr lang="en-GB" sz="1600" dirty="0">
                <a:latin typeface="Arial" pitchFamily="34" charset="0"/>
                <a:cs typeface="Arial" pitchFamily="34" charset="0"/>
              </a:rPr>
              <a:t>dramatically declined following </a:t>
            </a:r>
            <a:r>
              <a:rPr lang="en-GB" sz="1600" dirty="0" smtClean="0">
                <a:latin typeface="Arial" pitchFamily="34" charset="0"/>
                <a:cs typeface="Arial" pitchFamily="34" charset="0"/>
              </a:rPr>
              <a:t>TMI and Chernobyl. </a:t>
            </a:r>
          </a:p>
          <a:p>
            <a:pPr marL="285750" indent="-285750">
              <a:spcAft>
                <a:spcPts val="600"/>
              </a:spcAft>
              <a:buFont typeface="Arial" pitchFamily="34" charset="0"/>
              <a:buChar char="•"/>
            </a:pPr>
            <a:r>
              <a:rPr lang="en-GB" sz="1600" dirty="0" smtClean="0">
                <a:latin typeface="Arial" pitchFamily="34" charset="0"/>
                <a:cs typeface="Arial" pitchFamily="34" charset="0"/>
              </a:rPr>
              <a:t>Low priced uranium was available in the </a:t>
            </a:r>
            <a:r>
              <a:rPr lang="en-GB" sz="1600" dirty="0">
                <a:latin typeface="Arial" pitchFamily="34" charset="0"/>
                <a:cs typeface="Arial" pitchFamily="34" charset="0"/>
              </a:rPr>
              <a:t>early 1980s </a:t>
            </a:r>
            <a:r>
              <a:rPr lang="en-GB" sz="1600" dirty="0" smtClean="0">
                <a:latin typeface="Arial" pitchFamily="34" charset="0"/>
                <a:cs typeface="Arial" pitchFamily="34" charset="0"/>
              </a:rPr>
              <a:t>and for </a:t>
            </a:r>
            <a:r>
              <a:rPr lang="en-GB" sz="1600" dirty="0">
                <a:latin typeface="Arial" pitchFamily="34" charset="0"/>
                <a:cs typeface="Arial" pitchFamily="34" charset="0"/>
              </a:rPr>
              <a:t>over </a:t>
            </a:r>
            <a:r>
              <a:rPr lang="en-GB" sz="1600" dirty="0" smtClean="0">
                <a:latin typeface="Arial" pitchFamily="34" charset="0"/>
                <a:cs typeface="Arial" pitchFamily="34" charset="0"/>
              </a:rPr>
              <a:t>two decades</a:t>
            </a:r>
            <a:r>
              <a:rPr lang="en-GB" sz="1600" dirty="0">
                <a:latin typeface="Arial" pitchFamily="34" charset="0"/>
                <a:cs typeface="Arial" pitchFamily="34" charset="0"/>
              </a:rPr>
              <a:t>, </a:t>
            </a:r>
          </a:p>
          <a:p>
            <a:pPr marL="285750" indent="-285750">
              <a:spcAft>
                <a:spcPts val="600"/>
              </a:spcAft>
              <a:buFont typeface="Arial" pitchFamily="34" charset="0"/>
              <a:buChar char="•"/>
            </a:pPr>
            <a:r>
              <a:rPr lang="en-GB" sz="1600" dirty="0" smtClean="0">
                <a:latin typeface="Arial" pitchFamily="34" charset="0"/>
                <a:cs typeface="Arial" pitchFamily="34" charset="0"/>
              </a:rPr>
              <a:t>introduction </a:t>
            </a:r>
            <a:r>
              <a:rPr lang="en-GB" sz="1600" dirty="0">
                <a:latin typeface="Arial" pitchFamily="34" charset="0"/>
                <a:cs typeface="Arial" pitchFamily="34" charset="0"/>
              </a:rPr>
              <a:t>to the market </a:t>
            </a:r>
            <a:r>
              <a:rPr lang="en-GB" sz="1600" dirty="0" smtClean="0">
                <a:latin typeface="Arial" pitchFamily="34" charset="0"/>
                <a:cs typeface="Arial" pitchFamily="34" charset="0"/>
              </a:rPr>
              <a:t>of down-blended </a:t>
            </a:r>
            <a:r>
              <a:rPr lang="en-GB" sz="1600" dirty="0">
                <a:latin typeface="Arial" pitchFamily="34" charset="0"/>
                <a:cs typeface="Arial" pitchFamily="34" charset="0"/>
              </a:rPr>
              <a:t>uranium obtained from nuclear </a:t>
            </a:r>
            <a:r>
              <a:rPr lang="en-GB" sz="1600" dirty="0" smtClean="0">
                <a:latin typeface="Arial" pitchFamily="34" charset="0"/>
                <a:cs typeface="Arial" pitchFamily="34" charset="0"/>
              </a:rPr>
              <a:t>weapon disarmament </a:t>
            </a:r>
            <a:r>
              <a:rPr lang="en-GB" sz="1600" dirty="0">
                <a:latin typeface="Arial" pitchFamily="34" charset="0"/>
                <a:cs typeface="Arial" pitchFamily="34" charset="0"/>
              </a:rPr>
              <a:t>programs </a:t>
            </a:r>
          </a:p>
          <a:p>
            <a:pPr marL="285750" indent="-285750">
              <a:spcAft>
                <a:spcPts val="600"/>
              </a:spcAft>
              <a:buFont typeface="Arial" pitchFamily="34" charset="0"/>
              <a:buChar char="•"/>
            </a:pPr>
            <a:r>
              <a:rPr lang="en-GB" sz="1600" dirty="0" smtClean="0">
                <a:latin typeface="Arial" pitchFamily="34" charset="0"/>
                <a:cs typeface="Arial" pitchFamily="34" charset="0"/>
              </a:rPr>
              <a:t>The absence </a:t>
            </a:r>
            <a:r>
              <a:rPr lang="en-GB" sz="1600" dirty="0">
                <a:latin typeface="Arial" pitchFamily="34" charset="0"/>
                <a:cs typeface="Arial" pitchFamily="34" charset="0"/>
              </a:rPr>
              <a:t>of reprocessing capability in the U.S </a:t>
            </a:r>
            <a:r>
              <a:rPr lang="en-GB" sz="1600" dirty="0" smtClean="0">
                <a:latin typeface="Arial" pitchFamily="34" charset="0"/>
                <a:cs typeface="Arial" pitchFamily="34" charset="0"/>
              </a:rPr>
              <a:t>for recovery </a:t>
            </a:r>
            <a:r>
              <a:rPr lang="en-GB" sz="1600" dirty="0">
                <a:latin typeface="Arial" pitchFamily="34" charset="0"/>
                <a:cs typeface="Arial" pitchFamily="34" charset="0"/>
              </a:rPr>
              <a:t>and </a:t>
            </a:r>
            <a:r>
              <a:rPr lang="en-GB" sz="1600" dirty="0" smtClean="0">
                <a:latin typeface="Arial" pitchFamily="34" charset="0"/>
                <a:cs typeface="Arial" pitchFamily="34" charset="0"/>
              </a:rPr>
              <a:t>recycling of </a:t>
            </a:r>
            <a:r>
              <a:rPr lang="en-GB" sz="1600" dirty="0">
                <a:latin typeface="Arial" pitchFamily="34" charset="0"/>
                <a:cs typeface="Arial" pitchFamily="34" charset="0"/>
              </a:rPr>
              <a:t>fissile U233 </a:t>
            </a:r>
            <a:r>
              <a:rPr lang="en-GB" sz="1600" dirty="0" smtClean="0">
                <a:latin typeface="Arial" pitchFamily="34" charset="0"/>
                <a:cs typeface="Arial" pitchFamily="34" charset="0"/>
              </a:rPr>
              <a:t>(stopped by Carter and Ford)</a:t>
            </a:r>
          </a:p>
          <a:p>
            <a:pPr marL="285750" indent="-285750">
              <a:spcAft>
                <a:spcPts val="600"/>
              </a:spcAft>
              <a:buFont typeface="Arial" pitchFamily="34" charset="0"/>
              <a:buChar char="•"/>
            </a:pPr>
            <a:r>
              <a:rPr lang="en-GB" sz="1600" dirty="0" smtClean="0">
                <a:latin typeface="Arial" pitchFamily="34" charset="0"/>
                <a:cs typeface="Arial" pitchFamily="34" charset="0"/>
              </a:rPr>
              <a:t>Proliferation </a:t>
            </a:r>
            <a:r>
              <a:rPr lang="en-GB" sz="1600" dirty="0">
                <a:latin typeface="Arial" pitchFamily="34" charset="0"/>
                <a:cs typeface="Arial" pitchFamily="34" charset="0"/>
              </a:rPr>
              <a:t>concerns with a HEU </a:t>
            </a:r>
            <a:r>
              <a:rPr lang="en-GB" sz="1600" dirty="0" smtClean="0">
                <a:latin typeface="Arial" pitchFamily="34" charset="0"/>
                <a:cs typeface="Arial" pitchFamily="34" charset="0"/>
              </a:rPr>
              <a:t>thorium cycle: HEU chemically separable </a:t>
            </a:r>
            <a:r>
              <a:rPr lang="en-GB" sz="1600" dirty="0">
                <a:latin typeface="Arial" pitchFamily="34" charset="0"/>
                <a:cs typeface="Arial" pitchFamily="34" charset="0"/>
              </a:rPr>
              <a:t>from </a:t>
            </a:r>
            <a:r>
              <a:rPr lang="en-GB" sz="1600" dirty="0" smtClean="0">
                <a:latin typeface="Arial" pitchFamily="34" charset="0"/>
                <a:cs typeface="Arial" pitchFamily="34" charset="0"/>
              </a:rPr>
              <a:t>thorium</a:t>
            </a:r>
            <a:endParaRPr lang="en-GB" sz="1600" dirty="0">
              <a:latin typeface="Arial" pitchFamily="34" charset="0"/>
              <a:cs typeface="Arial" pitchFamily="34" charset="0"/>
            </a:endParaRPr>
          </a:p>
        </p:txBody>
      </p:sp>
      <p:pic>
        <p:nvPicPr>
          <p:cNvPr id="7" name="Picture 2" descr="Chernobyl"/>
          <p:cNvPicPr>
            <a:picLocks noChangeAspect="1" noChangeArrowheads="1"/>
          </p:cNvPicPr>
          <p:nvPr/>
        </p:nvPicPr>
        <p:blipFill>
          <a:blip r:embed="rId2"/>
          <a:srcRect/>
          <a:stretch>
            <a:fillRect/>
          </a:stretch>
        </p:blipFill>
        <p:spPr bwMode="auto">
          <a:xfrm>
            <a:off x="611560" y="1988482"/>
            <a:ext cx="3178061" cy="37031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72673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6345007"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Current drivers for thorium deployment</a:t>
            </a:r>
            <a:endParaRPr lang="en-GB" sz="2800" dirty="0">
              <a:solidFill>
                <a:schemeClr val="bg1"/>
              </a:solidFill>
              <a:latin typeface="Arial" pitchFamily="34" charset="0"/>
              <a:cs typeface="Arial" pitchFamily="34" charset="0"/>
            </a:endParaRPr>
          </a:p>
        </p:txBody>
      </p:sp>
      <p:sp>
        <p:nvSpPr>
          <p:cNvPr id="4" name="Rectangle 3"/>
          <p:cNvSpPr/>
          <p:nvPr/>
        </p:nvSpPr>
        <p:spPr>
          <a:xfrm>
            <a:off x="4378362" y="1772816"/>
            <a:ext cx="4384915" cy="3924151"/>
          </a:xfrm>
          <a:prstGeom prst="rect">
            <a:avLst/>
          </a:prstGeom>
        </p:spPr>
        <p:txBody>
          <a:bodyPr wrap="square">
            <a:spAutoFit/>
          </a:bodyPr>
          <a:lstStyle/>
          <a:p>
            <a:pPr>
              <a:spcAft>
                <a:spcPts val="600"/>
              </a:spcAft>
            </a:pPr>
            <a:r>
              <a:rPr lang="en-GB" sz="1600" dirty="0" smtClean="0">
                <a:latin typeface="Arial" pitchFamily="34" charset="0"/>
                <a:cs typeface="Arial" pitchFamily="34" charset="0"/>
              </a:rPr>
              <a:t>All the drivers from the 60s and 70s plus</a:t>
            </a:r>
            <a:endParaRPr lang="en-GB" sz="1600" dirty="0">
              <a:latin typeface="Arial" pitchFamily="34" charset="0"/>
              <a:cs typeface="Arial" pitchFamily="34" charset="0"/>
            </a:endParaRPr>
          </a:p>
          <a:p>
            <a:pPr marL="285750" indent="-285750">
              <a:spcAft>
                <a:spcPts val="600"/>
              </a:spcAft>
              <a:buFont typeface="Arial" pitchFamily="34" charset="0"/>
              <a:buChar char="•"/>
            </a:pPr>
            <a:r>
              <a:rPr lang="en-GB" sz="1600" dirty="0" smtClean="0">
                <a:latin typeface="Arial" pitchFamily="34" charset="0"/>
                <a:cs typeface="Arial" pitchFamily="34" charset="0"/>
              </a:rPr>
              <a:t>The </a:t>
            </a:r>
            <a:r>
              <a:rPr lang="en-GB" sz="1600" dirty="0">
                <a:latin typeface="Arial" pitchFamily="34" charset="0"/>
                <a:cs typeface="Arial" pitchFamily="34" charset="0"/>
              </a:rPr>
              <a:t>potential for the low production of </a:t>
            </a:r>
            <a:r>
              <a:rPr lang="en-GB" sz="1600" dirty="0" err="1">
                <a:latin typeface="Arial" pitchFamily="34" charset="0"/>
                <a:cs typeface="Arial" pitchFamily="34" charset="0"/>
              </a:rPr>
              <a:t>Pu</a:t>
            </a:r>
            <a:r>
              <a:rPr lang="en-GB" sz="1600" dirty="0">
                <a:latin typeface="Arial" pitchFamily="34" charset="0"/>
                <a:cs typeface="Arial" pitchFamily="34" charset="0"/>
              </a:rPr>
              <a:t> </a:t>
            </a:r>
            <a:r>
              <a:rPr lang="en-GB" sz="1600" dirty="0" smtClean="0">
                <a:latin typeface="Arial" pitchFamily="34" charset="0"/>
                <a:cs typeface="Arial" pitchFamily="34" charset="0"/>
              </a:rPr>
              <a:t>and minor </a:t>
            </a:r>
            <a:r>
              <a:rPr lang="en-GB" sz="1600" dirty="0">
                <a:latin typeface="Arial" pitchFamily="34" charset="0"/>
                <a:cs typeface="Arial" pitchFamily="34" charset="0"/>
              </a:rPr>
              <a:t>actinides in thorium based-fuel </a:t>
            </a:r>
            <a:r>
              <a:rPr lang="en-GB" sz="1600" dirty="0" smtClean="0">
                <a:latin typeface="Arial" pitchFamily="34" charset="0"/>
                <a:cs typeface="Arial" pitchFamily="34" charset="0"/>
              </a:rPr>
              <a:t>cycles</a:t>
            </a:r>
          </a:p>
          <a:p>
            <a:pPr marL="285750" indent="-285750">
              <a:spcAft>
                <a:spcPts val="600"/>
              </a:spcAft>
              <a:buFont typeface="Arial" pitchFamily="34" charset="0"/>
              <a:buChar char="•"/>
            </a:pPr>
            <a:r>
              <a:rPr lang="en-GB" sz="1600" dirty="0" smtClean="0">
                <a:latin typeface="Arial" pitchFamily="34" charset="0"/>
                <a:cs typeface="Arial" pitchFamily="34" charset="0"/>
              </a:rPr>
              <a:t>The </a:t>
            </a:r>
            <a:r>
              <a:rPr lang="en-GB" sz="1600" dirty="0">
                <a:latin typeface="Arial" pitchFamily="34" charset="0"/>
                <a:cs typeface="Arial" pitchFamily="34" charset="0"/>
              </a:rPr>
              <a:t>capability of destroying plutonium </a:t>
            </a:r>
            <a:r>
              <a:rPr lang="en-GB" sz="1600" dirty="0" smtClean="0">
                <a:latin typeface="Arial" pitchFamily="34" charset="0"/>
                <a:cs typeface="Arial" pitchFamily="34" charset="0"/>
              </a:rPr>
              <a:t>by </a:t>
            </a:r>
            <a:r>
              <a:rPr lang="en-GB" sz="1600" dirty="0" err="1" smtClean="0">
                <a:latin typeface="Arial" pitchFamily="34" charset="0"/>
                <a:cs typeface="Arial" pitchFamily="34" charset="0"/>
              </a:rPr>
              <a:t>fissioning</a:t>
            </a:r>
            <a:r>
              <a:rPr lang="en-GB" sz="1600" dirty="0" smtClean="0">
                <a:latin typeface="Arial" pitchFamily="34" charset="0"/>
                <a:cs typeface="Arial" pitchFamily="34" charset="0"/>
              </a:rPr>
              <a:t> </a:t>
            </a:r>
            <a:r>
              <a:rPr lang="en-GB" sz="1600" dirty="0">
                <a:latin typeface="Arial" pitchFamily="34" charset="0"/>
                <a:cs typeface="Arial" pitchFamily="34" charset="0"/>
              </a:rPr>
              <a:t>it in a plutonium/thorium cycle </a:t>
            </a:r>
            <a:r>
              <a:rPr lang="en-GB" sz="1600" dirty="0" smtClean="0">
                <a:latin typeface="Arial" pitchFamily="34" charset="0"/>
                <a:cs typeface="Arial" pitchFamily="34" charset="0"/>
              </a:rPr>
              <a:t>in thermal </a:t>
            </a:r>
            <a:r>
              <a:rPr lang="en-GB" sz="1600" dirty="0">
                <a:latin typeface="Arial" pitchFamily="34" charset="0"/>
                <a:cs typeface="Arial" pitchFamily="34" charset="0"/>
              </a:rPr>
              <a:t>reactors. </a:t>
            </a:r>
            <a:r>
              <a:rPr lang="en-GB" sz="1600" dirty="0" smtClean="0">
                <a:latin typeface="Arial" pitchFamily="34" charset="0"/>
                <a:cs typeface="Arial" pitchFamily="34" charset="0"/>
              </a:rPr>
              <a:t>(LWRs</a:t>
            </a:r>
            <a:r>
              <a:rPr lang="en-GB" sz="1600" dirty="0">
                <a:latin typeface="Arial" pitchFamily="34" charset="0"/>
                <a:cs typeface="Arial" pitchFamily="34" charset="0"/>
              </a:rPr>
              <a:t>, HTRs, MSRs, ADS </a:t>
            </a:r>
            <a:r>
              <a:rPr lang="en-GB" sz="1600" dirty="0" smtClean="0">
                <a:latin typeface="Arial" pitchFamily="34" charset="0"/>
                <a:cs typeface="Arial" pitchFamily="34" charset="0"/>
              </a:rPr>
              <a:t>) </a:t>
            </a:r>
          </a:p>
          <a:p>
            <a:pPr marL="285750" indent="-285750">
              <a:spcAft>
                <a:spcPts val="600"/>
              </a:spcAft>
              <a:buFont typeface="Arial" pitchFamily="34" charset="0"/>
              <a:buChar char="•"/>
            </a:pPr>
            <a:r>
              <a:rPr lang="en-GB" sz="1600" dirty="0" smtClean="0">
                <a:latin typeface="Arial" pitchFamily="34" charset="0"/>
                <a:cs typeface="Arial" pitchFamily="34" charset="0"/>
              </a:rPr>
              <a:t>The </a:t>
            </a:r>
            <a:r>
              <a:rPr lang="en-GB" sz="1600" dirty="0">
                <a:latin typeface="Arial" pitchFamily="34" charset="0"/>
                <a:cs typeface="Arial" pitchFamily="34" charset="0"/>
              </a:rPr>
              <a:t>transmutation of </a:t>
            </a:r>
            <a:r>
              <a:rPr lang="en-GB" sz="1600" dirty="0" smtClean="0">
                <a:latin typeface="Arial" pitchFamily="34" charset="0"/>
                <a:cs typeface="Arial" pitchFamily="34" charset="0"/>
              </a:rPr>
              <a:t>higher actinides and destruction of legacy waste </a:t>
            </a:r>
          </a:p>
          <a:p>
            <a:pPr marL="285750" indent="-285750">
              <a:spcAft>
                <a:spcPts val="600"/>
              </a:spcAft>
              <a:buFont typeface="Arial" pitchFamily="34" charset="0"/>
              <a:buChar char="•"/>
            </a:pPr>
            <a:r>
              <a:rPr lang="en-GB" sz="1600" dirty="0" smtClean="0">
                <a:latin typeface="Arial" pitchFamily="34" charset="0"/>
                <a:cs typeface="Arial" pitchFamily="34" charset="0"/>
              </a:rPr>
              <a:t>The </a:t>
            </a:r>
            <a:r>
              <a:rPr lang="en-GB" sz="1600" dirty="0">
                <a:latin typeface="Arial" pitchFamily="34" charset="0"/>
                <a:cs typeface="Arial" pitchFamily="34" charset="0"/>
              </a:rPr>
              <a:t>possibility </a:t>
            </a:r>
            <a:r>
              <a:rPr lang="en-GB" sz="1600" dirty="0" smtClean="0">
                <a:latin typeface="Arial" pitchFamily="34" charset="0"/>
                <a:cs typeface="Arial" pitchFamily="34" charset="0"/>
              </a:rPr>
              <a:t>of breeding fissile isotopes</a:t>
            </a:r>
            <a:endParaRPr lang="en-GB" sz="1600" dirty="0">
              <a:latin typeface="Arial" pitchFamily="34" charset="0"/>
              <a:cs typeface="Arial" pitchFamily="34" charset="0"/>
            </a:endParaRPr>
          </a:p>
          <a:p>
            <a:pPr marL="285750" indent="-285750">
              <a:spcAft>
                <a:spcPts val="600"/>
              </a:spcAft>
              <a:buFont typeface="Arial" pitchFamily="34" charset="0"/>
              <a:buChar char="•"/>
            </a:pPr>
            <a:r>
              <a:rPr lang="en-GB" sz="1600" dirty="0" smtClean="0">
                <a:latin typeface="Arial" pitchFamily="34" charset="0"/>
                <a:cs typeface="Arial" pitchFamily="34" charset="0"/>
              </a:rPr>
              <a:t>More </a:t>
            </a:r>
            <a:r>
              <a:rPr lang="en-GB" sz="1600" dirty="0">
                <a:latin typeface="Arial" pitchFamily="34" charset="0"/>
                <a:cs typeface="Arial" pitchFamily="34" charset="0"/>
              </a:rPr>
              <a:t>recently, the dramatic increase in the </a:t>
            </a:r>
            <a:r>
              <a:rPr lang="en-GB" sz="1600" dirty="0" smtClean="0">
                <a:latin typeface="Arial" pitchFamily="34" charset="0"/>
                <a:cs typeface="Arial" pitchFamily="34" charset="0"/>
              </a:rPr>
              <a:t>price of </a:t>
            </a:r>
            <a:r>
              <a:rPr lang="en-GB" sz="1600" dirty="0">
                <a:latin typeface="Arial" pitchFamily="34" charset="0"/>
                <a:cs typeface="Arial" pitchFamily="34" charset="0"/>
              </a:rPr>
              <a:t>uranium that is tied to the perceived </a:t>
            </a:r>
            <a:r>
              <a:rPr lang="en-GB" sz="1600" dirty="0" smtClean="0">
                <a:latin typeface="Arial" pitchFamily="34" charset="0"/>
                <a:cs typeface="Arial" pitchFamily="34" charset="0"/>
              </a:rPr>
              <a:t>shortage</a:t>
            </a:r>
            <a:endParaRPr lang="en-GB" sz="1600" dirty="0">
              <a:latin typeface="Arial" pitchFamily="34" charset="0"/>
              <a:cs typeface="Arial" pitchFamily="34" charset="0"/>
            </a:endParaRPr>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088653"/>
            <a:ext cx="3810000" cy="329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502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416808" y="1988840"/>
            <a:ext cx="5736101" cy="4032448"/>
            <a:chOff x="4499992" y="1988840"/>
            <a:chExt cx="5736101" cy="4032448"/>
          </a:xfrm>
        </p:grpSpPr>
        <p:graphicFrame>
          <p:nvGraphicFramePr>
            <p:cNvPr id="2" name="Chart 1"/>
            <p:cNvGraphicFramePr>
              <a:graphicFrameLocks/>
            </p:cNvGraphicFramePr>
            <p:nvPr>
              <p:extLst>
                <p:ext uri="{D42A27DB-BD31-4B8C-83A1-F6EECF244321}">
                  <p14:modId xmlns:p14="http://schemas.microsoft.com/office/powerpoint/2010/main" val="3718600314"/>
                </p:ext>
              </p:extLst>
            </p:nvPr>
          </p:nvGraphicFramePr>
          <p:xfrm>
            <a:off x="4763485" y="1988840"/>
            <a:ext cx="5472608" cy="403244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3592660" y="3632063"/>
              <a:ext cx="2122441" cy="307777"/>
            </a:xfrm>
            <a:prstGeom prst="rect">
              <a:avLst/>
            </a:prstGeom>
            <a:noFill/>
          </p:spPr>
          <p:txBody>
            <a:bodyPr wrap="none" rtlCol="0">
              <a:spAutoFit/>
            </a:bodyPr>
            <a:lstStyle/>
            <a:p>
              <a:r>
                <a:rPr lang="en-GB" sz="1400" dirty="0" smtClean="0">
                  <a:latin typeface="Arial" pitchFamily="34" charset="0"/>
                  <a:cs typeface="Arial" pitchFamily="34" charset="0"/>
                </a:rPr>
                <a:t>Grams of CO</a:t>
              </a:r>
              <a:r>
                <a:rPr lang="en-GB" sz="1400" baseline="-25000" dirty="0" smtClean="0">
                  <a:latin typeface="Arial" pitchFamily="34" charset="0"/>
                  <a:cs typeface="Arial" pitchFamily="34" charset="0"/>
                </a:rPr>
                <a:t>2</a:t>
              </a:r>
              <a:r>
                <a:rPr lang="en-GB" sz="1400" dirty="0" smtClean="0">
                  <a:latin typeface="Arial" pitchFamily="34" charset="0"/>
                  <a:cs typeface="Arial" pitchFamily="34" charset="0"/>
                </a:rPr>
                <a:t> per kW.hr</a:t>
              </a:r>
              <a:endParaRPr lang="en-GB" sz="1400" dirty="0">
                <a:latin typeface="Arial" pitchFamily="34" charset="0"/>
                <a:cs typeface="Arial" pitchFamily="34" charset="0"/>
              </a:endParaRPr>
            </a:p>
          </p:txBody>
        </p:sp>
      </p:grpSp>
      <p:sp>
        <p:nvSpPr>
          <p:cNvPr id="7" name="TextBox 6"/>
          <p:cNvSpPr txBox="1"/>
          <p:nvPr/>
        </p:nvSpPr>
        <p:spPr>
          <a:xfrm>
            <a:off x="398721" y="5612916"/>
            <a:ext cx="2899833" cy="307777"/>
          </a:xfrm>
          <a:prstGeom prst="rect">
            <a:avLst/>
          </a:prstGeom>
          <a:noFill/>
        </p:spPr>
        <p:txBody>
          <a:bodyPr wrap="none" rtlCol="0">
            <a:spAutoFit/>
          </a:bodyPr>
          <a:lstStyle/>
          <a:p>
            <a:r>
              <a:rPr lang="en-GB" sz="1400" dirty="0" smtClean="0">
                <a:latin typeface="Arial" pitchFamily="34" charset="0"/>
                <a:cs typeface="Arial" pitchFamily="34" charset="0"/>
              </a:rPr>
              <a:t>Average of ~500g CO</a:t>
            </a:r>
            <a:r>
              <a:rPr lang="en-GB" sz="1400" baseline="-25000" dirty="0" smtClean="0">
                <a:latin typeface="Arial" pitchFamily="34" charset="0"/>
                <a:cs typeface="Arial" pitchFamily="34" charset="0"/>
              </a:rPr>
              <a:t>2</a:t>
            </a:r>
            <a:r>
              <a:rPr lang="en-GB" sz="1400" dirty="0" smtClean="0">
                <a:latin typeface="Arial" pitchFamily="34" charset="0"/>
                <a:cs typeface="Arial" pitchFamily="34" charset="0"/>
              </a:rPr>
              <a:t> per kW.hr</a:t>
            </a:r>
            <a:endParaRPr lang="en-GB" sz="1400" dirty="0">
              <a:latin typeface="Arial" pitchFamily="34" charset="0"/>
              <a:cs typeface="Arial"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1135519655"/>
              </p:ext>
            </p:extLst>
          </p:nvPr>
        </p:nvGraphicFramePr>
        <p:xfrm>
          <a:off x="-1181169" y="1628800"/>
          <a:ext cx="6059612" cy="3984116"/>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Box 8"/>
          <p:cNvSpPr txBox="1"/>
          <p:nvPr/>
        </p:nvSpPr>
        <p:spPr>
          <a:xfrm>
            <a:off x="395536" y="195134"/>
            <a:ext cx="7104253" cy="584775"/>
          </a:xfrm>
          <a:prstGeom prst="rect">
            <a:avLst/>
          </a:prstGeom>
          <a:noFill/>
        </p:spPr>
        <p:txBody>
          <a:bodyPr wrap="none" rtlCol="0">
            <a:spAutoFit/>
          </a:bodyPr>
          <a:lstStyle/>
          <a:p>
            <a:r>
              <a:rPr lang="en-GB" sz="3200" dirty="0" smtClean="0">
                <a:solidFill>
                  <a:schemeClr val="bg1"/>
                </a:solidFill>
              </a:rPr>
              <a:t>CO</a:t>
            </a:r>
            <a:r>
              <a:rPr lang="en-GB" sz="3200" baseline="-25000" dirty="0" smtClean="0">
                <a:solidFill>
                  <a:schemeClr val="bg1"/>
                </a:solidFill>
              </a:rPr>
              <a:t>2</a:t>
            </a:r>
            <a:r>
              <a:rPr lang="en-GB" sz="3200" dirty="0" smtClean="0">
                <a:solidFill>
                  <a:schemeClr val="bg1"/>
                </a:solidFill>
              </a:rPr>
              <a:t> emissions and electricity production</a:t>
            </a:r>
            <a:endParaRPr lang="en-GB" sz="3200" dirty="0">
              <a:solidFill>
                <a:schemeClr val="bg1"/>
              </a:solidFill>
            </a:endParaRPr>
          </a:p>
        </p:txBody>
      </p:sp>
    </p:spTree>
    <p:extLst>
      <p:ext uri="{BB962C8B-B14F-4D97-AF65-F5344CB8AC3E}">
        <p14:creationId xmlns:p14="http://schemas.microsoft.com/office/powerpoint/2010/main" val="465525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683" y="188640"/>
            <a:ext cx="1686680" cy="584775"/>
          </a:xfrm>
          <a:prstGeom prst="rect">
            <a:avLst/>
          </a:prstGeom>
          <a:noFill/>
        </p:spPr>
        <p:txBody>
          <a:bodyPr wrap="none" rtlCol="0">
            <a:spAutoFit/>
          </a:bodyPr>
          <a:lstStyle/>
          <a:p>
            <a:r>
              <a:rPr lang="en-GB" sz="3200" dirty="0" smtClean="0">
                <a:solidFill>
                  <a:schemeClr val="bg1"/>
                </a:solidFill>
                <a:latin typeface="Arial" pitchFamily="34" charset="0"/>
                <a:cs typeface="Arial" pitchFamily="34" charset="0"/>
              </a:rPr>
              <a:t>Thorium</a:t>
            </a:r>
            <a:endParaRPr lang="en-GB" sz="3200" dirty="0">
              <a:solidFill>
                <a:schemeClr val="bg1"/>
              </a:solidFill>
              <a:latin typeface="Arial" pitchFamily="34" charset="0"/>
              <a:cs typeface="Arial" pitchFamily="34" charset="0"/>
            </a:endParaRPr>
          </a:p>
        </p:txBody>
      </p:sp>
      <p:grpSp>
        <p:nvGrpSpPr>
          <p:cNvPr id="8" name="Group 533"/>
          <p:cNvGrpSpPr/>
          <p:nvPr/>
        </p:nvGrpSpPr>
        <p:grpSpPr>
          <a:xfrm>
            <a:off x="2614293" y="1596144"/>
            <a:ext cx="3505200" cy="4191000"/>
            <a:chOff x="459035" y="950025"/>
            <a:chExt cx="4103635" cy="4720729"/>
          </a:xfrm>
          <a:effectLst>
            <a:outerShdw blurRad="50800" dist="38100" dir="2700000" algn="tl" rotWithShape="0">
              <a:prstClr val="black">
                <a:alpha val="40000"/>
              </a:prstClr>
            </a:outerShdw>
          </a:effectLst>
        </p:grpSpPr>
        <p:grpSp>
          <p:nvGrpSpPr>
            <p:cNvPr id="9" name="Group 150"/>
            <p:cNvGrpSpPr>
              <a:grpSpLocks/>
            </p:cNvGrpSpPr>
            <p:nvPr/>
          </p:nvGrpSpPr>
          <p:grpSpPr bwMode="auto">
            <a:xfrm>
              <a:off x="2044824" y="1558359"/>
              <a:ext cx="636587" cy="650874"/>
              <a:chOff x="960" y="1008"/>
              <a:chExt cx="2256" cy="2304"/>
            </a:xfrm>
          </p:grpSpPr>
          <p:sp>
            <p:nvSpPr>
              <p:cNvPr id="383"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4"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5"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6"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7"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8"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9"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0"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1"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2"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3"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4"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5"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6"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7"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8"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9"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0"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1"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2"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3"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4"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5"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6"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7"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8"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9"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0"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1"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2"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3"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4"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5"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6"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7"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8"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9"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0"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1"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2"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3"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4"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5"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6"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7"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8"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9"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0"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1"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2"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3"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4"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5"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6"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7"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8"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9"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0"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1"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2"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3"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4"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5"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6"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7"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8"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9"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50"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51"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grpSp>
          <p:nvGrpSpPr>
            <p:cNvPr id="10" name="Group 150"/>
            <p:cNvGrpSpPr>
              <a:grpSpLocks/>
            </p:cNvGrpSpPr>
            <p:nvPr/>
          </p:nvGrpSpPr>
          <p:grpSpPr bwMode="auto">
            <a:xfrm>
              <a:off x="3097331" y="2402909"/>
              <a:ext cx="638174" cy="650874"/>
              <a:chOff x="960" y="1008"/>
              <a:chExt cx="2256" cy="2304"/>
            </a:xfrm>
          </p:grpSpPr>
          <p:sp>
            <p:nvSpPr>
              <p:cNvPr id="314"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5"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6"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7"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8"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9"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0"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1"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2"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3"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4"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5"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6"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7"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8"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29"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0"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1"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2"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3"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4"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5"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6"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7"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8"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39"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0"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1"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2"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3"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4"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5"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6"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7"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8"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49"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0"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1"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2"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3"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4"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5"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6"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7"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8"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59"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0"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1"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2"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3"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4"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5"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6"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7"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8"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69"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0"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1"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2"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3"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4"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5"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6"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7"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8"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79"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0"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1"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82"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sp>
          <p:nvSpPr>
            <p:cNvPr id="11" name="Oval 10"/>
            <p:cNvSpPr/>
            <p:nvPr/>
          </p:nvSpPr>
          <p:spPr>
            <a:xfrm>
              <a:off x="1278433" y="2505981"/>
              <a:ext cx="166687" cy="166688"/>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2" name="Straight Arrow Connector 11"/>
            <p:cNvCxnSpPr/>
            <p:nvPr/>
          </p:nvCxnSpPr>
          <p:spPr>
            <a:xfrm flipV="1">
              <a:off x="1643187" y="2125106"/>
              <a:ext cx="401637" cy="3048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TextBox 146"/>
            <p:cNvSpPr txBox="1">
              <a:spLocks noChangeArrowheads="1"/>
            </p:cNvSpPr>
            <p:nvPr/>
          </p:nvSpPr>
          <p:spPr bwMode="auto">
            <a:xfrm>
              <a:off x="1100881" y="2056844"/>
              <a:ext cx="312737" cy="368300"/>
            </a:xfrm>
            <a:prstGeom prst="rect">
              <a:avLst/>
            </a:prstGeom>
            <a:noFill/>
            <a:ln w="9525">
              <a:noFill/>
              <a:miter lim="800000"/>
              <a:headEnd/>
              <a:tailEnd/>
            </a:ln>
          </p:spPr>
          <p:txBody>
            <a:bodyPr wrap="none">
              <a:spAutoFit/>
            </a:bodyPr>
            <a:lstStyle/>
            <a:p>
              <a:pPr>
                <a:defRPr/>
              </a:pPr>
              <a:r>
                <a:rPr lang="en-GB" dirty="0">
                  <a:latin typeface="Arial" charset="0"/>
                </a:rPr>
                <a:t>n</a:t>
              </a:r>
            </a:p>
          </p:txBody>
        </p:sp>
        <p:sp>
          <p:nvSpPr>
            <p:cNvPr id="14" name="TextBox 147"/>
            <p:cNvSpPr txBox="1">
              <a:spLocks noChangeArrowheads="1"/>
            </p:cNvSpPr>
            <p:nvPr/>
          </p:nvSpPr>
          <p:spPr bwMode="auto">
            <a:xfrm>
              <a:off x="1336492" y="1227867"/>
              <a:ext cx="709613" cy="369887"/>
            </a:xfrm>
            <a:prstGeom prst="rect">
              <a:avLst/>
            </a:prstGeom>
            <a:noFill/>
            <a:ln w="9525">
              <a:noFill/>
              <a:miter lim="800000"/>
              <a:headEnd/>
              <a:tailEnd/>
            </a:ln>
          </p:spPr>
          <p:txBody>
            <a:bodyPr wrap="none">
              <a:spAutoFit/>
            </a:bodyPr>
            <a:lstStyle/>
            <a:p>
              <a:pPr>
                <a:defRPr/>
              </a:pPr>
              <a:r>
                <a:rPr lang="en-GB" baseline="30000" dirty="0">
                  <a:latin typeface="Arial" charset="0"/>
                </a:rPr>
                <a:t>232</a:t>
              </a:r>
              <a:r>
                <a:rPr lang="en-GB" dirty="0">
                  <a:latin typeface="Arial" charset="0"/>
                </a:rPr>
                <a:t>Th</a:t>
              </a:r>
            </a:p>
          </p:txBody>
        </p:sp>
        <p:cxnSp>
          <p:nvCxnSpPr>
            <p:cNvPr id="15" name="Straight Arrow Connector 14"/>
            <p:cNvCxnSpPr/>
            <p:nvPr/>
          </p:nvCxnSpPr>
          <p:spPr>
            <a:xfrm rot="16200000" flipH="1">
              <a:off x="2690936" y="2079069"/>
              <a:ext cx="398463" cy="4968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0"/>
            <p:cNvSpPr txBox="1">
              <a:spLocks noChangeArrowheads="1"/>
            </p:cNvSpPr>
            <p:nvPr/>
          </p:nvSpPr>
          <p:spPr bwMode="auto">
            <a:xfrm>
              <a:off x="3457699" y="1960006"/>
              <a:ext cx="709613" cy="368300"/>
            </a:xfrm>
            <a:prstGeom prst="rect">
              <a:avLst/>
            </a:prstGeom>
            <a:noFill/>
            <a:ln w="9525">
              <a:noFill/>
              <a:miter lim="800000"/>
              <a:headEnd/>
              <a:tailEnd/>
            </a:ln>
          </p:spPr>
          <p:txBody>
            <a:bodyPr wrap="none">
              <a:spAutoFit/>
            </a:bodyPr>
            <a:lstStyle/>
            <a:p>
              <a:pPr>
                <a:defRPr/>
              </a:pPr>
              <a:r>
                <a:rPr lang="en-GB" baseline="30000">
                  <a:latin typeface="Arial" charset="0"/>
                </a:rPr>
                <a:t>233</a:t>
              </a:r>
              <a:r>
                <a:rPr lang="en-GB">
                  <a:latin typeface="Arial" charset="0"/>
                </a:rPr>
                <a:t>Th</a:t>
              </a:r>
            </a:p>
          </p:txBody>
        </p:sp>
        <p:grpSp>
          <p:nvGrpSpPr>
            <p:cNvPr id="17" name="Group 150"/>
            <p:cNvGrpSpPr>
              <a:grpSpLocks/>
            </p:cNvGrpSpPr>
            <p:nvPr/>
          </p:nvGrpSpPr>
          <p:grpSpPr bwMode="auto">
            <a:xfrm>
              <a:off x="3125912" y="3953906"/>
              <a:ext cx="636587" cy="652464"/>
              <a:chOff x="960" y="1008"/>
              <a:chExt cx="2256" cy="2304"/>
            </a:xfrm>
          </p:grpSpPr>
          <p:sp>
            <p:nvSpPr>
              <p:cNvPr id="245"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6"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7"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8"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9"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0"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1"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2"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3"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4"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5"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6"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7"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8"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59"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0"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1"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2"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3"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4"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5"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6"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7"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8"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69"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0"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1"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2"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3"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4"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5"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6"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7"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8"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79"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0"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1"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2"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3"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4"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5"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6"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7"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8"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89"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0"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1"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2"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3"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4"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5"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6"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7"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8"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99"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0"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1"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2"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3"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4"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5"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6"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7"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8"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09"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0"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1"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2"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13"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sp>
          <p:nvSpPr>
            <p:cNvPr id="18" name="TextBox 221"/>
            <p:cNvSpPr txBox="1">
              <a:spLocks noChangeArrowheads="1"/>
            </p:cNvSpPr>
            <p:nvPr/>
          </p:nvSpPr>
          <p:spPr bwMode="auto">
            <a:xfrm>
              <a:off x="3498974" y="3566556"/>
              <a:ext cx="722313" cy="369888"/>
            </a:xfrm>
            <a:prstGeom prst="rect">
              <a:avLst/>
            </a:prstGeom>
            <a:noFill/>
            <a:ln w="9525">
              <a:noFill/>
              <a:miter lim="800000"/>
              <a:headEnd/>
              <a:tailEnd/>
            </a:ln>
          </p:spPr>
          <p:txBody>
            <a:bodyPr wrap="none">
              <a:spAutoFit/>
            </a:bodyPr>
            <a:lstStyle/>
            <a:p>
              <a:pPr>
                <a:defRPr/>
              </a:pPr>
              <a:r>
                <a:rPr lang="en-GB" baseline="30000">
                  <a:latin typeface="Arial" charset="0"/>
                </a:rPr>
                <a:t>233</a:t>
              </a:r>
              <a:r>
                <a:rPr lang="en-GB">
                  <a:latin typeface="Arial" charset="0"/>
                </a:rPr>
                <a:t>Pa</a:t>
              </a:r>
            </a:p>
          </p:txBody>
        </p:sp>
        <p:cxnSp>
          <p:nvCxnSpPr>
            <p:cNvPr id="19" name="Straight Arrow Connector 18"/>
            <p:cNvCxnSpPr/>
            <p:nvPr/>
          </p:nvCxnSpPr>
          <p:spPr>
            <a:xfrm rot="16200000" flipH="1">
              <a:off x="3028281" y="3483212"/>
              <a:ext cx="762000" cy="14287"/>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0" name="Group 150"/>
            <p:cNvGrpSpPr>
              <a:grpSpLocks/>
            </p:cNvGrpSpPr>
            <p:nvPr/>
          </p:nvGrpSpPr>
          <p:grpSpPr bwMode="auto">
            <a:xfrm>
              <a:off x="1092105" y="3915467"/>
              <a:ext cx="638170" cy="650874"/>
              <a:chOff x="960" y="1008"/>
              <a:chExt cx="2256" cy="2304"/>
            </a:xfrm>
          </p:grpSpPr>
          <p:sp>
            <p:nvSpPr>
              <p:cNvPr id="176"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7"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8"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9"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0"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1"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2"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3"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4"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5"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6"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7"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8"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89"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0"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1"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2"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3"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4"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5"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6"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7"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8"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99"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0"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1"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2"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3"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4"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5"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6"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7"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8"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09"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0"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1"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2"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3"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4"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5"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6"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7"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8"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19"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0"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1"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2"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3"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4"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5"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6"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7"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8"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29"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0"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1"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2"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3"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4"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5"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6"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7"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8"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39"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0"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1"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2"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3"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244"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cxnSp>
          <p:nvCxnSpPr>
            <p:cNvPr id="21" name="Straight Arrow Connector 20"/>
            <p:cNvCxnSpPr/>
            <p:nvPr/>
          </p:nvCxnSpPr>
          <p:spPr>
            <a:xfrm rot="10800000" flipV="1">
              <a:off x="1935681" y="4263242"/>
              <a:ext cx="890647" cy="1187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97"/>
            <p:cNvSpPr txBox="1">
              <a:spLocks noChangeArrowheads="1"/>
            </p:cNvSpPr>
            <p:nvPr/>
          </p:nvSpPr>
          <p:spPr bwMode="auto">
            <a:xfrm>
              <a:off x="1494457" y="3532766"/>
              <a:ext cx="606425" cy="369887"/>
            </a:xfrm>
            <a:prstGeom prst="rect">
              <a:avLst/>
            </a:prstGeom>
            <a:noFill/>
            <a:ln w="9525">
              <a:noFill/>
              <a:miter lim="800000"/>
              <a:headEnd/>
              <a:tailEnd/>
            </a:ln>
          </p:spPr>
          <p:txBody>
            <a:bodyPr wrap="none">
              <a:spAutoFit/>
            </a:bodyPr>
            <a:lstStyle/>
            <a:p>
              <a:pPr>
                <a:defRPr/>
              </a:pPr>
              <a:r>
                <a:rPr lang="en-GB" baseline="30000" dirty="0">
                  <a:latin typeface="Arial" charset="0"/>
                </a:rPr>
                <a:t>233</a:t>
              </a:r>
              <a:r>
                <a:rPr lang="en-GB" dirty="0">
                  <a:latin typeface="Arial" charset="0"/>
                </a:rPr>
                <a:t>U</a:t>
              </a:r>
            </a:p>
          </p:txBody>
        </p:sp>
        <p:cxnSp>
          <p:nvCxnSpPr>
            <p:cNvPr id="23" name="Straight Arrow Connector 22"/>
            <p:cNvCxnSpPr/>
            <p:nvPr/>
          </p:nvCxnSpPr>
          <p:spPr>
            <a:xfrm rot="5400000" flipH="1" flipV="1">
              <a:off x="920339" y="3319154"/>
              <a:ext cx="843146" cy="1588"/>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4" name="Oval 23"/>
            <p:cNvSpPr/>
            <p:nvPr/>
          </p:nvSpPr>
          <p:spPr>
            <a:xfrm>
              <a:off x="459035" y="3681638"/>
              <a:ext cx="166687" cy="166688"/>
            </a:xfrm>
            <a:prstGeom prst="ellipse">
              <a:avLst/>
            </a:prstGeom>
            <a:solidFill>
              <a:srgbClr val="0099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25" name="Straight Arrow Connector 24"/>
            <p:cNvCxnSpPr/>
            <p:nvPr/>
          </p:nvCxnSpPr>
          <p:spPr>
            <a:xfrm>
              <a:off x="688769" y="3823855"/>
              <a:ext cx="320634" cy="273132"/>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rot="5400000">
              <a:off x="902525" y="4762006"/>
              <a:ext cx="486888" cy="29688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7" name="Group 150"/>
            <p:cNvGrpSpPr>
              <a:grpSpLocks/>
            </p:cNvGrpSpPr>
            <p:nvPr/>
          </p:nvGrpSpPr>
          <p:grpSpPr bwMode="auto">
            <a:xfrm>
              <a:off x="1685870" y="5189506"/>
              <a:ext cx="427939" cy="445611"/>
              <a:chOff x="960" y="1008"/>
              <a:chExt cx="2256" cy="2304"/>
            </a:xfrm>
          </p:grpSpPr>
          <p:sp>
            <p:nvSpPr>
              <p:cNvPr id="107"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8"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9"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0"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1"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2"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3"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4"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5"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6"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7"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8"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19"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0"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1"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2"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3"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4"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5"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6"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7"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8"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29"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0"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1"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2"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3"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4"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5"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6"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7"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8"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39"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0"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1"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2"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3"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4"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5"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6"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7"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8"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49"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0"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1"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2"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3"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4"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5"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6"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7"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8"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59"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0"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1"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2"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3"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4"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5"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6"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7"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8"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69"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0"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1"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2"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3"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4"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75"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grpSp>
          <p:nvGrpSpPr>
            <p:cNvPr id="28" name="Group 150"/>
            <p:cNvGrpSpPr>
              <a:grpSpLocks/>
            </p:cNvGrpSpPr>
            <p:nvPr/>
          </p:nvGrpSpPr>
          <p:grpSpPr bwMode="auto">
            <a:xfrm>
              <a:off x="760031" y="5237017"/>
              <a:ext cx="439390" cy="433737"/>
              <a:chOff x="960" y="1008"/>
              <a:chExt cx="2256" cy="2304"/>
            </a:xfrm>
          </p:grpSpPr>
          <p:sp>
            <p:nvSpPr>
              <p:cNvPr id="38" name="Oval 151"/>
              <p:cNvSpPr>
                <a:spLocks noChangeArrowheads="1"/>
              </p:cNvSpPr>
              <p:nvPr/>
            </p:nvSpPr>
            <p:spPr bwMode="auto">
              <a:xfrm>
                <a:off x="1584"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39" name="Oval 152"/>
              <p:cNvSpPr>
                <a:spLocks noChangeArrowheads="1"/>
              </p:cNvSpPr>
              <p:nvPr/>
            </p:nvSpPr>
            <p:spPr bwMode="auto">
              <a:xfrm>
                <a:off x="1728" y="10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0" name="Oval 153"/>
              <p:cNvSpPr>
                <a:spLocks noChangeArrowheads="1"/>
              </p:cNvSpPr>
              <p:nvPr/>
            </p:nvSpPr>
            <p:spPr bwMode="auto">
              <a:xfrm>
                <a:off x="2352" y="10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1" name="Oval 154"/>
              <p:cNvSpPr>
                <a:spLocks noChangeArrowheads="1"/>
              </p:cNvSpPr>
              <p:nvPr/>
            </p:nvSpPr>
            <p:spPr bwMode="auto">
              <a:xfrm>
                <a:off x="2064" y="100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2" name="Oval 155"/>
              <p:cNvSpPr>
                <a:spLocks noChangeArrowheads="1"/>
              </p:cNvSpPr>
              <p:nvPr/>
            </p:nvSpPr>
            <p:spPr bwMode="auto">
              <a:xfrm>
                <a:off x="1200"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3" name="Oval 156"/>
              <p:cNvSpPr>
                <a:spLocks noChangeArrowheads="1"/>
              </p:cNvSpPr>
              <p:nvPr/>
            </p:nvSpPr>
            <p:spPr bwMode="auto">
              <a:xfrm>
                <a:off x="960"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4" name="Oval 157"/>
              <p:cNvSpPr>
                <a:spLocks noChangeArrowheads="1"/>
              </p:cNvSpPr>
              <p:nvPr/>
            </p:nvSpPr>
            <p:spPr bwMode="auto">
              <a:xfrm>
                <a:off x="100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5" name="Oval 158"/>
              <p:cNvSpPr>
                <a:spLocks noChangeArrowheads="1"/>
              </p:cNvSpPr>
              <p:nvPr/>
            </p:nvSpPr>
            <p:spPr bwMode="auto">
              <a:xfrm>
                <a:off x="1440" y="11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6" name="Oval 159"/>
              <p:cNvSpPr>
                <a:spLocks noChangeArrowheads="1"/>
              </p:cNvSpPr>
              <p:nvPr/>
            </p:nvSpPr>
            <p:spPr bwMode="auto">
              <a:xfrm>
                <a:off x="2784"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7" name="Oval 160"/>
              <p:cNvSpPr>
                <a:spLocks noChangeArrowheads="1"/>
              </p:cNvSpPr>
              <p:nvPr/>
            </p:nvSpPr>
            <p:spPr bwMode="auto">
              <a:xfrm>
                <a:off x="2352" y="28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8" name="Oval 161"/>
              <p:cNvSpPr>
                <a:spLocks noChangeArrowheads="1"/>
              </p:cNvSpPr>
              <p:nvPr/>
            </p:nvSpPr>
            <p:spPr bwMode="auto">
              <a:xfrm>
                <a:off x="2880" y="211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49" name="Oval 162"/>
              <p:cNvSpPr>
                <a:spLocks noChangeArrowheads="1"/>
              </p:cNvSpPr>
              <p:nvPr/>
            </p:nvSpPr>
            <p:spPr bwMode="auto">
              <a:xfrm>
                <a:off x="288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0" name="Oval 163"/>
              <p:cNvSpPr>
                <a:spLocks noChangeArrowheads="1"/>
              </p:cNvSpPr>
              <p:nvPr/>
            </p:nvSpPr>
            <p:spPr bwMode="auto">
              <a:xfrm>
                <a:off x="2592" y="12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1" name="Oval 164"/>
              <p:cNvSpPr>
                <a:spLocks noChangeArrowheads="1"/>
              </p:cNvSpPr>
              <p:nvPr/>
            </p:nvSpPr>
            <p:spPr bwMode="auto">
              <a:xfrm>
                <a:off x="278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2" name="Oval 165"/>
              <p:cNvSpPr>
                <a:spLocks noChangeArrowheads="1"/>
              </p:cNvSpPr>
              <p:nvPr/>
            </p:nvSpPr>
            <p:spPr bwMode="auto">
              <a:xfrm>
                <a:off x="2592" y="26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3" name="Oval 166"/>
              <p:cNvSpPr>
                <a:spLocks noChangeArrowheads="1"/>
              </p:cNvSpPr>
              <p:nvPr/>
            </p:nvSpPr>
            <p:spPr bwMode="auto">
              <a:xfrm>
                <a:off x="1296"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4" name="Oval 167"/>
              <p:cNvSpPr>
                <a:spLocks noChangeArrowheads="1"/>
              </p:cNvSpPr>
              <p:nvPr/>
            </p:nvSpPr>
            <p:spPr bwMode="auto">
              <a:xfrm>
                <a:off x="2448"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5" name="Oval 168"/>
              <p:cNvSpPr>
                <a:spLocks noChangeArrowheads="1"/>
              </p:cNvSpPr>
              <p:nvPr/>
            </p:nvSpPr>
            <p:spPr bwMode="auto">
              <a:xfrm>
                <a:off x="283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6" name="Oval 169"/>
              <p:cNvSpPr>
                <a:spLocks noChangeArrowheads="1"/>
              </p:cNvSpPr>
              <p:nvPr/>
            </p:nvSpPr>
            <p:spPr bwMode="auto">
              <a:xfrm>
                <a:off x="2688" y="144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7" name="Oval 170"/>
              <p:cNvSpPr>
                <a:spLocks noChangeArrowheads="1"/>
              </p:cNvSpPr>
              <p:nvPr/>
            </p:nvSpPr>
            <p:spPr bwMode="auto">
              <a:xfrm>
                <a:off x="1008" y="230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8" name="Oval 171"/>
              <p:cNvSpPr>
                <a:spLocks noChangeArrowheads="1"/>
              </p:cNvSpPr>
              <p:nvPr/>
            </p:nvSpPr>
            <p:spPr bwMode="auto">
              <a:xfrm>
                <a:off x="1152"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59" name="Oval 172"/>
              <p:cNvSpPr>
                <a:spLocks noChangeArrowheads="1"/>
              </p:cNvSpPr>
              <p:nvPr/>
            </p:nvSpPr>
            <p:spPr bwMode="auto">
              <a:xfrm>
                <a:off x="1680" y="297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0" name="Oval 173"/>
              <p:cNvSpPr>
                <a:spLocks noChangeArrowheads="1"/>
              </p:cNvSpPr>
              <p:nvPr/>
            </p:nvSpPr>
            <p:spPr bwMode="auto">
              <a:xfrm>
                <a:off x="2016" y="29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1" name="Oval 174"/>
              <p:cNvSpPr>
                <a:spLocks noChangeArrowheads="1"/>
              </p:cNvSpPr>
              <p:nvPr/>
            </p:nvSpPr>
            <p:spPr bwMode="auto">
              <a:xfrm>
                <a:off x="1392"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2" name="Oval 175"/>
              <p:cNvSpPr>
                <a:spLocks noChangeArrowheads="1"/>
              </p:cNvSpPr>
              <p:nvPr/>
            </p:nvSpPr>
            <p:spPr bwMode="auto">
              <a:xfrm>
                <a:off x="2160" y="110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3" name="Oval 176"/>
              <p:cNvSpPr>
                <a:spLocks noChangeArrowheads="1"/>
              </p:cNvSpPr>
              <p:nvPr/>
            </p:nvSpPr>
            <p:spPr bwMode="auto">
              <a:xfrm>
                <a:off x="2784" y="168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4" name="Oval 177"/>
              <p:cNvSpPr>
                <a:spLocks noChangeArrowheads="1"/>
              </p:cNvSpPr>
              <p:nvPr/>
            </p:nvSpPr>
            <p:spPr bwMode="auto">
              <a:xfrm>
                <a:off x="1824" y="10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5" name="Oval 178"/>
              <p:cNvSpPr>
                <a:spLocks noChangeArrowheads="1"/>
              </p:cNvSpPr>
              <p:nvPr/>
            </p:nvSpPr>
            <p:spPr bwMode="auto">
              <a:xfrm>
                <a:off x="1584" y="115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6" name="Oval 179"/>
              <p:cNvSpPr>
                <a:spLocks noChangeArrowheads="1"/>
              </p:cNvSpPr>
              <p:nvPr/>
            </p:nvSpPr>
            <p:spPr bwMode="auto">
              <a:xfrm>
                <a:off x="1152" y="153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7" name="Oval 180"/>
              <p:cNvSpPr>
                <a:spLocks noChangeArrowheads="1"/>
              </p:cNvSpPr>
              <p:nvPr/>
            </p:nvSpPr>
            <p:spPr bwMode="auto">
              <a:xfrm>
                <a:off x="1056" y="1824"/>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8" name="Oval 181"/>
              <p:cNvSpPr>
                <a:spLocks noChangeArrowheads="1"/>
              </p:cNvSpPr>
              <p:nvPr/>
            </p:nvSpPr>
            <p:spPr bwMode="auto">
              <a:xfrm>
                <a:off x="1344" y="129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69" name="Oval 182"/>
              <p:cNvSpPr>
                <a:spLocks noChangeArrowheads="1"/>
              </p:cNvSpPr>
              <p:nvPr/>
            </p:nvSpPr>
            <p:spPr bwMode="auto">
              <a:xfrm>
                <a:off x="1536" y="26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0" name="Oval 183"/>
              <p:cNvSpPr>
                <a:spLocks noChangeArrowheads="1"/>
              </p:cNvSpPr>
              <p:nvPr/>
            </p:nvSpPr>
            <p:spPr bwMode="auto">
              <a:xfrm>
                <a:off x="1296" y="244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1" name="Oval 184"/>
              <p:cNvSpPr>
                <a:spLocks noChangeArrowheads="1"/>
              </p:cNvSpPr>
              <p:nvPr/>
            </p:nvSpPr>
            <p:spPr bwMode="auto">
              <a:xfrm>
                <a:off x="1824" y="28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2" name="Oval 185"/>
              <p:cNvSpPr>
                <a:spLocks noChangeArrowheads="1"/>
              </p:cNvSpPr>
              <p:nvPr/>
            </p:nvSpPr>
            <p:spPr bwMode="auto">
              <a:xfrm>
                <a:off x="2112" y="283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3" name="Oval 186"/>
              <p:cNvSpPr>
                <a:spLocks noChangeArrowheads="1"/>
              </p:cNvSpPr>
              <p:nvPr/>
            </p:nvSpPr>
            <p:spPr bwMode="auto">
              <a:xfrm>
                <a:off x="2640" y="25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4" name="Oval 187"/>
              <p:cNvSpPr>
                <a:spLocks noChangeArrowheads="1"/>
              </p:cNvSpPr>
              <p:nvPr/>
            </p:nvSpPr>
            <p:spPr bwMode="auto">
              <a:xfrm>
                <a:off x="278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5" name="Oval 188"/>
              <p:cNvSpPr>
                <a:spLocks noChangeArrowheads="1"/>
              </p:cNvSpPr>
              <p:nvPr/>
            </p:nvSpPr>
            <p:spPr bwMode="auto">
              <a:xfrm>
                <a:off x="2400" y="27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6" name="Oval 189"/>
              <p:cNvSpPr>
                <a:spLocks noChangeArrowheads="1"/>
              </p:cNvSpPr>
              <p:nvPr/>
            </p:nvSpPr>
            <p:spPr bwMode="auto">
              <a:xfrm>
                <a:off x="2352" y="249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7" name="Oval 190"/>
              <p:cNvSpPr>
                <a:spLocks noChangeArrowheads="1"/>
              </p:cNvSpPr>
              <p:nvPr/>
            </p:nvSpPr>
            <p:spPr bwMode="auto">
              <a:xfrm>
                <a:off x="2544" y="225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8" name="Oval 191"/>
              <p:cNvSpPr>
                <a:spLocks noChangeArrowheads="1"/>
              </p:cNvSpPr>
              <p:nvPr/>
            </p:nvSpPr>
            <p:spPr bwMode="auto">
              <a:xfrm>
                <a:off x="1104" y="216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79" name="Oval 192"/>
              <p:cNvSpPr>
                <a:spLocks noChangeArrowheads="1"/>
              </p:cNvSpPr>
              <p:nvPr/>
            </p:nvSpPr>
            <p:spPr bwMode="auto">
              <a:xfrm>
                <a:off x="2544" y="172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0" name="Oval 193"/>
              <p:cNvSpPr>
                <a:spLocks noChangeArrowheads="1"/>
              </p:cNvSpPr>
              <p:nvPr/>
            </p:nvSpPr>
            <p:spPr bwMode="auto">
              <a:xfrm>
                <a:off x="2592"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1" name="Oval 194"/>
              <p:cNvSpPr>
                <a:spLocks noChangeArrowheads="1"/>
              </p:cNvSpPr>
              <p:nvPr/>
            </p:nvSpPr>
            <p:spPr bwMode="auto">
              <a:xfrm>
                <a:off x="2448"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2" name="Oval 195"/>
              <p:cNvSpPr>
                <a:spLocks noChangeArrowheads="1"/>
              </p:cNvSpPr>
              <p:nvPr/>
            </p:nvSpPr>
            <p:spPr bwMode="auto">
              <a:xfrm>
                <a:off x="2208"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3" name="Oval 196"/>
              <p:cNvSpPr>
                <a:spLocks noChangeArrowheads="1"/>
              </p:cNvSpPr>
              <p:nvPr/>
            </p:nvSpPr>
            <p:spPr bwMode="auto">
              <a:xfrm>
                <a:off x="1632" y="134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4" name="Oval 197"/>
              <p:cNvSpPr>
                <a:spLocks noChangeArrowheads="1"/>
              </p:cNvSpPr>
              <p:nvPr/>
            </p:nvSpPr>
            <p:spPr bwMode="auto">
              <a:xfrm>
                <a:off x="1344" y="153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5" name="Oval 198"/>
              <p:cNvSpPr>
                <a:spLocks noChangeArrowheads="1"/>
              </p:cNvSpPr>
              <p:nvPr/>
            </p:nvSpPr>
            <p:spPr bwMode="auto">
              <a:xfrm>
                <a:off x="1920" y="12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6" name="Oval 199"/>
              <p:cNvSpPr>
                <a:spLocks noChangeArrowheads="1"/>
              </p:cNvSpPr>
              <p:nvPr/>
            </p:nvSpPr>
            <p:spPr bwMode="auto">
              <a:xfrm>
                <a:off x="2112" y="259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7" name="Oval 200"/>
              <p:cNvSpPr>
                <a:spLocks noChangeArrowheads="1"/>
              </p:cNvSpPr>
              <p:nvPr/>
            </p:nvSpPr>
            <p:spPr bwMode="auto">
              <a:xfrm>
                <a:off x="1824" y="259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8" name="Oval 201"/>
              <p:cNvSpPr>
                <a:spLocks noChangeArrowheads="1"/>
              </p:cNvSpPr>
              <p:nvPr/>
            </p:nvSpPr>
            <p:spPr bwMode="auto">
              <a:xfrm>
                <a:off x="1392" y="220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89" name="Oval 202"/>
              <p:cNvSpPr>
                <a:spLocks noChangeArrowheads="1"/>
              </p:cNvSpPr>
              <p:nvPr/>
            </p:nvSpPr>
            <p:spPr bwMode="auto">
              <a:xfrm>
                <a:off x="1584" y="244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0" name="Oval 203"/>
              <p:cNvSpPr>
                <a:spLocks noChangeArrowheads="1"/>
              </p:cNvSpPr>
              <p:nvPr/>
            </p:nvSpPr>
            <p:spPr bwMode="auto">
              <a:xfrm>
                <a:off x="1296" y="192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1" name="Oval 204"/>
              <p:cNvSpPr>
                <a:spLocks noChangeArrowheads="1"/>
              </p:cNvSpPr>
              <p:nvPr/>
            </p:nvSpPr>
            <p:spPr bwMode="auto">
              <a:xfrm>
                <a:off x="2112" y="148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2" name="Oval 205"/>
              <p:cNvSpPr>
                <a:spLocks noChangeArrowheads="1"/>
              </p:cNvSpPr>
              <p:nvPr/>
            </p:nvSpPr>
            <p:spPr bwMode="auto">
              <a:xfrm>
                <a:off x="1824" y="148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3" name="Oval 206"/>
              <p:cNvSpPr>
                <a:spLocks noChangeArrowheads="1"/>
              </p:cNvSpPr>
              <p:nvPr/>
            </p:nvSpPr>
            <p:spPr bwMode="auto">
              <a:xfrm>
                <a:off x="2256"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4" name="Oval 207"/>
              <p:cNvSpPr>
                <a:spLocks noChangeArrowheads="1"/>
              </p:cNvSpPr>
              <p:nvPr/>
            </p:nvSpPr>
            <p:spPr bwMode="auto">
              <a:xfrm>
                <a:off x="2352" y="192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5" name="Oval 208"/>
              <p:cNvSpPr>
                <a:spLocks noChangeArrowheads="1"/>
              </p:cNvSpPr>
              <p:nvPr/>
            </p:nvSpPr>
            <p:spPr bwMode="auto">
              <a:xfrm>
                <a:off x="2160" y="235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6" name="Oval 209"/>
              <p:cNvSpPr>
                <a:spLocks noChangeArrowheads="1"/>
              </p:cNvSpPr>
              <p:nvPr/>
            </p:nvSpPr>
            <p:spPr bwMode="auto">
              <a:xfrm>
                <a:off x="2304"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7" name="Oval 210"/>
              <p:cNvSpPr>
                <a:spLocks noChangeArrowheads="1"/>
              </p:cNvSpPr>
              <p:nvPr/>
            </p:nvSpPr>
            <p:spPr bwMode="auto">
              <a:xfrm>
                <a:off x="1920" y="240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8" name="Oval 211"/>
              <p:cNvSpPr>
                <a:spLocks noChangeArrowheads="1"/>
              </p:cNvSpPr>
              <p:nvPr/>
            </p:nvSpPr>
            <p:spPr bwMode="auto">
              <a:xfrm>
                <a:off x="1680" y="2256"/>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99" name="Oval 212"/>
              <p:cNvSpPr>
                <a:spLocks noChangeArrowheads="1"/>
              </p:cNvSpPr>
              <p:nvPr/>
            </p:nvSpPr>
            <p:spPr bwMode="auto">
              <a:xfrm>
                <a:off x="1584" y="1968"/>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0" name="Oval 213"/>
              <p:cNvSpPr>
                <a:spLocks noChangeArrowheads="1"/>
              </p:cNvSpPr>
              <p:nvPr/>
            </p:nvSpPr>
            <p:spPr bwMode="auto">
              <a:xfrm>
                <a:off x="1536" y="1776"/>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1" name="Oval 214"/>
              <p:cNvSpPr>
                <a:spLocks noChangeArrowheads="1"/>
              </p:cNvSpPr>
              <p:nvPr/>
            </p:nvSpPr>
            <p:spPr bwMode="auto">
              <a:xfrm>
                <a:off x="1968" y="1632"/>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2" name="Oval 215"/>
              <p:cNvSpPr>
                <a:spLocks noChangeArrowheads="1"/>
              </p:cNvSpPr>
              <p:nvPr/>
            </p:nvSpPr>
            <p:spPr bwMode="auto">
              <a:xfrm>
                <a:off x="1824" y="1968"/>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3" name="Oval 216"/>
              <p:cNvSpPr>
                <a:spLocks noChangeArrowheads="1"/>
              </p:cNvSpPr>
              <p:nvPr/>
            </p:nvSpPr>
            <p:spPr bwMode="auto">
              <a:xfrm>
                <a:off x="1728" y="1680"/>
                <a:ext cx="336" cy="336"/>
              </a:xfrm>
              <a:prstGeom prst="ellipse">
                <a:avLst/>
              </a:prstGeom>
              <a:gradFill rotWithShape="0">
                <a:gsLst>
                  <a:gs pos="0">
                    <a:schemeClr val="bg1"/>
                  </a:gs>
                  <a:gs pos="100000">
                    <a:srgbClr val="FF0000"/>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4" name="Oval 217"/>
              <p:cNvSpPr>
                <a:spLocks noChangeArrowheads="1"/>
              </p:cNvSpPr>
              <p:nvPr/>
            </p:nvSpPr>
            <p:spPr bwMode="auto">
              <a:xfrm>
                <a:off x="1920" y="1824"/>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5" name="Oval 218"/>
              <p:cNvSpPr>
                <a:spLocks noChangeArrowheads="1"/>
              </p:cNvSpPr>
              <p:nvPr/>
            </p:nvSpPr>
            <p:spPr bwMode="auto">
              <a:xfrm>
                <a:off x="2112" y="1872"/>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sp>
            <p:nvSpPr>
              <p:cNvPr id="106" name="Oval 219"/>
              <p:cNvSpPr>
                <a:spLocks noChangeArrowheads="1"/>
              </p:cNvSpPr>
              <p:nvPr/>
            </p:nvSpPr>
            <p:spPr bwMode="auto">
              <a:xfrm>
                <a:off x="2016" y="2160"/>
                <a:ext cx="336" cy="336"/>
              </a:xfrm>
              <a:prstGeom prst="ellipse">
                <a:avLst/>
              </a:prstGeom>
              <a:gradFill rotWithShape="0">
                <a:gsLst>
                  <a:gs pos="0">
                    <a:schemeClr val="bg1"/>
                  </a:gs>
                  <a:gs pos="100000">
                    <a:schemeClr val="accent2"/>
                  </a:gs>
                </a:gsLst>
                <a:path path="shape">
                  <a:fillToRect l="50000" t="50000" r="50000" b="50000"/>
                </a:path>
              </a:gradFill>
              <a:ln w="9525">
                <a:noFill/>
                <a:round/>
                <a:headEnd/>
                <a:tailEnd/>
              </a:ln>
            </p:spPr>
            <p:txBody>
              <a:bodyPr wrap="none" anchor="ctr"/>
              <a:lstStyle/>
              <a:p>
                <a:pPr>
                  <a:defRPr/>
                </a:pPr>
                <a:endParaRPr lang="en-US">
                  <a:latin typeface="Arial" charset="0"/>
                </a:endParaRPr>
              </a:p>
            </p:txBody>
          </p:sp>
        </p:grpSp>
        <p:cxnSp>
          <p:nvCxnSpPr>
            <p:cNvPr id="29" name="Straight Arrow Connector 28"/>
            <p:cNvCxnSpPr/>
            <p:nvPr/>
          </p:nvCxnSpPr>
          <p:spPr>
            <a:xfrm rot="16200000" flipH="1">
              <a:off x="1490354" y="4744194"/>
              <a:ext cx="427510" cy="27313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2743200" y="1223158"/>
              <a:ext cx="605642" cy="439387"/>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3871356" y="2363190"/>
              <a:ext cx="368135" cy="273133"/>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3847606" y="4049486"/>
              <a:ext cx="368135" cy="273133"/>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251366" y="2208810"/>
              <a:ext cx="311304" cy="369332"/>
            </a:xfrm>
            <a:prstGeom prst="rect">
              <a:avLst/>
            </a:prstGeom>
            <a:noFill/>
          </p:spPr>
          <p:txBody>
            <a:bodyPr wrap="none">
              <a:spAutoFit/>
            </a:bodyPr>
            <a:lstStyle/>
            <a:p>
              <a:pPr>
                <a:defRPr/>
              </a:pPr>
              <a:r>
                <a:rPr lang="en-GB" dirty="0">
                  <a:solidFill>
                    <a:srgbClr val="0070C0"/>
                  </a:solidFill>
                  <a:latin typeface="Symbol" pitchFamily="18" charset="2"/>
                </a:rPr>
                <a:t>b</a:t>
              </a:r>
            </a:p>
          </p:txBody>
        </p:sp>
        <p:sp>
          <p:nvSpPr>
            <p:cNvPr id="34" name="TextBox 33"/>
            <p:cNvSpPr txBox="1"/>
            <p:nvPr/>
          </p:nvSpPr>
          <p:spPr>
            <a:xfrm>
              <a:off x="4227615" y="3811979"/>
              <a:ext cx="311304" cy="369332"/>
            </a:xfrm>
            <a:prstGeom prst="rect">
              <a:avLst/>
            </a:prstGeom>
            <a:noFill/>
          </p:spPr>
          <p:txBody>
            <a:bodyPr wrap="none">
              <a:spAutoFit/>
            </a:bodyPr>
            <a:lstStyle/>
            <a:p>
              <a:pPr>
                <a:defRPr/>
              </a:pPr>
              <a:r>
                <a:rPr lang="en-GB" dirty="0">
                  <a:solidFill>
                    <a:srgbClr val="0070C0"/>
                  </a:solidFill>
                  <a:latin typeface="Symbol" pitchFamily="18" charset="2"/>
                </a:rPr>
                <a:t>b</a:t>
              </a:r>
            </a:p>
          </p:txBody>
        </p:sp>
        <p:sp>
          <p:nvSpPr>
            <p:cNvPr id="35" name="TextBox 34"/>
            <p:cNvSpPr txBox="1"/>
            <p:nvPr/>
          </p:nvSpPr>
          <p:spPr>
            <a:xfrm>
              <a:off x="3313216" y="950025"/>
              <a:ext cx="311304" cy="461665"/>
            </a:xfrm>
            <a:prstGeom prst="rect">
              <a:avLst/>
            </a:prstGeom>
            <a:noFill/>
          </p:spPr>
          <p:txBody>
            <a:bodyPr wrap="none">
              <a:spAutoFit/>
            </a:bodyPr>
            <a:lstStyle/>
            <a:p>
              <a:pPr>
                <a:defRPr/>
              </a:pPr>
              <a:r>
                <a:rPr lang="en-GB" sz="2400" dirty="0">
                  <a:solidFill>
                    <a:srgbClr val="0070C0"/>
                  </a:solidFill>
                  <a:latin typeface="Symbol" pitchFamily="18" charset="2"/>
                </a:rPr>
                <a:t>g</a:t>
              </a:r>
            </a:p>
          </p:txBody>
        </p:sp>
        <p:sp>
          <p:nvSpPr>
            <p:cNvPr id="36" name="TextBox 35"/>
            <p:cNvSpPr txBox="1"/>
            <p:nvPr/>
          </p:nvSpPr>
          <p:spPr>
            <a:xfrm>
              <a:off x="2018805" y="4393870"/>
              <a:ext cx="902811" cy="338554"/>
            </a:xfrm>
            <a:prstGeom prst="rect">
              <a:avLst/>
            </a:prstGeom>
            <a:noFill/>
          </p:spPr>
          <p:txBody>
            <a:bodyPr wrap="none">
              <a:spAutoFit/>
            </a:bodyPr>
            <a:lstStyle/>
            <a:p>
              <a:pPr>
                <a:defRPr/>
              </a:pPr>
              <a:r>
                <a:rPr lang="en-GB" sz="1600" i="1" dirty="0">
                  <a:latin typeface="Arial" charset="0"/>
                </a:rPr>
                <a:t>27 days</a:t>
              </a:r>
            </a:p>
          </p:txBody>
        </p:sp>
        <p:sp>
          <p:nvSpPr>
            <p:cNvPr id="37" name="TextBox 36"/>
            <p:cNvSpPr txBox="1"/>
            <p:nvPr/>
          </p:nvSpPr>
          <p:spPr>
            <a:xfrm>
              <a:off x="3550722" y="3170712"/>
              <a:ext cx="902811" cy="338554"/>
            </a:xfrm>
            <a:prstGeom prst="rect">
              <a:avLst/>
            </a:prstGeom>
            <a:noFill/>
          </p:spPr>
          <p:txBody>
            <a:bodyPr wrap="none">
              <a:spAutoFit/>
            </a:bodyPr>
            <a:lstStyle/>
            <a:p>
              <a:pPr>
                <a:defRPr/>
              </a:pPr>
              <a:r>
                <a:rPr lang="en-GB" sz="1600" i="1" dirty="0">
                  <a:latin typeface="Arial" charset="0"/>
                </a:rPr>
                <a:t>22 </a:t>
              </a:r>
              <a:r>
                <a:rPr lang="en-GB" sz="1600" i="1" dirty="0" err="1">
                  <a:latin typeface="Arial" charset="0"/>
                </a:rPr>
                <a:t>mins</a:t>
              </a:r>
              <a:endParaRPr lang="en-GB" sz="1600" i="1" dirty="0">
                <a:latin typeface="Arial" charset="0"/>
              </a:endParaRPr>
            </a:p>
          </p:txBody>
        </p:sp>
      </p:grpSp>
    </p:spTree>
    <p:extLst>
      <p:ext uri="{BB962C8B-B14F-4D97-AF65-F5344CB8AC3E}">
        <p14:creationId xmlns:p14="http://schemas.microsoft.com/office/powerpoint/2010/main" val="2433210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95536" y="195134"/>
            <a:ext cx="5677388" cy="584775"/>
          </a:xfrm>
          <a:prstGeom prst="rect">
            <a:avLst/>
          </a:prstGeom>
          <a:noFill/>
        </p:spPr>
        <p:txBody>
          <a:bodyPr wrap="none" rtlCol="0">
            <a:spAutoFit/>
          </a:bodyPr>
          <a:lstStyle/>
          <a:p>
            <a:r>
              <a:rPr lang="en-GB" sz="3200" dirty="0" smtClean="0">
                <a:solidFill>
                  <a:schemeClr val="bg1"/>
                </a:solidFill>
              </a:rPr>
              <a:t>Uranium and Thorium fuel cycles</a:t>
            </a:r>
            <a:endParaRPr lang="en-GB" sz="3200" dirty="0">
              <a:solidFill>
                <a:schemeClr val="bg1"/>
              </a:solidFill>
            </a:endParaRPr>
          </a:p>
        </p:txBody>
      </p:sp>
      <p:pic>
        <p:nvPicPr>
          <p:cNvPr id="378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556792"/>
            <a:ext cx="6505575" cy="458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2189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0"/>
          <p:cNvGrpSpPr>
            <a:grpSpLocks/>
          </p:cNvGrpSpPr>
          <p:nvPr/>
        </p:nvGrpSpPr>
        <p:grpSpPr bwMode="auto">
          <a:xfrm>
            <a:off x="1363210" y="1236070"/>
            <a:ext cx="5601990" cy="5257800"/>
            <a:chOff x="2971800" y="1379538"/>
            <a:chExt cx="4948238" cy="5478462"/>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1379538"/>
              <a:ext cx="4948238" cy="547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4349750" y="6438900"/>
              <a:ext cx="377825"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a:t>
              </a:r>
            </a:p>
          </p:txBody>
        </p:sp>
        <p:sp>
          <p:nvSpPr>
            <p:cNvPr id="5" name="TextBox 4"/>
            <p:cNvSpPr txBox="1"/>
            <p:nvPr/>
          </p:nvSpPr>
          <p:spPr>
            <a:xfrm>
              <a:off x="4876800" y="6438900"/>
              <a:ext cx="473075"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a:t>
              </a:r>
            </a:p>
          </p:txBody>
        </p:sp>
        <p:sp>
          <p:nvSpPr>
            <p:cNvPr id="6" name="TextBox 5"/>
            <p:cNvSpPr txBox="1"/>
            <p:nvPr/>
          </p:nvSpPr>
          <p:spPr>
            <a:xfrm>
              <a:off x="5410200" y="6438900"/>
              <a:ext cx="611188" cy="230188"/>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a:t>
              </a:r>
            </a:p>
          </p:txBody>
        </p:sp>
        <p:sp>
          <p:nvSpPr>
            <p:cNvPr id="7" name="TextBox 6"/>
            <p:cNvSpPr txBox="1"/>
            <p:nvPr/>
          </p:nvSpPr>
          <p:spPr>
            <a:xfrm>
              <a:off x="5889625" y="6434138"/>
              <a:ext cx="609600" cy="230187"/>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a:t>
              </a:r>
            </a:p>
          </p:txBody>
        </p:sp>
        <p:sp>
          <p:nvSpPr>
            <p:cNvPr id="8" name="TextBox 7"/>
            <p:cNvSpPr txBox="1"/>
            <p:nvPr/>
          </p:nvSpPr>
          <p:spPr>
            <a:xfrm>
              <a:off x="6400800" y="6438900"/>
              <a:ext cx="762000" cy="230188"/>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1,000,000</a:t>
              </a:r>
            </a:p>
          </p:txBody>
        </p:sp>
        <p:sp>
          <p:nvSpPr>
            <p:cNvPr id="9" name="TextBox 8"/>
            <p:cNvSpPr txBox="1"/>
            <p:nvPr/>
          </p:nvSpPr>
          <p:spPr>
            <a:xfrm>
              <a:off x="7137400" y="6438900"/>
              <a:ext cx="762000" cy="230188"/>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10,000,000</a:t>
              </a:r>
            </a:p>
          </p:txBody>
        </p:sp>
        <p:sp>
          <p:nvSpPr>
            <p:cNvPr id="10" name="TextBox 9"/>
            <p:cNvSpPr txBox="1"/>
            <p:nvPr/>
          </p:nvSpPr>
          <p:spPr>
            <a:xfrm>
              <a:off x="3810000" y="6438900"/>
              <a:ext cx="312738"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a:t>
              </a:r>
            </a:p>
          </p:txBody>
        </p:sp>
        <p:sp>
          <p:nvSpPr>
            <p:cNvPr id="11" name="TextBox 10"/>
            <p:cNvSpPr txBox="1"/>
            <p:nvPr/>
          </p:nvSpPr>
          <p:spPr>
            <a:xfrm>
              <a:off x="3505200" y="6248400"/>
              <a:ext cx="312738"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a:t>
              </a:r>
            </a:p>
          </p:txBody>
        </p:sp>
        <p:sp>
          <p:nvSpPr>
            <p:cNvPr id="12" name="TextBox 11"/>
            <p:cNvSpPr txBox="1"/>
            <p:nvPr/>
          </p:nvSpPr>
          <p:spPr>
            <a:xfrm>
              <a:off x="3429000" y="5638800"/>
              <a:ext cx="376238"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a:t>
              </a:r>
            </a:p>
          </p:txBody>
        </p:sp>
        <p:sp>
          <p:nvSpPr>
            <p:cNvPr id="13" name="TextBox 12"/>
            <p:cNvSpPr txBox="1"/>
            <p:nvPr/>
          </p:nvSpPr>
          <p:spPr>
            <a:xfrm>
              <a:off x="3429000" y="5715000"/>
              <a:ext cx="376238" cy="230188"/>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a:t>
              </a:r>
            </a:p>
          </p:txBody>
        </p:sp>
        <p:sp>
          <p:nvSpPr>
            <p:cNvPr id="14" name="TextBox 13"/>
            <p:cNvSpPr txBox="1"/>
            <p:nvPr/>
          </p:nvSpPr>
          <p:spPr>
            <a:xfrm>
              <a:off x="3449638" y="5646738"/>
              <a:ext cx="376237" cy="231775"/>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a:t>
              </a:r>
            </a:p>
          </p:txBody>
        </p:sp>
        <p:sp>
          <p:nvSpPr>
            <p:cNvPr id="15" name="TextBox 14"/>
            <p:cNvSpPr txBox="1"/>
            <p:nvPr/>
          </p:nvSpPr>
          <p:spPr>
            <a:xfrm>
              <a:off x="3370263" y="5106988"/>
              <a:ext cx="474662" cy="230187"/>
            </a:xfrm>
            <a:prstGeom prst="rect">
              <a:avLst/>
            </a:prstGeom>
            <a:solidFill>
              <a:srgbClr val="FFFFFF"/>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a:t>
              </a:r>
            </a:p>
          </p:txBody>
        </p:sp>
        <p:sp>
          <p:nvSpPr>
            <p:cNvPr id="16" name="TextBox 15"/>
            <p:cNvSpPr txBox="1"/>
            <p:nvPr/>
          </p:nvSpPr>
          <p:spPr>
            <a:xfrm>
              <a:off x="3284538" y="4503738"/>
              <a:ext cx="566737" cy="231775"/>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a:t>
              </a:r>
            </a:p>
          </p:txBody>
        </p:sp>
        <p:sp>
          <p:nvSpPr>
            <p:cNvPr id="17" name="TextBox 16"/>
            <p:cNvSpPr txBox="1"/>
            <p:nvPr/>
          </p:nvSpPr>
          <p:spPr>
            <a:xfrm>
              <a:off x="3213100" y="3917950"/>
              <a:ext cx="611188" cy="231775"/>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a:t>
              </a:r>
            </a:p>
          </p:txBody>
        </p:sp>
        <p:sp>
          <p:nvSpPr>
            <p:cNvPr id="18" name="TextBox 17"/>
            <p:cNvSpPr txBox="1"/>
            <p:nvPr/>
          </p:nvSpPr>
          <p:spPr>
            <a:xfrm>
              <a:off x="3200400" y="3429000"/>
              <a:ext cx="611188" cy="230188"/>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a:t>
              </a:r>
            </a:p>
          </p:txBody>
        </p:sp>
        <p:sp>
          <p:nvSpPr>
            <p:cNvPr id="19" name="TextBox 18"/>
            <p:cNvSpPr txBox="1"/>
            <p:nvPr/>
          </p:nvSpPr>
          <p:spPr>
            <a:xfrm>
              <a:off x="3189288" y="3375025"/>
              <a:ext cx="685800" cy="214313"/>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800" b="1" i="0" u="none" strike="noStrike" kern="0" cap="none" spc="0" normalizeH="0" baseline="0" noProof="0" dirty="0">
                  <a:ln>
                    <a:noFill/>
                  </a:ln>
                  <a:solidFill>
                    <a:srgbClr val="000000">
                      <a:lumMod val="65000"/>
                      <a:lumOff val="35000"/>
                    </a:srgbClr>
                  </a:solidFill>
                  <a:effectLst/>
                  <a:uLnTx/>
                  <a:uFillTx/>
                  <a:latin typeface="Arial" pitchFamily="34" charset="0"/>
                </a:rPr>
                <a:t>1,000,000</a:t>
              </a:r>
            </a:p>
          </p:txBody>
        </p:sp>
        <p:sp>
          <p:nvSpPr>
            <p:cNvPr id="20" name="TextBox 19"/>
            <p:cNvSpPr txBox="1"/>
            <p:nvPr/>
          </p:nvSpPr>
          <p:spPr>
            <a:xfrm>
              <a:off x="3048000" y="2755900"/>
              <a:ext cx="787400" cy="231775"/>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10,000,000</a:t>
              </a:r>
            </a:p>
          </p:txBody>
        </p:sp>
        <p:sp>
          <p:nvSpPr>
            <p:cNvPr id="21" name="TextBox 20"/>
            <p:cNvSpPr txBox="1"/>
            <p:nvPr/>
          </p:nvSpPr>
          <p:spPr>
            <a:xfrm>
              <a:off x="2971800" y="2181225"/>
              <a:ext cx="877888" cy="231775"/>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100,000,000</a:t>
              </a:r>
            </a:p>
          </p:txBody>
        </p:sp>
        <p:sp>
          <p:nvSpPr>
            <p:cNvPr id="22" name="TextBox 21"/>
            <p:cNvSpPr txBox="1"/>
            <p:nvPr/>
          </p:nvSpPr>
          <p:spPr>
            <a:xfrm>
              <a:off x="2971800" y="1600200"/>
              <a:ext cx="914400" cy="230188"/>
            </a:xfrm>
            <a:prstGeom prst="rect">
              <a:avLst/>
            </a:prstGeom>
            <a:solidFill>
              <a:srgbClr val="FFFFFF"/>
            </a:solid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1" i="0" u="none" strike="noStrike" kern="0" cap="none" spc="0" normalizeH="0" baseline="0" noProof="0" dirty="0">
                  <a:ln>
                    <a:noFill/>
                  </a:ln>
                  <a:solidFill>
                    <a:srgbClr val="000000">
                      <a:lumMod val="65000"/>
                      <a:lumOff val="35000"/>
                    </a:srgbClr>
                  </a:solidFill>
                  <a:effectLst/>
                  <a:uLnTx/>
                  <a:uFillTx/>
                  <a:latin typeface="Arial" pitchFamily="34" charset="0"/>
                </a:rPr>
                <a:t>1,000,000,000</a:t>
              </a:r>
            </a:p>
          </p:txBody>
        </p:sp>
      </p:grpSp>
      <p:sp>
        <p:nvSpPr>
          <p:cNvPr id="23" name="TextBox 22"/>
          <p:cNvSpPr txBox="1"/>
          <p:nvPr/>
        </p:nvSpPr>
        <p:spPr>
          <a:xfrm>
            <a:off x="395536" y="195134"/>
            <a:ext cx="6058453" cy="584775"/>
          </a:xfrm>
          <a:prstGeom prst="rect">
            <a:avLst/>
          </a:prstGeom>
          <a:noFill/>
        </p:spPr>
        <p:txBody>
          <a:bodyPr wrap="none" rtlCol="0">
            <a:spAutoFit/>
          </a:bodyPr>
          <a:lstStyle/>
          <a:p>
            <a:r>
              <a:rPr lang="en-GB" sz="3200" dirty="0" smtClean="0">
                <a:solidFill>
                  <a:schemeClr val="bg1"/>
                </a:solidFill>
              </a:rPr>
              <a:t>Nuclear waste: U and </a:t>
            </a:r>
            <a:r>
              <a:rPr lang="en-GB" sz="3200" dirty="0" err="1" smtClean="0">
                <a:solidFill>
                  <a:schemeClr val="bg1"/>
                </a:solidFill>
              </a:rPr>
              <a:t>Th</a:t>
            </a:r>
            <a:r>
              <a:rPr lang="en-GB" sz="3200" dirty="0" smtClean="0">
                <a:solidFill>
                  <a:schemeClr val="bg1"/>
                </a:solidFill>
              </a:rPr>
              <a:t> fuel cycles</a:t>
            </a:r>
            <a:endParaRPr lang="en-GB" sz="3200" dirty="0">
              <a:solidFill>
                <a:schemeClr val="bg1"/>
              </a:solidFill>
            </a:endParaRPr>
          </a:p>
        </p:txBody>
      </p:sp>
      <p:cxnSp>
        <p:nvCxnSpPr>
          <p:cNvPr id="25" name="Straight Connector 24"/>
          <p:cNvCxnSpPr/>
          <p:nvPr/>
        </p:nvCxnSpPr>
        <p:spPr>
          <a:xfrm>
            <a:off x="2489179" y="3202984"/>
            <a:ext cx="4476021" cy="0"/>
          </a:xfrm>
          <a:prstGeom prst="line">
            <a:avLst/>
          </a:prstGeom>
          <a:ln w="25400">
            <a:solidFill>
              <a:srgbClr val="80008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8199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95536" y="195134"/>
            <a:ext cx="5591659" cy="584775"/>
          </a:xfrm>
          <a:prstGeom prst="rect">
            <a:avLst/>
          </a:prstGeom>
          <a:noFill/>
        </p:spPr>
        <p:txBody>
          <a:bodyPr wrap="none" rtlCol="0">
            <a:spAutoFit/>
          </a:bodyPr>
          <a:lstStyle/>
          <a:p>
            <a:r>
              <a:rPr lang="en-GB" sz="3200" dirty="0" smtClean="0">
                <a:solidFill>
                  <a:schemeClr val="bg1"/>
                </a:solidFill>
              </a:rPr>
              <a:t>Current industrial global interest</a:t>
            </a:r>
            <a:endParaRPr lang="en-GB" sz="3200" dirty="0">
              <a:solidFill>
                <a:schemeClr val="bg1"/>
              </a:solidFill>
            </a:endParaRPr>
          </a:p>
        </p:txBody>
      </p:sp>
      <p:pic>
        <p:nvPicPr>
          <p:cNvPr id="36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880" y="1196752"/>
            <a:ext cx="7261225" cy="532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41199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95536" y="195134"/>
            <a:ext cx="2859116" cy="584775"/>
          </a:xfrm>
          <a:prstGeom prst="rect">
            <a:avLst/>
          </a:prstGeom>
          <a:noFill/>
        </p:spPr>
        <p:txBody>
          <a:bodyPr wrap="none" rtlCol="0">
            <a:spAutoFit/>
          </a:bodyPr>
          <a:lstStyle/>
          <a:p>
            <a:r>
              <a:rPr lang="en-GB" sz="3200" dirty="0" smtClean="0">
                <a:solidFill>
                  <a:schemeClr val="bg1"/>
                </a:solidFill>
              </a:rPr>
              <a:t>Political interest</a:t>
            </a:r>
            <a:endParaRPr lang="en-GB" sz="3200" dirty="0">
              <a:solidFill>
                <a:schemeClr val="bg1"/>
              </a:solidFill>
            </a:endParaRPr>
          </a:p>
        </p:txBody>
      </p:sp>
      <p:pic>
        <p:nvPicPr>
          <p:cNvPr id="3891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2642" b="11488"/>
          <a:stretch/>
        </p:blipFill>
        <p:spPr bwMode="auto">
          <a:xfrm>
            <a:off x="0" y="1196752"/>
            <a:ext cx="4283968" cy="5303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499351" y="1628893"/>
            <a:ext cx="4536504" cy="4031873"/>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“In the future, new technologies may bring with them the possibility of improved technical features  in nuclear reactors, for example through enhanced safety or through use of waste materials.</a:t>
            </a:r>
          </a:p>
          <a:p>
            <a:endParaRPr lang="en-GB" sz="1600" dirty="0">
              <a:latin typeface="Arial" panose="020B0604020202020204" pitchFamily="34" charset="0"/>
              <a:cs typeface="Arial" panose="020B0604020202020204" pitchFamily="34" charset="0"/>
            </a:endParaRPr>
          </a:p>
          <a:p>
            <a:r>
              <a:rPr lang="en-GB" sz="1600" i="1" dirty="0" smtClean="0">
                <a:latin typeface="Arial" panose="020B0604020202020204" pitchFamily="34" charset="0"/>
                <a:cs typeface="Arial" panose="020B0604020202020204" pitchFamily="34" charset="0"/>
              </a:rPr>
              <a:t>We heard that there are a number of advantages of switching to a thorium fuel cycle. </a:t>
            </a:r>
          </a:p>
          <a:p>
            <a:endParaRPr lang="en-GB" sz="1600" dirty="0">
              <a:latin typeface="Arial" panose="020B0604020202020204" pitchFamily="34" charset="0"/>
              <a:cs typeface="Arial" panose="020B0604020202020204" pitchFamily="34" charset="0"/>
            </a:endParaRPr>
          </a:p>
          <a:p>
            <a:r>
              <a:rPr lang="en-GB" sz="1600" i="1" dirty="0" smtClean="0">
                <a:latin typeface="Arial" panose="020B0604020202020204" pitchFamily="34" charset="0"/>
                <a:cs typeface="Arial" panose="020B0604020202020204" pitchFamily="34" charset="0"/>
              </a:rPr>
              <a:t>The UK must remain an active participant in thorium research and development</a:t>
            </a:r>
          </a:p>
          <a:p>
            <a:endParaRPr lang="en-GB" sz="1600" dirty="0">
              <a:latin typeface="Arial" panose="020B0604020202020204" pitchFamily="34" charset="0"/>
              <a:cs typeface="Arial" panose="020B0604020202020204" pitchFamily="34" charset="0"/>
            </a:endParaRPr>
          </a:p>
          <a:p>
            <a:r>
              <a:rPr lang="en-GB" sz="1600" dirty="0" smtClean="0">
                <a:latin typeface="Arial" panose="020B0604020202020204" pitchFamily="34" charset="0"/>
                <a:cs typeface="Arial" panose="020B0604020202020204" pitchFamily="34" charset="0"/>
              </a:rPr>
              <a:t>We recommend that the Government commission  a study to confirm the potential benefits of thorium in the longer-term and how potential barriers to its use might be overcome”</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8817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5" descr="http://coto2.files.wordpress.com/2011/03/3-nuclear-fuel-and-rod-stor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110361"/>
            <a:ext cx="203835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7" descr="http://upload.wikimedia.org/wikipedia/commons/thumb/9/93/MSRE_Core.JPG/220px-MSRE_Cor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5240" y="3362899"/>
            <a:ext cx="1981200" cy="270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128" y="3781999"/>
            <a:ext cx="2895600" cy="229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26"/>
          <p:cNvSpPr txBox="1">
            <a:spLocks noChangeArrowheads="1"/>
          </p:cNvSpPr>
          <p:nvPr/>
        </p:nvSpPr>
        <p:spPr bwMode="auto">
          <a:xfrm>
            <a:off x="896824" y="1348361"/>
            <a:ext cx="201689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400" b="1" dirty="0">
                <a:latin typeface="Arial" pitchFamily="34" charset="0"/>
                <a:cs typeface="Arial" pitchFamily="34" charset="0"/>
              </a:rPr>
              <a:t>1.</a:t>
            </a:r>
          </a:p>
          <a:p>
            <a:pPr algn="ctr" eaLnBrk="1" hangingPunct="1"/>
            <a:r>
              <a:rPr lang="en-GB" sz="1400" dirty="0">
                <a:latin typeface="Arial" pitchFamily="34" charset="0"/>
                <a:cs typeface="Arial" pitchFamily="34" charset="0"/>
              </a:rPr>
              <a:t> Conventional Systems</a:t>
            </a:r>
          </a:p>
          <a:p>
            <a:pPr algn="ctr" eaLnBrk="1" hangingPunct="1"/>
            <a:r>
              <a:rPr lang="en-GB" sz="1400" i="1" dirty="0">
                <a:latin typeface="Arial" pitchFamily="34" charset="0"/>
                <a:cs typeface="Arial" pitchFamily="34" charset="0"/>
              </a:rPr>
              <a:t>(LWR, PWR, HTGR)</a:t>
            </a:r>
          </a:p>
        </p:txBody>
      </p:sp>
      <p:sp>
        <p:nvSpPr>
          <p:cNvPr id="6" name="TextBox 27"/>
          <p:cNvSpPr txBox="1">
            <a:spLocks noChangeArrowheads="1"/>
          </p:cNvSpPr>
          <p:nvPr/>
        </p:nvSpPr>
        <p:spPr bwMode="auto">
          <a:xfrm>
            <a:off x="3236640" y="2186561"/>
            <a:ext cx="2376488"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GB" sz="1400" b="1">
                <a:latin typeface="Arial" pitchFamily="34" charset="0"/>
                <a:cs typeface="Arial" pitchFamily="34" charset="0"/>
              </a:rPr>
              <a:t>2</a:t>
            </a:r>
            <a:r>
              <a:rPr lang="en-GB" sz="1400">
                <a:latin typeface="Arial" pitchFamily="34" charset="0"/>
                <a:cs typeface="Arial" pitchFamily="34" charset="0"/>
              </a:rPr>
              <a:t>. </a:t>
            </a:r>
          </a:p>
          <a:p>
            <a:pPr algn="ctr" eaLnBrk="1" hangingPunct="1"/>
            <a:r>
              <a:rPr lang="en-GB" sz="1400">
                <a:latin typeface="Arial" pitchFamily="34" charset="0"/>
                <a:cs typeface="Arial" pitchFamily="34" charset="0"/>
              </a:rPr>
              <a:t>Molten Salt Reactors</a:t>
            </a:r>
          </a:p>
          <a:p>
            <a:pPr algn="ctr" eaLnBrk="1" hangingPunct="1"/>
            <a:r>
              <a:rPr lang="en-GB" sz="1400" i="1">
                <a:latin typeface="Arial" pitchFamily="34" charset="0"/>
                <a:cs typeface="Arial" pitchFamily="34" charset="0"/>
              </a:rPr>
              <a:t>After Weinberg’s </a:t>
            </a:r>
          </a:p>
          <a:p>
            <a:pPr algn="ctr" eaLnBrk="1" hangingPunct="1"/>
            <a:r>
              <a:rPr lang="en-GB" sz="1400" i="1">
                <a:latin typeface="Arial" pitchFamily="34" charset="0"/>
                <a:cs typeface="Arial" pitchFamily="34" charset="0"/>
              </a:rPr>
              <a:t>Oak Ridge MSRE</a:t>
            </a:r>
          </a:p>
        </p:txBody>
      </p:sp>
      <p:sp>
        <p:nvSpPr>
          <p:cNvPr id="7" name="TextBox 6"/>
          <p:cNvSpPr txBox="1"/>
          <p:nvPr/>
        </p:nvSpPr>
        <p:spPr>
          <a:xfrm>
            <a:off x="5746353" y="2529461"/>
            <a:ext cx="2743200" cy="1384300"/>
          </a:xfrm>
          <a:prstGeom prst="rect">
            <a:avLst/>
          </a:prstGeom>
          <a:noFill/>
        </p:spPr>
        <p:txBody>
          <a:bodyPr>
            <a:spAutoFit/>
          </a:bodyPr>
          <a:lstStyle/>
          <a:p>
            <a:pPr marL="342900" indent="-342900" algn="ctr">
              <a:defRPr/>
            </a:pPr>
            <a:r>
              <a:rPr lang="en-GB" sz="1400" b="1" dirty="0">
                <a:latin typeface="Arial" pitchFamily="34" charset="0"/>
                <a:cs typeface="Arial" pitchFamily="34" charset="0"/>
              </a:rPr>
              <a:t>3</a:t>
            </a:r>
            <a:r>
              <a:rPr lang="en-GB" sz="1400" dirty="0">
                <a:latin typeface="Arial" pitchFamily="34" charset="0"/>
                <a:cs typeface="Arial" pitchFamily="34" charset="0"/>
              </a:rPr>
              <a:t>. </a:t>
            </a:r>
          </a:p>
          <a:p>
            <a:pPr marL="342900" indent="-342900" algn="ctr">
              <a:defRPr/>
            </a:pPr>
            <a:r>
              <a:rPr lang="en-GB" sz="1400" dirty="0">
                <a:latin typeface="Arial" pitchFamily="34" charset="0"/>
                <a:cs typeface="Arial" pitchFamily="34" charset="0"/>
              </a:rPr>
              <a:t>Accelerator Driven Subcritical</a:t>
            </a:r>
          </a:p>
          <a:p>
            <a:pPr marL="342900" indent="-342900" algn="ctr">
              <a:defRPr/>
            </a:pPr>
            <a:r>
              <a:rPr lang="en-GB" sz="1400" dirty="0">
                <a:latin typeface="Arial" pitchFamily="34" charset="0"/>
                <a:cs typeface="Arial" pitchFamily="34" charset="0"/>
              </a:rPr>
              <a:t>Reactors (ADSRs)</a:t>
            </a:r>
          </a:p>
          <a:p>
            <a:pPr algn="ctr">
              <a:defRPr/>
            </a:pPr>
            <a:r>
              <a:rPr lang="en-GB" sz="1400" i="1" dirty="0">
                <a:latin typeface="Arial" pitchFamily="34" charset="0"/>
                <a:cs typeface="Arial" pitchFamily="34" charset="0"/>
              </a:rPr>
              <a:t>After Rubbia’s Energy Amplifier Concept</a:t>
            </a:r>
          </a:p>
          <a:p>
            <a:pPr marL="342900" indent="-342900" algn="ctr">
              <a:defRPr/>
            </a:pPr>
            <a:endParaRPr lang="en-GB" sz="1400" dirty="0">
              <a:latin typeface="Arial" pitchFamily="34" charset="0"/>
              <a:cs typeface="Arial" pitchFamily="34" charset="0"/>
            </a:endParaRPr>
          </a:p>
        </p:txBody>
      </p:sp>
      <p:sp>
        <p:nvSpPr>
          <p:cNvPr id="8" name="TextBox 7"/>
          <p:cNvSpPr txBox="1"/>
          <p:nvPr/>
        </p:nvSpPr>
        <p:spPr>
          <a:xfrm>
            <a:off x="395536" y="195134"/>
            <a:ext cx="3706912" cy="584775"/>
          </a:xfrm>
          <a:prstGeom prst="rect">
            <a:avLst/>
          </a:prstGeom>
          <a:noFill/>
        </p:spPr>
        <p:txBody>
          <a:bodyPr wrap="none" rtlCol="0">
            <a:spAutoFit/>
          </a:bodyPr>
          <a:lstStyle/>
          <a:p>
            <a:r>
              <a:rPr lang="en-GB" sz="3200" dirty="0" smtClean="0">
                <a:solidFill>
                  <a:schemeClr val="bg1"/>
                </a:solidFill>
              </a:rPr>
              <a:t>Thorium deployment</a:t>
            </a:r>
            <a:endParaRPr lang="en-GB" sz="3200" dirty="0">
              <a:solidFill>
                <a:schemeClr val="bg1"/>
              </a:solidFill>
            </a:endParaRPr>
          </a:p>
        </p:txBody>
      </p:sp>
    </p:spTree>
    <p:extLst>
      <p:ext uri="{BB962C8B-B14F-4D97-AF65-F5344CB8AC3E}">
        <p14:creationId xmlns:p14="http://schemas.microsoft.com/office/powerpoint/2010/main" val="18872298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95134"/>
            <a:ext cx="4241289" cy="584775"/>
          </a:xfrm>
          <a:prstGeom prst="rect">
            <a:avLst/>
          </a:prstGeom>
          <a:noFill/>
        </p:spPr>
        <p:txBody>
          <a:bodyPr wrap="none" rtlCol="0">
            <a:spAutoFit/>
          </a:bodyPr>
          <a:lstStyle/>
          <a:p>
            <a:r>
              <a:rPr lang="en-GB" sz="3200" dirty="0" smtClean="0">
                <a:solidFill>
                  <a:schemeClr val="bg1"/>
                </a:solidFill>
              </a:rPr>
              <a:t>1. Conventional reactors</a:t>
            </a:r>
            <a:endParaRPr lang="en-GB" sz="3200" dirty="0">
              <a:solidFill>
                <a:schemeClr val="bg1"/>
              </a:solidFill>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92" r="2946"/>
          <a:stretch/>
        </p:blipFill>
        <p:spPr bwMode="auto">
          <a:xfrm>
            <a:off x="263174" y="1150604"/>
            <a:ext cx="7296151"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19633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95134"/>
            <a:ext cx="6969600" cy="553998"/>
          </a:xfrm>
          <a:prstGeom prst="rect">
            <a:avLst/>
          </a:prstGeom>
          <a:noFill/>
        </p:spPr>
        <p:txBody>
          <a:bodyPr wrap="none" rtlCol="0">
            <a:spAutoFit/>
          </a:bodyPr>
          <a:lstStyle/>
          <a:p>
            <a:r>
              <a:rPr lang="en-GB" sz="3000" dirty="0" smtClean="0">
                <a:solidFill>
                  <a:schemeClr val="bg1"/>
                </a:solidFill>
              </a:rPr>
              <a:t>Thorium in the 25MW BWR </a:t>
            </a:r>
            <a:r>
              <a:rPr lang="en-GB" sz="3000" dirty="0" err="1" smtClean="0">
                <a:solidFill>
                  <a:schemeClr val="bg1"/>
                </a:solidFill>
              </a:rPr>
              <a:t>Halden</a:t>
            </a:r>
            <a:r>
              <a:rPr lang="en-GB" sz="3000" dirty="0" smtClean="0">
                <a:solidFill>
                  <a:schemeClr val="bg1"/>
                </a:solidFill>
              </a:rPr>
              <a:t> Reactor</a:t>
            </a:r>
            <a:endParaRPr lang="en-GB" sz="3000" dirty="0">
              <a:solidFill>
                <a:schemeClr val="bg1"/>
              </a:solidFill>
            </a:endParaRPr>
          </a:p>
        </p:txBody>
      </p:sp>
      <p:pic>
        <p:nvPicPr>
          <p:cNvPr id="4" name="Picture 1"/>
          <p:cNvPicPr>
            <a:picLocks noChangeAspect="1" noChangeArrowheads="1"/>
          </p:cNvPicPr>
          <p:nvPr/>
        </p:nvPicPr>
        <p:blipFill rotWithShape="1">
          <a:blip r:embed="rId2">
            <a:extLst>
              <a:ext uri="{BEBA8EAE-BF5A-486C-A8C5-ECC9F3942E4B}">
                <a14:imgProps xmlns:a14="http://schemas.microsoft.com/office/drawing/2010/main">
                  <a14:imgLayer r:embed="rId3">
                    <a14:imgEffect>
                      <a14:sharpenSoften amount="25000"/>
                    </a14:imgEffect>
                    <a14:imgEffect>
                      <a14:brightnessContrast bright="20000" contrast="-20000"/>
                    </a14:imgEffect>
                  </a14:imgLayer>
                </a14:imgProps>
              </a:ext>
              <a:ext uri="{28A0092B-C50C-407E-A947-70E740481C1C}">
                <a14:useLocalDpi xmlns:a14="http://schemas.microsoft.com/office/drawing/2010/main" val="0"/>
              </a:ext>
            </a:extLst>
          </a:blip>
          <a:srcRect t="9272"/>
          <a:stretch/>
        </p:blipFill>
        <p:spPr bwMode="auto">
          <a:xfrm>
            <a:off x="386448" y="1174139"/>
            <a:ext cx="7158462" cy="5342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1255617" y="1925763"/>
            <a:ext cx="6008728" cy="45949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00311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95134"/>
            <a:ext cx="6969600" cy="553998"/>
          </a:xfrm>
          <a:prstGeom prst="rect">
            <a:avLst/>
          </a:prstGeom>
          <a:noFill/>
        </p:spPr>
        <p:txBody>
          <a:bodyPr wrap="none" rtlCol="0">
            <a:spAutoFit/>
          </a:bodyPr>
          <a:lstStyle/>
          <a:p>
            <a:r>
              <a:rPr lang="en-GB" sz="3000" dirty="0" smtClean="0">
                <a:solidFill>
                  <a:schemeClr val="bg1"/>
                </a:solidFill>
              </a:rPr>
              <a:t>Thorium in the 25MW BWR </a:t>
            </a:r>
            <a:r>
              <a:rPr lang="en-GB" sz="3000" dirty="0" err="1" smtClean="0">
                <a:solidFill>
                  <a:schemeClr val="bg1"/>
                </a:solidFill>
              </a:rPr>
              <a:t>Halden</a:t>
            </a:r>
            <a:r>
              <a:rPr lang="en-GB" sz="3000" dirty="0" smtClean="0">
                <a:solidFill>
                  <a:schemeClr val="bg1"/>
                </a:solidFill>
              </a:rPr>
              <a:t> Reactor</a:t>
            </a:r>
            <a:endParaRPr lang="en-GB" sz="3000" dirty="0">
              <a:solidFill>
                <a:schemeClr val="bg1"/>
              </a:solidFill>
            </a:endParaRPr>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13988" r="13651"/>
          <a:stretch/>
        </p:blipFill>
        <p:spPr>
          <a:xfrm>
            <a:off x="485391" y="1179107"/>
            <a:ext cx="7092280" cy="5316239"/>
          </a:xfrm>
          <a:prstGeom prst="rect">
            <a:avLst/>
          </a:prstGeom>
        </p:spPr>
      </p:pic>
      <p:sp>
        <p:nvSpPr>
          <p:cNvPr id="7" name="TextBox 6"/>
          <p:cNvSpPr txBox="1"/>
          <p:nvPr/>
        </p:nvSpPr>
        <p:spPr>
          <a:xfrm>
            <a:off x="7740352" y="4581128"/>
            <a:ext cx="1331641" cy="1754326"/>
          </a:xfrm>
          <a:prstGeom prst="rect">
            <a:avLst/>
          </a:prstGeom>
          <a:noFill/>
        </p:spPr>
        <p:txBody>
          <a:bodyPr wrap="square" rtlCol="0">
            <a:spAutoFit/>
          </a:bodyPr>
          <a:lstStyle/>
          <a:p>
            <a:pPr fontAlgn="base">
              <a:spcBef>
                <a:spcPct val="0"/>
              </a:spcBef>
              <a:spcAft>
                <a:spcPct val="0"/>
              </a:spcAft>
            </a:pPr>
            <a:r>
              <a:rPr lang="en-GB" dirty="0" smtClean="0">
                <a:solidFill>
                  <a:srgbClr val="333399"/>
                </a:solidFill>
                <a:latin typeface="Arial" pitchFamily="34" charset="0"/>
              </a:rPr>
              <a:t>BBC2 “Planet Oil” with</a:t>
            </a:r>
          </a:p>
          <a:p>
            <a:pPr fontAlgn="base">
              <a:spcBef>
                <a:spcPct val="0"/>
              </a:spcBef>
              <a:spcAft>
                <a:spcPct val="0"/>
              </a:spcAft>
            </a:pPr>
            <a:r>
              <a:rPr lang="en-GB" dirty="0" smtClean="0">
                <a:solidFill>
                  <a:srgbClr val="333399"/>
                </a:solidFill>
                <a:latin typeface="Arial" pitchFamily="34" charset="0"/>
              </a:rPr>
              <a:t>Professor Iain Stewart</a:t>
            </a:r>
            <a:endParaRPr lang="en-GB" dirty="0">
              <a:solidFill>
                <a:srgbClr val="333399"/>
              </a:solidFill>
              <a:latin typeface="Arial" pitchFamily="34" charset="0"/>
            </a:endParaRPr>
          </a:p>
        </p:txBody>
      </p:sp>
    </p:spTree>
    <p:extLst>
      <p:ext uri="{BB962C8B-B14F-4D97-AF65-F5344CB8AC3E}">
        <p14:creationId xmlns:p14="http://schemas.microsoft.com/office/powerpoint/2010/main" val="39234574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95134"/>
            <a:ext cx="7288021" cy="553998"/>
          </a:xfrm>
          <a:prstGeom prst="rect">
            <a:avLst/>
          </a:prstGeom>
          <a:noFill/>
        </p:spPr>
        <p:txBody>
          <a:bodyPr wrap="none" rtlCol="0">
            <a:spAutoFit/>
          </a:bodyPr>
          <a:lstStyle/>
          <a:p>
            <a:r>
              <a:rPr lang="en-GB" sz="3000" dirty="0" smtClean="0">
                <a:solidFill>
                  <a:schemeClr val="bg1"/>
                </a:solidFill>
              </a:rPr>
              <a:t>The future: </a:t>
            </a:r>
            <a:r>
              <a:rPr lang="en-GB" sz="3000" dirty="0" err="1" smtClean="0">
                <a:solidFill>
                  <a:schemeClr val="bg1"/>
                </a:solidFill>
              </a:rPr>
              <a:t>Th</a:t>
            </a:r>
            <a:r>
              <a:rPr lang="en-GB" sz="3000" dirty="0" smtClean="0">
                <a:solidFill>
                  <a:schemeClr val="bg1"/>
                </a:solidFill>
              </a:rPr>
              <a:t>-fuelled HTG modular reactors?</a:t>
            </a:r>
            <a:endParaRPr lang="en-GB" sz="3000" dirty="0">
              <a:solidFill>
                <a:schemeClr val="bg1"/>
              </a:solidFill>
            </a:endParaRPr>
          </a:p>
        </p:txBody>
      </p:sp>
      <p:pic>
        <p:nvPicPr>
          <p:cNvPr id="9" name="Picture 8"/>
          <p:cNvPicPr>
            <a:picLocks noChangeAspect="1" noChangeArrowheads="1"/>
          </p:cNvPicPr>
          <p:nvPr/>
        </p:nvPicPr>
        <p:blipFill rotWithShape="1">
          <a:blip r:embed="rId2">
            <a:extLst>
              <a:ext uri="{28A0092B-C50C-407E-A947-70E740481C1C}">
                <a14:useLocalDpi xmlns:a14="http://schemas.microsoft.com/office/drawing/2010/main" val="0"/>
              </a:ext>
            </a:extLst>
          </a:blip>
          <a:srcRect l="39268" r="3336" b="8588"/>
          <a:stretch/>
        </p:blipFill>
        <p:spPr bwMode="auto">
          <a:xfrm>
            <a:off x="2266373" y="1528883"/>
            <a:ext cx="7128792" cy="4989967"/>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301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2645" y="980728"/>
            <a:ext cx="2123728" cy="32331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51520" y="5873551"/>
            <a:ext cx="3237618" cy="338554"/>
          </a:xfrm>
          <a:prstGeom prst="rect">
            <a:avLst/>
          </a:prstGeom>
          <a:noFill/>
        </p:spPr>
        <p:txBody>
          <a:bodyPr wrap="none" rtlCol="0">
            <a:spAutoFit/>
          </a:bodyPr>
          <a:lstStyle/>
          <a:p>
            <a:r>
              <a:rPr lang="en-GB" sz="1600" i="1" dirty="0" err="1" smtClean="0">
                <a:latin typeface="Arial" panose="020B0604020202020204" pitchFamily="34" charset="0"/>
                <a:cs typeface="Arial" panose="020B0604020202020204" pitchFamily="34" charset="0"/>
              </a:rPr>
              <a:t>eg</a:t>
            </a:r>
            <a:r>
              <a:rPr lang="en-GB" sz="1600" i="1" dirty="0" smtClean="0">
                <a:latin typeface="Arial" panose="020B0604020202020204" pitchFamily="34" charset="0"/>
                <a:cs typeface="Arial" panose="020B0604020202020204" pitchFamily="34" charset="0"/>
              </a:rPr>
              <a:t> </a:t>
            </a:r>
            <a:r>
              <a:rPr lang="en-GB" sz="1600" i="1" dirty="0" err="1" smtClean="0">
                <a:latin typeface="Arial" panose="020B0604020202020204" pitchFamily="34" charset="0"/>
                <a:cs typeface="Arial" panose="020B0604020202020204" pitchFamily="34" charset="0"/>
              </a:rPr>
              <a:t>Areva’s</a:t>
            </a:r>
            <a:r>
              <a:rPr lang="en-GB" sz="1600" i="1" dirty="0" smtClean="0">
                <a:latin typeface="Arial" panose="020B0604020202020204" pitchFamily="34" charset="0"/>
                <a:cs typeface="Arial" panose="020B0604020202020204" pitchFamily="34" charset="0"/>
              </a:rPr>
              <a:t> Antares HTGR system</a:t>
            </a:r>
            <a:endParaRPr lang="en-GB" sz="16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94143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395536" y="195134"/>
            <a:ext cx="3938899" cy="584775"/>
          </a:xfrm>
          <a:prstGeom prst="rect">
            <a:avLst/>
          </a:prstGeom>
          <a:noFill/>
        </p:spPr>
        <p:txBody>
          <a:bodyPr wrap="none" rtlCol="0">
            <a:spAutoFit/>
          </a:bodyPr>
          <a:lstStyle/>
          <a:p>
            <a:r>
              <a:rPr lang="en-GB" sz="3200" dirty="0" smtClean="0">
                <a:solidFill>
                  <a:schemeClr val="bg1"/>
                </a:solidFill>
              </a:rPr>
              <a:t>2. Molten salt reactors</a:t>
            </a:r>
            <a:endParaRPr lang="en-GB" sz="3200" dirty="0">
              <a:solidFill>
                <a:schemeClr val="bg1"/>
              </a:solidFill>
            </a:endParaRPr>
          </a:p>
        </p:txBody>
      </p:sp>
      <p:pic>
        <p:nvPicPr>
          <p:cNvPr id="5" name="Picture 25" descr="Thoreaapril2009_cywinski.jpg"/>
          <p:cNvPicPr>
            <a:picLocks noChangeAspect="1"/>
          </p:cNvPicPr>
          <p:nvPr/>
        </p:nvPicPr>
        <p:blipFill rotWithShape="1">
          <a:blip r:embed="rId2">
            <a:clrChange>
              <a:clrFrom>
                <a:srgbClr val="E5DEC2"/>
              </a:clrFrom>
              <a:clrTo>
                <a:srgbClr val="E5DEC2">
                  <a:alpha val="0"/>
                </a:srgbClr>
              </a:clrTo>
            </a:clrChange>
            <a:extLst>
              <a:ext uri="{28A0092B-C50C-407E-A947-70E740481C1C}">
                <a14:useLocalDpi xmlns:a14="http://schemas.microsoft.com/office/drawing/2010/main" val="0"/>
              </a:ext>
            </a:extLst>
          </a:blip>
          <a:srcRect t="14954" b="7457"/>
          <a:stretch/>
        </p:blipFill>
        <p:spPr bwMode="auto">
          <a:xfrm>
            <a:off x="683568" y="1540108"/>
            <a:ext cx="7614948" cy="4822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7007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0683" y="188640"/>
            <a:ext cx="6651180" cy="584775"/>
          </a:xfrm>
          <a:prstGeom prst="rect">
            <a:avLst/>
          </a:prstGeom>
          <a:noFill/>
        </p:spPr>
        <p:txBody>
          <a:bodyPr wrap="none" rtlCol="0">
            <a:spAutoFit/>
          </a:bodyPr>
          <a:lstStyle/>
          <a:p>
            <a:r>
              <a:rPr lang="en-GB" sz="3200" dirty="0" smtClean="0">
                <a:solidFill>
                  <a:schemeClr val="bg1"/>
                </a:solidFill>
                <a:latin typeface="Arial" pitchFamily="34" charset="0"/>
                <a:cs typeface="Arial" pitchFamily="34" charset="0"/>
              </a:rPr>
              <a:t>Known thorium resources (</a:t>
            </a:r>
            <a:r>
              <a:rPr lang="en-GB" sz="3200" dirty="0" err="1" smtClean="0">
                <a:solidFill>
                  <a:schemeClr val="bg1"/>
                </a:solidFill>
                <a:latin typeface="Arial" pitchFamily="34" charset="0"/>
                <a:cs typeface="Arial" pitchFamily="34" charset="0"/>
              </a:rPr>
              <a:t>ktonnes</a:t>
            </a:r>
            <a:r>
              <a:rPr lang="en-GB" sz="3200" dirty="0" smtClean="0">
                <a:solidFill>
                  <a:schemeClr val="bg1"/>
                </a:solidFill>
                <a:latin typeface="Arial" pitchFamily="34" charset="0"/>
                <a:cs typeface="Arial" pitchFamily="34" charset="0"/>
              </a:rPr>
              <a:t>)</a:t>
            </a:r>
            <a:endParaRPr lang="en-GB" sz="3200" dirty="0">
              <a:solidFill>
                <a:schemeClr val="bg1"/>
              </a:solidFill>
              <a:latin typeface="Arial" pitchFamily="34" charset="0"/>
              <a:cs typeface="Arial" pitchFamily="34" charset="0"/>
            </a:endParaRPr>
          </a:p>
        </p:txBody>
      </p:sp>
      <p:pic>
        <p:nvPicPr>
          <p:cNvPr id="45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63" r="4391"/>
          <a:stretch/>
        </p:blipFill>
        <p:spPr bwMode="auto">
          <a:xfrm>
            <a:off x="510171" y="1124744"/>
            <a:ext cx="8445153" cy="5413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6569" y="5500330"/>
            <a:ext cx="1149350" cy="114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263115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86217"/>
            <a:ext cx="7559098" cy="5317620"/>
          </a:xfrm>
          <a:prstGeom prst="rect">
            <a:avLst/>
          </a:prstGeom>
        </p:spPr>
      </p:pic>
      <p:sp>
        <p:nvSpPr>
          <p:cNvPr id="3" name="TextBox 2"/>
          <p:cNvSpPr txBox="1"/>
          <p:nvPr/>
        </p:nvSpPr>
        <p:spPr>
          <a:xfrm>
            <a:off x="395536" y="195134"/>
            <a:ext cx="2911118" cy="584775"/>
          </a:xfrm>
          <a:prstGeom prst="rect">
            <a:avLst/>
          </a:prstGeom>
          <a:noFill/>
        </p:spPr>
        <p:txBody>
          <a:bodyPr wrap="none" rtlCol="0">
            <a:spAutoFit/>
          </a:bodyPr>
          <a:lstStyle/>
          <a:p>
            <a:r>
              <a:rPr lang="en-GB" sz="3200" dirty="0" smtClean="0">
                <a:solidFill>
                  <a:schemeClr val="bg1"/>
                </a:solidFill>
              </a:rPr>
              <a:t>Weinberg’s MSR</a:t>
            </a:r>
            <a:endParaRPr lang="en-GB" sz="3200" dirty="0">
              <a:solidFill>
                <a:schemeClr val="bg1"/>
              </a:solidFill>
            </a:endParaRPr>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2296" y="1826229"/>
            <a:ext cx="2933604"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59385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195134"/>
            <a:ext cx="2854692" cy="584775"/>
          </a:xfrm>
          <a:prstGeom prst="rect">
            <a:avLst/>
          </a:prstGeom>
          <a:noFill/>
        </p:spPr>
        <p:txBody>
          <a:bodyPr wrap="none" rtlCol="0">
            <a:spAutoFit/>
          </a:bodyPr>
          <a:lstStyle/>
          <a:p>
            <a:r>
              <a:rPr lang="en-GB" sz="3200" dirty="0" smtClean="0">
                <a:solidFill>
                  <a:schemeClr val="bg1"/>
                </a:solidFill>
              </a:rPr>
              <a:t>A two fluid MSR</a:t>
            </a:r>
            <a:endParaRPr lang="en-GB" sz="3200" dirty="0">
              <a:solidFill>
                <a:schemeClr val="bg1"/>
              </a:solidFill>
            </a:endParaRPr>
          </a:p>
        </p:txBody>
      </p:sp>
      <p:pic>
        <p:nvPicPr>
          <p:cNvPr id="5" name="Picture 2"/>
          <p:cNvPicPr>
            <a:picLocks noChangeAspect="1" noChangeArrowheads="1"/>
          </p:cNvPicPr>
          <p:nvPr/>
        </p:nvPicPr>
        <p:blipFill>
          <a:blip r:embed="rId2">
            <a:clrChange>
              <a:clrFrom>
                <a:srgbClr val="D5DBDE"/>
              </a:clrFrom>
              <a:clrTo>
                <a:srgbClr val="D5DBDE">
                  <a:alpha val="0"/>
                </a:srgbClr>
              </a:clrTo>
            </a:clrChange>
            <a:extLst>
              <a:ext uri="{28A0092B-C50C-407E-A947-70E740481C1C}">
                <a14:useLocalDpi xmlns:a14="http://schemas.microsoft.com/office/drawing/2010/main" val="0"/>
              </a:ext>
            </a:extLst>
          </a:blip>
          <a:srcRect/>
          <a:stretch>
            <a:fillRect/>
          </a:stretch>
        </p:blipFill>
        <p:spPr bwMode="auto">
          <a:xfrm>
            <a:off x="1187624" y="1052736"/>
            <a:ext cx="6686926" cy="5315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4853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95134"/>
            <a:ext cx="7038017" cy="553998"/>
          </a:xfrm>
          <a:prstGeom prst="rect">
            <a:avLst/>
          </a:prstGeom>
          <a:noFill/>
        </p:spPr>
        <p:txBody>
          <a:bodyPr wrap="none" rtlCol="0">
            <a:spAutoFit/>
          </a:bodyPr>
          <a:lstStyle/>
          <a:p>
            <a:r>
              <a:rPr lang="en-GB" sz="3000" dirty="0" err="1" smtClean="0">
                <a:solidFill>
                  <a:schemeClr val="bg1"/>
                </a:solidFill>
              </a:rPr>
              <a:t>Moltex</a:t>
            </a:r>
            <a:r>
              <a:rPr lang="en-GB" sz="3000" dirty="0" smtClean="0">
                <a:solidFill>
                  <a:schemeClr val="bg1"/>
                </a:solidFill>
              </a:rPr>
              <a:t> 150MW modular Stable Salt Reactor</a:t>
            </a:r>
            <a:endParaRPr lang="en-GB" sz="3000" dirty="0">
              <a:solidFill>
                <a:schemeClr val="bg1"/>
              </a:solidFill>
            </a:endParaRPr>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59682"/>
            <a:ext cx="6549676"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7959" y="3607954"/>
            <a:ext cx="2843808" cy="28607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4" name="Picture 4"/>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6300192" y="2800502"/>
            <a:ext cx="2761575" cy="6308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361245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 descr="ADSR_v5.jp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7504" y="1884294"/>
            <a:ext cx="87185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95536" y="195134"/>
            <a:ext cx="6045373" cy="523220"/>
          </a:xfrm>
          <a:prstGeom prst="rect">
            <a:avLst/>
          </a:prstGeom>
          <a:noFill/>
        </p:spPr>
        <p:txBody>
          <a:bodyPr wrap="none" rtlCol="0">
            <a:spAutoFit/>
          </a:bodyPr>
          <a:lstStyle/>
          <a:p>
            <a:r>
              <a:rPr lang="en-GB" sz="2800" dirty="0" smtClean="0">
                <a:solidFill>
                  <a:schemeClr val="bg1"/>
                </a:solidFill>
              </a:rPr>
              <a:t>3. Accelerator driven subcritical reactors</a:t>
            </a:r>
            <a:endParaRPr lang="en-GB" sz="2800" dirty="0">
              <a:solidFill>
                <a:schemeClr val="bg1"/>
              </a:solidFill>
            </a:endParaRPr>
          </a:p>
        </p:txBody>
      </p:sp>
    </p:spTree>
    <p:extLst>
      <p:ext uri="{BB962C8B-B14F-4D97-AF65-F5344CB8AC3E}">
        <p14:creationId xmlns:p14="http://schemas.microsoft.com/office/powerpoint/2010/main" val="15285665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5536" y="195134"/>
            <a:ext cx="3665555" cy="584775"/>
          </a:xfrm>
          <a:prstGeom prst="rect">
            <a:avLst/>
          </a:prstGeom>
          <a:noFill/>
        </p:spPr>
        <p:txBody>
          <a:bodyPr wrap="none" rtlCol="0">
            <a:spAutoFit/>
          </a:bodyPr>
          <a:lstStyle/>
          <a:p>
            <a:r>
              <a:rPr lang="en-GB" sz="3200" dirty="0" smtClean="0">
                <a:solidFill>
                  <a:schemeClr val="bg1"/>
                </a:solidFill>
              </a:rPr>
              <a:t>The Energy Amplifier</a:t>
            </a:r>
            <a:endParaRPr lang="en-GB" sz="3200" dirty="0">
              <a:solidFill>
                <a:schemeClr val="bg1"/>
              </a:solidFill>
            </a:endParaRPr>
          </a:p>
        </p:txBody>
      </p:sp>
      <p:sp>
        <p:nvSpPr>
          <p:cNvPr id="2" name="TextBox 1"/>
          <p:cNvSpPr txBox="1"/>
          <p:nvPr/>
        </p:nvSpPr>
        <p:spPr>
          <a:xfrm>
            <a:off x="539552" y="1403484"/>
            <a:ext cx="4815614" cy="338554"/>
          </a:xfrm>
          <a:prstGeom prst="rect">
            <a:avLst/>
          </a:prstGeom>
          <a:noFill/>
        </p:spPr>
        <p:txBody>
          <a:bodyPr wrap="none" rtlCol="0">
            <a:spAutoFit/>
          </a:bodyPr>
          <a:lstStyle/>
          <a:p>
            <a:r>
              <a:rPr lang="en-GB" sz="1600" dirty="0" smtClean="0">
                <a:latin typeface="Arial" pitchFamily="34" charset="0"/>
                <a:cs typeface="Arial" pitchFamily="34" charset="0"/>
              </a:rPr>
              <a:t>The (thermal) power output of an ADSR is given by</a:t>
            </a:r>
            <a:endParaRPr lang="en-GB" sz="1600" dirty="0">
              <a:latin typeface="Arial" pitchFamily="34" charset="0"/>
              <a:cs typeface="Arial" pitchFamily="34"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1714349662"/>
              </p:ext>
            </p:extLst>
          </p:nvPr>
        </p:nvGraphicFramePr>
        <p:xfrm>
          <a:off x="4495800" y="3282950"/>
          <a:ext cx="152400" cy="292100"/>
        </p:xfrm>
        <a:graphic>
          <a:graphicData uri="http://schemas.openxmlformats.org/presentationml/2006/ole">
            <mc:AlternateContent xmlns:mc="http://schemas.openxmlformats.org/markup-compatibility/2006">
              <mc:Choice xmlns:v="urn:schemas-microsoft-com:vml" Requires="v">
                <p:oleObj spid="_x0000_s2238" name="Equation" r:id="rId3" imgW="152280" imgH="291960" progId="Equation.3">
                  <p:embed/>
                </p:oleObj>
              </mc:Choice>
              <mc:Fallback>
                <p:oleObj name="Equation" r:id="rId3" imgW="152280" imgH="291960" progId="Equation.3">
                  <p:embed/>
                  <p:pic>
                    <p:nvPicPr>
                      <p:cNvPr id="0" name=""/>
                      <p:cNvPicPr/>
                      <p:nvPr/>
                    </p:nvPicPr>
                    <p:blipFill>
                      <a:blip r:embed="rId4"/>
                      <a:stretch>
                        <a:fillRect/>
                      </a:stretch>
                    </p:blipFill>
                    <p:spPr>
                      <a:xfrm>
                        <a:off x="4495800" y="3282950"/>
                        <a:ext cx="152400" cy="292100"/>
                      </a:xfrm>
                      <a:prstGeom prst="rect">
                        <a:avLst/>
                      </a:prstGeom>
                    </p:spPr>
                  </p:pic>
                </p:oleObj>
              </mc:Fallback>
            </mc:AlternateContent>
          </a:graphicData>
        </a:graphic>
      </p:graphicFrame>
      <p:sp>
        <p:nvSpPr>
          <p:cNvPr id="10" name="Text Box 8"/>
          <p:cNvSpPr txBox="1">
            <a:spLocks noChangeArrowheads="1"/>
          </p:cNvSpPr>
          <p:nvPr/>
        </p:nvSpPr>
        <p:spPr bwMode="auto">
          <a:xfrm>
            <a:off x="539552" y="2578918"/>
            <a:ext cx="6178550" cy="1354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00"/>
                </a:solidFill>
                <a:effectLst/>
                <a:uLnTx/>
                <a:uFillTx/>
                <a:latin typeface="Arial" charset="0"/>
              </a:rPr>
              <a:t>with	</a:t>
            </a:r>
            <a:r>
              <a:rPr kumimoji="0" lang="en-GB" sz="1600" b="0" i="0" u="none" strike="noStrike" kern="0" cap="none" spc="0" normalizeH="0" baseline="0" noProof="0" dirty="0" smtClean="0">
                <a:ln>
                  <a:noFill/>
                </a:ln>
                <a:solidFill>
                  <a:srgbClr val="CC0000"/>
                </a:solidFill>
                <a:effectLst/>
                <a:uLnTx/>
                <a:uFillTx/>
                <a:latin typeface="Arial" charset="0"/>
              </a:rPr>
              <a:t>N</a:t>
            </a:r>
            <a:r>
              <a:rPr kumimoji="0" lang="en-GB" sz="1600" b="0" i="0" u="none" strike="noStrike" kern="0" cap="none" spc="0" normalizeH="0" baseline="0" noProof="0" dirty="0" smtClean="0">
                <a:ln>
                  <a:noFill/>
                </a:ln>
                <a:solidFill>
                  <a:srgbClr val="000000"/>
                </a:solidFill>
                <a:effectLst/>
                <a:uLnTx/>
                <a:uFillTx/>
                <a:latin typeface="Arial" charset="0"/>
              </a:rPr>
              <a:t>  = number of spallation neutrons/sec</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00"/>
                </a:solidFill>
                <a:effectLst/>
                <a:uLnTx/>
                <a:uFillTx/>
                <a:latin typeface="Arial" charset="0"/>
              </a:rPr>
              <a:t>	</a:t>
            </a:r>
            <a:r>
              <a:rPr kumimoji="0" lang="en-GB" sz="1600" b="0" i="0" u="none" strike="noStrike" kern="0" cap="none" spc="0" normalizeH="0" baseline="0" noProof="0" dirty="0" err="1" smtClean="0">
                <a:ln>
                  <a:noFill/>
                </a:ln>
                <a:solidFill>
                  <a:srgbClr val="CC0000"/>
                </a:solidFill>
                <a:effectLst/>
                <a:uLnTx/>
                <a:uFillTx/>
                <a:latin typeface="Arial" charset="0"/>
              </a:rPr>
              <a:t>E</a:t>
            </a:r>
            <a:r>
              <a:rPr kumimoji="0" lang="en-GB" sz="1600" b="0" i="0" u="none" strike="noStrike" kern="0" cap="none" spc="0" normalizeH="0" baseline="-25000" noProof="0" dirty="0" err="1" smtClean="0">
                <a:ln>
                  <a:noFill/>
                </a:ln>
                <a:solidFill>
                  <a:srgbClr val="CC0000"/>
                </a:solidFill>
                <a:effectLst/>
                <a:uLnTx/>
                <a:uFillTx/>
                <a:latin typeface="Arial" charset="0"/>
              </a:rPr>
              <a:t>f</a:t>
            </a:r>
            <a:r>
              <a:rPr kumimoji="0" lang="en-GB" sz="1600" b="0" i="0" u="none" strike="noStrike" kern="0" cap="none" spc="0" normalizeH="0" baseline="0" noProof="0" dirty="0" smtClean="0">
                <a:ln>
                  <a:noFill/>
                </a:ln>
                <a:solidFill>
                  <a:srgbClr val="000000"/>
                </a:solidFill>
                <a:effectLst/>
                <a:uLnTx/>
                <a:uFillTx/>
                <a:latin typeface="Arial" charset="0"/>
              </a:rPr>
              <a:t> = energy released/fission  (~200MeV)</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00"/>
                </a:solidFill>
                <a:effectLst/>
                <a:uLnTx/>
                <a:uFillTx/>
                <a:latin typeface="Arial" charset="0"/>
              </a:rPr>
              <a:t>	</a:t>
            </a:r>
            <a:r>
              <a:rPr kumimoji="0" lang="el-GR" sz="1600" b="0" i="1" u="none" strike="noStrike" kern="0" cap="none" spc="0" normalizeH="0" baseline="0" noProof="0" dirty="0" smtClean="0">
                <a:ln>
                  <a:noFill/>
                </a:ln>
                <a:solidFill>
                  <a:srgbClr val="CC0000"/>
                </a:solidFill>
                <a:effectLst/>
                <a:uLnTx/>
                <a:uFillTx/>
                <a:latin typeface="Arial" charset="0"/>
                <a:cs typeface="Arial" charset="0"/>
              </a:rPr>
              <a:t>ν</a:t>
            </a:r>
            <a:r>
              <a:rPr kumimoji="0" lang="en-GB" sz="1600" b="0" i="1" u="none" strike="noStrike" kern="0" cap="none" spc="0" normalizeH="0" baseline="0" noProof="0" dirty="0" smtClean="0">
                <a:ln>
                  <a:noFill/>
                </a:ln>
                <a:solidFill>
                  <a:srgbClr val="000000"/>
                </a:solidFill>
                <a:effectLst/>
                <a:uLnTx/>
                <a:uFillTx/>
                <a:latin typeface="Arial" charset="0"/>
                <a:cs typeface="Arial" charset="0"/>
              </a:rPr>
              <a:t>  =  </a:t>
            </a:r>
            <a:r>
              <a:rPr kumimoji="0" lang="en-GB" sz="1600" b="0" i="0" u="none" strike="noStrike" kern="0" cap="none" spc="0" normalizeH="0" baseline="0" noProof="0" dirty="0" smtClean="0">
                <a:ln>
                  <a:noFill/>
                </a:ln>
                <a:solidFill>
                  <a:srgbClr val="000000"/>
                </a:solidFill>
                <a:effectLst/>
                <a:uLnTx/>
                <a:uFillTx/>
                <a:latin typeface="Arial" charset="0"/>
                <a:cs typeface="Arial" charset="0"/>
              </a:rPr>
              <a:t>mean</a:t>
            </a:r>
            <a:r>
              <a:rPr kumimoji="0" lang="en-GB" sz="1600" b="0" i="1" u="none" strike="noStrike" kern="0" cap="none" spc="0" normalizeH="0" baseline="0" noProof="0" dirty="0" smtClean="0">
                <a:ln>
                  <a:noFill/>
                </a:ln>
                <a:solidFill>
                  <a:srgbClr val="000000"/>
                </a:solidFill>
                <a:effectLst/>
                <a:uLnTx/>
                <a:uFillTx/>
                <a:latin typeface="Arial" charset="0"/>
                <a:cs typeface="Arial" charset="0"/>
              </a:rPr>
              <a:t> </a:t>
            </a:r>
            <a:r>
              <a:rPr kumimoji="0" lang="en-GB" sz="1600" b="0" i="0" u="none" strike="noStrike" kern="0" cap="none" spc="0" normalizeH="0" baseline="0" noProof="0" dirty="0" smtClean="0">
                <a:ln>
                  <a:noFill/>
                </a:ln>
                <a:solidFill>
                  <a:srgbClr val="000000"/>
                </a:solidFill>
                <a:effectLst/>
                <a:uLnTx/>
                <a:uFillTx/>
                <a:latin typeface="Arial" charset="0"/>
                <a:cs typeface="Arial" charset="0"/>
              </a:rPr>
              <a:t>number of neutrons released per fission (~2)</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0" i="0" u="none" strike="noStrike" kern="0" cap="none" spc="0" normalizeH="0" baseline="0" noProof="0" dirty="0" smtClean="0">
                <a:ln>
                  <a:noFill/>
                </a:ln>
                <a:solidFill>
                  <a:srgbClr val="000000"/>
                </a:solidFill>
                <a:effectLst/>
                <a:uLnTx/>
                <a:uFillTx/>
                <a:latin typeface="Arial" charset="0"/>
                <a:cs typeface="Arial" charset="0"/>
              </a:rPr>
              <a:t>	</a:t>
            </a:r>
            <a:r>
              <a:rPr kumimoji="0" lang="en-GB" sz="1600" b="0" i="0" u="none" strike="noStrike" kern="0" cap="none" spc="0" normalizeH="0" baseline="0" noProof="0" dirty="0" err="1" smtClean="0">
                <a:ln>
                  <a:noFill/>
                </a:ln>
                <a:solidFill>
                  <a:srgbClr val="CC0000"/>
                </a:solidFill>
                <a:effectLst/>
                <a:uLnTx/>
                <a:uFillTx/>
                <a:latin typeface="Arial" charset="0"/>
                <a:cs typeface="Arial" charset="0"/>
              </a:rPr>
              <a:t>k</a:t>
            </a:r>
            <a:r>
              <a:rPr kumimoji="0" lang="en-GB" sz="1600" b="0" i="0" u="none" strike="noStrike" kern="0" cap="none" spc="0" normalizeH="0" baseline="-25000" noProof="0" dirty="0" err="1" smtClean="0">
                <a:ln>
                  <a:noFill/>
                </a:ln>
                <a:solidFill>
                  <a:srgbClr val="CC0000"/>
                </a:solidFill>
                <a:effectLst/>
                <a:uLnTx/>
                <a:uFillTx/>
                <a:latin typeface="Arial" charset="0"/>
                <a:cs typeface="Arial" charset="0"/>
              </a:rPr>
              <a:t>eff</a:t>
            </a:r>
            <a:r>
              <a:rPr kumimoji="0" lang="en-GB" sz="1600" b="0" i="0" u="none" strike="noStrike" kern="0" cap="none" spc="0" normalizeH="0" baseline="0" noProof="0" dirty="0" smtClean="0">
                <a:ln>
                  <a:noFill/>
                </a:ln>
                <a:solidFill>
                  <a:srgbClr val="000000"/>
                </a:solidFill>
                <a:effectLst/>
                <a:uLnTx/>
                <a:uFillTx/>
                <a:latin typeface="Arial" charset="0"/>
                <a:cs typeface="Arial" charset="0"/>
              </a:rPr>
              <a:t>= criticality factor for the reactor core (&lt;1 for ADSR)</a:t>
            </a:r>
            <a:endParaRPr kumimoji="0" lang="el-GR" sz="1600" b="0" i="1" u="none" strike="noStrike" kern="0" cap="none" spc="0" normalizeH="0" baseline="0" noProof="0" dirty="0" smtClean="0">
              <a:ln>
                <a:noFill/>
              </a:ln>
              <a:solidFill>
                <a:srgbClr val="000000"/>
              </a:solidFill>
              <a:effectLst/>
              <a:uLnTx/>
              <a:uFillTx/>
              <a:latin typeface="Arial" charset="0"/>
              <a:cs typeface="Arial"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dirty="0" smtClean="0">
                <a:ln>
                  <a:noFill/>
                </a:ln>
                <a:solidFill>
                  <a:srgbClr val="000000"/>
                </a:solidFill>
                <a:effectLst/>
                <a:uLnTx/>
                <a:uFillTx/>
                <a:latin typeface="Arial" charset="0"/>
              </a:rPr>
              <a:t>	</a:t>
            </a:r>
          </a:p>
        </p:txBody>
      </p:sp>
      <p:sp>
        <p:nvSpPr>
          <p:cNvPr id="3" name="TextBox 2"/>
          <p:cNvSpPr txBox="1"/>
          <p:nvPr/>
        </p:nvSpPr>
        <p:spPr>
          <a:xfrm>
            <a:off x="712069" y="3921437"/>
            <a:ext cx="8074646" cy="584775"/>
          </a:xfrm>
          <a:prstGeom prst="rect">
            <a:avLst/>
          </a:prstGeom>
          <a:noFill/>
        </p:spPr>
        <p:txBody>
          <a:bodyPr wrap="none" rtlCol="0">
            <a:spAutoFit/>
          </a:bodyPr>
          <a:lstStyle/>
          <a:p>
            <a:r>
              <a:rPr lang="en-GB" sz="1600" dirty="0" smtClean="0">
                <a:latin typeface="Arial" pitchFamily="34" charset="0"/>
                <a:cs typeface="Arial" pitchFamily="34" charset="0"/>
              </a:rPr>
              <a:t>Remembering that N varies approximately linearly with energy of the protons, delivering</a:t>
            </a:r>
          </a:p>
          <a:p>
            <a:r>
              <a:rPr lang="en-GB" sz="1600" dirty="0" smtClean="0">
                <a:latin typeface="Arial" pitchFamily="34" charset="0"/>
                <a:cs typeface="Arial" pitchFamily="34" charset="0"/>
              </a:rPr>
              <a:t>~24 neutrons per proton at 1 </a:t>
            </a:r>
            <a:r>
              <a:rPr lang="en-GB" sz="1600" dirty="0" err="1" smtClean="0">
                <a:latin typeface="Arial" pitchFamily="34" charset="0"/>
                <a:cs typeface="Arial" pitchFamily="34" charset="0"/>
              </a:rPr>
              <a:t>GeV</a:t>
            </a:r>
            <a:r>
              <a:rPr lang="en-GB" sz="1600" dirty="0" smtClean="0">
                <a:latin typeface="Arial" pitchFamily="34" charset="0"/>
                <a:cs typeface="Arial" pitchFamily="34" charset="0"/>
              </a:rPr>
              <a:t> for a lead spallation target, and noting</a:t>
            </a:r>
            <a:endParaRPr lang="en-GB" sz="1600" dirty="0">
              <a:latin typeface="Arial" pitchFamily="34" charset="0"/>
              <a:cs typeface="Arial" pitchFamily="34" charset="0"/>
            </a:endParaRPr>
          </a:p>
        </p:txBody>
      </p:sp>
      <p:sp>
        <p:nvSpPr>
          <p:cNvPr id="13" name="TextBox 12"/>
          <p:cNvSpPr txBox="1"/>
          <p:nvPr/>
        </p:nvSpPr>
        <p:spPr>
          <a:xfrm>
            <a:off x="1403648" y="4651904"/>
            <a:ext cx="5446427" cy="338554"/>
          </a:xfrm>
          <a:prstGeom prst="rect">
            <a:avLst/>
          </a:prstGeom>
          <a:noFill/>
        </p:spPr>
        <p:txBody>
          <a:bodyPr wrap="none" rtlCol="0">
            <a:spAutoFit/>
          </a:bodyPr>
          <a:lstStyle/>
          <a:p>
            <a:r>
              <a:rPr lang="en-GB" sz="1600" dirty="0" err="1" smtClean="0">
                <a:solidFill>
                  <a:srgbClr val="C00000"/>
                </a:solidFill>
                <a:latin typeface="Arial" pitchFamily="34" charset="0"/>
                <a:cs typeface="Arial" pitchFamily="34" charset="0"/>
              </a:rPr>
              <a:t>P</a:t>
            </a:r>
            <a:r>
              <a:rPr lang="en-GB" sz="1600" baseline="-25000" dirty="0" err="1" smtClean="0">
                <a:solidFill>
                  <a:srgbClr val="C00000"/>
                </a:solidFill>
                <a:latin typeface="Arial" pitchFamily="34" charset="0"/>
                <a:cs typeface="Arial" pitchFamily="34" charset="0"/>
              </a:rPr>
              <a:t>acc</a:t>
            </a:r>
            <a:r>
              <a:rPr lang="en-GB" sz="1600" dirty="0" smtClean="0">
                <a:latin typeface="Arial" pitchFamily="34" charset="0"/>
                <a:cs typeface="Arial" pitchFamily="34" charset="0"/>
              </a:rPr>
              <a:t> (MW) = </a:t>
            </a:r>
            <a:r>
              <a:rPr lang="en-GB" sz="1600" dirty="0" smtClean="0">
                <a:solidFill>
                  <a:srgbClr val="C00000"/>
                </a:solidFill>
                <a:latin typeface="Arial" pitchFamily="34" charset="0"/>
                <a:cs typeface="Arial" pitchFamily="34" charset="0"/>
              </a:rPr>
              <a:t>I</a:t>
            </a:r>
            <a:r>
              <a:rPr lang="en-GB" sz="1600" baseline="-25000" dirty="0" smtClean="0">
                <a:solidFill>
                  <a:srgbClr val="C00000"/>
                </a:solidFill>
                <a:latin typeface="Arial" pitchFamily="34" charset="0"/>
                <a:cs typeface="Arial" pitchFamily="34" charset="0"/>
              </a:rPr>
              <a:t>P</a:t>
            </a:r>
            <a:r>
              <a:rPr lang="en-GB" sz="1600" dirty="0" smtClean="0">
                <a:latin typeface="Arial" pitchFamily="34" charset="0"/>
                <a:cs typeface="Arial" pitchFamily="34" charset="0"/>
              </a:rPr>
              <a:t> (mA) x </a:t>
            </a:r>
            <a:r>
              <a:rPr lang="en-GB" sz="1600" dirty="0" err="1" smtClean="0">
                <a:solidFill>
                  <a:srgbClr val="C00000"/>
                </a:solidFill>
                <a:latin typeface="Arial" pitchFamily="34" charset="0"/>
                <a:cs typeface="Arial" pitchFamily="34" charset="0"/>
              </a:rPr>
              <a:t>E</a:t>
            </a:r>
            <a:r>
              <a:rPr lang="en-GB" sz="1600" baseline="-25000" dirty="0" err="1" smtClean="0">
                <a:solidFill>
                  <a:srgbClr val="C00000"/>
                </a:solidFill>
                <a:latin typeface="Arial" pitchFamily="34" charset="0"/>
                <a:cs typeface="Arial" pitchFamily="34" charset="0"/>
              </a:rPr>
              <a:t>p</a:t>
            </a:r>
            <a:r>
              <a:rPr lang="en-GB" sz="1600" dirty="0" smtClean="0">
                <a:latin typeface="Arial" pitchFamily="34" charset="0"/>
                <a:cs typeface="Arial" pitchFamily="34" charset="0"/>
              </a:rPr>
              <a:t> (</a:t>
            </a:r>
            <a:r>
              <a:rPr lang="en-GB" sz="1600" dirty="0" err="1" smtClean="0">
                <a:latin typeface="Arial" pitchFamily="34" charset="0"/>
                <a:cs typeface="Arial" pitchFamily="34" charset="0"/>
              </a:rPr>
              <a:t>GeV</a:t>
            </a:r>
            <a:r>
              <a:rPr lang="en-GB" sz="1600" dirty="0" smtClean="0">
                <a:latin typeface="Arial" pitchFamily="34" charset="0"/>
                <a:cs typeface="Arial" pitchFamily="34" charset="0"/>
              </a:rPr>
              <a:t>)       and      </a:t>
            </a:r>
            <a:r>
              <a:rPr lang="en-GB" sz="1600" dirty="0" err="1" smtClean="0">
                <a:solidFill>
                  <a:srgbClr val="C00000"/>
                </a:solidFill>
                <a:latin typeface="Arial" pitchFamily="34" charset="0"/>
                <a:cs typeface="Arial" pitchFamily="34" charset="0"/>
              </a:rPr>
              <a:t>P</a:t>
            </a:r>
            <a:r>
              <a:rPr lang="en-GB" sz="1600" baseline="-25000" dirty="0" err="1" smtClean="0">
                <a:solidFill>
                  <a:srgbClr val="C00000"/>
                </a:solidFill>
                <a:latin typeface="Arial" pitchFamily="34" charset="0"/>
                <a:cs typeface="Arial" pitchFamily="34" charset="0"/>
              </a:rPr>
              <a:t>el</a:t>
            </a:r>
            <a:r>
              <a:rPr lang="en-GB" sz="1600" dirty="0" smtClean="0">
                <a:latin typeface="Arial" pitchFamily="34" charset="0"/>
                <a:cs typeface="Arial" pitchFamily="34" charset="0"/>
              </a:rPr>
              <a:t> ≈ 0.4 x </a:t>
            </a:r>
            <a:r>
              <a:rPr lang="en-GB" sz="1600" dirty="0" err="1" smtClean="0">
                <a:solidFill>
                  <a:srgbClr val="C00000"/>
                </a:solidFill>
                <a:latin typeface="Arial" pitchFamily="34" charset="0"/>
                <a:cs typeface="Arial" pitchFamily="34" charset="0"/>
              </a:rPr>
              <a:t>P</a:t>
            </a:r>
            <a:r>
              <a:rPr lang="en-GB" sz="1600" baseline="-25000" dirty="0" err="1" smtClean="0">
                <a:solidFill>
                  <a:srgbClr val="C00000"/>
                </a:solidFill>
                <a:latin typeface="Arial" pitchFamily="34" charset="0"/>
                <a:cs typeface="Arial" pitchFamily="34" charset="0"/>
              </a:rPr>
              <a:t>th</a:t>
            </a:r>
            <a:endParaRPr lang="en-GB" sz="1600" dirty="0">
              <a:solidFill>
                <a:srgbClr val="C00000"/>
              </a:solidFill>
              <a:latin typeface="Arial" pitchFamily="34" charset="0"/>
              <a:cs typeface="Arial" pitchFamily="34"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4072263273"/>
              </p:ext>
            </p:extLst>
          </p:nvPr>
        </p:nvGraphicFramePr>
        <p:xfrm>
          <a:off x="3239201" y="1774825"/>
          <a:ext cx="1875724" cy="646063"/>
        </p:xfrm>
        <a:graphic>
          <a:graphicData uri="http://schemas.openxmlformats.org/presentationml/2006/ole">
            <mc:AlternateContent xmlns:mc="http://schemas.openxmlformats.org/markup-compatibility/2006">
              <mc:Choice xmlns:v="urn:schemas-microsoft-com:vml" Requires="v">
                <p:oleObj spid="_x0000_s2239" name="Equation" r:id="rId5" imgW="1841400" imgH="622080" progId="Equation.3">
                  <p:embed/>
                </p:oleObj>
              </mc:Choice>
              <mc:Fallback>
                <p:oleObj name="Equation" r:id="rId5" imgW="1841400" imgH="62208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9201" y="1774825"/>
                        <a:ext cx="1875724" cy="646063"/>
                      </a:xfrm>
                      <a:prstGeom prst="rect">
                        <a:avLst/>
                      </a:prstGeom>
                      <a:noFill/>
                      <a:ln>
                        <a:noFill/>
                      </a:ln>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75527109"/>
              </p:ext>
            </p:extLst>
          </p:nvPr>
        </p:nvGraphicFramePr>
        <p:xfrm>
          <a:off x="2242961" y="5229200"/>
          <a:ext cx="1630363" cy="646112"/>
        </p:xfrm>
        <a:graphic>
          <a:graphicData uri="http://schemas.openxmlformats.org/presentationml/2006/ole">
            <mc:AlternateContent xmlns:mc="http://schemas.openxmlformats.org/markup-compatibility/2006">
              <mc:Choice xmlns:v="urn:schemas-microsoft-com:vml" Requires="v">
                <p:oleObj spid="_x0000_s2240" name="Equation" r:id="rId7" imgW="1600200" imgH="622080" progId="Equation.3">
                  <p:embed/>
                </p:oleObj>
              </mc:Choice>
              <mc:Fallback>
                <p:oleObj name="Equation" r:id="rId7" imgW="1600200" imgH="622080" progId="Equation.3">
                  <p:embed/>
                  <p:pic>
                    <p:nvPicPr>
                      <p:cNvPr id="0" name="Object 1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2961" y="5229200"/>
                        <a:ext cx="16303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1874902263"/>
              </p:ext>
            </p:extLst>
          </p:nvPr>
        </p:nvGraphicFramePr>
        <p:xfrm>
          <a:off x="4973638" y="5229225"/>
          <a:ext cx="1838325" cy="646113"/>
        </p:xfrm>
        <a:graphic>
          <a:graphicData uri="http://schemas.openxmlformats.org/presentationml/2006/ole">
            <mc:AlternateContent xmlns:mc="http://schemas.openxmlformats.org/markup-compatibility/2006">
              <mc:Choice xmlns:v="urn:schemas-microsoft-com:vml" Requires="v">
                <p:oleObj spid="_x0000_s2241" name="Equation" r:id="rId9" imgW="1803240" imgH="622080" progId="Equation.3">
                  <p:embed/>
                </p:oleObj>
              </mc:Choice>
              <mc:Fallback>
                <p:oleObj name="Equation" r:id="rId9" imgW="1803240" imgH="622080" progId="Equation.3">
                  <p:embed/>
                  <p:pic>
                    <p:nvPicPr>
                      <p:cNvPr id="0" name="Object 16"/>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73638" y="5229225"/>
                        <a:ext cx="18383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extBox 18"/>
          <p:cNvSpPr txBox="1"/>
          <p:nvPr/>
        </p:nvSpPr>
        <p:spPr>
          <a:xfrm>
            <a:off x="4283968" y="5419963"/>
            <a:ext cx="367408" cy="338554"/>
          </a:xfrm>
          <a:prstGeom prst="rect">
            <a:avLst/>
          </a:prstGeom>
          <a:noFill/>
        </p:spPr>
        <p:txBody>
          <a:bodyPr wrap="none" rtlCol="0">
            <a:spAutoFit/>
          </a:bodyPr>
          <a:lstStyle/>
          <a:p>
            <a:r>
              <a:rPr lang="en-GB" sz="1600" dirty="0" smtClean="0">
                <a:latin typeface="Arial" pitchFamily="34" charset="0"/>
                <a:cs typeface="Arial" pitchFamily="34" charset="0"/>
              </a:rPr>
              <a:t>or</a:t>
            </a:r>
            <a:endParaRPr lang="en-GB" sz="1600" dirty="0">
              <a:latin typeface="Arial" pitchFamily="34" charset="0"/>
              <a:cs typeface="Arial" pitchFamily="34" charset="0"/>
            </a:endParaRPr>
          </a:p>
        </p:txBody>
      </p:sp>
    </p:spTree>
    <p:extLst>
      <p:ext uri="{BB962C8B-B14F-4D97-AF65-F5344CB8AC3E}">
        <p14:creationId xmlns:p14="http://schemas.microsoft.com/office/powerpoint/2010/main" val="25144507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08158"/>
            <a:ext cx="697833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2267744" y="4859868"/>
            <a:ext cx="5789098" cy="738664"/>
            <a:chOff x="2267744" y="4859868"/>
            <a:chExt cx="5789098" cy="738664"/>
          </a:xfrm>
        </p:grpSpPr>
        <p:cxnSp>
          <p:nvCxnSpPr>
            <p:cNvPr id="4" name="Straight Connector 3"/>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236296" y="4859868"/>
              <a:ext cx="820546" cy="738664"/>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PSI</a:t>
              </a:r>
            </a:p>
            <a:p>
              <a:r>
                <a:rPr lang="en-GB" sz="1400" i="1" dirty="0" smtClean="0">
                  <a:solidFill>
                    <a:srgbClr val="FF0000"/>
                  </a:solidFill>
                  <a:latin typeface="Arial" pitchFamily="34" charset="0"/>
                  <a:cs typeface="Arial" pitchFamily="34" charset="0"/>
                </a:rPr>
                <a:t>SNS</a:t>
              </a:r>
            </a:p>
            <a:p>
              <a:r>
                <a:rPr lang="en-GB" sz="1400" i="1" dirty="0" smtClean="0">
                  <a:solidFill>
                    <a:srgbClr val="FF0000"/>
                  </a:solidFill>
                  <a:latin typeface="Arial" pitchFamily="34" charset="0"/>
                  <a:cs typeface="Arial" pitchFamily="34" charset="0"/>
                </a:rPr>
                <a:t>J-PARC</a:t>
              </a:r>
              <a:endParaRPr lang="en-GB" sz="1400" i="1" dirty="0">
                <a:solidFill>
                  <a:srgbClr val="FF0000"/>
                </a:solidFill>
                <a:latin typeface="Arial" pitchFamily="34" charset="0"/>
                <a:cs typeface="Arial" pitchFamily="34" charset="0"/>
              </a:endParaRPr>
            </a:p>
          </p:txBody>
        </p:sp>
      </p:grpSp>
      <p:grpSp>
        <p:nvGrpSpPr>
          <p:cNvPr id="8" name="Group 7"/>
          <p:cNvGrpSpPr/>
          <p:nvPr/>
        </p:nvGrpSpPr>
        <p:grpSpPr>
          <a:xfrm>
            <a:off x="2295879" y="4076505"/>
            <a:ext cx="5513894" cy="307777"/>
            <a:chOff x="2267744" y="5075311"/>
            <a:chExt cx="5513894" cy="307777"/>
          </a:xfrm>
        </p:grpSpPr>
        <p:cxnSp>
          <p:nvCxnSpPr>
            <p:cNvPr id="9" name="Straight Connector 8"/>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236296" y="5075311"/>
              <a:ext cx="545342" cy="307777"/>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ESS</a:t>
              </a:r>
            </a:p>
          </p:txBody>
        </p:sp>
      </p:grpSp>
      <p:grpSp>
        <p:nvGrpSpPr>
          <p:cNvPr id="11" name="Group 10"/>
          <p:cNvGrpSpPr/>
          <p:nvPr/>
        </p:nvGrpSpPr>
        <p:grpSpPr>
          <a:xfrm>
            <a:off x="2253676" y="2852615"/>
            <a:ext cx="5752741" cy="307777"/>
            <a:chOff x="2267744" y="5075311"/>
            <a:chExt cx="5752741" cy="307777"/>
          </a:xfrm>
        </p:grpSpPr>
        <p:cxnSp>
          <p:nvCxnSpPr>
            <p:cNvPr id="12" name="Straight Connector 11"/>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236296" y="5075311"/>
              <a:ext cx="784189" cy="307777"/>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ADSR?</a:t>
              </a:r>
            </a:p>
          </p:txBody>
        </p:sp>
      </p:grpSp>
      <p:sp>
        <p:nvSpPr>
          <p:cNvPr id="14" name="TextBox 13"/>
          <p:cNvSpPr txBox="1"/>
          <p:nvPr/>
        </p:nvSpPr>
        <p:spPr>
          <a:xfrm>
            <a:off x="395536" y="195134"/>
            <a:ext cx="4569905" cy="584775"/>
          </a:xfrm>
          <a:prstGeom prst="rect">
            <a:avLst/>
          </a:prstGeom>
          <a:noFill/>
        </p:spPr>
        <p:txBody>
          <a:bodyPr wrap="none" rtlCol="0">
            <a:spAutoFit/>
          </a:bodyPr>
          <a:lstStyle/>
          <a:p>
            <a:r>
              <a:rPr lang="en-GB" sz="3200" dirty="0" smtClean="0">
                <a:solidFill>
                  <a:schemeClr val="bg1"/>
                </a:solidFill>
              </a:rPr>
              <a:t>ADSRs : accelerator power</a:t>
            </a:r>
            <a:endParaRPr lang="en-GB" sz="3200" dirty="0">
              <a:solidFill>
                <a:schemeClr val="bg1"/>
              </a:solidFill>
            </a:endParaRPr>
          </a:p>
        </p:txBody>
      </p:sp>
    </p:spTree>
    <p:extLst>
      <p:ext uri="{BB962C8B-B14F-4D97-AF65-F5344CB8AC3E}">
        <p14:creationId xmlns:p14="http://schemas.microsoft.com/office/powerpoint/2010/main" val="273035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50" y="1944276"/>
            <a:ext cx="4478932" cy="3816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4499992" y="1978994"/>
            <a:ext cx="4272063" cy="3781705"/>
            <a:chOff x="4499992" y="1978994"/>
            <a:chExt cx="4272063" cy="3781705"/>
          </a:xfrm>
        </p:grpSpPr>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978994"/>
              <a:ext cx="4272063" cy="3781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Elbow Connector 2"/>
            <p:cNvCxnSpPr/>
            <p:nvPr/>
          </p:nvCxnSpPr>
          <p:spPr>
            <a:xfrm rot="16200000" flipH="1">
              <a:off x="4151043" y="3656113"/>
              <a:ext cx="2176941" cy="105133"/>
            </a:xfrm>
            <a:prstGeom prst="bentConnector3">
              <a:avLst>
                <a:gd name="adj1" fmla="val -601"/>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580112" y="2564904"/>
              <a:ext cx="1224136" cy="707886"/>
            </a:xfrm>
            <a:prstGeom prst="rect">
              <a:avLst/>
            </a:prstGeom>
            <a:solidFill>
              <a:schemeClr val="bg1"/>
            </a:solidFill>
            <a:ln>
              <a:solidFill>
                <a:schemeClr val="tx1"/>
              </a:solidFill>
            </a:ln>
          </p:spPr>
          <p:txBody>
            <a:bodyPr wrap="square" rtlCol="0">
              <a:spAutoFit/>
            </a:bodyPr>
            <a:lstStyle/>
            <a:p>
              <a:r>
                <a:rPr lang="en-GB" sz="1000" dirty="0" smtClean="0">
                  <a:latin typeface="Arial" pitchFamily="34" charset="0"/>
                  <a:cs typeface="Arial" pitchFamily="34" charset="0"/>
                </a:rPr>
                <a:t>          </a:t>
              </a:r>
              <a:r>
                <a:rPr lang="en-GB" sz="1000" dirty="0" err="1" smtClean="0">
                  <a:latin typeface="Arial" pitchFamily="34" charset="0"/>
                  <a:cs typeface="Arial" pitchFamily="34" charset="0"/>
                </a:rPr>
                <a:t>k</a:t>
              </a:r>
              <a:r>
                <a:rPr lang="en-GB" sz="1000" baseline="-25000" dirty="0" err="1" smtClean="0">
                  <a:latin typeface="Arial" pitchFamily="34" charset="0"/>
                  <a:cs typeface="Arial" pitchFamily="34" charset="0"/>
                </a:rPr>
                <a:t>eff</a:t>
              </a:r>
              <a:r>
                <a:rPr lang="en-GB" sz="1000" dirty="0" smtClean="0">
                  <a:latin typeface="Arial" pitchFamily="34" charset="0"/>
                  <a:cs typeface="Arial" pitchFamily="34" charset="0"/>
                </a:rPr>
                <a:t> = 0.9895</a:t>
              </a:r>
            </a:p>
            <a:p>
              <a:r>
                <a:rPr lang="en-GB" sz="1000" dirty="0" smtClean="0">
                  <a:latin typeface="Arial" pitchFamily="34" charset="0"/>
                  <a:cs typeface="Arial" pitchFamily="34" charset="0"/>
                </a:rPr>
                <a:t>          </a:t>
              </a:r>
              <a:r>
                <a:rPr lang="en-GB" sz="1000" dirty="0" err="1" smtClean="0">
                  <a:latin typeface="Arial" pitchFamily="34" charset="0"/>
                  <a:cs typeface="Arial" pitchFamily="34" charset="0"/>
                </a:rPr>
                <a:t>k</a:t>
              </a:r>
              <a:r>
                <a:rPr lang="en-GB" sz="1000" baseline="-25000" dirty="0" err="1" smtClean="0">
                  <a:latin typeface="Arial" pitchFamily="34" charset="0"/>
                  <a:cs typeface="Arial" pitchFamily="34" charset="0"/>
                </a:rPr>
                <a:t>eff</a:t>
              </a:r>
              <a:r>
                <a:rPr lang="en-GB" sz="1000" dirty="0" smtClean="0">
                  <a:latin typeface="Arial" pitchFamily="34" charset="0"/>
                  <a:cs typeface="Arial" pitchFamily="34" charset="0"/>
                </a:rPr>
                <a:t> </a:t>
              </a:r>
              <a:r>
                <a:rPr lang="en-GB" sz="1000" dirty="0">
                  <a:latin typeface="Arial" pitchFamily="34" charset="0"/>
                  <a:cs typeface="Arial" pitchFamily="34" charset="0"/>
                </a:rPr>
                <a:t>= </a:t>
              </a:r>
              <a:r>
                <a:rPr lang="en-GB" sz="1000" dirty="0" smtClean="0">
                  <a:latin typeface="Arial" pitchFamily="34" charset="0"/>
                  <a:cs typeface="Arial" pitchFamily="34" charset="0"/>
                </a:rPr>
                <a:t>0.9898</a:t>
              </a:r>
              <a:endParaRPr lang="en-GB" sz="1000" dirty="0">
                <a:latin typeface="Arial" pitchFamily="34" charset="0"/>
                <a:cs typeface="Arial" pitchFamily="34" charset="0"/>
              </a:endParaRPr>
            </a:p>
            <a:p>
              <a:r>
                <a:rPr lang="en-GB" sz="1000" dirty="0" smtClean="0">
                  <a:latin typeface="Arial" pitchFamily="34" charset="0"/>
                  <a:cs typeface="Arial" pitchFamily="34" charset="0"/>
                </a:rPr>
                <a:t>          </a:t>
              </a:r>
              <a:r>
                <a:rPr lang="en-GB" sz="1000" dirty="0" err="1" smtClean="0">
                  <a:latin typeface="Arial" pitchFamily="34" charset="0"/>
                  <a:cs typeface="Arial" pitchFamily="34" charset="0"/>
                </a:rPr>
                <a:t>k</a:t>
              </a:r>
              <a:r>
                <a:rPr lang="en-GB" sz="1000" baseline="-25000" dirty="0" err="1" smtClean="0">
                  <a:latin typeface="Arial" pitchFamily="34" charset="0"/>
                  <a:cs typeface="Arial" pitchFamily="34" charset="0"/>
                </a:rPr>
                <a:t>eff</a:t>
              </a:r>
              <a:r>
                <a:rPr lang="en-GB" sz="1000" dirty="0" smtClean="0">
                  <a:latin typeface="Arial" pitchFamily="34" charset="0"/>
                  <a:cs typeface="Arial" pitchFamily="34" charset="0"/>
                </a:rPr>
                <a:t> </a:t>
              </a:r>
              <a:r>
                <a:rPr lang="en-GB" sz="1000" dirty="0">
                  <a:latin typeface="Arial" pitchFamily="34" charset="0"/>
                  <a:cs typeface="Arial" pitchFamily="34" charset="0"/>
                </a:rPr>
                <a:t>= </a:t>
              </a:r>
              <a:r>
                <a:rPr lang="en-GB" sz="1000" dirty="0" smtClean="0">
                  <a:latin typeface="Arial" pitchFamily="34" charset="0"/>
                  <a:cs typeface="Arial" pitchFamily="34" charset="0"/>
                </a:rPr>
                <a:t>0.990</a:t>
              </a:r>
              <a:endParaRPr lang="en-GB" sz="1000" dirty="0">
                <a:latin typeface="Arial" pitchFamily="34" charset="0"/>
                <a:cs typeface="Arial" pitchFamily="34" charset="0"/>
              </a:endParaRPr>
            </a:p>
            <a:p>
              <a:r>
                <a:rPr lang="en-GB" sz="1000" dirty="0" smtClean="0">
                  <a:latin typeface="Arial" pitchFamily="34" charset="0"/>
                  <a:cs typeface="Arial" pitchFamily="34" charset="0"/>
                </a:rPr>
                <a:t>          </a:t>
              </a:r>
              <a:r>
                <a:rPr lang="en-GB" sz="1000" dirty="0" err="1" smtClean="0">
                  <a:latin typeface="Arial" pitchFamily="34" charset="0"/>
                  <a:cs typeface="Arial" pitchFamily="34" charset="0"/>
                </a:rPr>
                <a:t>k</a:t>
              </a:r>
              <a:r>
                <a:rPr lang="en-GB" sz="1000" baseline="-25000" dirty="0" err="1" smtClean="0">
                  <a:latin typeface="Arial" pitchFamily="34" charset="0"/>
                  <a:cs typeface="Arial" pitchFamily="34" charset="0"/>
                </a:rPr>
                <a:t>eff</a:t>
              </a:r>
              <a:r>
                <a:rPr lang="en-GB" sz="1000" dirty="0" smtClean="0">
                  <a:latin typeface="Arial" pitchFamily="34" charset="0"/>
                  <a:cs typeface="Arial" pitchFamily="34" charset="0"/>
                </a:rPr>
                <a:t> </a:t>
              </a:r>
              <a:r>
                <a:rPr lang="en-GB" sz="1000" dirty="0">
                  <a:latin typeface="Arial" pitchFamily="34" charset="0"/>
                  <a:cs typeface="Arial" pitchFamily="34" charset="0"/>
                </a:rPr>
                <a:t>= </a:t>
              </a:r>
              <a:r>
                <a:rPr lang="en-GB" sz="1000" dirty="0" smtClean="0">
                  <a:latin typeface="Arial" pitchFamily="34" charset="0"/>
                  <a:cs typeface="Arial" pitchFamily="34" charset="0"/>
                </a:rPr>
                <a:t>0.991</a:t>
              </a:r>
              <a:endParaRPr lang="en-GB" sz="1000" dirty="0">
                <a:latin typeface="Arial" pitchFamily="34" charset="0"/>
                <a:cs typeface="Arial" pitchFamily="34" charset="0"/>
              </a:endParaRPr>
            </a:p>
          </p:txBody>
        </p:sp>
        <p:cxnSp>
          <p:nvCxnSpPr>
            <p:cNvPr id="14" name="Straight Connector 13"/>
            <p:cNvCxnSpPr/>
            <p:nvPr/>
          </p:nvCxnSpPr>
          <p:spPr>
            <a:xfrm>
              <a:off x="5724128" y="2708920"/>
              <a:ext cx="216024" cy="0"/>
            </a:xfrm>
            <a:prstGeom prst="line">
              <a:avLst/>
            </a:prstGeom>
            <a:ln w="15875">
              <a:solidFill>
                <a:srgbClr val="008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724128" y="2854960"/>
              <a:ext cx="216024" cy="0"/>
            </a:xfrm>
            <a:prstGeom prst="line">
              <a:avLst/>
            </a:prstGeom>
            <a:ln w="15875">
              <a:solidFill>
                <a:srgbClr val="800080"/>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724128" y="3001000"/>
              <a:ext cx="216024" cy="0"/>
            </a:xfrm>
            <a:prstGeom prst="line">
              <a:avLst/>
            </a:prstGeom>
            <a:ln w="15875">
              <a:solidFill>
                <a:srgbClr val="80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724128" y="3147041"/>
              <a:ext cx="216024" cy="0"/>
            </a:xfrm>
            <a:prstGeom prst="line">
              <a:avLst/>
            </a:prstGeom>
            <a:ln w="15875">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395536" y="195134"/>
            <a:ext cx="4265207" cy="584775"/>
          </a:xfrm>
          <a:prstGeom prst="rect">
            <a:avLst/>
          </a:prstGeom>
          <a:noFill/>
        </p:spPr>
        <p:txBody>
          <a:bodyPr wrap="none" rtlCol="0">
            <a:spAutoFit/>
          </a:bodyPr>
          <a:lstStyle/>
          <a:p>
            <a:r>
              <a:rPr lang="en-GB" sz="3200" dirty="0" smtClean="0">
                <a:solidFill>
                  <a:schemeClr val="bg1"/>
                </a:solidFill>
              </a:rPr>
              <a:t>Time dependence of  </a:t>
            </a:r>
            <a:r>
              <a:rPr lang="en-GB" sz="3200" dirty="0" err="1" smtClean="0">
                <a:solidFill>
                  <a:schemeClr val="bg1"/>
                </a:solidFill>
              </a:rPr>
              <a:t>k</a:t>
            </a:r>
            <a:r>
              <a:rPr lang="en-GB" sz="3200" baseline="-25000" dirty="0" err="1" smtClean="0">
                <a:solidFill>
                  <a:schemeClr val="bg1"/>
                </a:solidFill>
              </a:rPr>
              <a:t>eff</a:t>
            </a:r>
            <a:endParaRPr lang="en-GB" sz="3200" dirty="0">
              <a:solidFill>
                <a:schemeClr val="bg1"/>
              </a:solidFill>
            </a:endParaRPr>
          </a:p>
        </p:txBody>
      </p:sp>
      <p:sp>
        <p:nvSpPr>
          <p:cNvPr id="16" name="TextBox 15"/>
          <p:cNvSpPr txBox="1"/>
          <p:nvPr/>
        </p:nvSpPr>
        <p:spPr>
          <a:xfrm>
            <a:off x="5811568" y="5975089"/>
            <a:ext cx="2722220" cy="307777"/>
          </a:xfrm>
          <a:prstGeom prst="rect">
            <a:avLst/>
          </a:prstGeom>
          <a:noFill/>
        </p:spPr>
        <p:txBody>
          <a:bodyPr wrap="none" rtlCol="0">
            <a:spAutoFit/>
          </a:bodyPr>
          <a:lstStyle/>
          <a:p>
            <a:r>
              <a:rPr lang="en-GB" sz="1400" i="1" dirty="0" smtClean="0">
                <a:latin typeface="Arial" pitchFamily="34" charset="0"/>
                <a:cs typeface="Arial" pitchFamily="34" charset="0"/>
              </a:rPr>
              <a:t>After </a:t>
            </a:r>
            <a:r>
              <a:rPr lang="en-GB" sz="1400" i="1" dirty="0" err="1" smtClean="0">
                <a:latin typeface="Arial" pitchFamily="34" charset="0"/>
                <a:cs typeface="Arial" pitchFamily="34" charset="0"/>
              </a:rPr>
              <a:t>G.Parks</a:t>
            </a:r>
            <a:r>
              <a:rPr lang="en-GB" sz="1400" i="1" dirty="0" smtClean="0">
                <a:latin typeface="Arial" pitchFamily="34" charset="0"/>
                <a:cs typeface="Arial" pitchFamily="34" charset="0"/>
              </a:rPr>
              <a:t> et al, Cambridge</a:t>
            </a:r>
            <a:endParaRPr lang="en-GB" sz="1400" i="1" dirty="0">
              <a:latin typeface="Arial" pitchFamily="34" charset="0"/>
              <a:cs typeface="Arial" pitchFamily="34" charset="0"/>
            </a:endParaRPr>
          </a:p>
        </p:txBody>
      </p:sp>
      <p:grpSp>
        <p:nvGrpSpPr>
          <p:cNvPr id="23" name="Group 22"/>
          <p:cNvGrpSpPr/>
          <p:nvPr/>
        </p:nvGrpSpPr>
        <p:grpSpPr>
          <a:xfrm>
            <a:off x="2463316" y="1475492"/>
            <a:ext cx="5061012" cy="1797298"/>
            <a:chOff x="2463316" y="1475492"/>
            <a:chExt cx="5061012" cy="1797298"/>
          </a:xfrm>
        </p:grpSpPr>
        <p:cxnSp>
          <p:nvCxnSpPr>
            <p:cNvPr id="4" name="Straight Arrow Connector 3"/>
            <p:cNvCxnSpPr/>
            <p:nvPr/>
          </p:nvCxnSpPr>
          <p:spPr>
            <a:xfrm flipH="1">
              <a:off x="2463316" y="1844824"/>
              <a:ext cx="1475006" cy="7734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4139952" y="1844824"/>
              <a:ext cx="3384376" cy="1427966"/>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765505" y="1475492"/>
              <a:ext cx="2723823" cy="338554"/>
            </a:xfrm>
            <a:prstGeom prst="rect">
              <a:avLst/>
            </a:prstGeom>
            <a:noFill/>
          </p:spPr>
          <p:txBody>
            <a:bodyPr wrap="none" rtlCol="0">
              <a:spAutoFit/>
            </a:bodyPr>
            <a:lstStyle/>
            <a:p>
              <a:r>
                <a:rPr lang="en-GB" sz="1600" dirty="0" smtClean="0">
                  <a:latin typeface="Arial" pitchFamily="34" charset="0"/>
                  <a:cs typeface="Arial" pitchFamily="34" charset="0"/>
                </a:rPr>
                <a:t>decay of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Pa to fissile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a:t>
              </a:r>
              <a:endParaRPr lang="en-GB" sz="1600" dirty="0">
                <a:latin typeface="Arial" pitchFamily="34" charset="0"/>
                <a:cs typeface="Arial" pitchFamily="34" charset="0"/>
              </a:endParaRPr>
            </a:p>
          </p:txBody>
        </p:sp>
      </p:grpSp>
    </p:spTree>
    <p:extLst>
      <p:ext uri="{BB962C8B-B14F-4D97-AF65-F5344CB8AC3E}">
        <p14:creationId xmlns:p14="http://schemas.microsoft.com/office/powerpoint/2010/main" val="111268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6978334"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2267744" y="5036494"/>
            <a:ext cx="5789098" cy="738664"/>
            <a:chOff x="2267744" y="4859868"/>
            <a:chExt cx="5789098" cy="738664"/>
          </a:xfrm>
        </p:grpSpPr>
        <p:cxnSp>
          <p:nvCxnSpPr>
            <p:cNvPr id="4" name="Straight Connector 3"/>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7236296" y="4859868"/>
              <a:ext cx="820546" cy="738664"/>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PSI</a:t>
              </a:r>
            </a:p>
            <a:p>
              <a:r>
                <a:rPr lang="en-GB" sz="1400" i="1" dirty="0" smtClean="0">
                  <a:solidFill>
                    <a:srgbClr val="FF0000"/>
                  </a:solidFill>
                  <a:latin typeface="Arial" pitchFamily="34" charset="0"/>
                  <a:cs typeface="Arial" pitchFamily="34" charset="0"/>
                </a:rPr>
                <a:t>SNS</a:t>
              </a:r>
            </a:p>
            <a:p>
              <a:r>
                <a:rPr lang="en-GB" sz="1400" i="1" dirty="0" smtClean="0">
                  <a:solidFill>
                    <a:srgbClr val="FF0000"/>
                  </a:solidFill>
                  <a:latin typeface="Arial" pitchFamily="34" charset="0"/>
                  <a:cs typeface="Arial" pitchFamily="34" charset="0"/>
                </a:rPr>
                <a:t>J-PARC</a:t>
              </a:r>
              <a:endParaRPr lang="en-GB" sz="1400" i="1" dirty="0">
                <a:solidFill>
                  <a:srgbClr val="FF0000"/>
                </a:solidFill>
                <a:latin typeface="Arial" pitchFamily="34" charset="0"/>
                <a:cs typeface="Arial" pitchFamily="34" charset="0"/>
              </a:endParaRPr>
            </a:p>
          </p:txBody>
        </p:sp>
      </p:grpSp>
      <p:grpSp>
        <p:nvGrpSpPr>
          <p:cNvPr id="8" name="Group 7"/>
          <p:cNvGrpSpPr/>
          <p:nvPr/>
        </p:nvGrpSpPr>
        <p:grpSpPr>
          <a:xfrm>
            <a:off x="2295879" y="4253131"/>
            <a:ext cx="5513894" cy="307777"/>
            <a:chOff x="2267744" y="5075311"/>
            <a:chExt cx="5513894" cy="307777"/>
          </a:xfrm>
        </p:grpSpPr>
        <p:cxnSp>
          <p:nvCxnSpPr>
            <p:cNvPr id="9" name="Straight Connector 8"/>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7236296" y="5075311"/>
              <a:ext cx="545342" cy="307777"/>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ESS</a:t>
              </a:r>
            </a:p>
          </p:txBody>
        </p:sp>
      </p:grpSp>
      <p:grpSp>
        <p:nvGrpSpPr>
          <p:cNvPr id="11" name="Group 10"/>
          <p:cNvGrpSpPr/>
          <p:nvPr/>
        </p:nvGrpSpPr>
        <p:grpSpPr>
          <a:xfrm>
            <a:off x="2253676" y="3029241"/>
            <a:ext cx="5752741" cy="307777"/>
            <a:chOff x="2267744" y="5075311"/>
            <a:chExt cx="5752741" cy="307777"/>
          </a:xfrm>
        </p:grpSpPr>
        <p:cxnSp>
          <p:nvCxnSpPr>
            <p:cNvPr id="12" name="Straight Connector 11"/>
            <p:cNvCxnSpPr/>
            <p:nvPr/>
          </p:nvCxnSpPr>
          <p:spPr>
            <a:xfrm>
              <a:off x="2267744" y="5229200"/>
              <a:ext cx="496855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236296" y="5075311"/>
              <a:ext cx="784189" cy="307777"/>
            </a:xfrm>
            <a:prstGeom prst="rect">
              <a:avLst/>
            </a:prstGeom>
            <a:noFill/>
          </p:spPr>
          <p:txBody>
            <a:bodyPr wrap="none" rtlCol="0">
              <a:spAutoFit/>
            </a:bodyPr>
            <a:lstStyle/>
            <a:p>
              <a:r>
                <a:rPr lang="en-GB" sz="1400" i="1" dirty="0" smtClean="0">
                  <a:solidFill>
                    <a:srgbClr val="FF0000"/>
                  </a:solidFill>
                  <a:latin typeface="Arial" pitchFamily="34" charset="0"/>
                  <a:cs typeface="Arial" pitchFamily="34" charset="0"/>
                </a:rPr>
                <a:t>ADSR?</a:t>
              </a:r>
            </a:p>
          </p:txBody>
        </p:sp>
      </p:grpSp>
      <p:sp>
        <p:nvSpPr>
          <p:cNvPr id="2" name="Rectangle 1"/>
          <p:cNvSpPr/>
          <p:nvPr/>
        </p:nvSpPr>
        <p:spPr>
          <a:xfrm>
            <a:off x="6156175" y="1967994"/>
            <a:ext cx="715193" cy="3684015"/>
          </a:xfrm>
          <a:prstGeom prst="rect">
            <a:avLst/>
          </a:prstGeom>
          <a:solidFill>
            <a:srgbClr val="FF000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250925" y="1973342"/>
            <a:ext cx="3905250" cy="3680160"/>
          </a:xfrm>
          <a:prstGeom prst="rect">
            <a:avLst/>
          </a:prstGeom>
          <a:solidFill>
            <a:srgbClr val="008000">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5536" y="195134"/>
            <a:ext cx="4628639" cy="584775"/>
          </a:xfrm>
          <a:prstGeom prst="rect">
            <a:avLst/>
          </a:prstGeom>
          <a:noFill/>
        </p:spPr>
        <p:txBody>
          <a:bodyPr wrap="none" rtlCol="0">
            <a:spAutoFit/>
          </a:bodyPr>
          <a:lstStyle/>
          <a:p>
            <a:r>
              <a:rPr lang="en-GB" sz="3200" dirty="0" smtClean="0">
                <a:solidFill>
                  <a:schemeClr val="bg1"/>
                </a:solidFill>
              </a:rPr>
              <a:t>Subcritical ADSR operation</a:t>
            </a:r>
            <a:endParaRPr lang="en-GB" sz="3200" dirty="0">
              <a:solidFill>
                <a:schemeClr val="bg1"/>
              </a:solidFill>
            </a:endParaRPr>
          </a:p>
        </p:txBody>
      </p:sp>
      <p:grpSp>
        <p:nvGrpSpPr>
          <p:cNvPr id="22" name="Group 21"/>
          <p:cNvGrpSpPr/>
          <p:nvPr/>
        </p:nvGrpSpPr>
        <p:grpSpPr>
          <a:xfrm>
            <a:off x="2879011" y="1332029"/>
            <a:ext cx="3634760" cy="635965"/>
            <a:chOff x="2879011" y="1332029"/>
            <a:chExt cx="3634760" cy="635965"/>
          </a:xfrm>
        </p:grpSpPr>
        <p:cxnSp>
          <p:nvCxnSpPr>
            <p:cNvPr id="7" name="Straight Arrow Connector 6"/>
            <p:cNvCxnSpPr>
              <a:stCxn id="20" idx="3"/>
            </p:cNvCxnSpPr>
            <p:nvPr/>
          </p:nvCxnSpPr>
          <p:spPr>
            <a:xfrm>
              <a:off x="5046592" y="1501306"/>
              <a:ext cx="1467179" cy="4666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879011" y="1332029"/>
              <a:ext cx="2167581" cy="338554"/>
            </a:xfrm>
            <a:prstGeom prst="rect">
              <a:avLst/>
            </a:prstGeom>
            <a:noFill/>
          </p:spPr>
          <p:txBody>
            <a:bodyPr wrap="none" rtlCol="0">
              <a:spAutoFit/>
            </a:bodyPr>
            <a:lstStyle/>
            <a:p>
              <a:r>
                <a:rPr lang="en-GB" sz="1600" dirty="0" smtClean="0">
                  <a:latin typeface="Arial" pitchFamily="34" charset="0"/>
                  <a:cs typeface="Arial" pitchFamily="34" charset="0"/>
                </a:rPr>
                <a:t>Control rods essential</a:t>
              </a:r>
              <a:endParaRPr lang="en-GB" sz="1600" dirty="0">
                <a:latin typeface="Arial" pitchFamily="34" charset="0"/>
                <a:cs typeface="Arial" pitchFamily="34" charset="0"/>
              </a:endParaRPr>
            </a:p>
          </p:txBody>
        </p:sp>
      </p:grpSp>
    </p:spTree>
    <p:extLst>
      <p:ext uri="{BB962C8B-B14F-4D97-AF65-F5344CB8AC3E}">
        <p14:creationId xmlns:p14="http://schemas.microsoft.com/office/powerpoint/2010/main" val="90928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536" y="195134"/>
            <a:ext cx="2751907" cy="523220"/>
          </a:xfrm>
          <a:prstGeom prst="rect">
            <a:avLst/>
          </a:prstGeom>
          <a:noFill/>
        </p:spPr>
        <p:txBody>
          <a:bodyPr wrap="none" rtlCol="0">
            <a:spAutoFit/>
          </a:bodyPr>
          <a:lstStyle/>
          <a:p>
            <a:r>
              <a:rPr lang="en-GB" sz="2800" dirty="0" smtClean="0">
                <a:solidFill>
                  <a:schemeClr val="bg1"/>
                </a:solidFill>
              </a:rPr>
              <a:t>Delayed neutrons</a:t>
            </a:r>
            <a:endParaRPr lang="en-GB" sz="2800" dirty="0">
              <a:solidFill>
                <a:schemeClr val="bg1"/>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911984681"/>
              </p:ext>
            </p:extLst>
          </p:nvPr>
        </p:nvGraphicFramePr>
        <p:xfrm>
          <a:off x="1771489" y="2204864"/>
          <a:ext cx="6096000" cy="296672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en-GB" dirty="0" smtClean="0"/>
                        <a:t>Fissile nucleus</a:t>
                      </a:r>
                      <a:endParaRPr lang="en-GB" dirty="0"/>
                    </a:p>
                  </a:txBody>
                  <a:tcPr/>
                </a:tc>
                <a:tc>
                  <a:txBody>
                    <a:bodyPr/>
                    <a:lstStyle/>
                    <a:p>
                      <a:pPr algn="ctr"/>
                      <a:r>
                        <a:rPr lang="el-GR" dirty="0" smtClean="0"/>
                        <a:t>ν</a:t>
                      </a:r>
                      <a:r>
                        <a:rPr lang="en-GB" baseline="-25000" dirty="0" smtClean="0"/>
                        <a:t>d</a:t>
                      </a:r>
                      <a:r>
                        <a:rPr lang="en-GB" baseline="0" dirty="0" smtClean="0"/>
                        <a:t>  (neutrons/100 fissions)</a:t>
                      </a:r>
                      <a:endParaRPr lang="en-GB" dirty="0"/>
                    </a:p>
                  </a:txBody>
                  <a:tcPr/>
                </a:tc>
              </a:tr>
              <a:tr h="370840">
                <a:tc>
                  <a:txBody>
                    <a:bodyPr/>
                    <a:lstStyle/>
                    <a:p>
                      <a:r>
                        <a:rPr lang="en-GB" baseline="30000" dirty="0" smtClean="0"/>
                        <a:t>                233</a:t>
                      </a:r>
                      <a:r>
                        <a:rPr lang="en-GB" dirty="0" smtClean="0"/>
                        <a:t>U    (thermal)</a:t>
                      </a:r>
                      <a:endParaRPr lang="en-GB" dirty="0"/>
                    </a:p>
                  </a:txBody>
                  <a:tcPr/>
                </a:tc>
                <a:tc>
                  <a:txBody>
                    <a:bodyPr/>
                    <a:lstStyle/>
                    <a:p>
                      <a:r>
                        <a:rPr lang="en-GB" dirty="0" smtClean="0"/>
                        <a:t>                0.667±0.003</a:t>
                      </a:r>
                      <a:endParaRPr lang="en-GB" dirty="0"/>
                    </a:p>
                  </a:txBody>
                  <a:tcPr/>
                </a:tc>
              </a:tr>
              <a:tr h="370840">
                <a:tc>
                  <a:txBody>
                    <a:bodyPr/>
                    <a:lstStyle/>
                    <a:p>
                      <a:r>
                        <a:rPr lang="en-GB" baseline="30000" dirty="0" smtClean="0"/>
                        <a:t>                235</a:t>
                      </a:r>
                      <a:r>
                        <a:rPr lang="en-GB" dirty="0" smtClean="0"/>
                        <a:t>U    (thermal)</a:t>
                      </a:r>
                      <a:endParaRPr lang="en-GB" dirty="0"/>
                    </a:p>
                  </a:txBody>
                  <a:tcPr/>
                </a:tc>
                <a:tc>
                  <a:txBody>
                    <a:bodyPr/>
                    <a:lstStyle/>
                    <a:p>
                      <a:r>
                        <a:rPr lang="en-GB" dirty="0" smtClean="0"/>
                        <a:t>                1.621±0.05</a:t>
                      </a:r>
                      <a:endParaRPr lang="en-GB" dirty="0"/>
                    </a:p>
                  </a:txBody>
                  <a:tcPr/>
                </a:tc>
              </a:tr>
              <a:tr h="370840">
                <a:tc>
                  <a:txBody>
                    <a:bodyPr/>
                    <a:lstStyle/>
                    <a:p>
                      <a:r>
                        <a:rPr lang="en-GB" baseline="30000" dirty="0" smtClean="0"/>
                        <a:t>                238</a:t>
                      </a:r>
                      <a:r>
                        <a:rPr lang="en-GB" dirty="0" smtClean="0"/>
                        <a:t>U    (fast)</a:t>
                      </a:r>
                      <a:endParaRPr lang="en-GB" dirty="0"/>
                    </a:p>
                  </a:txBody>
                  <a:tcPr/>
                </a:tc>
                <a:tc>
                  <a:txBody>
                    <a:bodyPr/>
                    <a:lstStyle/>
                    <a:p>
                      <a:r>
                        <a:rPr lang="en-GB" dirty="0" smtClean="0"/>
                        <a:t>                4.39±0.10</a:t>
                      </a:r>
                      <a:endParaRPr lang="en-GB" dirty="0"/>
                    </a:p>
                  </a:txBody>
                  <a:tcPr/>
                </a:tc>
              </a:tr>
              <a:tr h="370840">
                <a:tc>
                  <a:txBody>
                    <a:bodyPr/>
                    <a:lstStyle/>
                    <a:p>
                      <a:r>
                        <a:rPr lang="en-GB" baseline="30000" dirty="0" smtClean="0"/>
                        <a:t>                239</a:t>
                      </a:r>
                      <a:r>
                        <a:rPr lang="en-GB" dirty="0" smtClean="0"/>
                        <a:t>Pu   (thermal)</a:t>
                      </a:r>
                      <a:endParaRPr lang="en-GB" dirty="0"/>
                    </a:p>
                  </a:txBody>
                  <a:tcPr/>
                </a:tc>
                <a:tc>
                  <a:txBody>
                    <a:bodyPr/>
                    <a:lstStyle/>
                    <a:p>
                      <a:r>
                        <a:rPr lang="en-GB" dirty="0" smtClean="0"/>
                        <a:t>                0.628±0.038</a:t>
                      </a:r>
                      <a:endParaRPr lang="en-GB" dirty="0"/>
                    </a:p>
                  </a:txBody>
                  <a:tcPr/>
                </a:tc>
              </a:tr>
              <a:tr h="370840">
                <a:tc>
                  <a:txBody>
                    <a:bodyPr/>
                    <a:lstStyle/>
                    <a:p>
                      <a:r>
                        <a:rPr lang="en-GB" baseline="30000" dirty="0" smtClean="0"/>
                        <a:t>                240</a:t>
                      </a:r>
                      <a:r>
                        <a:rPr lang="en-GB" dirty="0" smtClean="0"/>
                        <a:t>Pu   (fast)</a:t>
                      </a:r>
                      <a:endParaRPr lang="en-GB" dirty="0"/>
                    </a:p>
                  </a:txBody>
                  <a:tcPr/>
                </a:tc>
                <a:tc>
                  <a:txBody>
                    <a:bodyPr/>
                    <a:lstStyle/>
                    <a:p>
                      <a:r>
                        <a:rPr lang="en-GB" dirty="0" smtClean="0"/>
                        <a:t>                0.95±0.08</a:t>
                      </a:r>
                      <a:endParaRPr lang="en-GB" dirty="0"/>
                    </a:p>
                  </a:txBody>
                  <a:tcPr/>
                </a:tc>
              </a:tr>
              <a:tr h="370840">
                <a:tc>
                  <a:txBody>
                    <a:bodyPr/>
                    <a:lstStyle/>
                    <a:p>
                      <a:r>
                        <a:rPr lang="en-GB" baseline="30000" dirty="0" smtClean="0"/>
                        <a:t>                241</a:t>
                      </a:r>
                      <a:r>
                        <a:rPr lang="en-GB" dirty="0" smtClean="0"/>
                        <a:t>Pu   (thermal)</a:t>
                      </a:r>
                      <a:endParaRPr lang="en-GB" dirty="0"/>
                    </a:p>
                  </a:txBody>
                  <a:tcPr/>
                </a:tc>
                <a:tc>
                  <a:txBody>
                    <a:bodyPr/>
                    <a:lstStyle/>
                    <a:p>
                      <a:r>
                        <a:rPr lang="en-GB" dirty="0" smtClean="0"/>
                        <a:t>                1.52±0.11</a:t>
                      </a:r>
                      <a:endParaRPr lang="en-GB" dirty="0"/>
                    </a:p>
                  </a:txBody>
                  <a:tcPr/>
                </a:tc>
              </a:tr>
              <a:tr h="370840">
                <a:tc>
                  <a:txBody>
                    <a:bodyPr/>
                    <a:lstStyle/>
                    <a:p>
                      <a:r>
                        <a:rPr lang="en-GB" baseline="30000" dirty="0" smtClean="0"/>
                        <a:t>                242</a:t>
                      </a:r>
                      <a:r>
                        <a:rPr lang="en-GB" dirty="0" smtClean="0"/>
                        <a:t>Pu   (fast)</a:t>
                      </a:r>
                      <a:endParaRPr lang="en-GB" dirty="0"/>
                    </a:p>
                  </a:txBody>
                  <a:tcPr/>
                </a:tc>
                <a:tc>
                  <a:txBody>
                    <a:bodyPr/>
                    <a:lstStyle/>
                    <a:p>
                      <a:r>
                        <a:rPr lang="en-GB" dirty="0" smtClean="0"/>
                        <a:t>                2.21±0.26</a:t>
                      </a:r>
                      <a:endParaRPr lang="en-GB" dirty="0"/>
                    </a:p>
                  </a:txBody>
                  <a:tcPr/>
                </a:tc>
              </a:tr>
            </a:tbl>
          </a:graphicData>
        </a:graphic>
      </p:graphicFrame>
    </p:spTree>
    <p:extLst>
      <p:ext uri="{BB962C8B-B14F-4D97-AF65-F5344CB8AC3E}">
        <p14:creationId xmlns:p14="http://schemas.microsoft.com/office/powerpoint/2010/main" val="355580129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3515853265"/>
              </p:ext>
            </p:extLst>
          </p:nvPr>
        </p:nvGraphicFramePr>
        <p:xfrm>
          <a:off x="6493680" y="2287218"/>
          <a:ext cx="2380544" cy="3133550"/>
        </p:xfrm>
        <a:graphic>
          <a:graphicData uri="http://schemas.openxmlformats.org/drawingml/2006/table">
            <a:tbl>
              <a:tblPr firstRow="1" bandRow="1">
                <a:tableStyleId>{5C22544A-7EE6-4342-B048-85BDC9FD1C3A}</a:tableStyleId>
              </a:tblPr>
              <a:tblGrid>
                <a:gridCol w="764761"/>
                <a:gridCol w="793521"/>
                <a:gridCol w="822262"/>
              </a:tblGrid>
              <a:tr h="471419">
                <a:tc>
                  <a:txBody>
                    <a:bodyPr/>
                    <a:lstStyle/>
                    <a:p>
                      <a:pPr algn="ctr"/>
                      <a:r>
                        <a:rPr lang="en-GB" sz="1200" dirty="0" smtClean="0">
                          <a:latin typeface="Arial" pitchFamily="34" charset="0"/>
                          <a:cs typeface="Arial" pitchFamily="34" charset="0"/>
                        </a:rPr>
                        <a:t>Nuclide</a:t>
                      </a:r>
                      <a:endParaRPr lang="en-GB" sz="1200" dirty="0">
                        <a:latin typeface="Arial" pitchFamily="34" charset="0"/>
                        <a:cs typeface="Arial" pitchFamily="34" charset="0"/>
                      </a:endParaRPr>
                    </a:p>
                  </a:txBody>
                  <a:tcPr/>
                </a:tc>
                <a:tc>
                  <a:txBody>
                    <a:bodyPr/>
                    <a:lstStyle/>
                    <a:p>
                      <a:pPr algn="ctr"/>
                      <a:r>
                        <a:rPr lang="en-GB" sz="1200" dirty="0" err="1" smtClean="0">
                          <a:latin typeface="Arial" pitchFamily="34" charset="0"/>
                          <a:cs typeface="Arial" pitchFamily="34" charset="0"/>
                        </a:rPr>
                        <a:t>fiss</a:t>
                      </a:r>
                      <a:r>
                        <a:rPr lang="en-GB" sz="1200" dirty="0" smtClean="0">
                          <a:latin typeface="Arial" pitchFamily="34" charset="0"/>
                          <a:cs typeface="Arial" pitchFamily="34" charset="0"/>
                        </a:rPr>
                        <a:t>/abs</a:t>
                      </a:r>
                    </a:p>
                    <a:p>
                      <a:pPr algn="ctr"/>
                      <a:r>
                        <a:rPr lang="en-GB" sz="1200" dirty="0" smtClean="0">
                          <a:latin typeface="Arial" pitchFamily="34" charset="0"/>
                          <a:cs typeface="Arial" pitchFamily="34" charset="0"/>
                        </a:rPr>
                        <a:t>Thermal</a:t>
                      </a:r>
                      <a:endParaRPr lang="en-GB" sz="1200" dirty="0">
                        <a:latin typeface="Arial" pitchFamily="34" charset="0"/>
                        <a:cs typeface="Arial" pitchFamily="34" charset="0"/>
                      </a:endParaRPr>
                    </a:p>
                  </a:txBody>
                  <a:tcPr/>
                </a:tc>
                <a:tc>
                  <a:txBody>
                    <a:bodyPr/>
                    <a:lstStyle/>
                    <a:p>
                      <a:pPr algn="ctr"/>
                      <a:r>
                        <a:rPr lang="en-GB" sz="1200" dirty="0" err="1" smtClean="0">
                          <a:latin typeface="Arial" pitchFamily="34" charset="0"/>
                          <a:cs typeface="Arial" pitchFamily="34" charset="0"/>
                        </a:rPr>
                        <a:t>fiss</a:t>
                      </a:r>
                      <a:r>
                        <a:rPr lang="en-GB" sz="1200" dirty="0" smtClean="0">
                          <a:latin typeface="Arial" pitchFamily="34" charset="0"/>
                          <a:cs typeface="Arial" pitchFamily="34" charset="0"/>
                        </a:rPr>
                        <a:t>/abs </a:t>
                      </a:r>
                    </a:p>
                    <a:p>
                      <a:pPr algn="ctr"/>
                      <a:r>
                        <a:rPr lang="en-GB" sz="1200" dirty="0" smtClean="0">
                          <a:latin typeface="Arial" pitchFamily="34" charset="0"/>
                          <a:cs typeface="Arial" pitchFamily="34" charset="0"/>
                        </a:rPr>
                        <a:t>Fast </a:t>
                      </a:r>
                      <a:endParaRPr lang="en-GB" sz="1200" dirty="0">
                        <a:latin typeface="Arial" pitchFamily="34" charset="0"/>
                        <a:cs typeface="Arial" pitchFamily="34" charset="0"/>
                      </a:endParaRPr>
                    </a:p>
                  </a:txBody>
                  <a:tcPr/>
                </a:tc>
              </a:tr>
              <a:tr h="85964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239</a:t>
                      </a:r>
                      <a:r>
                        <a:rPr lang="en-GB" sz="1200" dirty="0" smtClean="0">
                          <a:latin typeface="Arial" pitchFamily="34" charset="0"/>
                          <a:cs typeface="Arial" pitchFamily="34" charset="0"/>
                        </a:rPr>
                        <a:t>Pu</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240</a:t>
                      </a:r>
                      <a:r>
                        <a:rPr lang="en-GB" sz="1200" dirty="0" smtClean="0">
                          <a:latin typeface="Arial" pitchFamily="34" charset="0"/>
                          <a:cs typeface="Arial" pitchFamily="34" charset="0"/>
                        </a:rPr>
                        <a:t>Pu</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241</a:t>
                      </a:r>
                      <a:r>
                        <a:rPr lang="en-GB" sz="1200" dirty="0" smtClean="0">
                          <a:latin typeface="Arial" pitchFamily="34" charset="0"/>
                          <a:cs typeface="Arial" pitchFamily="34" charset="0"/>
                        </a:rPr>
                        <a:t>Pu</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242</a:t>
                      </a:r>
                      <a:r>
                        <a:rPr lang="en-GB" sz="1200" dirty="0" smtClean="0">
                          <a:latin typeface="Arial" pitchFamily="34" charset="0"/>
                          <a:cs typeface="Arial" pitchFamily="34" charset="0"/>
                        </a:rPr>
                        <a:t>Pu</a:t>
                      </a:r>
                    </a:p>
                  </a:txBody>
                  <a:tcPr/>
                </a:tc>
                <a:tc>
                  <a:txBody>
                    <a:bodyPr/>
                    <a:lstStyle/>
                    <a:p>
                      <a:pPr algn="ctr"/>
                      <a:r>
                        <a:rPr lang="en-GB" sz="1200" dirty="0" smtClean="0">
                          <a:latin typeface="Arial" pitchFamily="34" charset="0"/>
                          <a:cs typeface="Arial" pitchFamily="34" charset="0"/>
                        </a:rPr>
                        <a:t>63%</a:t>
                      </a:r>
                    </a:p>
                    <a:p>
                      <a:pPr algn="ctr"/>
                      <a:r>
                        <a:rPr lang="en-GB" sz="1200" dirty="0" smtClean="0">
                          <a:latin typeface="Arial" pitchFamily="34" charset="0"/>
                          <a:cs typeface="Arial" pitchFamily="34" charset="0"/>
                        </a:rPr>
                        <a:t>0.34%</a:t>
                      </a:r>
                    </a:p>
                    <a:p>
                      <a:pPr algn="ctr"/>
                      <a:r>
                        <a:rPr lang="en-GB" sz="1200" dirty="0" smtClean="0">
                          <a:latin typeface="Arial" pitchFamily="34" charset="0"/>
                          <a:cs typeface="Arial" pitchFamily="34" charset="0"/>
                        </a:rPr>
                        <a:t>23%</a:t>
                      </a:r>
                    </a:p>
                    <a:p>
                      <a:pPr algn="ctr"/>
                      <a:r>
                        <a:rPr lang="en-GB" sz="1200" dirty="0" smtClean="0">
                          <a:latin typeface="Arial" pitchFamily="34" charset="0"/>
                          <a:cs typeface="Arial" pitchFamily="34" charset="0"/>
                        </a:rPr>
                        <a:t>1.4%</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79%</a:t>
                      </a:r>
                    </a:p>
                    <a:p>
                      <a:pPr algn="ctr"/>
                      <a:r>
                        <a:rPr lang="en-GB" sz="1200" dirty="0" smtClean="0">
                          <a:latin typeface="Arial" pitchFamily="34" charset="0"/>
                          <a:cs typeface="Arial" pitchFamily="34" charset="0"/>
                        </a:rPr>
                        <a:t>43%</a:t>
                      </a:r>
                    </a:p>
                    <a:p>
                      <a:pPr algn="ctr"/>
                      <a:r>
                        <a:rPr lang="en-GB" sz="1200" dirty="0" smtClean="0">
                          <a:latin typeface="Arial" pitchFamily="34" charset="0"/>
                          <a:cs typeface="Arial" pitchFamily="34" charset="0"/>
                        </a:rPr>
                        <a:t>82%</a:t>
                      </a:r>
                    </a:p>
                    <a:p>
                      <a:pPr algn="ctr"/>
                      <a:r>
                        <a:rPr lang="en-GB" sz="1200" dirty="0" smtClean="0">
                          <a:latin typeface="Arial" pitchFamily="34" charset="0"/>
                          <a:cs typeface="Arial" pitchFamily="34" charset="0"/>
                        </a:rPr>
                        <a:t>36%</a:t>
                      </a:r>
                    </a:p>
                  </a:txBody>
                  <a:tcPr/>
                </a:tc>
              </a:tr>
              <a:tr h="66553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237</a:t>
                      </a:r>
                      <a:r>
                        <a:rPr lang="en-GB" sz="1200" dirty="0" smtClean="0">
                          <a:latin typeface="Arial" pitchFamily="34" charset="0"/>
                          <a:cs typeface="Arial" pitchFamily="34" charset="0"/>
                        </a:rPr>
                        <a:t>Np</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238</a:t>
                      </a:r>
                      <a:r>
                        <a:rPr lang="en-GB" sz="1200" dirty="0" smtClean="0">
                          <a:latin typeface="Arial" pitchFamily="34" charset="0"/>
                          <a:cs typeface="Arial" pitchFamily="34" charset="0"/>
                        </a:rPr>
                        <a:t>Np</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aseline="30000" dirty="0" smtClean="0">
                          <a:latin typeface="Arial" pitchFamily="34" charset="0"/>
                          <a:cs typeface="Arial" pitchFamily="34" charset="0"/>
                        </a:rPr>
                        <a:t>239</a:t>
                      </a:r>
                      <a:r>
                        <a:rPr lang="en-GB" sz="1200" dirty="0" smtClean="0">
                          <a:latin typeface="Arial" pitchFamily="34" charset="0"/>
                          <a:cs typeface="Arial" pitchFamily="34" charset="0"/>
                        </a:rPr>
                        <a:t>Np</a:t>
                      </a:r>
                    </a:p>
                  </a:txBody>
                  <a:tcPr/>
                </a:tc>
                <a:tc>
                  <a:txBody>
                    <a:bodyPr/>
                    <a:lstStyle/>
                    <a:p>
                      <a:pPr algn="ctr"/>
                      <a:r>
                        <a:rPr lang="en-GB" sz="1200" dirty="0" smtClean="0">
                          <a:latin typeface="Arial" pitchFamily="34" charset="0"/>
                          <a:cs typeface="Arial" pitchFamily="34" charset="0"/>
                        </a:rPr>
                        <a:t>1.9%</a:t>
                      </a:r>
                    </a:p>
                    <a:p>
                      <a:pPr algn="ctr"/>
                      <a:r>
                        <a:rPr lang="en-GB" sz="1200" dirty="0" smtClean="0">
                          <a:latin typeface="Arial" pitchFamily="34" charset="0"/>
                          <a:cs typeface="Arial" pitchFamily="34" charset="0"/>
                        </a:rPr>
                        <a:t>91%</a:t>
                      </a:r>
                    </a:p>
                    <a:p>
                      <a:pPr algn="ctr"/>
                      <a:r>
                        <a:rPr lang="en-GB" sz="1200" dirty="0" smtClean="0">
                          <a:latin typeface="Arial" pitchFamily="34" charset="0"/>
                          <a:cs typeface="Arial" pitchFamily="34" charset="0"/>
                        </a:rPr>
                        <a:t>3.9%</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17%</a:t>
                      </a:r>
                    </a:p>
                    <a:p>
                      <a:pPr algn="ctr"/>
                      <a:r>
                        <a:rPr lang="en-GB" sz="1200" dirty="0" smtClean="0">
                          <a:latin typeface="Arial" pitchFamily="34" charset="0"/>
                          <a:cs typeface="Arial" pitchFamily="34" charset="0"/>
                        </a:rPr>
                        <a:t>84%</a:t>
                      </a:r>
                    </a:p>
                    <a:p>
                      <a:pPr algn="ctr"/>
                      <a:r>
                        <a:rPr lang="en-GB" sz="1200" dirty="0" smtClean="0">
                          <a:latin typeface="Arial" pitchFamily="34" charset="0"/>
                          <a:cs typeface="Arial" pitchFamily="34" charset="0"/>
                        </a:rPr>
                        <a:t>19%</a:t>
                      </a:r>
                    </a:p>
                  </a:txBody>
                  <a:tcPr/>
                </a:tc>
              </a:tr>
              <a:tr h="471419">
                <a:tc>
                  <a:txBody>
                    <a:bodyPr/>
                    <a:lstStyle/>
                    <a:p>
                      <a:pPr algn="ctr"/>
                      <a:r>
                        <a:rPr lang="en-GB" sz="1200" baseline="30000" dirty="0" smtClean="0">
                          <a:latin typeface="Arial" pitchFamily="34" charset="0"/>
                          <a:cs typeface="Arial" pitchFamily="34" charset="0"/>
                        </a:rPr>
                        <a:t>241</a:t>
                      </a:r>
                      <a:r>
                        <a:rPr lang="en-GB" sz="1200" dirty="0" smtClean="0">
                          <a:latin typeface="Arial" pitchFamily="34" charset="0"/>
                          <a:cs typeface="Arial" pitchFamily="34" charset="0"/>
                        </a:rPr>
                        <a:t>Am</a:t>
                      </a:r>
                    </a:p>
                    <a:p>
                      <a:pPr algn="ctr"/>
                      <a:r>
                        <a:rPr lang="en-GB" sz="1200" baseline="30000" dirty="0" smtClean="0">
                          <a:latin typeface="Arial" pitchFamily="34" charset="0"/>
                          <a:cs typeface="Arial" pitchFamily="34" charset="0"/>
                        </a:rPr>
                        <a:t>242</a:t>
                      </a:r>
                      <a:r>
                        <a:rPr lang="en-GB" sz="1200" dirty="0" smtClean="0">
                          <a:latin typeface="Arial" pitchFamily="34" charset="0"/>
                          <a:cs typeface="Arial" pitchFamily="34" charset="0"/>
                        </a:rPr>
                        <a:t>Am</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1.3%</a:t>
                      </a:r>
                    </a:p>
                    <a:p>
                      <a:pPr algn="ctr"/>
                      <a:r>
                        <a:rPr lang="en-GB" sz="1200" dirty="0" smtClean="0">
                          <a:latin typeface="Arial" pitchFamily="34" charset="0"/>
                          <a:cs typeface="Arial" pitchFamily="34" charset="0"/>
                        </a:rPr>
                        <a:t>83%</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12%</a:t>
                      </a:r>
                    </a:p>
                    <a:p>
                      <a:pPr algn="ctr"/>
                      <a:r>
                        <a:rPr lang="en-GB" sz="1200" dirty="0" smtClean="0">
                          <a:latin typeface="Arial" pitchFamily="34" charset="0"/>
                          <a:cs typeface="Arial" pitchFamily="34" charset="0"/>
                        </a:rPr>
                        <a:t>84%</a:t>
                      </a:r>
                      <a:endParaRPr lang="en-GB" sz="1200" dirty="0">
                        <a:latin typeface="Arial" pitchFamily="34" charset="0"/>
                        <a:cs typeface="Arial" pitchFamily="34" charset="0"/>
                      </a:endParaRPr>
                    </a:p>
                  </a:txBody>
                  <a:tcPr/>
                </a:tc>
              </a:tr>
              <a:tr h="665533">
                <a:tc>
                  <a:txBody>
                    <a:bodyPr/>
                    <a:lstStyle/>
                    <a:p>
                      <a:pPr algn="ctr"/>
                      <a:r>
                        <a:rPr lang="en-GB" sz="1200" baseline="30000" dirty="0" smtClean="0">
                          <a:latin typeface="Arial" pitchFamily="34" charset="0"/>
                          <a:cs typeface="Arial" pitchFamily="34" charset="0"/>
                        </a:rPr>
                        <a:t>242</a:t>
                      </a:r>
                      <a:r>
                        <a:rPr lang="en-GB" sz="1200" dirty="0" smtClean="0">
                          <a:latin typeface="Arial" pitchFamily="34" charset="0"/>
                          <a:cs typeface="Arial" pitchFamily="34" charset="0"/>
                        </a:rPr>
                        <a:t>Cm</a:t>
                      </a:r>
                    </a:p>
                    <a:p>
                      <a:pPr algn="ctr"/>
                      <a:r>
                        <a:rPr lang="en-GB" sz="1200" baseline="30000" dirty="0" smtClean="0">
                          <a:latin typeface="Arial" pitchFamily="34" charset="0"/>
                          <a:cs typeface="Arial" pitchFamily="34" charset="0"/>
                        </a:rPr>
                        <a:t>244</a:t>
                      </a:r>
                      <a:r>
                        <a:rPr lang="en-GB" sz="1200" dirty="0" smtClean="0">
                          <a:latin typeface="Arial" pitchFamily="34" charset="0"/>
                          <a:cs typeface="Arial" pitchFamily="34" charset="0"/>
                        </a:rPr>
                        <a:t>Cm</a:t>
                      </a:r>
                    </a:p>
                    <a:p>
                      <a:pPr algn="ctr"/>
                      <a:r>
                        <a:rPr lang="en-GB" sz="1200" baseline="30000" dirty="0" smtClean="0">
                          <a:latin typeface="Arial" pitchFamily="34" charset="0"/>
                          <a:cs typeface="Arial" pitchFamily="34" charset="0"/>
                        </a:rPr>
                        <a:t>246</a:t>
                      </a:r>
                      <a:r>
                        <a:rPr lang="en-GB" sz="1200" dirty="0" smtClean="0">
                          <a:latin typeface="Arial" pitchFamily="34" charset="0"/>
                          <a:cs typeface="Arial" pitchFamily="34" charset="0"/>
                        </a:rPr>
                        <a:t>Cm</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8.9%</a:t>
                      </a:r>
                    </a:p>
                    <a:p>
                      <a:pPr algn="ctr"/>
                      <a:r>
                        <a:rPr lang="en-GB" sz="1200" dirty="0" smtClean="0">
                          <a:latin typeface="Arial" pitchFamily="34" charset="0"/>
                          <a:cs typeface="Arial" pitchFamily="34" charset="0"/>
                        </a:rPr>
                        <a:t>6.0%</a:t>
                      </a:r>
                    </a:p>
                    <a:p>
                      <a:pPr algn="ctr"/>
                      <a:r>
                        <a:rPr lang="en-GB" sz="1200" dirty="0" smtClean="0">
                          <a:latin typeface="Arial" pitchFamily="34" charset="0"/>
                          <a:cs typeface="Arial" pitchFamily="34" charset="0"/>
                        </a:rPr>
                        <a:t>18%</a:t>
                      </a:r>
                      <a:endParaRPr lang="en-GB" sz="1200" dirty="0">
                        <a:latin typeface="Arial" pitchFamily="34" charset="0"/>
                        <a:cs typeface="Arial" pitchFamily="34" charset="0"/>
                      </a:endParaRPr>
                    </a:p>
                  </a:txBody>
                  <a:tcPr/>
                </a:tc>
                <a:tc>
                  <a:txBody>
                    <a:bodyPr/>
                    <a:lstStyle/>
                    <a:p>
                      <a:pPr algn="ctr"/>
                      <a:r>
                        <a:rPr lang="en-GB" sz="1200" dirty="0" smtClean="0">
                          <a:latin typeface="Arial" pitchFamily="34" charset="0"/>
                          <a:cs typeface="Arial" pitchFamily="34" charset="0"/>
                        </a:rPr>
                        <a:t>33%</a:t>
                      </a:r>
                    </a:p>
                    <a:p>
                      <a:pPr algn="ctr"/>
                      <a:r>
                        <a:rPr lang="en-GB" sz="1200" dirty="0" smtClean="0">
                          <a:latin typeface="Arial" pitchFamily="34" charset="0"/>
                          <a:cs typeface="Arial" pitchFamily="34" charset="0"/>
                        </a:rPr>
                        <a:t>32%</a:t>
                      </a:r>
                    </a:p>
                    <a:p>
                      <a:pPr algn="ctr"/>
                      <a:r>
                        <a:rPr lang="en-GB" sz="1200" dirty="0" smtClean="0">
                          <a:latin typeface="Arial" pitchFamily="34" charset="0"/>
                          <a:cs typeface="Arial" pitchFamily="34" charset="0"/>
                        </a:rPr>
                        <a:t>53%</a:t>
                      </a:r>
                      <a:endParaRPr lang="en-GB" sz="1200" dirty="0">
                        <a:latin typeface="Arial" pitchFamily="34" charset="0"/>
                        <a:cs typeface="Arial" pitchFamily="34" charset="0"/>
                      </a:endParaRPr>
                    </a:p>
                  </a:txBody>
                  <a:tcPr/>
                </a:tc>
              </a:tr>
            </a:tbl>
          </a:graphicData>
        </a:graphic>
      </p:graphicFrame>
      <p:sp>
        <p:nvSpPr>
          <p:cNvPr id="7" name="TextBox 6"/>
          <p:cNvSpPr txBox="1"/>
          <p:nvPr/>
        </p:nvSpPr>
        <p:spPr>
          <a:xfrm>
            <a:off x="395536" y="195134"/>
            <a:ext cx="6465681" cy="584775"/>
          </a:xfrm>
          <a:prstGeom prst="rect">
            <a:avLst/>
          </a:prstGeom>
          <a:noFill/>
        </p:spPr>
        <p:txBody>
          <a:bodyPr wrap="none" rtlCol="0">
            <a:spAutoFit/>
          </a:bodyPr>
          <a:lstStyle/>
          <a:p>
            <a:r>
              <a:rPr lang="en-GB" sz="3200" dirty="0" smtClean="0">
                <a:solidFill>
                  <a:schemeClr val="bg1"/>
                </a:solidFill>
              </a:rPr>
              <a:t>Spallation neutron </a:t>
            </a:r>
            <a:r>
              <a:rPr lang="en-GB" sz="3200" dirty="0" err="1" smtClean="0">
                <a:solidFill>
                  <a:schemeClr val="bg1"/>
                </a:solidFill>
              </a:rPr>
              <a:t>vs</a:t>
            </a:r>
            <a:r>
              <a:rPr lang="en-GB" sz="3200" dirty="0" smtClean="0">
                <a:solidFill>
                  <a:schemeClr val="bg1"/>
                </a:solidFill>
              </a:rPr>
              <a:t> fission neutrons</a:t>
            </a:r>
            <a:endParaRPr lang="en-GB" sz="3200" dirty="0">
              <a:solidFill>
                <a:schemeClr val="bg1"/>
              </a:solidFill>
            </a:endParaRPr>
          </a:p>
        </p:txBody>
      </p:sp>
      <p:pic>
        <p:nvPicPr>
          <p:cNvPr id="8" name="Picture 2"/>
          <p:cNvPicPr>
            <a:picLocks noChangeAspect="1" noChangeArrowheads="1"/>
          </p:cNvPicPr>
          <p:nvPr/>
        </p:nvPicPr>
        <p:blipFill>
          <a:blip r:embed="rId2">
            <a:clrChange>
              <a:clrFrom>
                <a:srgbClr val="FFFFFF"/>
              </a:clrFrom>
              <a:clrTo>
                <a:srgbClr val="FFFFFF">
                  <a:alpha val="0"/>
                </a:srgbClr>
              </a:clrTo>
            </a:clrChange>
            <a:extLst>
              <a:ext uri="{BEBA8EAE-BF5A-486C-A8C5-ECC9F3942E4B}">
                <a14:imgProps xmlns:a14="http://schemas.microsoft.com/office/drawing/2010/main">
                  <a14:imgLayer r:embed="rId3">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rcRect l="3989"/>
          <a:stretch>
            <a:fillRect/>
          </a:stretch>
        </p:blipFill>
        <p:spPr bwMode="auto">
          <a:xfrm>
            <a:off x="-61844" y="1340768"/>
            <a:ext cx="6834188" cy="482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54096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25"/>
          <p:cNvSpPr txBox="1">
            <a:spLocks noChangeArrowheads="1"/>
          </p:cNvSpPr>
          <p:nvPr/>
        </p:nvSpPr>
        <p:spPr bwMode="auto">
          <a:xfrm>
            <a:off x="3275856" y="1629764"/>
            <a:ext cx="540060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GB" dirty="0"/>
          </a:p>
          <a:p>
            <a:pPr eaLnBrk="1" hangingPunct="1"/>
            <a:r>
              <a:rPr lang="en-GB" i="1" dirty="0"/>
              <a:t>“There is little chance that thorium-fuelled nuclear reactors will play a major role in meeting the UK’s future energy requirements......</a:t>
            </a:r>
          </a:p>
          <a:p>
            <a:pPr eaLnBrk="1" hangingPunct="1"/>
            <a:endParaRPr lang="en-GB" i="1" dirty="0"/>
          </a:p>
          <a:p>
            <a:pPr eaLnBrk="1" hangingPunct="1"/>
            <a:r>
              <a:rPr lang="en-GB" i="1" dirty="0"/>
              <a:t>.........</a:t>
            </a:r>
            <a:r>
              <a:rPr lang="en-GB" i="1" dirty="0">
                <a:solidFill>
                  <a:srgbClr val="C00000"/>
                </a:solidFill>
              </a:rPr>
              <a:t>No thorium reactor design has been implemented beyond relatively small, experimental systems</a:t>
            </a:r>
            <a:r>
              <a:rPr lang="en-GB" i="1" dirty="0"/>
              <a:t>”</a:t>
            </a:r>
          </a:p>
          <a:p>
            <a:pPr eaLnBrk="1" hangingPunct="1"/>
            <a:endParaRPr lang="en-GB" dirty="0"/>
          </a:p>
          <a:p>
            <a:pPr eaLnBrk="1" hangingPunct="1"/>
            <a:endParaRPr lang="en-GB" b="1" dirty="0" smtClean="0">
              <a:solidFill>
                <a:srgbClr val="002060"/>
              </a:solidFill>
            </a:endParaRPr>
          </a:p>
          <a:p>
            <a:pPr eaLnBrk="1" hangingPunct="1"/>
            <a:r>
              <a:rPr lang="en-GB" b="1" dirty="0" smtClean="0">
                <a:solidFill>
                  <a:srgbClr val="002060"/>
                </a:solidFill>
              </a:rPr>
              <a:t>Baroness </a:t>
            </a:r>
            <a:r>
              <a:rPr lang="en-GB" b="1" dirty="0">
                <a:solidFill>
                  <a:srgbClr val="002060"/>
                </a:solidFill>
              </a:rPr>
              <a:t>Tina </a:t>
            </a:r>
            <a:r>
              <a:rPr lang="en-GB" b="1" dirty="0" err="1">
                <a:solidFill>
                  <a:srgbClr val="002060"/>
                </a:solidFill>
              </a:rPr>
              <a:t>Stowell</a:t>
            </a:r>
            <a:r>
              <a:rPr lang="en-GB" b="1" dirty="0"/>
              <a:t>,</a:t>
            </a:r>
          </a:p>
          <a:p>
            <a:pPr eaLnBrk="1" hangingPunct="1"/>
            <a:r>
              <a:rPr lang="en-GB" sz="1600" dirty="0"/>
              <a:t>Government spokesman on energy and climate change</a:t>
            </a:r>
          </a:p>
          <a:p>
            <a:pPr eaLnBrk="1" hangingPunct="1"/>
            <a:r>
              <a:rPr lang="en-GB" sz="1600" dirty="0"/>
              <a:t>House of Lords</a:t>
            </a:r>
          </a:p>
          <a:p>
            <a:pPr eaLnBrk="1" hangingPunct="1"/>
            <a:r>
              <a:rPr lang="en-GB" sz="1600" dirty="0"/>
              <a:t>November 2011</a:t>
            </a:r>
          </a:p>
          <a:p>
            <a:pPr eaLnBrk="1" hangingPunct="1"/>
            <a:endParaRPr lang="en-GB" dirty="0"/>
          </a:p>
        </p:txBody>
      </p:sp>
      <p:pic>
        <p:nvPicPr>
          <p:cNvPr id="2050" name="Picture 2" descr="Tina Stowell"/>
          <p:cNvPicPr>
            <a:picLocks noChangeAspect="1" noChangeArrowheads="1"/>
          </p:cNvPicPr>
          <p:nvPr/>
        </p:nvPicPr>
        <p:blipFill rotWithShape="1">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21888" r="15679"/>
          <a:stretch/>
        </p:blipFill>
        <p:spPr bwMode="auto">
          <a:xfrm>
            <a:off x="319625" y="2060848"/>
            <a:ext cx="2724507" cy="278267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10683" y="188640"/>
            <a:ext cx="4374916" cy="584775"/>
          </a:xfrm>
          <a:prstGeom prst="rect">
            <a:avLst/>
          </a:prstGeom>
          <a:noFill/>
        </p:spPr>
        <p:txBody>
          <a:bodyPr wrap="none" rtlCol="0">
            <a:spAutoFit/>
          </a:bodyPr>
          <a:lstStyle/>
          <a:p>
            <a:r>
              <a:rPr lang="en-GB" sz="3200" dirty="0" smtClean="0">
                <a:solidFill>
                  <a:schemeClr val="bg1"/>
                </a:solidFill>
                <a:latin typeface="Arial" pitchFamily="34" charset="0"/>
                <a:cs typeface="Arial" pitchFamily="34" charset="0"/>
              </a:rPr>
              <a:t>Fighting ignorance……</a:t>
            </a:r>
            <a:endParaRPr lang="en-GB" sz="32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903393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6" name="Group 9215"/>
          <p:cNvGrpSpPr/>
          <p:nvPr/>
        </p:nvGrpSpPr>
        <p:grpSpPr>
          <a:xfrm>
            <a:off x="827586" y="1755696"/>
            <a:ext cx="7314773" cy="4481349"/>
            <a:chOff x="251520" y="1772816"/>
            <a:chExt cx="7314773" cy="4481349"/>
          </a:xfrm>
        </p:grpSpPr>
        <p:sp>
          <p:nvSpPr>
            <p:cNvPr id="26" name="Oval 25"/>
            <p:cNvSpPr/>
            <p:nvPr/>
          </p:nvSpPr>
          <p:spPr>
            <a:xfrm>
              <a:off x="251520" y="3177032"/>
              <a:ext cx="4710563" cy="2815523"/>
            </a:xfrm>
            <a:prstGeom prst="ellipse">
              <a:avLst/>
            </a:prstGeom>
            <a:solidFill>
              <a:schemeClr val="accent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Flowchart: Delay 1"/>
            <p:cNvSpPr/>
            <p:nvPr/>
          </p:nvSpPr>
          <p:spPr>
            <a:xfrm rot="16200000">
              <a:off x="3707904" y="1772816"/>
              <a:ext cx="936103" cy="936104"/>
            </a:xfrm>
            <a:prstGeom prst="flowChartDelay">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GB" dirty="0" smtClean="0"/>
                <a:t>LWR</a:t>
              </a:r>
              <a:endParaRPr lang="en-GB" dirty="0"/>
            </a:p>
          </p:txBody>
        </p:sp>
        <p:sp>
          <p:nvSpPr>
            <p:cNvPr id="4" name="Flowchart: Delay 3"/>
            <p:cNvSpPr/>
            <p:nvPr/>
          </p:nvSpPr>
          <p:spPr>
            <a:xfrm rot="16200000">
              <a:off x="1847620" y="4869157"/>
              <a:ext cx="864096" cy="864096"/>
            </a:xfrm>
            <a:prstGeom prst="flowChartDelay">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ADS</a:t>
              </a:r>
              <a:endParaRPr lang="en-GB" dirty="0"/>
            </a:p>
          </p:txBody>
        </p:sp>
        <p:sp>
          <p:nvSpPr>
            <p:cNvPr id="5" name="Flowchart: Alternate Process 4"/>
            <p:cNvSpPr/>
            <p:nvPr/>
          </p:nvSpPr>
          <p:spPr>
            <a:xfrm>
              <a:off x="1619672" y="2132856"/>
              <a:ext cx="1368152" cy="576063"/>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050" dirty="0" smtClean="0">
                  <a:latin typeface="Arial" pitchFamily="34" charset="0"/>
                  <a:cs typeface="Arial" pitchFamily="34" charset="0"/>
                </a:rPr>
                <a:t>Fuel fabrication</a:t>
              </a:r>
            </a:p>
            <a:p>
              <a:pPr algn="ctr"/>
              <a:r>
                <a:rPr lang="en-GB" sz="1050" dirty="0" smtClean="0">
                  <a:latin typeface="Arial" pitchFamily="34" charset="0"/>
                  <a:cs typeface="Arial" pitchFamily="34" charset="0"/>
                </a:rPr>
                <a:t>Depleted U + </a:t>
              </a:r>
              <a:r>
                <a:rPr lang="en-GB" sz="1050" baseline="30000" dirty="0" smtClean="0">
                  <a:latin typeface="Arial" pitchFamily="34" charset="0"/>
                  <a:cs typeface="Arial" pitchFamily="34" charset="0"/>
                </a:rPr>
                <a:t>233</a:t>
              </a:r>
              <a:r>
                <a:rPr lang="en-GB" sz="1050" dirty="0" smtClean="0">
                  <a:latin typeface="Arial" pitchFamily="34" charset="0"/>
                  <a:cs typeface="Arial" pitchFamily="34" charset="0"/>
                </a:rPr>
                <a:t>U</a:t>
              </a:r>
              <a:endParaRPr lang="en-GB" sz="1050" dirty="0">
                <a:latin typeface="Arial" pitchFamily="34" charset="0"/>
                <a:cs typeface="Arial" pitchFamily="34" charset="0"/>
              </a:endParaRPr>
            </a:p>
          </p:txBody>
        </p:sp>
        <p:sp>
          <p:nvSpPr>
            <p:cNvPr id="8" name="Flowchart: Alternate Process 7"/>
            <p:cNvSpPr/>
            <p:nvPr/>
          </p:nvSpPr>
          <p:spPr>
            <a:xfrm>
              <a:off x="1619670" y="3501007"/>
              <a:ext cx="1368152" cy="576063"/>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050" dirty="0" smtClean="0">
                  <a:latin typeface="Arial" pitchFamily="34" charset="0"/>
                  <a:cs typeface="Arial" pitchFamily="34" charset="0"/>
                </a:rPr>
                <a:t>Reprocessing</a:t>
              </a:r>
              <a:endParaRPr lang="en-GB" sz="1050" dirty="0">
                <a:latin typeface="Arial" pitchFamily="34" charset="0"/>
                <a:cs typeface="Arial" pitchFamily="34" charset="0"/>
              </a:endParaRPr>
            </a:p>
          </p:txBody>
        </p:sp>
        <p:sp>
          <p:nvSpPr>
            <p:cNvPr id="9" name="Flowchart: Alternate Process 8"/>
            <p:cNvSpPr/>
            <p:nvPr/>
          </p:nvSpPr>
          <p:spPr>
            <a:xfrm>
              <a:off x="3491879" y="3501007"/>
              <a:ext cx="1368152" cy="576063"/>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050" dirty="0" smtClean="0">
                  <a:latin typeface="Arial" pitchFamily="34" charset="0"/>
                  <a:cs typeface="Arial" pitchFamily="34" charset="0"/>
                </a:rPr>
                <a:t>Fuel Fabrication</a:t>
              </a:r>
            </a:p>
            <a:p>
              <a:pPr algn="ctr"/>
              <a:r>
                <a:rPr lang="en-GB" sz="1050" dirty="0" err="1" smtClean="0">
                  <a:latin typeface="Arial" pitchFamily="34" charset="0"/>
                  <a:cs typeface="Arial" pitchFamily="34" charset="0"/>
                </a:rPr>
                <a:t>Th</a:t>
              </a:r>
              <a:r>
                <a:rPr lang="en-GB" sz="1050" dirty="0" smtClean="0">
                  <a:latin typeface="Arial" pitchFamily="34" charset="0"/>
                  <a:cs typeface="Arial" pitchFamily="34" charset="0"/>
                </a:rPr>
                <a:t> + </a:t>
              </a:r>
              <a:r>
                <a:rPr lang="en-GB" sz="1050" dirty="0" err="1" smtClean="0">
                  <a:latin typeface="Arial" pitchFamily="34" charset="0"/>
                  <a:cs typeface="Arial" pitchFamily="34" charset="0"/>
                </a:rPr>
                <a:t>Pu</a:t>
              </a:r>
              <a:r>
                <a:rPr lang="en-GB" sz="1050" dirty="0" smtClean="0">
                  <a:latin typeface="Arial" pitchFamily="34" charset="0"/>
                  <a:cs typeface="Arial" pitchFamily="34" charset="0"/>
                </a:rPr>
                <a:t> + Ma</a:t>
              </a:r>
              <a:endParaRPr lang="en-GB" sz="1050" dirty="0">
                <a:latin typeface="Arial" pitchFamily="34" charset="0"/>
                <a:cs typeface="Arial" pitchFamily="34" charset="0"/>
              </a:endParaRPr>
            </a:p>
          </p:txBody>
        </p:sp>
        <p:sp>
          <p:nvSpPr>
            <p:cNvPr id="10" name="Flowchart: Alternate Process 9"/>
            <p:cNvSpPr/>
            <p:nvPr/>
          </p:nvSpPr>
          <p:spPr>
            <a:xfrm>
              <a:off x="5580112" y="3501006"/>
              <a:ext cx="1368152" cy="576063"/>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sz="1050" dirty="0" smtClean="0">
                  <a:latin typeface="Arial" pitchFamily="34" charset="0"/>
                  <a:cs typeface="Arial" pitchFamily="34" charset="0"/>
                </a:rPr>
                <a:t>Reprocessing</a:t>
              </a:r>
              <a:endParaRPr lang="en-GB" sz="1050" dirty="0">
                <a:latin typeface="Arial" pitchFamily="34" charset="0"/>
                <a:cs typeface="Arial" pitchFamily="34" charset="0"/>
              </a:endParaRPr>
            </a:p>
          </p:txBody>
        </p:sp>
        <p:sp>
          <p:nvSpPr>
            <p:cNvPr id="7" name="Flowchart: Manual Input 6"/>
            <p:cNvSpPr/>
            <p:nvPr/>
          </p:nvSpPr>
          <p:spPr>
            <a:xfrm>
              <a:off x="5688124" y="1987514"/>
              <a:ext cx="1152128" cy="720080"/>
            </a:xfrm>
            <a:prstGeom prst="flowChartManualInpu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GB" sz="1200" dirty="0" smtClean="0">
                  <a:latin typeface="Arial" pitchFamily="34" charset="0"/>
                  <a:cs typeface="Arial" pitchFamily="34" charset="0"/>
                </a:rPr>
                <a:t>Spent Fuel Store</a:t>
              </a:r>
              <a:endParaRPr lang="en-GB" sz="1200" dirty="0">
                <a:latin typeface="Arial" pitchFamily="34" charset="0"/>
                <a:cs typeface="Arial" pitchFamily="34" charset="0"/>
              </a:endParaRPr>
            </a:p>
          </p:txBody>
        </p:sp>
        <p:sp>
          <p:nvSpPr>
            <p:cNvPr id="11" name="Down Arrow 10"/>
            <p:cNvSpPr/>
            <p:nvPr/>
          </p:nvSpPr>
          <p:spPr>
            <a:xfrm rot="16200000">
              <a:off x="3285999" y="2055977"/>
              <a:ext cx="144016" cy="720081"/>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3" name="Down Arrow 12"/>
            <p:cNvSpPr/>
            <p:nvPr/>
          </p:nvSpPr>
          <p:spPr>
            <a:xfrm rot="16200000">
              <a:off x="5094058" y="1893960"/>
              <a:ext cx="144016" cy="1044115"/>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4" name="Down Arrow 13"/>
            <p:cNvSpPr/>
            <p:nvPr/>
          </p:nvSpPr>
          <p:spPr>
            <a:xfrm>
              <a:off x="6258858" y="2708920"/>
              <a:ext cx="144016" cy="792087"/>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5" name="Down Arrow 14"/>
            <p:cNvSpPr/>
            <p:nvPr/>
          </p:nvSpPr>
          <p:spPr>
            <a:xfrm rot="6600000">
              <a:off x="4187291" y="1686250"/>
              <a:ext cx="176908" cy="2837425"/>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6" name="Down Arrow 15"/>
            <p:cNvSpPr/>
            <p:nvPr/>
          </p:nvSpPr>
          <p:spPr>
            <a:xfrm rot="5400000" flipH="1">
              <a:off x="5145528" y="3426461"/>
              <a:ext cx="144016" cy="725152"/>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7" name="Down Arrow 16"/>
            <p:cNvSpPr/>
            <p:nvPr/>
          </p:nvSpPr>
          <p:spPr>
            <a:xfrm>
              <a:off x="6235028" y="4077070"/>
              <a:ext cx="144016" cy="792087"/>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8" name="Down Arrow 17"/>
            <p:cNvSpPr/>
            <p:nvPr/>
          </p:nvSpPr>
          <p:spPr>
            <a:xfrm rot="16200000">
              <a:off x="3172915" y="3542080"/>
              <a:ext cx="144016" cy="493913"/>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9" name="Down Arrow 18"/>
            <p:cNvSpPr/>
            <p:nvPr/>
          </p:nvSpPr>
          <p:spPr>
            <a:xfrm flipV="1">
              <a:off x="2207659" y="4077069"/>
              <a:ext cx="144016" cy="792087"/>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0" name="Down Arrow 19"/>
            <p:cNvSpPr/>
            <p:nvPr/>
          </p:nvSpPr>
          <p:spPr>
            <a:xfrm flipV="1">
              <a:off x="2223027" y="2709311"/>
              <a:ext cx="144016" cy="792087"/>
            </a:xfrm>
            <a:prstGeom prst="down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2" name="Bent-Up Arrow 11"/>
            <p:cNvSpPr/>
            <p:nvPr/>
          </p:nvSpPr>
          <p:spPr>
            <a:xfrm rot="16200000" flipH="1">
              <a:off x="2770458" y="4018328"/>
              <a:ext cx="1346755" cy="1464239"/>
            </a:xfrm>
            <a:prstGeom prst="bentUpArrow">
              <a:avLst>
                <a:gd name="adj1" fmla="val 6847"/>
                <a:gd name="adj2" fmla="val 7888"/>
                <a:gd name="adj3" fmla="val 14795"/>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2" name="Bent-Up Arrow 21"/>
            <p:cNvSpPr/>
            <p:nvPr/>
          </p:nvSpPr>
          <p:spPr>
            <a:xfrm flipH="1" flipV="1">
              <a:off x="971599" y="3726924"/>
              <a:ext cx="638429" cy="1464239"/>
            </a:xfrm>
            <a:prstGeom prst="bentUpArrow">
              <a:avLst>
                <a:gd name="adj1" fmla="val 12698"/>
                <a:gd name="adj2" fmla="val 20349"/>
                <a:gd name="adj3" fmla="val 14795"/>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3" name="Down Arrow 22"/>
            <p:cNvSpPr/>
            <p:nvPr/>
          </p:nvSpPr>
          <p:spPr>
            <a:xfrm rot="16200000">
              <a:off x="1151620" y="2019975"/>
              <a:ext cx="144018" cy="792085"/>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24" name="Down Arrow 23"/>
            <p:cNvSpPr/>
            <p:nvPr/>
          </p:nvSpPr>
          <p:spPr>
            <a:xfrm flipV="1">
              <a:off x="4355976" y="4078119"/>
              <a:ext cx="144016" cy="1583128"/>
            </a:xfrm>
            <a:prstGeom prst="down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a:p>
          </p:txBody>
        </p:sp>
        <p:sp>
          <p:nvSpPr>
            <p:cNvPr id="25" name="Down Arrow 24"/>
            <p:cNvSpPr/>
            <p:nvPr/>
          </p:nvSpPr>
          <p:spPr>
            <a:xfrm flipV="1">
              <a:off x="4615253" y="4078119"/>
              <a:ext cx="144016" cy="1583128"/>
            </a:xfrm>
            <a:prstGeom prst="down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21" name="TextBox 20"/>
            <p:cNvSpPr txBox="1"/>
            <p:nvPr/>
          </p:nvSpPr>
          <p:spPr>
            <a:xfrm>
              <a:off x="434501" y="1974676"/>
              <a:ext cx="1452083" cy="307777"/>
            </a:xfrm>
            <a:prstGeom prst="rect">
              <a:avLst/>
            </a:prstGeom>
            <a:noFill/>
          </p:spPr>
          <p:txBody>
            <a:bodyPr wrap="square" rtlCol="0">
              <a:spAutoFit/>
            </a:bodyPr>
            <a:lstStyle/>
            <a:p>
              <a:r>
                <a:rPr lang="en-GB" sz="1400" dirty="0" smtClean="0">
                  <a:latin typeface="Arial" pitchFamily="34" charset="0"/>
                  <a:cs typeface="Arial" pitchFamily="34" charset="0"/>
                </a:rPr>
                <a:t>Depleted U</a:t>
              </a:r>
              <a:endParaRPr lang="en-GB" sz="1400" dirty="0">
                <a:latin typeface="Arial" pitchFamily="34" charset="0"/>
                <a:cs typeface="Arial" pitchFamily="34" charset="0"/>
              </a:endParaRPr>
            </a:p>
          </p:txBody>
        </p:sp>
        <p:sp>
          <p:nvSpPr>
            <p:cNvPr id="27" name="TextBox 26"/>
            <p:cNvSpPr txBox="1"/>
            <p:nvPr/>
          </p:nvSpPr>
          <p:spPr>
            <a:xfrm>
              <a:off x="4440024" y="2869255"/>
              <a:ext cx="1452083" cy="307777"/>
            </a:xfrm>
            <a:prstGeom prst="rect">
              <a:avLst/>
            </a:prstGeom>
            <a:noFill/>
          </p:spPr>
          <p:txBody>
            <a:bodyPr wrap="square" rtlCol="0">
              <a:spAutoFit/>
            </a:bodyPr>
            <a:lstStyle/>
            <a:p>
              <a:r>
                <a:rPr lang="en-GB" sz="1400" dirty="0" smtClean="0">
                  <a:latin typeface="Arial" pitchFamily="34" charset="0"/>
                  <a:cs typeface="Arial" pitchFamily="34" charset="0"/>
                </a:rPr>
                <a:t>Depleted U</a:t>
              </a:r>
              <a:endParaRPr lang="en-GB" sz="1400" dirty="0">
                <a:latin typeface="Arial" pitchFamily="34" charset="0"/>
                <a:cs typeface="Arial" pitchFamily="34" charset="0"/>
              </a:endParaRPr>
            </a:p>
          </p:txBody>
        </p:sp>
        <p:sp>
          <p:nvSpPr>
            <p:cNvPr id="28" name="TextBox 27"/>
            <p:cNvSpPr txBox="1"/>
            <p:nvPr/>
          </p:nvSpPr>
          <p:spPr>
            <a:xfrm>
              <a:off x="2861103" y="5423825"/>
              <a:ext cx="1452083" cy="307777"/>
            </a:xfrm>
            <a:prstGeom prst="rect">
              <a:avLst/>
            </a:prstGeom>
            <a:noFill/>
          </p:spPr>
          <p:txBody>
            <a:bodyPr wrap="square" rtlCol="0">
              <a:spAutoFit/>
            </a:bodyPr>
            <a:lstStyle/>
            <a:p>
              <a:r>
                <a:rPr lang="en-GB" sz="1400" dirty="0" smtClean="0">
                  <a:latin typeface="Arial" pitchFamily="34" charset="0"/>
                  <a:cs typeface="Arial" pitchFamily="34" charset="0"/>
                </a:rPr>
                <a:t>+LLFPs</a:t>
              </a:r>
              <a:endParaRPr lang="en-GB" sz="1400" dirty="0">
                <a:latin typeface="Arial" pitchFamily="34" charset="0"/>
                <a:cs typeface="Arial" pitchFamily="34" charset="0"/>
              </a:endParaRPr>
            </a:p>
          </p:txBody>
        </p:sp>
        <p:sp>
          <p:nvSpPr>
            <p:cNvPr id="29" name="TextBox 28"/>
            <p:cNvSpPr txBox="1"/>
            <p:nvPr/>
          </p:nvSpPr>
          <p:spPr>
            <a:xfrm>
              <a:off x="4962083" y="3924230"/>
              <a:ext cx="402006" cy="307777"/>
            </a:xfrm>
            <a:prstGeom prst="rect">
              <a:avLst/>
            </a:prstGeom>
            <a:noFill/>
          </p:spPr>
          <p:txBody>
            <a:bodyPr wrap="square" rtlCol="0">
              <a:spAutoFit/>
            </a:bodyPr>
            <a:lstStyle/>
            <a:p>
              <a:r>
                <a:rPr lang="en-GB" sz="1400" dirty="0" err="1" smtClean="0">
                  <a:latin typeface="Arial" pitchFamily="34" charset="0"/>
                  <a:cs typeface="Arial" pitchFamily="34" charset="0"/>
                </a:rPr>
                <a:t>Pu</a:t>
              </a:r>
              <a:endParaRPr lang="en-GB" sz="1400" dirty="0">
                <a:latin typeface="Arial" pitchFamily="34" charset="0"/>
                <a:cs typeface="Arial" pitchFamily="34" charset="0"/>
              </a:endParaRPr>
            </a:p>
          </p:txBody>
        </p:sp>
        <p:sp>
          <p:nvSpPr>
            <p:cNvPr id="30" name="TextBox 29"/>
            <p:cNvSpPr txBox="1"/>
            <p:nvPr/>
          </p:nvSpPr>
          <p:spPr>
            <a:xfrm>
              <a:off x="3006674" y="3403725"/>
              <a:ext cx="402006" cy="307777"/>
            </a:xfrm>
            <a:prstGeom prst="rect">
              <a:avLst/>
            </a:prstGeom>
            <a:noFill/>
          </p:spPr>
          <p:txBody>
            <a:bodyPr wrap="square" rtlCol="0">
              <a:spAutoFit/>
            </a:bodyPr>
            <a:lstStyle/>
            <a:p>
              <a:r>
                <a:rPr lang="en-GB" sz="1400" dirty="0" err="1" smtClean="0">
                  <a:latin typeface="Arial" pitchFamily="34" charset="0"/>
                  <a:cs typeface="Arial" pitchFamily="34" charset="0"/>
                </a:rPr>
                <a:t>Pu</a:t>
              </a:r>
              <a:endParaRPr lang="en-GB" sz="1400" dirty="0">
                <a:latin typeface="Arial" pitchFamily="34" charset="0"/>
                <a:cs typeface="Arial" pitchFamily="34" charset="0"/>
              </a:endParaRPr>
            </a:p>
          </p:txBody>
        </p:sp>
        <p:sp>
          <p:nvSpPr>
            <p:cNvPr id="31" name="TextBox 30"/>
            <p:cNvSpPr txBox="1"/>
            <p:nvPr/>
          </p:nvSpPr>
          <p:spPr>
            <a:xfrm>
              <a:off x="4560077" y="5730945"/>
              <a:ext cx="402006" cy="307777"/>
            </a:xfrm>
            <a:prstGeom prst="rect">
              <a:avLst/>
            </a:prstGeom>
            <a:noFill/>
          </p:spPr>
          <p:txBody>
            <a:bodyPr wrap="square" rtlCol="0">
              <a:spAutoFit/>
            </a:bodyPr>
            <a:lstStyle/>
            <a:p>
              <a:r>
                <a:rPr lang="en-GB" sz="1400" dirty="0" err="1" smtClean="0">
                  <a:latin typeface="Arial" pitchFamily="34" charset="0"/>
                  <a:cs typeface="Arial" pitchFamily="34" charset="0"/>
                </a:rPr>
                <a:t>Th</a:t>
              </a:r>
              <a:endParaRPr lang="en-GB" sz="1400" dirty="0">
                <a:latin typeface="Arial" pitchFamily="34" charset="0"/>
                <a:cs typeface="Arial" pitchFamily="34" charset="0"/>
              </a:endParaRPr>
            </a:p>
          </p:txBody>
        </p:sp>
        <p:sp>
          <p:nvSpPr>
            <p:cNvPr id="32" name="TextBox 31"/>
            <p:cNvSpPr txBox="1"/>
            <p:nvPr/>
          </p:nvSpPr>
          <p:spPr>
            <a:xfrm>
              <a:off x="4175956" y="5730945"/>
              <a:ext cx="484264" cy="523220"/>
            </a:xfrm>
            <a:prstGeom prst="rect">
              <a:avLst/>
            </a:prstGeom>
            <a:noFill/>
          </p:spPr>
          <p:txBody>
            <a:bodyPr wrap="square" rtlCol="0">
              <a:spAutoFit/>
            </a:bodyPr>
            <a:lstStyle/>
            <a:p>
              <a:pPr algn="ctr"/>
              <a:r>
                <a:rPr lang="en-GB" sz="1400" dirty="0" smtClean="0">
                  <a:latin typeface="Arial" pitchFamily="34" charset="0"/>
                  <a:cs typeface="Arial" pitchFamily="34" charset="0"/>
                </a:rPr>
                <a:t>W-</a:t>
              </a:r>
            </a:p>
            <a:p>
              <a:pPr algn="ctr"/>
              <a:r>
                <a:rPr lang="en-GB" sz="1400" dirty="0" err="1" smtClean="0">
                  <a:latin typeface="Arial" pitchFamily="34" charset="0"/>
                  <a:cs typeface="Arial" pitchFamily="34" charset="0"/>
                </a:rPr>
                <a:t>Pu</a:t>
              </a:r>
              <a:endParaRPr lang="en-GB" sz="1400" dirty="0">
                <a:latin typeface="Arial" pitchFamily="34" charset="0"/>
                <a:cs typeface="Arial" pitchFamily="34" charset="0"/>
              </a:endParaRPr>
            </a:p>
          </p:txBody>
        </p:sp>
        <p:sp>
          <p:nvSpPr>
            <p:cNvPr id="33" name="TextBox 32"/>
            <p:cNvSpPr txBox="1"/>
            <p:nvPr/>
          </p:nvSpPr>
          <p:spPr>
            <a:xfrm>
              <a:off x="6114210" y="4890548"/>
              <a:ext cx="1452083" cy="307777"/>
            </a:xfrm>
            <a:prstGeom prst="rect">
              <a:avLst/>
            </a:prstGeom>
            <a:noFill/>
          </p:spPr>
          <p:txBody>
            <a:bodyPr wrap="square" rtlCol="0">
              <a:spAutoFit/>
            </a:bodyPr>
            <a:lstStyle/>
            <a:p>
              <a:r>
                <a:rPr lang="en-GB" sz="1400" dirty="0" smtClean="0">
                  <a:latin typeface="Arial" pitchFamily="34" charset="0"/>
                  <a:cs typeface="Arial" pitchFamily="34" charset="0"/>
                </a:rPr>
                <a:t>FPs</a:t>
              </a:r>
              <a:endParaRPr lang="en-GB" sz="1400" dirty="0">
                <a:latin typeface="Arial" pitchFamily="34" charset="0"/>
                <a:cs typeface="Arial" pitchFamily="34" charset="0"/>
              </a:endParaRPr>
            </a:p>
          </p:txBody>
        </p:sp>
        <p:sp>
          <p:nvSpPr>
            <p:cNvPr id="34" name="TextBox 33"/>
            <p:cNvSpPr txBox="1"/>
            <p:nvPr/>
          </p:nvSpPr>
          <p:spPr>
            <a:xfrm>
              <a:off x="851665" y="5249147"/>
              <a:ext cx="1452083" cy="307777"/>
            </a:xfrm>
            <a:prstGeom prst="rect">
              <a:avLst/>
            </a:prstGeom>
            <a:noFill/>
          </p:spPr>
          <p:txBody>
            <a:bodyPr wrap="square" rtlCol="0">
              <a:spAutoFit/>
            </a:bodyPr>
            <a:lstStyle/>
            <a:p>
              <a:r>
                <a:rPr lang="en-GB" sz="1400" dirty="0" smtClean="0">
                  <a:latin typeface="Arial" pitchFamily="34" charset="0"/>
                  <a:cs typeface="Arial" pitchFamily="34" charset="0"/>
                </a:rPr>
                <a:t>FPs</a:t>
              </a:r>
              <a:endParaRPr lang="en-GB" sz="1400" dirty="0">
                <a:latin typeface="Arial" pitchFamily="34" charset="0"/>
                <a:cs typeface="Arial" pitchFamily="34" charset="0"/>
              </a:endParaRPr>
            </a:p>
          </p:txBody>
        </p:sp>
        <p:sp>
          <p:nvSpPr>
            <p:cNvPr id="35" name="TextBox 34"/>
            <p:cNvSpPr txBox="1"/>
            <p:nvPr/>
          </p:nvSpPr>
          <p:spPr>
            <a:xfrm>
              <a:off x="1619672" y="2797577"/>
              <a:ext cx="544686" cy="307777"/>
            </a:xfrm>
            <a:prstGeom prst="rect">
              <a:avLst/>
            </a:prstGeom>
            <a:noFill/>
          </p:spPr>
          <p:txBody>
            <a:bodyPr wrap="square" rtlCol="0">
              <a:spAutoFit/>
            </a:bodyPr>
            <a:lstStyle/>
            <a:p>
              <a:r>
                <a:rPr lang="en-GB" sz="1400" baseline="30000" dirty="0" smtClean="0">
                  <a:latin typeface="Arial" pitchFamily="34" charset="0"/>
                  <a:cs typeface="Arial" pitchFamily="34" charset="0"/>
                </a:rPr>
                <a:t>233</a:t>
              </a:r>
              <a:r>
                <a:rPr lang="en-GB" sz="1400" dirty="0" smtClean="0">
                  <a:latin typeface="Arial" pitchFamily="34" charset="0"/>
                  <a:cs typeface="Arial" pitchFamily="34" charset="0"/>
                </a:rPr>
                <a:t>U</a:t>
              </a:r>
              <a:endParaRPr lang="en-GB" sz="1400" dirty="0">
                <a:latin typeface="Arial" pitchFamily="34" charset="0"/>
                <a:cs typeface="Arial" pitchFamily="34" charset="0"/>
              </a:endParaRPr>
            </a:p>
          </p:txBody>
        </p:sp>
      </p:grpSp>
      <p:sp>
        <p:nvSpPr>
          <p:cNvPr id="37" name="TextBox 36"/>
          <p:cNvSpPr txBox="1"/>
          <p:nvPr/>
        </p:nvSpPr>
        <p:spPr>
          <a:xfrm>
            <a:off x="227951" y="176908"/>
            <a:ext cx="2479140" cy="569387"/>
          </a:xfrm>
          <a:prstGeom prst="rect">
            <a:avLst/>
          </a:prstGeom>
          <a:noFill/>
        </p:spPr>
        <p:txBody>
          <a:bodyPr wrap="none" rtlCol="0">
            <a:spAutoFit/>
          </a:bodyPr>
          <a:lstStyle/>
          <a:p>
            <a:r>
              <a:rPr lang="en-GB" sz="3100" dirty="0" smtClean="0">
                <a:solidFill>
                  <a:schemeClr val="bg1"/>
                </a:solidFill>
              </a:rPr>
              <a:t>Cross-Progeny</a:t>
            </a:r>
            <a:endParaRPr lang="en-GB" sz="3100" dirty="0">
              <a:solidFill>
                <a:schemeClr val="bg1"/>
              </a:solidFill>
            </a:endParaRPr>
          </a:p>
        </p:txBody>
      </p:sp>
    </p:spTree>
    <p:extLst>
      <p:ext uri="{BB962C8B-B14F-4D97-AF65-F5344CB8AC3E}">
        <p14:creationId xmlns:p14="http://schemas.microsoft.com/office/powerpoint/2010/main" val="253729683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p:cNvGraphicFramePr>
            <a:graphicFrameLocks noChangeAspect="1"/>
          </p:cNvGraphicFramePr>
          <p:nvPr>
            <p:extLst>
              <p:ext uri="{D42A27DB-BD31-4B8C-83A1-F6EECF244321}">
                <p14:modId xmlns:p14="http://schemas.microsoft.com/office/powerpoint/2010/main" val="1495623280"/>
              </p:ext>
            </p:extLst>
          </p:nvPr>
        </p:nvGraphicFramePr>
        <p:xfrm>
          <a:off x="4495800" y="3282950"/>
          <a:ext cx="152400" cy="292100"/>
        </p:xfrm>
        <a:graphic>
          <a:graphicData uri="http://schemas.openxmlformats.org/presentationml/2006/ole">
            <mc:AlternateContent xmlns:mc="http://schemas.openxmlformats.org/markup-compatibility/2006">
              <mc:Choice xmlns:v="urn:schemas-microsoft-com:vml" Requires="v">
                <p:oleObj spid="_x0000_s5331" name="Equation" r:id="rId3" imgW="152280" imgH="291960" progId="Equation.3">
                  <p:embed/>
                </p:oleObj>
              </mc:Choice>
              <mc:Fallback>
                <p:oleObj name="Equation" r:id="rId3" imgW="152280" imgH="291960" progId="Equation.3">
                  <p:embed/>
                  <p:pic>
                    <p:nvPicPr>
                      <p:cNvPr id="0" name=""/>
                      <p:cNvPicPr/>
                      <p:nvPr/>
                    </p:nvPicPr>
                    <p:blipFill>
                      <a:blip r:embed="rId4"/>
                      <a:stretch>
                        <a:fillRect/>
                      </a:stretch>
                    </p:blipFill>
                    <p:spPr>
                      <a:xfrm>
                        <a:off x="4495800" y="3282950"/>
                        <a:ext cx="152400" cy="2921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196130779"/>
              </p:ext>
            </p:extLst>
          </p:nvPr>
        </p:nvGraphicFramePr>
        <p:xfrm>
          <a:off x="2771800" y="3206597"/>
          <a:ext cx="2520280" cy="501838"/>
        </p:xfrm>
        <a:graphic>
          <a:graphicData uri="http://schemas.openxmlformats.org/presentationml/2006/ole">
            <mc:AlternateContent xmlns:mc="http://schemas.openxmlformats.org/markup-compatibility/2006">
              <mc:Choice xmlns:v="urn:schemas-microsoft-com:vml" Requires="v">
                <p:oleObj spid="_x0000_s5332" name="Equation" r:id="rId5" imgW="3162240" imgH="609480" progId="Equation.3">
                  <p:embed/>
                </p:oleObj>
              </mc:Choice>
              <mc:Fallback>
                <p:oleObj name="Equation" r:id="rId5" imgW="3162240" imgH="60948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71800" y="3206597"/>
                        <a:ext cx="2520280" cy="501838"/>
                      </a:xfrm>
                      <a:prstGeom prst="rect">
                        <a:avLst/>
                      </a:prstGeom>
                      <a:noFill/>
                      <a:ln>
                        <a:noFill/>
                      </a:ln>
                    </p:spPr>
                  </p:pic>
                </p:oleObj>
              </mc:Fallback>
            </mc:AlternateContent>
          </a:graphicData>
        </a:graphic>
      </p:graphicFrame>
      <p:pic>
        <p:nvPicPr>
          <p:cNvPr id="5134" name="Picture 14"/>
          <p:cNvPicPr>
            <a:picLocks noChangeAspect="1" noChangeArrowheads="1"/>
          </p:cNvPicPr>
          <p:nvPr/>
        </p:nvPicPr>
        <p:blipFill rotWithShape="1">
          <a:blip r:embed="rId7">
            <a:extLst>
              <a:ext uri="{28A0092B-C50C-407E-A947-70E740481C1C}">
                <a14:useLocalDpi xmlns:a14="http://schemas.microsoft.com/office/drawing/2010/main" val="0"/>
              </a:ext>
            </a:extLst>
          </a:blip>
          <a:srcRect l="4159"/>
          <a:stretch/>
        </p:blipFill>
        <p:spPr bwMode="auto">
          <a:xfrm>
            <a:off x="5041098" y="6165304"/>
            <a:ext cx="4102901" cy="34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67544" y="1412776"/>
            <a:ext cx="6625003" cy="584775"/>
          </a:xfrm>
          <a:prstGeom prst="rect">
            <a:avLst/>
          </a:prstGeom>
          <a:noFill/>
        </p:spPr>
        <p:txBody>
          <a:bodyPr wrap="square" rtlCol="0">
            <a:spAutoFit/>
          </a:bodyPr>
          <a:lstStyle/>
          <a:p>
            <a:r>
              <a:rPr lang="en-GB" sz="1600" dirty="0" smtClean="0">
                <a:latin typeface="Arial" pitchFamily="34" charset="0"/>
                <a:cs typeface="Arial" pitchFamily="34" charset="0"/>
              </a:rPr>
              <a:t>The energy required to transmute a fraction of long lived fission products (</a:t>
            </a:r>
            <a:r>
              <a:rPr lang="en-GB" sz="1600" dirty="0" err="1" smtClean="0">
                <a:latin typeface="Arial" pitchFamily="34" charset="0"/>
                <a:cs typeface="Arial" pitchFamily="34" charset="0"/>
              </a:rPr>
              <a:t>ie</a:t>
            </a:r>
            <a:r>
              <a:rPr lang="en-GB" sz="1600" dirty="0">
                <a:latin typeface="Arial" pitchFamily="34" charset="0"/>
                <a:cs typeface="Arial" pitchFamily="34" charset="0"/>
              </a:rPr>
              <a:t> </a:t>
            </a:r>
            <a:r>
              <a:rPr lang="en-GB" sz="1600" baseline="30000" dirty="0" smtClean="0">
                <a:latin typeface="Arial" pitchFamily="34" charset="0"/>
                <a:cs typeface="Arial" pitchFamily="34" charset="0"/>
              </a:rPr>
              <a:t>99</a:t>
            </a:r>
            <a:r>
              <a:rPr lang="en-GB" sz="1600" dirty="0" smtClean="0">
                <a:latin typeface="Arial" pitchFamily="34" charset="0"/>
                <a:cs typeface="Arial" pitchFamily="34" charset="0"/>
              </a:rPr>
              <a:t>Tc</a:t>
            </a:r>
            <a:r>
              <a:rPr lang="en-GB" sz="1600" dirty="0">
                <a:latin typeface="Arial" pitchFamily="34" charset="0"/>
                <a:cs typeface="Arial" pitchFamily="34" charset="0"/>
              </a:rPr>
              <a:t>, </a:t>
            </a:r>
            <a:r>
              <a:rPr lang="en-GB" sz="1600" baseline="30000" dirty="0" smtClean="0">
                <a:latin typeface="Arial" pitchFamily="34" charset="0"/>
                <a:cs typeface="Arial" pitchFamily="34" charset="0"/>
              </a:rPr>
              <a:t>129</a:t>
            </a:r>
            <a:r>
              <a:rPr lang="en-GB" sz="1600" dirty="0" smtClean="0">
                <a:latin typeface="Arial" pitchFamily="34" charset="0"/>
                <a:cs typeface="Arial" pitchFamily="34" charset="0"/>
              </a:rPr>
              <a:t>I</a:t>
            </a:r>
            <a:r>
              <a:rPr lang="en-GB" sz="1600" dirty="0">
                <a:latin typeface="Arial" pitchFamily="34" charset="0"/>
                <a:cs typeface="Arial" pitchFamily="34" charset="0"/>
              </a:rPr>
              <a:t>, </a:t>
            </a:r>
            <a:r>
              <a:rPr lang="en-GB" sz="1600" baseline="30000" dirty="0" smtClean="0">
                <a:latin typeface="Arial" pitchFamily="34" charset="0"/>
                <a:cs typeface="Arial" pitchFamily="34" charset="0"/>
              </a:rPr>
              <a:t>135</a:t>
            </a:r>
            <a:r>
              <a:rPr lang="en-GB" sz="1600" dirty="0" smtClean="0">
                <a:latin typeface="Arial" pitchFamily="34" charset="0"/>
                <a:cs typeface="Arial" pitchFamily="34" charset="0"/>
              </a:rPr>
              <a:t>Cs</a:t>
            </a:r>
            <a:r>
              <a:rPr lang="en-GB" sz="1600" dirty="0">
                <a:latin typeface="Arial" pitchFamily="34" charset="0"/>
                <a:cs typeface="Arial" pitchFamily="34" charset="0"/>
              </a:rPr>
              <a:t>, </a:t>
            </a:r>
            <a:r>
              <a:rPr lang="en-GB" sz="1600" baseline="30000" dirty="0" smtClean="0">
                <a:latin typeface="Arial" pitchFamily="34" charset="0"/>
                <a:cs typeface="Arial" pitchFamily="34" charset="0"/>
              </a:rPr>
              <a:t>126</a:t>
            </a:r>
            <a:r>
              <a:rPr lang="en-GB" sz="1600" dirty="0" smtClean="0">
                <a:latin typeface="Arial" pitchFamily="34" charset="0"/>
                <a:cs typeface="Arial" pitchFamily="34" charset="0"/>
              </a:rPr>
              <a:t>Sn…) </a:t>
            </a:r>
            <a:r>
              <a:rPr lang="en-GB" sz="1600" dirty="0" err="1" smtClean="0">
                <a:solidFill>
                  <a:srgbClr val="C00000"/>
                </a:solidFill>
                <a:latin typeface="Arial" pitchFamily="34" charset="0"/>
                <a:cs typeface="Arial" pitchFamily="34" charset="0"/>
              </a:rPr>
              <a:t>q</a:t>
            </a:r>
            <a:r>
              <a:rPr lang="en-GB" sz="1600" baseline="-25000" dirty="0" err="1" smtClean="0">
                <a:solidFill>
                  <a:srgbClr val="C00000"/>
                </a:solidFill>
                <a:latin typeface="Arial" pitchFamily="34" charset="0"/>
                <a:cs typeface="Arial" pitchFamily="34" charset="0"/>
              </a:rPr>
              <a:t>fp</a:t>
            </a:r>
            <a:r>
              <a:rPr lang="en-GB" sz="1600" dirty="0" smtClean="0">
                <a:latin typeface="Arial" pitchFamily="34" charset="0"/>
                <a:cs typeface="Arial" pitchFamily="34" charset="0"/>
              </a:rPr>
              <a:t>, in an ADSR is given by</a:t>
            </a:r>
            <a:endParaRPr lang="en-GB" sz="1600" dirty="0">
              <a:latin typeface="Arial" pitchFamily="34" charset="0"/>
              <a:cs typeface="Arial" pitchFamily="34" charset="0"/>
            </a:endParaRPr>
          </a:p>
        </p:txBody>
      </p:sp>
      <p:sp>
        <p:nvSpPr>
          <p:cNvPr id="10" name="TextBox 9"/>
          <p:cNvSpPr txBox="1"/>
          <p:nvPr/>
        </p:nvSpPr>
        <p:spPr>
          <a:xfrm>
            <a:off x="467545" y="3376979"/>
            <a:ext cx="6408712" cy="338554"/>
          </a:xfrm>
          <a:prstGeom prst="rect">
            <a:avLst/>
          </a:prstGeom>
          <a:noFill/>
        </p:spPr>
        <p:txBody>
          <a:bodyPr wrap="square" rtlCol="0">
            <a:spAutoFit/>
          </a:bodyPr>
          <a:lstStyle/>
          <a:p>
            <a:r>
              <a:rPr lang="en-GB" sz="1600" dirty="0" smtClean="0">
                <a:latin typeface="Arial" pitchFamily="34" charset="0"/>
                <a:cs typeface="Arial" pitchFamily="34" charset="0"/>
              </a:rPr>
              <a:t>with</a:t>
            </a:r>
            <a:endParaRPr lang="en-GB" sz="1600" dirty="0">
              <a:latin typeface="Arial" pitchFamily="34" charset="0"/>
              <a:cs typeface="Arial" pitchFamily="34" charset="0"/>
            </a:endParaRPr>
          </a:p>
        </p:txBody>
      </p:sp>
      <p:sp>
        <p:nvSpPr>
          <p:cNvPr id="11" name="TextBox 10"/>
          <p:cNvSpPr txBox="1"/>
          <p:nvPr/>
        </p:nvSpPr>
        <p:spPr>
          <a:xfrm>
            <a:off x="436018" y="4005063"/>
            <a:ext cx="8024414" cy="1323439"/>
          </a:xfrm>
          <a:prstGeom prst="rect">
            <a:avLst/>
          </a:prstGeom>
          <a:noFill/>
        </p:spPr>
        <p:txBody>
          <a:bodyPr wrap="square" rtlCol="0">
            <a:spAutoFit/>
          </a:bodyPr>
          <a:lstStyle/>
          <a:p>
            <a:r>
              <a:rPr lang="en-GB" sz="1600" dirty="0" smtClean="0">
                <a:latin typeface="Arial" pitchFamily="34" charset="0"/>
                <a:cs typeface="Arial" pitchFamily="34" charset="0"/>
              </a:rPr>
              <a:t>and </a:t>
            </a:r>
            <a:r>
              <a:rPr lang="el-GR" sz="1600" i="1" dirty="0" smtClean="0">
                <a:solidFill>
                  <a:srgbClr val="C00000"/>
                </a:solidFill>
                <a:cs typeface="Arial" pitchFamily="34" charset="0"/>
              </a:rPr>
              <a:t>η</a:t>
            </a:r>
            <a:r>
              <a:rPr lang="en-GB" sz="1600" baseline="-25000" dirty="0">
                <a:solidFill>
                  <a:srgbClr val="C00000"/>
                </a:solidFill>
                <a:latin typeface="Arial" pitchFamily="34" charset="0"/>
                <a:cs typeface="Arial" pitchFamily="34" charset="0"/>
              </a:rPr>
              <a:t>b</a:t>
            </a:r>
            <a:r>
              <a:rPr lang="en-GB" sz="1600" dirty="0" smtClean="0">
                <a:solidFill>
                  <a:srgbClr val="C00000"/>
                </a:solidFill>
                <a:latin typeface="Arial" pitchFamily="34" charset="0"/>
                <a:cs typeface="Arial" pitchFamily="34" charset="0"/>
              </a:rPr>
              <a:t> </a:t>
            </a:r>
            <a:r>
              <a:rPr lang="en-GB" sz="1600" dirty="0" smtClean="0">
                <a:latin typeface="Arial" pitchFamily="34" charset="0"/>
                <a:cs typeface="Arial" pitchFamily="34" charset="0"/>
              </a:rPr>
              <a:t>and  </a:t>
            </a:r>
            <a:r>
              <a:rPr lang="el-GR" sz="1600" i="1" dirty="0" smtClean="0">
                <a:solidFill>
                  <a:srgbClr val="C00000"/>
                </a:solidFill>
                <a:latin typeface="+mj-lt"/>
                <a:cs typeface="Arial" pitchFamily="34" charset="0"/>
              </a:rPr>
              <a:t>η</a:t>
            </a:r>
            <a:r>
              <a:rPr lang="en-GB" sz="1600" baseline="-25000" dirty="0" smtClean="0">
                <a:solidFill>
                  <a:srgbClr val="C00000"/>
                </a:solidFill>
                <a:latin typeface="Arial" pitchFamily="34" charset="0"/>
                <a:cs typeface="Arial" pitchFamily="34" charset="0"/>
              </a:rPr>
              <a:t>T</a:t>
            </a:r>
            <a:r>
              <a:rPr lang="en-GB" sz="1600" dirty="0" smtClean="0">
                <a:solidFill>
                  <a:srgbClr val="C00000"/>
                </a:solidFill>
                <a:latin typeface="Arial" pitchFamily="34" charset="0"/>
                <a:cs typeface="Arial" pitchFamily="34" charset="0"/>
              </a:rPr>
              <a:t> </a:t>
            </a:r>
            <a:r>
              <a:rPr lang="en-GB" sz="1600" dirty="0" smtClean="0">
                <a:latin typeface="Arial" pitchFamily="34" charset="0"/>
                <a:cs typeface="Arial" pitchFamily="34" charset="0"/>
              </a:rPr>
              <a:t>are the efficiencies of converting electricity into the proton beam (~0.5) and converting heat into electricity (~0.4) respectively.  </a:t>
            </a:r>
            <a:r>
              <a:rPr lang="en-GB" sz="1600" dirty="0" err="1" smtClean="0">
                <a:solidFill>
                  <a:srgbClr val="C00000"/>
                </a:solidFill>
                <a:latin typeface="Arial" pitchFamily="34" charset="0"/>
                <a:cs typeface="Arial" pitchFamily="34" charset="0"/>
              </a:rPr>
              <a:t>N</a:t>
            </a:r>
            <a:r>
              <a:rPr lang="en-GB" sz="1600" baseline="-25000" dirty="0" err="1" smtClean="0">
                <a:solidFill>
                  <a:srgbClr val="C00000"/>
                </a:solidFill>
                <a:latin typeface="Arial" pitchFamily="34" charset="0"/>
                <a:cs typeface="Arial" pitchFamily="34" charset="0"/>
              </a:rPr>
              <a:t>p</a:t>
            </a:r>
            <a:r>
              <a:rPr lang="en-GB" sz="1600" dirty="0" smtClean="0">
                <a:latin typeface="Arial" pitchFamily="34" charset="0"/>
                <a:cs typeface="Arial" pitchFamily="34" charset="0"/>
              </a:rPr>
              <a:t> is the number of spallation neutrons emitted by a proton of energy </a:t>
            </a:r>
            <a:r>
              <a:rPr lang="en-GB" sz="1600" dirty="0" smtClean="0">
                <a:solidFill>
                  <a:srgbClr val="C00000"/>
                </a:solidFill>
                <a:latin typeface="Arial" pitchFamily="34" charset="0"/>
                <a:cs typeface="Arial" pitchFamily="34" charset="0"/>
              </a:rPr>
              <a:t>E</a:t>
            </a:r>
            <a:r>
              <a:rPr lang="en-GB" sz="1600" baseline="-25000" dirty="0" smtClean="0">
                <a:solidFill>
                  <a:srgbClr val="C00000"/>
                </a:solidFill>
                <a:latin typeface="Arial" pitchFamily="34" charset="0"/>
                <a:cs typeface="Arial" pitchFamily="34" charset="0"/>
              </a:rPr>
              <a:t>P</a:t>
            </a:r>
            <a:endParaRPr lang="en-GB" sz="1600" dirty="0" smtClean="0">
              <a:solidFill>
                <a:srgbClr val="C00000"/>
              </a:solidFill>
              <a:latin typeface="Arial" pitchFamily="34" charset="0"/>
              <a:cs typeface="Arial" pitchFamily="34" charset="0"/>
            </a:endParaRPr>
          </a:p>
          <a:p>
            <a:endParaRPr lang="en-GB" sz="1600" dirty="0">
              <a:latin typeface="Arial" pitchFamily="34" charset="0"/>
              <a:cs typeface="Arial" pitchFamily="34" charset="0"/>
            </a:endParaRPr>
          </a:p>
          <a:p>
            <a:r>
              <a:rPr lang="en-GB" sz="1600" dirty="0" smtClean="0">
                <a:latin typeface="Arial" pitchFamily="34" charset="0"/>
                <a:cs typeface="Arial" pitchFamily="34" charset="0"/>
              </a:rPr>
              <a:t>For a positive energy balance we therefore require:</a:t>
            </a:r>
            <a:endParaRPr lang="en-GB" sz="1600" dirty="0">
              <a:latin typeface="Arial" pitchFamily="34" charset="0"/>
              <a:cs typeface="Arial" pitchFamily="34" charset="0"/>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2443960603"/>
              </p:ext>
            </p:extLst>
          </p:nvPr>
        </p:nvGraphicFramePr>
        <p:xfrm>
          <a:off x="1835696" y="2001371"/>
          <a:ext cx="4869978" cy="1157643"/>
        </p:xfrm>
        <a:graphic>
          <a:graphicData uri="http://schemas.openxmlformats.org/presentationml/2006/ole">
            <mc:AlternateContent xmlns:mc="http://schemas.openxmlformats.org/markup-compatibility/2006">
              <mc:Choice xmlns:v="urn:schemas-microsoft-com:vml" Requires="v">
                <p:oleObj spid="_x0000_s5333" name="Equation" r:id="rId8" imgW="5663880" imgH="1307880" progId="Equation.3">
                  <p:embed/>
                </p:oleObj>
              </mc:Choice>
              <mc:Fallback>
                <p:oleObj name="Equation" r:id="rId8" imgW="5663880" imgH="130788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35696" y="2001371"/>
                        <a:ext cx="4869978" cy="1157643"/>
                      </a:xfrm>
                      <a:prstGeom prst="rect">
                        <a:avLst/>
                      </a:prstGeom>
                      <a:noFill/>
                      <a:ln>
                        <a:noFill/>
                      </a:ln>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758768399"/>
              </p:ext>
            </p:extLst>
          </p:nvPr>
        </p:nvGraphicFramePr>
        <p:xfrm>
          <a:off x="3203848" y="5328502"/>
          <a:ext cx="2166938" cy="841375"/>
        </p:xfrm>
        <a:graphic>
          <a:graphicData uri="http://schemas.openxmlformats.org/presentationml/2006/ole">
            <mc:AlternateContent xmlns:mc="http://schemas.openxmlformats.org/markup-compatibility/2006">
              <mc:Choice xmlns:v="urn:schemas-microsoft-com:vml" Requires="v">
                <p:oleObj spid="_x0000_s5334" name="Equation" r:id="rId10" imgW="2565360" imgH="952200" progId="Equation.3">
                  <p:embed/>
                </p:oleObj>
              </mc:Choice>
              <mc:Fallback>
                <p:oleObj name="Equation" r:id="rId10" imgW="2565360" imgH="952200" progId="Equation.3">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03848" y="5328502"/>
                        <a:ext cx="2166938"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extBox 13"/>
          <p:cNvSpPr txBox="1"/>
          <p:nvPr/>
        </p:nvSpPr>
        <p:spPr>
          <a:xfrm>
            <a:off x="5652120" y="5388421"/>
            <a:ext cx="1762021" cy="338554"/>
          </a:xfrm>
          <a:prstGeom prst="rect">
            <a:avLst/>
          </a:prstGeom>
          <a:noFill/>
        </p:spPr>
        <p:txBody>
          <a:bodyPr wrap="none" rtlCol="0">
            <a:spAutoFit/>
          </a:bodyPr>
          <a:lstStyle/>
          <a:p>
            <a:r>
              <a:rPr lang="en-GB" sz="1600" i="1" dirty="0" smtClean="0">
                <a:latin typeface="Arial" pitchFamily="34" charset="0"/>
                <a:cs typeface="Arial" pitchFamily="34" charset="0"/>
              </a:rPr>
              <a:t>(for a lead target)</a:t>
            </a:r>
            <a:endParaRPr lang="en-GB" sz="1600" i="1" dirty="0">
              <a:latin typeface="Arial" pitchFamily="34" charset="0"/>
              <a:cs typeface="Arial" pitchFamily="34" charset="0"/>
            </a:endParaRPr>
          </a:p>
        </p:txBody>
      </p:sp>
      <p:sp>
        <p:nvSpPr>
          <p:cNvPr id="18" name="TextBox 17"/>
          <p:cNvSpPr txBox="1"/>
          <p:nvPr/>
        </p:nvSpPr>
        <p:spPr>
          <a:xfrm>
            <a:off x="395536" y="195134"/>
            <a:ext cx="4032514" cy="584775"/>
          </a:xfrm>
          <a:prstGeom prst="rect">
            <a:avLst/>
          </a:prstGeom>
          <a:noFill/>
        </p:spPr>
        <p:txBody>
          <a:bodyPr wrap="none" rtlCol="0">
            <a:spAutoFit/>
          </a:bodyPr>
          <a:lstStyle/>
          <a:p>
            <a:r>
              <a:rPr lang="en-GB" sz="3200" dirty="0" smtClean="0">
                <a:solidFill>
                  <a:schemeClr val="bg1"/>
                </a:solidFill>
              </a:rPr>
              <a:t>Transmutation of LLFPs</a:t>
            </a:r>
            <a:endParaRPr lang="en-GB" sz="3200" dirty="0">
              <a:solidFill>
                <a:schemeClr val="bg1"/>
              </a:solidFill>
            </a:endParaRPr>
          </a:p>
        </p:txBody>
      </p:sp>
    </p:spTree>
    <p:extLst>
      <p:ext uri="{BB962C8B-B14F-4D97-AF65-F5344CB8AC3E}">
        <p14:creationId xmlns:p14="http://schemas.microsoft.com/office/powerpoint/2010/main" val="51593952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7951" y="176908"/>
            <a:ext cx="5474704" cy="646331"/>
          </a:xfrm>
          <a:prstGeom prst="rect">
            <a:avLst/>
          </a:prstGeom>
          <a:noFill/>
        </p:spPr>
        <p:txBody>
          <a:bodyPr wrap="none" rtlCol="0">
            <a:spAutoFit/>
          </a:bodyPr>
          <a:lstStyle/>
          <a:p>
            <a:r>
              <a:rPr lang="en-GB" sz="3600" dirty="0" smtClean="0">
                <a:solidFill>
                  <a:schemeClr val="bg1"/>
                </a:solidFill>
              </a:rPr>
              <a:t>Fertile to fissile conversion ?</a:t>
            </a:r>
            <a:endParaRPr lang="en-GB" sz="3600" dirty="0">
              <a:solidFill>
                <a:schemeClr val="bg1"/>
              </a:solidFill>
            </a:endParaRPr>
          </a:p>
        </p:txBody>
      </p:sp>
      <p:pic>
        <p:nvPicPr>
          <p:cNvPr id="11266" name="Picture 3" descr="Description: U233xy.gif"/>
          <p:cNvPicPr>
            <a:picLocks noChangeAspect="1" noChangeArrowheads="1"/>
          </p:cNvPicPr>
          <p:nvPr/>
        </p:nvPicPr>
        <p:blipFill rotWithShape="1">
          <a:blip r:embed="rId2">
            <a:extLst>
              <a:ext uri="{28A0092B-C50C-407E-A947-70E740481C1C}">
                <a14:useLocalDpi xmlns:a14="http://schemas.microsoft.com/office/drawing/2010/main" val="0"/>
              </a:ext>
            </a:extLst>
          </a:blip>
          <a:srcRect l="51819" t="3740" r="1165" b="4013"/>
          <a:stretch/>
        </p:blipFill>
        <p:spPr bwMode="auto">
          <a:xfrm>
            <a:off x="439522" y="1628737"/>
            <a:ext cx="3117100" cy="295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95536" y="1264404"/>
            <a:ext cx="6696744" cy="584775"/>
          </a:xfrm>
          <a:prstGeom prst="rect">
            <a:avLst/>
          </a:prstGeom>
          <a:noFill/>
        </p:spPr>
        <p:txBody>
          <a:bodyPr wrap="square" rtlCol="0">
            <a:spAutoFit/>
          </a:bodyPr>
          <a:lstStyle/>
          <a:p>
            <a:r>
              <a:rPr lang="en-GB" sz="1600" dirty="0" smtClean="0">
                <a:latin typeface="Arial" pitchFamily="34" charset="0"/>
                <a:cs typeface="Arial" pitchFamily="34" charset="0"/>
              </a:rPr>
              <a:t>Our GEANT4 calculations show that conversion of </a:t>
            </a:r>
            <a:r>
              <a:rPr lang="en-GB" sz="1600" baseline="30000" dirty="0" smtClean="0">
                <a:latin typeface="Arial" pitchFamily="34" charset="0"/>
                <a:cs typeface="Arial" pitchFamily="34" charset="0"/>
              </a:rPr>
              <a:t>232</a:t>
            </a:r>
            <a:r>
              <a:rPr lang="en-GB" sz="1600" dirty="0" smtClean="0">
                <a:latin typeface="Arial" pitchFamily="34" charset="0"/>
                <a:cs typeface="Arial" pitchFamily="34" charset="0"/>
              </a:rPr>
              <a:t>Th to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 directly by spallation is possible:</a:t>
            </a:r>
            <a:endParaRPr lang="en-GB" sz="1600" dirty="0">
              <a:latin typeface="Arial" pitchFamily="34" charset="0"/>
              <a:cs typeface="Arial" pitchFamily="34" charset="0"/>
            </a:endParaRPr>
          </a:p>
        </p:txBody>
      </p:sp>
      <p:pic>
        <p:nvPicPr>
          <p:cNvPr id="112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836" y="4578800"/>
            <a:ext cx="2958472" cy="1486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 name="Group 9"/>
          <p:cNvGrpSpPr/>
          <p:nvPr/>
        </p:nvGrpSpPr>
        <p:grpSpPr>
          <a:xfrm>
            <a:off x="4076738" y="2132856"/>
            <a:ext cx="4383694" cy="830997"/>
            <a:chOff x="4076738" y="2132856"/>
            <a:chExt cx="4383694" cy="830997"/>
          </a:xfrm>
        </p:grpSpPr>
        <p:sp>
          <p:nvSpPr>
            <p:cNvPr id="4" name="TextBox 3"/>
            <p:cNvSpPr txBox="1"/>
            <p:nvPr/>
          </p:nvSpPr>
          <p:spPr>
            <a:xfrm>
              <a:off x="4211960" y="2132856"/>
              <a:ext cx="4248472" cy="830997"/>
            </a:xfrm>
            <a:prstGeom prst="rect">
              <a:avLst/>
            </a:prstGeom>
            <a:noFill/>
          </p:spPr>
          <p:txBody>
            <a:bodyPr wrap="square" rtlCol="0">
              <a:spAutoFit/>
            </a:bodyPr>
            <a:lstStyle/>
            <a:p>
              <a:r>
                <a:rPr lang="en-GB" sz="1600" dirty="0" smtClean="0">
                  <a:latin typeface="Arial" pitchFamily="34" charset="0"/>
                  <a:cs typeface="Arial" pitchFamily="34" charset="0"/>
                </a:rPr>
                <a:t>1 </a:t>
              </a:r>
              <a:r>
                <a:rPr lang="en-GB" sz="1600" dirty="0" err="1" smtClean="0">
                  <a:latin typeface="Arial" pitchFamily="34" charset="0"/>
                  <a:cs typeface="Arial" pitchFamily="34" charset="0"/>
                </a:rPr>
                <a:t>GeV</a:t>
              </a:r>
              <a:r>
                <a:rPr lang="en-GB" sz="1600" dirty="0" smtClean="0">
                  <a:latin typeface="Arial" pitchFamily="34" charset="0"/>
                  <a:cs typeface="Arial" pitchFamily="34" charset="0"/>
                </a:rPr>
                <a:t> protons incident on a large (60cm diameter 120cm long ) cylinder of </a:t>
              </a:r>
              <a:r>
                <a:rPr lang="en-GB" sz="1600" baseline="30000" dirty="0" smtClean="0">
                  <a:latin typeface="Arial" pitchFamily="34" charset="0"/>
                  <a:cs typeface="Arial" pitchFamily="34" charset="0"/>
                </a:rPr>
                <a:t>232</a:t>
              </a:r>
              <a:r>
                <a:rPr lang="en-GB" sz="1600" dirty="0" smtClean="0">
                  <a:latin typeface="Arial" pitchFamily="34" charset="0"/>
                  <a:cs typeface="Arial" pitchFamily="34" charset="0"/>
                </a:rPr>
                <a:t>Th will generate up to 27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 nuclei per proton</a:t>
              </a:r>
              <a:endParaRPr lang="en-GB" sz="1600" dirty="0">
                <a:latin typeface="Arial" pitchFamily="34" charset="0"/>
                <a:cs typeface="Arial" pitchFamily="34" charset="0"/>
              </a:endParaRPr>
            </a:p>
          </p:txBody>
        </p:sp>
        <p:sp>
          <p:nvSpPr>
            <p:cNvPr id="5" name="Oval 4"/>
            <p:cNvSpPr/>
            <p:nvPr/>
          </p:nvSpPr>
          <p:spPr>
            <a:xfrm>
              <a:off x="4076738" y="2246553"/>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grpSp>
        <p:nvGrpSpPr>
          <p:cNvPr id="7" name="Group 6"/>
          <p:cNvGrpSpPr/>
          <p:nvPr/>
        </p:nvGrpSpPr>
        <p:grpSpPr>
          <a:xfrm>
            <a:off x="4061370" y="3222087"/>
            <a:ext cx="4399062" cy="830997"/>
            <a:chOff x="4061370" y="3222087"/>
            <a:chExt cx="4399062" cy="830997"/>
          </a:xfrm>
        </p:grpSpPr>
        <p:sp>
          <p:nvSpPr>
            <p:cNvPr id="6" name="TextBox 5"/>
            <p:cNvSpPr txBox="1"/>
            <p:nvPr/>
          </p:nvSpPr>
          <p:spPr>
            <a:xfrm>
              <a:off x="4211960" y="3222087"/>
              <a:ext cx="4248472" cy="830997"/>
            </a:xfrm>
            <a:prstGeom prst="rect">
              <a:avLst/>
            </a:prstGeom>
            <a:noFill/>
          </p:spPr>
          <p:txBody>
            <a:bodyPr wrap="square" rtlCol="0">
              <a:spAutoFit/>
            </a:bodyPr>
            <a:lstStyle/>
            <a:p>
              <a:r>
                <a:rPr lang="en-GB" sz="1600" dirty="0" smtClean="0">
                  <a:latin typeface="Arial" pitchFamily="34" charset="0"/>
                  <a:cs typeface="Arial" pitchFamily="34" charset="0"/>
                </a:rPr>
                <a:t>After 300 days  of irradiation with a 1mA, 1 </a:t>
              </a:r>
              <a:r>
                <a:rPr lang="en-GB" sz="1600" dirty="0" err="1" smtClean="0">
                  <a:latin typeface="Arial" pitchFamily="34" charset="0"/>
                  <a:cs typeface="Arial" pitchFamily="34" charset="0"/>
                </a:rPr>
                <a:t>GeV</a:t>
              </a:r>
              <a:r>
                <a:rPr lang="en-GB" sz="1600" dirty="0" smtClean="0">
                  <a:latin typeface="Arial" pitchFamily="34" charset="0"/>
                  <a:cs typeface="Arial" pitchFamily="34" charset="0"/>
                </a:rPr>
                <a:t> proton beam  the mass fraction of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 is 0.2% (1.8% needed for criticality)  </a:t>
              </a:r>
              <a:endParaRPr lang="en-GB" sz="1600" dirty="0">
                <a:latin typeface="Arial" pitchFamily="34" charset="0"/>
                <a:cs typeface="Arial" pitchFamily="34" charset="0"/>
              </a:endParaRPr>
            </a:p>
          </p:txBody>
        </p:sp>
        <p:sp>
          <p:nvSpPr>
            <p:cNvPr id="11" name="Oval 10"/>
            <p:cNvSpPr/>
            <p:nvPr/>
          </p:nvSpPr>
          <p:spPr>
            <a:xfrm>
              <a:off x="4061370" y="3333940"/>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grpSp>
        <p:nvGrpSpPr>
          <p:cNvPr id="15" name="Group 14"/>
          <p:cNvGrpSpPr/>
          <p:nvPr/>
        </p:nvGrpSpPr>
        <p:grpSpPr>
          <a:xfrm>
            <a:off x="4044892" y="4293096"/>
            <a:ext cx="4415540" cy="830997"/>
            <a:chOff x="4044892" y="4293096"/>
            <a:chExt cx="4415540" cy="830997"/>
          </a:xfrm>
        </p:grpSpPr>
        <p:sp>
          <p:nvSpPr>
            <p:cNvPr id="8" name="TextBox 7"/>
            <p:cNvSpPr txBox="1"/>
            <p:nvPr/>
          </p:nvSpPr>
          <p:spPr>
            <a:xfrm>
              <a:off x="4211960" y="4293096"/>
              <a:ext cx="4248472" cy="830997"/>
            </a:xfrm>
            <a:prstGeom prst="rect">
              <a:avLst/>
            </a:prstGeom>
            <a:noFill/>
          </p:spPr>
          <p:txBody>
            <a:bodyPr wrap="square" rtlCol="0">
              <a:spAutoFit/>
            </a:bodyPr>
            <a:lstStyle/>
            <a:p>
              <a:r>
                <a:rPr lang="en-GB" sz="1600" dirty="0" smtClean="0">
                  <a:latin typeface="Arial" pitchFamily="34" charset="0"/>
                  <a:cs typeface="Arial" pitchFamily="34" charset="0"/>
                </a:rPr>
                <a:t>This is unlikely to be an economic process for producing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 for conventional reactor systems</a:t>
              </a:r>
              <a:endParaRPr lang="en-GB" sz="1600" dirty="0">
                <a:latin typeface="Arial" pitchFamily="34" charset="0"/>
                <a:cs typeface="Arial" pitchFamily="34" charset="0"/>
              </a:endParaRPr>
            </a:p>
          </p:txBody>
        </p:sp>
        <p:sp>
          <p:nvSpPr>
            <p:cNvPr id="13" name="Oval 12"/>
            <p:cNvSpPr/>
            <p:nvPr/>
          </p:nvSpPr>
          <p:spPr>
            <a:xfrm>
              <a:off x="4044892" y="4386652"/>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4044892" y="5263498"/>
            <a:ext cx="4415540" cy="584775"/>
            <a:chOff x="4044892" y="5263498"/>
            <a:chExt cx="4415540" cy="584775"/>
          </a:xfrm>
        </p:grpSpPr>
        <p:sp>
          <p:nvSpPr>
            <p:cNvPr id="9" name="TextBox 8"/>
            <p:cNvSpPr txBox="1"/>
            <p:nvPr/>
          </p:nvSpPr>
          <p:spPr>
            <a:xfrm>
              <a:off x="4211960" y="5263498"/>
              <a:ext cx="4248472" cy="584775"/>
            </a:xfrm>
            <a:prstGeom prst="rect">
              <a:avLst/>
            </a:prstGeom>
            <a:noFill/>
          </p:spPr>
          <p:txBody>
            <a:bodyPr wrap="square" rtlCol="0">
              <a:spAutoFit/>
            </a:bodyPr>
            <a:lstStyle/>
            <a:p>
              <a:r>
                <a:rPr lang="en-GB" sz="1600" dirty="0" smtClean="0">
                  <a:latin typeface="Arial" pitchFamily="34" charset="0"/>
                  <a:cs typeface="Arial" pitchFamily="34" charset="0"/>
                </a:rPr>
                <a:t>“</a:t>
              </a:r>
              <a:r>
                <a:rPr lang="en-GB" sz="1600" i="1" dirty="0" smtClean="0">
                  <a:latin typeface="Arial" pitchFamily="34" charset="0"/>
                  <a:cs typeface="Arial" pitchFamily="34" charset="0"/>
                </a:rPr>
                <a:t>Cross-Progeny</a:t>
              </a:r>
              <a:r>
                <a:rPr lang="en-GB" sz="1600" dirty="0" smtClean="0">
                  <a:latin typeface="Arial" pitchFamily="34" charset="0"/>
                  <a:cs typeface="Arial" pitchFamily="34" charset="0"/>
                </a:rPr>
                <a:t>” may be a more appropriate and cost effective route</a:t>
              </a:r>
              <a:endParaRPr lang="en-GB" sz="1600" dirty="0">
                <a:latin typeface="Arial" pitchFamily="34" charset="0"/>
                <a:cs typeface="Arial" pitchFamily="34" charset="0"/>
              </a:endParaRPr>
            </a:p>
          </p:txBody>
        </p:sp>
        <p:sp>
          <p:nvSpPr>
            <p:cNvPr id="14" name="Oval 13"/>
            <p:cNvSpPr/>
            <p:nvPr/>
          </p:nvSpPr>
          <p:spPr>
            <a:xfrm>
              <a:off x="4044892" y="5354841"/>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grpSp>
      <p:sp>
        <p:nvSpPr>
          <p:cNvPr id="12" name="TextBox 11"/>
          <p:cNvSpPr txBox="1"/>
          <p:nvPr/>
        </p:nvSpPr>
        <p:spPr>
          <a:xfrm>
            <a:off x="518836" y="6075396"/>
            <a:ext cx="8280920" cy="307777"/>
          </a:xfrm>
          <a:prstGeom prst="rect">
            <a:avLst/>
          </a:prstGeom>
          <a:noFill/>
        </p:spPr>
        <p:txBody>
          <a:bodyPr wrap="square" rtlCol="0">
            <a:spAutoFit/>
          </a:bodyPr>
          <a:lstStyle/>
          <a:p>
            <a:pPr algn="r"/>
            <a:r>
              <a:rPr lang="en-GB" sz="1400" i="1" dirty="0" smtClean="0">
                <a:solidFill>
                  <a:schemeClr val="accent1">
                    <a:lumMod val="75000"/>
                  </a:schemeClr>
                </a:solidFill>
                <a:latin typeface="Arial" pitchFamily="34" charset="0"/>
                <a:cs typeface="Arial" pitchFamily="34" charset="0"/>
              </a:rPr>
              <a:t> Bungau, Cywinski, Barlow, Bungau</a:t>
            </a:r>
            <a:endParaRPr lang="en-GB" sz="1400" i="1"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065125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1727446"/>
            <a:ext cx="8208912" cy="584775"/>
          </a:xfrm>
          <a:prstGeom prst="rect">
            <a:avLst/>
          </a:prstGeom>
          <a:noFill/>
        </p:spPr>
        <p:txBody>
          <a:bodyPr wrap="square" rtlCol="0">
            <a:spAutoFit/>
          </a:bodyPr>
          <a:lstStyle/>
          <a:p>
            <a:r>
              <a:rPr lang="en-GB" sz="1600" dirty="0" smtClean="0">
                <a:latin typeface="Arial" panose="020B0604020202020204" pitchFamily="34" charset="0"/>
                <a:cs typeface="Arial" panose="020B0604020202020204" pitchFamily="34" charset="0"/>
              </a:rPr>
              <a:t>….do we have the appropriate accelerator technology to drive an ADSR for power generation and/or cross progeny and FP transmutation in terms of  </a:t>
            </a:r>
            <a:endParaRPr lang="en-GB" sz="1600" dirty="0">
              <a:latin typeface="Arial" panose="020B0604020202020204" pitchFamily="34" charset="0"/>
              <a:cs typeface="Arial" panose="020B0604020202020204" pitchFamily="34" charset="0"/>
            </a:endParaRPr>
          </a:p>
        </p:txBody>
      </p:sp>
      <p:sp>
        <p:nvSpPr>
          <p:cNvPr id="3" name="TextBox 2"/>
          <p:cNvSpPr txBox="1"/>
          <p:nvPr/>
        </p:nvSpPr>
        <p:spPr>
          <a:xfrm>
            <a:off x="544843" y="2418065"/>
            <a:ext cx="3195875" cy="1569660"/>
          </a:xfrm>
          <a:prstGeom prst="rect">
            <a:avLst/>
          </a:prstGeom>
          <a:noFill/>
        </p:spPr>
        <p:txBody>
          <a:bodyPr wrap="none" rtlCol="0">
            <a:spAutoFit/>
          </a:bodyPr>
          <a:lstStyle/>
          <a:p>
            <a:pPr>
              <a:lnSpc>
                <a:spcPct val="200000"/>
              </a:lnSpc>
            </a:pPr>
            <a:r>
              <a:rPr lang="en-GB" sz="1600" dirty="0" smtClean="0">
                <a:latin typeface="Arial" panose="020B0604020202020204" pitchFamily="34" charset="0"/>
                <a:cs typeface="Arial" panose="020B0604020202020204" pitchFamily="34" charset="0"/>
              </a:rPr>
              <a:t>(a) </a:t>
            </a:r>
            <a:r>
              <a:rPr lang="en-GB" sz="1600" i="1" dirty="0" smtClean="0">
                <a:latin typeface="Arial" panose="020B0604020202020204" pitchFamily="34" charset="0"/>
                <a:cs typeface="Arial" panose="020B0604020202020204" pitchFamily="34" charset="0"/>
              </a:rPr>
              <a:t>Capital cost</a:t>
            </a:r>
            <a:r>
              <a:rPr lang="en-GB" sz="1600" dirty="0" smtClean="0">
                <a:latin typeface="Arial" panose="020B0604020202020204" pitchFamily="34" charset="0"/>
                <a:cs typeface="Arial" panose="020B0604020202020204" pitchFamily="34" charset="0"/>
              </a:rPr>
              <a:t>?</a:t>
            </a:r>
          </a:p>
          <a:p>
            <a:pPr>
              <a:lnSpc>
                <a:spcPct val="200000"/>
              </a:lnSpc>
            </a:pPr>
            <a:r>
              <a:rPr lang="en-GB" sz="1600" dirty="0" smtClean="0">
                <a:latin typeface="Arial" panose="020B0604020202020204" pitchFamily="34" charset="0"/>
                <a:cs typeface="Arial" panose="020B0604020202020204" pitchFamily="34" charset="0"/>
              </a:rPr>
              <a:t>(b) Energy, current and footprint?</a:t>
            </a:r>
          </a:p>
          <a:p>
            <a:pPr>
              <a:lnSpc>
                <a:spcPct val="200000"/>
              </a:lnSpc>
            </a:pPr>
            <a:r>
              <a:rPr lang="en-GB" sz="1600" dirty="0" smtClean="0">
                <a:latin typeface="Arial" panose="020B0604020202020204" pitchFamily="34" charset="0"/>
                <a:cs typeface="Arial" panose="020B0604020202020204" pitchFamily="34" charset="0"/>
              </a:rPr>
              <a:t>(c) Reliability?</a:t>
            </a:r>
            <a:endParaRPr lang="en-GB" sz="1600" dirty="0">
              <a:latin typeface="Arial" panose="020B0604020202020204" pitchFamily="34" charset="0"/>
              <a:cs typeface="Arial" panose="020B0604020202020204" pitchFamily="34" charset="0"/>
            </a:endParaRPr>
          </a:p>
        </p:txBody>
      </p:sp>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9267"/>
          <a:stretch/>
        </p:blipFill>
        <p:spPr bwMode="auto">
          <a:xfrm>
            <a:off x="3693721" y="2360354"/>
            <a:ext cx="5354820" cy="38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434288" y="3987725"/>
            <a:ext cx="3240360" cy="2348880"/>
            <a:chOff x="5228376" y="2564904"/>
            <a:chExt cx="3740300" cy="1997640"/>
          </a:xfrm>
        </p:grpSpPr>
        <p:sp>
          <p:nvSpPr>
            <p:cNvPr id="6" name="Rectangle 5"/>
            <p:cNvSpPr/>
            <p:nvPr/>
          </p:nvSpPr>
          <p:spPr>
            <a:xfrm>
              <a:off x="5652120" y="2564904"/>
              <a:ext cx="3096344" cy="1440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3" descr="beam-trip.jpg"/>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t="13871"/>
            <a:stretch/>
          </p:blipFill>
          <p:spPr bwMode="auto">
            <a:xfrm>
              <a:off x="5228376" y="2564904"/>
              <a:ext cx="3740300" cy="1997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683568" y="188640"/>
            <a:ext cx="1358064" cy="584775"/>
          </a:xfrm>
          <a:prstGeom prst="rect">
            <a:avLst/>
          </a:prstGeom>
          <a:noFill/>
        </p:spPr>
        <p:txBody>
          <a:bodyPr wrap="none" rtlCol="0">
            <a:spAutoFit/>
          </a:bodyPr>
          <a:lstStyle/>
          <a:p>
            <a:r>
              <a:rPr lang="en-GB" sz="3200" dirty="0" smtClean="0">
                <a:solidFill>
                  <a:schemeClr val="bg1"/>
                </a:solidFill>
              </a:rPr>
              <a:t>But……</a:t>
            </a:r>
            <a:endParaRPr lang="en-GB" sz="3200" dirty="0">
              <a:solidFill>
                <a:schemeClr val="bg1"/>
              </a:solidFill>
            </a:endParaRPr>
          </a:p>
        </p:txBody>
      </p:sp>
    </p:spTree>
    <p:extLst>
      <p:ext uri="{BB962C8B-B14F-4D97-AF65-F5344CB8AC3E}">
        <p14:creationId xmlns:p14="http://schemas.microsoft.com/office/powerpoint/2010/main" val="3309880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751" y="187561"/>
            <a:ext cx="6799747" cy="646331"/>
          </a:xfrm>
          <a:prstGeom prst="rect">
            <a:avLst/>
          </a:prstGeom>
          <a:noFill/>
        </p:spPr>
        <p:txBody>
          <a:bodyPr wrap="none" rtlCol="0">
            <a:spAutoFit/>
          </a:bodyPr>
          <a:lstStyle/>
          <a:p>
            <a:r>
              <a:rPr lang="en-GB" sz="3600" dirty="0" smtClean="0">
                <a:solidFill>
                  <a:schemeClr val="bg1"/>
                </a:solidFill>
              </a:rPr>
              <a:t>New ns-</a:t>
            </a:r>
            <a:r>
              <a:rPr lang="en-GB" sz="3600" dirty="0" err="1" smtClean="0">
                <a:solidFill>
                  <a:schemeClr val="bg1"/>
                </a:solidFill>
              </a:rPr>
              <a:t>ffag</a:t>
            </a:r>
            <a:r>
              <a:rPr lang="en-GB" sz="3600" dirty="0" smtClean="0">
                <a:solidFill>
                  <a:schemeClr val="bg1"/>
                </a:solidFill>
              </a:rPr>
              <a:t> accelerator technology</a:t>
            </a:r>
            <a:endParaRPr lang="en-GB" sz="3600" dirty="0">
              <a:solidFill>
                <a:schemeClr val="bg1"/>
              </a:solidFill>
            </a:endParaRPr>
          </a:p>
        </p:txBody>
      </p:sp>
      <p:pic>
        <p:nvPicPr>
          <p:cNvPr id="71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1031"/>
          <a:stretch/>
        </p:blipFill>
        <p:spPr bwMode="auto">
          <a:xfrm>
            <a:off x="1" y="1167073"/>
            <a:ext cx="9172134" cy="5376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566526" y="224589"/>
            <a:ext cx="1294063" cy="132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Rectangle 1"/>
          <p:cNvSpPr/>
          <p:nvPr/>
        </p:nvSpPr>
        <p:spPr>
          <a:xfrm>
            <a:off x="4211960" y="1167073"/>
            <a:ext cx="4864805" cy="14698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t="29790"/>
          <a:stretch>
            <a:fillRect/>
          </a:stretch>
        </p:blipFill>
        <p:spPr bwMode="auto">
          <a:xfrm>
            <a:off x="7566526" y="1549049"/>
            <a:ext cx="1294063" cy="47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4179494" y="1280699"/>
            <a:ext cx="2900663" cy="1754326"/>
          </a:xfrm>
          <a:prstGeom prst="rect">
            <a:avLst/>
          </a:prstGeom>
          <a:noFill/>
        </p:spPr>
        <p:txBody>
          <a:bodyPr wrap="square" rtlCol="0">
            <a:spAutoFit/>
          </a:bodyPr>
          <a:lstStyle/>
          <a:p>
            <a:r>
              <a:rPr lang="en-GB" dirty="0" smtClean="0">
                <a:solidFill>
                  <a:schemeClr val="tx2"/>
                </a:solidFill>
                <a:latin typeface="Arial" pitchFamily="34" charset="0"/>
                <a:cs typeface="Arial" pitchFamily="34" charset="0"/>
              </a:rPr>
              <a:t>Huddersfield led the international £7.5M ns-</a:t>
            </a:r>
            <a:r>
              <a:rPr lang="en-GB" dirty="0" err="1" smtClean="0">
                <a:solidFill>
                  <a:schemeClr val="tx2"/>
                </a:solidFill>
                <a:latin typeface="Arial" pitchFamily="34" charset="0"/>
                <a:cs typeface="Arial" pitchFamily="34" charset="0"/>
              </a:rPr>
              <a:t>ffag</a:t>
            </a:r>
            <a:r>
              <a:rPr lang="en-GB" dirty="0" smtClean="0">
                <a:solidFill>
                  <a:schemeClr val="tx2"/>
                </a:solidFill>
                <a:latin typeface="Arial" pitchFamily="34" charset="0"/>
                <a:cs typeface="Arial" pitchFamily="34" charset="0"/>
              </a:rPr>
              <a:t> project to develop and build a new type of particle accelerator</a:t>
            </a:r>
          </a:p>
          <a:p>
            <a:endParaRPr lang="en-GB" dirty="0">
              <a:solidFill>
                <a:schemeClr val="tx2"/>
              </a:solidFill>
              <a:latin typeface="Arial" pitchFamily="34" charset="0"/>
              <a:cs typeface="Arial" pitchFamily="34"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195" y="252884"/>
            <a:ext cx="1244724" cy="1244724"/>
          </a:xfrm>
          <a:prstGeom prst="rect">
            <a:avLst/>
          </a:prstGeom>
          <a:solidFill>
            <a:srgbClr val="406B98"/>
          </a:solidFill>
        </p:spPr>
      </p:pic>
    </p:spTree>
    <p:extLst>
      <p:ext uri="{BB962C8B-B14F-4D97-AF65-F5344CB8AC3E}">
        <p14:creationId xmlns:p14="http://schemas.microsoft.com/office/powerpoint/2010/main" val="354118685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751" y="187561"/>
            <a:ext cx="7116885" cy="646331"/>
          </a:xfrm>
          <a:prstGeom prst="rect">
            <a:avLst/>
          </a:prstGeom>
          <a:noFill/>
        </p:spPr>
        <p:txBody>
          <a:bodyPr wrap="none" rtlCol="0">
            <a:spAutoFit/>
          </a:bodyPr>
          <a:lstStyle/>
          <a:p>
            <a:r>
              <a:rPr lang="en-GB" sz="3600" dirty="0" smtClean="0">
                <a:solidFill>
                  <a:schemeClr val="bg1"/>
                </a:solidFill>
              </a:rPr>
              <a:t>EMMA – world’s first electron ns-</a:t>
            </a:r>
            <a:r>
              <a:rPr lang="en-GB" sz="3600" dirty="0" err="1" smtClean="0">
                <a:solidFill>
                  <a:schemeClr val="bg1"/>
                </a:solidFill>
              </a:rPr>
              <a:t>ffag</a:t>
            </a:r>
            <a:endParaRPr lang="en-GB" sz="3600" dirty="0">
              <a:solidFill>
                <a:schemeClr val="bg1"/>
              </a:solidFill>
            </a:endParaRPr>
          </a:p>
        </p:txBody>
      </p:sp>
      <p:sp>
        <p:nvSpPr>
          <p:cNvPr id="4" name="Rectangle 3"/>
          <p:cNvSpPr/>
          <p:nvPr/>
        </p:nvSpPr>
        <p:spPr>
          <a:xfrm>
            <a:off x="7566526" y="224589"/>
            <a:ext cx="1294063" cy="132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2" name="Rectangle 1"/>
          <p:cNvSpPr/>
          <p:nvPr/>
        </p:nvSpPr>
        <p:spPr>
          <a:xfrm>
            <a:off x="4211960" y="1167073"/>
            <a:ext cx="4864805" cy="14698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rcRect t="29790"/>
          <a:stretch>
            <a:fillRect/>
          </a:stretch>
        </p:blipFill>
        <p:spPr bwMode="auto">
          <a:xfrm>
            <a:off x="7566526" y="1549049"/>
            <a:ext cx="1294063" cy="470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91195" y="252884"/>
            <a:ext cx="1244724" cy="1244724"/>
          </a:xfrm>
          <a:prstGeom prst="rect">
            <a:avLst/>
          </a:prstGeom>
          <a:solidFill>
            <a:srgbClr val="406B98"/>
          </a:solidFill>
        </p:spPr>
      </p:pic>
      <p:pic>
        <p:nvPicPr>
          <p:cNvPr id="9" name="emmaMovie.wmv">
            <a:hlinkClick r:id="" action="ppaction://media"/>
          </p:cNvPr>
          <p:cNvPicPr>
            <a:picLocks noRot="1" noChangeAspect="1"/>
          </p:cNvPicPr>
          <p:nvPr>
            <a:videoFile r:link="rId1"/>
          </p:nvPr>
        </p:nvPicPr>
        <p:blipFill>
          <a:blip r:embed="rId5">
            <a:extLst>
              <a:ext uri="{28A0092B-C50C-407E-A947-70E740481C1C}">
                <a14:useLocalDpi xmlns:a14="http://schemas.microsoft.com/office/drawing/2010/main" val="0"/>
              </a:ext>
            </a:extLst>
          </a:blip>
          <a:srcRect/>
          <a:stretch>
            <a:fillRect/>
          </a:stretch>
        </p:blipFill>
        <p:spPr bwMode="auto">
          <a:xfrm>
            <a:off x="107504" y="1221548"/>
            <a:ext cx="7404644" cy="52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0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037"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9"/>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9"/>
                                        </p:tgtEl>
                                      </p:cBhvr>
                                    </p:cmd>
                                  </p:childTnLst>
                                </p:cTn>
                              </p:par>
                            </p:childTnLst>
                          </p:cTn>
                        </p:par>
                      </p:childTnLst>
                    </p:cTn>
                  </p:par>
                </p:childTnLst>
              </p:cTn>
              <p:nextCondLst>
                <p:cond evt="onClick" delay="0">
                  <p:tgtEl>
                    <p:spTgt spid="9"/>
                  </p:tgtEl>
                </p:cond>
              </p:nextCondLst>
            </p:seq>
            <p:video>
              <p:cMediaNode vol="0" mute="1">
                <p:cTn id="12" repeatCount="indefinite" fill="hold" display="0">
                  <p:stCondLst>
                    <p:cond delay="indefinite"/>
                  </p:stCondLst>
                </p:cTn>
                <p:tgtEl>
                  <p:spTgt spid="9"/>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6751" y="187561"/>
            <a:ext cx="5106463" cy="646331"/>
          </a:xfrm>
          <a:prstGeom prst="rect">
            <a:avLst/>
          </a:prstGeom>
          <a:noFill/>
        </p:spPr>
        <p:txBody>
          <a:bodyPr wrap="none" rtlCol="0">
            <a:spAutoFit/>
          </a:bodyPr>
          <a:lstStyle/>
          <a:p>
            <a:r>
              <a:rPr lang="en-GB" sz="3600" baseline="30000" dirty="0" smtClean="0">
                <a:solidFill>
                  <a:schemeClr val="bg1"/>
                </a:solidFill>
              </a:rPr>
              <a:t>233</a:t>
            </a:r>
            <a:r>
              <a:rPr lang="en-GB" sz="3600" dirty="0" smtClean="0">
                <a:solidFill>
                  <a:schemeClr val="bg1"/>
                </a:solidFill>
              </a:rPr>
              <a:t>U Fission Cross-sections</a:t>
            </a:r>
            <a:endParaRPr lang="en-GB" sz="3600" dirty="0">
              <a:solidFill>
                <a:schemeClr val="bg1"/>
              </a:solidFill>
            </a:endParaRPr>
          </a:p>
        </p:txBody>
      </p:sp>
      <p:pic>
        <p:nvPicPr>
          <p:cNvPr id="31747" name="Picture 3"/>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94324" y="1411961"/>
            <a:ext cx="5749209" cy="2647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8"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40031" y="4058980"/>
            <a:ext cx="3035222" cy="23271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749"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79425" y="4162683"/>
            <a:ext cx="2986707" cy="2143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216355" y="1628800"/>
            <a:ext cx="2553131" cy="1323439"/>
          </a:xfrm>
          <a:prstGeom prst="rect">
            <a:avLst/>
          </a:prstGeom>
          <a:noFill/>
        </p:spPr>
        <p:txBody>
          <a:bodyPr wrap="square" rtlCol="0">
            <a:spAutoFit/>
          </a:bodyPr>
          <a:lstStyle/>
          <a:p>
            <a:r>
              <a:rPr lang="en-GB" sz="1600" dirty="0" smtClean="0">
                <a:latin typeface="Arial" pitchFamily="34" charset="0"/>
                <a:cs typeface="Arial" pitchFamily="34" charset="0"/>
              </a:rPr>
              <a:t>Measurement of the mass and isotopic yields of the </a:t>
            </a:r>
            <a:r>
              <a:rPr lang="en-GB" sz="1600" baseline="30000" dirty="0" smtClean="0">
                <a:latin typeface="Arial" pitchFamily="34" charset="0"/>
                <a:cs typeface="Arial" pitchFamily="34" charset="0"/>
              </a:rPr>
              <a:t>233</a:t>
            </a:r>
            <a:r>
              <a:rPr lang="en-GB" sz="1600" dirty="0" smtClean="0">
                <a:latin typeface="Arial" pitchFamily="34" charset="0"/>
                <a:cs typeface="Arial" pitchFamily="34" charset="0"/>
              </a:rPr>
              <a:t>U(</a:t>
            </a:r>
            <a:r>
              <a:rPr lang="en-GB" sz="1600" dirty="0" err="1" smtClean="0">
                <a:latin typeface="Arial" pitchFamily="34" charset="0"/>
                <a:cs typeface="Arial" pitchFamily="34" charset="0"/>
              </a:rPr>
              <a:t>n</a:t>
            </a:r>
            <a:r>
              <a:rPr lang="en-GB" sz="1600" baseline="-25000" dirty="0" err="1" smtClean="0">
                <a:latin typeface="Arial" pitchFamily="34" charset="0"/>
                <a:cs typeface="Arial" pitchFamily="34" charset="0"/>
              </a:rPr>
              <a:t>th</a:t>
            </a:r>
            <a:r>
              <a:rPr lang="en-GB" sz="1600" dirty="0" err="1" smtClean="0">
                <a:latin typeface="Arial" pitchFamily="34" charset="0"/>
                <a:cs typeface="Arial" pitchFamily="34" charset="0"/>
              </a:rPr>
              <a:t>,f</a:t>
            </a:r>
            <a:r>
              <a:rPr lang="en-GB" sz="1600" dirty="0" smtClean="0">
                <a:latin typeface="Arial" pitchFamily="34" charset="0"/>
                <a:cs typeface="Arial" pitchFamily="34" charset="0"/>
              </a:rPr>
              <a:t>) </a:t>
            </a:r>
            <a:r>
              <a:rPr lang="en-GB" sz="1600" dirty="0" err="1" smtClean="0">
                <a:latin typeface="Arial" pitchFamily="34" charset="0"/>
                <a:cs typeface="Arial" pitchFamily="34" charset="0"/>
              </a:rPr>
              <a:t>rection</a:t>
            </a:r>
            <a:r>
              <a:rPr lang="en-GB" sz="1600" dirty="0" smtClean="0">
                <a:latin typeface="Arial" pitchFamily="34" charset="0"/>
                <a:cs typeface="Arial" pitchFamily="34" charset="0"/>
              </a:rPr>
              <a:t> at the </a:t>
            </a:r>
            <a:r>
              <a:rPr lang="en-GB" sz="1600" dirty="0" err="1" smtClean="0">
                <a:latin typeface="Arial" pitchFamily="34" charset="0"/>
                <a:cs typeface="Arial" pitchFamily="34" charset="0"/>
              </a:rPr>
              <a:t>Lohengrin</a:t>
            </a:r>
            <a:r>
              <a:rPr lang="en-GB" sz="1600" dirty="0" smtClean="0">
                <a:latin typeface="Arial" pitchFamily="34" charset="0"/>
                <a:cs typeface="Arial" pitchFamily="34" charset="0"/>
              </a:rPr>
              <a:t> Spectrometer (ILL, Grenoble)</a:t>
            </a:r>
            <a:endParaRPr lang="en-GB" sz="1600" dirty="0">
              <a:latin typeface="Arial" pitchFamily="34" charset="0"/>
              <a:cs typeface="Arial" pitchFamily="34" charset="0"/>
            </a:endParaRPr>
          </a:p>
        </p:txBody>
      </p:sp>
      <p:sp>
        <p:nvSpPr>
          <p:cNvPr id="9" name="TextBox 8"/>
          <p:cNvSpPr txBox="1"/>
          <p:nvPr/>
        </p:nvSpPr>
        <p:spPr>
          <a:xfrm>
            <a:off x="216355" y="4021324"/>
            <a:ext cx="2553131" cy="584775"/>
          </a:xfrm>
          <a:prstGeom prst="rect">
            <a:avLst/>
          </a:prstGeom>
          <a:noFill/>
        </p:spPr>
        <p:txBody>
          <a:bodyPr wrap="square" rtlCol="0">
            <a:spAutoFit/>
          </a:bodyPr>
          <a:lstStyle/>
          <a:p>
            <a:r>
              <a:rPr lang="en-GB" sz="1600" dirty="0" smtClean="0">
                <a:latin typeface="Arial" pitchFamily="34" charset="0"/>
                <a:cs typeface="Arial" pitchFamily="34" charset="0"/>
              </a:rPr>
              <a:t>International team led by </a:t>
            </a:r>
            <a:r>
              <a:rPr lang="en-GB" sz="1600" dirty="0" err="1" smtClean="0">
                <a:latin typeface="Arial" pitchFamily="34" charset="0"/>
                <a:cs typeface="Arial" pitchFamily="34" charset="0"/>
              </a:rPr>
              <a:t>Kessedjian</a:t>
            </a:r>
            <a:r>
              <a:rPr lang="en-GB" sz="1600" dirty="0" smtClean="0">
                <a:latin typeface="Arial" pitchFamily="34" charset="0"/>
                <a:cs typeface="Arial" pitchFamily="34" charset="0"/>
              </a:rPr>
              <a:t> (Grenoble)</a:t>
            </a:r>
          </a:p>
        </p:txBody>
      </p:sp>
      <p:sp>
        <p:nvSpPr>
          <p:cNvPr id="10" name="TextBox 9"/>
          <p:cNvSpPr txBox="1"/>
          <p:nvPr/>
        </p:nvSpPr>
        <p:spPr>
          <a:xfrm>
            <a:off x="216355" y="4725144"/>
            <a:ext cx="2685712" cy="1400383"/>
          </a:xfrm>
          <a:prstGeom prst="rect">
            <a:avLst/>
          </a:prstGeom>
          <a:noFill/>
        </p:spPr>
        <p:txBody>
          <a:bodyPr wrap="square" rtlCol="0">
            <a:spAutoFit/>
          </a:bodyPr>
          <a:lstStyle/>
          <a:p>
            <a:r>
              <a:rPr lang="en-GB" sz="1400" dirty="0" smtClean="0">
                <a:latin typeface="Arial" pitchFamily="34" charset="0"/>
                <a:cs typeface="Arial" pitchFamily="34" charset="0"/>
              </a:rPr>
              <a:t>Published in :</a:t>
            </a:r>
          </a:p>
          <a:p>
            <a:r>
              <a:rPr lang="en-GB" sz="1400" i="1" dirty="0" smtClean="0">
                <a:latin typeface="Arial" pitchFamily="34" charset="0"/>
                <a:cs typeface="Arial" pitchFamily="34" charset="0"/>
              </a:rPr>
              <a:t>Advancements </a:t>
            </a:r>
            <a:r>
              <a:rPr lang="en-GB" sz="1400" i="1" dirty="0">
                <a:latin typeface="Arial" pitchFamily="34" charset="0"/>
                <a:cs typeface="Arial" pitchFamily="34" charset="0"/>
              </a:rPr>
              <a:t>in Nuclear Instrumentation Measurement Methods and their Applications </a:t>
            </a:r>
            <a:r>
              <a:rPr lang="en-GB" sz="1600" dirty="0">
                <a:latin typeface="Arial" pitchFamily="34" charset="0"/>
                <a:cs typeface="Arial" pitchFamily="34" charset="0"/>
              </a:rPr>
              <a:t>(</a:t>
            </a:r>
            <a:r>
              <a:rPr lang="en-GB" sz="1400" dirty="0">
                <a:latin typeface="Arial" pitchFamily="34" charset="0"/>
                <a:cs typeface="Arial" pitchFamily="34" charset="0"/>
              </a:rPr>
              <a:t>ANIMMA), </a:t>
            </a:r>
            <a:r>
              <a:rPr lang="en-GB" sz="1400" dirty="0" smtClean="0">
                <a:latin typeface="Arial" pitchFamily="34" charset="0"/>
                <a:cs typeface="Arial" pitchFamily="34" charset="0"/>
              </a:rPr>
              <a:t>2011</a:t>
            </a:r>
          </a:p>
          <a:p>
            <a:r>
              <a:rPr lang="en-GB" sz="1100" dirty="0" smtClean="0">
                <a:latin typeface="Arial" pitchFamily="34" charset="0"/>
                <a:cs typeface="Arial" pitchFamily="34" charset="0"/>
              </a:rPr>
              <a:t>DOI:10.1109/ANIMMA.2011.6172920</a:t>
            </a:r>
            <a:endParaRPr lang="en-GB" sz="1100" dirty="0">
              <a:latin typeface="Arial" pitchFamily="34" charset="0"/>
              <a:cs typeface="Arial" pitchFamily="34" charset="0"/>
            </a:endParaRPr>
          </a:p>
        </p:txBody>
      </p:sp>
      <p:sp>
        <p:nvSpPr>
          <p:cNvPr id="11" name="TextBox 10"/>
          <p:cNvSpPr txBox="1"/>
          <p:nvPr/>
        </p:nvSpPr>
        <p:spPr>
          <a:xfrm>
            <a:off x="216355" y="3071283"/>
            <a:ext cx="2838960" cy="830997"/>
          </a:xfrm>
          <a:prstGeom prst="rect">
            <a:avLst/>
          </a:prstGeom>
          <a:noFill/>
        </p:spPr>
        <p:txBody>
          <a:bodyPr wrap="square" rtlCol="0">
            <a:spAutoFit/>
          </a:bodyPr>
          <a:lstStyle/>
          <a:p>
            <a:r>
              <a:rPr lang="en-GB" sz="1600" dirty="0" smtClean="0">
                <a:latin typeface="Arial" pitchFamily="34" charset="0"/>
                <a:cs typeface="Arial" pitchFamily="34" charset="0"/>
              </a:rPr>
              <a:t>Fission fragments </a:t>
            </a:r>
            <a:r>
              <a:rPr lang="en-GB" sz="1600" dirty="0">
                <a:latin typeface="Arial" pitchFamily="34" charset="0"/>
                <a:cs typeface="Arial" pitchFamily="34" charset="0"/>
              </a:rPr>
              <a:t>deflected electrically and magnetically </a:t>
            </a:r>
            <a:r>
              <a:rPr lang="en-GB" sz="1600" dirty="0" smtClean="0">
                <a:latin typeface="Arial" pitchFamily="34" charset="0"/>
                <a:cs typeface="Arial" pitchFamily="34" charset="0"/>
              </a:rPr>
              <a:t>(to give </a:t>
            </a:r>
            <a:r>
              <a:rPr lang="en-GB" sz="1600" dirty="0">
                <a:latin typeface="Arial" pitchFamily="34" charset="0"/>
                <a:cs typeface="Arial" pitchFamily="34" charset="0"/>
              </a:rPr>
              <a:t>A/Q and E/Q</a:t>
            </a:r>
            <a:r>
              <a:rPr lang="en-GB" sz="1600" dirty="0" smtClean="0">
                <a:latin typeface="Arial" pitchFamily="34" charset="0"/>
                <a:cs typeface="Arial" pitchFamily="34" charset="0"/>
              </a:rPr>
              <a:t>)</a:t>
            </a:r>
            <a:endParaRPr lang="en-GB" sz="1600" dirty="0">
              <a:latin typeface="Arial" pitchFamily="34" charset="0"/>
              <a:cs typeface="Arial" pitchFamily="34" charset="0"/>
            </a:endParaRPr>
          </a:p>
        </p:txBody>
      </p:sp>
    </p:spTree>
    <p:extLst>
      <p:ext uri="{BB962C8B-B14F-4D97-AF65-F5344CB8AC3E}">
        <p14:creationId xmlns:p14="http://schemas.microsoft.com/office/powerpoint/2010/main" val="426049106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6751" y="187561"/>
            <a:ext cx="6202852" cy="646331"/>
          </a:xfrm>
          <a:prstGeom prst="rect">
            <a:avLst/>
          </a:prstGeom>
          <a:noFill/>
        </p:spPr>
        <p:txBody>
          <a:bodyPr wrap="none" rtlCol="0">
            <a:spAutoFit/>
          </a:bodyPr>
          <a:lstStyle/>
          <a:p>
            <a:r>
              <a:rPr lang="en-GB" sz="3600" dirty="0" smtClean="0">
                <a:solidFill>
                  <a:schemeClr val="bg1"/>
                </a:solidFill>
              </a:rPr>
              <a:t>Molecular dynamics simulations</a:t>
            </a:r>
            <a:endParaRPr lang="en-GB" sz="3600" dirty="0">
              <a:solidFill>
                <a:schemeClr val="bg1"/>
              </a:solidFill>
            </a:endParaRPr>
          </a:p>
        </p:txBody>
      </p:sp>
      <p:graphicFrame>
        <p:nvGraphicFramePr>
          <p:cNvPr id="3" name="Object 2"/>
          <p:cNvGraphicFramePr>
            <a:graphicFrameLocks noChangeAspect="1"/>
          </p:cNvGraphicFramePr>
          <p:nvPr userDrawn="1">
            <p:extLst>
              <p:ext uri="{D42A27DB-BD31-4B8C-83A1-F6EECF244321}">
                <p14:modId xmlns:p14="http://schemas.microsoft.com/office/powerpoint/2010/main" val="3455659979"/>
              </p:ext>
            </p:extLst>
          </p:nvPr>
        </p:nvGraphicFramePr>
        <p:xfrm>
          <a:off x="467544" y="1340768"/>
          <a:ext cx="2088232" cy="2088232"/>
        </p:xfrm>
        <a:graphic>
          <a:graphicData uri="http://schemas.openxmlformats.org/presentationml/2006/ole">
            <mc:AlternateContent xmlns:mc="http://schemas.openxmlformats.org/markup-compatibility/2006">
              <mc:Choice xmlns:v="urn:schemas-microsoft-com:vml" Requires="v">
                <p:oleObj spid="_x0000_s32807" r:id="rId3" imgW="3048426" imgH="3048426" progId="Unknown">
                  <p:embed/>
                </p:oleObj>
              </mc:Choice>
              <mc:Fallback>
                <p:oleObj r:id="rId3" imgW="3048426" imgH="3048426" progId="Unknown">
                  <p:embed/>
                  <p:pic>
                    <p:nvPicPr>
                      <p:cNvPr id="0" name="Object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544" y="1340768"/>
                        <a:ext cx="2088232" cy="2088232"/>
                      </a:xfrm>
                      <a:prstGeom prst="rect">
                        <a:avLst/>
                      </a:prstGeom>
                      <a:noFill/>
                      <a:ln>
                        <a:noFill/>
                      </a:ln>
                    </p:spPr>
                  </p:pic>
                </p:oleObj>
              </mc:Fallback>
            </mc:AlternateContent>
          </a:graphicData>
        </a:graphic>
      </p:graphicFrame>
      <p:pic>
        <p:nvPicPr>
          <p:cNvPr id="3277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0952" y="3629951"/>
            <a:ext cx="1946422" cy="2341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3131840" y="1412776"/>
            <a:ext cx="4320480" cy="4688463"/>
          </a:xfrm>
          <a:prstGeom prst="rect">
            <a:avLst/>
          </a:prstGeom>
        </p:spPr>
        <p:txBody>
          <a:bodyPr wrap="square">
            <a:spAutoFit/>
          </a:bodyPr>
          <a:lstStyle/>
          <a:p>
            <a:r>
              <a:rPr lang="en-GB" sz="1600" dirty="0" smtClean="0">
                <a:latin typeface="Arial" pitchFamily="34" charset="0"/>
                <a:cs typeface="Arial" pitchFamily="34" charset="0"/>
              </a:rPr>
              <a:t>Molecular </a:t>
            </a:r>
            <a:r>
              <a:rPr lang="en-GB" sz="1600" dirty="0">
                <a:latin typeface="Arial" pitchFamily="34" charset="0"/>
                <a:cs typeface="Arial" pitchFamily="34" charset="0"/>
              </a:rPr>
              <a:t>dynamics </a:t>
            </a:r>
            <a:r>
              <a:rPr lang="en-GB" sz="1600" dirty="0" smtClean="0">
                <a:latin typeface="Arial" pitchFamily="34" charset="0"/>
                <a:cs typeface="Arial" pitchFamily="34" charset="0"/>
              </a:rPr>
              <a:t>have been used to </a:t>
            </a:r>
            <a:r>
              <a:rPr lang="en-GB" sz="1600" dirty="0">
                <a:latin typeface="Arial" pitchFamily="34" charset="0"/>
                <a:cs typeface="Arial" pitchFamily="34" charset="0"/>
              </a:rPr>
              <a:t>investigate the thermal expansion, oxygen diffusion, </a:t>
            </a:r>
            <a:r>
              <a:rPr lang="en-GB" sz="1600" dirty="0" smtClean="0">
                <a:latin typeface="Arial" pitchFamily="34" charset="0"/>
                <a:cs typeface="Arial" pitchFamily="34" charset="0"/>
              </a:rPr>
              <a:t>and heat </a:t>
            </a:r>
            <a:r>
              <a:rPr lang="en-GB" sz="1600" dirty="0">
                <a:latin typeface="Arial" pitchFamily="34" charset="0"/>
                <a:cs typeface="Arial" pitchFamily="34" charset="0"/>
              </a:rPr>
              <a:t>capacity of pure </a:t>
            </a:r>
            <a:r>
              <a:rPr lang="en-GB" sz="1600" dirty="0" err="1">
                <a:latin typeface="Arial" pitchFamily="34" charset="0"/>
                <a:cs typeface="Arial" pitchFamily="34" charset="0"/>
              </a:rPr>
              <a:t>thoria</a:t>
            </a:r>
            <a:r>
              <a:rPr lang="en-GB" sz="1600" dirty="0">
                <a:latin typeface="Arial" pitchFamily="34" charset="0"/>
                <a:cs typeface="Arial" pitchFamily="34" charset="0"/>
              </a:rPr>
              <a:t> and uranium doped (1-10%) </a:t>
            </a:r>
            <a:r>
              <a:rPr lang="en-GB" sz="1600" dirty="0" err="1">
                <a:latin typeface="Arial" pitchFamily="34" charset="0"/>
                <a:cs typeface="Arial" pitchFamily="34" charset="0"/>
              </a:rPr>
              <a:t>thoria</a:t>
            </a:r>
            <a:r>
              <a:rPr lang="en-GB" sz="1600" dirty="0">
                <a:latin typeface="Arial" pitchFamily="34" charset="0"/>
                <a:cs typeface="Arial" pitchFamily="34" charset="0"/>
              </a:rPr>
              <a:t> between 1500 K and 3600 K</a:t>
            </a:r>
            <a:r>
              <a:rPr lang="en-GB" sz="1600" dirty="0" smtClean="0">
                <a:latin typeface="Arial" pitchFamily="34" charset="0"/>
                <a:cs typeface="Arial" pitchFamily="34" charset="0"/>
              </a:rPr>
              <a:t>.</a:t>
            </a:r>
          </a:p>
          <a:p>
            <a:endParaRPr lang="en-GB" sz="1600" dirty="0">
              <a:latin typeface="Arial" pitchFamily="34" charset="0"/>
              <a:cs typeface="Arial" pitchFamily="34" charset="0"/>
            </a:endParaRPr>
          </a:p>
          <a:p>
            <a:r>
              <a:rPr lang="en-GB" sz="1600" dirty="0" smtClean="0">
                <a:latin typeface="Arial" pitchFamily="34" charset="0"/>
                <a:cs typeface="Arial" pitchFamily="34" charset="0"/>
              </a:rPr>
              <a:t>Effects of radiation damage, oxygen vacancies and U substitution have been simulated</a:t>
            </a:r>
            <a:endParaRPr lang="en-GB" sz="1600" dirty="0">
              <a:latin typeface="Arial" pitchFamily="34" charset="0"/>
              <a:cs typeface="Arial" pitchFamily="34" charset="0"/>
            </a:endParaRPr>
          </a:p>
          <a:p>
            <a:endParaRPr lang="en-GB" sz="1600" dirty="0" smtClean="0">
              <a:latin typeface="Arial" pitchFamily="34" charset="0"/>
              <a:cs typeface="Arial" pitchFamily="34" charset="0"/>
            </a:endParaRPr>
          </a:p>
          <a:p>
            <a:r>
              <a:rPr lang="en-GB" sz="1600" dirty="0">
                <a:latin typeface="Arial" pitchFamily="34" charset="0"/>
                <a:cs typeface="Arial" pitchFamily="34" charset="0"/>
              </a:rPr>
              <a:t>R</a:t>
            </a:r>
            <a:r>
              <a:rPr lang="en-GB" sz="1600" dirty="0" smtClean="0">
                <a:latin typeface="Arial" pitchFamily="34" charset="0"/>
                <a:cs typeface="Arial" pitchFamily="34" charset="0"/>
              </a:rPr>
              <a:t>esults </a:t>
            </a:r>
            <a:r>
              <a:rPr lang="en-GB" sz="1600" dirty="0">
                <a:latin typeface="Arial" pitchFamily="34" charset="0"/>
                <a:cs typeface="Arial" pitchFamily="34" charset="0"/>
              </a:rPr>
              <a:t>indicate that the thermal p</a:t>
            </a:r>
            <a:r>
              <a:rPr lang="en-GB" sz="1600" dirty="0" smtClean="0">
                <a:latin typeface="Arial" pitchFamily="34" charset="0"/>
                <a:cs typeface="Arial" pitchFamily="34" charset="0"/>
              </a:rPr>
              <a:t>erformance </a:t>
            </a:r>
            <a:r>
              <a:rPr lang="en-GB" sz="1600" dirty="0">
                <a:latin typeface="Arial" pitchFamily="34" charset="0"/>
                <a:cs typeface="Arial" pitchFamily="34" charset="0"/>
              </a:rPr>
              <a:t>of the </a:t>
            </a:r>
            <a:r>
              <a:rPr lang="en-GB" sz="1600" dirty="0" err="1">
                <a:latin typeface="Arial" pitchFamily="34" charset="0"/>
                <a:cs typeface="Arial" pitchFamily="34" charset="0"/>
              </a:rPr>
              <a:t>thoria</a:t>
            </a:r>
            <a:r>
              <a:rPr lang="en-GB" sz="1600" dirty="0">
                <a:latin typeface="Arial" pitchFamily="34" charset="0"/>
                <a:cs typeface="Arial" pitchFamily="34" charset="0"/>
              </a:rPr>
              <a:t> matrix, even when doped with</a:t>
            </a:r>
          </a:p>
          <a:p>
            <a:r>
              <a:rPr lang="en-GB" sz="1600" dirty="0">
                <a:latin typeface="Arial" pitchFamily="34" charset="0"/>
                <a:cs typeface="Arial" pitchFamily="34" charset="0"/>
              </a:rPr>
              <a:t>10%U, is comparable to, and possibly better than, that of </a:t>
            </a:r>
            <a:r>
              <a:rPr lang="en-GB" sz="1600" dirty="0" smtClean="0">
                <a:latin typeface="Arial" pitchFamily="34" charset="0"/>
                <a:cs typeface="Arial" pitchFamily="34" charset="0"/>
              </a:rPr>
              <a:t>UO</a:t>
            </a:r>
            <a:r>
              <a:rPr lang="en-GB" sz="1600" baseline="-25000" dirty="0" smtClean="0">
                <a:latin typeface="Arial" pitchFamily="34" charset="0"/>
                <a:cs typeface="Arial" pitchFamily="34" charset="0"/>
              </a:rPr>
              <a:t>2</a:t>
            </a:r>
          </a:p>
          <a:p>
            <a:endParaRPr lang="en-GB" sz="1600" baseline="-25000" dirty="0">
              <a:latin typeface="Arial" pitchFamily="34" charset="0"/>
              <a:cs typeface="Arial" pitchFamily="34" charset="0"/>
            </a:endParaRPr>
          </a:p>
          <a:p>
            <a:r>
              <a:rPr lang="en-GB" sz="1600" dirty="0" smtClean="0">
                <a:latin typeface="Arial" pitchFamily="34" charset="0"/>
                <a:cs typeface="Arial" pitchFamily="34" charset="0"/>
              </a:rPr>
              <a:t>Simulations are now being extended to molten thorium salts (</a:t>
            </a:r>
            <a:r>
              <a:rPr lang="en-GB" sz="1600" dirty="0" err="1">
                <a:latin typeface="Arial" pitchFamily="34" charset="0"/>
                <a:cs typeface="Arial" pitchFamily="34" charset="0"/>
              </a:rPr>
              <a:t>LiF</a:t>
            </a:r>
            <a:r>
              <a:rPr lang="en-GB" sz="1600" dirty="0">
                <a:latin typeface="Arial" pitchFamily="34" charset="0"/>
                <a:cs typeface="Arial" pitchFamily="34" charset="0"/>
              </a:rPr>
              <a:t>, BeF</a:t>
            </a:r>
            <a:r>
              <a:rPr lang="en-GB" sz="1600" baseline="-25000" dirty="0">
                <a:latin typeface="Arial" pitchFamily="34" charset="0"/>
                <a:cs typeface="Arial" pitchFamily="34" charset="0"/>
              </a:rPr>
              <a:t>2</a:t>
            </a:r>
            <a:r>
              <a:rPr lang="en-GB" sz="1600" dirty="0">
                <a:latin typeface="Arial" pitchFamily="34" charset="0"/>
                <a:cs typeface="Arial" pitchFamily="34" charset="0"/>
              </a:rPr>
              <a:t> and ThF</a:t>
            </a:r>
            <a:r>
              <a:rPr lang="en-GB" sz="1600" baseline="-25000" dirty="0">
                <a:latin typeface="Arial" pitchFamily="34" charset="0"/>
                <a:cs typeface="Arial" pitchFamily="34" charset="0"/>
              </a:rPr>
              <a:t>4 </a:t>
            </a:r>
            <a:r>
              <a:rPr lang="en-GB" sz="1600" dirty="0">
                <a:latin typeface="Arial" pitchFamily="34" charset="0"/>
                <a:cs typeface="Arial" pitchFamily="34" charset="0"/>
              </a:rPr>
              <a:t>with ThF</a:t>
            </a:r>
            <a:r>
              <a:rPr lang="en-GB" sz="1600" baseline="-25000" dirty="0">
                <a:latin typeface="Arial" pitchFamily="34" charset="0"/>
                <a:cs typeface="Arial" pitchFamily="34" charset="0"/>
              </a:rPr>
              <a:t>4 </a:t>
            </a:r>
            <a:r>
              <a:rPr lang="en-GB" sz="1600" dirty="0">
                <a:latin typeface="Arial" pitchFamily="34" charset="0"/>
                <a:cs typeface="Arial" pitchFamily="34" charset="0"/>
              </a:rPr>
              <a:t>content of 10% - 20</a:t>
            </a:r>
            <a:r>
              <a:rPr lang="en-GB" sz="1600" dirty="0" smtClean="0">
                <a:latin typeface="Arial" pitchFamily="34" charset="0"/>
                <a:cs typeface="Arial" pitchFamily="34" charset="0"/>
              </a:rPr>
              <a:t>%) to better understand MSR fuels.</a:t>
            </a:r>
            <a:endParaRPr lang="en-GB" sz="1600" dirty="0">
              <a:latin typeface="Arial" pitchFamily="34" charset="0"/>
              <a:cs typeface="Arial" pitchFamily="34" charset="0"/>
            </a:endParaRPr>
          </a:p>
        </p:txBody>
      </p:sp>
      <p:sp>
        <p:nvSpPr>
          <p:cNvPr id="6" name="Oval 5"/>
          <p:cNvSpPr/>
          <p:nvPr/>
        </p:nvSpPr>
        <p:spPr>
          <a:xfrm>
            <a:off x="2987824" y="1516266"/>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8" name="Oval 7"/>
          <p:cNvSpPr/>
          <p:nvPr/>
        </p:nvSpPr>
        <p:spPr>
          <a:xfrm>
            <a:off x="3015856" y="2996952"/>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9" name="Oval 8"/>
          <p:cNvSpPr/>
          <p:nvPr/>
        </p:nvSpPr>
        <p:spPr>
          <a:xfrm>
            <a:off x="3019230" y="3933056"/>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10" name="Oval 9"/>
          <p:cNvSpPr/>
          <p:nvPr/>
        </p:nvSpPr>
        <p:spPr>
          <a:xfrm>
            <a:off x="3019230" y="5085184"/>
            <a:ext cx="144016" cy="144016"/>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7" name="TextBox 6"/>
          <p:cNvSpPr txBox="1"/>
          <p:nvPr/>
        </p:nvSpPr>
        <p:spPr>
          <a:xfrm>
            <a:off x="3163246" y="6206710"/>
            <a:ext cx="4261103" cy="253916"/>
          </a:xfrm>
          <a:prstGeom prst="rect">
            <a:avLst/>
          </a:prstGeom>
          <a:noFill/>
        </p:spPr>
        <p:txBody>
          <a:bodyPr wrap="none" rtlCol="0">
            <a:spAutoFit/>
          </a:bodyPr>
          <a:lstStyle/>
          <a:p>
            <a:r>
              <a:rPr lang="en-GB" sz="1050" i="1" dirty="0" smtClean="0"/>
              <a:t>Martin, Cooke and Cywinski, Journal of Applied Physics </a:t>
            </a:r>
            <a:r>
              <a:rPr lang="en-GB" sz="1050" i="1" dirty="0"/>
              <a:t>112, 073507 (2012)</a:t>
            </a:r>
          </a:p>
        </p:txBody>
      </p:sp>
    </p:spTree>
    <p:extLst>
      <p:ext uri="{BB962C8B-B14F-4D97-AF65-F5344CB8AC3E}">
        <p14:creationId xmlns:p14="http://schemas.microsoft.com/office/powerpoint/2010/main" val="183356921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6751" y="187561"/>
            <a:ext cx="2414444" cy="646331"/>
          </a:xfrm>
          <a:prstGeom prst="rect">
            <a:avLst/>
          </a:prstGeom>
          <a:noFill/>
        </p:spPr>
        <p:txBody>
          <a:bodyPr wrap="none" rtlCol="0">
            <a:spAutoFit/>
          </a:bodyPr>
          <a:lstStyle/>
          <a:p>
            <a:r>
              <a:rPr lang="en-GB" sz="3600" dirty="0" smtClean="0">
                <a:solidFill>
                  <a:schemeClr val="bg1"/>
                </a:solidFill>
              </a:rPr>
              <a:t>Conclusions</a:t>
            </a:r>
            <a:endParaRPr lang="en-GB" sz="3600" dirty="0">
              <a:solidFill>
                <a:schemeClr val="bg1"/>
              </a:solidFill>
            </a:endParaRPr>
          </a:p>
        </p:txBody>
      </p:sp>
      <p:sp>
        <p:nvSpPr>
          <p:cNvPr id="4" name="Rectangle 3"/>
          <p:cNvSpPr/>
          <p:nvPr/>
        </p:nvSpPr>
        <p:spPr>
          <a:xfrm>
            <a:off x="7566526" y="224589"/>
            <a:ext cx="1294063" cy="132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1195" y="252884"/>
            <a:ext cx="1244724" cy="1244724"/>
          </a:xfrm>
          <a:prstGeom prst="rect">
            <a:avLst/>
          </a:prstGeom>
          <a:solidFill>
            <a:srgbClr val="406B98"/>
          </a:solidFill>
        </p:spPr>
      </p:pic>
      <p:sp>
        <p:nvSpPr>
          <p:cNvPr id="10" name="TextBox 45"/>
          <p:cNvSpPr txBox="1">
            <a:spLocks noChangeArrowheads="1"/>
          </p:cNvSpPr>
          <p:nvPr/>
        </p:nvSpPr>
        <p:spPr bwMode="auto">
          <a:xfrm>
            <a:off x="458732" y="1343025"/>
            <a:ext cx="655320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1600" dirty="0"/>
              <a:t>Thorium has been used </a:t>
            </a:r>
            <a:r>
              <a:rPr lang="en-GB" sz="1600" dirty="0" smtClean="0"/>
              <a:t>successfully in </a:t>
            </a:r>
            <a:r>
              <a:rPr lang="en-GB" sz="1600" dirty="0"/>
              <a:t>the past and could now </a:t>
            </a:r>
            <a:r>
              <a:rPr lang="en-GB" sz="1600" dirty="0" smtClean="0"/>
              <a:t>provide </a:t>
            </a:r>
            <a:r>
              <a:rPr lang="en-GB" sz="1600" dirty="0"/>
              <a:t>an alternative, sustainable, safe, low waste and proliferation-resistant </a:t>
            </a:r>
            <a:r>
              <a:rPr lang="en-GB" sz="1600" dirty="0" smtClean="0"/>
              <a:t>fuel </a:t>
            </a:r>
            <a:r>
              <a:rPr lang="en-GB" sz="1600" dirty="0"/>
              <a:t>for nuclear power generation</a:t>
            </a:r>
          </a:p>
          <a:p>
            <a:pPr eaLnBrk="1" hangingPunct="1"/>
            <a:r>
              <a:rPr lang="en-GB" sz="1600" dirty="0"/>
              <a:t> </a:t>
            </a:r>
          </a:p>
        </p:txBody>
      </p:sp>
      <p:sp>
        <p:nvSpPr>
          <p:cNvPr id="11" name="TextBox 10"/>
          <p:cNvSpPr txBox="1">
            <a:spLocks noChangeArrowheads="1"/>
          </p:cNvSpPr>
          <p:nvPr/>
        </p:nvSpPr>
        <p:spPr bwMode="auto">
          <a:xfrm>
            <a:off x="554765" y="2309498"/>
            <a:ext cx="59436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r>
              <a:rPr lang="en-GB" sz="1600" i="1" dirty="0" smtClean="0">
                <a:solidFill>
                  <a:srgbClr val="114A99"/>
                </a:solidFill>
              </a:rPr>
              <a:t>Thorium has been used successfully for many years for power generation in HTGR and LWBR reactors. We have the technology to deploy it now</a:t>
            </a:r>
            <a:endParaRPr lang="en-GB" sz="1600" i="1" dirty="0">
              <a:solidFill>
                <a:srgbClr val="114A99"/>
              </a:solidFill>
            </a:endParaRPr>
          </a:p>
        </p:txBody>
      </p:sp>
      <p:sp>
        <p:nvSpPr>
          <p:cNvPr id="13" name="TextBox 12"/>
          <p:cNvSpPr txBox="1">
            <a:spLocks noChangeArrowheads="1"/>
          </p:cNvSpPr>
          <p:nvPr/>
        </p:nvSpPr>
        <p:spPr bwMode="auto">
          <a:xfrm>
            <a:off x="554765" y="4492749"/>
            <a:ext cx="5638800" cy="196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r>
              <a:rPr lang="en-GB" sz="1600" i="1" dirty="0" smtClean="0">
                <a:solidFill>
                  <a:srgbClr val="114A99"/>
                </a:solidFill>
              </a:rPr>
              <a:t>MAs and Pu can </a:t>
            </a:r>
            <a:r>
              <a:rPr lang="en-GB" sz="1600" i="1" dirty="0">
                <a:solidFill>
                  <a:srgbClr val="114A99"/>
                </a:solidFill>
              </a:rPr>
              <a:t>be mixed with thorium and burnt as fuel, reducing </a:t>
            </a:r>
            <a:r>
              <a:rPr lang="en-GB" sz="1600" i="1" dirty="0" err="1" smtClean="0">
                <a:solidFill>
                  <a:srgbClr val="114A99"/>
                </a:solidFill>
              </a:rPr>
              <a:t>radiotoxicity</a:t>
            </a:r>
            <a:r>
              <a:rPr lang="en-GB" sz="1600" i="1" dirty="0" smtClean="0">
                <a:solidFill>
                  <a:srgbClr val="114A99"/>
                </a:solidFill>
              </a:rPr>
              <a:t> </a:t>
            </a:r>
            <a:r>
              <a:rPr lang="en-GB" sz="1600" i="1" dirty="0">
                <a:solidFill>
                  <a:srgbClr val="114A99"/>
                </a:solidFill>
              </a:rPr>
              <a:t>by orders of magnitude and turning a liability into an </a:t>
            </a:r>
            <a:r>
              <a:rPr lang="en-GB" sz="1600" i="1" dirty="0" smtClean="0">
                <a:solidFill>
                  <a:srgbClr val="114A99"/>
                </a:solidFill>
              </a:rPr>
              <a:t>asset in reactors and MSRs, but particularly in ADS systems</a:t>
            </a:r>
          </a:p>
          <a:p>
            <a:pPr eaLnBrk="1" hangingPunct="1">
              <a:spcAft>
                <a:spcPts val="600"/>
              </a:spcAft>
            </a:pPr>
            <a:r>
              <a:rPr lang="en-GB" sz="1600" i="1" dirty="0" smtClean="0">
                <a:solidFill>
                  <a:srgbClr val="114A99"/>
                </a:solidFill>
              </a:rPr>
              <a:t>Thorium fuelled ADSRs can also efficiently transmute fission products</a:t>
            </a:r>
          </a:p>
          <a:p>
            <a:pPr eaLnBrk="1" hangingPunct="1">
              <a:spcAft>
                <a:spcPts val="600"/>
              </a:spcAft>
            </a:pPr>
            <a:endParaRPr lang="en-GB" sz="1600" i="1" dirty="0">
              <a:solidFill>
                <a:srgbClr val="114A99"/>
              </a:solidFill>
            </a:endParaRPr>
          </a:p>
        </p:txBody>
      </p:sp>
      <p:pic>
        <p:nvPicPr>
          <p:cNvPr id="17" name="Picture 2" descr="http://c276521.r21.cf1.rackcdn.com/wp-content/uploads/2011/08/thorium-450x337.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796136" y="3809893"/>
            <a:ext cx="3759450" cy="2815411"/>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a:spLocks noChangeArrowheads="1"/>
          </p:cNvSpPr>
          <p:nvPr/>
        </p:nvSpPr>
        <p:spPr bwMode="auto">
          <a:xfrm>
            <a:off x="554765" y="3212214"/>
            <a:ext cx="5943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r>
              <a:rPr lang="en-GB" sz="1600" i="1" dirty="0" smtClean="0">
                <a:solidFill>
                  <a:srgbClr val="114A99"/>
                </a:solidFill>
              </a:rPr>
              <a:t>Thorium could be the fuel of choice in next generation modular reactor systems</a:t>
            </a:r>
            <a:endParaRPr lang="en-GB" sz="1600" i="1" dirty="0">
              <a:solidFill>
                <a:srgbClr val="114A99"/>
              </a:solidFill>
            </a:endParaRPr>
          </a:p>
        </p:txBody>
      </p:sp>
      <p:sp>
        <p:nvSpPr>
          <p:cNvPr id="18" name="TextBox 17"/>
          <p:cNvSpPr txBox="1">
            <a:spLocks noChangeArrowheads="1"/>
          </p:cNvSpPr>
          <p:nvPr/>
        </p:nvSpPr>
        <p:spPr bwMode="auto">
          <a:xfrm>
            <a:off x="554765" y="3864107"/>
            <a:ext cx="5943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Aft>
                <a:spcPts val="600"/>
              </a:spcAft>
            </a:pPr>
            <a:r>
              <a:rPr lang="en-GB" sz="1600" i="1" dirty="0" smtClean="0">
                <a:solidFill>
                  <a:srgbClr val="114A99"/>
                </a:solidFill>
              </a:rPr>
              <a:t>There is a resurgence of interest in molten salt reactors which are well suited to the deployment of thorium-based fuel</a:t>
            </a:r>
            <a:endParaRPr lang="en-GB" sz="1600" i="1" dirty="0">
              <a:solidFill>
                <a:srgbClr val="114A99"/>
              </a:solidFill>
            </a:endParaRPr>
          </a:p>
        </p:txBody>
      </p:sp>
    </p:spTree>
    <p:extLst>
      <p:ext uri="{BB962C8B-B14F-4D97-AF65-F5344CB8AC3E}">
        <p14:creationId xmlns:p14="http://schemas.microsoft.com/office/powerpoint/2010/main" val="49266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6" grpId="0"/>
      <p:bldP spid="1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5813" y="240012"/>
            <a:ext cx="6026009"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Thorium technology readiness levels</a:t>
            </a:r>
            <a:endParaRPr lang="en-GB" sz="2800" dirty="0">
              <a:solidFill>
                <a:schemeClr val="bg1"/>
              </a:solidFill>
              <a:latin typeface="Arial" pitchFamily="34" charset="0"/>
              <a:cs typeface="Arial" pitchFamily="34" charset="0"/>
            </a:endParaRPr>
          </a:p>
        </p:txBody>
      </p:sp>
      <p:pic>
        <p:nvPicPr>
          <p:cNvPr id="6" name="Picture 24" descr="feb.Par.2621.Image.300.475.1.gif"/>
          <p:cNvPicPr>
            <a:picLocks noChangeAspect="1"/>
          </p:cNvPicPr>
          <p:nvPr/>
        </p:nvPicPr>
        <p:blipFill>
          <a:blip r:embed="rId2">
            <a:extLst>
              <a:ext uri="{28A0092B-C50C-407E-A947-70E740481C1C}">
                <a14:useLocalDpi xmlns:a14="http://schemas.microsoft.com/office/drawing/2010/main" val="0"/>
              </a:ext>
            </a:extLst>
          </a:blip>
          <a:srcRect t="2335" r="-2280" b="3134"/>
          <a:stretch>
            <a:fillRect/>
          </a:stretch>
        </p:blipFill>
        <p:spPr bwMode="auto">
          <a:xfrm>
            <a:off x="971600" y="1168400"/>
            <a:ext cx="3709683" cy="5331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 name="Group 10"/>
          <p:cNvGrpSpPr/>
          <p:nvPr/>
        </p:nvGrpSpPr>
        <p:grpSpPr>
          <a:xfrm>
            <a:off x="4013420" y="1513603"/>
            <a:ext cx="2445613" cy="923330"/>
            <a:chOff x="4860032" y="1628800"/>
            <a:chExt cx="2445613" cy="923330"/>
          </a:xfrm>
        </p:grpSpPr>
        <p:sp>
          <p:nvSpPr>
            <p:cNvPr id="8" name="TextBox 30"/>
            <p:cNvSpPr txBox="1">
              <a:spLocks noChangeArrowheads="1"/>
            </p:cNvSpPr>
            <p:nvPr/>
          </p:nvSpPr>
          <p:spPr bwMode="auto">
            <a:xfrm>
              <a:off x="5364088" y="1628800"/>
              <a:ext cx="1941557"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smtClean="0">
                  <a:cs typeface="Arial" charset="0"/>
                </a:rPr>
                <a:t>LWBR, HTGR</a:t>
              </a:r>
              <a:endParaRPr lang="en-GB" dirty="0">
                <a:cs typeface="Arial" charset="0"/>
              </a:endParaRPr>
            </a:p>
            <a:p>
              <a:pPr eaLnBrk="1" hangingPunct="1"/>
              <a:r>
                <a:rPr lang="en-GB" i="1" dirty="0">
                  <a:cs typeface="Arial" charset="0"/>
                </a:rPr>
                <a:t>(</a:t>
              </a:r>
              <a:r>
                <a:rPr lang="en-GB" i="1" dirty="0" err="1">
                  <a:cs typeface="Arial" charset="0"/>
                </a:rPr>
                <a:t>eg</a:t>
              </a:r>
              <a:r>
                <a:rPr lang="en-GB" i="1" dirty="0">
                  <a:cs typeface="Arial" charset="0"/>
                </a:rPr>
                <a:t> </a:t>
              </a:r>
              <a:r>
                <a:rPr lang="en-GB" i="1" dirty="0" err="1" smtClean="0">
                  <a:cs typeface="Arial" charset="0"/>
                </a:rPr>
                <a:t>Shippingport</a:t>
              </a:r>
              <a:r>
                <a:rPr lang="en-GB" i="1" dirty="0" smtClean="0">
                  <a:cs typeface="Arial" charset="0"/>
                </a:rPr>
                <a:t>,</a:t>
              </a:r>
            </a:p>
            <a:p>
              <a:pPr eaLnBrk="1" hangingPunct="1"/>
              <a:r>
                <a:rPr lang="en-GB" i="1" dirty="0" smtClean="0">
                  <a:cs typeface="Arial" charset="0"/>
                </a:rPr>
                <a:t>Fort St </a:t>
              </a:r>
              <a:r>
                <a:rPr lang="en-GB" i="1" dirty="0" err="1" smtClean="0">
                  <a:cs typeface="Arial" charset="0"/>
                </a:rPr>
                <a:t>Vrain</a:t>
              </a:r>
              <a:r>
                <a:rPr lang="en-GB" i="1" dirty="0" smtClean="0">
                  <a:cs typeface="Arial" charset="0"/>
                </a:rPr>
                <a:t>)</a:t>
              </a:r>
              <a:endParaRPr lang="en-GB" i="1" dirty="0">
                <a:cs typeface="Arial" charset="0"/>
              </a:endParaRPr>
            </a:p>
          </p:txBody>
        </p:sp>
        <p:cxnSp>
          <p:nvCxnSpPr>
            <p:cNvPr id="3" name="Straight Connector 2"/>
            <p:cNvCxnSpPr>
              <a:endCxn id="8" idx="1"/>
            </p:cNvCxnSpPr>
            <p:nvPr/>
          </p:nvCxnSpPr>
          <p:spPr>
            <a:xfrm>
              <a:off x="4860032" y="2090465"/>
              <a:ext cx="50405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013420" y="4437111"/>
            <a:ext cx="1864522" cy="646113"/>
            <a:chOff x="4877516" y="4437111"/>
            <a:chExt cx="1864522" cy="646113"/>
          </a:xfrm>
        </p:grpSpPr>
        <p:sp>
          <p:nvSpPr>
            <p:cNvPr id="9" name="TextBox 31"/>
            <p:cNvSpPr txBox="1">
              <a:spLocks noChangeArrowheads="1"/>
            </p:cNvSpPr>
            <p:nvPr/>
          </p:nvSpPr>
          <p:spPr bwMode="auto">
            <a:xfrm>
              <a:off x="5364088" y="4437111"/>
              <a:ext cx="13779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cs typeface="Arial" charset="0"/>
                </a:rPr>
                <a:t>ADS</a:t>
              </a:r>
            </a:p>
            <a:p>
              <a:pPr eaLnBrk="1" hangingPunct="1"/>
              <a:r>
                <a:rPr lang="en-GB" i="1" dirty="0">
                  <a:cs typeface="Arial" charset="0"/>
                </a:rPr>
                <a:t>(</a:t>
              </a:r>
              <a:r>
                <a:rPr lang="en-GB" i="1" dirty="0" err="1">
                  <a:cs typeface="Arial" charset="0"/>
                </a:rPr>
                <a:t>eg</a:t>
              </a:r>
              <a:r>
                <a:rPr lang="en-GB" i="1" dirty="0">
                  <a:cs typeface="Arial" charset="0"/>
                </a:rPr>
                <a:t> KURRI)</a:t>
              </a:r>
            </a:p>
          </p:txBody>
        </p:sp>
        <p:cxnSp>
          <p:nvCxnSpPr>
            <p:cNvPr id="12" name="Straight Connector 11"/>
            <p:cNvCxnSpPr/>
            <p:nvPr/>
          </p:nvCxnSpPr>
          <p:spPr>
            <a:xfrm>
              <a:off x="4877516" y="4653136"/>
              <a:ext cx="50405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4" name="Group 13"/>
          <p:cNvGrpSpPr/>
          <p:nvPr/>
        </p:nvGrpSpPr>
        <p:grpSpPr>
          <a:xfrm>
            <a:off x="4061219" y="3187914"/>
            <a:ext cx="2255495" cy="646113"/>
            <a:chOff x="4858018" y="3714406"/>
            <a:chExt cx="2255495" cy="646113"/>
          </a:xfrm>
        </p:grpSpPr>
        <p:sp>
          <p:nvSpPr>
            <p:cNvPr id="10" name="TextBox 32"/>
            <p:cNvSpPr txBox="1">
              <a:spLocks noChangeArrowheads="1"/>
            </p:cNvSpPr>
            <p:nvPr/>
          </p:nvSpPr>
          <p:spPr bwMode="auto">
            <a:xfrm>
              <a:off x="5364088" y="3714406"/>
              <a:ext cx="17494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dirty="0">
                  <a:cs typeface="Arial" charset="0"/>
                </a:rPr>
                <a:t>MSR</a:t>
              </a:r>
            </a:p>
            <a:p>
              <a:pPr eaLnBrk="1" hangingPunct="1"/>
              <a:r>
                <a:rPr lang="en-GB" i="1" dirty="0">
                  <a:cs typeface="Arial" charset="0"/>
                </a:rPr>
                <a:t>(</a:t>
              </a:r>
              <a:r>
                <a:rPr lang="en-GB" i="1" dirty="0" err="1">
                  <a:cs typeface="Arial" charset="0"/>
                </a:rPr>
                <a:t>eg</a:t>
              </a:r>
              <a:r>
                <a:rPr lang="en-GB" i="1" dirty="0">
                  <a:cs typeface="Arial" charset="0"/>
                </a:rPr>
                <a:t> Oak Ridge)</a:t>
              </a:r>
            </a:p>
          </p:txBody>
        </p:sp>
        <p:cxnSp>
          <p:nvCxnSpPr>
            <p:cNvPr id="13" name="Straight Connector 12"/>
            <p:cNvCxnSpPr/>
            <p:nvPr/>
          </p:nvCxnSpPr>
          <p:spPr>
            <a:xfrm>
              <a:off x="4858018" y="3909421"/>
              <a:ext cx="50405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16" name="Picture 2" descr="http://c276521.r21.cf1.rackcdn.com/wp-content/uploads/2011/08/thorium-450x337.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470770" y="4066161"/>
            <a:ext cx="3970090" cy="29731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9250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79512" y="297626"/>
            <a:ext cx="3942105"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Where were we then….</a:t>
            </a:r>
            <a:endParaRPr lang="en-GB" sz="2800" dirty="0">
              <a:solidFill>
                <a:schemeClr val="bg1"/>
              </a:solidFill>
              <a:latin typeface="Arial" pitchFamily="34" charset="0"/>
              <a:cs typeface="Arial"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105161360"/>
              </p:ext>
            </p:extLst>
          </p:nvPr>
        </p:nvGraphicFramePr>
        <p:xfrm>
          <a:off x="-1" y="1180071"/>
          <a:ext cx="9144000" cy="5345272"/>
        </p:xfrm>
        <a:graphic>
          <a:graphicData uri="http://schemas.openxmlformats.org/drawingml/2006/table">
            <a:tbl>
              <a:tblPr firstRow="1" bandRow="1">
                <a:tableStyleId>{125E5076-3810-47DD-B79F-674D7AD40C01}</a:tableStyleId>
              </a:tblPr>
              <a:tblGrid>
                <a:gridCol w="1555629"/>
                <a:gridCol w="1688241"/>
                <a:gridCol w="1423016"/>
                <a:gridCol w="1555629"/>
                <a:gridCol w="1555629"/>
                <a:gridCol w="1365856"/>
              </a:tblGrid>
              <a:tr h="651832">
                <a:tc>
                  <a:txBody>
                    <a:bodyPr/>
                    <a:lstStyle/>
                    <a:p>
                      <a:r>
                        <a:rPr lang="en-GB" sz="1600" b="1" dirty="0" smtClean="0">
                          <a:solidFill>
                            <a:schemeClr val="bg1"/>
                          </a:solidFill>
                        </a:rPr>
                        <a:t>Country</a:t>
                      </a:r>
                      <a:endParaRPr lang="en-GB" sz="1600" b="1" dirty="0">
                        <a:solidFill>
                          <a:schemeClr val="bg1"/>
                        </a:solidFill>
                      </a:endParaRPr>
                    </a:p>
                  </a:txBody>
                  <a:tcPr anchor="ctr"/>
                </a:tc>
                <a:tc>
                  <a:txBody>
                    <a:bodyPr/>
                    <a:lstStyle/>
                    <a:p>
                      <a:r>
                        <a:rPr lang="en-GB" sz="1600" b="1" dirty="0" smtClean="0"/>
                        <a:t>Name</a:t>
                      </a:r>
                      <a:endParaRPr lang="en-GB" sz="1600" b="1" dirty="0"/>
                    </a:p>
                  </a:txBody>
                  <a:tcPr anchor="ctr"/>
                </a:tc>
                <a:tc>
                  <a:txBody>
                    <a:bodyPr/>
                    <a:lstStyle/>
                    <a:p>
                      <a:r>
                        <a:rPr lang="en-GB" sz="1600" b="1" dirty="0" smtClean="0"/>
                        <a:t>Type</a:t>
                      </a:r>
                      <a:endParaRPr lang="en-GB" sz="1600" b="1" dirty="0"/>
                    </a:p>
                  </a:txBody>
                  <a:tcPr anchor="ctr"/>
                </a:tc>
                <a:tc>
                  <a:txBody>
                    <a:bodyPr/>
                    <a:lstStyle/>
                    <a:p>
                      <a:r>
                        <a:rPr lang="en-GB" sz="1600" b="1" dirty="0" smtClean="0"/>
                        <a:t>Power</a:t>
                      </a:r>
                      <a:endParaRPr lang="en-GB" sz="1600" b="1" dirty="0"/>
                    </a:p>
                  </a:txBody>
                  <a:tcPr anchor="ctr"/>
                </a:tc>
                <a:tc>
                  <a:txBody>
                    <a:bodyPr/>
                    <a:lstStyle/>
                    <a:p>
                      <a:r>
                        <a:rPr lang="en-GB" sz="1600" b="1" dirty="0" smtClean="0"/>
                        <a:t>Operation</a:t>
                      </a:r>
                      <a:endParaRPr lang="en-GB" sz="1600" b="1" dirty="0"/>
                    </a:p>
                  </a:txBody>
                  <a:tcPr anchor="ctr"/>
                </a:tc>
                <a:tc>
                  <a:txBody>
                    <a:bodyPr/>
                    <a:lstStyle/>
                    <a:p>
                      <a:r>
                        <a:rPr lang="en-GB" sz="1600" b="1" dirty="0" smtClean="0"/>
                        <a:t>Fuel</a:t>
                      </a:r>
                      <a:endParaRPr lang="en-GB" sz="1600" b="1" dirty="0"/>
                    </a:p>
                  </a:txBody>
                  <a:tcPr anchor="ctr"/>
                </a:tc>
              </a:tr>
              <a:tr h="997818">
                <a:tc>
                  <a:txBody>
                    <a:bodyPr/>
                    <a:lstStyle/>
                    <a:p>
                      <a:r>
                        <a:rPr lang="en-GB" sz="1600" dirty="0" smtClean="0"/>
                        <a:t>Germany</a:t>
                      </a:r>
                      <a:endParaRPr lang="en-GB" sz="1600" dirty="0"/>
                    </a:p>
                  </a:txBody>
                  <a:tcPr/>
                </a:tc>
                <a:tc>
                  <a:txBody>
                    <a:bodyPr/>
                    <a:lstStyle/>
                    <a:p>
                      <a:r>
                        <a:rPr lang="en-GB" sz="1600" dirty="0" smtClean="0"/>
                        <a:t>AVR</a:t>
                      </a:r>
                    </a:p>
                    <a:p>
                      <a:r>
                        <a:rPr lang="en-GB" sz="1600" dirty="0" smtClean="0"/>
                        <a:t>THTR</a:t>
                      </a:r>
                      <a:endParaRPr lang="en-GB" sz="1600" dirty="0"/>
                    </a:p>
                  </a:txBody>
                  <a:tcPr/>
                </a:tc>
                <a:tc>
                  <a:txBody>
                    <a:bodyPr/>
                    <a:lstStyle/>
                    <a:p>
                      <a:r>
                        <a:rPr lang="en-GB" sz="1600" dirty="0" smtClean="0"/>
                        <a:t>HTGR</a:t>
                      </a:r>
                    </a:p>
                    <a:p>
                      <a:r>
                        <a:rPr lang="en-GB" sz="1600" dirty="0" smtClean="0"/>
                        <a:t>HTGR</a:t>
                      </a:r>
                      <a:endParaRPr lang="en-GB" sz="1600" dirty="0"/>
                    </a:p>
                  </a:txBody>
                  <a:tcPr/>
                </a:tc>
                <a:tc>
                  <a:txBody>
                    <a:bodyPr/>
                    <a:lstStyle/>
                    <a:p>
                      <a:r>
                        <a:rPr lang="en-GB" sz="1600" dirty="0" smtClean="0"/>
                        <a:t>15 </a:t>
                      </a:r>
                      <a:r>
                        <a:rPr lang="en-GB" sz="1600" dirty="0" err="1" smtClean="0"/>
                        <a:t>MW</a:t>
                      </a:r>
                      <a:r>
                        <a:rPr lang="en-GB" sz="1600" baseline="-25000" dirty="0" err="1" smtClean="0"/>
                        <a:t>e</a:t>
                      </a:r>
                      <a:endParaRPr lang="en-GB" sz="1600" baseline="-25000" dirty="0" smtClean="0"/>
                    </a:p>
                    <a:p>
                      <a:r>
                        <a:rPr lang="en-GB" sz="1600" dirty="0" smtClean="0"/>
                        <a:t>300 </a:t>
                      </a:r>
                      <a:r>
                        <a:rPr lang="en-GB" sz="1600" dirty="0" err="1" smtClean="0"/>
                        <a:t>MW</a:t>
                      </a:r>
                      <a:r>
                        <a:rPr lang="en-GB" sz="1600" baseline="-25000" dirty="0" err="1" smtClean="0"/>
                        <a:t>e</a:t>
                      </a:r>
                      <a:endParaRPr lang="en-GB" sz="1600" baseline="-25000" dirty="0"/>
                    </a:p>
                  </a:txBody>
                  <a:tcPr/>
                </a:tc>
                <a:tc>
                  <a:txBody>
                    <a:bodyPr/>
                    <a:lstStyle/>
                    <a:p>
                      <a:r>
                        <a:rPr lang="en-GB" sz="1600" dirty="0" smtClean="0"/>
                        <a:t>1967-1988</a:t>
                      </a:r>
                    </a:p>
                    <a:p>
                      <a:r>
                        <a:rPr lang="en-GB" sz="1600" dirty="0" smtClean="0"/>
                        <a:t>1985-1989</a:t>
                      </a:r>
                      <a:endParaRPr lang="en-GB" sz="1600" dirty="0"/>
                    </a:p>
                  </a:txBody>
                  <a:tcPr/>
                </a:tc>
                <a:tc>
                  <a:txBody>
                    <a:bodyPr/>
                    <a:lstStyle/>
                    <a:p>
                      <a:r>
                        <a:rPr lang="en-GB" sz="1600" dirty="0" smtClean="0"/>
                        <a:t>Th+U235, coated particles</a:t>
                      </a:r>
                      <a:endParaRPr lang="en-GB" sz="1600" dirty="0"/>
                    </a:p>
                  </a:txBody>
                  <a:tcPr/>
                </a:tc>
              </a:tr>
              <a:tr h="997818">
                <a:tc>
                  <a:txBody>
                    <a:bodyPr/>
                    <a:lstStyle/>
                    <a:p>
                      <a:r>
                        <a:rPr lang="en-GB" sz="1600" dirty="0" smtClean="0"/>
                        <a:t>UK (OECD/</a:t>
                      </a:r>
                    </a:p>
                    <a:p>
                      <a:r>
                        <a:rPr lang="en-GB" sz="1600" dirty="0" err="1" smtClean="0"/>
                        <a:t>Euratom</a:t>
                      </a:r>
                      <a:r>
                        <a:rPr lang="en-GB" sz="1600" dirty="0" smtClean="0"/>
                        <a:t>)</a:t>
                      </a:r>
                      <a:endParaRPr lang="en-GB" sz="1600" dirty="0"/>
                    </a:p>
                  </a:txBody>
                  <a:tcPr/>
                </a:tc>
                <a:tc>
                  <a:txBody>
                    <a:bodyPr/>
                    <a:lstStyle/>
                    <a:p>
                      <a:r>
                        <a:rPr lang="en-GB" sz="1600" dirty="0" smtClean="0"/>
                        <a:t>Dragon</a:t>
                      </a:r>
                      <a:endParaRPr lang="en-GB" sz="1600" dirty="0"/>
                    </a:p>
                  </a:txBody>
                  <a:tcPr/>
                </a:tc>
                <a:tc>
                  <a:txBody>
                    <a:bodyPr/>
                    <a:lstStyle/>
                    <a:p>
                      <a:r>
                        <a:rPr lang="en-GB" sz="1600" dirty="0" smtClean="0"/>
                        <a:t>HTGR</a:t>
                      </a:r>
                      <a:endParaRPr lang="en-GB" sz="1600" dirty="0"/>
                    </a:p>
                  </a:txBody>
                  <a:tcPr/>
                </a:tc>
                <a:tc>
                  <a:txBody>
                    <a:bodyPr/>
                    <a:lstStyle/>
                    <a:p>
                      <a:r>
                        <a:rPr lang="en-GB" sz="1600" dirty="0" smtClean="0"/>
                        <a:t>20 </a:t>
                      </a:r>
                      <a:r>
                        <a:rPr lang="en-GB" sz="1600" dirty="0" err="1" smtClean="0"/>
                        <a:t>MW</a:t>
                      </a:r>
                      <a:r>
                        <a:rPr lang="en-GB" sz="1600" baseline="-25000" dirty="0" err="1" smtClean="0"/>
                        <a:t>th</a:t>
                      </a:r>
                      <a:endParaRPr lang="en-GB" sz="1600" baseline="-25000" dirty="0"/>
                    </a:p>
                  </a:txBody>
                  <a:tcPr/>
                </a:tc>
                <a:tc>
                  <a:txBody>
                    <a:bodyPr/>
                    <a:lstStyle/>
                    <a:p>
                      <a:r>
                        <a:rPr lang="en-GB" sz="1600" dirty="0" smtClean="0"/>
                        <a:t>1966-1973</a:t>
                      </a:r>
                      <a:endParaRPr lang="en-GB" sz="1600" dirty="0"/>
                    </a:p>
                  </a:txBody>
                  <a:tcPr/>
                </a:tc>
                <a:tc>
                  <a:txBody>
                    <a:bodyPr/>
                    <a:lstStyle/>
                    <a:p>
                      <a:r>
                        <a:rPr lang="en-GB" sz="1600" dirty="0" smtClean="0"/>
                        <a:t>Th+U235, coated particles</a:t>
                      </a:r>
                      <a:endParaRPr lang="en-GB" sz="1600" dirty="0"/>
                    </a:p>
                  </a:txBody>
                  <a:tcPr/>
                </a:tc>
              </a:tr>
              <a:tr h="997818">
                <a:tc>
                  <a:txBody>
                    <a:bodyPr/>
                    <a:lstStyle/>
                    <a:p>
                      <a:r>
                        <a:rPr lang="en-GB" sz="1600" dirty="0" smtClean="0"/>
                        <a:t>USA</a:t>
                      </a:r>
                      <a:endParaRPr lang="en-GB" sz="1600" dirty="0"/>
                    </a:p>
                  </a:txBody>
                  <a:tcPr/>
                </a:tc>
                <a:tc>
                  <a:txBody>
                    <a:bodyPr/>
                    <a:lstStyle/>
                    <a:p>
                      <a:r>
                        <a:rPr lang="en-GB" sz="1600" dirty="0" smtClean="0"/>
                        <a:t>Peach Bottom</a:t>
                      </a:r>
                    </a:p>
                    <a:p>
                      <a:r>
                        <a:rPr lang="en-GB" sz="1600" dirty="0" smtClean="0"/>
                        <a:t>Fort St </a:t>
                      </a:r>
                      <a:r>
                        <a:rPr lang="en-GB" sz="1600" dirty="0" err="1" smtClean="0"/>
                        <a:t>Vrain</a:t>
                      </a:r>
                      <a:endParaRPr lang="en-GB" sz="1600" dirty="0" smtClean="0"/>
                    </a:p>
                  </a:txBody>
                  <a:tcPr/>
                </a:tc>
                <a:tc>
                  <a:txBody>
                    <a:bodyPr/>
                    <a:lstStyle/>
                    <a:p>
                      <a:r>
                        <a:rPr lang="en-GB" sz="1600" dirty="0" smtClean="0"/>
                        <a:t>HTGR</a:t>
                      </a:r>
                    </a:p>
                    <a:p>
                      <a:r>
                        <a:rPr lang="en-GB" sz="1600" dirty="0" smtClean="0"/>
                        <a:t>HTGR</a:t>
                      </a:r>
                      <a:endParaRPr lang="en-GB" sz="1600" dirty="0"/>
                    </a:p>
                  </a:txBody>
                  <a:tcPr/>
                </a:tc>
                <a:tc>
                  <a:txBody>
                    <a:bodyPr/>
                    <a:lstStyle/>
                    <a:p>
                      <a:r>
                        <a:rPr lang="en-GB" sz="1600" dirty="0" smtClean="0"/>
                        <a:t>40</a:t>
                      </a:r>
                      <a:r>
                        <a:rPr lang="en-GB" sz="1600" baseline="0" dirty="0" smtClean="0"/>
                        <a:t> </a:t>
                      </a:r>
                      <a:r>
                        <a:rPr lang="en-GB" sz="1600" baseline="0" dirty="0" err="1" smtClean="0"/>
                        <a:t>MW</a:t>
                      </a:r>
                      <a:r>
                        <a:rPr lang="en-GB" sz="1600" baseline="-25000" dirty="0" err="1" smtClean="0"/>
                        <a:t>e</a:t>
                      </a:r>
                      <a:endParaRPr lang="en-GB" sz="1600" baseline="-25000" dirty="0" smtClean="0"/>
                    </a:p>
                    <a:p>
                      <a:r>
                        <a:rPr lang="en-GB" sz="1600" baseline="0" dirty="0" smtClean="0"/>
                        <a:t>330 </a:t>
                      </a:r>
                      <a:r>
                        <a:rPr lang="en-GB" sz="1600" baseline="0" dirty="0" err="1" smtClean="0"/>
                        <a:t>MW</a:t>
                      </a:r>
                      <a:r>
                        <a:rPr lang="en-GB" sz="1600" baseline="-25000" dirty="0" err="1" smtClean="0"/>
                        <a:t>e</a:t>
                      </a:r>
                      <a:endParaRPr lang="en-GB" sz="1600" baseline="-25000" dirty="0"/>
                    </a:p>
                  </a:txBody>
                  <a:tcPr/>
                </a:tc>
                <a:tc>
                  <a:txBody>
                    <a:bodyPr/>
                    <a:lstStyle/>
                    <a:p>
                      <a:r>
                        <a:rPr lang="en-GB" sz="1600" dirty="0" smtClean="0"/>
                        <a:t>1967-1974</a:t>
                      </a:r>
                    </a:p>
                    <a:p>
                      <a:r>
                        <a:rPr lang="en-GB" sz="1600" dirty="0" smtClean="0"/>
                        <a:t>1976-1989</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t>Th+U235, coated particles</a:t>
                      </a:r>
                    </a:p>
                  </a:txBody>
                  <a:tcPr/>
                </a:tc>
              </a:tr>
              <a:tr h="702168">
                <a:tc>
                  <a:txBody>
                    <a:bodyPr/>
                    <a:lstStyle/>
                    <a:p>
                      <a:r>
                        <a:rPr lang="en-GB" sz="1600" dirty="0" smtClean="0"/>
                        <a:t>USA</a:t>
                      </a:r>
                      <a:endParaRPr lang="en-GB" sz="1600" dirty="0"/>
                    </a:p>
                  </a:txBody>
                  <a:tcPr/>
                </a:tc>
                <a:tc>
                  <a:txBody>
                    <a:bodyPr/>
                    <a:lstStyle/>
                    <a:p>
                      <a:r>
                        <a:rPr lang="en-GB" sz="1600" dirty="0" err="1" smtClean="0"/>
                        <a:t>Shippingport</a:t>
                      </a:r>
                      <a:endParaRPr lang="en-GB" sz="1600" dirty="0" smtClean="0"/>
                    </a:p>
                    <a:p>
                      <a:r>
                        <a:rPr lang="en-GB" sz="1600" dirty="0" smtClean="0"/>
                        <a:t>Indian</a:t>
                      </a:r>
                      <a:r>
                        <a:rPr lang="en-GB" sz="1600" baseline="0" dirty="0" smtClean="0"/>
                        <a:t> Point 1</a:t>
                      </a:r>
                      <a:endParaRPr lang="en-GB" sz="1600" dirty="0"/>
                    </a:p>
                  </a:txBody>
                  <a:tcPr/>
                </a:tc>
                <a:tc>
                  <a:txBody>
                    <a:bodyPr/>
                    <a:lstStyle/>
                    <a:p>
                      <a:r>
                        <a:rPr lang="en-GB" sz="1600" dirty="0" smtClean="0"/>
                        <a:t>LWBR PWR</a:t>
                      </a:r>
                    </a:p>
                    <a:p>
                      <a:r>
                        <a:rPr lang="en-GB" sz="1600" dirty="0" smtClean="0"/>
                        <a:t>LWBR PWR</a:t>
                      </a:r>
                      <a:endParaRPr lang="en-GB" sz="1600" dirty="0"/>
                    </a:p>
                  </a:txBody>
                  <a:tcPr/>
                </a:tc>
                <a:tc>
                  <a:txBody>
                    <a:bodyPr/>
                    <a:lstStyle/>
                    <a:p>
                      <a:r>
                        <a:rPr lang="en-GB" sz="1600" dirty="0" smtClean="0"/>
                        <a:t>100 </a:t>
                      </a:r>
                      <a:r>
                        <a:rPr lang="en-GB" sz="1600" dirty="0" err="1" smtClean="0"/>
                        <a:t>MW</a:t>
                      </a:r>
                      <a:r>
                        <a:rPr lang="en-GB" sz="1600" baseline="-25000" dirty="0" err="1" smtClean="0"/>
                        <a:t>e</a:t>
                      </a:r>
                      <a:endParaRPr lang="en-GB" sz="1600" baseline="-25000" dirty="0" smtClean="0"/>
                    </a:p>
                    <a:p>
                      <a:r>
                        <a:rPr lang="en-GB" sz="1600" dirty="0" smtClean="0"/>
                        <a:t>285</a:t>
                      </a:r>
                      <a:r>
                        <a:rPr lang="en-GB" sz="1600" baseline="0" dirty="0" smtClean="0"/>
                        <a:t> </a:t>
                      </a:r>
                      <a:r>
                        <a:rPr lang="en-GB" sz="1600" baseline="0" dirty="0" err="1" smtClean="0"/>
                        <a:t>MW</a:t>
                      </a:r>
                      <a:r>
                        <a:rPr lang="en-GB" sz="1600" baseline="-25000" dirty="0" err="1" smtClean="0"/>
                        <a:t>e</a:t>
                      </a:r>
                      <a:endParaRPr lang="en-GB" sz="1600" baseline="-25000" dirty="0" smtClean="0"/>
                    </a:p>
                  </a:txBody>
                  <a:tcPr/>
                </a:tc>
                <a:tc>
                  <a:txBody>
                    <a:bodyPr/>
                    <a:lstStyle/>
                    <a:p>
                      <a:r>
                        <a:rPr lang="en-GB" sz="1600" dirty="0" smtClean="0"/>
                        <a:t>1977-1982</a:t>
                      </a:r>
                    </a:p>
                    <a:p>
                      <a:r>
                        <a:rPr lang="en-GB" sz="1600" dirty="0" smtClean="0"/>
                        <a:t>1962-1980</a:t>
                      </a:r>
                      <a:endParaRPr lang="en-GB" sz="1600" dirty="0"/>
                    </a:p>
                  </a:txBody>
                  <a:tcPr/>
                </a:tc>
                <a:tc>
                  <a:txBody>
                    <a:bodyPr/>
                    <a:lstStyle/>
                    <a:p>
                      <a:r>
                        <a:rPr lang="en-GB" sz="1600" dirty="0" smtClean="0"/>
                        <a:t>Th+U233</a:t>
                      </a:r>
                    </a:p>
                    <a:p>
                      <a:r>
                        <a:rPr lang="en-GB" sz="1600" dirty="0" smtClean="0"/>
                        <a:t>Oxide</a:t>
                      </a:r>
                      <a:r>
                        <a:rPr lang="en-GB" sz="1600" baseline="0" dirty="0" smtClean="0"/>
                        <a:t> pellets</a:t>
                      </a:r>
                      <a:endParaRPr lang="en-GB" sz="1600" dirty="0"/>
                    </a:p>
                  </a:txBody>
                  <a:tcPr/>
                </a:tc>
              </a:tr>
              <a:tr h="997818">
                <a:tc>
                  <a:txBody>
                    <a:bodyPr/>
                    <a:lstStyle/>
                    <a:p>
                      <a:r>
                        <a:rPr lang="en-GB" sz="1600" dirty="0" smtClean="0"/>
                        <a:t>India</a:t>
                      </a:r>
                      <a:endParaRPr lang="en-GB" sz="1600" dirty="0"/>
                    </a:p>
                  </a:txBody>
                  <a:tcPr/>
                </a:tc>
                <a:tc>
                  <a:txBody>
                    <a:bodyPr/>
                    <a:lstStyle/>
                    <a:p>
                      <a:r>
                        <a:rPr lang="en-GB" sz="1600" dirty="0" err="1" smtClean="0"/>
                        <a:t>Kamini</a:t>
                      </a:r>
                      <a:endParaRPr lang="en-GB" sz="1600" dirty="0" smtClean="0"/>
                    </a:p>
                    <a:p>
                      <a:r>
                        <a:rPr lang="en-GB" sz="1600" dirty="0" err="1" smtClean="0"/>
                        <a:t>Cirus</a:t>
                      </a:r>
                      <a:endParaRPr lang="en-GB" sz="1600" dirty="0" smtClean="0"/>
                    </a:p>
                    <a:p>
                      <a:r>
                        <a:rPr lang="en-GB" sz="1600" dirty="0" err="1" smtClean="0"/>
                        <a:t>Dhruva</a:t>
                      </a:r>
                      <a:endParaRPr lang="en-GB" sz="1600" dirty="0"/>
                    </a:p>
                  </a:txBody>
                  <a:tcPr/>
                </a:tc>
                <a:tc>
                  <a:txBody>
                    <a:bodyPr/>
                    <a:lstStyle/>
                    <a:p>
                      <a:r>
                        <a:rPr lang="en-GB" sz="1600" dirty="0" smtClean="0"/>
                        <a:t>MTR (LWR)</a:t>
                      </a:r>
                    </a:p>
                    <a:p>
                      <a:r>
                        <a:rPr lang="en-GB" sz="1600" dirty="0" smtClean="0"/>
                        <a:t>MTR</a:t>
                      </a:r>
                    </a:p>
                    <a:p>
                      <a:r>
                        <a:rPr lang="en-GB" sz="1600" dirty="0" smtClean="0"/>
                        <a:t>MTR</a:t>
                      </a:r>
                      <a:endParaRPr lang="en-GB" sz="1600" dirty="0"/>
                    </a:p>
                  </a:txBody>
                  <a:tcPr/>
                </a:tc>
                <a:tc>
                  <a:txBody>
                    <a:bodyPr/>
                    <a:lstStyle/>
                    <a:p>
                      <a:r>
                        <a:rPr lang="en-GB" sz="1600" dirty="0" smtClean="0"/>
                        <a:t>30</a:t>
                      </a:r>
                      <a:r>
                        <a:rPr lang="en-GB" sz="1600" baseline="0" dirty="0" smtClean="0"/>
                        <a:t> </a:t>
                      </a:r>
                      <a:r>
                        <a:rPr lang="en-GB" sz="1600" baseline="0" dirty="0" err="1" smtClean="0"/>
                        <a:t>kW</a:t>
                      </a:r>
                      <a:r>
                        <a:rPr lang="en-GB" sz="1600" baseline="-25000" dirty="0" err="1" smtClean="0"/>
                        <a:t>th</a:t>
                      </a:r>
                      <a:endParaRPr lang="en-GB" sz="1600" baseline="-25000" dirty="0" smtClean="0"/>
                    </a:p>
                    <a:p>
                      <a:r>
                        <a:rPr lang="en-GB" sz="1600" baseline="0" dirty="0" smtClean="0"/>
                        <a:t>40 </a:t>
                      </a:r>
                      <a:r>
                        <a:rPr lang="en-GB" sz="1600" baseline="0" dirty="0" err="1" smtClean="0"/>
                        <a:t>MW</a:t>
                      </a:r>
                      <a:r>
                        <a:rPr lang="en-GB" sz="1600" baseline="-25000" dirty="0" err="1" smtClean="0"/>
                        <a:t>th</a:t>
                      </a:r>
                      <a:endParaRPr lang="en-GB" sz="1600" baseline="-25000" dirty="0" smtClean="0"/>
                    </a:p>
                    <a:p>
                      <a:r>
                        <a:rPr lang="en-GB" sz="1600" baseline="0" dirty="0" smtClean="0"/>
                        <a:t>100 </a:t>
                      </a:r>
                      <a:r>
                        <a:rPr lang="en-GB" sz="1600" baseline="0" dirty="0" err="1" smtClean="0"/>
                        <a:t>MW</a:t>
                      </a:r>
                      <a:r>
                        <a:rPr lang="en-GB" sz="1600" baseline="-25000" dirty="0" err="1" smtClean="0"/>
                        <a:t>th</a:t>
                      </a:r>
                      <a:endParaRPr lang="en-GB" sz="1600" baseline="-25000" dirty="0"/>
                    </a:p>
                  </a:txBody>
                  <a:tcPr/>
                </a:tc>
                <a:tc>
                  <a:txBody>
                    <a:bodyPr/>
                    <a:lstStyle/>
                    <a:p>
                      <a:r>
                        <a:rPr lang="en-GB" sz="1600" dirty="0" smtClean="0"/>
                        <a:t>In operation</a:t>
                      </a:r>
                    </a:p>
                    <a:p>
                      <a:r>
                        <a:rPr lang="en-GB" sz="1600" dirty="0" smtClean="0"/>
                        <a:t>In operation</a:t>
                      </a:r>
                    </a:p>
                    <a:p>
                      <a:r>
                        <a:rPr lang="en-GB" sz="1600" dirty="0" smtClean="0"/>
                        <a:t>In</a:t>
                      </a:r>
                      <a:r>
                        <a:rPr lang="en-GB" sz="1600" baseline="0" dirty="0" smtClean="0"/>
                        <a:t> operation</a:t>
                      </a:r>
                      <a:endParaRPr lang="en-GB" sz="1600" dirty="0"/>
                    </a:p>
                  </a:txBody>
                  <a:tcPr/>
                </a:tc>
                <a:tc>
                  <a:txBody>
                    <a:bodyPr/>
                    <a:lstStyle/>
                    <a:p>
                      <a:r>
                        <a:rPr lang="en-GB" sz="1600" dirty="0" smtClean="0"/>
                        <a:t>Al+U233, J-rod of Th&amp;ThO</a:t>
                      </a:r>
                      <a:r>
                        <a:rPr lang="en-GB" sz="1600" baseline="-25000" dirty="0" smtClean="0"/>
                        <a:t>2</a:t>
                      </a:r>
                      <a:endParaRPr lang="en-GB" sz="1600" baseline="-25000" dirty="0"/>
                    </a:p>
                  </a:txBody>
                  <a:tcPr/>
                </a:tc>
              </a:tr>
            </a:tbl>
          </a:graphicData>
        </a:graphic>
      </p:graphicFrame>
      <p:sp>
        <p:nvSpPr>
          <p:cNvPr id="5" name="Rectangle 4"/>
          <p:cNvSpPr/>
          <p:nvPr/>
        </p:nvSpPr>
        <p:spPr>
          <a:xfrm>
            <a:off x="7568514" y="252883"/>
            <a:ext cx="1291281" cy="11496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rotWithShape="1">
          <a:blip r:embed="rId2">
            <a:extLst>
              <a:ext uri="{28A0092B-C50C-407E-A947-70E740481C1C}">
                <a14:useLocalDpi xmlns:a14="http://schemas.microsoft.com/office/drawing/2010/main" val="0"/>
              </a:ext>
            </a:extLst>
          </a:blip>
          <a:srcRect b="8939"/>
          <a:stretch/>
        </p:blipFill>
        <p:spPr>
          <a:xfrm>
            <a:off x="7591195" y="252884"/>
            <a:ext cx="1244724" cy="1133464"/>
          </a:xfrm>
          <a:prstGeom prst="rect">
            <a:avLst/>
          </a:prstGeom>
          <a:solidFill>
            <a:srgbClr val="406B98"/>
          </a:solidFill>
        </p:spPr>
      </p:pic>
    </p:spTree>
    <p:extLst>
      <p:ext uri="{BB962C8B-B14F-4D97-AF65-F5344CB8AC3E}">
        <p14:creationId xmlns:p14="http://schemas.microsoft.com/office/powerpoint/2010/main" val="193818227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66526" y="224589"/>
            <a:ext cx="1294063" cy="13244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1195" y="252884"/>
            <a:ext cx="1244724" cy="1244724"/>
          </a:xfrm>
          <a:prstGeom prst="rect">
            <a:avLst/>
          </a:prstGeom>
          <a:solidFill>
            <a:srgbClr val="406B98"/>
          </a:solidFill>
        </p:spPr>
      </p:pic>
      <p:sp>
        <p:nvSpPr>
          <p:cNvPr id="2" name="TextBox 1"/>
          <p:cNvSpPr txBox="1"/>
          <p:nvPr/>
        </p:nvSpPr>
        <p:spPr>
          <a:xfrm>
            <a:off x="2411760" y="2740809"/>
            <a:ext cx="4070345" cy="1200329"/>
          </a:xfrm>
          <a:prstGeom prst="rect">
            <a:avLst/>
          </a:prstGeom>
          <a:noFill/>
        </p:spPr>
        <p:txBody>
          <a:bodyPr wrap="none" rtlCol="0">
            <a:spAutoFit/>
          </a:bodyPr>
          <a:lstStyle/>
          <a:p>
            <a:r>
              <a:rPr lang="en-GB" sz="7200" dirty="0" smtClean="0">
                <a:latin typeface="Brush Script Std" pitchFamily="66" charset="0"/>
              </a:rPr>
              <a:t>Thank you</a:t>
            </a:r>
            <a:endParaRPr lang="en-GB" sz="7200" dirty="0">
              <a:latin typeface="Brush Script Std" pitchFamily="66" charset="0"/>
            </a:endParaRPr>
          </a:p>
        </p:txBody>
      </p:sp>
    </p:spTree>
    <p:extLst>
      <p:ext uri="{BB962C8B-B14F-4D97-AF65-F5344CB8AC3E}">
        <p14:creationId xmlns:p14="http://schemas.microsoft.com/office/powerpoint/2010/main" val="27256303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297626"/>
            <a:ext cx="4694940"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Peach Bottom, USA - HTGR</a:t>
            </a:r>
            <a:endParaRPr lang="en-GB" sz="2800" dirty="0">
              <a:solidFill>
                <a:schemeClr val="bg1"/>
              </a:solidFill>
              <a:latin typeface="Arial" pitchFamily="34" charset="0"/>
              <a:cs typeface="Arial" pitchFamily="34" charset="0"/>
            </a:endParaRPr>
          </a:p>
        </p:txBody>
      </p:sp>
      <p:pic>
        <p:nvPicPr>
          <p:cNvPr id="8"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788024" y="1118058"/>
            <a:ext cx="3235772" cy="5472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
          <p:cNvGrpSpPr/>
          <p:nvPr/>
        </p:nvGrpSpPr>
        <p:grpSpPr>
          <a:xfrm>
            <a:off x="323528" y="4221088"/>
            <a:ext cx="4032448" cy="2024935"/>
            <a:chOff x="323528" y="4221088"/>
            <a:chExt cx="4032448" cy="2024935"/>
          </a:xfrm>
        </p:grpSpPr>
        <p:sp>
          <p:nvSpPr>
            <p:cNvPr id="6" name="Rectangle 11"/>
            <p:cNvSpPr>
              <a:spLocks noChangeArrowheads="1"/>
            </p:cNvSpPr>
            <p:nvPr/>
          </p:nvSpPr>
          <p:spPr bwMode="auto">
            <a:xfrm>
              <a:off x="323528" y="4221088"/>
              <a:ext cx="3945693"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General Atomics' Peach Bottom high-temperature, graphite-moderated, helium-cooled reactor in the USA operated between 1967 and 1974 at 110 </a:t>
              </a:r>
              <a:r>
                <a:rPr lang="en-GB" sz="1600" dirty="0" err="1">
                  <a:latin typeface="Arial" pitchFamily="34" charset="0"/>
                  <a:cs typeface="Arial" pitchFamily="34" charset="0"/>
                </a:rPr>
                <a:t>MW</a:t>
              </a:r>
              <a:r>
                <a:rPr lang="en-GB" sz="1600" baseline="-25000" dirty="0" err="1">
                  <a:latin typeface="Arial" pitchFamily="34" charset="0"/>
                  <a:cs typeface="Arial" pitchFamily="34" charset="0"/>
                </a:rPr>
                <a:t>th</a:t>
              </a:r>
              <a:r>
                <a:rPr lang="en-GB" sz="1600" dirty="0">
                  <a:latin typeface="Arial" pitchFamily="34" charset="0"/>
                  <a:cs typeface="Arial" pitchFamily="34" charset="0"/>
                </a:rPr>
                <a:t>.</a:t>
              </a:r>
            </a:p>
            <a:p>
              <a:endParaRPr lang="en-GB" sz="1600" dirty="0">
                <a:latin typeface="Arial" pitchFamily="34" charset="0"/>
                <a:cs typeface="Arial" pitchFamily="34" charset="0"/>
              </a:endParaRPr>
            </a:p>
            <a:p>
              <a:endParaRPr lang="en-GB" sz="1600" dirty="0">
                <a:latin typeface="Arial" pitchFamily="34" charset="0"/>
                <a:cs typeface="Arial" pitchFamily="34" charset="0"/>
              </a:endParaRPr>
            </a:p>
          </p:txBody>
        </p:sp>
        <p:sp>
          <p:nvSpPr>
            <p:cNvPr id="9" name="Rectangle 8"/>
            <p:cNvSpPr>
              <a:spLocks noChangeArrowheads="1"/>
            </p:cNvSpPr>
            <p:nvPr/>
          </p:nvSpPr>
          <p:spPr bwMode="auto">
            <a:xfrm>
              <a:off x="323528" y="5661248"/>
              <a:ext cx="403244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Fuel particles were </a:t>
              </a:r>
              <a:r>
                <a:rPr lang="en-GB" sz="1600" dirty="0" smtClean="0">
                  <a:latin typeface="Arial" pitchFamily="34" charset="0"/>
                  <a:cs typeface="Arial" pitchFamily="34" charset="0"/>
                </a:rPr>
                <a:t>highly-enriched </a:t>
              </a:r>
            </a:p>
            <a:p>
              <a:r>
                <a:rPr lang="en-GB" sz="1600" dirty="0" smtClean="0">
                  <a:latin typeface="Arial" pitchFamily="34" charset="0"/>
                  <a:cs typeface="Arial" pitchFamily="34" charset="0"/>
                </a:rPr>
                <a:t>uranium </a:t>
              </a:r>
              <a:r>
                <a:rPr lang="en-GB" sz="1600" dirty="0">
                  <a:latin typeface="Arial" pitchFamily="34" charset="0"/>
                  <a:cs typeface="Arial" pitchFamily="34" charset="0"/>
                </a:rPr>
                <a:t>/thorium  in </a:t>
              </a:r>
              <a:r>
                <a:rPr lang="en-GB" sz="1600" dirty="0" err="1">
                  <a:latin typeface="Arial" pitchFamily="34" charset="0"/>
                  <a:cs typeface="Arial" pitchFamily="34" charset="0"/>
                </a:rPr>
                <a:t>PyC</a:t>
              </a:r>
              <a:r>
                <a:rPr lang="en-GB" sz="1600" dirty="0">
                  <a:latin typeface="Arial" pitchFamily="34" charset="0"/>
                  <a:cs typeface="Arial" pitchFamily="34" charset="0"/>
                </a:rPr>
                <a:t> (</a:t>
              </a:r>
              <a:r>
                <a:rPr lang="en-GB" sz="1600" dirty="0" err="1">
                  <a:latin typeface="Arial" pitchFamily="34" charset="0"/>
                  <a:cs typeface="Arial" pitchFamily="34" charset="0"/>
                </a:rPr>
                <a:t>Briso</a:t>
              </a:r>
              <a:r>
                <a:rPr lang="en-GB" sz="1600" dirty="0">
                  <a:latin typeface="Arial" pitchFamily="34" charset="0"/>
                  <a:cs typeface="Arial" pitchFamily="34" charset="0"/>
                </a:rPr>
                <a:t>) shells</a:t>
              </a:r>
            </a:p>
          </p:txBody>
        </p:sp>
      </p:gr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752" y="1440793"/>
            <a:ext cx="3672408" cy="23884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6081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4523" y="297626"/>
            <a:ext cx="6236003"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Dragon, UK (OECD/</a:t>
            </a:r>
            <a:r>
              <a:rPr lang="en-GB" sz="2800" dirty="0" err="1" smtClean="0">
                <a:solidFill>
                  <a:schemeClr val="bg1"/>
                </a:solidFill>
                <a:latin typeface="Arial" pitchFamily="34" charset="0"/>
                <a:cs typeface="Arial" pitchFamily="34" charset="0"/>
              </a:rPr>
              <a:t>Euratom</a:t>
            </a:r>
            <a:r>
              <a:rPr lang="en-GB" sz="2800" dirty="0" smtClean="0">
                <a:solidFill>
                  <a:schemeClr val="bg1"/>
                </a:solidFill>
                <a:latin typeface="Arial" pitchFamily="34" charset="0"/>
                <a:cs typeface="Arial" pitchFamily="34" charset="0"/>
              </a:rPr>
              <a:t>) - HTGR</a:t>
            </a:r>
            <a:endParaRPr lang="en-GB" sz="2800" dirty="0">
              <a:solidFill>
                <a:schemeClr val="bg1"/>
              </a:solidFill>
              <a:latin typeface="Arial" pitchFamily="34" charset="0"/>
              <a:cs typeface="Arial" pitchFamily="34" charset="0"/>
            </a:endParaRPr>
          </a:p>
        </p:txBody>
      </p:sp>
      <p:sp>
        <p:nvSpPr>
          <p:cNvPr id="10" name="Rectangle 11"/>
          <p:cNvSpPr>
            <a:spLocks noChangeArrowheads="1"/>
          </p:cNvSpPr>
          <p:nvPr/>
        </p:nvSpPr>
        <p:spPr bwMode="auto">
          <a:xfrm>
            <a:off x="244523" y="3645024"/>
            <a:ext cx="4114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1600" dirty="0">
                <a:latin typeface="Arial" pitchFamily="34" charset="0"/>
                <a:cs typeface="Arial" pitchFamily="34" charset="0"/>
              </a:rPr>
              <a:t>Thorium fuel elements with a 10:1 </a:t>
            </a:r>
            <a:r>
              <a:rPr lang="en-GB" sz="1600" dirty="0" err="1">
                <a:latin typeface="Arial" pitchFamily="34" charset="0"/>
                <a:cs typeface="Arial" pitchFamily="34" charset="0"/>
              </a:rPr>
              <a:t>Th</a:t>
            </a:r>
            <a:r>
              <a:rPr lang="en-GB" sz="1600" dirty="0">
                <a:latin typeface="Arial" pitchFamily="34" charset="0"/>
                <a:cs typeface="Arial" pitchFamily="34" charset="0"/>
              </a:rPr>
              <a:t>/U (HEU) ratio were irradiated in the 20 </a:t>
            </a:r>
            <a:r>
              <a:rPr lang="en-GB" sz="1600" dirty="0" err="1">
                <a:latin typeface="Arial" pitchFamily="34" charset="0"/>
                <a:cs typeface="Arial" pitchFamily="34" charset="0"/>
              </a:rPr>
              <a:t>MWth</a:t>
            </a:r>
            <a:r>
              <a:rPr lang="en-GB" sz="1600" dirty="0">
                <a:latin typeface="Arial" pitchFamily="34" charset="0"/>
                <a:cs typeface="Arial" pitchFamily="34" charset="0"/>
              </a:rPr>
              <a:t> Dragon reactor at </a:t>
            </a:r>
            <a:r>
              <a:rPr lang="en-GB" sz="1600" dirty="0" err="1">
                <a:latin typeface="Arial" pitchFamily="34" charset="0"/>
                <a:cs typeface="Arial" pitchFamily="34" charset="0"/>
              </a:rPr>
              <a:t>Winfrith</a:t>
            </a:r>
            <a:r>
              <a:rPr lang="en-GB" sz="1600" dirty="0">
                <a:latin typeface="Arial" pitchFamily="34" charset="0"/>
                <a:cs typeface="Arial" pitchFamily="34" charset="0"/>
              </a:rPr>
              <a:t>, UK, for 741 full power days between 1964 and 1973 </a:t>
            </a:r>
          </a:p>
        </p:txBody>
      </p:sp>
      <p:pic>
        <p:nvPicPr>
          <p:cNvPr id="12"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4842"/>
          <a:stretch>
            <a:fillRect/>
          </a:stretch>
        </p:blipFill>
        <p:spPr bwMode="auto">
          <a:xfrm>
            <a:off x="4416747" y="1628800"/>
            <a:ext cx="4727253" cy="429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12"/>
          <p:cNvSpPr>
            <a:spLocks noChangeArrowheads="1"/>
          </p:cNvSpPr>
          <p:nvPr/>
        </p:nvSpPr>
        <p:spPr bwMode="auto">
          <a:xfrm>
            <a:off x="260565" y="4869160"/>
            <a:ext cx="412278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The </a:t>
            </a:r>
            <a:r>
              <a:rPr lang="en-GB" sz="1600" dirty="0" err="1">
                <a:latin typeface="Arial" pitchFamily="34" charset="0"/>
                <a:cs typeface="Arial" pitchFamily="34" charset="0"/>
              </a:rPr>
              <a:t>Th</a:t>
            </a:r>
            <a:r>
              <a:rPr lang="en-GB" sz="1600" dirty="0">
                <a:latin typeface="Arial" pitchFamily="34" charset="0"/>
                <a:cs typeface="Arial" pitchFamily="34" charset="0"/>
              </a:rPr>
              <a:t>/U fuel was used to 'breed and feed', so that the U-233 created replaced the burnt U-235 at the same rate, and fuel could be left in the reactor for about six years</a:t>
            </a:r>
            <a:r>
              <a:rPr lang="en-GB" sz="1600" dirty="0" smtClean="0">
                <a:latin typeface="Arial" pitchFamily="34" charset="0"/>
                <a:cs typeface="Arial" pitchFamily="34" charset="0"/>
              </a:rPr>
              <a:t>.</a:t>
            </a:r>
            <a:endParaRPr lang="en-GB" sz="1600" dirty="0">
              <a:latin typeface="Arial" pitchFamily="34" charset="0"/>
              <a:cs typeface="Arial" pitchFamily="34" charset="0"/>
            </a:endParaRPr>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31154"/>
          <a:stretch/>
        </p:blipFill>
        <p:spPr bwMode="auto">
          <a:xfrm>
            <a:off x="268187" y="1461269"/>
            <a:ext cx="3707376" cy="195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4767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4523" y="297626"/>
            <a:ext cx="4363182"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Fort St </a:t>
            </a:r>
            <a:r>
              <a:rPr lang="en-GB" sz="2800" dirty="0" err="1" smtClean="0">
                <a:solidFill>
                  <a:schemeClr val="bg1"/>
                </a:solidFill>
                <a:latin typeface="Arial" pitchFamily="34" charset="0"/>
                <a:cs typeface="Arial" pitchFamily="34" charset="0"/>
              </a:rPr>
              <a:t>Vrain</a:t>
            </a:r>
            <a:r>
              <a:rPr lang="en-GB" sz="2800" dirty="0" smtClean="0">
                <a:solidFill>
                  <a:schemeClr val="bg1"/>
                </a:solidFill>
                <a:latin typeface="Arial" pitchFamily="34" charset="0"/>
                <a:cs typeface="Arial" pitchFamily="34" charset="0"/>
              </a:rPr>
              <a:t> (US) - HTGR</a:t>
            </a:r>
            <a:endParaRPr lang="en-GB" sz="2800" dirty="0">
              <a:solidFill>
                <a:schemeClr val="bg1"/>
              </a:solidFill>
              <a:latin typeface="Arial" pitchFamily="34" charset="0"/>
              <a:cs typeface="Arial" pitchFamily="34" charset="0"/>
            </a:endParaRPr>
          </a:p>
        </p:txBody>
      </p:sp>
      <p:pic>
        <p:nvPicPr>
          <p:cNvPr id="9"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75275" y="1435547"/>
            <a:ext cx="3295947" cy="5023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p:nvSpPr>
        <p:spPr bwMode="auto">
          <a:xfrm>
            <a:off x="325619" y="4470211"/>
            <a:ext cx="467225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smtClean="0">
                <a:latin typeface="Arial" pitchFamily="34" charset="0"/>
                <a:cs typeface="Arial" pitchFamily="34" charset="0"/>
              </a:rPr>
              <a:t>Fort St </a:t>
            </a:r>
            <a:r>
              <a:rPr lang="en-GB" sz="1600" dirty="0" err="1" smtClean="0">
                <a:latin typeface="Arial" pitchFamily="34" charset="0"/>
                <a:cs typeface="Arial" pitchFamily="34" charset="0"/>
              </a:rPr>
              <a:t>Vrain</a:t>
            </a:r>
            <a:r>
              <a:rPr lang="en-GB" sz="1600" dirty="0" smtClean="0">
                <a:latin typeface="Arial" pitchFamily="34" charset="0"/>
                <a:cs typeface="Arial" pitchFamily="34" charset="0"/>
              </a:rPr>
              <a:t> operated between 1974-1989 as </a:t>
            </a:r>
            <a:r>
              <a:rPr lang="en-GB" sz="1600" dirty="0">
                <a:latin typeface="Arial" pitchFamily="34" charset="0"/>
                <a:cs typeface="Arial" pitchFamily="34" charset="0"/>
              </a:rPr>
              <a:t>a high-temperature (700°C), graphite-moderated, helium-cooled </a:t>
            </a:r>
            <a:r>
              <a:rPr lang="en-GB" sz="1600" dirty="0" smtClean="0">
                <a:latin typeface="Arial" pitchFamily="34" charset="0"/>
                <a:cs typeface="Arial" pitchFamily="34" charset="0"/>
              </a:rPr>
              <a:t>842 </a:t>
            </a:r>
            <a:r>
              <a:rPr lang="en-GB" sz="1600" dirty="0" err="1" smtClean="0">
                <a:latin typeface="Arial" pitchFamily="34" charset="0"/>
                <a:cs typeface="Arial" pitchFamily="34" charset="0"/>
              </a:rPr>
              <a:t>MWth</a:t>
            </a:r>
            <a:r>
              <a:rPr lang="en-GB" sz="1600" dirty="0" smtClean="0">
                <a:latin typeface="Arial" pitchFamily="34" charset="0"/>
                <a:cs typeface="Arial" pitchFamily="34" charset="0"/>
              </a:rPr>
              <a:t> (330 </a:t>
            </a:r>
            <a:r>
              <a:rPr lang="en-GB" sz="1600" dirty="0" err="1" smtClean="0">
                <a:latin typeface="Arial" pitchFamily="34" charset="0"/>
                <a:cs typeface="Arial" pitchFamily="34" charset="0"/>
              </a:rPr>
              <a:t>MWe</a:t>
            </a:r>
            <a:r>
              <a:rPr lang="en-GB" sz="1600" dirty="0" smtClean="0">
                <a:latin typeface="Arial" pitchFamily="34" charset="0"/>
                <a:cs typeface="Arial" pitchFamily="34" charset="0"/>
              </a:rPr>
              <a:t>)</a:t>
            </a:r>
            <a:endParaRPr lang="en-GB" sz="1600" dirty="0">
              <a:latin typeface="Arial" pitchFamily="34" charset="0"/>
              <a:cs typeface="Arial" pitchFamily="34" charset="0"/>
            </a:endParaRPr>
          </a:p>
        </p:txBody>
      </p:sp>
      <p:sp>
        <p:nvSpPr>
          <p:cNvPr id="15" name="Rectangle 14"/>
          <p:cNvSpPr>
            <a:spLocks noChangeArrowheads="1"/>
          </p:cNvSpPr>
          <p:nvPr/>
        </p:nvSpPr>
        <p:spPr bwMode="auto">
          <a:xfrm>
            <a:off x="336489" y="5301208"/>
            <a:ext cx="438422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smtClean="0">
                <a:latin typeface="Arial" pitchFamily="34" charset="0"/>
                <a:cs typeface="Arial" pitchFamily="34" charset="0"/>
              </a:rPr>
              <a:t>~25 </a:t>
            </a:r>
            <a:r>
              <a:rPr lang="en-GB" sz="1600" dirty="0">
                <a:latin typeface="Arial" pitchFamily="34" charset="0"/>
                <a:cs typeface="Arial" pitchFamily="34" charset="0"/>
              </a:rPr>
              <a:t>tonnes of thorium was used in fuel for the </a:t>
            </a:r>
            <a:r>
              <a:rPr lang="en-GB" sz="1600" dirty="0" smtClean="0">
                <a:latin typeface="Arial" pitchFamily="34" charset="0"/>
                <a:cs typeface="Arial" pitchFamily="34" charset="0"/>
              </a:rPr>
              <a:t>reactor in prismatic configuration, achieving 170,000 </a:t>
            </a:r>
            <a:r>
              <a:rPr lang="en-GB" sz="1600" dirty="0" err="1">
                <a:latin typeface="Arial" pitchFamily="34" charset="0"/>
                <a:cs typeface="Arial" pitchFamily="34" charset="0"/>
              </a:rPr>
              <a:t>MWd</a:t>
            </a:r>
            <a:r>
              <a:rPr lang="en-GB" sz="1600" dirty="0">
                <a:latin typeface="Arial" pitchFamily="34" charset="0"/>
                <a:cs typeface="Arial" pitchFamily="34" charset="0"/>
              </a:rPr>
              <a:t>/t burn-up. </a:t>
            </a:r>
            <a:endParaRPr lang="en-GB" sz="1600" dirty="0" smtClean="0">
              <a:latin typeface="Arial" pitchFamily="34" charset="0"/>
              <a:cs typeface="Arial" pitchFamily="34" charset="0"/>
            </a:endParaRPr>
          </a:p>
          <a:p>
            <a:endParaRPr lang="en-GB" sz="1600" dirty="0">
              <a:latin typeface="Arial" pitchFamily="34" charset="0"/>
              <a:cs typeface="Arial" pitchFamily="34" charset="0"/>
            </a:endParaRPr>
          </a:p>
        </p:txBody>
      </p:sp>
      <p:pic>
        <p:nvPicPr>
          <p:cNvPr id="614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3007" y="1628800"/>
            <a:ext cx="4360321" cy="2406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38955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4523" y="297626"/>
            <a:ext cx="4051687" cy="523220"/>
          </a:xfrm>
          <a:prstGeom prst="rect">
            <a:avLst/>
          </a:prstGeom>
          <a:noFill/>
        </p:spPr>
        <p:txBody>
          <a:bodyPr wrap="none" rtlCol="0">
            <a:spAutoFit/>
          </a:bodyPr>
          <a:lstStyle/>
          <a:p>
            <a:r>
              <a:rPr lang="en-GB" sz="2800" dirty="0" smtClean="0">
                <a:solidFill>
                  <a:schemeClr val="bg1"/>
                </a:solidFill>
                <a:latin typeface="Arial" pitchFamily="34" charset="0"/>
                <a:cs typeface="Arial" pitchFamily="34" charset="0"/>
              </a:rPr>
              <a:t>AVR (Germany) - HTGR</a:t>
            </a:r>
            <a:endParaRPr lang="en-GB" sz="2800" dirty="0">
              <a:solidFill>
                <a:schemeClr val="bg1"/>
              </a:solidFill>
              <a:latin typeface="Arial" pitchFamily="34" charset="0"/>
              <a:cs typeface="Arial" pitchFamily="34" charset="0"/>
            </a:endParaRPr>
          </a:p>
        </p:txBody>
      </p:sp>
      <p:sp>
        <p:nvSpPr>
          <p:cNvPr id="4" name="Rectangle 11"/>
          <p:cNvSpPr>
            <a:spLocks noChangeArrowheads="1"/>
          </p:cNvSpPr>
          <p:nvPr/>
        </p:nvSpPr>
        <p:spPr bwMode="auto">
          <a:xfrm>
            <a:off x="594990" y="1744201"/>
            <a:ext cx="3688979" cy="1985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The  </a:t>
            </a:r>
            <a:r>
              <a:rPr lang="en-GB" sz="1600" dirty="0" smtClean="0">
                <a:latin typeface="Arial" pitchFamily="34" charset="0"/>
                <a:cs typeface="Arial" pitchFamily="34" charset="0"/>
              </a:rPr>
              <a:t>Helium cooled AVR </a:t>
            </a:r>
            <a:r>
              <a:rPr lang="en-GB" sz="1600" dirty="0">
                <a:latin typeface="Arial" pitchFamily="34" charset="0"/>
                <a:cs typeface="Arial" pitchFamily="34" charset="0"/>
              </a:rPr>
              <a:t>(Atom </a:t>
            </a:r>
            <a:r>
              <a:rPr lang="en-GB" sz="1600" dirty="0" err="1">
                <a:latin typeface="Arial" pitchFamily="34" charset="0"/>
                <a:cs typeface="Arial" pitchFamily="34" charset="0"/>
              </a:rPr>
              <a:t>Versuchs</a:t>
            </a:r>
            <a:r>
              <a:rPr lang="en-GB" sz="1600" dirty="0">
                <a:latin typeface="Arial" pitchFamily="34" charset="0"/>
                <a:cs typeface="Arial" pitchFamily="34" charset="0"/>
              </a:rPr>
              <a:t> </a:t>
            </a:r>
            <a:r>
              <a:rPr lang="en-GB" sz="1600" dirty="0" err="1">
                <a:latin typeface="Arial" pitchFamily="34" charset="0"/>
                <a:cs typeface="Arial" pitchFamily="34" charset="0"/>
              </a:rPr>
              <a:t>Reaktor</a:t>
            </a:r>
            <a:r>
              <a:rPr lang="en-GB" sz="1600" dirty="0">
                <a:latin typeface="Arial" pitchFamily="34" charset="0"/>
                <a:cs typeface="Arial" pitchFamily="34" charset="0"/>
              </a:rPr>
              <a:t>) experimental pebble bed reactor at </a:t>
            </a:r>
            <a:r>
              <a:rPr lang="en-GB" sz="1600" dirty="0" err="1">
                <a:latin typeface="Arial" pitchFamily="34" charset="0"/>
                <a:cs typeface="Arial" pitchFamily="34" charset="0"/>
              </a:rPr>
              <a:t>Jülich</a:t>
            </a:r>
            <a:r>
              <a:rPr lang="en-GB" sz="1600" dirty="0">
                <a:latin typeface="Arial" pitchFamily="34" charset="0"/>
                <a:cs typeface="Arial" pitchFamily="34" charset="0"/>
              </a:rPr>
              <a:t>, Germany, operated between 1967 and 1988, for over 750 weeks at 15 </a:t>
            </a:r>
            <a:r>
              <a:rPr lang="en-GB" sz="1600" dirty="0" err="1">
                <a:latin typeface="Arial" pitchFamily="34" charset="0"/>
                <a:cs typeface="Arial" pitchFamily="34" charset="0"/>
              </a:rPr>
              <a:t>MWe</a:t>
            </a:r>
            <a:r>
              <a:rPr lang="en-GB" sz="1600" dirty="0">
                <a:latin typeface="Arial" pitchFamily="34" charset="0"/>
                <a:cs typeface="Arial" pitchFamily="34" charset="0"/>
              </a:rPr>
              <a:t>, about 95% of the time with thorium-based fuel. </a:t>
            </a:r>
          </a:p>
          <a:p>
            <a:endParaRPr lang="en-GB" sz="1100" dirty="0">
              <a:latin typeface="Arial" pitchFamily="34" charset="0"/>
              <a:cs typeface="Arial" pitchFamily="34" charset="0"/>
            </a:endParaRPr>
          </a:p>
        </p:txBody>
      </p:sp>
      <p:pic>
        <p:nvPicPr>
          <p:cNvPr id="5" name="Picture 2" descr="Nuclear power plant with pebble bed reactor"/>
          <p:cNvPicPr>
            <a:picLocks noChangeAspect="1" noChangeArrowheads="1"/>
          </p:cNvPicPr>
          <p:nvPr/>
        </p:nvPicPr>
        <p:blipFill rotWithShape="1">
          <a:blip r:embed="rId2">
            <a:extLst>
              <a:ext uri="{28A0092B-C50C-407E-A947-70E740481C1C}">
                <a14:useLocalDpi xmlns:a14="http://schemas.microsoft.com/office/drawing/2010/main" val="0"/>
              </a:ext>
            </a:extLst>
          </a:blip>
          <a:srcRect l="1183" t="1178" r="697" b="6176"/>
          <a:stretch/>
        </p:blipFill>
        <p:spPr bwMode="auto">
          <a:xfrm>
            <a:off x="4644008" y="2060848"/>
            <a:ext cx="4233072" cy="352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p:nvSpPr>
        <p:spPr bwMode="auto">
          <a:xfrm>
            <a:off x="594990" y="3712379"/>
            <a:ext cx="2968898" cy="100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Approximately 100,000 billiard ball-sized fuel elements were used. </a:t>
            </a:r>
          </a:p>
          <a:p>
            <a:endParaRPr lang="en-GB" sz="1100" dirty="0">
              <a:latin typeface="Arial" pitchFamily="34" charset="0"/>
              <a:cs typeface="Arial" pitchFamily="34" charset="0"/>
            </a:endParaRPr>
          </a:p>
        </p:txBody>
      </p:sp>
      <p:sp>
        <p:nvSpPr>
          <p:cNvPr id="9" name="Rectangle 8"/>
          <p:cNvSpPr>
            <a:spLocks noChangeArrowheads="1"/>
          </p:cNvSpPr>
          <p:nvPr/>
        </p:nvSpPr>
        <p:spPr bwMode="auto">
          <a:xfrm>
            <a:off x="607232" y="4712653"/>
            <a:ext cx="368897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600" dirty="0">
                <a:latin typeface="Arial" pitchFamily="34" charset="0"/>
                <a:cs typeface="Arial" pitchFamily="34" charset="0"/>
              </a:rPr>
              <a:t>Overall a total of 1360 kg of thorium was used, mixed with high-enriched uranium (HEU). </a:t>
            </a:r>
            <a:r>
              <a:rPr lang="en-GB" sz="1600" dirty="0" err="1">
                <a:latin typeface="Arial" pitchFamily="34" charset="0"/>
                <a:cs typeface="Arial" pitchFamily="34" charset="0"/>
              </a:rPr>
              <a:t>Burnups</a:t>
            </a:r>
            <a:r>
              <a:rPr lang="en-GB" sz="1600" dirty="0">
                <a:latin typeface="Arial" pitchFamily="34" charset="0"/>
                <a:cs typeface="Arial" pitchFamily="34" charset="0"/>
              </a:rPr>
              <a:t> of 150,000 </a:t>
            </a:r>
            <a:r>
              <a:rPr lang="en-GB" sz="1600" dirty="0" err="1">
                <a:latin typeface="Arial" pitchFamily="34" charset="0"/>
                <a:cs typeface="Arial" pitchFamily="34" charset="0"/>
              </a:rPr>
              <a:t>MWd</a:t>
            </a:r>
            <a:r>
              <a:rPr lang="en-GB" sz="1600" dirty="0">
                <a:latin typeface="Arial" pitchFamily="34" charset="0"/>
                <a:cs typeface="Arial" pitchFamily="34" charset="0"/>
              </a:rPr>
              <a:t>/t were achieved. </a:t>
            </a:r>
          </a:p>
        </p:txBody>
      </p:sp>
    </p:spTree>
    <p:extLst>
      <p:ext uri="{BB962C8B-B14F-4D97-AF65-F5344CB8AC3E}">
        <p14:creationId xmlns:p14="http://schemas.microsoft.com/office/powerpoint/2010/main" val="2969975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20859</TotalTime>
  <Words>2402</Words>
  <Application>Microsoft Office PowerPoint</Application>
  <PresentationFormat>On-screen Show (4:3)</PresentationFormat>
  <Paragraphs>443</Paragraphs>
  <Slides>50</Slides>
  <Notes>2</Notes>
  <HiddenSlides>0</HiddenSlides>
  <MMClips>1</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50</vt:i4>
      </vt:variant>
    </vt:vector>
  </HeadingPairs>
  <TitlesOfParts>
    <vt:vector size="53" baseType="lpstr">
      <vt:lpstr>1_Office Theme</vt:lpstr>
      <vt:lpstr>Equation</vt:lpstr>
      <vt:lpstr>Unknown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Huddersfield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Staff</dc:creator>
  <cp:lastModifiedBy>Staff</cp:lastModifiedBy>
  <cp:revision>238</cp:revision>
  <cp:lastPrinted>2015-01-23T11:12:01Z</cp:lastPrinted>
  <dcterms:created xsi:type="dcterms:W3CDTF">2013-04-27T20:08:28Z</dcterms:created>
  <dcterms:modified xsi:type="dcterms:W3CDTF">2016-08-31T23:03:15Z</dcterms:modified>
</cp:coreProperties>
</file>