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77" r:id="rId6"/>
    <p:sldId id="261" r:id="rId7"/>
    <p:sldId id="262" r:id="rId8"/>
    <p:sldId id="264" r:id="rId9"/>
    <p:sldId id="260" r:id="rId10"/>
    <p:sldId id="263" r:id="rId11"/>
    <p:sldId id="272" r:id="rId12"/>
    <p:sldId id="278" r:id="rId13"/>
    <p:sldId id="279" r:id="rId14"/>
    <p:sldId id="288" r:id="rId15"/>
    <p:sldId id="287" r:id="rId16"/>
    <p:sldId id="280" r:id="rId17"/>
    <p:sldId id="283" r:id="rId18"/>
    <p:sldId id="281" r:id="rId19"/>
    <p:sldId id="282" r:id="rId20"/>
    <p:sldId id="284" r:id="rId21"/>
    <p:sldId id="269" r:id="rId22"/>
    <p:sldId id="270" r:id="rId23"/>
    <p:sldId id="271" r:id="rId24"/>
    <p:sldId id="275" r:id="rId25"/>
    <p:sldId id="285" r:id="rId26"/>
    <p:sldId id="273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D9CEF-74F7-4C52-B1EE-9D4FE1CBAC27}" type="datetimeFigureOut">
              <a:rPr lang="en-US" smtClean="0"/>
              <a:t>3/16/16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DAD7B-72F7-45B8-ADA3-E035B1AAF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03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AD7B-72F7-45B8-ADA3-E035B1AAF00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8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FCCee</a:t>
            </a:r>
            <a:r>
              <a:rPr lang="en-US" dirty="0" smtClean="0"/>
              <a:t> optics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90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tw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7030A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FCCee</a:t>
            </a:r>
            <a:r>
              <a:rPr lang="en-US" dirty="0" smtClean="0"/>
              <a:t>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357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FCC-ee optics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8E32A-DC85-4238-A988-3C1C3720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0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Preliminary Look at a 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FCC-ee IR Layout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M. Sullivan 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for the FCC-ee optics meeting 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Mar. 11, 2016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Hits/crossing      FF quads only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Location                Photons that hit each location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Tot </a:t>
            </a:r>
            <a:r>
              <a:rPr lang="en-US" sz="2800" dirty="0"/>
              <a:t> </a:t>
            </a:r>
            <a:r>
              <a:rPr lang="en-US" sz="2800" dirty="0" smtClean="0"/>
              <a:t>      &gt;1 </a:t>
            </a:r>
            <a:r>
              <a:rPr lang="en-US" sz="2800" dirty="0" smtClean="0">
                <a:solidFill>
                  <a:srgbClr val="FF0000"/>
                </a:solidFill>
              </a:rPr>
              <a:t>MeV</a:t>
            </a:r>
            <a:r>
              <a:rPr lang="en-US" sz="2800" dirty="0" smtClean="0"/>
              <a:t>	      &gt;4	</a:t>
            </a:r>
            <a:r>
              <a:rPr lang="en-US" sz="2800" dirty="0"/>
              <a:t> </a:t>
            </a:r>
            <a:r>
              <a:rPr lang="en-US" sz="2800" dirty="0" smtClean="0"/>
              <a:t>            &gt;10	          &gt;50</a:t>
            </a:r>
          </a:p>
          <a:p>
            <a:r>
              <a:rPr lang="en-US" sz="2800" dirty="0" smtClean="0"/>
              <a:t>a           3132        1462           728              293                 5</a:t>
            </a:r>
          </a:p>
          <a:p>
            <a:r>
              <a:rPr lang="en-US" sz="2800" dirty="0" smtClean="0"/>
              <a:t>b          4.03e5    1.78e5     8.32e4          7.99e4           320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          3.74e5    1.62e5     7.35e4          2.56e4           209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         1.82e6     7.59e5     3.29e5         1.07e5           609</a:t>
            </a:r>
          </a:p>
          <a:p>
            <a:r>
              <a:rPr lang="en-US" sz="2800" dirty="0" smtClean="0"/>
              <a:t>Notes: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ll </a:t>
            </a:r>
            <a:r>
              <a:rPr lang="en-US" sz="2400" dirty="0" smtClean="0">
                <a:sym typeface="Symbol"/>
              </a:rPr>
              <a:t></a:t>
            </a:r>
            <a:r>
              <a:rPr lang="en-US" sz="2400" dirty="0" smtClean="0"/>
              <a:t>s are from beam particles that are  40-50</a:t>
            </a:r>
            <a:r>
              <a:rPr lang="en-US" sz="2400" dirty="0" smtClean="0">
                <a:sym typeface="Symbol"/>
              </a:rPr>
              <a:t></a:t>
            </a:r>
            <a:r>
              <a:rPr lang="en-US" sz="2400" dirty="0" smtClean="0"/>
              <a:t> in the vertical</a:t>
            </a:r>
          </a:p>
          <a:p>
            <a:pPr lvl="2"/>
            <a:r>
              <a:rPr lang="en-US" sz="2000" dirty="0" smtClean="0"/>
              <a:t>Very high energy </a:t>
            </a:r>
            <a:r>
              <a:rPr lang="en-US" sz="2000" dirty="0" smtClean="0">
                <a:sym typeface="Symbol"/>
              </a:rPr>
              <a:t></a:t>
            </a:r>
            <a:r>
              <a:rPr lang="en-US" sz="2000" dirty="0" smtClean="0"/>
              <a:t>s. These numbers are MeV photons.</a:t>
            </a:r>
          </a:p>
          <a:p>
            <a:pPr lvl="1"/>
            <a:r>
              <a:rPr lang="en-US" sz="2400" dirty="0" smtClean="0"/>
              <a:t>Hits at points b and c are with a 10 mm radius beam pipe</a:t>
            </a:r>
          </a:p>
          <a:p>
            <a:pPr lvl="1"/>
            <a:r>
              <a:rPr lang="en-US" sz="2400" dirty="0" smtClean="0"/>
              <a:t>No  hits at b and c if the beam pipe radius goes to 15 mm</a:t>
            </a:r>
          </a:p>
          <a:p>
            <a:pPr lvl="1"/>
            <a:r>
              <a:rPr lang="en-US" sz="2400" dirty="0" smtClean="0"/>
              <a:t>Drawing shows a 20 mm radius beam pipe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10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2743200"/>
            <a:ext cx="8305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6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Hits/crossing       FF + last bend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Location                Photons that hit each location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Tot </a:t>
            </a:r>
            <a:r>
              <a:rPr lang="en-US" sz="2800" dirty="0"/>
              <a:t> </a:t>
            </a:r>
            <a:r>
              <a:rPr lang="en-US" sz="2800" dirty="0" smtClean="0"/>
              <a:t>      &gt;1 </a:t>
            </a:r>
            <a:r>
              <a:rPr lang="en-US" sz="2800" dirty="0" smtClean="0">
                <a:solidFill>
                  <a:srgbClr val="FF0000"/>
                </a:solidFill>
              </a:rPr>
              <a:t>keV</a:t>
            </a:r>
            <a:r>
              <a:rPr lang="en-US" sz="2800" dirty="0"/>
              <a:t> </a:t>
            </a:r>
            <a:r>
              <a:rPr lang="en-US" sz="2800" dirty="0" smtClean="0"/>
              <a:t>       &gt;10	  &gt;50</a:t>
            </a:r>
            <a:r>
              <a:rPr lang="en-US" sz="2800" dirty="0"/>
              <a:t> </a:t>
            </a:r>
            <a:r>
              <a:rPr lang="en-US" sz="2800" dirty="0" smtClean="0"/>
              <a:t>       &gt;250       &gt;1000</a:t>
            </a:r>
          </a:p>
          <a:p>
            <a:r>
              <a:rPr lang="en-US" sz="2800" dirty="0" smtClean="0"/>
              <a:t>a   5.63e9    1.98e9     1.44e9    8.22e8    1.78e5     </a:t>
            </a:r>
            <a:r>
              <a:rPr lang="en-US" sz="2800" dirty="0" err="1" smtClean="0"/>
              <a:t>1.78e5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b   2.32e10  8.13e9     5.91e9    3.38e9   7.73e8     1.50e7</a:t>
            </a:r>
          </a:p>
          <a:p>
            <a:r>
              <a:rPr lang="en-US" sz="2800" dirty="0" smtClean="0"/>
              <a:t>c   4.82e9    1.69e9     1.23e9     7.03e8   1.61e8     3.08e6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   1.74e6    1.63e6     1.51e6     1.34e6    1.07e6    7.23e5</a:t>
            </a:r>
          </a:p>
          <a:p>
            <a:pPr lvl="1"/>
            <a:r>
              <a:rPr lang="en-US" sz="2400" dirty="0" smtClean="0"/>
              <a:t>Numbers are for 10 mm radius beam pipe</a:t>
            </a:r>
          </a:p>
          <a:p>
            <a:pPr lvl="1"/>
            <a:r>
              <a:rPr lang="en-US" sz="2400" dirty="0" smtClean="0"/>
              <a:t>No hits if inner beam pipe radius goes to 15 mm but then</a:t>
            </a:r>
          </a:p>
          <a:p>
            <a:pPr lvl="1"/>
            <a:r>
              <a:rPr lang="en-US" sz="2400" dirty="0"/>
              <a:t>Downstream QC1 face gets ~1000x more </a:t>
            </a:r>
            <a:r>
              <a:rPr lang="en-US" sz="2400" dirty="0" smtClean="0"/>
              <a:t>photons</a:t>
            </a:r>
            <a:endParaRPr lang="en-US" sz="2400" dirty="0"/>
          </a:p>
          <a:p>
            <a:r>
              <a:rPr lang="en-US" sz="2800" dirty="0" smtClean="0"/>
              <a:t>d   5.93e9    2.08e9     1.51e9     8.67e9    1.89e8    4.44e6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11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 Face of FF quad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enough hits on the downstream quad face to cause a significant backscatter rate to the IP beam pipe</a:t>
            </a:r>
          </a:p>
          <a:p>
            <a:pPr lvl="1"/>
            <a:r>
              <a:rPr lang="en-US" dirty="0" smtClean="0"/>
              <a:t>About 1.3% backscatter </a:t>
            </a:r>
          </a:p>
          <a:p>
            <a:pPr lvl="1"/>
            <a:r>
              <a:rPr lang="en-US" dirty="0" smtClean="0"/>
              <a:t>The SA fraction of the IP beam pipe from the quad face is about </a:t>
            </a:r>
            <a:r>
              <a:rPr lang="en-US" dirty="0">
                <a:solidFill>
                  <a:srgbClr val="7030A0"/>
                </a:solidFill>
              </a:rPr>
              <a:t>1</a:t>
            </a:r>
            <a:r>
              <a:rPr lang="en-US" dirty="0" smtClean="0">
                <a:solidFill>
                  <a:srgbClr val="7030A0"/>
                </a:solidFill>
              </a:rPr>
              <a:t>.76</a:t>
            </a:r>
            <a:r>
              <a:rPr lang="en-US" dirty="0" smtClean="0">
                <a:solidFill>
                  <a:srgbClr val="7030A0"/>
                </a:solidFill>
                <a:sym typeface="Symbol"/>
              </a:rPr>
              <a:t></a:t>
            </a:r>
            <a:r>
              <a:rPr lang="en-US" dirty="0" smtClean="0">
                <a:solidFill>
                  <a:srgbClr val="7030A0"/>
                </a:solidFill>
              </a:rPr>
              <a:t>10</a:t>
            </a:r>
            <a:r>
              <a:rPr lang="en-US" baseline="30000" dirty="0" smtClean="0">
                <a:solidFill>
                  <a:srgbClr val="7030A0"/>
                </a:solidFill>
              </a:rPr>
              <a:t>-5</a:t>
            </a:r>
            <a:r>
              <a:rPr lang="en-US" dirty="0" smtClean="0">
                <a:solidFill>
                  <a:srgbClr val="7030A0"/>
                </a:solidFill>
              </a:rPr>
              <a:t>     </a:t>
            </a:r>
          </a:p>
          <a:p>
            <a:pPr lvl="1"/>
            <a:r>
              <a:rPr lang="en-US" dirty="0" smtClean="0"/>
              <a:t>The result is about 700 photons/crossing go through a 2 mm Be beam pipe with an average energy of 200 keV for each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12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88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13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447675"/>
            <a:ext cx="7410450" cy="5962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7000" y="1123244"/>
            <a:ext cx="2320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Tot </a:t>
            </a:r>
            <a:r>
              <a:rPr lang="en-US" dirty="0" err="1" smtClean="0">
                <a:solidFill>
                  <a:srgbClr val="0070C0"/>
                </a:solidFill>
              </a:rPr>
              <a:t>Inc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xing</a:t>
            </a:r>
            <a:r>
              <a:rPr lang="en-US" dirty="0" smtClean="0">
                <a:solidFill>
                  <a:srgbClr val="0070C0"/>
                </a:solidFill>
              </a:rPr>
              <a:t> = 2.72x10</a:t>
            </a:r>
            <a:r>
              <a:rPr lang="en-US" baseline="30000" dirty="0" smtClean="0">
                <a:solidFill>
                  <a:srgbClr val="0070C0"/>
                </a:solidFill>
              </a:rPr>
              <a:t>9</a:t>
            </a:r>
            <a:endParaRPr lang="en-US" baseline="30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259" y="2394466"/>
            <a:ext cx="24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Tot scat/</a:t>
            </a:r>
            <a:r>
              <a:rPr lang="en-US" dirty="0" err="1" smtClean="0">
                <a:solidFill>
                  <a:srgbClr val="7030A0"/>
                </a:solidFill>
              </a:rPr>
              <a:t>xing</a:t>
            </a:r>
            <a:r>
              <a:rPr lang="en-US" dirty="0" smtClean="0">
                <a:solidFill>
                  <a:srgbClr val="7030A0"/>
                </a:solidFill>
              </a:rPr>
              <a:t> = 3.57x10</a:t>
            </a:r>
            <a:r>
              <a:rPr lang="en-US" baseline="30000" dirty="0" smtClean="0">
                <a:solidFill>
                  <a:srgbClr val="7030A0"/>
                </a:solidFill>
              </a:rPr>
              <a:t>7</a:t>
            </a:r>
            <a:endParaRPr lang="en-US" baseline="30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0252" y="4299466"/>
            <a:ext cx="230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 Thru Be/</a:t>
            </a:r>
            <a:r>
              <a:rPr lang="en-US" dirty="0" err="1" smtClean="0">
                <a:solidFill>
                  <a:srgbClr val="FF0000"/>
                </a:solidFill>
              </a:rPr>
              <a:t>xing</a:t>
            </a:r>
            <a:r>
              <a:rPr lang="en-US" dirty="0" smtClean="0">
                <a:solidFill>
                  <a:srgbClr val="FF0000"/>
                </a:solidFill>
              </a:rPr>
              <a:t> = 700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62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Upstream Mask </a:t>
            </a:r>
            <a:r>
              <a:rPr lang="en-US" dirty="0" smtClean="0"/>
              <a:t>of FF </a:t>
            </a:r>
            <a:r>
              <a:rPr lang="en-US" dirty="0" smtClean="0"/>
              <a:t>quad at 2.2 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</a:t>
            </a:r>
            <a:r>
              <a:rPr lang="en-US" dirty="0" smtClean="0"/>
              <a:t>also enough </a:t>
            </a:r>
            <a:r>
              <a:rPr lang="en-US" dirty="0" smtClean="0"/>
              <a:t>hits on the </a:t>
            </a:r>
            <a:r>
              <a:rPr lang="en-US" dirty="0" smtClean="0"/>
              <a:t>up</a:t>
            </a:r>
            <a:r>
              <a:rPr lang="en-US" dirty="0" smtClean="0"/>
              <a:t>stream </a:t>
            </a:r>
            <a:r>
              <a:rPr lang="en-US" dirty="0" smtClean="0"/>
              <a:t>quad face to cause a significant backscatter rate to the IP beam pipe</a:t>
            </a:r>
          </a:p>
          <a:p>
            <a:pPr lvl="1"/>
            <a:r>
              <a:rPr lang="en-US" dirty="0" smtClean="0"/>
              <a:t>About </a:t>
            </a:r>
            <a:r>
              <a:rPr lang="en-US" dirty="0" smtClean="0"/>
              <a:t>13</a:t>
            </a:r>
            <a:r>
              <a:rPr lang="en-US" dirty="0" smtClean="0"/>
              <a:t>% </a:t>
            </a:r>
            <a:r>
              <a:rPr lang="en-US" dirty="0" err="1" smtClean="0"/>
              <a:t>forward</a:t>
            </a:r>
            <a:r>
              <a:rPr lang="en-US" dirty="0" err="1" smtClean="0"/>
              <a:t>scatter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The SA fraction of the IP beam pipe from the quad face is about </a:t>
            </a:r>
            <a:r>
              <a:rPr lang="en-US" dirty="0" smtClean="0">
                <a:solidFill>
                  <a:srgbClr val="7030A0"/>
                </a:solidFill>
              </a:rPr>
              <a:t>1.34</a:t>
            </a:r>
            <a:r>
              <a:rPr lang="en-US" dirty="0" smtClean="0">
                <a:solidFill>
                  <a:srgbClr val="7030A0"/>
                </a:solidFill>
                <a:sym typeface="Symbol"/>
              </a:rPr>
              <a:t></a:t>
            </a:r>
            <a:r>
              <a:rPr lang="en-US" dirty="0" smtClean="0">
                <a:solidFill>
                  <a:srgbClr val="7030A0"/>
                </a:solidFill>
              </a:rPr>
              <a:t>10</a:t>
            </a:r>
            <a:r>
              <a:rPr lang="en-US" baseline="30000" dirty="0" smtClean="0">
                <a:solidFill>
                  <a:srgbClr val="7030A0"/>
                </a:solidFill>
              </a:rPr>
              <a:t>-5</a:t>
            </a:r>
            <a:r>
              <a:rPr lang="en-US" dirty="0" smtClean="0">
                <a:solidFill>
                  <a:srgbClr val="7030A0"/>
                </a:solidFill>
              </a:rPr>
              <a:t>     </a:t>
            </a:r>
          </a:p>
          <a:p>
            <a:pPr lvl="1"/>
            <a:r>
              <a:rPr lang="en-US" dirty="0" smtClean="0"/>
              <a:t>The result is about </a:t>
            </a:r>
            <a:r>
              <a:rPr lang="en-US" dirty="0" smtClean="0"/>
              <a:t>8300 </a:t>
            </a:r>
            <a:r>
              <a:rPr lang="en-US" dirty="0" smtClean="0"/>
              <a:t>photons/crossing go through a </a:t>
            </a:r>
            <a:r>
              <a:rPr lang="en-US" dirty="0" smtClean="0"/>
              <a:t>1 </a:t>
            </a:r>
            <a:r>
              <a:rPr lang="en-US" dirty="0" smtClean="0"/>
              <a:t>mm Be beam pipe with an average energy of </a:t>
            </a:r>
            <a:r>
              <a:rPr lang="en-US" dirty="0" smtClean="0"/>
              <a:t>500 </a:t>
            </a:r>
            <a:r>
              <a:rPr lang="en-US" dirty="0" smtClean="0"/>
              <a:t>keV for each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14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895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15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1" y="304800"/>
            <a:ext cx="7583631" cy="6086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600" y="1492576"/>
            <a:ext cx="2320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Tot </a:t>
            </a:r>
            <a:r>
              <a:rPr lang="en-US" dirty="0" err="1" smtClean="0">
                <a:solidFill>
                  <a:srgbClr val="0070C0"/>
                </a:solidFill>
              </a:rPr>
              <a:t>Inc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xing</a:t>
            </a:r>
            <a:r>
              <a:rPr lang="en-US" dirty="0" smtClean="0">
                <a:solidFill>
                  <a:srgbClr val="0070C0"/>
                </a:solidFill>
              </a:rPr>
              <a:t> = </a:t>
            </a:r>
            <a:r>
              <a:rPr lang="en-US" dirty="0" smtClean="0">
                <a:solidFill>
                  <a:srgbClr val="0070C0"/>
                </a:solidFill>
              </a:rPr>
              <a:t>6.48x10</a:t>
            </a:r>
            <a:r>
              <a:rPr lang="en-US" baseline="30000" dirty="0" smtClean="0">
                <a:solidFill>
                  <a:srgbClr val="0070C0"/>
                </a:solidFill>
              </a:rPr>
              <a:t>9</a:t>
            </a:r>
            <a:endParaRPr lang="en-US" baseline="30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259" y="2394466"/>
            <a:ext cx="24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Tot scat/</a:t>
            </a:r>
            <a:r>
              <a:rPr lang="en-US" dirty="0" err="1" smtClean="0">
                <a:solidFill>
                  <a:srgbClr val="7030A0"/>
                </a:solidFill>
              </a:rPr>
              <a:t>xing</a:t>
            </a:r>
            <a:r>
              <a:rPr lang="en-US" dirty="0" smtClean="0">
                <a:solidFill>
                  <a:srgbClr val="7030A0"/>
                </a:solidFill>
              </a:rPr>
              <a:t> = </a:t>
            </a:r>
            <a:r>
              <a:rPr lang="en-US" dirty="0" smtClean="0">
                <a:solidFill>
                  <a:srgbClr val="7030A0"/>
                </a:solidFill>
              </a:rPr>
              <a:t>7.30x10</a:t>
            </a:r>
            <a:r>
              <a:rPr lang="en-US" baseline="30000" dirty="0">
                <a:solidFill>
                  <a:srgbClr val="7030A0"/>
                </a:solidFill>
              </a:rPr>
              <a:t>8</a:t>
            </a:r>
            <a:endParaRPr lang="en-US" baseline="30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0252" y="4299466"/>
            <a:ext cx="301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 Thru </a:t>
            </a:r>
            <a:r>
              <a:rPr lang="en-US" dirty="0" smtClean="0">
                <a:solidFill>
                  <a:srgbClr val="FF0000"/>
                </a:solidFill>
              </a:rPr>
              <a:t>1 mm Be/</a:t>
            </a:r>
            <a:r>
              <a:rPr lang="en-US" dirty="0" err="1" smtClean="0">
                <a:solidFill>
                  <a:srgbClr val="FF0000"/>
                </a:solidFill>
              </a:rPr>
              <a:t>xing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FF0000"/>
                </a:solidFill>
              </a:rPr>
              <a:t>8300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67000" y="838200"/>
            <a:ext cx="152400" cy="65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107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Shielding around the IR beam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on the backscatter rate from the downstream quad faces, without shielding there is a high rate of photons into the central detectors near the IP beam pipe</a:t>
            </a:r>
          </a:p>
          <a:p>
            <a:r>
              <a:rPr lang="en-US" dirty="0" smtClean="0"/>
              <a:t>For a backscattered photon hitting the beam pipe 0.5 m from the quad face the angle of incidence is ~40 mrad</a:t>
            </a:r>
          </a:p>
          <a:p>
            <a:r>
              <a:rPr lang="en-US" dirty="0" smtClean="0"/>
              <a:t>Using this angle on various Ta layers one gets the following rates/</a:t>
            </a:r>
            <a:r>
              <a:rPr lang="en-US" dirty="0" err="1" smtClean="0"/>
              <a:t>xing</a:t>
            </a:r>
            <a:r>
              <a:rPr lang="en-US" dirty="0" smtClean="0"/>
              <a:t> through the 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16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01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Beam pipe shield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17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34" y="1054509"/>
            <a:ext cx="7103165" cy="527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28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Backscattered rates through Ta shield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study the beam pipe shield using Ta from 0.5 m to 1.5 m from the IP (within 0.5 m of the source)</a:t>
            </a:r>
          </a:p>
          <a:p>
            <a:r>
              <a:rPr lang="en-US" dirty="0" smtClean="0"/>
              <a:t>Ta thickness              Rate thru Ta shield/</a:t>
            </a:r>
            <a:r>
              <a:rPr lang="en-US" dirty="0" err="1" smtClean="0"/>
              <a:t>xing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3 mm                                  3.8</a:t>
            </a:r>
          </a:p>
          <a:p>
            <a:r>
              <a:rPr lang="en-US" dirty="0" smtClean="0"/>
              <a:t>        2 mm                                11.7</a:t>
            </a:r>
          </a:p>
          <a:p>
            <a:r>
              <a:rPr lang="en-US" dirty="0"/>
              <a:t> </a:t>
            </a:r>
            <a:r>
              <a:rPr lang="en-US" dirty="0" smtClean="0"/>
              <a:t>       1 mm                                47.9</a:t>
            </a:r>
          </a:p>
          <a:p>
            <a:r>
              <a:rPr lang="en-US" dirty="0"/>
              <a:t> </a:t>
            </a:r>
            <a:r>
              <a:rPr lang="en-US" dirty="0" smtClean="0"/>
              <a:t>    0.5 mm                              127.9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18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690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36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spectrum for 0.5 mm Ta shield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19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14398"/>
            <a:ext cx="6788860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9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Machine parameters</a:t>
            </a:r>
          </a:p>
          <a:p>
            <a:r>
              <a:rPr lang="en-US" dirty="0" smtClean="0"/>
              <a:t>Initial IR layout</a:t>
            </a:r>
          </a:p>
          <a:p>
            <a:r>
              <a:rPr lang="en-US" dirty="0" smtClean="0"/>
              <a:t>Initial SR study</a:t>
            </a:r>
          </a:p>
          <a:p>
            <a:r>
              <a:rPr lang="en-US" dirty="0" smtClean="0"/>
              <a:t>Discussion points</a:t>
            </a:r>
          </a:p>
          <a:p>
            <a:r>
              <a:rPr lang="en-US" dirty="0" smtClean="0"/>
              <a:t>Summary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FCC-ee optics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spectrum for 3mm Ta shield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20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0"/>
            <a:ext cx="702139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31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good BSC?</a:t>
            </a:r>
          </a:p>
          <a:p>
            <a:pPr lvl="1"/>
            <a:r>
              <a:rPr lang="en-US" dirty="0" smtClean="0"/>
              <a:t>In X? Probably at least 15</a:t>
            </a:r>
            <a:r>
              <a:rPr lang="en-US" dirty="0" smtClean="0">
                <a:sym typeface="Symbol"/>
              </a:rPr>
              <a:t></a:t>
            </a:r>
          </a:p>
          <a:p>
            <a:pPr lvl="1"/>
            <a:r>
              <a:rPr lang="en-US" dirty="0" smtClean="0"/>
              <a:t>In Y? PEP-II B-factory had ~35</a:t>
            </a:r>
            <a:r>
              <a:rPr lang="en-US" dirty="0" smtClean="0">
                <a:sym typeface="Symbol"/>
              </a:rPr>
              <a:t></a:t>
            </a:r>
            <a:r>
              <a:rPr lang="en-US" dirty="0" smtClean="0"/>
              <a:t> with 5% coupling</a:t>
            </a:r>
          </a:p>
          <a:p>
            <a:pPr lvl="1"/>
            <a:r>
              <a:rPr lang="en-US" dirty="0" err="1" smtClean="0"/>
              <a:t>FCCee</a:t>
            </a:r>
            <a:r>
              <a:rPr lang="en-US" dirty="0" smtClean="0"/>
              <a:t> </a:t>
            </a:r>
            <a:r>
              <a:rPr lang="en-US" dirty="0" err="1" smtClean="0"/>
              <a:t>tt</a:t>
            </a:r>
            <a:r>
              <a:rPr lang="en-US" dirty="0" smtClean="0"/>
              <a:t> has 0.1% coupling so 50</a:t>
            </a:r>
            <a:r>
              <a:rPr lang="en-US" dirty="0" smtClean="0">
                <a:sym typeface="Symbol"/>
              </a:rPr>
              <a:t></a:t>
            </a:r>
            <a:r>
              <a:rPr lang="en-US" dirty="0" smtClean="0"/>
              <a:t> starts to sound small</a:t>
            </a:r>
          </a:p>
          <a:p>
            <a:pPr lvl="1"/>
            <a:r>
              <a:rPr lang="en-US" dirty="0" smtClean="0"/>
              <a:t>Small vertical aperture means harder to beta squeeze (it will determine the lowest </a:t>
            </a:r>
            <a:r>
              <a:rPr lang="en-US" dirty="0" smtClean="0">
                <a:sym typeface="Symbol"/>
              </a:rPr>
              <a:t></a:t>
            </a:r>
            <a:r>
              <a:rPr lang="en-US" dirty="0" smtClean="0"/>
              <a:t>y*)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21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is the beam particle density at high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x</a:t>
            </a:r>
            <a:r>
              <a:rPr lang="en-US" dirty="0" smtClean="0"/>
              <a:t> and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y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Need to find out what dynamic aperture studies show</a:t>
            </a:r>
          </a:p>
          <a:p>
            <a:pPr lvl="1"/>
            <a:r>
              <a:rPr lang="en-US" dirty="0" smtClean="0"/>
              <a:t>Where do instabilities start to come in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here do we need to collimate</a:t>
            </a:r>
          </a:p>
          <a:p>
            <a:r>
              <a:rPr lang="en-US" dirty="0" smtClean="0"/>
              <a:t>Why are bending magnets so close to IP?</a:t>
            </a:r>
          </a:p>
          <a:p>
            <a:pPr lvl="1"/>
            <a:r>
              <a:rPr lang="en-US" dirty="0" smtClean="0"/>
              <a:t>Tunnel size issue?</a:t>
            </a:r>
          </a:p>
          <a:p>
            <a:pPr lvl="1"/>
            <a:r>
              <a:rPr lang="en-US" dirty="0" smtClean="0"/>
              <a:t>PEP-II HER bends were 80m away for 9 GeV beam</a:t>
            </a:r>
          </a:p>
          <a:p>
            <a:pPr lvl="1"/>
            <a:r>
              <a:rPr lang="en-US" dirty="0" smtClean="0"/>
              <a:t>LEP soft bends were ~200m upstream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22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more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FF magnet bores too small?</a:t>
            </a:r>
          </a:p>
          <a:p>
            <a:pPr lvl="1"/>
            <a:r>
              <a:rPr lang="en-US" dirty="0" smtClean="0"/>
              <a:t>Same magnets for all running conditions? (presumably)</a:t>
            </a:r>
          </a:p>
          <a:p>
            <a:r>
              <a:rPr lang="en-US" dirty="0" smtClean="0"/>
              <a:t>Question about soft bend field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tt</a:t>
            </a:r>
            <a:r>
              <a:rPr lang="en-US" dirty="0" smtClean="0"/>
              <a:t> the soft bend is 49 Gauss</a:t>
            </a:r>
          </a:p>
          <a:p>
            <a:pPr lvl="1"/>
            <a:r>
              <a:rPr lang="en-US" dirty="0" smtClean="0"/>
              <a:t>For Z the soft bend is 12 Gauss. Is this OK?</a:t>
            </a:r>
          </a:p>
          <a:p>
            <a:r>
              <a:rPr lang="en-US" dirty="0" smtClean="0"/>
              <a:t>Same IR for all cases?</a:t>
            </a:r>
          </a:p>
          <a:p>
            <a:pPr lvl="1"/>
            <a:r>
              <a:rPr lang="en-US" dirty="0" smtClean="0"/>
              <a:t>What about Higgs running?</a:t>
            </a:r>
          </a:p>
          <a:p>
            <a:pPr lvl="2"/>
            <a:r>
              <a:rPr lang="en-US" dirty="0" smtClean="0"/>
              <a:t>Beam currents are higher</a:t>
            </a:r>
          </a:p>
          <a:p>
            <a:pPr lvl="2"/>
            <a:r>
              <a:rPr lang="en-US" dirty="0" smtClean="0"/>
              <a:t>Luminosity is higher</a:t>
            </a:r>
          </a:p>
          <a:p>
            <a:pPr lvl="1"/>
            <a:r>
              <a:rPr lang="en-US" dirty="0" smtClean="0"/>
              <a:t>What about Z running?</a:t>
            </a:r>
          </a:p>
          <a:p>
            <a:pPr lvl="2"/>
            <a:r>
              <a:rPr lang="en-US" dirty="0" smtClean="0"/>
              <a:t>Currents are even higher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23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114800"/>
            <a:ext cx="2743200" cy="1477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Critical energy goes down, but currents go up. Need to see how this IR design works and what the SR rates into the detector are.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5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working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present BSCs are OK</a:t>
            </a:r>
          </a:p>
          <a:p>
            <a:r>
              <a:rPr lang="en-US" dirty="0" smtClean="0"/>
              <a:t>Tail particle density at high sigma (lifetime)</a:t>
            </a:r>
          </a:p>
          <a:p>
            <a:r>
              <a:rPr lang="en-US" dirty="0" smtClean="0"/>
              <a:t>Detector needs for precision </a:t>
            </a:r>
            <a:r>
              <a:rPr lang="en-US" dirty="0" err="1" smtClean="0"/>
              <a:t>lumi</a:t>
            </a:r>
            <a:r>
              <a:rPr lang="en-US" dirty="0" smtClean="0"/>
              <a:t> monitor </a:t>
            </a:r>
          </a:p>
          <a:p>
            <a:pPr lvl="1"/>
            <a:r>
              <a:rPr lang="en-US" dirty="0" smtClean="0"/>
              <a:t>Primarily Z </a:t>
            </a:r>
            <a:r>
              <a:rPr lang="en-US" dirty="0" smtClean="0"/>
              <a:t>running</a:t>
            </a:r>
            <a:endParaRPr lang="en-US" dirty="0" smtClean="0"/>
          </a:p>
          <a:p>
            <a:r>
              <a:rPr lang="en-US" dirty="0" smtClean="0"/>
              <a:t>Size of IP beam pipe is 20 mm radius</a:t>
            </a:r>
          </a:p>
          <a:p>
            <a:pPr lvl="1"/>
            <a:r>
              <a:rPr lang="en-US" dirty="0" smtClean="0"/>
              <a:t>15 mm is </a:t>
            </a:r>
            <a:r>
              <a:rPr lang="en-US" dirty="0" smtClean="0"/>
              <a:t>just OK. There is </a:t>
            </a:r>
            <a:r>
              <a:rPr lang="en-US" dirty="0" smtClean="0"/>
              <a:t>no margin and no orbit distortions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24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a forward scatter </a:t>
            </a:r>
            <a:r>
              <a:rPr lang="en-US" dirty="0" smtClean="0"/>
              <a:t>simulation          </a:t>
            </a:r>
            <a:r>
              <a:rPr lang="en-US" dirty="0" smtClean="0">
                <a:sym typeface="Wingdings"/>
              </a:rPr>
              <a:t>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Check what a higher field soft bend does</a:t>
            </a:r>
          </a:p>
          <a:p>
            <a:pPr lvl="2"/>
            <a:r>
              <a:rPr lang="en-US" dirty="0" smtClean="0"/>
              <a:t>Try this at the Z</a:t>
            </a:r>
          </a:p>
          <a:p>
            <a:pPr lvl="2"/>
            <a:endParaRPr lang="en-US" dirty="0" smtClean="0"/>
          </a:p>
          <a:p>
            <a:r>
              <a:rPr lang="en-US" dirty="0"/>
              <a:t>Look at Z machine parameters</a:t>
            </a:r>
          </a:p>
          <a:p>
            <a:endParaRPr lang="en-US" dirty="0" smtClean="0"/>
          </a:p>
          <a:p>
            <a:r>
              <a:rPr lang="en-US" dirty="0" smtClean="0"/>
              <a:t>Look </a:t>
            </a:r>
            <a:r>
              <a:rPr lang="en-US" dirty="0"/>
              <a:t>at Higgs machine parameters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FCCee optics 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25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837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Very preliminary IR design for </a:t>
            </a:r>
            <a:r>
              <a:rPr lang="en-US" dirty="0" err="1" smtClean="0"/>
              <a:t>tt</a:t>
            </a:r>
            <a:r>
              <a:rPr lang="en-US" dirty="0" smtClean="0"/>
              <a:t> machine</a:t>
            </a:r>
          </a:p>
          <a:p>
            <a:pPr lvl="1"/>
            <a:r>
              <a:rPr lang="en-US" dirty="0" smtClean="0"/>
              <a:t>Checked backgrounds from backscattered </a:t>
            </a:r>
            <a:r>
              <a:rPr lang="en-US" dirty="0" smtClean="0"/>
              <a:t>and forward scattered photons</a:t>
            </a:r>
            <a:endParaRPr lang="en-US" dirty="0" smtClean="0"/>
          </a:p>
          <a:p>
            <a:pPr lvl="2"/>
            <a:r>
              <a:rPr lang="en-US" dirty="0" smtClean="0"/>
              <a:t>Multiply numbers shown by about 4 to include forward scatter sources  and two beams</a:t>
            </a:r>
          </a:p>
          <a:p>
            <a:pPr lvl="1"/>
            <a:r>
              <a:rPr lang="en-US" dirty="0" smtClean="0"/>
              <a:t>Other backgrounds (BGB, Coulomb, </a:t>
            </a:r>
            <a:r>
              <a:rPr lang="en-US" dirty="0" err="1" smtClean="0"/>
              <a:t>Lumi</a:t>
            </a:r>
            <a:r>
              <a:rPr lang="en-US" dirty="0" smtClean="0"/>
              <a:t>, etc.)</a:t>
            </a:r>
          </a:p>
          <a:p>
            <a:pPr lvl="2"/>
            <a:r>
              <a:rPr lang="en-US" dirty="0" smtClean="0"/>
              <a:t>What collimation is needed</a:t>
            </a:r>
          </a:p>
          <a:p>
            <a:pPr lvl="2"/>
            <a:r>
              <a:rPr lang="en-US" dirty="0" smtClean="0"/>
              <a:t>What more shielding is needed</a:t>
            </a:r>
          </a:p>
          <a:p>
            <a:pPr lvl="1"/>
            <a:r>
              <a:rPr lang="en-US" dirty="0" smtClean="0"/>
              <a:t>Get some understanding of </a:t>
            </a:r>
            <a:r>
              <a:rPr lang="en-US" dirty="0" err="1" smtClean="0"/>
              <a:t>Higg’s</a:t>
            </a:r>
            <a:r>
              <a:rPr lang="en-US" dirty="0" smtClean="0"/>
              <a:t> and Z running issues with this design</a:t>
            </a:r>
          </a:p>
          <a:p>
            <a:pPr lvl="2"/>
            <a:r>
              <a:rPr lang="en-US" dirty="0" smtClean="0"/>
              <a:t>High beam currents may generate new issues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26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small start</a:t>
            </a:r>
          </a:p>
          <a:p>
            <a:endParaRPr lang="en-US" dirty="0" smtClean="0"/>
          </a:p>
          <a:p>
            <a:r>
              <a:rPr lang="en-US" dirty="0" smtClean="0"/>
              <a:t>As always, much more to do…</a:t>
            </a:r>
          </a:p>
          <a:p>
            <a:endParaRPr lang="en-US" dirty="0"/>
          </a:p>
          <a:p>
            <a:r>
              <a:rPr lang="en-US" dirty="0" smtClean="0"/>
              <a:t>Thanks!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27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5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interaction Region is always one of the more challenging parts of a new accelerator</a:t>
            </a:r>
          </a:p>
          <a:p>
            <a:pPr lvl="1"/>
            <a:r>
              <a:rPr lang="en-US" dirty="0" smtClean="0"/>
              <a:t>Detector requirements</a:t>
            </a:r>
          </a:p>
          <a:p>
            <a:pPr lvl="1"/>
            <a:r>
              <a:rPr lang="en-US" dirty="0" smtClean="0"/>
              <a:t>Accelerator requirements</a:t>
            </a:r>
          </a:p>
          <a:p>
            <a:r>
              <a:rPr lang="en-US" dirty="0" smtClean="0"/>
              <a:t>Conflicting requirements mean compromises</a:t>
            </a:r>
          </a:p>
          <a:p>
            <a:r>
              <a:rPr lang="en-US" dirty="0" smtClean="0"/>
              <a:t>Everyone has to succeed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r>
              <a:rPr lang="en-US" dirty="0" smtClean="0"/>
              <a:t>3/11/16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3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71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Machine parameters used in following very Initial IR tt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Beam Energy			175 GeV</a:t>
            </a:r>
          </a:p>
          <a:p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/>
              <a:t>x</a:t>
            </a:r>
            <a:r>
              <a:rPr lang="en-US" dirty="0" smtClean="0"/>
              <a:t>*/</a:t>
            </a:r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/>
              <a:t>y</a:t>
            </a:r>
            <a:r>
              <a:rPr lang="en-US" dirty="0" smtClean="0"/>
              <a:t>*				1000/2  mm</a:t>
            </a:r>
          </a:p>
          <a:p>
            <a:r>
              <a:rPr lang="en-US" dirty="0" smtClean="0">
                <a:sym typeface="Symbol"/>
              </a:rPr>
              <a:t></a:t>
            </a:r>
            <a:r>
              <a:rPr lang="en-US" baseline="-25000" dirty="0" smtClean="0"/>
              <a:t>x</a:t>
            </a:r>
            <a:r>
              <a:rPr lang="en-US" dirty="0" smtClean="0"/>
              <a:t>/</a:t>
            </a:r>
            <a:r>
              <a:rPr lang="en-US" dirty="0" smtClean="0">
                <a:sym typeface="Symbol"/>
              </a:rPr>
              <a:t></a:t>
            </a:r>
            <a:r>
              <a:rPr lang="en-US" baseline="-25000" dirty="0" smtClean="0"/>
              <a:t>y</a:t>
            </a:r>
            <a:r>
              <a:rPr lang="en-US" dirty="0" smtClean="0"/>
              <a:t>			1.3x10</a:t>
            </a:r>
            <a:r>
              <a:rPr lang="en-US" baseline="30000" dirty="0" smtClean="0"/>
              <a:t>-9</a:t>
            </a:r>
            <a:r>
              <a:rPr lang="en-US" dirty="0" smtClean="0"/>
              <a:t>/2.5x10</a:t>
            </a:r>
            <a:r>
              <a:rPr lang="en-US" baseline="30000" dirty="0" smtClean="0"/>
              <a:t>-12 </a:t>
            </a:r>
            <a:r>
              <a:rPr lang="en-US" dirty="0" smtClean="0"/>
              <a:t> m-rad</a:t>
            </a:r>
          </a:p>
          <a:p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x</a:t>
            </a:r>
            <a:r>
              <a:rPr lang="en-US" dirty="0" smtClean="0"/>
              <a:t>/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y</a:t>
            </a:r>
            <a:r>
              <a:rPr lang="en-US" dirty="0" smtClean="0"/>
              <a:t>				36 </a:t>
            </a:r>
            <a:r>
              <a:rPr lang="en-US" dirty="0" smtClean="0">
                <a:sym typeface="Symbol"/>
              </a:rPr>
              <a:t></a:t>
            </a:r>
            <a:r>
              <a:rPr lang="en-US" dirty="0" smtClean="0"/>
              <a:t>m /71 nm</a:t>
            </a:r>
          </a:p>
          <a:p>
            <a:r>
              <a:rPr lang="en-US" dirty="0" smtClean="0"/>
              <a:t>L*					2.2 m</a:t>
            </a:r>
          </a:p>
          <a:p>
            <a:r>
              <a:rPr lang="en-US" dirty="0" smtClean="0"/>
              <a:t>Crossing angle			±15 mrad</a:t>
            </a:r>
          </a:p>
          <a:p>
            <a:r>
              <a:rPr lang="en-US" dirty="0" smtClean="0"/>
              <a:t>Beam current			6.632 mA</a:t>
            </a:r>
          </a:p>
          <a:p>
            <a:r>
              <a:rPr lang="en-US" dirty="0" smtClean="0"/>
              <a:t>e/bunch				1.71x10</a:t>
            </a:r>
            <a:r>
              <a:rPr lang="en-US" baseline="30000" dirty="0" smtClean="0"/>
              <a:t>11</a:t>
            </a:r>
            <a:r>
              <a:rPr lang="en-US" dirty="0" smtClean="0"/>
              <a:t>  </a:t>
            </a:r>
          </a:p>
          <a:p>
            <a:r>
              <a:rPr lang="en-US" dirty="0" smtClean="0"/>
              <a:t># bunches			81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4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Focus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Magnet      L (m)       Z face (m)     G (T/m)</a:t>
            </a:r>
          </a:p>
          <a:p>
            <a:r>
              <a:rPr lang="en-US" dirty="0" smtClean="0"/>
              <a:t>Q1C1            1.6              2.2                97</a:t>
            </a:r>
          </a:p>
          <a:p>
            <a:r>
              <a:rPr lang="en-US" dirty="0" smtClean="0"/>
              <a:t>Q1C2            1.6              3.8                97</a:t>
            </a:r>
          </a:p>
          <a:p>
            <a:r>
              <a:rPr lang="en-US" dirty="0" smtClean="0"/>
              <a:t>Q2C1           1.25             5.7              61.5</a:t>
            </a:r>
          </a:p>
          <a:p>
            <a:r>
              <a:rPr lang="en-US" dirty="0" smtClean="0"/>
              <a:t>Q2C2           1.25            6.95             61.5</a:t>
            </a:r>
          </a:p>
          <a:p>
            <a:endParaRPr lang="en-US" dirty="0"/>
          </a:p>
          <a:p>
            <a:r>
              <a:rPr lang="en-US" dirty="0" smtClean="0"/>
              <a:t>Beam pipe aperture 24 mm dia.</a:t>
            </a:r>
          </a:p>
          <a:p>
            <a:r>
              <a:rPr lang="en-US" dirty="0" smtClean="0"/>
              <a:t>SR masks 20 mm dia.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5</a:t>
            </a:fld>
            <a:r>
              <a:rPr lang="en-US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8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Focus SR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BSC used in FF (half aperture)</a:t>
            </a:r>
          </a:p>
          <a:p>
            <a:pPr lvl="1"/>
            <a:r>
              <a:rPr lang="en-US" dirty="0" smtClean="0"/>
              <a:t>20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x   </a:t>
            </a:r>
            <a:r>
              <a:rPr lang="en-US" dirty="0" smtClean="0"/>
              <a:t>(about 11 mm at back end of QC2)</a:t>
            </a:r>
          </a:p>
          <a:p>
            <a:pPr lvl="1"/>
            <a:r>
              <a:rPr lang="en-US" dirty="0"/>
              <a:t>6</a:t>
            </a:r>
            <a:r>
              <a:rPr lang="en-US" dirty="0" smtClean="0"/>
              <a:t>0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y</a:t>
            </a:r>
            <a:r>
              <a:rPr lang="en-US" dirty="0" smtClean="0"/>
              <a:t>  (about 5 mm in middle of QC1)</a:t>
            </a:r>
          </a:p>
          <a:p>
            <a:pPr lvl="2"/>
            <a:r>
              <a:rPr lang="en-US" dirty="0" smtClean="0"/>
              <a:t>B factories had ½ </a:t>
            </a:r>
            <a:r>
              <a:rPr lang="en-US" dirty="0" smtClean="0">
                <a:sym typeface="Symbol"/>
              </a:rPr>
              <a:t></a:t>
            </a:r>
            <a:r>
              <a:rPr lang="en-US" baseline="-25000" dirty="0" smtClean="0"/>
              <a:t>tot</a:t>
            </a:r>
            <a:r>
              <a:rPr lang="en-US" dirty="0" smtClean="0"/>
              <a:t> x </a:t>
            </a:r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/>
              <a:t>y</a:t>
            </a:r>
            <a:r>
              <a:rPr lang="en-US" dirty="0" smtClean="0"/>
              <a:t> x 10 (&gt;20 mm)</a:t>
            </a:r>
          </a:p>
          <a:p>
            <a:r>
              <a:rPr lang="en-US" dirty="0" smtClean="0"/>
              <a:t>Beam tail distribution (halo)</a:t>
            </a:r>
          </a:p>
          <a:p>
            <a:r>
              <a:rPr lang="en-US" dirty="0" smtClean="0"/>
              <a:t>Ray tracing out to (half aperture):</a:t>
            </a:r>
          </a:p>
          <a:p>
            <a:pPr lvl="1"/>
            <a:r>
              <a:rPr lang="en-US" dirty="0" smtClean="0"/>
              <a:t>15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x</a:t>
            </a:r>
          </a:p>
          <a:p>
            <a:pPr lvl="1"/>
            <a:r>
              <a:rPr lang="en-US" dirty="0" smtClean="0"/>
              <a:t>50 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6</a:t>
            </a:fld>
            <a:r>
              <a:rPr lang="en-US" dirty="0" smtClean="0"/>
              <a:t>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tail distributions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7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6934200" cy="522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IR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8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2000"/>
            <a:ext cx="8178865" cy="604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Close up of IP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3/11/16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FCC-ee optics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E32A-DC85-4238-A988-3C1C3720380D}" type="slidenum">
              <a:rPr lang="en-US" smtClean="0"/>
              <a:pPr/>
              <a:t>9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7653129" cy="567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9506</TotalTime>
  <Words>1066</Words>
  <Application>Microsoft Office PowerPoint</Application>
  <PresentationFormat>On-screen Show (4:3)</PresentationFormat>
  <Paragraphs>242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Preliminary Look at a  FCC-ee IR Layout</vt:lpstr>
      <vt:lpstr>Outline</vt:lpstr>
      <vt:lpstr>Introduction</vt:lpstr>
      <vt:lpstr>Machine parameters used in following very Initial IR tt design</vt:lpstr>
      <vt:lpstr>Final Focus parameters</vt:lpstr>
      <vt:lpstr>Final Focus SR study</vt:lpstr>
      <vt:lpstr>Beam tail distributions</vt:lpstr>
      <vt:lpstr>IR Layout</vt:lpstr>
      <vt:lpstr>Close up of IP Area</vt:lpstr>
      <vt:lpstr>Hits/crossing      FF quads only</vt:lpstr>
      <vt:lpstr>Hits/crossing       FF + last bend</vt:lpstr>
      <vt:lpstr>Downstream Face of FF quad</vt:lpstr>
      <vt:lpstr>PowerPoint Presentation</vt:lpstr>
      <vt:lpstr>Upstream Mask of FF quad at 2.2 m</vt:lpstr>
      <vt:lpstr>PowerPoint Presentation</vt:lpstr>
      <vt:lpstr>Shielding around the IR beam pipes</vt:lpstr>
      <vt:lpstr>Beam pipe shield</vt:lpstr>
      <vt:lpstr>Backscattered rates through Ta shield</vt:lpstr>
      <vt:lpstr>Energy spectrum for 0.5 mm Ta shield</vt:lpstr>
      <vt:lpstr>Energy spectrum for 3mm Ta shield</vt:lpstr>
      <vt:lpstr>Questions/Issues</vt:lpstr>
      <vt:lpstr>More Issues</vt:lpstr>
      <vt:lpstr>Still more issues</vt:lpstr>
      <vt:lpstr>Present working assumptions</vt:lpstr>
      <vt:lpstr>What to do next</vt:lpstr>
      <vt:lpstr>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IR Layout</dc:title>
  <dc:creator>Mike Sullivan</dc:creator>
  <cp:lastModifiedBy>Mike Sullivan</cp:lastModifiedBy>
  <cp:revision>69</cp:revision>
  <dcterms:created xsi:type="dcterms:W3CDTF">2016-02-24T13:39:21Z</dcterms:created>
  <dcterms:modified xsi:type="dcterms:W3CDTF">2016-03-16T11:30:43Z</dcterms:modified>
</cp:coreProperties>
</file>