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6" r:id="rId2"/>
    <p:sldId id="374" r:id="rId3"/>
    <p:sldId id="377" r:id="rId4"/>
    <p:sldId id="379" r:id="rId5"/>
    <p:sldId id="380" r:id="rId6"/>
    <p:sldId id="375" r:id="rId7"/>
    <p:sldId id="37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4F81BD"/>
    <a:srgbClr val="FFFF00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02" autoAdjust="0"/>
    <p:restoredTop sz="94660"/>
  </p:normalViewPr>
  <p:slideViewPr>
    <p:cSldViewPr>
      <p:cViewPr>
        <p:scale>
          <a:sx n="95" d="100"/>
          <a:sy n="95" d="100"/>
        </p:scale>
        <p:origin x="1146" y="53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857B2-84C3-4B3F-B31F-167343C04847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755775"/>
          </a:xfrm>
        </p:spPr>
        <p:txBody>
          <a:bodyPr>
            <a:normAutofit/>
          </a:bodyPr>
          <a:lstStyle/>
          <a:p>
            <a:r>
              <a:rPr lang="en-GB" dirty="0" smtClean="0"/>
              <a:t>Alternative layout of the IR region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M. Koratzinos</a:t>
            </a:r>
          </a:p>
          <a:p>
            <a:r>
              <a:rPr lang="en-GB" dirty="0" smtClean="0"/>
              <a:t>IR brainstorming meeting</a:t>
            </a:r>
            <a:endParaRPr lang="en-GB" dirty="0" smtClean="0"/>
          </a:p>
          <a:p>
            <a:r>
              <a:rPr lang="en-GB" dirty="0" err="1" smtClean="0"/>
              <a:t>Wrednesday</a:t>
            </a:r>
            <a:r>
              <a:rPr lang="en-GB" dirty="0" smtClean="0"/>
              <a:t>, 16/3/2016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324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Emittance blow up is a steeply varying function of magnetic fields and dispersion</a:t>
            </a:r>
          </a:p>
          <a:p>
            <a:r>
              <a:rPr lang="en-GB" dirty="0" smtClean="0"/>
              <a:t>Moving elements by a few centimetres is enough to change the emittance blow up by factors of 2 or more.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298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Presented baseline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87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Presented baseline, 100mrad cone, solenoids start at 1.0m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200" y="1738187"/>
            <a:ext cx="4389500" cy="26824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301" y="1738187"/>
            <a:ext cx="4229100" cy="26767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2955" y="4414898"/>
            <a:ext cx="3850445" cy="24380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2000" y="1764000"/>
            <a:ext cx="4392000" cy="2684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0128" y="1755872"/>
            <a:ext cx="4238202" cy="268247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72106" y="4722386"/>
            <a:ext cx="1466542" cy="18288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20000" y="1763721"/>
            <a:ext cx="4265896" cy="2700000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22164" y="5105400"/>
            <a:ext cx="587436" cy="1143000"/>
            <a:chOff x="22164" y="5105400"/>
            <a:chExt cx="587436" cy="1143000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609600" y="5105400"/>
              <a:ext cx="0" cy="114300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2164" y="5523011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C000"/>
                  </a:solidFill>
                </a:rPr>
                <a:t>31cm</a:t>
              </a:r>
              <a:endParaRPr lang="en-GB" sz="14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317949" y="5029200"/>
            <a:ext cx="737702" cy="1600200"/>
            <a:chOff x="8317949" y="5029200"/>
            <a:chExt cx="737702" cy="1600200"/>
          </a:xfrm>
        </p:grpSpPr>
        <p:cxnSp>
          <p:nvCxnSpPr>
            <p:cNvPr id="27" name="Straight Arrow Connector 26"/>
            <p:cNvCxnSpPr/>
            <p:nvPr/>
          </p:nvCxnSpPr>
          <p:spPr>
            <a:xfrm>
              <a:off x="8382000" y="5029200"/>
              <a:ext cx="0" cy="160020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317949" y="5611231"/>
              <a:ext cx="73770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solidFill>
                    <a:srgbClr val="0070C0"/>
                  </a:solidFill>
                </a:rPr>
                <a:t>50% </a:t>
              </a:r>
            </a:p>
            <a:p>
              <a:r>
                <a:rPr lang="en-GB" sz="1100" dirty="0" smtClean="0">
                  <a:solidFill>
                    <a:srgbClr val="0070C0"/>
                  </a:solidFill>
                </a:rPr>
                <a:t>of budget</a:t>
              </a:r>
              <a:endParaRPr lang="en-GB" sz="11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14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New proposal, 140mrad cone, solenoids start at 1.2m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200" y="1738187"/>
            <a:ext cx="4389500" cy="26824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301" y="1738187"/>
            <a:ext cx="4229100" cy="26767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2955" y="4414898"/>
            <a:ext cx="3850445" cy="24380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0133" y="1764602"/>
            <a:ext cx="4392000" cy="268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2334" y="1749362"/>
            <a:ext cx="4233651" cy="26795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2335" y="4414898"/>
            <a:ext cx="3841066" cy="243207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2855" y="4695270"/>
            <a:ext cx="2442564" cy="183192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20000" y="1764000"/>
            <a:ext cx="4265896" cy="27000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22164" y="4724400"/>
            <a:ext cx="587436" cy="1828800"/>
            <a:chOff x="22164" y="5105400"/>
            <a:chExt cx="587436" cy="1143000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609600" y="5105400"/>
              <a:ext cx="0" cy="114300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2164" y="5523011"/>
              <a:ext cx="585417" cy="192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C000"/>
                  </a:solidFill>
                </a:rPr>
                <a:t>52cm</a:t>
              </a:r>
              <a:endParaRPr lang="en-GB" sz="14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317949" y="5029200"/>
            <a:ext cx="737702" cy="1600200"/>
            <a:chOff x="8317949" y="5029200"/>
            <a:chExt cx="737702" cy="1600200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8382000" y="5029200"/>
              <a:ext cx="0" cy="160020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8317949" y="5611231"/>
              <a:ext cx="73770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solidFill>
                    <a:srgbClr val="0070C0"/>
                  </a:solidFill>
                </a:rPr>
                <a:t>50% </a:t>
              </a:r>
            </a:p>
            <a:p>
              <a:r>
                <a:rPr lang="en-GB" sz="1100" dirty="0" smtClean="0">
                  <a:solidFill>
                    <a:srgbClr val="0070C0"/>
                  </a:solidFill>
                </a:rPr>
                <a:t>of budget</a:t>
              </a:r>
              <a:endParaRPr lang="en-GB" sz="11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95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91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012" y="33337"/>
            <a:ext cx="8229600" cy="1143000"/>
          </a:xfrm>
        </p:spPr>
        <p:txBody>
          <a:bodyPr/>
          <a:lstStyle/>
          <a:p>
            <a:r>
              <a:rPr lang="en-GB" dirty="0" smtClean="0"/>
              <a:t>Emittance blow up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81012" y="1204912"/>
                <a:ext cx="8586788" cy="534828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GB" sz="2400" dirty="0" smtClean="0"/>
                  <a:t>Some formulas:</a:t>
                </a:r>
              </a:p>
              <a:p>
                <a:r>
                  <a:rPr lang="en-GB" sz="2400" dirty="0" smtClean="0"/>
                  <a:t>Vertical emittance blow up at the IP: </a:t>
                </a:r>
                <a:endParaRPr lang="en-GB" sz="24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𝐼𝑃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=3.83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−13</m:t>
                          </m:r>
                        </m:sup>
                      </m:sSup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5,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𝑏𝑒𝑛𝑑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GB" sz="2400" dirty="0" smtClean="0"/>
                  <a:t> (for </a:t>
                </a:r>
                <a:r>
                  <a:rPr lang="el-GR" sz="2400" dirty="0" smtClean="0"/>
                  <a:t>ρ</a:t>
                </a:r>
                <a:r>
                  <a:rPr lang="en-GB" sz="2400" dirty="0" smtClean="0"/>
                  <a:t>=11km,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=0.00057</m:t>
                    </m:r>
                  </m:oMath>
                </a14:m>
                <a:r>
                  <a:rPr lang="en-GB" sz="2400" dirty="0" smtClean="0"/>
                  <a:t>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endParaRPr lang="en-GB" sz="2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5,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𝐼𝑃</m:t>
                        </m:r>
                      </m:sub>
                    </m:sSub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ℋ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GB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endParaRPr lang="en-GB" sz="2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ℋ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Sup>
                      <m:sSubSup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GB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 smtClean="0"/>
                  <a:t>,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GB" sz="2400" dirty="0" smtClean="0"/>
                  <a:t> is the dispersion</a:t>
                </a:r>
              </a:p>
              <a:p>
                <a:pPr marL="0" indent="0">
                  <a:buNone/>
                </a:pPr>
                <a:r>
                  <a:rPr lang="en-GB" sz="2400" b="0" dirty="0" smtClean="0">
                    <a:ea typeface="Cambria Math" panose="020405030504060302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sz="2400" dirty="0" smtClean="0"/>
                  <a:t>(s) ;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 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sz="2400" dirty="0" smtClean="0"/>
                  <a:t>  </a:t>
                </a:r>
              </a:p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GB" sz="2400" dirty="0" smtClean="0"/>
                  <a:t>Vertical dispersion is simply the beam offset in y: </a:t>
                </a: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  <a:p>
                <a:endParaRPr lang="en-GB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12" y="1204912"/>
                <a:ext cx="8586788" cy="5348288"/>
              </a:xfrm>
              <a:blipFill rotWithShape="0">
                <a:blip r:embed="rId2"/>
                <a:stretch>
                  <a:fillRect l="-1136" t="-9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1981200" y="990600"/>
            <a:ext cx="6881812" cy="3352800"/>
            <a:chOff x="2057400" y="889553"/>
            <a:chExt cx="6881812" cy="3352800"/>
          </a:xfrm>
        </p:grpSpPr>
        <p:grpSp>
          <p:nvGrpSpPr>
            <p:cNvPr id="8" name="Group 7"/>
            <p:cNvGrpSpPr/>
            <p:nvPr/>
          </p:nvGrpSpPr>
          <p:grpSpPr>
            <a:xfrm>
              <a:off x="5753100" y="889553"/>
              <a:ext cx="3186112" cy="1497420"/>
              <a:chOff x="5753100" y="889553"/>
              <a:chExt cx="3186112" cy="1497420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6858000" y="889553"/>
                <a:ext cx="2081212" cy="64633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More important at low energies!</a:t>
                </a:r>
                <a:endParaRPr lang="en-GB" dirty="0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5753100" y="1880153"/>
                <a:ext cx="381000" cy="50682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" name="Straight Arrow Connector 6"/>
              <p:cNvCxnSpPr>
                <a:stCxn id="4" idx="2"/>
                <a:endCxn id="5" idx="7"/>
              </p:cNvCxnSpPr>
              <p:nvPr/>
            </p:nvCxnSpPr>
            <p:spPr>
              <a:xfrm flipH="1">
                <a:off x="6078304" y="1535884"/>
                <a:ext cx="1820302" cy="41849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Oval 8"/>
            <p:cNvSpPr/>
            <p:nvPr/>
          </p:nvSpPr>
          <p:spPr>
            <a:xfrm>
              <a:off x="2057400" y="3937553"/>
              <a:ext cx="762000" cy="304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>
              <a:stCxn id="4" idx="1"/>
              <a:endCxn id="9" idx="7"/>
            </p:cNvCxnSpPr>
            <p:nvPr/>
          </p:nvCxnSpPr>
          <p:spPr>
            <a:xfrm flipH="1">
              <a:off x="2707808" y="1212719"/>
              <a:ext cx="4150192" cy="276947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616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21313</TotalTime>
  <Words>105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 Math</vt:lpstr>
      <vt:lpstr>Office Theme</vt:lpstr>
      <vt:lpstr>Alternative layout of the IR region</vt:lpstr>
      <vt:lpstr>The problem</vt:lpstr>
      <vt:lpstr>Presented baseline</vt:lpstr>
      <vt:lpstr>Presented baseline, 100mrad cone, solenoids start at 1.0m</vt:lpstr>
      <vt:lpstr>New proposal, 140mrad cone, solenoids start at 1.2m</vt:lpstr>
      <vt:lpstr>Extra slides</vt:lpstr>
      <vt:lpstr>Emittance blow up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173</cp:revision>
  <dcterms:created xsi:type="dcterms:W3CDTF">2006-08-16T00:00:00Z</dcterms:created>
  <dcterms:modified xsi:type="dcterms:W3CDTF">2016-03-16T10:13:41Z</dcterms:modified>
</cp:coreProperties>
</file>