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6"/>
  </p:notesMasterIdLst>
  <p:handoutMasterIdLst>
    <p:handoutMasterId r:id="rId17"/>
  </p:handoutMasterIdLst>
  <p:sldIdLst>
    <p:sldId id="259" r:id="rId2"/>
    <p:sldId id="260" r:id="rId3"/>
    <p:sldId id="295" r:id="rId4"/>
    <p:sldId id="302" r:id="rId5"/>
    <p:sldId id="303" r:id="rId6"/>
    <p:sldId id="298" r:id="rId7"/>
    <p:sldId id="293" r:id="rId8"/>
    <p:sldId id="304" r:id="rId9"/>
    <p:sldId id="297" r:id="rId10"/>
    <p:sldId id="305" r:id="rId11"/>
    <p:sldId id="299" r:id="rId12"/>
    <p:sldId id="301" r:id="rId13"/>
    <p:sldId id="306" r:id="rId14"/>
    <p:sldId id="29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9" autoAdjust="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776" y="-104"/>
      </p:cViewPr>
      <p:guideLst>
        <p:guide orient="horz" pos="1355"/>
        <p:guide pos="40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22/03/16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22/03/16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indico.cern.ch/event/497431/contribution/1/attachments/1231344/1805217/Injector-MD-2015.pd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md-coord.web.cern.ch/app/%23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to the PS (2/2)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940800" cy="4745691"/>
          </a:xfrm>
        </p:spPr>
        <p:txBody>
          <a:bodyPr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160 </a:t>
            </a:r>
            <a:r>
              <a:rPr lang="en-US" sz="2400" dirty="0"/>
              <a:t>MeV extract and dump: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 smtClean="0"/>
              <a:t>Can </a:t>
            </a:r>
            <a:r>
              <a:rPr lang="en-US" dirty="0"/>
              <a:t>we use it for L4 connection commissioning start-up</a:t>
            </a:r>
            <a:r>
              <a:rPr lang="en-US" dirty="0" smtClean="0"/>
              <a:t>?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 smtClean="0"/>
              <a:t>Assess feasibility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 smtClean="0"/>
              <a:t>Check optics @ low-energy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Optics changes </a:t>
            </a:r>
            <a:r>
              <a:rPr lang="en-US" sz="2400" dirty="0"/>
              <a:t>in the BTM </a:t>
            </a:r>
            <a:r>
              <a:rPr lang="en-US" sz="2400" dirty="0" smtClean="0"/>
              <a:t>line: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 smtClean="0"/>
              <a:t>New optics by J. </a:t>
            </a:r>
            <a:r>
              <a:rPr lang="en-US" dirty="0" err="1" smtClean="0"/>
              <a:t>Abelleira's</a:t>
            </a:r>
            <a:r>
              <a:rPr lang="en-US" dirty="0" smtClean="0"/>
              <a:t> (seems promising also for current extraction @1.4GeV)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/>
              <a:t>C</a:t>
            </a:r>
            <a:r>
              <a:rPr lang="en-US" dirty="0" smtClean="0"/>
              <a:t>heck </a:t>
            </a:r>
            <a:r>
              <a:rPr lang="en-US" dirty="0"/>
              <a:t>losses and emittance </a:t>
            </a:r>
            <a:r>
              <a:rPr lang="en-US" dirty="0" smtClean="0"/>
              <a:t>measurement systematically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BTY optics model validation: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 smtClean="0"/>
              <a:t>Kick response measurements</a:t>
            </a:r>
          </a:p>
          <a:p>
            <a:pPr marL="814500" lvl="1" indent="-342900">
              <a:buFont typeface="Arial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4976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 related MDs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8"/>
            <a:ext cx="8763034" cy="5602941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BTMS commissioning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 smtClean="0"/>
              <a:t>Fundamental as the plan is to </a:t>
            </a:r>
            <a:r>
              <a:rPr lang="en-US" dirty="0" smtClean="0"/>
              <a:t>have the new electronics already in 2017</a:t>
            </a: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MDs to understand fluctuations in the injection PUs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 smtClean="0"/>
              <a:t>Optics </a:t>
            </a:r>
            <a:r>
              <a:rPr lang="en-US" dirty="0" smtClean="0"/>
              <a:t>degeneracy</a:t>
            </a:r>
            <a:endParaRPr lang="en-US" dirty="0"/>
          </a:p>
          <a:p>
            <a:pPr marL="814500" lvl="1" indent="-342900">
              <a:buFont typeface="Arial"/>
              <a:buChar char="•"/>
            </a:pPr>
            <a:r>
              <a:rPr lang="en-US" dirty="0" smtClean="0"/>
              <a:t>Impact on </a:t>
            </a:r>
            <a:r>
              <a:rPr lang="en-US" dirty="0" smtClean="0"/>
              <a:t>injection</a:t>
            </a:r>
            <a:endParaRPr lang="en-US" dirty="0" smtClean="0"/>
          </a:p>
          <a:p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Energy and energy spread at injection 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/>
              <a:t>Time of Flight measurement in the injection line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 smtClean="0"/>
              <a:t>How to optimize debuncher settings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Emittance measurements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 smtClean="0"/>
              <a:t>Wire </a:t>
            </a:r>
            <a:r>
              <a:rPr lang="en-US" dirty="0"/>
              <a:t>scanners </a:t>
            </a:r>
            <a:r>
              <a:rPr lang="en-US" dirty="0" smtClean="0"/>
              <a:t>along </a:t>
            </a:r>
            <a:r>
              <a:rPr lang="en-US" dirty="0"/>
              <a:t>the </a:t>
            </a:r>
            <a:r>
              <a:rPr lang="en-US" dirty="0" smtClean="0"/>
              <a:t>cycle</a:t>
            </a:r>
          </a:p>
          <a:p>
            <a:pPr marL="814500" lvl="1" indent="-342900">
              <a:buFont typeface="Arial"/>
              <a:buChar char="•"/>
            </a:pPr>
            <a:r>
              <a:rPr lang="en-US" dirty="0" smtClean="0"/>
              <a:t>Extraction SEM grids (comparison with WS &amp; review optics model</a:t>
            </a:r>
            <a:r>
              <a:rPr lang="en-US" dirty="0" smtClean="0"/>
              <a:t>)</a:t>
            </a:r>
          </a:p>
          <a:p>
            <a:pPr marL="814500" lvl="1" indent="-342900">
              <a:buFont typeface="Arial"/>
              <a:buChar char="•"/>
            </a:pPr>
            <a:r>
              <a:rPr lang="en-GB" dirty="0"/>
              <a:t>Emittance difference evaluation with different lab calibration curves and with online calibration</a:t>
            </a:r>
            <a:endParaRPr lang="en-US" dirty="0" smtClean="0"/>
          </a:p>
          <a:p>
            <a:pPr marL="814500" lvl="1" indent="-3429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03707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 page for MD requests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>
              <a:hlinkClick r:id="rId2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495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940800" cy="519369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Preliminary </a:t>
            </a:r>
            <a:r>
              <a:rPr lang="en-US" sz="2400" dirty="0" smtClean="0"/>
              <a:t>plan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Already a dense program!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Most of the MDs: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rely on the collaboration between many groups and different experts.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will have a positive impact on the present machine/ LIU will profit of optimization on the present machine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Please submit your requests to the official web-page:</a:t>
            </a:r>
          </a:p>
          <a:p>
            <a:pPr marL="1371600" lvl="3" indent="0">
              <a:buNone/>
            </a:pPr>
            <a:r>
              <a:rPr lang="en-US" sz="2400" dirty="0">
                <a:hlinkClick r:id="rId2"/>
              </a:rPr>
              <a:t>https://md-coord.web.cern.ch/app/#/</a:t>
            </a:r>
            <a:endParaRPr lang="en-US" sz="2400" dirty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37565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9000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MD planning 2016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400" b="0" dirty="0" smtClean="0"/>
              <a:t>LIU</a:t>
            </a:r>
            <a:r>
              <a:rPr lang="en-US" sz="2400" b="0" dirty="0"/>
              <a:t>-PSB meeting 22/3/16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E. Benedetto</a:t>
            </a:r>
          </a:p>
          <a:p>
            <a:pPr algn="just"/>
            <a:r>
              <a:rPr lang="en-US" dirty="0" smtClean="0"/>
              <a:t>With input from: S. Albright; </a:t>
            </a:r>
            <a:r>
              <a:rPr lang="en-US" dirty="0"/>
              <a:t>M. A. </a:t>
            </a:r>
            <a:r>
              <a:rPr lang="en-US" dirty="0" err="1" smtClean="0"/>
              <a:t>Angoletta</a:t>
            </a:r>
            <a:r>
              <a:rPr lang="en-US" dirty="0" smtClean="0"/>
              <a:t>; H. </a:t>
            </a:r>
            <a:r>
              <a:rPr lang="en-US" dirty="0" err="1" smtClean="0"/>
              <a:t>Bartosik</a:t>
            </a:r>
            <a:r>
              <a:rPr lang="en-US" dirty="0" smtClean="0"/>
              <a:t>; A. Blas; M. </a:t>
            </a:r>
            <a:r>
              <a:rPr lang="en-US" dirty="0" err="1" smtClean="0"/>
              <a:t>Cieslak</a:t>
            </a:r>
            <a:r>
              <a:rPr lang="en-US" dirty="0" err="1"/>
              <a:t>-Kowalska</a:t>
            </a:r>
            <a:r>
              <a:rPr lang="en-US" dirty="0" smtClean="0"/>
              <a:t>; G.P. Di Giovanni, </a:t>
            </a:r>
            <a:r>
              <a:rPr lang="en-US" dirty="0"/>
              <a:t>A. Findlay</a:t>
            </a:r>
            <a:r>
              <a:rPr lang="en-US" dirty="0" smtClean="0"/>
              <a:t>; V</a:t>
            </a:r>
            <a:r>
              <a:rPr lang="en-US" dirty="0"/>
              <a:t>. </a:t>
            </a:r>
            <a:r>
              <a:rPr lang="en-US" dirty="0" smtClean="0"/>
              <a:t>Forte, </a:t>
            </a:r>
            <a:r>
              <a:rPr lang="en-US" dirty="0"/>
              <a:t>M. </a:t>
            </a:r>
            <a:r>
              <a:rPr lang="en-US" dirty="0" smtClean="0"/>
              <a:t>Fraser, G. </a:t>
            </a:r>
            <a:r>
              <a:rPr lang="en-US" dirty="0" err="1" smtClean="0"/>
              <a:t>Guidoboni</a:t>
            </a:r>
            <a:r>
              <a:rPr lang="en-US" dirty="0" smtClean="0"/>
              <a:t>, M. </a:t>
            </a:r>
            <a:r>
              <a:rPr lang="en-US" dirty="0" err="1" smtClean="0"/>
              <a:t>Jaussi</a:t>
            </a:r>
            <a:r>
              <a:rPr lang="en-US" dirty="0" smtClean="0"/>
              <a:t>, B. Mikulec, J. </a:t>
            </a:r>
            <a:r>
              <a:rPr lang="en-US" dirty="0" err="1" smtClean="0"/>
              <a:t>Molendijk</a:t>
            </a:r>
            <a:r>
              <a:rPr lang="en-US" dirty="0" smtClean="0"/>
              <a:t>, </a:t>
            </a:r>
            <a:r>
              <a:rPr lang="en-US" dirty="0"/>
              <a:t>Y. </a:t>
            </a:r>
            <a:r>
              <a:rPr lang="en-US" dirty="0" err="1"/>
              <a:t>Papaphilippou</a:t>
            </a:r>
            <a:r>
              <a:rPr lang="en-US" dirty="0"/>
              <a:t>, </a:t>
            </a:r>
            <a:r>
              <a:rPr lang="en-US" dirty="0" smtClean="0"/>
              <a:t>G. </a:t>
            </a:r>
            <a:r>
              <a:rPr lang="en-US" dirty="0" err="1" smtClean="0"/>
              <a:t>Rumolo</a:t>
            </a:r>
            <a:r>
              <a:rPr lang="en-US" dirty="0" smtClean="0"/>
              <a:t>, F. Schmidt, G. </a:t>
            </a:r>
            <a:r>
              <a:rPr lang="en-US" dirty="0" err="1" smtClean="0"/>
              <a:t>Sterbini</a:t>
            </a:r>
            <a:r>
              <a:rPr lang="en-US" dirty="0" smtClean="0"/>
              <a:t>, R. Tomas, A. </a:t>
            </a:r>
            <a:r>
              <a:rPr lang="en-US" dirty="0" err="1" smtClean="0"/>
              <a:t>Valdivieso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questions LIU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50689"/>
            <a:ext cx="8763034" cy="4745691"/>
          </a:xfrm>
        </p:spPr>
        <p:txBody>
          <a:bodyPr>
            <a:noAutofit/>
          </a:bodyPr>
          <a:lstStyle/>
          <a:p>
            <a:pPr marL="342900" indent="-342900">
              <a:spcBef>
                <a:spcPts val="0"/>
              </a:spcBef>
              <a:buFont typeface="Arial"/>
              <a:buChar char="•"/>
            </a:pPr>
            <a:r>
              <a:rPr lang="en-US" sz="2400" dirty="0" smtClean="0"/>
              <a:t>Can we produce </a:t>
            </a:r>
            <a:r>
              <a:rPr lang="en-US" sz="2400" dirty="0" smtClean="0"/>
              <a:t>2.8 </a:t>
            </a:r>
            <a:r>
              <a:rPr lang="en-US" sz="2400" dirty="0" err="1" smtClean="0"/>
              <a:t>eVs</a:t>
            </a:r>
            <a:r>
              <a:rPr lang="en-US" sz="2400" dirty="0" smtClean="0"/>
              <a:t> </a:t>
            </a:r>
            <a:r>
              <a:rPr lang="en-US" sz="2400" dirty="0" smtClean="0"/>
              <a:t>longitudinal emittance beams, within 220 ns, and transfer them to the PS?</a:t>
            </a:r>
          </a:p>
          <a:p>
            <a:pPr marL="814500" lvl="1" indent="-342900">
              <a:spcBef>
                <a:spcPts val="0"/>
              </a:spcBef>
              <a:buFont typeface="Arial"/>
              <a:buChar char="•"/>
            </a:pPr>
            <a:r>
              <a:rPr lang="en-US" sz="2400" dirty="0" smtClean="0">
                <a:sym typeface="Wingdings"/>
              </a:rPr>
              <a:t>Longitudinal emittance </a:t>
            </a:r>
            <a:r>
              <a:rPr lang="en-US" sz="2400" dirty="0" smtClean="0">
                <a:sym typeface="Wingdings"/>
              </a:rPr>
              <a:t>blow-up</a:t>
            </a:r>
          </a:p>
          <a:p>
            <a:pPr marL="814500" lvl="1" indent="-342900">
              <a:spcBef>
                <a:spcPts val="0"/>
              </a:spcBef>
              <a:buFont typeface="Arial"/>
              <a:buChar char="•"/>
            </a:pPr>
            <a:r>
              <a:rPr lang="en-US" sz="2400" dirty="0" err="1">
                <a:sym typeface="Wingdings"/>
              </a:rPr>
              <a:t>R</a:t>
            </a:r>
            <a:r>
              <a:rPr lang="en-US" sz="2400" dirty="0" err="1" smtClean="0">
                <a:sym typeface="Wingdings"/>
              </a:rPr>
              <a:t>isetime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smtClean="0">
                <a:sym typeface="Wingdings"/>
              </a:rPr>
              <a:t>recombination kickers</a:t>
            </a:r>
          </a:p>
          <a:p>
            <a:pPr marL="814500" lvl="1" indent="-342900">
              <a:spcBef>
                <a:spcPts val="0"/>
              </a:spcBef>
              <a:buFont typeface="Arial"/>
              <a:buChar char="•"/>
            </a:pPr>
            <a:r>
              <a:rPr lang="en-US" sz="2400" dirty="0" smtClean="0">
                <a:sym typeface="Wingdings"/>
              </a:rPr>
              <a:t>(PS </a:t>
            </a:r>
            <a:r>
              <a:rPr lang="en-US" sz="2400" dirty="0" err="1" smtClean="0">
                <a:sym typeface="Wingdings"/>
              </a:rPr>
              <a:t>injection&amp;capture</a:t>
            </a:r>
            <a:r>
              <a:rPr lang="en-US" sz="2400" dirty="0" smtClean="0">
                <a:sym typeface="Wingdings"/>
              </a:rPr>
              <a:t>)</a:t>
            </a:r>
          </a:p>
          <a:p>
            <a:pPr marL="814500" lvl="1" indent="-342900">
              <a:spcBef>
                <a:spcPts val="0"/>
              </a:spcBef>
              <a:buFont typeface="Arial"/>
              <a:buChar char="•"/>
            </a:pPr>
            <a:endParaRPr lang="en-US" sz="2400" dirty="0" smtClean="0">
              <a:sym typeface="Wingdings"/>
            </a:endParaRPr>
          </a:p>
          <a:p>
            <a:pPr marL="342900" indent="-342900">
              <a:spcBef>
                <a:spcPts val="0"/>
              </a:spcBef>
              <a:buFont typeface="Arial"/>
              <a:buChar char="•"/>
            </a:pPr>
            <a:r>
              <a:rPr lang="en-US" sz="2400" dirty="0" smtClean="0"/>
              <a:t>Brightness curve</a:t>
            </a:r>
          </a:p>
          <a:p>
            <a:pPr marL="814500" lvl="1" indent="-342900">
              <a:spcBef>
                <a:spcPts val="0"/>
              </a:spcBef>
              <a:buFont typeface="Arial"/>
              <a:buChar char="•"/>
            </a:pPr>
            <a:r>
              <a:rPr lang="en-US" sz="2400" dirty="0" smtClean="0"/>
              <a:t>Optimization, Measurements </a:t>
            </a:r>
            <a:r>
              <a:rPr lang="en-US" sz="2400" dirty="0"/>
              <a:t>and Code </a:t>
            </a:r>
            <a:r>
              <a:rPr lang="en-US" sz="2400" dirty="0" smtClean="0"/>
              <a:t>benchmark</a:t>
            </a:r>
          </a:p>
          <a:p>
            <a:pPr marL="814500" lvl="1" indent="-342900">
              <a:spcBef>
                <a:spcPts val="0"/>
              </a:spcBef>
              <a:buFont typeface="Arial"/>
              <a:buChar char="•"/>
            </a:pPr>
            <a:endParaRPr lang="en-US" sz="2400" dirty="0" smtClean="0">
              <a:sym typeface="Wingdings"/>
            </a:endParaRPr>
          </a:p>
          <a:p>
            <a:pPr marL="342900" indent="-342900">
              <a:spcBef>
                <a:spcPts val="0"/>
              </a:spcBef>
              <a:buFont typeface="Arial"/>
              <a:buChar char="•"/>
            </a:pPr>
            <a:r>
              <a:rPr lang="en-US" sz="2400" dirty="0" smtClean="0"/>
              <a:t>What is the effect of multipoles on beams (emittance, tails, losses)?</a:t>
            </a:r>
          </a:p>
          <a:p>
            <a:pPr marL="814500" lvl="1" indent="-342900">
              <a:spcBef>
                <a:spcPts val="0"/>
              </a:spcBef>
              <a:buFont typeface="Arial"/>
              <a:buChar char="•"/>
            </a:pPr>
            <a:r>
              <a:rPr lang="en-US" sz="2400" dirty="0" smtClean="0"/>
              <a:t>Building PSB linear &amp; non-linear model</a:t>
            </a:r>
          </a:p>
          <a:p>
            <a:pPr marL="814500" lvl="1" indent="-342900">
              <a:spcBef>
                <a:spcPts val="0"/>
              </a:spcBef>
              <a:buFont typeface="Arial"/>
              <a:buChar char="•"/>
            </a:pPr>
            <a:endParaRPr lang="en-US" sz="2400" dirty="0" smtClean="0"/>
          </a:p>
          <a:p>
            <a:pPr marL="342900" indent="-342900">
              <a:spcBef>
                <a:spcPts val="0"/>
              </a:spcBef>
              <a:buFont typeface="Arial"/>
              <a:buChar char="•"/>
            </a:pPr>
            <a:r>
              <a:rPr lang="en-US" sz="2400" dirty="0" smtClean="0"/>
              <a:t>Losses control and minimization</a:t>
            </a:r>
          </a:p>
          <a:p>
            <a:pPr marL="342900" indent="-342900">
              <a:spcBef>
                <a:spcPts val="0"/>
              </a:spcBef>
              <a:buFont typeface="Arial"/>
              <a:buChar char="•"/>
            </a:pPr>
            <a:r>
              <a:rPr lang="en-US" sz="2400" dirty="0" smtClean="0"/>
              <a:t>Beam </a:t>
            </a:r>
            <a:r>
              <a:rPr lang="en-US" sz="2400" dirty="0" smtClean="0"/>
              <a:t>instrumentation and Hardware in view of LIU</a:t>
            </a:r>
            <a:endParaRPr lang="en-US" sz="2400" dirty="0" smtClean="0"/>
          </a:p>
          <a:p>
            <a:pPr marL="342900" indent="-342900">
              <a:spcBef>
                <a:spcPts val="0"/>
              </a:spcBef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72741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Dynamics / LLRF (1/2)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3302445"/>
          </a:xfrm>
        </p:spPr>
        <p:txBody>
          <a:bodyPr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400" dirty="0"/>
              <a:t>Longitudinal Blow-Up </a:t>
            </a:r>
            <a:r>
              <a:rPr lang="en-GB" sz="2400" dirty="0" smtClean="0"/>
              <a:t>Studies </a:t>
            </a:r>
            <a:r>
              <a:rPr lang="en-GB" sz="2400" dirty="0"/>
              <a:t>(</a:t>
            </a:r>
            <a:r>
              <a:rPr lang="en-GB" sz="2400" dirty="0">
                <a:solidFill>
                  <a:srgbClr val="FF0000"/>
                </a:solidFill>
              </a:rPr>
              <a:t>8 </a:t>
            </a:r>
            <a:r>
              <a:rPr lang="en-GB" sz="2400" dirty="0" smtClean="0">
                <a:solidFill>
                  <a:srgbClr val="FF0000"/>
                </a:solidFill>
              </a:rPr>
              <a:t>days</a:t>
            </a:r>
            <a:r>
              <a:rPr lang="en-GB" sz="2400" dirty="0" smtClean="0"/>
              <a:t>):</a:t>
            </a:r>
          </a:p>
          <a:p>
            <a:pPr marL="814500" lvl="1" indent="-342900">
              <a:buFont typeface="Arial"/>
              <a:buChar char="•"/>
            </a:pPr>
            <a:r>
              <a:rPr lang="en-GB" sz="2400" dirty="0" smtClean="0"/>
              <a:t>Testing </a:t>
            </a:r>
            <a:r>
              <a:rPr lang="en-GB" sz="2400" dirty="0"/>
              <a:t>new features for blow-</a:t>
            </a:r>
            <a:r>
              <a:rPr lang="en-GB" sz="2400" dirty="0" smtClean="0"/>
              <a:t>up </a:t>
            </a:r>
          </a:p>
          <a:p>
            <a:pPr marL="814500" lvl="1" indent="-342900">
              <a:buFont typeface="Arial"/>
              <a:buChar char="•"/>
            </a:pPr>
            <a:r>
              <a:rPr lang="en-GB" sz="2400" dirty="0"/>
              <a:t>I</a:t>
            </a:r>
            <a:r>
              <a:rPr lang="en-GB" sz="2400" dirty="0" smtClean="0"/>
              <a:t>nvestigating </a:t>
            </a:r>
            <a:r>
              <a:rPr lang="en-GB" sz="2400" dirty="0"/>
              <a:t>blow-up </a:t>
            </a:r>
            <a:r>
              <a:rPr lang="en-GB" sz="2400" dirty="0" smtClean="0"/>
              <a:t>reliability </a:t>
            </a:r>
          </a:p>
          <a:p>
            <a:pPr marL="814500" lvl="1" indent="-342900">
              <a:buFont typeface="Arial"/>
              <a:buChar char="•"/>
            </a:pPr>
            <a:r>
              <a:rPr lang="en-GB" sz="2400" dirty="0"/>
              <a:t>S</a:t>
            </a:r>
            <a:r>
              <a:rPr lang="en-GB" sz="2400" dirty="0" smtClean="0"/>
              <a:t>tudy </a:t>
            </a:r>
            <a:r>
              <a:rPr lang="en-GB" sz="2400" dirty="0"/>
              <a:t>of maximum blow-up possible with high and low intensity </a:t>
            </a:r>
            <a:r>
              <a:rPr lang="en-GB" sz="2400" dirty="0" smtClean="0"/>
              <a:t>beams </a:t>
            </a:r>
          </a:p>
          <a:p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b="1" dirty="0" smtClean="0">
                <a:solidFill>
                  <a:srgbClr val="FF0000"/>
                </a:solidFill>
              </a:rPr>
              <a:t>Blow-up to 2.8eVs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(220ns bunch length), of </a:t>
            </a:r>
            <a:r>
              <a:rPr lang="en-US" sz="2400" b="1" dirty="0">
                <a:solidFill>
                  <a:srgbClr val="FF0000"/>
                </a:solidFill>
              </a:rPr>
              <a:t>highest priority for </a:t>
            </a:r>
            <a:r>
              <a:rPr lang="en-US" sz="2400" b="1" dirty="0" smtClean="0">
                <a:solidFill>
                  <a:srgbClr val="FF0000"/>
                </a:solidFill>
              </a:rPr>
              <a:t>LIU 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800100" indent="-800100"/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	</a:t>
            </a:r>
            <a:r>
              <a:rPr lang="en-US" sz="2400" dirty="0" smtClean="0">
                <a:sym typeface="Wingdings"/>
              </a:rPr>
              <a:t> </a:t>
            </a:r>
            <a:r>
              <a:rPr lang="en-US" dirty="0" smtClean="0"/>
              <a:t>to </a:t>
            </a:r>
            <a:r>
              <a:rPr lang="en-US" dirty="0"/>
              <a:t>ease Space-Charge requirements @ injection and meet LIU/HL-LHC </a:t>
            </a:r>
            <a:r>
              <a:rPr lang="en-US" dirty="0" smtClean="0"/>
              <a:t>parameters</a:t>
            </a:r>
          </a:p>
          <a:p>
            <a:pPr lvl="1"/>
            <a:r>
              <a:rPr lang="en-US" sz="2400" dirty="0" smtClean="0"/>
              <a:t>Supported by simulation and measurements (by Simon)</a:t>
            </a:r>
          </a:p>
          <a:p>
            <a:pPr lvl="1"/>
            <a:r>
              <a:rPr lang="en-US" sz="2400" dirty="0"/>
              <a:t>Hollow-</a:t>
            </a:r>
            <a:r>
              <a:rPr lang="en-US" sz="2400" dirty="0" smtClean="0"/>
              <a:t>bunches</a:t>
            </a:r>
          </a:p>
          <a:p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2611" y="785441"/>
            <a:ext cx="6006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 Quoting Alan, “Good starting point” of the RF team requests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54750" y="1704715"/>
            <a:ext cx="2430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180ns, 1.8eVs reached last year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688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Dynamics / LLRF </a:t>
            </a:r>
            <a:r>
              <a:rPr lang="en-US" dirty="0" smtClean="0"/>
              <a:t>(2/</a:t>
            </a:r>
            <a:r>
              <a:rPr lang="en-US" dirty="0"/>
              <a:t>2)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-1" y="1413078"/>
            <a:ext cx="9289696" cy="5266624"/>
          </a:xfr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GB" dirty="0" err="1" smtClean="0"/>
              <a:t>Finemet</a:t>
            </a:r>
            <a:r>
              <a:rPr lang="en-GB" dirty="0" smtClean="0"/>
              <a:t> </a:t>
            </a:r>
            <a:r>
              <a:rPr lang="en-GB" dirty="0"/>
              <a:t>Reliability Run </a:t>
            </a:r>
            <a:r>
              <a:rPr lang="en-GB" dirty="0" smtClean="0"/>
              <a:t>Studies (</a:t>
            </a:r>
            <a:r>
              <a:rPr lang="en-GB" dirty="0" smtClean="0">
                <a:solidFill>
                  <a:srgbClr val="FF0000"/>
                </a:solidFill>
              </a:rPr>
              <a:t>8 days, start in Jun</a:t>
            </a:r>
            <a:r>
              <a:rPr lang="en-GB" dirty="0" smtClean="0"/>
              <a:t>): </a:t>
            </a:r>
          </a:p>
          <a:p>
            <a:pPr marL="814500" lvl="1" indent="-342900">
              <a:spcBef>
                <a:spcPts val="600"/>
              </a:spcBef>
              <a:buFont typeface="Arial"/>
              <a:buChar char="•"/>
            </a:pPr>
            <a:r>
              <a:rPr lang="en-GB" dirty="0" err="1" smtClean="0"/>
              <a:t>Recommission</a:t>
            </a:r>
            <a:r>
              <a:rPr lang="en-GB" dirty="0" smtClean="0"/>
              <a:t> </a:t>
            </a:r>
            <a:r>
              <a:rPr lang="en-GB" dirty="0"/>
              <a:t>R0 beam control with ferrite cavities, </a:t>
            </a:r>
            <a:endParaRPr lang="en-GB" dirty="0" smtClean="0"/>
          </a:p>
          <a:p>
            <a:pPr marL="814500" lvl="1" indent="-342900">
              <a:spcBef>
                <a:spcPts val="600"/>
              </a:spcBef>
              <a:buFont typeface="Arial"/>
              <a:buChar char="•"/>
            </a:pPr>
            <a:r>
              <a:rPr lang="en-GB" dirty="0" err="1"/>
              <a:t>R</a:t>
            </a:r>
            <a:r>
              <a:rPr lang="en-GB" dirty="0" err="1" smtClean="0"/>
              <a:t>ecommission</a:t>
            </a:r>
            <a:r>
              <a:rPr lang="en-GB" dirty="0" smtClean="0"/>
              <a:t> </a:t>
            </a:r>
            <a:r>
              <a:rPr lang="en-GB" dirty="0" err="1"/>
              <a:t>Finemet</a:t>
            </a:r>
            <a:r>
              <a:rPr lang="en-GB" dirty="0"/>
              <a:t> cavity to replace C02 &amp;/or C04, </a:t>
            </a:r>
            <a:endParaRPr lang="en-GB" dirty="0" smtClean="0"/>
          </a:p>
          <a:p>
            <a:pPr marL="814500" lvl="1" indent="-342900">
              <a:spcBef>
                <a:spcPts val="600"/>
              </a:spcBef>
              <a:buFont typeface="Arial"/>
              <a:buChar char="•"/>
            </a:pPr>
            <a:r>
              <a:rPr lang="en-GB" dirty="0"/>
              <a:t>S</a:t>
            </a:r>
            <a:r>
              <a:rPr lang="en-GB" dirty="0" smtClean="0"/>
              <a:t>et</a:t>
            </a:r>
            <a:r>
              <a:rPr lang="en-GB" dirty="0"/>
              <a:t>-up </a:t>
            </a:r>
            <a:r>
              <a:rPr lang="en-GB" dirty="0" err="1"/>
              <a:t>Finemet</a:t>
            </a:r>
            <a:r>
              <a:rPr lang="en-GB" dirty="0"/>
              <a:t> cavity as C04 replacement for a reliability run on R4 of the ISOLDE beams. 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GB" dirty="0" smtClean="0"/>
              <a:t>Alternative </a:t>
            </a:r>
            <a:r>
              <a:rPr lang="en-GB" dirty="0"/>
              <a:t>Phase Pick-up </a:t>
            </a:r>
            <a:r>
              <a:rPr lang="en-GB" dirty="0" smtClean="0"/>
              <a:t>Studies (</a:t>
            </a:r>
            <a:r>
              <a:rPr lang="en-GB" dirty="0" smtClean="0">
                <a:solidFill>
                  <a:srgbClr val="FF0000"/>
                </a:solidFill>
              </a:rPr>
              <a:t>4 </a:t>
            </a:r>
            <a:r>
              <a:rPr lang="en-GB" dirty="0">
                <a:solidFill>
                  <a:srgbClr val="FF0000"/>
                </a:solidFill>
              </a:rPr>
              <a:t>days, </a:t>
            </a:r>
            <a:r>
              <a:rPr lang="en-GB" dirty="0" smtClean="0">
                <a:solidFill>
                  <a:srgbClr val="FF0000"/>
                </a:solidFill>
              </a:rPr>
              <a:t>any time May to Sep</a:t>
            </a:r>
            <a:r>
              <a:rPr lang="en-GB" dirty="0" smtClean="0"/>
              <a:t>)</a:t>
            </a:r>
            <a:r>
              <a:rPr lang="en-GB" dirty="0"/>
              <a:t>: </a:t>
            </a:r>
          </a:p>
          <a:p>
            <a:pPr marL="814500" lvl="1" indent="-342900">
              <a:spcBef>
                <a:spcPts val="600"/>
              </a:spcBef>
              <a:buFont typeface="Arial"/>
              <a:buChar char="•"/>
            </a:pPr>
            <a:r>
              <a:rPr lang="en-GB" dirty="0" smtClean="0"/>
              <a:t>Investigate </a:t>
            </a:r>
            <a:r>
              <a:rPr lang="en-GB" dirty="0"/>
              <a:t>if the operational phase pick-up in 14L4 can be replaced by the phase pick-up in 8L1 for all 4 rings. </a:t>
            </a:r>
            <a:endParaRPr lang="en-GB" dirty="0" smtClean="0"/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GB" dirty="0" smtClean="0"/>
              <a:t>Measuring </a:t>
            </a:r>
            <a:r>
              <a:rPr lang="en-GB" dirty="0"/>
              <a:t>Relative Phase Between </a:t>
            </a:r>
            <a:r>
              <a:rPr lang="en-GB" dirty="0" smtClean="0"/>
              <a:t>C02 - C04 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</a:rPr>
              <a:t>4 days, any time May to Sep</a:t>
            </a:r>
            <a:r>
              <a:rPr lang="en-GB" dirty="0" smtClean="0"/>
              <a:t>): </a:t>
            </a:r>
          </a:p>
          <a:p>
            <a:pPr marL="814500" lvl="1" indent="-342900">
              <a:spcBef>
                <a:spcPts val="600"/>
              </a:spcBef>
              <a:buFont typeface="Arial"/>
              <a:buChar char="•"/>
            </a:pPr>
            <a:r>
              <a:rPr lang="en-GB" dirty="0" smtClean="0"/>
              <a:t>Investigate </a:t>
            </a:r>
            <a:r>
              <a:rPr lang="en-GB" dirty="0"/>
              <a:t>methods of measuring the relative phase between the C02 &amp; C04 cavities. </a:t>
            </a:r>
            <a:endParaRPr lang="en-GB" dirty="0" smtClean="0"/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GB" dirty="0" smtClean="0"/>
              <a:t>Development </a:t>
            </a:r>
            <a:r>
              <a:rPr lang="en-GB" dirty="0"/>
              <a:t>&amp; Upgrade Of Low-</a:t>
            </a:r>
            <a:r>
              <a:rPr lang="en-GB" dirty="0" smtClean="0"/>
              <a:t>Level (</a:t>
            </a:r>
            <a:r>
              <a:rPr lang="en-GB" dirty="0" smtClean="0">
                <a:solidFill>
                  <a:srgbClr val="FF0000"/>
                </a:solidFill>
              </a:rPr>
              <a:t>5 x 4h, in Apr and May</a:t>
            </a:r>
            <a:r>
              <a:rPr lang="en-GB" dirty="0" smtClean="0"/>
              <a:t>): 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GB" dirty="0" smtClean="0"/>
              <a:t>Transverse Feedback (</a:t>
            </a:r>
            <a:r>
              <a:rPr lang="en-GB" dirty="0" smtClean="0">
                <a:solidFill>
                  <a:srgbClr val="FF0000"/>
                </a:solidFill>
              </a:rPr>
              <a:t>10 x 4h in May-Jun)</a:t>
            </a:r>
            <a:r>
              <a:rPr lang="en-GB" dirty="0" smtClean="0"/>
              <a:t>:</a:t>
            </a:r>
          </a:p>
          <a:p>
            <a:pPr marL="814500" lvl="1" indent="-342900">
              <a:spcBef>
                <a:spcPts val="600"/>
              </a:spcBef>
              <a:buFont typeface="Arial"/>
              <a:buChar char="•"/>
            </a:pPr>
            <a:r>
              <a:rPr lang="en-GB" dirty="0"/>
              <a:t>T</a:t>
            </a:r>
            <a:r>
              <a:rPr lang="en-GB" dirty="0" smtClean="0"/>
              <a:t>est of the new digital processing @ 160 MeV and @1.4GeV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2611" y="785441"/>
            <a:ext cx="6006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 Quoting Alan, “Good starting point” of the RF team requests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07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Transverse dynamics &amp; </a:t>
            </a:r>
            <a:r>
              <a:rPr lang="en-US" dirty="0"/>
              <a:t>LIU beam </a:t>
            </a:r>
            <a:r>
              <a:rPr lang="en-US" dirty="0" smtClean="0"/>
              <a:t>brightness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940800" cy="4745691"/>
          </a:xfrm>
        </p:spPr>
        <p:txBody>
          <a:bodyPr>
            <a:noAutofit/>
          </a:bodyPr>
          <a:lstStyle/>
          <a:p>
            <a:pPr marL="342900" indent="-360000">
              <a:spcBef>
                <a:spcPts val="0"/>
              </a:spcBef>
              <a:buFontTx/>
              <a:buChar char="•"/>
            </a:pPr>
            <a:r>
              <a:rPr lang="en-US" sz="2400" dirty="0" smtClean="0"/>
              <a:t>Brightness </a:t>
            </a:r>
            <a:r>
              <a:rPr lang="en-US" sz="2400" dirty="0"/>
              <a:t>Curve </a:t>
            </a:r>
            <a:r>
              <a:rPr lang="en-US" sz="2400" dirty="0" smtClean="0"/>
              <a:t>Optimization</a:t>
            </a:r>
          </a:p>
          <a:p>
            <a:pPr marL="814500" lvl="1" indent="-360000">
              <a:spcBef>
                <a:spcPts val="0"/>
              </a:spcBef>
              <a:buFontTx/>
              <a:buChar char="•"/>
            </a:pPr>
            <a:r>
              <a:rPr lang="en-US" sz="2400" dirty="0" smtClean="0"/>
              <a:t>Assess </a:t>
            </a:r>
            <a:r>
              <a:rPr lang="en-US" sz="2400" dirty="0"/>
              <a:t>2016 </a:t>
            </a:r>
            <a:r>
              <a:rPr lang="en-US" sz="2400" dirty="0" smtClean="0"/>
              <a:t>performance.</a:t>
            </a:r>
          </a:p>
          <a:p>
            <a:pPr marL="814500" lvl="1" indent="-360000">
              <a:spcBef>
                <a:spcPts val="0"/>
              </a:spcBef>
              <a:buFontTx/>
              <a:buChar char="•"/>
            </a:pPr>
            <a:r>
              <a:rPr lang="en-US" sz="2400" dirty="0" smtClean="0"/>
              <a:t>Coherent settings </a:t>
            </a:r>
            <a:r>
              <a:rPr lang="en-US" sz="2400" dirty="0"/>
              <a:t>among the different </a:t>
            </a:r>
            <a:r>
              <a:rPr lang="en-US" sz="2400" dirty="0" smtClean="0"/>
              <a:t>rings</a:t>
            </a:r>
          </a:p>
          <a:p>
            <a:pPr marL="342900" indent="-360000">
              <a:spcBef>
                <a:spcPts val="0"/>
              </a:spcBef>
              <a:buFontTx/>
              <a:buChar char="•"/>
            </a:pPr>
            <a:endParaRPr lang="en-US" sz="2400" dirty="0" smtClean="0"/>
          </a:p>
          <a:p>
            <a:pPr marL="342900" indent="-360000">
              <a:spcBef>
                <a:spcPts val="0"/>
              </a:spcBef>
              <a:buFontTx/>
              <a:buChar char="•"/>
            </a:pPr>
            <a:r>
              <a:rPr lang="en-US" sz="2400" dirty="0" smtClean="0"/>
              <a:t>Measurements for code benchmark &amp; validation simulated curve with L4</a:t>
            </a:r>
          </a:p>
          <a:p>
            <a:pPr marL="814500" lvl="1" indent="-360000">
              <a:spcBef>
                <a:spcPts val="0"/>
              </a:spcBef>
              <a:buFontTx/>
              <a:buChar char="•"/>
            </a:pPr>
            <a:r>
              <a:rPr lang="en-US" sz="2400" dirty="0" smtClean="0"/>
              <a:t>Emittance as a function of injected parameters (WP, position/angle </a:t>
            </a:r>
            <a:r>
              <a:rPr lang="en-US" sz="2400" dirty="0" smtClean="0">
                <a:solidFill>
                  <a:srgbClr val="4F6228"/>
                </a:solidFill>
              </a:rPr>
              <a:t>(*)</a:t>
            </a:r>
            <a:r>
              <a:rPr lang="en-US" sz="2400" dirty="0" smtClean="0"/>
              <a:t>, </a:t>
            </a:r>
            <a:r>
              <a:rPr lang="en-US" sz="2400" dirty="0"/>
              <a:t>KWS slope, L2 </a:t>
            </a:r>
            <a:r>
              <a:rPr lang="en-US" sz="2400" dirty="0" smtClean="0"/>
              <a:t>current)</a:t>
            </a:r>
            <a:r>
              <a:rPr lang="en-US" sz="2400" dirty="0" smtClean="0"/>
              <a:t>, parametric </a:t>
            </a:r>
            <a:r>
              <a:rPr lang="en-US" sz="2400" dirty="0" smtClean="0"/>
              <a:t>scans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indent="-360000">
              <a:spcBef>
                <a:spcPts val="0"/>
              </a:spcBef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32442" y="5023728"/>
            <a:ext cx="6805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4F6228"/>
                </a:solidFill>
              </a:rPr>
              <a:t>(*) needs understanding of the fluctuations @ the injection PUs</a:t>
            </a:r>
            <a:endParaRPr lang="en-US" sz="2000" dirty="0">
              <a:solidFill>
                <a:srgbClr val="4F62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959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Beam dynamics (1/2)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Effect of multipoles on beams &amp; building PSB optics model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Tune scans for loss-maps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LOCO studies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Non-linear chromaticity and detuning with amplitude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Effect of the half-integer and of the integer on beam</a:t>
            </a:r>
          </a:p>
          <a:p>
            <a:pPr marL="814500" lvl="1" indent="-342900">
              <a:buFont typeface="Arial"/>
              <a:buChar char="•"/>
            </a:pPr>
            <a:endParaRPr lang="en-US" sz="1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Turn-by-turn beam position measurements 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BTMS commissioning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AC </a:t>
            </a:r>
            <a:r>
              <a:rPr lang="en-US" sz="2400" dirty="0"/>
              <a:t>dipole excitation or </a:t>
            </a:r>
            <a:r>
              <a:rPr lang="en-US" sz="2400" dirty="0" err="1"/>
              <a:t>Qmeter</a:t>
            </a:r>
            <a:r>
              <a:rPr lang="en-US" sz="2400" dirty="0"/>
              <a:t> kicker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/>
              <a:t>Characterization of the machine, tune ripple, instability @ 160 </a:t>
            </a:r>
            <a:r>
              <a:rPr lang="en-US" sz="2400" dirty="0" err="1"/>
              <a:t>Mev</a:t>
            </a:r>
            <a:r>
              <a:rPr lang="en-US" sz="2400" dirty="0"/>
              <a:t>, </a:t>
            </a:r>
            <a:r>
              <a:rPr lang="en-US" sz="2400" dirty="0" err="1"/>
              <a:t>Qx</a:t>
            </a:r>
            <a:r>
              <a:rPr lang="en-US" sz="2400" dirty="0"/>
              <a:t>=0.3,… (for full resonance driving terms need full BTMS, i.e. all the PUs)</a:t>
            </a:r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0193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Beam dynamics </a:t>
            </a:r>
            <a:r>
              <a:rPr lang="en-US" dirty="0" smtClean="0"/>
              <a:t>(2/</a:t>
            </a:r>
            <a:r>
              <a:rPr lang="en-US" dirty="0"/>
              <a:t>2)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940800" cy="4745691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/>
              <a:t>Tail repopulation </a:t>
            </a:r>
            <a:r>
              <a:rPr lang="en-US" sz="2400" dirty="0" smtClean="0"/>
              <a:t>MD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Shaved and large emittance (i.e. scraped) beams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/>
              <a:t>D</a:t>
            </a:r>
            <a:r>
              <a:rPr lang="en-US" sz="2400" dirty="0" smtClean="0"/>
              <a:t>iffusion coefficients, </a:t>
            </a:r>
            <a:r>
              <a:rPr lang="en-US" sz="2400" dirty="0"/>
              <a:t>validation </a:t>
            </a:r>
            <a:r>
              <a:rPr lang="en-US" sz="2400" dirty="0" err="1" smtClean="0"/>
              <a:t>pyOrbit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Instability at </a:t>
            </a:r>
            <a:r>
              <a:rPr lang="en-US" sz="2400" dirty="0" smtClean="0"/>
              <a:t>C378 </a:t>
            </a:r>
            <a:r>
              <a:rPr lang="en-US" sz="2400" dirty="0" smtClean="0"/>
              <a:t>(…that’s about 160 MeV!!!):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As a function of bunch intensity, bunch length, chromaticity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Record intra-bunch motion with TFB </a:t>
            </a:r>
            <a:r>
              <a:rPr lang="en-US" sz="2400" dirty="0" err="1"/>
              <a:t>P</a:t>
            </a:r>
            <a:r>
              <a:rPr lang="en-US" sz="2400" dirty="0" err="1" smtClean="0"/>
              <a:t>ickUp</a:t>
            </a:r>
            <a:r>
              <a:rPr lang="en-US" sz="2400" dirty="0" smtClean="0"/>
              <a:t> 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Look at </a:t>
            </a:r>
            <a:r>
              <a:rPr lang="en-US" sz="2400" dirty="0" err="1" smtClean="0"/>
              <a:t>risetime</a:t>
            </a:r>
            <a:r>
              <a:rPr lang="en-US" sz="2400" dirty="0" smtClean="0"/>
              <a:t> with </a:t>
            </a:r>
            <a:r>
              <a:rPr lang="en-US" sz="2400" dirty="0" err="1" smtClean="0"/>
              <a:t>Qmeter</a:t>
            </a:r>
            <a:r>
              <a:rPr lang="en-US" sz="2400" dirty="0" smtClean="0"/>
              <a:t> </a:t>
            </a:r>
            <a:r>
              <a:rPr lang="en-US" sz="2400" dirty="0" err="1" smtClean="0"/>
              <a:t>PickUp</a:t>
            </a:r>
            <a:endParaRPr lang="en-US" sz="2400" dirty="0" smtClean="0"/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In view of new simulations with </a:t>
            </a:r>
            <a:r>
              <a:rPr lang="en-US" sz="2400" dirty="0" err="1" smtClean="0"/>
              <a:t>pyHeadTail</a:t>
            </a:r>
            <a:r>
              <a:rPr lang="en-US" sz="2400" dirty="0" smtClean="0"/>
              <a:t> (+impedance model from C. </a:t>
            </a:r>
            <a:r>
              <a:rPr lang="en-US" sz="2400" dirty="0" err="1" smtClean="0"/>
              <a:t>Zannini</a:t>
            </a:r>
            <a:r>
              <a:rPr lang="en-US" sz="2400" dirty="0" smtClean="0"/>
              <a:t>)</a:t>
            </a:r>
          </a:p>
          <a:p>
            <a:pPr marL="814500" lvl="1" indent="-342900">
              <a:buFont typeface="Arial"/>
              <a:buChar char="•"/>
            </a:pPr>
            <a:endParaRPr lang="en-US" sz="2400" dirty="0" smtClean="0"/>
          </a:p>
          <a:p>
            <a:pPr marL="814500" lvl="1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96318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to the PS (1/2)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940800" cy="4745691"/>
          </a:xfrm>
        </p:spPr>
        <p:txBody>
          <a:bodyPr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Measuring recombination kickers rise time: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Limitations in bunch length transfer (is 220ns possible?)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Short bunches (~10ns) to probe kicker function:</a:t>
            </a:r>
          </a:p>
          <a:p>
            <a:pPr marL="1037700" lvl="2" indent="-342900">
              <a:buFont typeface="Arial"/>
              <a:buChar char="•"/>
            </a:pPr>
            <a:r>
              <a:rPr lang="en-US" sz="1800" dirty="0" smtClean="0"/>
              <a:t>Produced by desynchronizing KFA.14, longitudinal shaving or resonance-driven bunch shortening</a:t>
            </a:r>
          </a:p>
          <a:p>
            <a:pPr marL="1037700" lvl="2" indent="-342900">
              <a:buFont typeface="Arial"/>
              <a:buChar char="•"/>
            </a:pPr>
            <a:r>
              <a:rPr lang="en-US" sz="1800" dirty="0" smtClean="0"/>
              <a:t>Asses resolution of BPM, BTVs in the line for small intensities</a:t>
            </a:r>
          </a:p>
          <a:p>
            <a:pPr marL="1037700" lvl="2" indent="-342900">
              <a:buFont typeface="Arial"/>
              <a:buChar char="•"/>
            </a:pPr>
            <a:r>
              <a:rPr lang="en-US" sz="1800" dirty="0" smtClean="0"/>
              <a:t>Profit also of PS instrumentation (BPM, BLM, wideband PU)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Nominal bunch &amp; transverse tomography &amp;SEM grids to reconstruct kicker waveform </a:t>
            </a:r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Long bunches (220ns, low </a:t>
            </a:r>
            <a:r>
              <a:rPr lang="en-US" sz="2400" dirty="0" err="1" smtClean="0">
                <a:latin typeface="Symbol" charset="2"/>
                <a:cs typeface="Symbol" charset="2"/>
              </a:rPr>
              <a:t>D</a:t>
            </a:r>
            <a:r>
              <a:rPr lang="en-US" sz="2400" dirty="0" err="1" smtClean="0"/>
              <a:t>p</a:t>
            </a:r>
            <a:r>
              <a:rPr lang="en-US" sz="2400" dirty="0" smtClean="0"/>
              <a:t>/p), measure in </a:t>
            </a:r>
            <a:r>
              <a:rPr lang="en-US" sz="2400" dirty="0" smtClean="0"/>
              <a:t>PS &amp; </a:t>
            </a:r>
            <a:r>
              <a:rPr lang="en-US" sz="2400" dirty="0" err="1" smtClean="0"/>
              <a:t>TLine</a:t>
            </a:r>
            <a:endParaRPr lang="en-US" sz="2800" dirty="0" smtClean="0"/>
          </a:p>
          <a:p>
            <a:pPr marL="814500" lvl="1" indent="-342900">
              <a:buFont typeface="Arial"/>
              <a:buChar char="•"/>
            </a:pPr>
            <a:r>
              <a:rPr lang="en-US" sz="2400" dirty="0" smtClean="0"/>
              <a:t>Inject &amp; dump at 50 MeV</a:t>
            </a:r>
          </a:p>
          <a:p>
            <a:pPr marL="1037700" lvl="2" indent="-342900">
              <a:buFont typeface="Arial"/>
              <a:buChar char="•"/>
            </a:pPr>
            <a:r>
              <a:rPr lang="en-US" sz="2000" dirty="0" smtClean="0"/>
              <a:t>Measure </a:t>
            </a:r>
            <a:r>
              <a:rPr lang="en-US" sz="2000" dirty="0" err="1" smtClean="0"/>
              <a:t>risetime</a:t>
            </a:r>
            <a:r>
              <a:rPr lang="en-US" sz="2000" dirty="0" smtClean="0"/>
              <a:t> using </a:t>
            </a:r>
            <a:r>
              <a:rPr lang="en-US" sz="2000" dirty="0" err="1"/>
              <a:t>microbunches</a:t>
            </a:r>
            <a:r>
              <a:rPr lang="en-US" sz="2000" dirty="0"/>
              <a:t> from the </a:t>
            </a:r>
            <a:r>
              <a:rPr lang="en-US" sz="2000" dirty="0" err="1"/>
              <a:t>linac</a:t>
            </a:r>
            <a:r>
              <a:rPr lang="en-US" sz="2000" dirty="0"/>
              <a:t> at 200 </a:t>
            </a:r>
            <a:r>
              <a:rPr lang="en-US" sz="2000" dirty="0" smtClean="0"/>
              <a:t>MHz</a:t>
            </a:r>
          </a:p>
          <a:p>
            <a:pPr marL="1037700" lvl="2" indent="-342900">
              <a:buFont typeface="Arial"/>
              <a:buChar char="•"/>
            </a:pPr>
            <a:r>
              <a:rPr lang="en-US" sz="2000" dirty="0" smtClean="0"/>
              <a:t>Assess feasibility</a:t>
            </a:r>
          </a:p>
        </p:txBody>
      </p:sp>
    </p:spTree>
    <p:extLst>
      <p:ext uri="{BB962C8B-B14F-4D97-AF65-F5344CB8AC3E}">
        <p14:creationId xmlns:p14="http://schemas.microsoft.com/office/powerpoint/2010/main" val="2974311050"/>
      </p:ext>
    </p:extLst>
  </p:cSld>
  <p:clrMapOvr>
    <a:masterClrMapping/>
  </p:clrMapOvr>
</p:sld>
</file>

<file path=ppt/theme/theme1.xml><?xml version="1.0" encoding="utf-8"?>
<a:theme xmlns:a="http://schemas.openxmlformats.org/drawingml/2006/main" name="EB_2015_10_07_Spacecharge_halfDa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EB_2015_10_07_Spacecharge_halfDay.potx</Template>
  <TotalTime>767</TotalTime>
  <Words>1034</Words>
  <Application>Microsoft Macintosh PowerPoint</Application>
  <PresentationFormat>On-screen Show (4:3)</PresentationFormat>
  <Paragraphs>128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EB_2015_10_07_Spacecharge_halfDay</vt:lpstr>
      <vt:lpstr>PowerPoint Presentation</vt:lpstr>
      <vt:lpstr>MD planning 2016  LIU-PSB meeting 22/3/16</vt:lpstr>
      <vt:lpstr>Major questions LIU</vt:lpstr>
      <vt:lpstr>Longitudinal Dynamics / LLRF (1/2)</vt:lpstr>
      <vt:lpstr>Longitudinal Dynamics / LLRF (2/2)</vt:lpstr>
      <vt:lpstr>Transverse dynamics &amp; LIU beam brightness</vt:lpstr>
      <vt:lpstr>Transverse Beam dynamics (1/2)</vt:lpstr>
      <vt:lpstr>Transverse Beam dynamics (2/2)</vt:lpstr>
      <vt:lpstr>Transfer to the PS (1/2)</vt:lpstr>
      <vt:lpstr>Transfer to the PS (2/2)</vt:lpstr>
      <vt:lpstr>BI related MDs</vt:lpstr>
      <vt:lpstr>MD page for MD requests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Elena Benedetto</cp:lastModifiedBy>
  <cp:revision>140</cp:revision>
  <dcterms:created xsi:type="dcterms:W3CDTF">2011-05-16T09:28:26Z</dcterms:created>
  <dcterms:modified xsi:type="dcterms:W3CDTF">2016-03-22T14:43:48Z</dcterms:modified>
</cp:coreProperties>
</file>