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9"/>
  </p:notesMasterIdLst>
  <p:sldIdLst>
    <p:sldId id="256" r:id="rId2"/>
    <p:sldId id="259" r:id="rId3"/>
    <p:sldId id="258" r:id="rId4"/>
    <p:sldId id="262" r:id="rId5"/>
    <p:sldId id="263" r:id="rId6"/>
    <p:sldId id="261" r:id="rId7"/>
    <p:sldId id="26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1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29A585-5E30-49AA-9A22-0F6B71E71460}" type="datetimeFigureOut">
              <a:rPr lang="en-GB" smtClean="0"/>
              <a:t>21/03/2016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AC8F5-3C9D-475C-9D6C-37DE60CCFC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053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C8F5-3C9D-475C-9D6C-37DE60CCFCE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153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C8F5-3C9D-475C-9D6C-37DE60CCFCE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682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9D9A-ED5C-4AB7-B661-A8E6BF749CCB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2407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9D9A-ED5C-4AB7-B661-A8E6BF749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423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9D9A-ED5C-4AB7-B661-A8E6BF749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877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9D9A-ED5C-4AB7-B661-A8E6BF749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117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9D9A-ED5C-4AB7-B661-A8E6BF749CCB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98662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9D9A-ED5C-4AB7-B661-A8E6BF749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022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9D9A-ED5C-4AB7-B661-A8E6BF749CCB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6794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9D9A-ED5C-4AB7-B661-A8E6BF749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517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9D9A-ED5C-4AB7-B661-A8E6BF749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268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9D9A-ED5C-4AB7-B661-A8E6BF749CCB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6932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9D9A-ED5C-4AB7-B661-A8E6BF749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91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2299D9A-ED5C-4AB7-B661-A8E6BF749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944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600" smtClean="0"/>
              <a:t>PSB-PS magnet </a:t>
            </a:r>
            <a:r>
              <a:rPr lang="en-GB" sz="3600" smtClean="0"/>
              <a:t>specifications - Update</a:t>
            </a:r>
            <a:r>
              <a:rPr lang="en-GB" sz="4400" smtClean="0"/>
              <a:t/>
            </a:r>
            <a:br>
              <a:rPr lang="en-GB" sz="4400" smtClean="0"/>
            </a:br>
            <a:r>
              <a:rPr lang="en-GB" sz="2000" cap="none" smtClean="0"/>
              <a:t>Existing specifications</a:t>
            </a:r>
            <a:br>
              <a:rPr lang="en-GB" sz="2000" cap="none" smtClean="0"/>
            </a:br>
            <a:r>
              <a:rPr lang="en-GB" sz="2000" cap="none" smtClean="0"/>
              <a:t>Distinction between LHC and HI beams</a:t>
            </a:r>
            <a:endParaRPr lang="en-GB" sz="2000" cap="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W. Bartmann</a:t>
            </a:r>
          </a:p>
          <a:p>
            <a:endParaRPr lang="en-GB"/>
          </a:p>
          <a:p>
            <a:r>
              <a:rPr lang="en-GB" smtClean="0"/>
              <a:t>LIU-PSB </a:t>
            </a:r>
            <a:r>
              <a:rPr lang="en-GB" smtClean="0"/>
              <a:t>Meeting, 22</a:t>
            </a:r>
            <a:r>
              <a:rPr lang="en-GB" baseline="30000" smtClean="0"/>
              <a:t>nd</a:t>
            </a:r>
            <a:r>
              <a:rPr lang="en-GB" smtClean="0"/>
              <a:t> March 2016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547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Aperture calculation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805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1700" i="1">
                        <a:latin typeface="Cambria Math" panose="02040503050406030204" pitchFamily="18" charset="0"/>
                      </a:rPr>
                      <m:t>=  </m:t>
                    </m:r>
                    <m:sSub>
                      <m:sSubPr>
                        <m:ctrlPr>
                          <a:rPr lang="en-GB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i="1" smtClean="0"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𝑠𝑖𝑔</m:t>
                        </m:r>
                      </m:sub>
                    </m:sSub>
                    <m:r>
                      <a:rPr lang="en-GB" sz="1700" i="1">
                        <a:latin typeface="Cambria Math" panose="02040503050406030204" pitchFamily="18" charset="0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en-GB" sz="17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sz="1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GB" sz="17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7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sz="1700" i="1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sub>
                            </m:sSub>
                            <m:r>
                              <a:rPr lang="en-GB" sz="1700" i="1">
                                <a:latin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GB" sz="17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sz="17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sz="17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17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en-GB" sz="17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7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700" i="1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GB" sz="17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GB" sz="1700" b="0" i="1" smtClean="0">
                                    <a:latin typeface="Cambria Math" panose="02040503050406030204" pitchFamily="18" charset="0"/>
                                  </a:rPr>
                                  <m:t>;</m:t>
                                </m:r>
                                <m:r>
                                  <a:rPr lang="en-GB" sz="17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7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GB" sz="17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17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700" b="0" i="1" smtClean="0"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  <m:sub>
                                <m:r>
                                  <a:rPr lang="en-GB" sz="17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sz="17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700" b="0" i="1" smtClean="0">
                                    <a:latin typeface="Cambria Math" panose="02040503050406030204" pitchFamily="18" charset="0"/>
                                  </a:rPr>
                                  <m:t>β</m:t>
                                </m:r>
                              </m:e>
                              <m:sub>
                                <m:r>
                                  <a:rPr lang="en-GB" sz="17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700" i="1"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GB" sz="1700" dirty="0"/>
                  <a:t> </a:t>
                </a:r>
                <a:r>
                  <a:rPr lang="en-GB" sz="1700" dirty="0" smtClean="0"/>
                  <a:t>2</a:t>
                </a:r>
                <a:r>
                  <a:rPr lang="en-GB" sz="1700" i="0" dirty="0" smtClean="0"/>
                  <a:t>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7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17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1700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7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700" b="0" i="0" dirty="0" smtClean="0">
                    <a:sym typeface="Symbol"/>
                  </a:rPr>
                  <a:t>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700" b="0" i="1" dirty="0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700" b="0" i="1" dirty="0" smtClean="0">
                            <a:latin typeface="Cambria Math" panose="02040503050406030204" pitchFamily="18" charset="0"/>
                            <a:sym typeface="Symbol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700" b="0" i="1" dirty="0" smtClean="0">
                            <a:latin typeface="Cambria Math" panose="02040503050406030204" pitchFamily="18" charset="0"/>
                            <a:sym typeface="Symbol"/>
                          </a:rPr>
                          <m:t>δ</m:t>
                        </m:r>
                      </m:sub>
                    </m:sSub>
                  </m:oMath>
                </a14:m>
                <a:r>
                  <a:rPr lang="en-GB" sz="1700" b="0" i="0" dirty="0" smtClean="0"/>
                  <a:t>|</a:t>
                </a:r>
                <a14:m>
                  <m:oMath xmlns:m="http://schemas.openxmlformats.org/officeDocument/2006/math">
                    <m:r>
                      <a:rPr lang="en-GB" sz="17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700" i="1">
                        <a:latin typeface="Cambria Math" panose="02040503050406030204" pitchFamily="18" charset="0"/>
                      </a:rPr>
                      <m:t>±</m:t>
                    </m:r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700" i="1" smtClean="0">
                        <a:latin typeface="Cambria Math" panose="02040503050406030204" pitchFamily="18" charset="0"/>
                      </a:rPr>
                      <m:t>𝐶𝑂</m:t>
                    </m:r>
                    <m:r>
                      <a:rPr lang="en-GB" sz="1700" i="1" smtClean="0">
                        <a:latin typeface="Cambria Math" panose="02040503050406030204" pitchFamily="18" charset="0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en-GB" sz="17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17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7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700" i="1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sz="17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7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GB" sz="17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17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700" i="1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sz="1700" b="0" i="1" smtClean="0">
                                    <a:latin typeface="Cambria Math" panose="02040503050406030204" pitchFamily="18" charset="0"/>
                                  </a:rPr>
                                  <m:t>𝑀𝐴𝑋</m:t>
                                </m:r>
                                <m:r>
                                  <a:rPr lang="en-GB" sz="1700" b="0" i="1" smtClean="0">
                                    <a:latin typeface="Cambria Math" panose="02040503050406030204" pitchFamily="18" charset="0"/>
                                  </a:rPr>
                                  <m:t>;</m:t>
                                </m:r>
                                <m:r>
                                  <a:rPr lang="en-GB" sz="17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7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GB" sz="17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en-GB" sz="1700" b="0" i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3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300" i="1">
                            <a:latin typeface="Cambria Math" panose="02040503050406030204" pitchFamily="18" charset="0"/>
                          </a:rPr>
                          <m:t>𝑠𝑖𝑔</m:t>
                        </m:r>
                      </m:sub>
                    </m:sSub>
                  </m:oMath>
                </a14:m>
                <a:r>
                  <a:rPr lang="en-GB" sz="1300" dirty="0"/>
                  <a:t>= 3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3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300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</m:oMath>
                </a14:m>
                <a:r>
                  <a:rPr lang="en-GB" sz="1300" dirty="0"/>
                  <a:t> = 1.2</a:t>
                </a:r>
              </a:p>
              <a:p>
                <a:pPr lvl="1"/>
                <a:r>
                  <a:rPr lang="en-GB" sz="1300" i="1" dirty="0"/>
                  <a:t>CO </a:t>
                </a:r>
                <a:r>
                  <a:rPr lang="en-GB" sz="1300" dirty="0"/>
                  <a:t>= 3 mm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3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3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GB" sz="1300" i="1">
                        <a:latin typeface="Cambria Math" panose="02040503050406030204" pitchFamily="18" charset="0"/>
                      </a:rPr>
                      <m:t>=1.4</m:t>
                    </m:r>
                    <m:r>
                      <a:rPr lang="en-GB" sz="1300" b="0" i="1" smtClean="0">
                        <a:latin typeface="Cambria Math" panose="02040503050406030204" pitchFamily="18" charset="0"/>
                      </a:rPr>
                      <m:t>/2.0</m:t>
                    </m:r>
                  </m:oMath>
                </a14:m>
                <a:r>
                  <a:rPr lang="en-GB" sz="1300" dirty="0"/>
                  <a:t> </a:t>
                </a:r>
                <a:r>
                  <a:rPr lang="en-GB" sz="1300" dirty="0" smtClean="0"/>
                  <a:t>GeV</a:t>
                </a:r>
              </a:p>
              <a:p>
                <a:r>
                  <a:rPr lang="en-GB" sz="1700" smtClean="0"/>
                  <a:t>Emittances</a:t>
                </a:r>
              </a:p>
              <a:p>
                <a:pPr lvl="1"/>
                <a:r>
                  <a:rPr lang="en-GB" sz="1300" smtClean="0"/>
                  <a:t>HIE-ISOLDE: 	13/6 um</a:t>
                </a:r>
              </a:p>
              <a:p>
                <a:pPr lvl="1"/>
                <a:r>
                  <a:rPr lang="en-GB" sz="1300" smtClean="0"/>
                  <a:t>HI (PS):  	10/5 um</a:t>
                </a:r>
              </a:p>
              <a:p>
                <a:pPr lvl="1"/>
                <a:r>
                  <a:rPr lang="en-GB" sz="1300" smtClean="0"/>
                  <a:t>LHC:	     	2/2 um</a:t>
                </a:r>
              </a:p>
              <a:p>
                <a:r>
                  <a:rPr lang="en-GB" sz="1700" smtClean="0"/>
                  <a:t>Good field region:</a:t>
                </a:r>
              </a:p>
              <a:p>
                <a:r>
                  <a:rPr lang="en-GB" sz="1700" smtClean="0"/>
                  <a:t>BT.BVT10: </a:t>
                </a:r>
              </a:p>
              <a:p>
                <a:pPr lvl="1"/>
                <a:r>
                  <a:rPr lang="en-GB" sz="1300" smtClean="0"/>
                  <a:t>HIE-ISOLDE: 	±26/16 mm</a:t>
                </a:r>
              </a:p>
              <a:p>
                <a:pPr lvl="1"/>
                <a:r>
                  <a:rPr lang="en-GB" sz="1300" smtClean="0"/>
                  <a:t>LHC		±12/10 mm</a:t>
                </a:r>
              </a:p>
              <a:p>
                <a:r>
                  <a:rPr lang="en-GB" sz="1700" smtClean="0"/>
                  <a:t>BT.BVT20:</a:t>
                </a:r>
              </a:p>
              <a:p>
                <a:pPr lvl="1"/>
                <a:r>
                  <a:rPr lang="en-GB" sz="1300"/>
                  <a:t>HIE-ISOLDE: 	</a:t>
                </a:r>
                <a:r>
                  <a:rPr lang="en-GB" sz="1300" smtClean="0"/>
                  <a:t>±48/15 </a:t>
                </a:r>
                <a:r>
                  <a:rPr lang="en-GB" sz="1300"/>
                  <a:t>mm</a:t>
                </a:r>
              </a:p>
              <a:p>
                <a:pPr lvl="1"/>
                <a:r>
                  <a:rPr lang="en-GB" sz="1300"/>
                  <a:t>LHC		</a:t>
                </a:r>
                <a:r>
                  <a:rPr lang="en-GB" sz="1300" smtClean="0"/>
                  <a:t>±21/10 mm</a:t>
                </a:r>
                <a:endParaRPr lang="en-GB" sz="13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805996"/>
              </a:xfrm>
              <a:prstGeom prst="rect">
                <a:avLst/>
              </a:prstGeom>
              <a:blipFill rotWithShape="0">
                <a:blip r:embed="rId4"/>
                <a:stretch>
                  <a:fillRect l="-148" b="-1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9D9A-ED5C-4AB7-B661-A8E6BF749CC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931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Distinguish field quality for beam type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smtClean="0"/>
              <a:t>BT.BHZ10</a:t>
            </a:r>
          </a:p>
          <a:p>
            <a:r>
              <a:rPr lang="en-GB" sz="2000" smtClean="0"/>
              <a:t>Field homogeneity of 1e-4 rms </a:t>
            </a:r>
            <a:r>
              <a:rPr lang="en-GB" sz="2000" smtClean="0">
                <a:sym typeface="Wingdings" panose="05000000000000000000" pitchFamily="2" charset="2"/>
              </a:rPr>
              <a:t> max value of ±2e-4</a:t>
            </a:r>
          </a:p>
          <a:p>
            <a:r>
              <a:rPr lang="en-GB" sz="2000" smtClean="0">
                <a:sym typeface="Wingdings" panose="05000000000000000000" pitchFamily="2" charset="2"/>
              </a:rPr>
              <a:t>Possible approach: </a:t>
            </a:r>
          </a:p>
          <a:p>
            <a:pPr lvl="1"/>
            <a:r>
              <a:rPr lang="en-GB" sz="1800" smtClean="0">
                <a:sym typeface="Wingdings" panose="05000000000000000000" pitchFamily="2" charset="2"/>
              </a:rPr>
              <a:t>use this requirement only for LHC beam size (±19/21 mm instead of ±51.5/51.5 mm) </a:t>
            </a:r>
            <a:br>
              <a:rPr lang="en-GB" sz="1800" smtClean="0">
                <a:sym typeface="Wingdings" panose="05000000000000000000" pitchFamily="2" charset="2"/>
              </a:rPr>
            </a:br>
            <a:r>
              <a:rPr lang="en-GB" sz="1800" smtClean="0">
                <a:sym typeface="Wingdings" panose="05000000000000000000" pitchFamily="2" charset="2"/>
              </a:rPr>
              <a:t> optimize for emittance</a:t>
            </a:r>
          </a:p>
          <a:p>
            <a:pPr lvl="1"/>
            <a:r>
              <a:rPr lang="en-GB" sz="1800" smtClean="0">
                <a:sym typeface="Wingdings" panose="05000000000000000000" pitchFamily="2" charset="2"/>
              </a:rPr>
              <a:t>Accept higher field inhomogeneities for HI beams </a:t>
            </a:r>
            <a:br>
              <a:rPr lang="en-GB" sz="1800" smtClean="0">
                <a:sym typeface="Wingdings" panose="05000000000000000000" pitchFamily="2" charset="2"/>
              </a:rPr>
            </a:br>
            <a:r>
              <a:rPr lang="en-GB" sz="1800" smtClean="0">
                <a:sym typeface="Wingdings" panose="05000000000000000000" pitchFamily="2" charset="2"/>
              </a:rPr>
              <a:t>as long as they fit into the acceptance </a:t>
            </a:r>
            <a:br>
              <a:rPr lang="en-GB" sz="1800" smtClean="0">
                <a:sym typeface="Wingdings" panose="05000000000000000000" pitchFamily="2" charset="2"/>
              </a:rPr>
            </a:br>
            <a:r>
              <a:rPr lang="en-GB" sz="1800" smtClean="0">
                <a:sym typeface="Wingdings" panose="05000000000000000000" pitchFamily="2" charset="2"/>
              </a:rPr>
              <a:t> optimise for losses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6233885" y="3490686"/>
            <a:ext cx="2815769" cy="2717800"/>
            <a:chOff x="5319486" y="3116943"/>
            <a:chExt cx="3585026" cy="3360057"/>
          </a:xfrm>
        </p:grpSpPr>
        <p:sp>
          <p:nvSpPr>
            <p:cNvPr id="4" name="Oval 3"/>
            <p:cNvSpPr/>
            <p:nvPr/>
          </p:nvSpPr>
          <p:spPr>
            <a:xfrm>
              <a:off x="5791200" y="3116943"/>
              <a:ext cx="2148114" cy="190137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Oval 4"/>
            <p:cNvSpPr/>
            <p:nvPr/>
          </p:nvSpPr>
          <p:spPr>
            <a:xfrm>
              <a:off x="7032171" y="3741055"/>
              <a:ext cx="566059" cy="587831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Freeform 7"/>
            <p:cNvSpPr/>
            <p:nvPr/>
          </p:nvSpPr>
          <p:spPr>
            <a:xfrm>
              <a:off x="5667825" y="5566233"/>
              <a:ext cx="2764972" cy="584188"/>
            </a:xfrm>
            <a:custGeom>
              <a:avLst/>
              <a:gdLst>
                <a:gd name="connsiteX0" fmla="*/ 0 w 1545771"/>
                <a:gd name="connsiteY0" fmla="*/ 341089 h 341089"/>
                <a:gd name="connsiteX1" fmla="*/ 609600 w 1545771"/>
                <a:gd name="connsiteY1" fmla="*/ 3 h 341089"/>
                <a:gd name="connsiteX2" fmla="*/ 1545771 w 1545771"/>
                <a:gd name="connsiteY2" fmla="*/ 333831 h 341089"/>
                <a:gd name="connsiteX3" fmla="*/ 1545771 w 1545771"/>
                <a:gd name="connsiteY3" fmla="*/ 333831 h 341089"/>
                <a:gd name="connsiteX4" fmla="*/ 1545771 w 1545771"/>
                <a:gd name="connsiteY4" fmla="*/ 333831 h 341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5771" h="341089">
                  <a:moveTo>
                    <a:pt x="0" y="341089"/>
                  </a:moveTo>
                  <a:cubicBezTo>
                    <a:pt x="175986" y="171151"/>
                    <a:pt x="351972" y="1213"/>
                    <a:pt x="609600" y="3"/>
                  </a:cubicBezTo>
                  <a:cubicBezTo>
                    <a:pt x="867228" y="-1207"/>
                    <a:pt x="1545771" y="333831"/>
                    <a:pt x="1545771" y="333831"/>
                  </a:cubicBezTo>
                  <a:lnTo>
                    <a:pt x="1545771" y="333831"/>
                  </a:lnTo>
                  <a:lnTo>
                    <a:pt x="1545771" y="333831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014026" y="3748315"/>
              <a:ext cx="21772" cy="2293257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7605487" y="3748315"/>
              <a:ext cx="21772" cy="2293257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847111" y="5604331"/>
              <a:ext cx="1440546" cy="1815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847111" y="5842003"/>
              <a:ext cx="1440546" cy="10884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776688" y="3900715"/>
              <a:ext cx="21772" cy="22932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7946566" y="3900715"/>
              <a:ext cx="21772" cy="22932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5504542" y="5555333"/>
              <a:ext cx="2957284" cy="1089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5509983" y="6041572"/>
              <a:ext cx="2971799" cy="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 flipV="1">
              <a:off x="5326742" y="4401456"/>
              <a:ext cx="7257" cy="207554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5319486" y="6469743"/>
              <a:ext cx="3585026" cy="725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9D9A-ED5C-4AB7-B661-A8E6BF749CC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151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LHC beams - emittance growth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smtClean="0"/>
              <a:t>Keep random errors of both planes balanced </a:t>
            </a:r>
          </a:p>
          <a:p>
            <a:pPr lvl="1"/>
            <a:r>
              <a:rPr lang="en-GB" sz="1600" smtClean="0"/>
              <a:t>Many small/medium error sources in vertical plane</a:t>
            </a:r>
          </a:p>
          <a:p>
            <a:pPr lvl="1"/>
            <a:r>
              <a:rPr lang="en-GB" sz="1600" smtClean="0"/>
              <a:t>One strong error source in horizontal plane</a:t>
            </a:r>
          </a:p>
          <a:p>
            <a:endParaRPr lang="en-GB" sz="1800" smtClean="0"/>
          </a:p>
          <a:p>
            <a:r>
              <a:rPr lang="en-GB" sz="1800" smtClean="0"/>
              <a:t>OK for LHC beam </a:t>
            </a:r>
            <a:br>
              <a:rPr lang="en-GB" sz="1800" smtClean="0"/>
            </a:br>
            <a:r>
              <a:rPr lang="en-GB" sz="1800" smtClean="0"/>
              <a:t>as agreed in review on </a:t>
            </a:r>
            <a:br>
              <a:rPr lang="en-GB" sz="1800" smtClean="0"/>
            </a:br>
            <a:r>
              <a:rPr lang="en-GB" sz="1800" smtClean="0"/>
              <a:t>24</a:t>
            </a:r>
            <a:r>
              <a:rPr lang="en-GB" sz="1800" baseline="30000" smtClean="0"/>
              <a:t>th</a:t>
            </a:r>
            <a:r>
              <a:rPr lang="en-GB" sz="1800" smtClean="0"/>
              <a:t> September 2015</a:t>
            </a:r>
            <a:endParaRPr lang="en-GB" sz="18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7738" y="2788671"/>
            <a:ext cx="5500687" cy="389651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9D9A-ED5C-4AB7-B661-A8E6BF749CC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15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HI beams - particle loss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600" smtClean="0"/>
              <a:t>Assuming ∫</a:t>
            </a:r>
            <a:r>
              <a:rPr lang="el-GR" sz="1600"/>
              <a:t>Δ</a:t>
            </a:r>
            <a:r>
              <a:rPr lang="en-GB" sz="1600"/>
              <a:t>B/B </a:t>
            </a:r>
            <a:r>
              <a:rPr lang="en-GB" sz="1600" smtClean="0"/>
              <a:t>for the large GFR</a:t>
            </a:r>
          </a:p>
          <a:p>
            <a:pPr lvl="1"/>
            <a:r>
              <a:rPr lang="en-GB" sz="1400" smtClean="0"/>
              <a:t>BT.BHZ10: 	5e-4 rms (max at ±1e-3)</a:t>
            </a:r>
          </a:p>
          <a:p>
            <a:pPr lvl="1"/>
            <a:r>
              <a:rPr lang="en-GB" sz="1400" smtClean="0"/>
              <a:t>BT.BVT10/20: 	5e-4 rms (max at ±1e-3)</a:t>
            </a:r>
            <a:endParaRPr lang="en-GB" sz="1400"/>
          </a:p>
          <a:p>
            <a:r>
              <a:rPr lang="en-GB" sz="1600" smtClean="0"/>
              <a:t>Together with other recombination error sources leads to steering error of 0.4 (hor) and 1.6 mm (vert) </a:t>
            </a:r>
            <a:r>
              <a:rPr lang="en-GB" sz="1600" smtClean="0">
                <a:sym typeface="Wingdings" panose="05000000000000000000" pitchFamily="2" charset="2"/>
              </a:rPr>
              <a:t></a:t>
            </a:r>
            <a:r>
              <a:rPr lang="en-GB" sz="1600" smtClean="0"/>
              <a:t> comparable to the assumed orbit tolerance of 1.5 mm in the ring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3314767"/>
            <a:ext cx="4176712" cy="32529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97" y="3299062"/>
            <a:ext cx="4343400" cy="328436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9D9A-ED5C-4AB7-B661-A8E6BF749CC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993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HI beams - particle loss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sz="1600" smtClean="0"/>
              <a:t>Aperture bottleneck at PS injection when bump is fully on:</a:t>
            </a:r>
          </a:p>
          <a:p>
            <a:pPr lvl="1">
              <a:spcBef>
                <a:spcPts val="600"/>
              </a:spcBef>
            </a:pPr>
            <a:r>
              <a:rPr lang="en-GB" sz="1400"/>
              <a:t>33 mm radial aperture</a:t>
            </a:r>
          </a:p>
          <a:p>
            <a:pPr lvl="1">
              <a:spcBef>
                <a:spcPts val="600"/>
              </a:spcBef>
            </a:pPr>
            <a:r>
              <a:rPr lang="en-GB" sz="1400"/>
              <a:t>S</a:t>
            </a:r>
            <a:r>
              <a:rPr lang="en-GB" sz="1400" smtClean="0"/>
              <a:t>ubtract 2 mm for alignment errors </a:t>
            </a:r>
          </a:p>
          <a:p>
            <a:pPr lvl="1">
              <a:spcBef>
                <a:spcPts val="600"/>
              </a:spcBef>
            </a:pPr>
            <a:r>
              <a:rPr lang="en-GB" sz="1400" smtClean="0"/>
              <a:t>3 mm for the orbit already included in beam size</a:t>
            </a:r>
          </a:p>
          <a:p>
            <a:pPr lvl="1">
              <a:spcBef>
                <a:spcPts val="600"/>
              </a:spcBef>
            </a:pPr>
            <a:r>
              <a:rPr lang="en-GB" sz="1400" smtClean="0"/>
              <a:t>Fit 3.3 sigma horizontally of HI beam at 1.4 GeV </a:t>
            </a:r>
          </a:p>
          <a:p>
            <a:pPr lvl="1">
              <a:spcBef>
                <a:spcPts val="600"/>
              </a:spcBef>
            </a:pPr>
            <a:r>
              <a:rPr lang="en-GB" sz="1400" smtClean="0"/>
              <a:t>New septum will have increased vertical aperture (4.1 sig)</a:t>
            </a:r>
          </a:p>
          <a:p>
            <a:pPr>
              <a:spcBef>
                <a:spcPts val="600"/>
              </a:spcBef>
            </a:pPr>
            <a:r>
              <a:rPr lang="en-GB" sz="1600" smtClean="0"/>
              <a:t>Beam size changes by 0.8% due to optics mismatch after filamentation has taken place</a:t>
            </a:r>
          </a:p>
          <a:p>
            <a:pPr lvl="1">
              <a:spcBef>
                <a:spcPts val="600"/>
              </a:spcBef>
            </a:pPr>
            <a:r>
              <a:rPr lang="en-GB" sz="1400" smtClean="0"/>
              <a:t>Bump is collapsed within 500 turns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6</a:t>
            </a:fld>
            <a:endParaRPr lang="en-GB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742" y="1028700"/>
            <a:ext cx="2852058" cy="214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80" y="4042225"/>
            <a:ext cx="3515745" cy="2692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353" y="4036070"/>
            <a:ext cx="3612147" cy="273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40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sz="1800" smtClean="0"/>
              <a:t>Up to now used HI beams to define GFR and LHC beam requirements to define field homogeneity</a:t>
            </a:r>
          </a:p>
          <a:p>
            <a:pPr>
              <a:spcBef>
                <a:spcPts val="600"/>
              </a:spcBef>
            </a:pPr>
            <a:r>
              <a:rPr lang="en-GB" sz="1800" smtClean="0"/>
              <a:t>Proposal to distinguish requirements for LHC and HI beams</a:t>
            </a:r>
          </a:p>
          <a:p>
            <a:pPr>
              <a:spcBef>
                <a:spcPts val="600"/>
              </a:spcBef>
            </a:pPr>
            <a:r>
              <a:rPr lang="en-GB" sz="1800" smtClean="0"/>
              <a:t>LHC beams with smaller GFR require tight settings to limit emittance growth </a:t>
            </a:r>
            <a:br>
              <a:rPr lang="en-GB" sz="1800" smtClean="0"/>
            </a:br>
            <a:r>
              <a:rPr lang="en-GB" sz="1800" smtClean="0">
                <a:sym typeface="Wingdings" panose="05000000000000000000" pitchFamily="2" charset="2"/>
              </a:rPr>
              <a:t> </a:t>
            </a:r>
            <a:r>
              <a:rPr lang="en-GB" sz="1800" smtClean="0"/>
              <a:t>keep settings as agreed upon on 24</a:t>
            </a:r>
            <a:r>
              <a:rPr lang="en-GB" sz="1800" baseline="30000" smtClean="0"/>
              <a:t>th</a:t>
            </a:r>
            <a:r>
              <a:rPr lang="en-GB" sz="1800" smtClean="0"/>
              <a:t> Sept. 2015</a:t>
            </a:r>
          </a:p>
          <a:p>
            <a:pPr>
              <a:spcBef>
                <a:spcPts val="600"/>
              </a:spcBef>
            </a:pPr>
            <a:r>
              <a:rPr lang="en-GB" sz="1800" smtClean="0"/>
              <a:t>HI beams with large GFR limited by losses/dose</a:t>
            </a:r>
          </a:p>
          <a:p>
            <a:pPr lvl="1">
              <a:spcBef>
                <a:spcPts val="600"/>
              </a:spcBef>
            </a:pPr>
            <a:r>
              <a:rPr lang="en-GB" sz="1400" smtClean="0"/>
              <a:t>Relaxed field homogeneity leads to increased trajectory variations at PS injection</a:t>
            </a:r>
          </a:p>
          <a:p>
            <a:pPr lvl="1">
              <a:spcBef>
                <a:spcPts val="600"/>
              </a:spcBef>
            </a:pPr>
            <a:r>
              <a:rPr lang="en-GB" sz="1400" smtClean="0"/>
              <a:t>Bottleneck during injection when bump is fully on in horizontal plane</a:t>
            </a:r>
          </a:p>
          <a:p>
            <a:pPr lvl="1">
              <a:spcBef>
                <a:spcPts val="600"/>
              </a:spcBef>
            </a:pPr>
            <a:r>
              <a:rPr lang="en-GB" sz="1400" smtClean="0"/>
              <a:t>Fit 3.3 sigma at 1.4 GeV</a:t>
            </a:r>
          </a:p>
          <a:p>
            <a:pPr>
              <a:spcBef>
                <a:spcPts val="600"/>
              </a:spcBef>
            </a:pPr>
            <a:r>
              <a:rPr lang="en-GB" sz="1800" smtClean="0"/>
              <a:t>If agreed, should update specification table in magnet design report</a:t>
            </a:r>
          </a:p>
          <a:p>
            <a:pPr>
              <a:spcBef>
                <a:spcPts val="600"/>
              </a:spcBef>
            </a:pPr>
            <a:r>
              <a:rPr lang="en-GB" sz="1800" smtClean="0"/>
              <a:t>Also add tolerances for as-built and as-measured</a:t>
            </a:r>
          </a:p>
          <a:p>
            <a:pPr>
              <a:spcBef>
                <a:spcPts val="600"/>
              </a:spcBef>
            </a:pPr>
            <a:endParaRPr lang="en-GB" sz="1800" smtClean="0"/>
          </a:p>
          <a:p>
            <a:pPr>
              <a:spcBef>
                <a:spcPts val="600"/>
              </a:spcBef>
            </a:pPr>
            <a:endParaRPr lang="en-GB" sz="1800" smtClean="0"/>
          </a:p>
          <a:p>
            <a:pPr>
              <a:spcBef>
                <a:spcPts val="600"/>
              </a:spcBef>
            </a:pPr>
            <a:endParaRPr lang="en-GB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PSB-PS magnet specifications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9D9A-ED5C-4AB7-B661-A8E6BF749CC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4711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Presentation5</Template>
  <TotalTime>21834</TotalTime>
  <Words>248</Words>
  <Application>Microsoft Office PowerPoint</Application>
  <PresentationFormat>On-screen Show (4:3)</PresentationFormat>
  <Paragraphs>78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Cambria Math</vt:lpstr>
      <vt:lpstr>Symbol</vt:lpstr>
      <vt:lpstr>Wingdings</vt:lpstr>
      <vt:lpstr>Clarity</vt:lpstr>
      <vt:lpstr>PSB-PS magnet specifications - Update Existing specifications Distinction between LHC and HI beams</vt:lpstr>
      <vt:lpstr>Aperture calculation</vt:lpstr>
      <vt:lpstr>Distinguish field quality for beam type</vt:lpstr>
      <vt:lpstr>LHC beams - emittance growth</vt:lpstr>
      <vt:lpstr>HI beams - particle loss</vt:lpstr>
      <vt:lpstr>HI beams - particle loss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PSB-PS magnet specifications</dc:title>
  <dc:creator>Wolfgang Bartmann</dc:creator>
  <cp:lastModifiedBy>Wolfgang Bartmann</cp:lastModifiedBy>
  <cp:revision>36</cp:revision>
  <cp:lastPrinted>2016-03-09T13:51:09Z</cp:lastPrinted>
  <dcterms:created xsi:type="dcterms:W3CDTF">2016-02-24T12:46:33Z</dcterms:created>
  <dcterms:modified xsi:type="dcterms:W3CDTF">2016-03-21T18:38:20Z</dcterms:modified>
</cp:coreProperties>
</file>