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5" r:id="rId3"/>
    <p:sldId id="259" r:id="rId4"/>
    <p:sldId id="261" r:id="rId5"/>
    <p:sldId id="260" r:id="rId6"/>
    <p:sldId id="262" r:id="rId7"/>
    <p:sldId id="263" r:id="rId8"/>
    <p:sldId id="257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9" autoAdjust="0"/>
    <p:restoredTop sz="94660"/>
  </p:normalViewPr>
  <p:slideViewPr>
    <p:cSldViewPr snapToGrid="0">
      <p:cViewPr>
        <p:scale>
          <a:sx n="115" d="100"/>
          <a:sy n="115" d="100"/>
        </p:scale>
        <p:origin x="-12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A875B-F8FD-F648-BAEE-6C1A807497AE}" type="datetimeFigureOut">
              <a:rPr lang="en-US" smtClean="0"/>
              <a:t>9/14/17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F1647-69EE-F540-B6D2-51F44B9CD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2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5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2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5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86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0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6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74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14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91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19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87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D3424-EC3A-4C46-AFC3-4558AE94A483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EE33A-6556-4221-A637-A9986B195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8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hyperlink" Target="https://www.desmos.com/calculator/tti5dasmc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3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799" y="2767914"/>
            <a:ext cx="113517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Particle Tracking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89436" y="3875910"/>
            <a:ext cx="79824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Group 3 :</a:t>
            </a:r>
            <a:br>
              <a:rPr lang="en-GB" dirty="0" smtClean="0"/>
            </a:br>
            <a:r>
              <a:rPr lang="en-GB" dirty="0" smtClean="0"/>
              <a:t>A. </a:t>
            </a:r>
            <a:r>
              <a:rPr lang="en-GB" dirty="0" err="1" smtClean="0"/>
              <a:t>Gamelin</a:t>
            </a:r>
            <a:endParaRPr lang="en-GB" dirty="0" smtClean="0"/>
          </a:p>
          <a:p>
            <a:pPr algn="ctr"/>
            <a:r>
              <a:rPr lang="en-GB" dirty="0" smtClean="0"/>
              <a:t>G. Baranov</a:t>
            </a:r>
          </a:p>
          <a:p>
            <a:pPr algn="ctr"/>
            <a:r>
              <a:rPr lang="en-GB" dirty="0" smtClean="0"/>
              <a:t>E. </a:t>
            </a:r>
            <a:r>
              <a:rPr lang="en-GB" dirty="0" err="1" smtClean="0"/>
              <a:t>Senes</a:t>
            </a:r>
            <a:endParaRPr lang="en-GB" dirty="0" smtClean="0"/>
          </a:p>
          <a:p>
            <a:pPr algn="ctr"/>
            <a:r>
              <a:rPr lang="en-GB" dirty="0" smtClean="0"/>
              <a:t>G. Wang</a:t>
            </a:r>
          </a:p>
          <a:p>
            <a:pPr algn="ctr"/>
            <a:r>
              <a:rPr lang="en-GB" dirty="0" smtClean="0"/>
              <a:t>S. </a:t>
            </a:r>
            <a:r>
              <a:rPr lang="en-GB" dirty="0" err="1" smtClean="0"/>
              <a:t>Levasseur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98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235941" cy="1325563"/>
          </a:xfrm>
        </p:spPr>
        <p:txBody>
          <a:bodyPr/>
          <a:lstStyle/>
          <a:p>
            <a:r>
              <a:rPr lang="en-US" dirty="0" err="1" smtClean="0"/>
              <a:t>Lissajous</a:t>
            </a:r>
            <a:r>
              <a:rPr lang="en-US" dirty="0" smtClean="0"/>
              <a:t> figures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58" y="1870226"/>
            <a:ext cx="5723308" cy="4351338"/>
          </a:xfrm>
        </p:spPr>
      </p:pic>
      <p:sp>
        <p:nvSpPr>
          <p:cNvPr id="8" name="TextBox 7"/>
          <p:cNvSpPr txBox="1"/>
          <p:nvPr/>
        </p:nvSpPr>
        <p:spPr>
          <a:xfrm>
            <a:off x="579863" y="1321356"/>
            <a:ext cx="666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a.k.a. what happens when we plot together two harmonic oscillators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47950" y="2266744"/>
            <a:ext cx="40129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pattern will depend by the ratio of the frequencies (</a:t>
            </a:r>
            <a:r>
              <a:rPr lang="el-GR" dirty="0" smtClean="0"/>
              <a:t>α</a:t>
            </a:r>
            <a:r>
              <a:rPr lang="en-US" dirty="0"/>
              <a:t>:</a:t>
            </a:r>
            <a:r>
              <a:rPr lang="en-US" dirty="0" smtClean="0"/>
              <a:t>β)</a:t>
            </a:r>
          </a:p>
          <a:p>
            <a:r>
              <a:rPr lang="en-US" dirty="0" smtClean="0"/>
              <a:t> and the initial relative phase difference   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Trivial case, (1:1) and </a:t>
            </a:r>
            <a:r>
              <a:rPr lang="en-US" dirty="0" err="1" smtClean="0"/>
              <a:t>ɸ</a:t>
            </a:r>
            <a:r>
              <a:rPr lang="en-US" dirty="0" smtClean="0"/>
              <a:t>=0 is a line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(1:1) and </a:t>
            </a:r>
            <a:r>
              <a:rPr lang="en-US" dirty="0" err="1" smtClean="0"/>
              <a:t>ɸ</a:t>
            </a:r>
            <a:r>
              <a:rPr lang="en-US" dirty="0" smtClean="0"/>
              <a:t>=pi/2 is a circle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0268" y="4577124"/>
            <a:ext cx="16718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 = cos(βt + </a:t>
            </a:r>
            <a:r>
              <a:rPr lang="en-US" sz="2000" dirty="0" err="1" smtClean="0"/>
              <a:t>ɸ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y = sin(</a:t>
            </a:r>
            <a:r>
              <a:rPr lang="el-GR" sz="2000" dirty="0" smtClean="0"/>
              <a:t>α</a:t>
            </a:r>
            <a:r>
              <a:rPr lang="en-US" sz="2000" dirty="0" smtClean="0"/>
              <a:t>t)</a:t>
            </a:r>
          </a:p>
          <a:p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248293" y="6036898"/>
            <a:ext cx="47652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Plenty of tools on the web to plot them, I used:</a:t>
            </a:r>
          </a:p>
          <a:p>
            <a:r>
              <a:rPr lang="en-US" dirty="0" smtClean="0">
                <a:hlinkClick r:id="rId3"/>
              </a:rPr>
              <a:t>https://www.desmos.com/calculator/tti5dasmc4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235941" cy="1325563"/>
          </a:xfrm>
        </p:spPr>
        <p:txBody>
          <a:bodyPr/>
          <a:lstStyle/>
          <a:p>
            <a:r>
              <a:rPr lang="en-US" dirty="0" err="1" smtClean="0"/>
              <a:t>Lissajous</a:t>
            </a:r>
            <a:r>
              <a:rPr lang="en-US" dirty="0" smtClean="0"/>
              <a:t> figures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58" y="1870226"/>
            <a:ext cx="5723308" cy="4351338"/>
          </a:xfrm>
        </p:spPr>
      </p:pic>
      <p:sp>
        <p:nvSpPr>
          <p:cNvPr id="8" name="TextBox 7"/>
          <p:cNvSpPr txBox="1"/>
          <p:nvPr/>
        </p:nvSpPr>
        <p:spPr>
          <a:xfrm>
            <a:off x="579863" y="1321356"/>
            <a:ext cx="649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a.k.a. what happens when we plot together two </a:t>
            </a:r>
            <a:r>
              <a:rPr lang="en-US" dirty="0" err="1" smtClean="0"/>
              <a:t>armonic</a:t>
            </a:r>
            <a:r>
              <a:rPr lang="en-US" dirty="0" smtClean="0"/>
              <a:t> oscillators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966" y="1151007"/>
            <a:ext cx="2044621" cy="20536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986" y="3778405"/>
            <a:ext cx="2009009" cy="2031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413" y="3778406"/>
            <a:ext cx="2022472" cy="2031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608" y="1143410"/>
            <a:ext cx="2044621" cy="20401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61318" y="695547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(1:1)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493348" y="735855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(2:1)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93348" y="346483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(4:1)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61318" y="345249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(3:1)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21554" y="5394287"/>
            <a:ext cx="4808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Can we do it in an accelerator ? </a:t>
            </a:r>
          </a:p>
          <a:p>
            <a:r>
              <a:rPr lang="en-US" sz="2400" dirty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YES !</a:t>
            </a:r>
            <a:r>
              <a:rPr lang="en-US" sz="2400" dirty="0" smtClean="0"/>
              <a:t> Avoiding resonances </a:t>
            </a:r>
            <a:r>
              <a:rPr lang="is-I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77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433" y="983339"/>
            <a:ext cx="6211551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5041" b="773"/>
          <a:stretch/>
        </p:blipFill>
        <p:spPr>
          <a:xfrm>
            <a:off x="111512" y="983339"/>
            <a:ext cx="4218878" cy="2782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5" t="10502" r="1564" b="1999"/>
          <a:stretch/>
        </p:blipFill>
        <p:spPr>
          <a:xfrm>
            <a:off x="100886" y="3905891"/>
            <a:ext cx="4158881" cy="2785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7341" y="381231"/>
            <a:ext cx="2007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Phase space </a:t>
            </a:r>
            <a:endParaRPr 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7321612" y="460119"/>
            <a:ext cx="2251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Physical space</a:t>
            </a:r>
            <a:endParaRPr lang="en-US" sz="2800"/>
          </a:p>
        </p:txBody>
      </p:sp>
      <p:sp>
        <p:nvSpPr>
          <p:cNvPr id="9" name="TextBox 8"/>
          <p:cNvSpPr txBox="1"/>
          <p:nvPr/>
        </p:nvSpPr>
        <p:spPr>
          <a:xfrm>
            <a:off x="6300439" y="5566624"/>
            <a:ext cx="4673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It</a:t>
            </a:r>
            <a:r>
              <a:rPr lang="uk-UA" sz="2000" dirty="0" smtClean="0"/>
              <a:t>’</a:t>
            </a:r>
            <a:r>
              <a:rPr lang="en-US" sz="2000" dirty="0" smtClean="0"/>
              <a:t>s not a perfect circle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err="1" smtClean="0">
                <a:sym typeface="Wingdings"/>
              </a:rPr>
              <a:t>ɸ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close to pi/2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1641" y="6206967"/>
            <a:ext cx="186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=6.09, </a:t>
            </a:r>
            <a:r>
              <a:rPr lang="en-US" dirty="0" err="1" smtClean="0"/>
              <a:t>Qy</a:t>
            </a:r>
            <a:r>
              <a:rPr lang="en-US" dirty="0" smtClean="0"/>
              <a:t>=6.09</a:t>
            </a:r>
          </a:p>
        </p:txBody>
      </p:sp>
    </p:spTree>
    <p:extLst>
      <p:ext uri="{BB962C8B-B14F-4D97-AF65-F5344CB8AC3E}">
        <p14:creationId xmlns:p14="http://schemas.microsoft.com/office/powerpoint/2010/main" val="20314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1830" y="4150074"/>
            <a:ext cx="1920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=3.045 </a:t>
            </a:r>
            <a:r>
              <a:rPr lang="en-US" dirty="0" err="1" smtClean="0"/>
              <a:t>Qy</a:t>
            </a:r>
            <a:r>
              <a:rPr lang="en-US" dirty="0" smtClean="0"/>
              <a:t>=6.09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662"/>
            <a:ext cx="5893761" cy="394160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" t="2386" r="1511" b="2093"/>
          <a:stretch/>
        </p:blipFill>
        <p:spPr>
          <a:xfrm>
            <a:off x="6231598" y="62590"/>
            <a:ext cx="5926634" cy="3941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98159" y="4120450"/>
            <a:ext cx="213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 = 3.045 </a:t>
            </a:r>
            <a:r>
              <a:rPr lang="en-US" dirty="0" err="1" smtClean="0"/>
              <a:t>Qy</a:t>
            </a:r>
            <a:r>
              <a:rPr lang="en-US" dirty="0" smtClean="0"/>
              <a:t> = 6.09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67" y="4120450"/>
            <a:ext cx="3564494" cy="25114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738" y="4120450"/>
            <a:ext cx="3564494" cy="24818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65863" y="6262558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ɸ</a:t>
            </a:r>
            <a:r>
              <a:rPr lang="en-US" dirty="0" smtClean="0"/>
              <a:t>=0.7*pi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375985" y="625705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ɸ</a:t>
            </a:r>
            <a:r>
              <a:rPr lang="en-US" dirty="0" smtClean="0"/>
              <a:t>=0.6*pi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do not correct chromaticity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5315"/>
            <a:ext cx="5793527" cy="3916053"/>
          </a:xfrm>
        </p:spPr>
      </p:pic>
      <p:sp>
        <p:nvSpPr>
          <p:cNvPr id="6" name="TextBox 5"/>
          <p:cNvSpPr txBox="1"/>
          <p:nvPr/>
        </p:nvSpPr>
        <p:spPr>
          <a:xfrm>
            <a:off x="675809" y="5786839"/>
            <a:ext cx="2632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=3.045, </a:t>
            </a:r>
            <a:r>
              <a:rPr lang="en-US" dirty="0" err="1" smtClean="0"/>
              <a:t>Qy</a:t>
            </a:r>
            <a:r>
              <a:rPr lang="en-US" dirty="0" smtClean="0"/>
              <a:t>=9.135</a:t>
            </a:r>
          </a:p>
          <a:p>
            <a:r>
              <a:rPr lang="en-US" dirty="0" smtClean="0"/>
              <a:t>Uncorrected chromaticity </a:t>
            </a:r>
          </a:p>
          <a:p>
            <a:r>
              <a:rPr lang="en-US" dirty="0" err="1" smtClean="0"/>
              <a:t>Q’x</a:t>
            </a:r>
            <a:r>
              <a:rPr lang="en-US" dirty="0" smtClean="0"/>
              <a:t>=52, </a:t>
            </a:r>
            <a:r>
              <a:rPr lang="en-US" dirty="0" err="1" smtClean="0"/>
              <a:t>Q’y</a:t>
            </a:r>
            <a:r>
              <a:rPr lang="en-US" dirty="0" smtClean="0"/>
              <a:t>=28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520" y="1715314"/>
            <a:ext cx="5976480" cy="39160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48810" y="1387386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10ˆ3 turns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013522" y="1390315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10ˆ4 turns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73044" y="2687444"/>
            <a:ext cx="2732049" cy="170613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05093" y="3334215"/>
            <a:ext cx="2107580" cy="20629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3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681" y="1520615"/>
            <a:ext cx="4755292" cy="377984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706982" y="5235611"/>
            <a:ext cx="108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07077" y="2780493"/>
            <a:ext cx="461665" cy="11671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37" y="1520615"/>
            <a:ext cx="4861981" cy="37798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6245" y="5239328"/>
            <a:ext cx="62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6340" y="3148485"/>
            <a:ext cx="461665" cy="6579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/ m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45327" y="2688758"/>
            <a:ext cx="13484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30736" y="5743745"/>
            <a:ext cx="8263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resolution of FFT is 1/1024, the computed tune (0.1836) is its multiple.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645242" y="1077333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oscillation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67774" y="1077333"/>
            <a:ext cx="1555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Tune spectrum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50857" y="37957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8122" y="175197"/>
            <a:ext cx="16433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1024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239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150857" y="379570"/>
            <a:ext cx="90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861" y="1520615"/>
            <a:ext cx="4808637" cy="37798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45327" y="2688758"/>
            <a:ext cx="13484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706982" y="5235611"/>
            <a:ext cx="108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07077" y="2780493"/>
            <a:ext cx="461665" cy="11671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37" y="1520615"/>
            <a:ext cx="4696592" cy="3780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46245" y="5239328"/>
            <a:ext cx="62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6340" y="3148485"/>
            <a:ext cx="461665" cy="6579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/ m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5242" y="1077333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oscillation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67774" y="1077333"/>
            <a:ext cx="1555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Tune spectrum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0736" y="5743745"/>
            <a:ext cx="8263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resolution of FFT is 1/1024, the computed tune (0.1836) is its multiple.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8122" y="175197"/>
            <a:ext cx="16433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1024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86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861" y="1518573"/>
            <a:ext cx="4781928" cy="378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37" y="1518573"/>
            <a:ext cx="4818546" cy="37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8945327" y="2688758"/>
            <a:ext cx="13484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706982" y="5235611"/>
            <a:ext cx="108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07077" y="2780493"/>
            <a:ext cx="461665" cy="11671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6245" y="5239328"/>
            <a:ext cx="62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6340" y="3148485"/>
            <a:ext cx="461665" cy="6579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/ m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5242" y="1077333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oscillation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67774" y="1077333"/>
            <a:ext cx="1555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Tune spectrum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0736" y="5743745"/>
            <a:ext cx="8263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resolution of FFT is 1/1024, the computed tune (0.1836) is its multiple.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8122" y="175197"/>
            <a:ext cx="18944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1024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50857" y="37957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725" y="1515330"/>
            <a:ext cx="4905634" cy="378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37" y="1515330"/>
            <a:ext cx="4768733" cy="378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37" y="1515330"/>
            <a:ext cx="4768733" cy="37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150857" y="379570"/>
            <a:ext cx="90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45327" y="2688758"/>
            <a:ext cx="13484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706982" y="5235611"/>
            <a:ext cx="108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07077" y="2780493"/>
            <a:ext cx="461665" cy="11671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6245" y="5239328"/>
            <a:ext cx="62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6340" y="3148485"/>
            <a:ext cx="461665" cy="6579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/ m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5242" y="1077333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oscillation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67774" y="1077333"/>
            <a:ext cx="1555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Tune spectrum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0736" y="5743745"/>
            <a:ext cx="8263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resolution of FFT is 1/1024, the computed tune (0.1836) is its multiple.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8122" y="175197"/>
            <a:ext cx="1830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6.183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1024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0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298122" y="175197"/>
            <a:ext cx="21662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“Working” Point: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914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-142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38" y="1749177"/>
            <a:ext cx="10086675" cy="4640471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3262585" y="856624"/>
            <a:ext cx="60903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particles have different oscillation frequencies </a:t>
            </a:r>
          </a:p>
        </p:txBody>
      </p:sp>
    </p:spTree>
    <p:extLst>
      <p:ext uri="{BB962C8B-B14F-4D97-AF65-F5344CB8AC3E}">
        <p14:creationId xmlns:p14="http://schemas.microsoft.com/office/powerpoint/2010/main" val="4449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47" y="1869988"/>
            <a:ext cx="5557246" cy="387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74" y="1869988"/>
            <a:ext cx="5660299" cy="39504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blipFill rotWithShape="0">
                <a:blip r:embed="rId4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24930" y="1320421"/>
            <a:ext cx="798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Particle tracking for 10 000 turns with thick lens lattice :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59027" y="5897358"/>
            <a:ext cx="524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X Phase space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93961" y="5897358"/>
            <a:ext cx="524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Y Phase space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5251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475405" y="756311"/>
            <a:ext cx="9372994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 space and tune spectrum for a working point close to a resonance </a:t>
            </a:r>
            <a:b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very large chromaticity.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8122" y="175197"/>
            <a:ext cx="21662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“Working” Point: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914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-142</a:t>
            </a: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20000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5" y="2050160"/>
            <a:ext cx="5946120" cy="3970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322" y="2050160"/>
            <a:ext cx="5703450" cy="3970584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9346799" y="1523593"/>
            <a:ext cx="8854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0.3302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9741052" y="1143742"/>
            <a:ext cx="885445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0.3396</a:t>
            </a:r>
          </a:p>
        </p:txBody>
      </p:sp>
      <p:sp>
        <p:nvSpPr>
          <p:cNvPr id="22" name="文本框 14"/>
          <p:cNvSpPr txBox="1"/>
          <p:nvPr/>
        </p:nvSpPr>
        <p:spPr>
          <a:xfrm>
            <a:off x="10183775" y="1539481"/>
            <a:ext cx="885445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0.3761</a:t>
            </a:r>
          </a:p>
        </p:txBody>
      </p:sp>
      <p:sp>
        <p:nvSpPr>
          <p:cNvPr id="23" name="文本框 14"/>
          <p:cNvSpPr txBox="1"/>
          <p:nvPr/>
        </p:nvSpPr>
        <p:spPr>
          <a:xfrm>
            <a:off x="10842032" y="1139618"/>
            <a:ext cx="885445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0.4527</a:t>
            </a:r>
          </a:p>
        </p:txBody>
      </p:sp>
      <p:sp>
        <p:nvSpPr>
          <p:cNvPr id="24" name="文本框 14"/>
          <p:cNvSpPr txBox="1"/>
          <p:nvPr/>
        </p:nvSpPr>
        <p:spPr>
          <a:xfrm>
            <a:off x="11274608" y="1539481"/>
            <a:ext cx="885445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0.4965</a:t>
            </a:r>
          </a:p>
        </p:txBody>
      </p:sp>
      <p:sp>
        <p:nvSpPr>
          <p:cNvPr id="13" name="文本框 14"/>
          <p:cNvSpPr txBox="1"/>
          <p:nvPr/>
        </p:nvSpPr>
        <p:spPr>
          <a:xfrm>
            <a:off x="3034282" y="6141381"/>
            <a:ext cx="60981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further from the ideal orbit, the more the tune spread.</a:t>
            </a:r>
          </a:p>
        </p:txBody>
      </p:sp>
    </p:spTree>
    <p:extLst>
      <p:ext uri="{BB962C8B-B14F-4D97-AF65-F5344CB8AC3E}">
        <p14:creationId xmlns:p14="http://schemas.microsoft.com/office/powerpoint/2010/main" val="15172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475405" y="756311"/>
            <a:ext cx="9372994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thing but with more particles (500)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068" y="1254973"/>
            <a:ext cx="8852331" cy="488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6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475405" y="607292"/>
            <a:ext cx="9372994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thing but with more particles (500)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51" y="1105955"/>
            <a:ext cx="9789101" cy="5484886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947209" y="2243538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?</a:t>
            </a:r>
          </a:p>
        </p:txBody>
      </p:sp>
      <p:sp>
        <p:nvSpPr>
          <p:cNvPr id="9" name="文本框 14"/>
          <p:cNvSpPr txBox="1"/>
          <p:nvPr/>
        </p:nvSpPr>
        <p:spPr>
          <a:xfrm>
            <a:off x="7359804" y="2797536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</a:t>
            </a:r>
            <a:r>
              <a:rPr lang="en-US" altLang="zh-CN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0.17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15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475405" y="607292"/>
            <a:ext cx="9372994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 chromaticity</a:t>
            </a:r>
          </a:p>
        </p:txBody>
      </p:sp>
      <p:sp>
        <p:nvSpPr>
          <p:cNvPr id="6" name="文本框 15"/>
          <p:cNvSpPr txBox="1"/>
          <p:nvPr/>
        </p:nvSpPr>
        <p:spPr>
          <a:xfrm>
            <a:off x="298122" y="175197"/>
            <a:ext cx="21662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Point: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267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-49</a:t>
            </a: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2000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788" y="1192067"/>
            <a:ext cx="9775244" cy="5439811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274205" y="4762981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= 0.01</a:t>
            </a:r>
          </a:p>
        </p:txBody>
      </p:sp>
      <p:sp>
        <p:nvSpPr>
          <p:cNvPr id="9" name="文本框 14"/>
          <p:cNvSpPr txBox="1"/>
          <p:nvPr/>
        </p:nvSpPr>
        <p:spPr>
          <a:xfrm>
            <a:off x="8196145" y="1652524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0.3408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258" y="2395157"/>
            <a:ext cx="3891772" cy="304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78" y="1105955"/>
            <a:ext cx="9859615" cy="55898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3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Tune spectrum computation</a:t>
            </a:r>
            <a:endParaRPr lang="en-GB" sz="3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486556" y="607292"/>
            <a:ext cx="9372994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Chromaticity corrected</a:t>
            </a:r>
          </a:p>
        </p:txBody>
      </p:sp>
      <p:sp>
        <p:nvSpPr>
          <p:cNvPr id="6" name="文本框 15"/>
          <p:cNvSpPr txBox="1"/>
          <p:nvPr/>
        </p:nvSpPr>
        <p:spPr>
          <a:xfrm>
            <a:off x="298122" y="175197"/>
            <a:ext cx="21662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Point: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6.33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Q’x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</a:p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Q’y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= 2000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8196146" y="4751829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= 0.0005</a:t>
            </a:r>
          </a:p>
        </p:txBody>
      </p:sp>
      <p:sp>
        <p:nvSpPr>
          <p:cNvPr id="9" name="文本框 14"/>
          <p:cNvSpPr txBox="1"/>
          <p:nvPr/>
        </p:nvSpPr>
        <p:spPr>
          <a:xfrm>
            <a:off x="8196145" y="1652524"/>
            <a:ext cx="21993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0.3298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420" y="2724339"/>
            <a:ext cx="4310799" cy="235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77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47" y="1869988"/>
            <a:ext cx="5557246" cy="387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74" y="1869988"/>
            <a:ext cx="5660299" cy="39504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blipFill rotWithShape="0">
                <a:blip r:embed="rId4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24930" y="1320421"/>
            <a:ext cx="798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Particle tracking for 10 000 turns with thick lens lattice :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28584" y="6000640"/>
            <a:ext cx="9251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Motion seems unstable, what is happening there 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86429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46291" y="276373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6291" y="2763739"/>
                <a:ext cx="2767913" cy="1521186"/>
              </a:xfrm>
              <a:prstGeom prst="rect">
                <a:avLst/>
              </a:prstGeom>
              <a:blipFill rotWithShape="0">
                <a:blip r:embed="rId2"/>
                <a:stretch>
                  <a:fillRect t="-2400" b="-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www.pgoergen.de/wp-content/uploads/2011/05/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994" y="1154328"/>
            <a:ext cx="5207259" cy="519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420130" y="2553729"/>
            <a:ext cx="7414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0130" y="3043882"/>
            <a:ext cx="74140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20130" y="2108887"/>
            <a:ext cx="741406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0660" y="1249403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Resonances: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71128" y="1924221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63362" y="2369063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363361" y="2878780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2" name="Explosion 1 1"/>
          <p:cNvSpPr/>
          <p:nvPr/>
        </p:nvSpPr>
        <p:spPr>
          <a:xfrm>
            <a:off x="6458465" y="2034746"/>
            <a:ext cx="255373" cy="334317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26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46291" y="276373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6291" y="2763739"/>
                <a:ext cx="2767913" cy="1521186"/>
              </a:xfrm>
              <a:prstGeom prst="rect">
                <a:avLst/>
              </a:prstGeom>
              <a:blipFill rotWithShape="0">
                <a:blip r:embed="rId2"/>
                <a:stretch>
                  <a:fillRect t="-2400" b="-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www.pgoergen.de/wp-content/uploads/2011/05/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994" y="1154328"/>
            <a:ext cx="5207259" cy="519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420130" y="2553729"/>
            <a:ext cx="7414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0130" y="3043882"/>
            <a:ext cx="74140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20130" y="2108887"/>
            <a:ext cx="741406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0660" y="1249403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Resonances: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71128" y="1924221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63362" y="2369063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363361" y="2878780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order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617309" y="1249403"/>
            <a:ext cx="4118" cy="4867192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609969" y="1249403"/>
            <a:ext cx="4118" cy="4867192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577915" y="1249403"/>
            <a:ext cx="4118" cy="4867192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545861" y="1249403"/>
            <a:ext cx="4118" cy="4867192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653481" y="2215978"/>
            <a:ext cx="4864443" cy="1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653481" y="3199030"/>
            <a:ext cx="4864443" cy="1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653481" y="4160052"/>
            <a:ext cx="4864443" cy="1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644771" y="5129311"/>
            <a:ext cx="4864443" cy="1"/>
          </a:xfrm>
          <a:prstGeom prst="line">
            <a:avLst/>
          </a:prstGeom>
          <a:ln w="28575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xplosion 1 23"/>
          <p:cNvSpPr/>
          <p:nvPr/>
        </p:nvSpPr>
        <p:spPr>
          <a:xfrm>
            <a:off x="6458465" y="2034746"/>
            <a:ext cx="255373" cy="334317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420130" y="3653481"/>
            <a:ext cx="741406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46414" y="3468815"/>
            <a:ext cx="226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order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40044" y="6550223"/>
            <a:ext cx="3361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 from https://www.pgoergen.de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9833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47" y="1869988"/>
            <a:ext cx="5557246" cy="3874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74" y="1869988"/>
            <a:ext cx="5660299" cy="39504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blipFill rotWithShape="0">
                <a:blip r:embed="rId4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24930" y="1320421"/>
            <a:ext cx="798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Particle tracking for 10 000 turns with thick lens lattice :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28584" y="6000640"/>
            <a:ext cx="9251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Effect of the 5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order resonance, 5 traces in the </a:t>
            </a:r>
            <a:r>
              <a:rPr lang="en-GB" sz="2400" b="1" dirty="0" err="1" smtClean="0"/>
              <a:t>phasespace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76457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thick lenses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994" y="271849"/>
                <a:ext cx="2767913" cy="1521186"/>
              </a:xfrm>
              <a:prstGeom prst="rect">
                <a:avLst/>
              </a:prstGeom>
              <a:blipFill rotWithShape="0">
                <a:blip r:embed="rId2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24930" y="1320421"/>
            <a:ext cx="798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Now, tracking for 30 000 turns: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22" y="2034746"/>
            <a:ext cx="5438592" cy="3807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906" y="2034746"/>
            <a:ext cx="5653635" cy="393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8584" y="6000640"/>
            <a:ext cx="9251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Motion is actually stable 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45653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Tracking with thin lenses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168713" y="193534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713" y="193534"/>
                <a:ext cx="2767913" cy="1521186"/>
              </a:xfrm>
              <a:prstGeom prst="rect">
                <a:avLst/>
              </a:prstGeom>
              <a:blipFill rotWithShape="0">
                <a:blip r:embed="rId2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39" y="1878227"/>
            <a:ext cx="5469925" cy="38004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951" y="1793035"/>
            <a:ext cx="5807675" cy="40988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4930" y="1320421"/>
            <a:ext cx="798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Tracking the same lattice with thin lenses for 30 000 turns: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36821" y="5995137"/>
            <a:ext cx="9687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Phase space is different ! Why the thin lens approximation does not hold 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3123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32" y="271849"/>
            <a:ext cx="113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Thin lens approximation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168713" y="193534"/>
                <a:ext cx="2767913" cy="152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mbria Math" panose="02040503050406030204" pitchFamily="18" charset="0"/>
                  </a:rPr>
                  <a:t>Working point: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=10.6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=10.8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9.11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=−10.12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713" y="193534"/>
                <a:ext cx="2767913" cy="1521186"/>
              </a:xfrm>
              <a:prstGeom prst="rect">
                <a:avLst/>
              </a:prstGeom>
              <a:blipFill rotWithShape="0">
                <a:blip r:embed="rId2"/>
                <a:stretch>
                  <a:fillRect t="-2811" b="-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1361" y="1439148"/>
                <a:ext cx="11236411" cy="945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Thin lens approximation is only valid if: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But the tunes matched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=10.6</m:t>
                    </m:r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=10.8</m:t>
                    </m:r>
                  </m:oMath>
                </a14:m>
                <a:r>
                  <a:rPr lang="en-GB" dirty="0" smtClean="0"/>
                  <a:t>, the quadrupole are stronger so the focal lens is shorter ! 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61" y="1439148"/>
                <a:ext cx="11236411" cy="945259"/>
              </a:xfrm>
              <a:prstGeom prst="rect">
                <a:avLst/>
              </a:prstGeom>
              <a:blipFill rotWithShape="0">
                <a:blip r:embed="rId3"/>
                <a:stretch>
                  <a:fillRect l="-380" t="-3226" b="-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80919" y="1439148"/>
                <a:ext cx="1081193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𝑞𝑢𝑎𝑑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919" y="1439148"/>
                <a:ext cx="1081193" cy="298415"/>
              </a:xfrm>
              <a:prstGeom prst="rect">
                <a:avLst/>
              </a:prstGeom>
              <a:blipFill rotWithShape="0">
                <a:blip r:embed="rId4"/>
                <a:stretch>
                  <a:fillRect l="-7345" r="-3390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Bent-Up Arrow 8"/>
          <p:cNvSpPr/>
          <p:nvPr/>
        </p:nvSpPr>
        <p:spPr>
          <a:xfrm rot="5400000">
            <a:off x="1985361" y="2038865"/>
            <a:ext cx="762001" cy="166816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501082" y="2853837"/>
            <a:ext cx="7784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approximation is no longer valid ! We have to use thick lenses.</a:t>
            </a:r>
            <a:endParaRPr lang="en-GB" sz="2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" t="5653" b="3514"/>
          <a:stretch/>
        </p:blipFill>
        <p:spPr>
          <a:xfrm>
            <a:off x="1300405" y="3575222"/>
            <a:ext cx="4121110" cy="28255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5177" b="3693"/>
          <a:stretch/>
        </p:blipFill>
        <p:spPr>
          <a:xfrm>
            <a:off x="6433751" y="3575222"/>
            <a:ext cx="4250723" cy="28997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98822" y="3254634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Thick lenses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26876" y="3253947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Thin lenses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-436605" y="4618679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X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17306" y="4655064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X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84538" y="6425513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Y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832916" y="6425513"/>
            <a:ext cx="320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24527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1007</Words>
  <Application>Microsoft Macintosh PowerPoint</Application>
  <PresentationFormat>Widescreen</PresentationFormat>
  <Paragraphs>231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Calibri</vt:lpstr>
      <vt:lpstr>Calibri Light</vt:lpstr>
      <vt:lpstr>Cambria Math</vt:lpstr>
      <vt:lpstr>Times New Roman</vt:lpstr>
      <vt:lpstr>Wingdings</vt:lpstr>
      <vt:lpstr>宋体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Lissajous figures</vt:lpstr>
      <vt:lpstr>Lissajous figures</vt:lpstr>
      <vt:lpstr>PowerPoint Presentation</vt:lpstr>
      <vt:lpstr>PowerPoint Presentation</vt:lpstr>
      <vt:lpstr>What if we do not correct chromaticity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RHUL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EEAP020</dc:creator>
  <cp:lastModifiedBy>Microsoft Office User</cp:lastModifiedBy>
  <cp:revision>49</cp:revision>
  <dcterms:created xsi:type="dcterms:W3CDTF">2017-09-12T13:40:00Z</dcterms:created>
  <dcterms:modified xsi:type="dcterms:W3CDTF">2017-09-14T12:44:15Z</dcterms:modified>
</cp:coreProperties>
</file>