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22"/>
  </p:notesMasterIdLst>
  <p:sldIdLst>
    <p:sldId id="256" r:id="rId3"/>
    <p:sldId id="288" r:id="rId4"/>
    <p:sldId id="297" r:id="rId5"/>
    <p:sldId id="337" r:id="rId6"/>
    <p:sldId id="339" r:id="rId7"/>
    <p:sldId id="341" r:id="rId8"/>
    <p:sldId id="340" r:id="rId9"/>
    <p:sldId id="342" r:id="rId10"/>
    <p:sldId id="331" r:id="rId11"/>
    <p:sldId id="332" r:id="rId12"/>
    <p:sldId id="318" r:id="rId13"/>
    <p:sldId id="343" r:id="rId14"/>
    <p:sldId id="319" r:id="rId15"/>
    <p:sldId id="335" r:id="rId16"/>
    <p:sldId id="336" r:id="rId17"/>
    <p:sldId id="320" r:id="rId18"/>
    <p:sldId id="322" r:id="rId19"/>
    <p:sldId id="329" r:id="rId20"/>
    <p:sldId id="258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112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XR2</a:t>
            </a:r>
          </a:p>
          <a:p>
            <a:pPr lvl="1"/>
            <a:r>
              <a:rPr lang="en-GB" dirty="0" smtClean="0"/>
              <a:t>RCBXH2.R2 – last test done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r>
              <a:rPr lang="en-GB" dirty="0" err="1" smtClean="0"/>
              <a:t>Precycles</a:t>
            </a:r>
            <a:r>
              <a:rPr lang="en-GB" dirty="0" smtClean="0"/>
              <a:t> performed on available circuits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636931" y="332267"/>
            <a:ext cx="2984601" cy="56327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</a:t>
            </a:r>
            <a:r>
              <a:rPr lang="en-US" dirty="0" err="1" smtClean="0"/>
              <a:t>cryo</a:t>
            </a:r>
            <a:r>
              <a:rPr lang="en-US" dirty="0" smtClean="0"/>
              <a:t>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5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S34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Missing in A34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RCBV13.L4B2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resistance is double the maximum: Giorgio cleaned the contacts, the connection was changed, but still not good.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RQD.A34 CL T badly regulated</a:t>
            </a:r>
          </a:p>
          <a:p>
            <a:endParaRPr lang="en-GB" dirty="0" smtClean="0"/>
          </a:p>
          <a:p>
            <a:pPr lvl="1"/>
            <a:r>
              <a:rPr lang="en-US" dirty="0" smtClean="0"/>
              <a:t>Repetition of series </a:t>
            </a:r>
            <a:r>
              <a:rPr lang="en-US" dirty="0"/>
              <a:t>of manual ramps on </a:t>
            </a:r>
            <a:r>
              <a:rPr lang="en-US" dirty="0" smtClean="0"/>
              <a:t>RCD.A34B1 completed, </a:t>
            </a:r>
            <a:r>
              <a:rPr lang="en-US" dirty="0"/>
              <a:t>as requested by </a:t>
            </a:r>
            <a:r>
              <a:rPr lang="en-US" dirty="0" smtClean="0"/>
              <a:t>MP3+EPC. The </a:t>
            </a:r>
            <a:r>
              <a:rPr lang="en-US" dirty="0"/>
              <a:t>circuit completed all the additional tests without </a:t>
            </a:r>
            <a:r>
              <a:rPr lang="en-US" dirty="0" smtClean="0"/>
              <a:t>trips.</a:t>
            </a:r>
            <a:endParaRPr lang="en-US" dirty="0"/>
          </a:p>
          <a:p>
            <a:endParaRPr lang="en-GB" dirty="0" smtClean="0"/>
          </a:p>
          <a:p>
            <a:r>
              <a:rPr lang="en-GB" dirty="0" smtClean="0"/>
              <a:t>Missing in ML4</a:t>
            </a:r>
          </a:p>
          <a:p>
            <a:pPr lvl="1"/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RU.L4 – PNO.a3 done; not signed due to “some high 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</a:rPr>
              <a:t>U_res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 value” – not possible to optimize further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73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S34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88" y="1513610"/>
            <a:ext cx="6702878" cy="420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18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S45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Fully commissioned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44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S56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Missing in XR5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RCBXH1.R5 – still problem of lead cooling</a:t>
            </a:r>
          </a:p>
          <a:p>
            <a:r>
              <a:rPr lang="en-GB" sz="2000" dirty="0" smtClean="0"/>
              <a:t>Missing in LR5</a:t>
            </a:r>
          </a:p>
          <a:p>
            <a:pPr lvl="1"/>
            <a:r>
              <a:rPr lang="en-GB" sz="1600" dirty="0" smtClean="0"/>
              <a:t>RQ4.R5 – completed, but </a:t>
            </a:r>
            <a:r>
              <a:rPr lang="en-GB" sz="1600" dirty="0" smtClean="0">
                <a:solidFill>
                  <a:srgbClr val="FF0000"/>
                </a:solidFill>
              </a:rPr>
              <a:t>problem in lead T regulation</a:t>
            </a:r>
          </a:p>
          <a:p>
            <a:pPr lvl="1"/>
            <a:r>
              <a:rPr lang="en-GB" sz="1600" dirty="0" smtClean="0"/>
              <a:t>RQ5.R5 </a:t>
            </a:r>
            <a:r>
              <a:rPr lang="en-GB" sz="1600" dirty="0"/>
              <a:t>– completed, but </a:t>
            </a:r>
            <a:r>
              <a:rPr lang="en-GB" sz="1600" dirty="0" smtClean="0">
                <a:solidFill>
                  <a:srgbClr val="FF0000"/>
                </a:solidFill>
              </a:rPr>
              <a:t>problem </a:t>
            </a:r>
            <a:r>
              <a:rPr lang="en-GB" sz="1600" dirty="0">
                <a:solidFill>
                  <a:srgbClr val="FF0000"/>
                </a:solidFill>
              </a:rPr>
              <a:t>in lead </a:t>
            </a:r>
            <a:r>
              <a:rPr lang="en-GB" sz="1600" dirty="0" smtClean="0">
                <a:solidFill>
                  <a:srgbClr val="FF0000"/>
                </a:solidFill>
              </a:rPr>
              <a:t>T regulation</a:t>
            </a:r>
          </a:p>
          <a:p>
            <a:r>
              <a:rPr lang="en-GB" sz="2000" dirty="0" smtClean="0"/>
              <a:t>Missing </a:t>
            </a:r>
            <a:r>
              <a:rPr lang="en-GB" sz="2000" dirty="0"/>
              <a:t>in </a:t>
            </a:r>
            <a:r>
              <a:rPr lang="en-GB" sz="2000" dirty="0" smtClean="0"/>
              <a:t>A56</a:t>
            </a:r>
          </a:p>
          <a:p>
            <a:pPr lvl="1"/>
            <a:r>
              <a:rPr lang="en-GB" sz="1600" b="1" dirty="0" smtClean="0"/>
              <a:t>RB.A56 – reached 11080 A; series of tests ongoing</a:t>
            </a:r>
          </a:p>
          <a:p>
            <a:pPr lvl="1"/>
            <a:endParaRPr lang="en-GB" sz="1600" b="1" dirty="0"/>
          </a:p>
          <a:p>
            <a:pPr lvl="2"/>
            <a:r>
              <a:rPr lang="en-GB" sz="1600" dirty="0">
                <a:solidFill>
                  <a:srgbClr val="00B050"/>
                </a:solidFill>
              </a:rPr>
              <a:t>Repeat the 2 kA, 10 A/s test (with new triggering condition)</a:t>
            </a:r>
          </a:p>
          <a:p>
            <a:pPr lvl="2"/>
            <a:r>
              <a:rPr lang="en-GB" sz="1600" dirty="0" smtClean="0">
                <a:solidFill>
                  <a:srgbClr val="00B050"/>
                </a:solidFill>
              </a:rPr>
              <a:t>5 </a:t>
            </a:r>
            <a:r>
              <a:rPr lang="en-GB" sz="1600" dirty="0">
                <a:solidFill>
                  <a:srgbClr val="00B050"/>
                </a:solidFill>
              </a:rPr>
              <a:t>kA, 10 A/s test</a:t>
            </a:r>
          </a:p>
          <a:p>
            <a:pPr lvl="2"/>
            <a:r>
              <a:rPr lang="en-GB" sz="1600" dirty="0" smtClean="0">
                <a:solidFill>
                  <a:srgbClr val="00B050"/>
                </a:solidFill>
              </a:rPr>
              <a:t>I_nom+100 </a:t>
            </a:r>
            <a:r>
              <a:rPr lang="en-GB" sz="1600" dirty="0">
                <a:solidFill>
                  <a:srgbClr val="00B050"/>
                </a:solidFill>
              </a:rPr>
              <a:t>A, 0 A/s</a:t>
            </a:r>
          </a:p>
          <a:p>
            <a:pPr lvl="2"/>
            <a:r>
              <a:rPr lang="en-GB" sz="1600" dirty="0" smtClean="0"/>
              <a:t>10.5 </a:t>
            </a:r>
            <a:r>
              <a:rPr lang="en-GB" sz="1600" dirty="0"/>
              <a:t>kA, 10 </a:t>
            </a:r>
            <a:r>
              <a:rPr lang="en-GB" sz="1600" dirty="0" smtClean="0"/>
              <a:t>A/s – to be done today</a:t>
            </a:r>
            <a:endParaRPr lang="en-GB" sz="1600" dirty="0"/>
          </a:p>
          <a:p>
            <a:pPr lvl="1"/>
            <a:endParaRPr lang="en-GB" sz="16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6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S67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A67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ROD.A67B1 </a:t>
            </a:r>
            <a:r>
              <a:rPr lang="en-GB" strike="sngStrike" dirty="0" smtClean="0">
                <a:solidFill>
                  <a:srgbClr val="FF0000"/>
                </a:solidFill>
              </a:rPr>
              <a:t>– tripping at 120 A</a:t>
            </a:r>
            <a:r>
              <a:rPr lang="en-GB" strike="sngStrike" dirty="0">
                <a:solidFill>
                  <a:srgbClr val="FF0000"/>
                </a:solidFill>
              </a:rPr>
              <a:t>; </a:t>
            </a:r>
            <a:r>
              <a:rPr lang="en-GB" strike="sngStrike" dirty="0" err="1">
                <a:solidFill>
                  <a:srgbClr val="FF0000"/>
                </a:solidFill>
              </a:rPr>
              <a:t>nDQQDG</a:t>
            </a:r>
            <a:r>
              <a:rPr lang="en-GB" strike="sngStrike" dirty="0">
                <a:solidFill>
                  <a:srgbClr val="FF0000"/>
                </a:solidFill>
              </a:rPr>
              <a:t> A wrong </a:t>
            </a:r>
            <a:r>
              <a:rPr lang="en-GB" strike="sngStrike" dirty="0" smtClean="0">
                <a:solidFill>
                  <a:srgbClr val="FF0000"/>
                </a:solidFill>
              </a:rPr>
              <a:t>firmware </a:t>
            </a:r>
            <a:r>
              <a:rPr lang="en-GB" dirty="0" smtClean="0">
                <a:solidFill>
                  <a:srgbClr val="FF0000"/>
                </a:solidFill>
              </a:rPr>
              <a:t>one </a:t>
            </a:r>
            <a:r>
              <a:rPr lang="en-GB" dirty="0" err="1" smtClean="0">
                <a:solidFill>
                  <a:srgbClr val="FF0000"/>
                </a:solidFill>
              </a:rPr>
              <a:t>U_res</a:t>
            </a:r>
            <a:r>
              <a:rPr lang="en-GB" dirty="0" smtClean="0">
                <a:solidFill>
                  <a:srgbClr val="FF0000"/>
                </a:solidFill>
              </a:rPr>
              <a:t> not moving, the </a:t>
            </a: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 smtClean="0">
                <a:solidFill>
                  <a:srgbClr val="FF0000"/>
                </a:solidFill>
              </a:rPr>
              <a:t>ther going to saturation</a:t>
            </a:r>
          </a:p>
          <a:p>
            <a:pPr lvl="1"/>
            <a:r>
              <a:rPr lang="en-GB" dirty="0" smtClean="0"/>
              <a:t>RQTL10.L7B1 </a:t>
            </a:r>
            <a:r>
              <a:rPr lang="en-GB" strike="sngStrike" dirty="0" smtClean="0"/>
              <a:t>– trip at 56 A, </a:t>
            </a:r>
            <a:r>
              <a:rPr lang="en-GB" strike="sngStrike" dirty="0" err="1"/>
              <a:t>nDQQDG</a:t>
            </a:r>
            <a:r>
              <a:rPr lang="en-GB" strike="sngStrike" dirty="0"/>
              <a:t> A wrong </a:t>
            </a:r>
            <a:r>
              <a:rPr lang="en-GB" strike="sngStrike" dirty="0" smtClean="0"/>
              <a:t>firmware </a:t>
            </a:r>
            <a:r>
              <a:rPr lang="en-GB" dirty="0" smtClean="0"/>
              <a:t>ongoing</a:t>
            </a:r>
            <a:endParaRPr lang="en-GB" strike="sngStrike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RSS.A67B2 – 0V crossing trip</a:t>
            </a:r>
          </a:p>
          <a:p>
            <a:pPr lvl="1"/>
            <a:r>
              <a:rPr lang="en-GB" dirty="0" smtClean="0"/>
              <a:t>RQ6.L7B1/2 completed by reducing ramp rate to 0.75 A/s </a:t>
            </a:r>
            <a:r>
              <a:rPr lang="en-GB" smtClean="0"/>
              <a:t>(from 1.2 A/s)</a:t>
            </a:r>
            <a:endParaRPr lang="en-GB" strike="sngStrike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27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1898"/>
            <a:ext cx="8226854" cy="4926227"/>
          </a:xfrm>
        </p:spPr>
        <p:txBody>
          <a:bodyPr>
            <a:normAutofit/>
          </a:bodyPr>
          <a:lstStyle/>
          <a:p>
            <a:r>
              <a:rPr lang="en-GB" dirty="0" smtClean="0"/>
              <a:t>Missing in A78</a:t>
            </a:r>
          </a:p>
          <a:p>
            <a:pPr lvl="1"/>
            <a:r>
              <a:rPr lang="en-GB" dirty="0" smtClean="0"/>
              <a:t>RQS.A78B2</a:t>
            </a:r>
          </a:p>
          <a:p>
            <a:pPr lvl="1"/>
            <a:r>
              <a:rPr lang="en-GB" dirty="0" smtClean="0"/>
              <a:t>RSS.A78B2</a:t>
            </a:r>
          </a:p>
          <a:p>
            <a:pPr lvl="1"/>
            <a:r>
              <a:rPr lang="en-GB" dirty="0" smtClean="0"/>
              <a:t>ROF.A78B2 </a:t>
            </a:r>
            <a:r>
              <a:rPr lang="en-GB" strike="sngStrike" dirty="0" smtClean="0"/>
              <a:t>tripping at 56 A “current </a:t>
            </a:r>
            <a:r>
              <a:rPr lang="en-GB" strike="sngStrike" dirty="0"/>
              <a:t>leads </a:t>
            </a:r>
            <a:r>
              <a:rPr lang="en-GB" strike="sngStrike" dirty="0" smtClean="0"/>
              <a:t>swapped”</a:t>
            </a:r>
          </a:p>
          <a:p>
            <a:pPr lvl="1"/>
            <a:r>
              <a:rPr lang="en-GB" dirty="0" smtClean="0"/>
              <a:t>RQTL9/10.R7B1/2 </a:t>
            </a:r>
            <a:r>
              <a:rPr lang="en-GB" strike="sngStrike" dirty="0" smtClean="0"/>
              <a:t>– problem with the reset of the </a:t>
            </a:r>
            <a:r>
              <a:rPr lang="en-GB" strike="sngStrike" dirty="0"/>
              <a:t>board; wrong </a:t>
            </a:r>
            <a:r>
              <a:rPr lang="en-GB" strike="sngStrike" dirty="0" smtClean="0"/>
              <a:t>firmware</a:t>
            </a:r>
            <a:endParaRPr lang="en-GB" dirty="0" smtClean="0"/>
          </a:p>
          <a:p>
            <a:pPr lvl="1"/>
            <a:r>
              <a:rPr lang="en-GB" dirty="0" smtClean="0"/>
              <a:t>RQ6.R7B1/B2 </a:t>
            </a:r>
            <a:r>
              <a:rPr lang="en-GB" strike="sngStrike" dirty="0" smtClean="0"/>
              <a:t>– </a:t>
            </a:r>
            <a:r>
              <a:rPr lang="en-GB" strike="sngStrike" dirty="0"/>
              <a:t>Jens working on it (blocked till further notice</a:t>
            </a:r>
            <a:r>
              <a:rPr lang="en-GB" strike="sngStrike" dirty="0" smtClean="0"/>
              <a:t>)</a:t>
            </a:r>
          </a:p>
          <a:p>
            <a:pPr lvl="1"/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RQTL7.R7B2 </a:t>
            </a:r>
            <a:r>
              <a:rPr lang="en-GB" strike="sngStrike" dirty="0" smtClean="0">
                <a:solidFill>
                  <a:schemeClr val="accent4">
                    <a:lumMod val="50000"/>
                  </a:schemeClr>
                </a:solidFill>
              </a:rPr>
              <a:t>– 0V crossing trip</a:t>
            </a:r>
          </a:p>
          <a:p>
            <a:pPr lvl="1"/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RQTL8.R7B2 – quench</a:t>
            </a:r>
          </a:p>
          <a:p>
            <a:pPr lvl="1"/>
            <a:r>
              <a:rPr lang="en-GB" dirty="0" smtClean="0"/>
              <a:t>RQT13.R7B1</a:t>
            </a:r>
          </a:p>
          <a:p>
            <a:pPr lvl="1"/>
            <a:r>
              <a:rPr lang="en-GB" dirty="0" smtClean="0"/>
              <a:t>RQT12.R7B1 </a:t>
            </a:r>
            <a:r>
              <a:rPr lang="en-GB" strike="sngStrike" dirty="0" smtClean="0"/>
              <a:t>– trip at 57 </a:t>
            </a:r>
            <a:r>
              <a:rPr lang="en-GB" strike="sngStrike" dirty="0"/>
              <a:t>A; </a:t>
            </a:r>
            <a:r>
              <a:rPr lang="en-GB" strike="sngStrike" dirty="0" err="1"/>
              <a:t>nDQQDG</a:t>
            </a:r>
            <a:r>
              <a:rPr lang="en-GB" strike="sngStrike" dirty="0"/>
              <a:t> A wrong firmware</a:t>
            </a:r>
            <a:endParaRPr lang="en-GB" strike="sngStrike" dirty="0" smtClean="0"/>
          </a:p>
          <a:p>
            <a:pPr lvl="1"/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RQTL11.R7B1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893869" y="329184"/>
            <a:ext cx="2984601" cy="56327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</a:t>
            </a:r>
            <a:r>
              <a:rPr lang="en-US" dirty="0" err="1" smtClean="0"/>
              <a:t>cryo</a:t>
            </a:r>
            <a:r>
              <a:rPr lang="en-US" dirty="0" smtClean="0"/>
              <a:t>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S81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A81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RQTL11.L1B1 – 0V crossing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893869" y="329184"/>
            <a:ext cx="2984601" cy="5632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Precycle</a:t>
            </a:r>
            <a:r>
              <a:rPr lang="en-US" dirty="0" smtClean="0"/>
              <a:t> performed on available circuits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06" y="1919213"/>
            <a:ext cx="6817179" cy="442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sz="1700" dirty="0" smtClean="0"/>
          </a:p>
          <a:p>
            <a:r>
              <a:rPr lang="en-GB" sz="1700" b="1" dirty="0" smtClean="0"/>
              <a:t>Thu. 17th March, 19h-21h</a:t>
            </a:r>
            <a:r>
              <a:rPr lang="en-GB" sz="1700" dirty="0" smtClean="0"/>
              <a:t>: commissioning of the smoke detection of UXC55 (</a:t>
            </a:r>
            <a:r>
              <a:rPr lang="en-GB" sz="1700" dirty="0" smtClean="0">
                <a:solidFill>
                  <a:srgbClr val="FF0000"/>
                </a:solidFill>
              </a:rPr>
              <a:t>no personnel underground </a:t>
            </a:r>
            <a:r>
              <a:rPr lang="en-GB" sz="1700" dirty="0" smtClean="0"/>
              <a:t>as the evacuation sirens will ring in all underground areas, LHC tunnel and CMS caverns)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8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80297" y="4877587"/>
            <a:ext cx="7202346" cy="10666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800" dirty="0" smtClean="0"/>
              <a:t>Mirko Pojer and Matteo Solfaroli</a:t>
            </a:r>
            <a:endParaRPr lang="en-US" sz="2800" dirty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5640248" cy="18263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C000"/>
                </a:solidFill>
              </a:rPr>
              <a:t>Powering tests </a:t>
            </a:r>
            <a:r>
              <a:rPr lang="en-GB" sz="4000" dirty="0" err="1" smtClean="0">
                <a:solidFill>
                  <a:srgbClr val="FFC000"/>
                </a:solidFill>
              </a:rPr>
              <a:t>preparation_meeting</a:t>
            </a:r>
            <a:r>
              <a:rPr lang="en-GB" sz="4000" dirty="0" smtClean="0">
                <a:solidFill>
                  <a:srgbClr val="FFC000"/>
                </a:solidFill>
              </a:rPr>
              <a:t> 12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11" y="1222914"/>
            <a:ext cx="8304913" cy="492622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Beam screen conditioning test done in</a:t>
            </a:r>
            <a:endParaRPr lang="en-GB" sz="1400" dirty="0" smtClean="0"/>
          </a:p>
          <a:p>
            <a:pPr lvl="1"/>
            <a:r>
              <a:rPr lang="en-GB" sz="1400" dirty="0" smtClean="0"/>
              <a:t>S12, S34, S45, S81</a:t>
            </a:r>
          </a:p>
          <a:p>
            <a:pPr lvl="1"/>
            <a:endParaRPr lang="en-GB" sz="1400" dirty="0" smtClean="0"/>
          </a:p>
          <a:p>
            <a:pPr lvl="1"/>
            <a:r>
              <a:rPr lang="en-GB" sz="1400" dirty="0" smtClean="0"/>
              <a:t>S56 and S67 could be done from Friday night</a:t>
            </a:r>
          </a:p>
          <a:p>
            <a:pPr lvl="1"/>
            <a:r>
              <a:rPr lang="en-GB" sz="1400" dirty="0" smtClean="0"/>
              <a:t>S23 and S78 to be possibly done during </a:t>
            </a:r>
          </a:p>
          <a:p>
            <a:pPr marL="448056" lvl="1" indent="0">
              <a:buNone/>
            </a:pPr>
            <a:r>
              <a:rPr lang="en-GB" sz="1400" dirty="0" smtClean="0"/>
              <a:t>		the week-end</a:t>
            </a:r>
            <a:endParaRPr lang="en-GB" sz="14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US" sz="1800" dirty="0" smtClean="0"/>
          </a:p>
          <a:p>
            <a:r>
              <a:rPr lang="en-GB" sz="1800" dirty="0" smtClean="0"/>
              <a:t>“maximum heat load” test ongoing</a:t>
            </a:r>
          </a:p>
          <a:p>
            <a:pPr lvl="1"/>
            <a:r>
              <a:rPr lang="en-GB" sz="1400" dirty="0"/>
              <a:t>S78 </a:t>
            </a:r>
            <a:r>
              <a:rPr lang="en-GB" sz="1400" dirty="0" smtClean="0"/>
              <a:t>to be completed – conditions back this evening/tomorrow morning</a:t>
            </a:r>
          </a:p>
          <a:p>
            <a:pPr lvl="1"/>
            <a:r>
              <a:rPr lang="en-GB" sz="1400" dirty="0" smtClean="0"/>
              <a:t>S23 will be completed tomorrow</a:t>
            </a:r>
            <a:endParaRPr lang="en-GB" sz="1400" baseline="30000" dirty="0" smtClean="0"/>
          </a:p>
          <a:p>
            <a:endParaRPr lang="en-GB" sz="1800" dirty="0" smtClean="0"/>
          </a:p>
          <a:p>
            <a:r>
              <a:rPr lang="en-GB" sz="1800" dirty="0" smtClean="0"/>
              <a:t>2 days will be needed at the end to set S23 and S78 in Run II configuration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36" y="140670"/>
            <a:ext cx="3938953" cy="295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0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status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770264"/>
              </p:ext>
            </p:extLst>
          </p:nvPr>
        </p:nvGraphicFramePr>
        <p:xfrm>
          <a:off x="1453242" y="1223525"/>
          <a:ext cx="59762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4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127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Circuit type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Completion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 [%]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RBs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97% (all done – 2 signatures missing)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RQs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89% (all done – repeated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, </a:t>
                      </a:r>
                      <a:r>
                        <a:rPr lang="en-GB" baseline="0" dirty="0" err="1" smtClean="0">
                          <a:solidFill>
                            <a:schemeClr val="accent6"/>
                          </a:solidFill>
                        </a:rPr>
                        <a:t>sign.missing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ITs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IPQs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99%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IPDs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600 A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98%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120-60 A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99% (just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 1 x60 A in S34)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accent6"/>
                          </a:solidFill>
                        </a:rPr>
                        <a:t>Total</a:t>
                      </a:r>
                      <a:endParaRPr lang="en-GB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accent6"/>
                          </a:solidFill>
                        </a:rPr>
                        <a:t>98% </a:t>
                      </a:r>
                      <a:r>
                        <a:rPr lang="en-GB" b="1" strike="noStrike" dirty="0" smtClean="0">
                          <a:solidFill>
                            <a:schemeClr val="accent6"/>
                          </a:solidFill>
                        </a:rPr>
                        <a:t>(8479 </a:t>
                      </a:r>
                      <a:r>
                        <a:rPr lang="en-GB" b="1" strike="noStrike" dirty="0" err="1" smtClean="0">
                          <a:solidFill>
                            <a:schemeClr val="accent6"/>
                          </a:solidFill>
                        </a:rPr>
                        <a:t>oo</a:t>
                      </a:r>
                      <a:r>
                        <a:rPr lang="en-GB" b="1" strike="noStrike" dirty="0" smtClean="0">
                          <a:solidFill>
                            <a:schemeClr val="accent6"/>
                          </a:solidFill>
                        </a:rPr>
                        <a:t> 8592 successful tests)</a:t>
                      </a:r>
                      <a:endParaRPr lang="en-GB" b="1" strike="noStrike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66799" y="5156709"/>
            <a:ext cx="69517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 couple of QPS/EE issues (detailed list below)</a:t>
            </a:r>
          </a:p>
          <a:p>
            <a:r>
              <a:rPr lang="en-GB" sz="2000" dirty="0"/>
              <a:t>PID parameters for the IT correctors to be improved</a:t>
            </a:r>
          </a:p>
        </p:txBody>
      </p:sp>
    </p:spTree>
    <p:extLst>
      <p:ext uri="{BB962C8B-B14F-4D97-AF65-F5344CB8AC3E}">
        <p14:creationId xmlns:p14="http://schemas.microsoft.com/office/powerpoint/2010/main" val="17459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RB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433"/>
            <a:ext cx="8226854" cy="4403969"/>
          </a:xfrm>
        </p:spPr>
        <p:txBody>
          <a:bodyPr/>
          <a:lstStyle/>
          <a:p>
            <a:r>
              <a:rPr lang="en-GB" dirty="0" smtClean="0"/>
              <a:t>RB.A12	OK</a:t>
            </a:r>
          </a:p>
          <a:p>
            <a:r>
              <a:rPr lang="en-GB" dirty="0" smtClean="0"/>
              <a:t>RB.A23	OK (1 quench @11040 A </a:t>
            </a:r>
            <a:r>
              <a:rPr lang="en-GB" sz="1500" dirty="0" smtClean="0"/>
              <a:t>(C24R2=2195, 1</a:t>
            </a:r>
            <a:r>
              <a:rPr lang="en-GB" sz="1500" baseline="30000" dirty="0" smtClean="0"/>
              <a:t>st</a:t>
            </a:r>
            <a:r>
              <a:rPr lang="en-GB" sz="1500" dirty="0" smtClean="0"/>
              <a:t> quench)</a:t>
            </a:r>
            <a:r>
              <a:rPr lang="en-GB" dirty="0" smtClean="0"/>
              <a:t>)</a:t>
            </a:r>
          </a:p>
          <a:p>
            <a:r>
              <a:rPr lang="en-GB" dirty="0" smtClean="0"/>
              <a:t>RB.A34	OK</a:t>
            </a:r>
          </a:p>
          <a:p>
            <a:r>
              <a:rPr lang="en-GB" dirty="0" smtClean="0"/>
              <a:t>RB.A45	OK</a:t>
            </a:r>
          </a:p>
          <a:p>
            <a:r>
              <a:rPr lang="en-GB" dirty="0" smtClean="0"/>
              <a:t>RB.A56	quenched at 11076 A </a:t>
            </a:r>
            <a:r>
              <a:rPr lang="en-GB" sz="1400" dirty="0" smtClean="0"/>
              <a:t>(B33R5=3375, quenched in 2008)</a:t>
            </a:r>
            <a:r>
              <a:rPr lang="en-GB" dirty="0" smtClean="0"/>
              <a:t>, then reached 11080 A – </a:t>
            </a:r>
            <a:r>
              <a:rPr lang="en-GB" dirty="0" smtClean="0">
                <a:solidFill>
                  <a:srgbClr val="FF0000"/>
                </a:solidFill>
              </a:rPr>
              <a:t>fuse changed, tests ongoing</a:t>
            </a:r>
          </a:p>
          <a:p>
            <a:r>
              <a:rPr lang="en-GB" dirty="0" smtClean="0"/>
              <a:t>RB.A67	OK</a:t>
            </a:r>
          </a:p>
          <a:p>
            <a:r>
              <a:rPr lang="en-GB" dirty="0" smtClean="0"/>
              <a:t>RB.A78	OK</a:t>
            </a:r>
          </a:p>
          <a:p>
            <a:r>
              <a:rPr lang="en-GB" dirty="0" smtClean="0"/>
              <a:t>RB.A81	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8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RB FPA at 2 kA on the ramp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FPA at 2 kA on the ramp </a:t>
            </a:r>
            <a:r>
              <a:rPr lang="en-GB" dirty="0" smtClean="0"/>
              <a:t>was asked by EPC, to check the oscillation dumping system of the PC output filter; done on</a:t>
            </a:r>
          </a:p>
          <a:p>
            <a:pPr lvl="1"/>
            <a:r>
              <a:rPr lang="en-GB" dirty="0" smtClean="0"/>
              <a:t>RB.A12</a:t>
            </a:r>
          </a:p>
          <a:p>
            <a:pPr lvl="1"/>
            <a:r>
              <a:rPr lang="en-GB" dirty="0" smtClean="0"/>
              <a:t>RB.A23</a:t>
            </a:r>
          </a:p>
          <a:p>
            <a:pPr lvl="1"/>
            <a:r>
              <a:rPr lang="en-GB" dirty="0" smtClean="0"/>
              <a:t>RB.A34</a:t>
            </a:r>
          </a:p>
          <a:p>
            <a:pPr lvl="1"/>
            <a:r>
              <a:rPr lang="en-GB" dirty="0" smtClean="0"/>
              <a:t>RB.A45</a:t>
            </a:r>
          </a:p>
          <a:p>
            <a:pPr lvl="1"/>
            <a:r>
              <a:rPr lang="en-GB" b="1" dirty="0" smtClean="0"/>
              <a:t>RB.A56</a:t>
            </a:r>
          </a:p>
          <a:p>
            <a:pPr lvl="1"/>
            <a:r>
              <a:rPr lang="en-GB" dirty="0" smtClean="0"/>
              <a:t>RB.A67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RB.A81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43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RQD/F tested with new current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RQD/F.A12 – last step done with new values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/>
              <a:t>RQD/F.A23 – last step done with new values</a:t>
            </a:r>
            <a:endParaRPr lang="en-GB" dirty="0" smtClean="0"/>
          </a:p>
          <a:p>
            <a:r>
              <a:rPr lang="en-GB" dirty="0"/>
              <a:t>RQD/F.A34 – last step done with new values</a:t>
            </a:r>
            <a:endParaRPr lang="en-GB" dirty="0" smtClean="0"/>
          </a:p>
          <a:p>
            <a:r>
              <a:rPr lang="en-GB" dirty="0"/>
              <a:t>RQD/F.A45 – last step done with new values</a:t>
            </a:r>
            <a:endParaRPr lang="en-GB" dirty="0" smtClean="0"/>
          </a:p>
          <a:p>
            <a:r>
              <a:rPr lang="en-GB" dirty="0" smtClean="0"/>
              <a:t>RQD/F.A56 – last step done with new values</a:t>
            </a:r>
          </a:p>
          <a:p>
            <a:r>
              <a:rPr lang="en-GB" dirty="0"/>
              <a:t>RQD/F.A67 – last step done with new values</a:t>
            </a:r>
            <a:endParaRPr lang="en-GB" dirty="0" smtClean="0"/>
          </a:p>
          <a:p>
            <a:r>
              <a:rPr lang="en-GB" dirty="0"/>
              <a:t>RQD/F.A78 – </a:t>
            </a:r>
            <a:r>
              <a:rPr lang="en-GB" dirty="0">
                <a:solidFill>
                  <a:srgbClr val="FF0000"/>
                </a:solidFill>
              </a:rPr>
              <a:t>as soon as </a:t>
            </a:r>
            <a:r>
              <a:rPr lang="en-GB" dirty="0" err="1">
                <a:solidFill>
                  <a:srgbClr val="FF0000"/>
                </a:solidFill>
              </a:rPr>
              <a:t>cryo</a:t>
            </a:r>
            <a:r>
              <a:rPr lang="en-GB" dirty="0">
                <a:solidFill>
                  <a:srgbClr val="FF0000"/>
                </a:solidFill>
              </a:rPr>
              <a:t> is available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/>
              <a:t>RQD/F.A81 – last step done with new </a:t>
            </a:r>
            <a:r>
              <a:rPr lang="en-GB" dirty="0" smtClean="0"/>
              <a:t>values</a:t>
            </a:r>
          </a:p>
          <a:p>
            <a:endParaRPr lang="en-GB" dirty="0"/>
          </a:p>
          <a:p>
            <a:r>
              <a:rPr lang="en-GB" dirty="0" smtClean="0"/>
              <a:t>Tests repeated also to re-measure some </a:t>
            </a:r>
            <a:r>
              <a:rPr lang="en-GB" dirty="0" err="1" smtClean="0"/>
              <a:t>busbar</a:t>
            </a:r>
            <a:r>
              <a:rPr lang="en-GB" dirty="0" smtClean="0"/>
              <a:t> segments with slightly higher resistance; pyramid also requested on S23 and S78 (to be done after </a:t>
            </a:r>
            <a:r>
              <a:rPr lang="en-GB" dirty="0" err="1" smtClean="0"/>
              <a:t>cryo</a:t>
            </a:r>
            <a:r>
              <a:rPr lang="en-GB" dirty="0" smtClean="0"/>
              <a:t> recovery)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9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The </a:t>
            </a:r>
            <a:r>
              <a:rPr lang="en-GB" dirty="0"/>
              <a:t>last test did not trigger the scope acquisition, so after discussing with Mateusz we propose to continue like this: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4) Repeat the 2 kA, 10 A/s test (with new triggering condition)</a:t>
            </a:r>
          </a:p>
          <a:p>
            <a:r>
              <a:rPr lang="en-GB" dirty="0"/>
              <a:t>5) 5 kA, 10 A/s test</a:t>
            </a:r>
          </a:p>
          <a:p>
            <a:r>
              <a:rPr lang="en-GB" dirty="0"/>
              <a:t>6) I_nom+100 A, 0 A/s</a:t>
            </a:r>
          </a:p>
          <a:p>
            <a:r>
              <a:rPr lang="en-GB" dirty="0"/>
              <a:t>7) 10.5 kA, 10 A/s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Once all tests are finished, and the results are correct, then it would be very nice if we could move the scope to one of the RQD/F.A56 circuits so that we also get references curves for the RQ.  This of course depends on available time.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If possible, I would propose to do the following tests: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760 A, 0 A/s, 1 A fuse</a:t>
            </a:r>
          </a:p>
          <a:p>
            <a:pPr lvl="0"/>
            <a:r>
              <a:rPr lang="en-GB" dirty="0"/>
              <a:t>2 kA, 0 A/s, 1 A fuse</a:t>
            </a:r>
          </a:p>
          <a:p>
            <a:pPr lvl="0"/>
            <a:r>
              <a:rPr lang="en-GB" dirty="0"/>
              <a:t>5 kA, 0 A/s, 1 A fuse</a:t>
            </a:r>
          </a:p>
          <a:p>
            <a:pPr lvl="0"/>
            <a:r>
              <a:rPr lang="en-GB" dirty="0" err="1"/>
              <a:t>I_nom</a:t>
            </a:r>
            <a:r>
              <a:rPr lang="en-GB" dirty="0"/>
              <a:t>, 0 A/s, 1 A fuse</a:t>
            </a:r>
          </a:p>
          <a:p>
            <a:pPr lvl="0"/>
            <a:r>
              <a:rPr lang="en-GB" dirty="0"/>
              <a:t>5 kA, 0 A/s, 200 mA fuse</a:t>
            </a:r>
          </a:p>
          <a:p>
            <a:pPr lvl="0"/>
            <a:r>
              <a:rPr lang="en-GB" dirty="0" err="1"/>
              <a:t>I_nom</a:t>
            </a:r>
            <a:r>
              <a:rPr lang="en-GB" dirty="0"/>
              <a:t>, 0 A/s, 200 mA fuse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The resistance of a 200 mA fuse (about 17 Ohm ?) is quite a bit higher than the one of a 1 A fuse (1 Ohm) and therefore strongly affects the earth current (as we already noticed on the PM file of the RB.A56 quench).</a:t>
            </a:r>
          </a:p>
          <a:p>
            <a:r>
              <a:rPr lang="en-GB" dirty="0"/>
              <a:t>After the last test we leave the 200 mA fuse in the RQ circuit (while the RB.A56 will keep the 1 A fuse in).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Cheers,</a:t>
            </a:r>
          </a:p>
          <a:p>
            <a:r>
              <a:rPr lang="en-GB" dirty="0"/>
              <a:t>Arjan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26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66800"/>
            <a:ext cx="8294915" cy="4926227"/>
          </a:xfrm>
        </p:spPr>
        <p:txBody>
          <a:bodyPr>
            <a:normAutofit/>
          </a:bodyPr>
          <a:lstStyle/>
          <a:p>
            <a:r>
              <a:rPr lang="en-GB" dirty="0" smtClean="0"/>
              <a:t>Missing in A12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RQT13.R1B1: Noise in U_HTS – </a:t>
            </a:r>
            <a:r>
              <a:rPr lang="en-GB" dirty="0" smtClean="0"/>
              <a:t>acceptable for QPS…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RQTL11.R1B1 and B2: trip on STRONG 0V crossing  </a:t>
            </a:r>
            <a:r>
              <a:rPr lang="en-GB" dirty="0" smtClean="0">
                <a:solidFill>
                  <a:srgbClr val="00B050"/>
                </a:solidFill>
              </a:rPr>
              <a:t>Jens working on them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38216</TotalTime>
  <Words>734</Words>
  <Application>Microsoft Office PowerPoint</Application>
  <PresentationFormat>On-screen Show (4:3)</PresentationFormat>
  <Paragraphs>198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Wingdings</vt:lpstr>
      <vt:lpstr>CERNCorporate4-3</vt:lpstr>
      <vt:lpstr>1_CERNCorporate4-3</vt:lpstr>
      <vt:lpstr>PowerPoint Presentation</vt:lpstr>
      <vt:lpstr>PowerPoint Presentation</vt:lpstr>
      <vt:lpstr>Cryogenics</vt:lpstr>
      <vt:lpstr>Summary status</vt:lpstr>
      <vt:lpstr>Status of RB circuits</vt:lpstr>
      <vt:lpstr>RB FPA at 2 kA on the ramp</vt:lpstr>
      <vt:lpstr>RQD/F tested with new current</vt:lpstr>
      <vt:lpstr>PowerPoint Presentation</vt:lpstr>
      <vt:lpstr>S12</vt:lpstr>
      <vt:lpstr>S23</vt:lpstr>
      <vt:lpstr>S34</vt:lpstr>
      <vt:lpstr>S34</vt:lpstr>
      <vt:lpstr>S45</vt:lpstr>
      <vt:lpstr>S56 </vt:lpstr>
      <vt:lpstr>S67 </vt:lpstr>
      <vt:lpstr>S78</vt:lpstr>
      <vt:lpstr>S81</vt:lpstr>
      <vt:lpstr>Accesses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324</cp:revision>
  <cp:lastPrinted>2016-03-15T18:58:33Z</cp:lastPrinted>
  <dcterms:created xsi:type="dcterms:W3CDTF">2015-11-05T15:38:47Z</dcterms:created>
  <dcterms:modified xsi:type="dcterms:W3CDTF">2016-03-17T07:30:18Z</dcterms:modified>
</cp:coreProperties>
</file>