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theme/theme4.xml" ContentType="application/vnd.openxmlformats-officedocument.theme+xml"/>
  <Override PartName="/ppt/slides/slide30.xml" ContentType="application/vnd.openxmlformats-officedocument.presentationml.slide+xml"/>
  <Override PartName="/docProps/app.xml" ContentType="application/vnd.openxmlformats-officedocument.extended-properties+xml"/>
  <Override PartName="/ppt/slideLayouts/slideLayout23.xml" ContentType="application/vnd.openxmlformats-officedocument.presentationml.slideLayout+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slideLayouts/slideLayout28.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slideLayouts/slideLayout15.xml" ContentType="application/vnd.openxmlformats-officedocument.presentationml.slideLayout+xml"/>
  <Override PartName="/ppt/slides/slide9.xml" ContentType="application/vnd.openxmlformats-officedocument.presentationml.slide+xml"/>
  <Default Extension="rels" ContentType="application/vnd.openxmlformats-package.relationships+xml"/>
  <Override PartName="/ppt/slides/slide24.xml" ContentType="application/vnd.openxmlformats-officedocument.presentationml.slide+xml"/>
  <Override PartName="/ppt/slideLayouts/slideLayout19.xml" ContentType="application/vnd.openxmlformats-officedocument.presentationml.slideLayout+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27.xml" ContentType="application/vnd.openxmlformats-officedocument.presentationml.slideLayout+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5" r:id="rId1"/>
    <p:sldMasterId id="2147483810" r:id="rId2"/>
  </p:sldMasterIdLst>
  <p:notesMasterIdLst>
    <p:notesMasterId r:id="rId35"/>
  </p:notesMasterIdLst>
  <p:handoutMasterIdLst>
    <p:handoutMasterId r:id="rId36"/>
  </p:handoutMasterIdLst>
  <p:sldIdLst>
    <p:sldId id="517" r:id="rId3"/>
    <p:sldId id="860" r:id="rId4"/>
    <p:sldId id="770" r:id="rId5"/>
    <p:sldId id="772" r:id="rId6"/>
    <p:sldId id="715" r:id="rId7"/>
    <p:sldId id="774" r:id="rId8"/>
    <p:sldId id="773" r:id="rId9"/>
    <p:sldId id="768" r:id="rId10"/>
    <p:sldId id="838" r:id="rId11"/>
    <p:sldId id="840" r:id="rId12"/>
    <p:sldId id="846" r:id="rId13"/>
    <p:sldId id="854" r:id="rId14"/>
    <p:sldId id="847" r:id="rId15"/>
    <p:sldId id="848" r:id="rId16"/>
    <p:sldId id="863" r:id="rId17"/>
    <p:sldId id="849" r:id="rId18"/>
    <p:sldId id="857" r:id="rId19"/>
    <p:sldId id="855" r:id="rId20"/>
    <p:sldId id="859" r:id="rId21"/>
    <p:sldId id="864" r:id="rId22"/>
    <p:sldId id="861" r:id="rId23"/>
    <p:sldId id="862" r:id="rId24"/>
    <p:sldId id="775" r:id="rId25"/>
    <p:sldId id="828" r:id="rId26"/>
    <p:sldId id="829" r:id="rId27"/>
    <p:sldId id="830" r:id="rId28"/>
    <p:sldId id="831" r:id="rId29"/>
    <p:sldId id="832" r:id="rId30"/>
    <p:sldId id="833" r:id="rId31"/>
    <p:sldId id="771" r:id="rId32"/>
    <p:sldId id="834" r:id="rId33"/>
    <p:sldId id="835" r:id="rId3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CC0099"/>
    <a:srgbClr val="006600"/>
    <a:srgbClr val="FFFFFF"/>
    <a:srgbClr val="008000"/>
    <a:srgbClr val="FF9900"/>
    <a:srgbClr val="00CC00"/>
    <a:srgbClr val="FFFFCC"/>
    <a:srgbClr val="FFCC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2031" autoAdjust="0"/>
    <p:restoredTop sz="99896" autoAdjust="0"/>
  </p:normalViewPr>
  <p:slideViewPr>
    <p:cSldViewPr>
      <p:cViewPr>
        <p:scale>
          <a:sx n="100" d="100"/>
          <a:sy n="100" d="100"/>
        </p:scale>
        <p:origin x="-560" y="-368"/>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sorterViewPr>
    <p:cViewPr>
      <p:scale>
        <a:sx n="66" d="100"/>
        <a:sy n="66" d="100"/>
      </p:scale>
      <p:origin x="0" y="0"/>
    </p:cViewPr>
  </p:sorterViewPr>
  <p:notesViewPr>
    <p:cSldViewPr>
      <p:cViewPr varScale="1">
        <p:scale>
          <a:sx n="51" d="100"/>
          <a:sy n="51" d="100"/>
        </p:scale>
        <p:origin x="-1800" y="-7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notesMaster" Target="notesMasters/notesMaster1.xml"/><Relationship Id="rId31" Type="http://schemas.openxmlformats.org/officeDocument/2006/relationships/slide" Target="slides/slide29.xml"/><Relationship Id="rId34" Type="http://schemas.openxmlformats.org/officeDocument/2006/relationships/slide" Target="slides/slide32.xml"/><Relationship Id="rId39" Type="http://schemas.openxmlformats.org/officeDocument/2006/relationships/viewProps" Target="viewProps.xml"/><Relationship Id="rId40" Type="http://schemas.openxmlformats.org/officeDocument/2006/relationships/theme" Target="theme/theme1.xml"/><Relationship Id="rId7" Type="http://schemas.openxmlformats.org/officeDocument/2006/relationships/slide" Target="slides/slide5.xml"/><Relationship Id="rId36" Type="http://schemas.openxmlformats.org/officeDocument/2006/relationships/handoutMaster" Target="handoutMasters/handoutMaster1.xml"/><Relationship Id="rId1" Type="http://schemas.openxmlformats.org/officeDocument/2006/relationships/slideMaster" Target="slideMasters/slideMaster1.xml"/><Relationship Id="rId24" Type="http://schemas.openxmlformats.org/officeDocument/2006/relationships/slide" Target="slides/slide22.xml"/><Relationship Id="rId25" Type="http://schemas.openxmlformats.org/officeDocument/2006/relationships/slide" Target="slides/slide23.xml"/><Relationship Id="rId8" Type="http://schemas.openxmlformats.org/officeDocument/2006/relationships/slide" Target="slides/slide6.xml"/><Relationship Id="rId13" Type="http://schemas.openxmlformats.org/officeDocument/2006/relationships/slide" Target="slides/slide11.xml"/><Relationship Id="rId10" Type="http://schemas.openxmlformats.org/officeDocument/2006/relationships/slide" Target="slides/slide8.xml"/><Relationship Id="rId32" Type="http://schemas.openxmlformats.org/officeDocument/2006/relationships/slide" Target="slides/slide30.xml"/><Relationship Id="rId37" Type="http://schemas.openxmlformats.org/officeDocument/2006/relationships/printerSettings" Target="printerSettings/printerSettings1.bin"/><Relationship Id="rId12" Type="http://schemas.openxmlformats.org/officeDocument/2006/relationships/slide" Target="slides/slide10.xml"/><Relationship Id="rId17" Type="http://schemas.openxmlformats.org/officeDocument/2006/relationships/slide" Target="slides/slide15.xml"/><Relationship Id="rId9" Type="http://schemas.openxmlformats.org/officeDocument/2006/relationships/slide" Target="slides/slide7.xml"/><Relationship Id="rId18" Type="http://schemas.openxmlformats.org/officeDocument/2006/relationships/slide" Target="slides/slide16.xml"/><Relationship Id="rId3" Type="http://schemas.openxmlformats.org/officeDocument/2006/relationships/slide" Target="slides/slide1.xml"/><Relationship Id="rId27" Type="http://schemas.openxmlformats.org/officeDocument/2006/relationships/slide" Target="slides/slide25.xml"/><Relationship Id="rId14" Type="http://schemas.openxmlformats.org/officeDocument/2006/relationships/slide" Target="slides/slide12.xml"/><Relationship Id="rId23" Type="http://schemas.openxmlformats.org/officeDocument/2006/relationships/slide" Target="slides/slide21.xml"/><Relationship Id="rId4" Type="http://schemas.openxmlformats.org/officeDocument/2006/relationships/slide" Target="slides/slide2.xml"/><Relationship Id="rId28" Type="http://schemas.openxmlformats.org/officeDocument/2006/relationships/slide" Target="slides/slide26.xml"/><Relationship Id="rId26" Type="http://schemas.openxmlformats.org/officeDocument/2006/relationships/slide" Target="slides/slide24.xml"/><Relationship Id="rId30" Type="http://schemas.openxmlformats.org/officeDocument/2006/relationships/slide" Target="slides/slide28.xml"/><Relationship Id="rId11" Type="http://schemas.openxmlformats.org/officeDocument/2006/relationships/slide" Target="slides/slide9.xml"/><Relationship Id="rId29" Type="http://schemas.openxmlformats.org/officeDocument/2006/relationships/slide" Target="slides/slide27.xml"/><Relationship Id="rId6" Type="http://schemas.openxmlformats.org/officeDocument/2006/relationships/slide" Target="slides/slide4.xml"/><Relationship Id="rId16" Type="http://schemas.openxmlformats.org/officeDocument/2006/relationships/slide" Target="slides/slide14.xml"/><Relationship Id="rId33" Type="http://schemas.openxmlformats.org/officeDocument/2006/relationships/slide" Target="slides/slide31.xml"/><Relationship Id="rId41"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19" Type="http://schemas.openxmlformats.org/officeDocument/2006/relationships/slide" Target="slides/slide17.xml"/><Relationship Id="rId38" Type="http://schemas.openxmlformats.org/officeDocument/2006/relationships/presProps" Target="presProps.xml"/><Relationship Id="rId20" Type="http://schemas.openxmlformats.org/officeDocument/2006/relationships/slide" Target="slides/slide18.xml"/><Relationship Id="rId22" Type="http://schemas.openxmlformats.org/officeDocument/2006/relationships/slide" Target="slides/slide20.xml"/><Relationship Id="rId21" Type="http://schemas.openxmlformats.org/officeDocument/2006/relationships/slide" Target="slides/slide19.xml"/><Relationship Id="rId2" Type="http://schemas.openxmlformats.org/officeDocument/2006/relationships/slideMaster" Target="slideMasters/slideMaster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40674" name="Rectangle 2"/>
          <p:cNvSpPr>
            <a:spLocks noGrp="1" noChangeArrowheads="1"/>
          </p:cNvSpPr>
          <p:nvPr>
            <p:ph type="hdr" sz="quarter"/>
          </p:nvPr>
        </p:nvSpPr>
        <p:spPr bwMode="auto">
          <a:xfrm>
            <a:off x="1" y="0"/>
            <a:ext cx="3170138" cy="479539"/>
          </a:xfrm>
          <a:prstGeom prst="rect">
            <a:avLst/>
          </a:prstGeom>
          <a:noFill/>
          <a:ln w="9525">
            <a:noFill/>
            <a:miter lim="800000"/>
            <a:headEnd/>
            <a:tailEnd/>
          </a:ln>
          <a:effectLst/>
        </p:spPr>
        <p:txBody>
          <a:bodyPr vert="horz" wrap="square" lIns="95628" tIns="47814" rIns="95628" bIns="47814" numCol="1" anchor="t" anchorCtr="0" compatLnSpc="1">
            <a:prstTxWarp prst="textNoShape">
              <a:avLst/>
            </a:prstTxWarp>
          </a:bodyPr>
          <a:lstStyle>
            <a:lvl1pPr defTabSz="955675">
              <a:defRPr sz="1300" smtClean="0"/>
            </a:lvl1pPr>
          </a:lstStyle>
          <a:p>
            <a:pPr>
              <a:defRPr/>
            </a:pPr>
            <a:endParaRPr lang="en-US"/>
          </a:p>
        </p:txBody>
      </p:sp>
      <p:sp>
        <p:nvSpPr>
          <p:cNvPr id="540675" name="Rectangle 3"/>
          <p:cNvSpPr>
            <a:spLocks noGrp="1" noChangeArrowheads="1"/>
          </p:cNvSpPr>
          <p:nvPr>
            <p:ph type="dt" sz="quarter" idx="1"/>
          </p:nvPr>
        </p:nvSpPr>
        <p:spPr bwMode="auto">
          <a:xfrm>
            <a:off x="4143427" y="0"/>
            <a:ext cx="3170138" cy="479539"/>
          </a:xfrm>
          <a:prstGeom prst="rect">
            <a:avLst/>
          </a:prstGeom>
          <a:noFill/>
          <a:ln w="9525">
            <a:noFill/>
            <a:miter lim="800000"/>
            <a:headEnd/>
            <a:tailEnd/>
          </a:ln>
          <a:effectLst/>
        </p:spPr>
        <p:txBody>
          <a:bodyPr vert="horz" wrap="square" lIns="95628" tIns="47814" rIns="95628" bIns="47814" numCol="1" anchor="t" anchorCtr="0" compatLnSpc="1">
            <a:prstTxWarp prst="textNoShape">
              <a:avLst/>
            </a:prstTxWarp>
          </a:bodyPr>
          <a:lstStyle>
            <a:lvl1pPr algn="r" defTabSz="955675">
              <a:defRPr sz="1300" smtClean="0"/>
            </a:lvl1pPr>
          </a:lstStyle>
          <a:p>
            <a:pPr>
              <a:defRPr/>
            </a:pPr>
            <a:endParaRPr lang="en-US"/>
          </a:p>
        </p:txBody>
      </p:sp>
      <p:sp>
        <p:nvSpPr>
          <p:cNvPr id="540676" name="Rectangle 4"/>
          <p:cNvSpPr>
            <a:spLocks noGrp="1" noChangeArrowheads="1"/>
          </p:cNvSpPr>
          <p:nvPr>
            <p:ph type="ftr" sz="quarter" idx="2"/>
          </p:nvPr>
        </p:nvSpPr>
        <p:spPr bwMode="auto">
          <a:xfrm>
            <a:off x="1" y="9120172"/>
            <a:ext cx="3170138" cy="479539"/>
          </a:xfrm>
          <a:prstGeom prst="rect">
            <a:avLst/>
          </a:prstGeom>
          <a:noFill/>
          <a:ln w="9525">
            <a:noFill/>
            <a:miter lim="800000"/>
            <a:headEnd/>
            <a:tailEnd/>
          </a:ln>
          <a:effectLst/>
        </p:spPr>
        <p:txBody>
          <a:bodyPr vert="horz" wrap="square" lIns="95628" tIns="47814" rIns="95628" bIns="47814" numCol="1" anchor="b" anchorCtr="0" compatLnSpc="1">
            <a:prstTxWarp prst="textNoShape">
              <a:avLst/>
            </a:prstTxWarp>
          </a:bodyPr>
          <a:lstStyle>
            <a:lvl1pPr defTabSz="955675">
              <a:defRPr sz="1300" smtClean="0"/>
            </a:lvl1pPr>
          </a:lstStyle>
          <a:p>
            <a:pPr>
              <a:defRPr/>
            </a:pPr>
            <a:endParaRPr lang="en-US"/>
          </a:p>
        </p:txBody>
      </p:sp>
      <p:sp>
        <p:nvSpPr>
          <p:cNvPr id="540677" name="Rectangle 5"/>
          <p:cNvSpPr>
            <a:spLocks noGrp="1" noChangeArrowheads="1"/>
          </p:cNvSpPr>
          <p:nvPr>
            <p:ph type="sldNum" sz="quarter" idx="3"/>
          </p:nvPr>
        </p:nvSpPr>
        <p:spPr bwMode="auto">
          <a:xfrm>
            <a:off x="4143427" y="9120172"/>
            <a:ext cx="3170138" cy="479539"/>
          </a:xfrm>
          <a:prstGeom prst="rect">
            <a:avLst/>
          </a:prstGeom>
          <a:noFill/>
          <a:ln w="9525">
            <a:noFill/>
            <a:miter lim="800000"/>
            <a:headEnd/>
            <a:tailEnd/>
          </a:ln>
          <a:effectLst/>
        </p:spPr>
        <p:txBody>
          <a:bodyPr vert="horz" wrap="square" lIns="95628" tIns="47814" rIns="95628" bIns="47814" numCol="1" anchor="b" anchorCtr="0" compatLnSpc="1">
            <a:prstTxWarp prst="textNoShape">
              <a:avLst/>
            </a:prstTxWarp>
          </a:bodyPr>
          <a:lstStyle>
            <a:lvl1pPr algn="r" defTabSz="955675">
              <a:defRPr sz="1300" smtClean="0"/>
            </a:lvl1pPr>
          </a:lstStyle>
          <a:p>
            <a:pPr>
              <a:defRPr/>
            </a:pPr>
            <a:fld id="{3FEE58F0-C246-4561-A1D9-6BC5F1C3DFCC}"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3170138" cy="479539"/>
          </a:xfrm>
          <a:prstGeom prst="rect">
            <a:avLst/>
          </a:prstGeom>
          <a:noFill/>
          <a:ln w="9525">
            <a:noFill/>
            <a:miter lim="800000"/>
            <a:headEnd/>
            <a:tailEnd/>
          </a:ln>
          <a:effectLst/>
        </p:spPr>
        <p:txBody>
          <a:bodyPr vert="horz" wrap="square" lIns="95611" tIns="47806" rIns="95611" bIns="47806" numCol="1" anchor="t" anchorCtr="0" compatLnSpc="1">
            <a:prstTxWarp prst="textNoShape">
              <a:avLst/>
            </a:prstTxWarp>
          </a:bodyPr>
          <a:lstStyle>
            <a:lvl1pPr defTabSz="955675">
              <a:defRPr sz="1300" smtClean="0"/>
            </a:lvl1pPr>
          </a:lstStyle>
          <a:p>
            <a:pPr>
              <a:defRPr/>
            </a:pPr>
            <a:endParaRPr lang="en-US"/>
          </a:p>
        </p:txBody>
      </p:sp>
      <p:sp>
        <p:nvSpPr>
          <p:cNvPr id="17411" name="Rectangle 3"/>
          <p:cNvSpPr>
            <a:spLocks noGrp="1" noChangeArrowheads="1"/>
          </p:cNvSpPr>
          <p:nvPr>
            <p:ph type="dt" idx="1"/>
          </p:nvPr>
        </p:nvSpPr>
        <p:spPr bwMode="auto">
          <a:xfrm>
            <a:off x="4143427" y="0"/>
            <a:ext cx="3170138" cy="479539"/>
          </a:xfrm>
          <a:prstGeom prst="rect">
            <a:avLst/>
          </a:prstGeom>
          <a:noFill/>
          <a:ln w="9525">
            <a:noFill/>
            <a:miter lim="800000"/>
            <a:headEnd/>
            <a:tailEnd/>
          </a:ln>
          <a:effectLst/>
        </p:spPr>
        <p:txBody>
          <a:bodyPr vert="horz" wrap="square" lIns="95611" tIns="47806" rIns="95611" bIns="47806" numCol="1" anchor="t" anchorCtr="0" compatLnSpc="1">
            <a:prstTxWarp prst="textNoShape">
              <a:avLst/>
            </a:prstTxWarp>
          </a:bodyPr>
          <a:lstStyle>
            <a:lvl1pPr algn="r" defTabSz="955675">
              <a:defRPr sz="1300" smtClean="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258888" y="720725"/>
            <a:ext cx="4799012" cy="3598863"/>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731194" y="4558597"/>
            <a:ext cx="5852814" cy="4321806"/>
          </a:xfrm>
          <a:prstGeom prst="rect">
            <a:avLst/>
          </a:prstGeom>
          <a:noFill/>
          <a:ln w="9525">
            <a:noFill/>
            <a:miter lim="800000"/>
            <a:headEnd/>
            <a:tailEnd/>
          </a:ln>
          <a:effectLst/>
        </p:spPr>
        <p:txBody>
          <a:bodyPr vert="horz" wrap="square" lIns="95611" tIns="47806" rIns="95611" bIns="478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120172"/>
            <a:ext cx="3170138" cy="479539"/>
          </a:xfrm>
          <a:prstGeom prst="rect">
            <a:avLst/>
          </a:prstGeom>
          <a:noFill/>
          <a:ln w="9525">
            <a:noFill/>
            <a:miter lim="800000"/>
            <a:headEnd/>
            <a:tailEnd/>
          </a:ln>
          <a:effectLst/>
        </p:spPr>
        <p:txBody>
          <a:bodyPr vert="horz" wrap="square" lIns="95611" tIns="47806" rIns="95611" bIns="47806" numCol="1" anchor="b" anchorCtr="0" compatLnSpc="1">
            <a:prstTxWarp prst="textNoShape">
              <a:avLst/>
            </a:prstTxWarp>
          </a:bodyPr>
          <a:lstStyle>
            <a:lvl1pPr defTabSz="955675">
              <a:defRPr sz="1300" smtClean="0"/>
            </a:lvl1pPr>
          </a:lstStyle>
          <a:p>
            <a:pPr>
              <a:defRPr/>
            </a:pPr>
            <a:endParaRPr lang="en-US"/>
          </a:p>
        </p:txBody>
      </p:sp>
      <p:sp>
        <p:nvSpPr>
          <p:cNvPr id="17415" name="Rectangle 7"/>
          <p:cNvSpPr>
            <a:spLocks noGrp="1" noChangeArrowheads="1"/>
          </p:cNvSpPr>
          <p:nvPr>
            <p:ph type="sldNum" sz="quarter" idx="5"/>
          </p:nvPr>
        </p:nvSpPr>
        <p:spPr bwMode="auto">
          <a:xfrm>
            <a:off x="4143427" y="9120172"/>
            <a:ext cx="3170138" cy="479539"/>
          </a:xfrm>
          <a:prstGeom prst="rect">
            <a:avLst/>
          </a:prstGeom>
          <a:noFill/>
          <a:ln w="9525">
            <a:noFill/>
            <a:miter lim="800000"/>
            <a:headEnd/>
            <a:tailEnd/>
          </a:ln>
          <a:effectLst/>
        </p:spPr>
        <p:txBody>
          <a:bodyPr vert="horz" wrap="square" lIns="95611" tIns="47806" rIns="95611" bIns="47806" numCol="1" anchor="b" anchorCtr="0" compatLnSpc="1">
            <a:prstTxWarp prst="textNoShape">
              <a:avLst/>
            </a:prstTxWarp>
          </a:bodyPr>
          <a:lstStyle>
            <a:lvl1pPr algn="r" defTabSz="955675">
              <a:defRPr sz="1300" smtClean="0"/>
            </a:lvl1pPr>
          </a:lstStyle>
          <a:p>
            <a:pPr>
              <a:defRPr/>
            </a:pPr>
            <a:fld id="{7E92E23D-D5DA-47E7-8F47-8C93F3CD5D8C}"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37BDC1E5-00AF-46DB-801F-71020675325C}" type="slidenum">
              <a:rPr lang="en-US"/>
              <a:pPr/>
              <a:t>1</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B726731-A6D9-4755-B847-A0CF3869F72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1B2E82-00E0-45E7-BBE1-EE023221B6D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5" name="Rectangle 5"/>
          <p:cNvSpPr>
            <a:spLocks noGrp="1" noChangeArrowheads="1"/>
          </p:cNvSpPr>
          <p:nvPr>
            <p:ph type="ftr" sz="quarter" idx="11"/>
          </p:nvPr>
        </p:nvSpPr>
        <p:spPr>
          <a:xfrm>
            <a:off x="2743200" y="6245225"/>
            <a:ext cx="3276600" cy="476250"/>
          </a:xfrm>
          <a:ln/>
        </p:spPr>
        <p:txBody>
          <a:bodyPr/>
          <a:lstStyle>
            <a:lvl1pPr>
              <a:defRPr/>
            </a:lvl1pPr>
          </a:lstStyle>
          <a:p>
            <a:pPr>
              <a:defRPr/>
            </a:pPr>
            <a:r>
              <a:rPr lang="en-US" smtClean="0"/>
              <a:t>Lucie Linssen, Physics Opportunities Workshop</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DF79396-7603-441B-8B51-A6C5D8C8250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accent2">
            <a:lumMod val="75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r>
              <a:rPr lang="en-US" smtClean="0"/>
              <a:t>CERN, May 13th 2009</a:t>
            </a:r>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r>
              <a:rPr lang="en-US" smtClean="0"/>
              <a:t>Lucie Linssen, Physics Opportunities Workshop</a:t>
            </a:r>
            <a:endParaRPr lang="en-US" dirty="0"/>
          </a:p>
        </p:txBody>
      </p:sp>
      <p:sp>
        <p:nvSpPr>
          <p:cNvPr id="29" name="Slide Number Placeholder 28"/>
          <p:cNvSpPr>
            <a:spLocks noGrp="1"/>
          </p:cNvSpPr>
          <p:nvPr>
            <p:ph type="sldNum" sz="quarter" idx="12"/>
          </p:nvPr>
        </p:nvSpPr>
        <p:spPr>
          <a:xfrm>
            <a:off x="8001000" y="228600"/>
            <a:ext cx="838200" cy="381000"/>
          </a:xfrm>
          <a:prstGeom prst="rect">
            <a:avLst/>
          </a:prstGeom>
        </p:spPr>
        <p:txBody>
          <a:bodyPr/>
          <a:lstStyle>
            <a:lvl1pPr>
              <a:defRPr>
                <a:solidFill>
                  <a:schemeClr val="tx2"/>
                </a:solidFill>
              </a:defRPr>
            </a:lvl1pPr>
          </a:lstStyle>
          <a:p>
            <a:pPr>
              <a:defRPr/>
            </a:pPr>
            <a:fld id="{6B726731-A6D9-4755-B847-A0CF3869F727}"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1_Title Slide">
    <p:bg>
      <p:bgPr>
        <a:solidFill>
          <a:schemeClr val="accent2">
            <a:lumMod val="75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09600" y="685800"/>
            <a:ext cx="8534400" cy="1447800"/>
          </a:xfrm>
        </p:spPr>
        <p:txBody>
          <a:bodyPr anchor="ctr"/>
          <a:lstStyle>
            <a:lvl1pPr>
              <a:defRPr cap="all" baseline="0">
                <a:latin typeface="+mj-lt"/>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609600" y="2209800"/>
            <a:ext cx="85344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133600" cy="685800"/>
          </a:xfrm>
        </p:spPr>
        <p:txBody>
          <a:bodyPr>
            <a:noAutofit/>
          </a:bodyPr>
          <a:lstStyle>
            <a:lvl1pPr algn="ctr">
              <a:defRPr sz="1400">
                <a:solidFill>
                  <a:srgbClr val="FFFFFF"/>
                </a:solidFill>
              </a:defRPr>
            </a:lvl1pPr>
          </a:lstStyle>
          <a:p>
            <a:pPr>
              <a:defRPr/>
            </a:pPr>
            <a:r>
              <a:rPr lang="en-US" smtClean="0"/>
              <a:t>CERN, May 13th 2009</a:t>
            </a:r>
            <a:endParaRPr lang="en-US" dirty="0"/>
          </a:p>
        </p:txBody>
      </p:sp>
      <p:sp>
        <p:nvSpPr>
          <p:cNvPr id="17" name="Footer Placeholder 16"/>
          <p:cNvSpPr>
            <a:spLocks noGrp="1"/>
          </p:cNvSpPr>
          <p:nvPr>
            <p:ph type="ftr" sz="quarter" idx="11"/>
          </p:nvPr>
        </p:nvSpPr>
        <p:spPr>
          <a:xfrm>
            <a:off x="2362200" y="6096000"/>
            <a:ext cx="5867400" cy="647700"/>
          </a:xfrm>
        </p:spPr>
        <p:txBody>
          <a:bodyPr/>
          <a:lstStyle>
            <a:lvl1pPr algn="r">
              <a:defRPr>
                <a:solidFill>
                  <a:schemeClr val="tx2"/>
                </a:solidFill>
              </a:defRPr>
            </a:lvl1pPr>
          </a:lstStyle>
          <a:p>
            <a:pPr>
              <a:defRPr/>
            </a:pPr>
            <a:r>
              <a:rPr lang="en-US" smtClean="0"/>
              <a:t>Lucie Linssen, Physics Opportunities Workshop</a:t>
            </a:r>
            <a:endParaRPr lang="en-US" dirty="0"/>
          </a:p>
        </p:txBody>
      </p:sp>
      <p:sp>
        <p:nvSpPr>
          <p:cNvPr id="29" name="Slide Number Placeholder 28"/>
          <p:cNvSpPr>
            <a:spLocks noGrp="1"/>
          </p:cNvSpPr>
          <p:nvPr>
            <p:ph type="sldNum" sz="quarter" idx="12"/>
          </p:nvPr>
        </p:nvSpPr>
        <p:spPr>
          <a:xfrm>
            <a:off x="8298180" y="6096000"/>
            <a:ext cx="838200" cy="647700"/>
          </a:xfrm>
          <a:prstGeom prst="rect">
            <a:avLst/>
          </a:prstGeom>
        </p:spPr>
        <p:txBody>
          <a:bodyPr anchor="ctr" anchorCtr="0"/>
          <a:lstStyle>
            <a:lvl1pPr>
              <a:defRPr sz="1200" b="0">
                <a:solidFill>
                  <a:schemeClr val="tx2"/>
                </a:solidFill>
              </a:defRPr>
            </a:lvl1pPr>
          </a:lstStyle>
          <a:p>
            <a:pPr>
              <a:defRPr/>
            </a:pPr>
            <a:fld id="{6B726731-A6D9-4755-B847-A0CF3869F727}" type="slidenum">
              <a:rPr lang="en-US" smtClean="0"/>
              <a:pPr>
                <a:defRPr/>
              </a:pPr>
              <a:t>‹#›</a:t>
            </a:fld>
            <a:endParaRPr lang="en-US" dirty="0"/>
          </a:p>
        </p:txBody>
      </p:sp>
      <p:sp>
        <p:nvSpPr>
          <p:cNvPr id="12" name="Content Placeholder 7"/>
          <p:cNvSpPr>
            <a:spLocks noGrp="1"/>
          </p:cNvSpPr>
          <p:nvPr>
            <p:ph sz="quarter" idx="13"/>
          </p:nvPr>
        </p:nvSpPr>
        <p:spPr>
          <a:xfrm>
            <a:off x="612648" y="2971800"/>
            <a:ext cx="8531352" cy="29718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235744"/>
            <a:ext cx="8153400" cy="685800"/>
          </a:xfrm>
        </p:spPr>
        <p:txBody>
          <a:bodyPr>
            <a:normAutofit/>
          </a:bodyPr>
          <a:lstStyle>
            <a:lvl1pPr>
              <a:defRPr sz="4000">
                <a:latin typeface="Arial" pitchFamily="34" charset="0"/>
                <a:cs typeface="Arial"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a:xfrm>
            <a:off x="6477000" y="6492875"/>
            <a:ext cx="2667000" cy="365125"/>
          </a:xfrm>
        </p:spPr>
        <p:txBody>
          <a:bodyPr/>
          <a:lstStyle/>
          <a:p>
            <a:pPr>
              <a:defRPr/>
            </a:pPr>
            <a:r>
              <a:rPr lang="en-US" smtClean="0"/>
              <a:t>CERN, May 13th 2009</a:t>
            </a:r>
            <a:endParaRPr lang="en-US" dirty="0"/>
          </a:p>
        </p:txBody>
      </p:sp>
      <p:sp>
        <p:nvSpPr>
          <p:cNvPr id="5" name="Footer Placeholder 4"/>
          <p:cNvSpPr>
            <a:spLocks noGrp="1"/>
          </p:cNvSpPr>
          <p:nvPr>
            <p:ph type="ftr" sz="quarter" idx="11"/>
          </p:nvPr>
        </p:nvSpPr>
        <p:spPr>
          <a:xfrm>
            <a:off x="609600" y="6492875"/>
            <a:ext cx="5421083" cy="365125"/>
          </a:xfrm>
        </p:spPr>
        <p:txBody>
          <a:bodyPr/>
          <a:lstStyle/>
          <a:p>
            <a:pPr>
              <a:defRPr/>
            </a:pPr>
            <a:r>
              <a:rPr lang="en-US" smtClean="0"/>
              <a:t>Lucie Linssen, Physics Opportunities Workshop</a:t>
            </a:r>
            <a:endParaRPr lang="en-US" dirty="0"/>
          </a:p>
        </p:txBody>
      </p:sp>
      <p:sp>
        <p:nvSpPr>
          <p:cNvPr id="6" name="Slide Number Placeholder 5"/>
          <p:cNvSpPr>
            <a:spLocks noGrp="1"/>
          </p:cNvSpPr>
          <p:nvPr>
            <p:ph type="sldNum" sz="quarter" idx="12"/>
          </p:nvPr>
        </p:nvSpPr>
        <p:spPr>
          <a:xfrm>
            <a:off x="-7620" y="990600"/>
            <a:ext cx="533400" cy="358140"/>
          </a:xfrm>
          <a:prstGeom prst="rect">
            <a:avLst/>
          </a:prstGeom>
          <a:solidFill>
            <a:schemeClr val="accent2"/>
          </a:solidFill>
        </p:spPr>
        <p:txBody>
          <a:bodyPr/>
          <a:lstStyle>
            <a:lvl1pPr>
              <a:defRPr>
                <a:solidFill>
                  <a:srgbClr val="FFFFFF"/>
                </a:solidFill>
              </a:defRPr>
            </a:lvl1pPr>
          </a:lstStyle>
          <a:p>
            <a:pPr>
              <a:defRPr/>
            </a:pPr>
            <a:fld id="{81CAAEE0-71EF-4E90-A6C4-A91C876B9738}" type="slidenum">
              <a:rPr lang="en-US" smtClean="0"/>
              <a:pPr>
                <a:defRPr/>
              </a:pPr>
              <a:t>‹#›</a:t>
            </a:fld>
            <a:endParaRPr lang="en-US" dirty="0"/>
          </a:p>
        </p:txBody>
      </p:sp>
      <p:sp>
        <p:nvSpPr>
          <p:cNvPr id="8" name="Content Placeholder 7"/>
          <p:cNvSpPr>
            <a:spLocks noGrp="1"/>
          </p:cNvSpPr>
          <p:nvPr>
            <p:ph sz="quarter" idx="1"/>
          </p:nvPr>
        </p:nvSpPr>
        <p:spPr>
          <a:xfrm>
            <a:off x="612648" y="1371600"/>
            <a:ext cx="8531352" cy="50292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4" name="Text Placeholder 13"/>
          <p:cNvSpPr>
            <a:spLocks noGrp="1"/>
          </p:cNvSpPr>
          <p:nvPr>
            <p:ph type="body" sz="quarter" idx="13"/>
          </p:nvPr>
        </p:nvSpPr>
        <p:spPr>
          <a:xfrm>
            <a:off x="609600" y="990600"/>
            <a:ext cx="8534400" cy="369332"/>
          </a:xfrm>
          <a:solidFill>
            <a:schemeClr val="accent2">
              <a:lumMod val="75000"/>
            </a:schemeClr>
          </a:solidFill>
        </p:spPr>
        <p:txBody>
          <a:bodyPr wrap="none">
            <a:normAutofit/>
          </a:bodyPr>
          <a:lstStyle>
            <a:lvl1pPr>
              <a:buNone/>
              <a:defRPr sz="1800">
                <a:solidFill>
                  <a:schemeClr val="bg1"/>
                </a:solidFill>
                <a:latin typeface="Arial" pitchFamily="34" charset="0"/>
                <a:cs typeface="Arial" pitchFamily="34" charset="0"/>
              </a:defRPr>
            </a:lvl1pPr>
          </a:lstStyle>
          <a:p>
            <a:pPr lvl="0"/>
            <a:r>
              <a:rPr lang="en-US" dirty="0" smtClean="0"/>
              <a:t>Click to edit Master text styles</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838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838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838200"/>
            <a:ext cx="7620000" cy="990600"/>
          </a:xfrm>
          <a:solidFill>
            <a:schemeClr val="accent2">
              <a:lumMod val="75000"/>
            </a:schemeClr>
          </a:solidFill>
        </p:spPr>
        <p:txBody>
          <a:bodyPr/>
          <a:lstStyle>
            <a:lvl1pPr algn="l">
              <a:buNone/>
              <a:defRPr sz="4400" b="0" cap="none">
                <a:solidFill>
                  <a:schemeClr val="tx1">
                    <a:lumMod val="85000"/>
                    <a:lumOff val="15000"/>
                  </a:schemeClr>
                </a:solidFill>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p:txBody>
          <a:bodyPr/>
          <a:lstStyle/>
          <a:p>
            <a:pPr>
              <a:defRPr/>
            </a:pPr>
            <a:r>
              <a:rPr lang="en-US" smtClean="0"/>
              <a:t>CERN, May 13th 2009</a:t>
            </a:r>
            <a:endParaRPr lang="en-US" dirty="0"/>
          </a:p>
        </p:txBody>
      </p:sp>
      <p:sp>
        <p:nvSpPr>
          <p:cNvPr id="13" name="Slide Number Placeholder 12"/>
          <p:cNvSpPr>
            <a:spLocks noGrp="1"/>
          </p:cNvSpPr>
          <p:nvPr>
            <p:ph type="sldNum" sz="quarter" idx="11"/>
          </p:nvPr>
        </p:nvSpPr>
        <p:spPr>
          <a:xfrm>
            <a:off x="0" y="1752600"/>
            <a:ext cx="1295400" cy="701676"/>
          </a:xfrm>
          <a:prstGeom prst="rect">
            <a:avLst/>
          </a:prstGeom>
        </p:spPr>
        <p:txBody>
          <a:bodyPr>
            <a:noAutofit/>
          </a:bodyPr>
          <a:lstStyle>
            <a:lvl1pPr>
              <a:defRPr sz="2400">
                <a:solidFill>
                  <a:srgbClr val="FFFFFF"/>
                </a:solidFill>
              </a:defRPr>
            </a:lvl1pPr>
          </a:lstStyle>
          <a:p>
            <a:pPr>
              <a:defRPr/>
            </a:pPr>
            <a:fld id="{D937E3E2-8DDA-4B22-8EE7-613B19A855CA}" type="slidenum">
              <a:rPr lang="en-US" smtClean="0"/>
              <a:pPr>
                <a:defRPr/>
              </a:pPr>
              <a:t>‹#›</a:t>
            </a:fld>
            <a:endParaRPr lang="en-US" dirty="0"/>
          </a:p>
        </p:txBody>
      </p:sp>
      <p:sp>
        <p:nvSpPr>
          <p:cNvPr id="14" name="Footer Placeholder 13"/>
          <p:cNvSpPr>
            <a:spLocks noGrp="1"/>
          </p:cNvSpPr>
          <p:nvPr>
            <p:ph type="ftr" sz="quarter" idx="12"/>
          </p:nvPr>
        </p:nvSpPr>
        <p:spPr/>
        <p:txBody>
          <a:bodyPr/>
          <a:lstStyle/>
          <a:p>
            <a:pPr>
              <a:defRPr/>
            </a:pPr>
            <a:r>
              <a:rPr lang="en-US" smtClean="0"/>
              <a:t>Lucie Linssen, Physics Opportunities Workshop</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371600"/>
            <a:ext cx="4191000" cy="5105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0" y="1371600"/>
            <a:ext cx="4299099" cy="5105399"/>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p:txBody>
          <a:bodyPr rtlCol="0"/>
          <a:lstStyle/>
          <a:p>
            <a:pPr>
              <a:defRPr/>
            </a:pPr>
            <a:r>
              <a:rPr lang="en-US" smtClean="0"/>
              <a:t>CERN, May 13th 2009</a:t>
            </a:r>
            <a:endParaRPr lang="en-US" dirty="0"/>
          </a:p>
        </p:txBody>
      </p:sp>
      <p:sp>
        <p:nvSpPr>
          <p:cNvPr id="10" name="Slide Number Placeholder 9"/>
          <p:cNvSpPr>
            <a:spLocks noGrp="1"/>
          </p:cNvSpPr>
          <p:nvPr>
            <p:ph type="sldNum" sz="quarter" idx="16"/>
          </p:nvPr>
        </p:nvSpPr>
        <p:spPr>
          <a:xfrm>
            <a:off x="0" y="990600"/>
            <a:ext cx="533400" cy="381000"/>
          </a:xfrm>
          <a:prstGeom prst="rect">
            <a:avLst/>
          </a:prstGeom>
          <a:solidFill>
            <a:schemeClr val="accent2"/>
          </a:solidFill>
        </p:spPr>
        <p:txBody>
          <a:bodyPr rtlCol="0"/>
          <a:lstStyle>
            <a:lvl1pPr>
              <a:defRPr>
                <a:solidFill>
                  <a:schemeClr val="bg1"/>
                </a:solidFill>
              </a:defRPr>
            </a:lvl1pPr>
          </a:lstStyle>
          <a:p>
            <a:pPr>
              <a:defRPr/>
            </a:pPr>
            <a:fld id="{3B96EB75-6A09-4CDC-941C-B17A6555E03D}" type="slidenum">
              <a:rPr lang="en-US" smtClean="0"/>
              <a:pPr>
                <a:defRPr/>
              </a:pPr>
              <a:t>‹#›</a:t>
            </a:fld>
            <a:endParaRPr lang="en-US" dirty="0"/>
          </a:p>
        </p:txBody>
      </p:sp>
      <p:sp>
        <p:nvSpPr>
          <p:cNvPr id="12" name="Footer Placeholder 11"/>
          <p:cNvSpPr>
            <a:spLocks noGrp="1"/>
          </p:cNvSpPr>
          <p:nvPr>
            <p:ph type="ftr" sz="quarter" idx="17"/>
          </p:nvPr>
        </p:nvSpPr>
        <p:spPr/>
        <p:txBody>
          <a:bodyPr rtlCol="0"/>
          <a:lstStyle/>
          <a:p>
            <a:pPr>
              <a:defRPr/>
            </a:pPr>
            <a:r>
              <a:rPr lang="en-US" smtClean="0"/>
              <a:t>Lucie Linssen, Physics Opportunities Workshop</a:t>
            </a:r>
            <a:endParaRPr lang="en-US" dirty="0"/>
          </a:p>
        </p:txBody>
      </p:sp>
      <p:sp>
        <p:nvSpPr>
          <p:cNvPr id="15" name="Text Placeholder 13"/>
          <p:cNvSpPr>
            <a:spLocks noGrp="1"/>
          </p:cNvSpPr>
          <p:nvPr>
            <p:ph type="body" sz="quarter" idx="13"/>
          </p:nvPr>
        </p:nvSpPr>
        <p:spPr>
          <a:xfrm>
            <a:off x="609600" y="990600"/>
            <a:ext cx="8534400" cy="369332"/>
          </a:xfrm>
          <a:solidFill>
            <a:schemeClr val="accent2">
              <a:lumMod val="75000"/>
            </a:schemeClr>
          </a:solidFill>
        </p:spPr>
        <p:txBody>
          <a:bodyPr wrap="none">
            <a:normAutofit/>
          </a:bodyPr>
          <a:lstStyle>
            <a:lvl1pPr>
              <a:buNone/>
              <a:defRPr sz="1800">
                <a:solidFill>
                  <a:schemeClr val="bg1"/>
                </a:solidFill>
                <a:latin typeface="Arial" pitchFamily="34" charset="0"/>
                <a:cs typeface="Arial" pitchFamily="34" charset="0"/>
              </a:defRPr>
            </a:lvl1pPr>
          </a:lstStyle>
          <a:p>
            <a:pPr lvl="0"/>
            <a:r>
              <a:rPr lang="en-US" dirty="0" smtClean="0"/>
              <a:t>Click to edit Master text styles</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371600"/>
            <a:ext cx="8534400" cy="2438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609600" y="3886200"/>
            <a:ext cx="8534399" cy="2590799"/>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p:txBody>
          <a:bodyPr rtlCol="0"/>
          <a:lstStyle/>
          <a:p>
            <a:pPr>
              <a:defRPr/>
            </a:pPr>
            <a:r>
              <a:rPr lang="en-US" smtClean="0"/>
              <a:t>CERN, May 13th 2009</a:t>
            </a:r>
            <a:endParaRPr lang="en-US" dirty="0"/>
          </a:p>
        </p:txBody>
      </p:sp>
      <p:sp>
        <p:nvSpPr>
          <p:cNvPr id="10" name="Slide Number Placeholder 9"/>
          <p:cNvSpPr>
            <a:spLocks noGrp="1"/>
          </p:cNvSpPr>
          <p:nvPr>
            <p:ph type="sldNum" sz="quarter" idx="16"/>
          </p:nvPr>
        </p:nvSpPr>
        <p:spPr>
          <a:xfrm>
            <a:off x="0" y="990600"/>
            <a:ext cx="533400" cy="381000"/>
          </a:xfrm>
          <a:prstGeom prst="rect">
            <a:avLst/>
          </a:prstGeom>
          <a:solidFill>
            <a:schemeClr val="accent2"/>
          </a:solidFill>
        </p:spPr>
        <p:txBody>
          <a:bodyPr rtlCol="0"/>
          <a:lstStyle>
            <a:lvl1pPr>
              <a:defRPr>
                <a:solidFill>
                  <a:schemeClr val="bg1"/>
                </a:solidFill>
              </a:defRPr>
            </a:lvl1pPr>
          </a:lstStyle>
          <a:p>
            <a:pPr>
              <a:defRPr/>
            </a:pPr>
            <a:fld id="{3B96EB75-6A09-4CDC-941C-B17A6555E03D}" type="slidenum">
              <a:rPr lang="en-US" smtClean="0"/>
              <a:pPr>
                <a:defRPr/>
              </a:pPr>
              <a:t>‹#›</a:t>
            </a:fld>
            <a:endParaRPr lang="en-US" dirty="0"/>
          </a:p>
        </p:txBody>
      </p:sp>
      <p:sp>
        <p:nvSpPr>
          <p:cNvPr id="12" name="Footer Placeholder 11"/>
          <p:cNvSpPr>
            <a:spLocks noGrp="1"/>
          </p:cNvSpPr>
          <p:nvPr>
            <p:ph type="ftr" sz="quarter" idx="17"/>
          </p:nvPr>
        </p:nvSpPr>
        <p:spPr/>
        <p:txBody>
          <a:bodyPr rtlCol="0"/>
          <a:lstStyle/>
          <a:p>
            <a:pPr>
              <a:defRPr/>
            </a:pPr>
            <a:r>
              <a:rPr lang="en-US" smtClean="0"/>
              <a:t>Lucie Linssen, Physics Opportunities Workshop</a:t>
            </a:r>
            <a:endParaRPr lang="en-US" dirty="0"/>
          </a:p>
        </p:txBody>
      </p:sp>
      <p:sp>
        <p:nvSpPr>
          <p:cNvPr id="15" name="Text Placeholder 13"/>
          <p:cNvSpPr>
            <a:spLocks noGrp="1"/>
          </p:cNvSpPr>
          <p:nvPr>
            <p:ph type="body" sz="quarter" idx="13"/>
          </p:nvPr>
        </p:nvSpPr>
        <p:spPr>
          <a:xfrm>
            <a:off x="609600" y="990600"/>
            <a:ext cx="8534400" cy="369332"/>
          </a:xfrm>
          <a:solidFill>
            <a:srgbClr val="638CAE"/>
          </a:solidFill>
        </p:spPr>
        <p:txBody>
          <a:bodyPr wrap="none">
            <a:normAutofit/>
          </a:bodyPr>
          <a:lstStyle>
            <a:lvl1pPr>
              <a:buNone/>
              <a:defRPr sz="1800">
                <a:solidFill>
                  <a:schemeClr val="bg1"/>
                </a:solidFill>
                <a:latin typeface="Arial" pitchFamily="34" charset="0"/>
                <a:cs typeface="Arial" pitchFamily="34" charset="0"/>
              </a:defRPr>
            </a:lvl1pPr>
          </a:lstStyle>
          <a:p>
            <a:pPr lvl="0"/>
            <a:r>
              <a:rPr lang="en-US" dirty="0" smtClean="0"/>
              <a:t>Click to edit Master text styles</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641350"/>
          </a:xfrm>
        </p:spPr>
        <p:txBody>
          <a:bodyPr anchor="ctr"/>
          <a:lstStyle>
            <a:lvl1pPr>
              <a:defRPr/>
            </a:lvl1pPr>
          </a:lstStyle>
          <a:p>
            <a:r>
              <a:rPr kumimoji="0" lang="en-US" dirty="0" smtClean="0"/>
              <a:t>Click to edit Master title style</a:t>
            </a:r>
            <a:endParaRPr kumimoji="0" lang="en-US" dirty="0"/>
          </a:p>
        </p:txBody>
      </p:sp>
      <p:sp>
        <p:nvSpPr>
          <p:cNvPr id="11" name="Content Placeholder 10"/>
          <p:cNvSpPr>
            <a:spLocks noGrp="1"/>
          </p:cNvSpPr>
          <p:nvPr>
            <p:ph sz="quarter" idx="2"/>
          </p:nvPr>
        </p:nvSpPr>
        <p:spPr>
          <a:xfrm>
            <a:off x="609600" y="1676400"/>
            <a:ext cx="3886200" cy="4724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p:nvPr>
        </p:nvSpPr>
        <p:spPr>
          <a:xfrm>
            <a:off x="4800600" y="1676400"/>
            <a:ext cx="3886200" cy="47244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Date Placeholder 9"/>
          <p:cNvSpPr>
            <a:spLocks noGrp="1"/>
          </p:cNvSpPr>
          <p:nvPr>
            <p:ph type="dt" sz="half" idx="15"/>
          </p:nvPr>
        </p:nvSpPr>
        <p:spPr/>
        <p:txBody>
          <a:bodyPr rtlCol="0"/>
          <a:lstStyle/>
          <a:p>
            <a:pPr>
              <a:defRPr/>
            </a:pPr>
            <a:r>
              <a:rPr lang="en-US" smtClean="0"/>
              <a:t>CERN, May 13th 2009</a:t>
            </a:r>
            <a:endParaRPr lang="en-US" dirty="0"/>
          </a:p>
        </p:txBody>
      </p:sp>
      <p:sp>
        <p:nvSpPr>
          <p:cNvPr id="12" name="Slide Number Placeholder 11"/>
          <p:cNvSpPr>
            <a:spLocks noGrp="1"/>
          </p:cNvSpPr>
          <p:nvPr>
            <p:ph type="sldNum" sz="quarter" idx="16"/>
          </p:nvPr>
        </p:nvSpPr>
        <p:spPr>
          <a:xfrm>
            <a:off x="0" y="1013460"/>
            <a:ext cx="533400" cy="304800"/>
          </a:xfrm>
          <a:prstGeom prst="rect">
            <a:avLst/>
          </a:prstGeom>
          <a:solidFill>
            <a:schemeClr val="accent2"/>
          </a:solidFill>
        </p:spPr>
        <p:txBody>
          <a:bodyPr rtlCol="0"/>
          <a:lstStyle>
            <a:lvl1pPr>
              <a:defRPr>
                <a:solidFill>
                  <a:schemeClr val="bg1"/>
                </a:solidFill>
              </a:defRPr>
            </a:lvl1pPr>
          </a:lstStyle>
          <a:p>
            <a:pPr>
              <a:defRPr/>
            </a:pPr>
            <a:fld id="{EF2D01F0-84B4-4E93-9726-4FCDBB69C2C9}" type="slidenum">
              <a:rPr lang="en-US" smtClean="0"/>
              <a:pPr>
                <a:defRPr/>
              </a:pPr>
              <a:t>‹#›</a:t>
            </a:fld>
            <a:endParaRPr lang="en-US" dirty="0"/>
          </a:p>
        </p:txBody>
      </p:sp>
      <p:sp>
        <p:nvSpPr>
          <p:cNvPr id="14" name="Footer Placeholder 13"/>
          <p:cNvSpPr>
            <a:spLocks noGrp="1"/>
          </p:cNvSpPr>
          <p:nvPr>
            <p:ph type="ftr" sz="quarter" idx="17"/>
          </p:nvPr>
        </p:nvSpPr>
        <p:spPr/>
        <p:txBody>
          <a:bodyPr rtlCol="0"/>
          <a:lstStyle/>
          <a:p>
            <a:pPr>
              <a:defRPr/>
            </a:pPr>
            <a:r>
              <a:rPr lang="en-US" smtClean="0"/>
              <a:t>Lucie Linssen, Physics Opportunities Workshop</a:t>
            </a:r>
            <a:endParaRPr lang="en-US" dirty="0"/>
          </a:p>
        </p:txBody>
      </p:sp>
      <p:sp>
        <p:nvSpPr>
          <p:cNvPr id="16" name="Text Placeholder 15"/>
          <p:cNvSpPr>
            <a:spLocks noGrp="1"/>
          </p:cNvSpPr>
          <p:nvPr>
            <p:ph type="body" sz="quarter" idx="1"/>
          </p:nvPr>
        </p:nvSpPr>
        <p:spPr>
          <a:xfrm>
            <a:off x="609600" y="990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990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dirty="0"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7" name="Text Placeholder 13"/>
          <p:cNvSpPr>
            <a:spLocks noGrp="1"/>
          </p:cNvSpPr>
          <p:nvPr>
            <p:ph type="body" sz="quarter" idx="13"/>
          </p:nvPr>
        </p:nvSpPr>
        <p:spPr>
          <a:xfrm>
            <a:off x="609600" y="990600"/>
            <a:ext cx="8534400" cy="369332"/>
          </a:xfrm>
          <a:solidFill>
            <a:srgbClr val="638CAE"/>
          </a:solidFill>
        </p:spPr>
        <p:txBody>
          <a:bodyPr wrap="none">
            <a:normAutofit/>
          </a:bodyPr>
          <a:lstStyle>
            <a:lvl1pPr>
              <a:buNone/>
              <a:defRPr sz="1800">
                <a:solidFill>
                  <a:schemeClr val="bg1"/>
                </a:solidFill>
              </a:defRPr>
            </a:lvl1pPr>
          </a:lstStyle>
          <a:p>
            <a:pPr lvl="0"/>
            <a:r>
              <a:rPr lang="en-US" dirty="0" smtClean="0"/>
              <a:t>Click to edit Master text styles</a:t>
            </a:r>
            <a:endParaRPr lang="en-US" dirty="0"/>
          </a:p>
        </p:txBody>
      </p:sp>
      <p:sp>
        <p:nvSpPr>
          <p:cNvPr id="8" name="Slide Number Placeholder 5"/>
          <p:cNvSpPr>
            <a:spLocks noGrp="1"/>
          </p:cNvSpPr>
          <p:nvPr>
            <p:ph type="sldNum" sz="quarter" idx="12"/>
          </p:nvPr>
        </p:nvSpPr>
        <p:spPr>
          <a:xfrm>
            <a:off x="-7620" y="990600"/>
            <a:ext cx="533400" cy="358140"/>
          </a:xfrm>
          <a:prstGeom prst="rect">
            <a:avLst/>
          </a:prstGeom>
          <a:solidFill>
            <a:schemeClr val="accent2"/>
          </a:solidFill>
        </p:spPr>
        <p:txBody>
          <a:bodyPr/>
          <a:lstStyle>
            <a:lvl1pPr>
              <a:defRPr>
                <a:solidFill>
                  <a:srgbClr val="FFFFFF"/>
                </a:solidFill>
              </a:defRPr>
            </a:lvl1pPr>
          </a:lstStyle>
          <a:p>
            <a:pPr>
              <a:defRPr/>
            </a:pPr>
            <a:fld id="{81CAAEE0-71EF-4E90-A6C4-A91C876B9738}"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CAAEE0-71EF-4E90-A6C4-A91C876B9738}"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CERN, May 13th 2009</a:t>
            </a:r>
            <a:endParaRPr lang="en-US" dirty="0"/>
          </a:p>
        </p:txBody>
      </p:sp>
      <p:sp>
        <p:nvSpPr>
          <p:cNvPr id="3" name="Footer Placeholder 2"/>
          <p:cNvSpPr>
            <a:spLocks noGrp="1"/>
          </p:cNvSpPr>
          <p:nvPr>
            <p:ph type="ftr" sz="quarter" idx="11"/>
          </p:nvPr>
        </p:nvSpPr>
        <p:spPr/>
        <p:txBody>
          <a:bodyPr/>
          <a:lstStyle/>
          <a:p>
            <a:pPr>
              <a:defRPr/>
            </a:pPr>
            <a:r>
              <a:rPr lang="en-US" smtClean="0"/>
              <a:t>Lucie Linssen, Physics Opportunities Workshop</a:t>
            </a:r>
            <a:endParaRPr lang="en-US" dirty="0"/>
          </a:p>
        </p:txBody>
      </p:sp>
      <p:sp>
        <p:nvSpPr>
          <p:cNvPr id="4" name="Slide Number Placeholder 3"/>
          <p:cNvSpPr>
            <a:spLocks noGrp="1"/>
          </p:cNvSpPr>
          <p:nvPr>
            <p:ph type="sldNum" sz="quarter" idx="12"/>
          </p:nvPr>
        </p:nvSpPr>
        <p:spPr>
          <a:xfrm>
            <a:off x="0" y="6248400"/>
            <a:ext cx="533400" cy="381000"/>
          </a:xfrm>
          <a:prstGeom prst="rect">
            <a:avLst/>
          </a:prstGeom>
        </p:spPr>
        <p:txBody>
          <a:bodyPr/>
          <a:lstStyle>
            <a:lvl1pPr>
              <a:defRPr>
                <a:solidFill>
                  <a:schemeClr val="tx2"/>
                </a:solidFill>
              </a:defRPr>
            </a:lvl1pPr>
          </a:lstStyle>
          <a:p>
            <a:pPr>
              <a:defRPr/>
            </a:pPr>
            <a:fld id="{3898B903-9945-4D57-B31A-48F8636101D1}"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641350"/>
          </a:xfrm>
        </p:spPr>
        <p:txBody>
          <a:bodyPr anchor="ctr"/>
          <a:lstStyle>
            <a:lvl1pPr algn="l">
              <a:buNone/>
              <a:defRPr sz="4000" b="0"/>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pPr>
              <a:defRPr/>
            </a:pPr>
            <a:r>
              <a:rPr lang="en-US" smtClean="0"/>
              <a:t>CERN, May 13th 2009</a:t>
            </a:r>
            <a:endParaRPr lang="en-US" dirty="0"/>
          </a:p>
        </p:txBody>
      </p:sp>
      <p:sp>
        <p:nvSpPr>
          <p:cNvPr id="6" name="Footer Placeholder 5"/>
          <p:cNvSpPr>
            <a:spLocks noGrp="1"/>
          </p:cNvSpPr>
          <p:nvPr>
            <p:ph type="ftr" sz="quarter" idx="11"/>
          </p:nvPr>
        </p:nvSpPr>
        <p:spPr/>
        <p:txBody>
          <a:bodyPr/>
          <a:lstStyle/>
          <a:p>
            <a:pPr>
              <a:defRPr/>
            </a:pPr>
            <a:r>
              <a:rPr lang="en-US" smtClean="0"/>
              <a:t>Lucie Linssen, Physics Opportunities Workshop</a:t>
            </a:r>
            <a:endParaRPr lang="en-US" dirty="0"/>
          </a:p>
        </p:txBody>
      </p:sp>
      <p:sp>
        <p:nvSpPr>
          <p:cNvPr id="7" name="Slide Number Placeholder 6"/>
          <p:cNvSpPr>
            <a:spLocks noGrp="1"/>
          </p:cNvSpPr>
          <p:nvPr>
            <p:ph type="sldNum" sz="quarter" idx="12"/>
          </p:nvPr>
        </p:nvSpPr>
        <p:spPr>
          <a:xfrm>
            <a:off x="0" y="1013460"/>
            <a:ext cx="533400" cy="304800"/>
          </a:xfrm>
          <a:prstGeom prst="rect">
            <a:avLst/>
          </a:prstGeom>
          <a:solidFill>
            <a:schemeClr val="accent2"/>
          </a:solidFill>
        </p:spPr>
        <p:txBody>
          <a:bodyPr/>
          <a:lstStyle>
            <a:lvl1pPr>
              <a:defRPr>
                <a:solidFill>
                  <a:srgbClr val="FFFFFF"/>
                </a:solidFill>
              </a:defRPr>
            </a:lvl1pPr>
          </a:lstStyle>
          <a:p>
            <a:pPr>
              <a:defRPr/>
            </a:pPr>
            <a:fld id="{041AD4A5-23E2-4BA7-999E-7E7144CF0651}" type="slidenum">
              <a:rPr lang="en-US" smtClean="0"/>
              <a:pPr>
                <a:defRPr/>
              </a:pPr>
              <a:t>‹#›</a:t>
            </a:fld>
            <a:endParaRPr lang="en-US" dirty="0"/>
          </a:p>
        </p:txBody>
      </p:sp>
      <p:sp>
        <p:nvSpPr>
          <p:cNvPr id="3" name="Text Placeholder 2"/>
          <p:cNvSpPr>
            <a:spLocks noGrp="1"/>
          </p:cNvSpPr>
          <p:nvPr>
            <p:ph type="body" idx="2"/>
          </p:nvPr>
        </p:nvSpPr>
        <p:spPr>
          <a:xfrm>
            <a:off x="609600" y="990600"/>
            <a:ext cx="1600200" cy="5105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990600"/>
            <a:ext cx="6400800"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a:solidFill>
            <a:srgbClr val="638CAE"/>
          </a:solidFill>
        </p:spPr>
        <p:txBody>
          <a:bodyPr anchor="ctr"/>
          <a:lstStyle>
            <a:lvl1pPr algn="l">
              <a:buNone/>
              <a:defRPr sz="2800" b="0">
                <a:solidFill>
                  <a:srgbClr val="FFFFFF"/>
                </a:solidFill>
              </a:defRPr>
            </a:lvl1pPr>
          </a:lstStyle>
          <a:p>
            <a:r>
              <a:rPr kumimoji="0" lang="en-US" dirty="0" smtClean="0"/>
              <a:t>Click to edit Master title style</a:t>
            </a:r>
            <a:endParaRPr kumimoji="0"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r>
              <a:rPr lang="en-US" smtClean="0"/>
              <a:t>CERN, May 13th 2009</a:t>
            </a:r>
            <a:endParaRPr lang="en-US" dirty="0"/>
          </a:p>
        </p:txBody>
      </p:sp>
      <p:sp>
        <p:nvSpPr>
          <p:cNvPr id="13" name="Slide Number Placeholder 12"/>
          <p:cNvSpPr>
            <a:spLocks noGrp="1"/>
          </p:cNvSpPr>
          <p:nvPr>
            <p:ph type="sldNum" sz="quarter" idx="11"/>
          </p:nvPr>
        </p:nvSpPr>
        <p:spPr>
          <a:xfrm>
            <a:off x="0" y="4667249"/>
            <a:ext cx="1447800" cy="663578"/>
          </a:xfrm>
          <a:prstGeom prst="rect">
            <a:avLst/>
          </a:prstGeom>
        </p:spPr>
        <p:txBody>
          <a:bodyPr rtlCol="0"/>
          <a:lstStyle>
            <a:lvl1pPr>
              <a:defRPr sz="2800"/>
            </a:lvl1pPr>
          </a:lstStyle>
          <a:p>
            <a:pPr>
              <a:defRPr/>
            </a:pPr>
            <a:fld id="{7F3C7D15-4238-4F9C-888D-C13B4DE78D7B}"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r>
              <a:rPr lang="en-US" smtClean="0"/>
              <a:t>Lucie Linssen, Physics Opportunities Workshop</a:t>
            </a:r>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r>
              <a:rPr lang="en-US" smtClean="0"/>
              <a:t>CERN, May 13th 2009</a:t>
            </a:r>
            <a:endParaRPr lang="en-US" dirty="0"/>
          </a:p>
        </p:txBody>
      </p:sp>
      <p:sp>
        <p:nvSpPr>
          <p:cNvPr id="5" name="Footer Placeholder 4"/>
          <p:cNvSpPr>
            <a:spLocks noGrp="1"/>
          </p:cNvSpPr>
          <p:nvPr>
            <p:ph type="ftr" sz="quarter" idx="11"/>
          </p:nvPr>
        </p:nvSpPr>
        <p:spPr/>
        <p:txBody>
          <a:bodyPr/>
          <a:lstStyle/>
          <a:p>
            <a:pPr>
              <a:defRPr/>
            </a:pPr>
            <a:r>
              <a:rPr lang="en-US" smtClean="0"/>
              <a:t>Lucie Linssen, Physics Opportunities Workshop</a:t>
            </a:r>
            <a:endParaRPr lang="en-US" dirty="0"/>
          </a:p>
        </p:txBody>
      </p:sp>
      <p:sp>
        <p:nvSpPr>
          <p:cNvPr id="6" name="Slide Number Placeholder 5"/>
          <p:cNvSpPr>
            <a:spLocks noGrp="1"/>
          </p:cNvSpPr>
          <p:nvPr>
            <p:ph type="sldNum" sz="quarter" idx="12"/>
          </p:nvPr>
        </p:nvSpPr>
        <p:spPr>
          <a:xfrm>
            <a:off x="0" y="1013460"/>
            <a:ext cx="533400" cy="304800"/>
          </a:xfrm>
          <a:prstGeom prst="rect">
            <a:avLst/>
          </a:prstGeom>
        </p:spPr>
        <p:txBody>
          <a:bodyPr/>
          <a:lstStyle/>
          <a:p>
            <a:pPr>
              <a:defRPr/>
            </a:pPr>
            <a:fld id="{BC1B2E82-00E0-45E7-BBE1-EE023221B6D8}" type="slidenum">
              <a:rPr lang="en-US" smtClean="0"/>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r>
              <a:rPr lang="en-US" smtClean="0"/>
              <a:t>CERN, May 13th 2009</a:t>
            </a:r>
            <a:endParaRPr lang="en-US" dirty="0"/>
          </a:p>
        </p:txBody>
      </p:sp>
      <p:sp>
        <p:nvSpPr>
          <p:cNvPr id="5" name="Footer Placeholder 4"/>
          <p:cNvSpPr>
            <a:spLocks noGrp="1"/>
          </p:cNvSpPr>
          <p:nvPr>
            <p:ph type="ftr" sz="quarter" idx="11"/>
          </p:nvPr>
        </p:nvSpPr>
        <p:spPr>
          <a:xfrm>
            <a:off x="457201" y="6248207"/>
            <a:ext cx="5573483" cy="365125"/>
          </a:xfrm>
        </p:spPr>
        <p:txBody>
          <a:bodyPr/>
          <a:lstStyle/>
          <a:p>
            <a:pPr>
              <a:defRPr/>
            </a:pPr>
            <a:r>
              <a:rPr lang="en-US" smtClean="0"/>
              <a:t>Lucie Linssen, Physics Opportunities Workshop</a:t>
            </a:r>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rgbClr val="638CAE"/>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pPr>
              <a:defRPr/>
            </a:pPr>
            <a:fld id="{3DF79396-7603-441B-8B51-A6C5D8C8250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484313"/>
            <a:ext cx="3960812" cy="4897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484313"/>
            <a:ext cx="3962400" cy="4897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10"/>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4" name="Rectangle 10"/>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71550" y="277813"/>
            <a:ext cx="7272338"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11188" y="1484313"/>
            <a:ext cx="8075612"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1188" y="4008438"/>
            <a:ext cx="8075612"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10"/>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71550" y="277813"/>
            <a:ext cx="7272338"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484313"/>
            <a:ext cx="8075612"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1188" y="4008438"/>
            <a:ext cx="8075612"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10"/>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937E3E2-8DDA-4B22-8EE7-613B19A855C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B96EB75-6A09-4CDC-941C-B17A6555E03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F2D01F0-84B4-4E93-9726-4FCDBB69C2C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AFA9FBD-E5A1-42DF-85C8-438140FDB69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898B903-9945-4D57-B31A-48F8636101D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1AD4A5-23E2-4BA7-999E-7E7144CF065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CERN, May 13th 2009</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Lucie Linssen, Physics Opportunities Workshop</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F3C7D15-4238-4F9C-888D-C13B4DE78D7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4" Type="http://schemas.openxmlformats.org/officeDocument/2006/relationships/slideLayout" Target="../slideLayouts/slideLayout25.xml"/><Relationship Id="rId4" Type="http://schemas.openxmlformats.org/officeDocument/2006/relationships/slideLayout" Target="../slideLayouts/slideLayout15.xml"/><Relationship Id="rId7" Type="http://schemas.openxmlformats.org/officeDocument/2006/relationships/slideLayout" Target="../slideLayouts/slideLayout18.xml"/><Relationship Id="rId11" Type="http://schemas.openxmlformats.org/officeDocument/2006/relationships/slideLayout" Target="../slideLayouts/slideLayout2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6" Type="http://schemas.openxmlformats.org/officeDocument/2006/relationships/slideLayout" Target="../slideLayouts/slideLayout27.xml"/><Relationship Id="rId8" Type="http://schemas.openxmlformats.org/officeDocument/2006/relationships/slideLayout" Target="../slideLayouts/slideLayout19.xml"/><Relationship Id="rId13" Type="http://schemas.openxmlformats.org/officeDocument/2006/relationships/slideLayout" Target="../slideLayouts/slideLayout24.xml"/><Relationship Id="rId10" Type="http://schemas.openxmlformats.org/officeDocument/2006/relationships/slideLayout" Target="../slideLayouts/slideLayout21.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9" Type="http://schemas.openxmlformats.org/officeDocument/2006/relationships/slideLayout" Target="../slideLayouts/slideLayout20.xml"/><Relationship Id="rId3" Type="http://schemas.openxmlformats.org/officeDocument/2006/relationships/slideLayout" Target="../slideLayouts/slideLayout14.xml"/><Relationship Id="rId1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r>
              <a:rPr lang="en-US" smtClean="0"/>
              <a:t>CERN, May 13th 2009</a:t>
            </a:r>
            <a:endParaRPr lang="en-US" dirty="0"/>
          </a:p>
        </p:txBody>
      </p:sp>
      <p:sp>
        <p:nvSpPr>
          <p:cNvPr id="65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US" smtClean="0"/>
              <a:t>Lucie Linssen, Physics Opportunities Workshop</a:t>
            </a:r>
            <a:endParaRPr lang="en-US"/>
          </a:p>
        </p:txBody>
      </p:sp>
      <p:sp>
        <p:nvSpPr>
          <p:cNvPr id="65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65F703D-3FC8-47FC-957B-51C07710212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914400" y="228600"/>
            <a:ext cx="8229600" cy="685800"/>
          </a:xfrm>
          <a:prstGeom prst="rect">
            <a:avLst/>
          </a:prstGeom>
        </p:spPr>
        <p:txBody>
          <a:bodyPr vert="horz" anchor="ctr">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447800"/>
            <a:ext cx="8531352" cy="495300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477000" y="6492875"/>
            <a:ext cx="26670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r>
              <a:rPr lang="en-US" smtClean="0"/>
              <a:t>CERN, May 13th 2009</a:t>
            </a:r>
            <a:endParaRPr lang="en-US" dirty="0"/>
          </a:p>
        </p:txBody>
      </p:sp>
      <p:sp>
        <p:nvSpPr>
          <p:cNvPr id="3" name="Footer Placeholder 2"/>
          <p:cNvSpPr>
            <a:spLocks noGrp="1"/>
          </p:cNvSpPr>
          <p:nvPr>
            <p:ph type="ftr" sz="quarter" idx="3"/>
          </p:nvPr>
        </p:nvSpPr>
        <p:spPr>
          <a:xfrm>
            <a:off x="609600" y="6492875"/>
            <a:ext cx="5421083" cy="365125"/>
          </a:xfrm>
          <a:prstGeom prst="rect">
            <a:avLst/>
          </a:prstGeom>
        </p:spPr>
        <p:txBody>
          <a:bodyPr vert="horz" anchor="ctr"/>
          <a:lstStyle>
            <a:lvl1pPr algn="r" eaLnBrk="1" latinLnBrk="0" hangingPunct="1">
              <a:defRPr kumimoji="0" sz="1200">
                <a:solidFill>
                  <a:schemeClr val="tx2"/>
                </a:solidFill>
              </a:defRPr>
            </a:lvl1pPr>
          </a:lstStyle>
          <a:p>
            <a:pPr>
              <a:defRPr/>
            </a:pPr>
            <a:r>
              <a:rPr lang="en-US" smtClean="0"/>
              <a:t>Lucie Linssen, Physics Opportunities Workshop</a:t>
            </a:r>
            <a:endParaRPr lang="en-US" dirty="0"/>
          </a:p>
        </p:txBody>
      </p:sp>
      <p:sp>
        <p:nvSpPr>
          <p:cNvPr id="7" name="Rectangle 6"/>
          <p:cNvSpPr/>
          <p:nvPr/>
        </p:nvSpPr>
        <p:spPr bwMode="white">
          <a:xfrm>
            <a:off x="609600" y="1051560"/>
            <a:ext cx="8534400" cy="2438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811" r:id="rId1"/>
    <p:sldLayoutId id="2147483830" r:id="rId2"/>
    <p:sldLayoutId id="2147483812" r:id="rId3"/>
    <p:sldLayoutId id="2147483813" r:id="rId4"/>
    <p:sldLayoutId id="2147483814" r:id="rId5"/>
    <p:sldLayoutId id="2147483835"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5" r:id="rId16"/>
    <p:sldLayoutId id="2147483826" r:id="rId17"/>
  </p:sldLayoutIdLst>
  <p:hf hdr="0"/>
  <p:txStyles>
    <p:titleStyle>
      <a:lvl1pPr algn="l" rtl="0" eaLnBrk="1" latinLnBrk="0" hangingPunct="1">
        <a:spcBef>
          <a:spcPct val="0"/>
        </a:spcBef>
        <a:buNone/>
        <a:defRPr kumimoji="0" sz="4000" kern="1200">
          <a:solidFill>
            <a:schemeClr val="tx2"/>
          </a:solidFill>
          <a:latin typeface="Calibri" pitchFamily="34" charset="0"/>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itchFamily="34" charset="0"/>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itchFamily="34" charset="0"/>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itchFamily="34" charset="0"/>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itchFamily="34" charset="0"/>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itchFamily="34" charset="0"/>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cern.ch/irradiation-facilities"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3" Type="http://schemas.openxmlformats.org/officeDocument/2006/relationships/image" Target="../media/image9.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4" Type="http://schemas.openxmlformats.org/officeDocument/2006/relationships/image" Target="../media/image12.png"/><Relationship Id="rId1" Type="http://schemas.openxmlformats.org/officeDocument/2006/relationships/slideLayout" Target="../slideLayouts/slideLayout17.xml"/><Relationship Id="rId2" Type="http://schemas.openxmlformats.org/officeDocument/2006/relationships/image" Target="../media/image10.jpeg"/><Relationship Id="rId3" Type="http://schemas.openxmlformats.org/officeDocument/2006/relationships/image" Target="../media/image11.png"/><Relationship Id="rId5"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3" Type="http://schemas.openxmlformats.org/officeDocument/2006/relationships/image" Target="../media/image15.jpe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3" Type="http://schemas.openxmlformats.org/officeDocument/2006/relationships/image" Target="../media/image20.jpe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4" Type="http://schemas.openxmlformats.org/officeDocument/2006/relationships/image" Target="../media/image23.jpeg"/><Relationship Id="rId1" Type="http://schemas.openxmlformats.org/officeDocument/2006/relationships/slideLayout" Target="../slideLayouts/slideLayout16.xml"/><Relationship Id="rId2" Type="http://schemas.openxmlformats.org/officeDocument/2006/relationships/image" Target="../media/image21.png"/><Relationship Id="rId3" Type="http://schemas.openxmlformats.org/officeDocument/2006/relationships/image" Target="../media/image22.png"/><Relationship Id="rId5" Type="http://schemas.openxmlformats.org/officeDocument/2006/relationships/image" Target="../media/image2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hyperlink" Target="http://cern.ch/irradiation-facilities"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ormAutofit/>
          </a:bodyPr>
          <a:lstStyle/>
          <a:p>
            <a:pPr algn="ctr"/>
            <a:r>
              <a:rPr lang="en-US" sz="2800" b="1" dirty="0" smtClean="0"/>
              <a:t>future irradiation facilities at CERN</a:t>
            </a:r>
            <a:endParaRPr lang="en-US" sz="2800" dirty="0" smtClean="0">
              <a:solidFill>
                <a:srgbClr val="00CC00"/>
              </a:solidFill>
            </a:endParaRPr>
          </a:p>
        </p:txBody>
      </p:sp>
      <p:sp>
        <p:nvSpPr>
          <p:cNvPr id="4099" name="Rectangle 3"/>
          <p:cNvSpPr>
            <a:spLocks noGrp="1" noChangeArrowheads="1"/>
          </p:cNvSpPr>
          <p:nvPr>
            <p:ph type="subTitle" idx="1"/>
          </p:nvPr>
        </p:nvSpPr>
        <p:spPr>
          <a:xfrm>
            <a:off x="609600" y="2057400"/>
            <a:ext cx="8534400" cy="838200"/>
          </a:xfrm>
        </p:spPr>
        <p:txBody>
          <a:bodyPr>
            <a:noAutofit/>
          </a:bodyPr>
          <a:lstStyle/>
          <a:p>
            <a:pPr marL="285750" indent="-285750" algn="r"/>
            <a:r>
              <a:rPr lang="en-US" sz="1600" dirty="0" smtClean="0">
                <a:solidFill>
                  <a:srgbClr val="262626"/>
                </a:solidFill>
              </a:rPr>
              <a:t> </a:t>
            </a:r>
            <a:r>
              <a:rPr lang="en-US" sz="1800" dirty="0" smtClean="0">
                <a:solidFill>
                  <a:srgbClr val="262626"/>
                </a:solidFill>
              </a:rPr>
              <a:t>Lucie Linssen PH/LCD - for the Irradiation Facilities WG</a:t>
            </a:r>
            <a:endParaRPr lang="en-US" sz="1600" dirty="0" smtClean="0">
              <a:solidFill>
                <a:srgbClr val="262626"/>
              </a:solidFill>
            </a:endParaRPr>
          </a:p>
          <a:p>
            <a:pPr marL="285750" indent="-285750" algn="r"/>
            <a:r>
              <a:rPr lang="en-US" sz="1800" dirty="0" smtClean="0">
                <a:solidFill>
                  <a:srgbClr val="FF0000"/>
                </a:solidFill>
                <a:hlinkClick r:id="rId3"/>
              </a:rPr>
              <a:t>http://cern.ch/irradiation-facilities</a:t>
            </a:r>
            <a:r>
              <a:rPr lang="en-US" sz="1800" dirty="0" smtClean="0">
                <a:solidFill>
                  <a:srgbClr val="FF0000"/>
                </a:solidFill>
              </a:rPr>
              <a:t> </a:t>
            </a:r>
          </a:p>
        </p:txBody>
      </p:sp>
      <p:sp>
        <p:nvSpPr>
          <p:cNvPr id="9" name="Content Placeholder 8"/>
          <p:cNvSpPr>
            <a:spLocks noGrp="1"/>
          </p:cNvSpPr>
          <p:nvPr>
            <p:ph sz="quarter" idx="13"/>
          </p:nvPr>
        </p:nvSpPr>
        <p:spPr>
          <a:xfrm>
            <a:off x="3124200" y="2971800"/>
            <a:ext cx="6019800" cy="2971800"/>
          </a:xfrm>
        </p:spPr>
        <p:txBody>
          <a:bodyPr>
            <a:normAutofit fontScale="92500" lnSpcReduction="20000"/>
          </a:bodyPr>
          <a:lstStyle/>
          <a:p>
            <a:pPr>
              <a:buNone/>
            </a:pPr>
            <a:r>
              <a:rPr lang="en-US" b="1" dirty="0" smtClean="0">
                <a:solidFill>
                  <a:srgbClr val="262626"/>
                </a:solidFill>
                <a:effectLst>
                  <a:outerShdw blurRad="38100" dist="38100" dir="2700000" algn="tl">
                    <a:srgbClr val="000000">
                      <a:alpha val="43137"/>
                    </a:srgbClr>
                  </a:outerShdw>
                </a:effectLst>
              </a:rPr>
              <a:t>Outline</a:t>
            </a:r>
          </a:p>
          <a:p>
            <a:r>
              <a:rPr lang="en-US" dirty="0" smtClean="0">
                <a:solidFill>
                  <a:srgbClr val="262626"/>
                </a:solidFill>
              </a:rPr>
              <a:t>Introduction on irradiation f</a:t>
            </a:r>
            <a:r>
              <a:rPr lang="en-US" dirty="0" smtClean="0">
                <a:solidFill>
                  <a:schemeClr val="bg1">
                    <a:lumMod val="85000"/>
                    <a:lumOff val="15000"/>
                  </a:schemeClr>
                </a:solidFill>
              </a:rPr>
              <a:t>acilities</a:t>
            </a:r>
          </a:p>
          <a:p>
            <a:r>
              <a:rPr lang="en-US" dirty="0" smtClean="0">
                <a:solidFill>
                  <a:srgbClr val="262626"/>
                </a:solidFill>
              </a:rPr>
              <a:t>Present situation</a:t>
            </a:r>
          </a:p>
          <a:p>
            <a:r>
              <a:rPr lang="en-US" dirty="0" smtClean="0">
                <a:solidFill>
                  <a:srgbClr val="262626"/>
                </a:solidFill>
              </a:rPr>
              <a:t>User survey </a:t>
            </a:r>
          </a:p>
          <a:p>
            <a:pPr lvl="1"/>
            <a:r>
              <a:rPr lang="en-US" dirty="0" smtClean="0">
                <a:solidFill>
                  <a:srgbClr val="000090"/>
                </a:solidFill>
              </a:rPr>
              <a:t>Future prospects</a:t>
            </a:r>
          </a:p>
          <a:p>
            <a:pPr lvl="1"/>
            <a:r>
              <a:rPr lang="en-US" dirty="0" smtClean="0">
                <a:solidFill>
                  <a:srgbClr val="000090"/>
                </a:solidFill>
              </a:rPr>
              <a:t>Possible implementations</a:t>
            </a:r>
          </a:p>
          <a:p>
            <a:r>
              <a:rPr lang="en-US" dirty="0" smtClean="0">
                <a:solidFill>
                  <a:srgbClr val="262626"/>
                </a:solidFill>
              </a:rPr>
              <a:t>Summary</a:t>
            </a:r>
          </a:p>
        </p:txBody>
      </p:sp>
      <p:sp>
        <p:nvSpPr>
          <p:cNvPr id="10" name="Date Placeholder 9"/>
          <p:cNvSpPr>
            <a:spLocks noGrp="1"/>
          </p:cNvSpPr>
          <p:nvPr>
            <p:ph type="dt" sz="half" idx="10"/>
          </p:nvPr>
        </p:nvSpPr>
        <p:spPr/>
        <p:txBody>
          <a:bodyPr/>
          <a:lstStyle/>
          <a:p>
            <a:pPr>
              <a:defRPr/>
            </a:pPr>
            <a:r>
              <a:rPr lang="en-US" smtClean="0"/>
              <a:t>CERN, May 13th 2009</a:t>
            </a:r>
            <a:endParaRPr lang="en-US" dirty="0"/>
          </a:p>
        </p:txBody>
      </p:sp>
      <p:sp>
        <p:nvSpPr>
          <p:cNvPr id="11" name="Slide Number Placeholder 10"/>
          <p:cNvSpPr>
            <a:spLocks noGrp="1"/>
          </p:cNvSpPr>
          <p:nvPr>
            <p:ph type="sldNum" sz="quarter" idx="12"/>
          </p:nvPr>
        </p:nvSpPr>
        <p:spPr/>
        <p:txBody>
          <a:bodyPr/>
          <a:lstStyle/>
          <a:p>
            <a:pPr>
              <a:defRPr/>
            </a:pPr>
            <a:fld id="{6B726731-A6D9-4755-B847-A0CF3869F727}" type="slidenum">
              <a:rPr lang="en-US" smtClean="0"/>
              <a:pPr>
                <a:defRPr/>
              </a:pPr>
              <a:t>1</a:t>
            </a:fld>
            <a:endParaRPr lang="en-US" dirty="0"/>
          </a:p>
        </p:txBody>
      </p:sp>
      <p:sp>
        <p:nvSpPr>
          <p:cNvPr id="12" name="Footer Placeholder 11"/>
          <p:cNvSpPr>
            <a:spLocks noGrp="1"/>
          </p:cNvSpPr>
          <p:nvPr>
            <p:ph type="ftr" sz="quarter" idx="11"/>
          </p:nvPr>
        </p:nvSpPr>
        <p:spPr/>
        <p:txBody>
          <a:bodyPr/>
          <a:lstStyle/>
          <a:p>
            <a:pPr>
              <a:defRPr/>
            </a:pPr>
            <a:r>
              <a:rPr lang="en-US" smtClean="0"/>
              <a:t>Lucie Linssen, Physics Opportunities Workshop</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User survey - conclusions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10</a:t>
            </a:fld>
            <a:endParaRPr lang="en-US" dirty="0"/>
          </a:p>
        </p:txBody>
      </p:sp>
      <p:sp>
        <p:nvSpPr>
          <p:cNvPr id="6" name="Content Placeholder 5"/>
          <p:cNvSpPr>
            <a:spLocks noGrp="1"/>
          </p:cNvSpPr>
          <p:nvPr>
            <p:ph sz="quarter" idx="1"/>
          </p:nvPr>
        </p:nvSpPr>
        <p:spPr/>
        <p:txBody>
          <a:bodyPr>
            <a:normAutofit/>
          </a:bodyPr>
          <a:lstStyle/>
          <a:p>
            <a:pPr marL="396875" indent="-396875">
              <a:buSzPct val="100000"/>
              <a:buFont typeface="+mj-lt"/>
              <a:buAutoNum type="arabicPeriod"/>
            </a:pPr>
            <a:r>
              <a:rPr lang="en-US" dirty="0" smtClean="0">
                <a:solidFill>
                  <a:srgbClr val="0000FF"/>
                </a:solidFill>
              </a:rPr>
              <a:t>High-energy and high-density proton (ion) irradiations : 5 replies</a:t>
            </a:r>
            <a:endParaRPr lang="en-US" b="1" dirty="0" smtClean="0">
              <a:solidFill>
                <a:srgbClr val="0000FF"/>
              </a:solidFill>
              <a:sym typeface="Wingdings" pitchFamily="2" charset="2"/>
            </a:endParaRPr>
          </a:p>
          <a:p>
            <a:pPr marL="685800" lvl="2" indent="-334963">
              <a:spcBef>
                <a:spcPts val="700"/>
              </a:spcBef>
              <a:buSzPct val="70000"/>
              <a:buFont typeface="Wingdings" pitchFamily="2" charset="2"/>
              <a:buChar char="Ä"/>
            </a:pPr>
            <a:r>
              <a:rPr lang="en-US" dirty="0" smtClean="0"/>
              <a:t>impact of intense pulsed beams to materials</a:t>
            </a:r>
          </a:p>
          <a:p>
            <a:pPr marL="685800" lvl="2" indent="-334963">
              <a:spcBef>
                <a:spcPts val="700"/>
              </a:spcBef>
              <a:buSzPct val="70000"/>
              <a:buFont typeface="Wingdings" pitchFamily="2" charset="2"/>
              <a:buChar char="Ä"/>
            </a:pPr>
            <a:r>
              <a:rPr lang="en-US" u="sng" dirty="0" smtClean="0">
                <a:sym typeface="Wingdings" pitchFamily="2" charset="2"/>
              </a:rPr>
              <a:t>proposed facility</a:t>
            </a:r>
            <a:r>
              <a:rPr lang="en-US" dirty="0" smtClean="0">
                <a:sym typeface="Wingdings" pitchFamily="2" charset="2"/>
              </a:rPr>
              <a:t> :</a:t>
            </a:r>
            <a:r>
              <a:rPr lang="en-US" b="1" dirty="0" smtClean="0">
                <a:solidFill>
                  <a:srgbClr val="FF0000"/>
                </a:solidFill>
                <a:sym typeface="Wingdings" pitchFamily="2" charset="2"/>
              </a:rPr>
              <a:t> </a:t>
            </a:r>
            <a:r>
              <a:rPr lang="en-US" b="1" dirty="0" err="1" smtClean="0">
                <a:solidFill>
                  <a:srgbClr val="FF0000"/>
                </a:solidFill>
                <a:sym typeface="Wingdings" pitchFamily="2" charset="2"/>
              </a:rPr>
              <a:t>HiRadMat</a:t>
            </a:r>
            <a:endParaRPr lang="en-US" u="sng" dirty="0" smtClean="0"/>
          </a:p>
          <a:p>
            <a:pPr marL="685800" lvl="2" indent="-334963">
              <a:spcBef>
                <a:spcPts val="700"/>
              </a:spcBef>
              <a:buSzPct val="70000"/>
              <a:buFont typeface="Wingdings" pitchFamily="2" charset="2"/>
              <a:buChar char="Ä"/>
            </a:pPr>
            <a:r>
              <a:rPr lang="en-US" u="sng" dirty="0" smtClean="0"/>
              <a:t>primary use</a:t>
            </a:r>
            <a:r>
              <a:rPr lang="en-US" dirty="0" smtClean="0"/>
              <a:t> : LHC collimators &amp; absorbers</a:t>
            </a:r>
          </a:p>
          <a:p>
            <a:pPr marL="685800" lvl="2" indent="-334963">
              <a:spcBef>
                <a:spcPts val="700"/>
              </a:spcBef>
              <a:buSzPct val="70000"/>
              <a:buFont typeface="Wingdings" pitchFamily="2" charset="2"/>
              <a:buChar char="Ä"/>
            </a:pPr>
            <a:endParaRPr lang="en-US" b="1" dirty="0" smtClean="0">
              <a:solidFill>
                <a:srgbClr val="FF0000"/>
              </a:solidFill>
              <a:sym typeface="Wingdings" pitchFamily="2" charset="2"/>
            </a:endParaRPr>
          </a:p>
          <a:p>
            <a:pPr marL="514350" indent="-514350">
              <a:buSzPct val="100000"/>
              <a:buFont typeface="+mj-lt"/>
              <a:buAutoNum type="arabicPeriod"/>
            </a:pPr>
            <a:r>
              <a:rPr lang="en-US" dirty="0" smtClean="0">
                <a:solidFill>
                  <a:srgbClr val="0000FF"/>
                </a:solidFill>
              </a:rPr>
              <a:t>Gamma irradiations with beam : 37 replies</a:t>
            </a:r>
            <a:endParaRPr lang="en-US" b="1" dirty="0" smtClean="0">
              <a:solidFill>
                <a:srgbClr val="0000FF"/>
              </a:solidFill>
            </a:endParaRPr>
          </a:p>
          <a:p>
            <a:pPr lvl="1">
              <a:buFont typeface="Wingdings" pitchFamily="2" charset="2"/>
              <a:buChar char="Ä"/>
            </a:pPr>
            <a:r>
              <a:rPr lang="en-US" sz="2300" dirty="0" smtClean="0"/>
              <a:t>study long-term exposure of equipment</a:t>
            </a:r>
          </a:p>
          <a:p>
            <a:pPr lvl="1">
              <a:buFont typeface="Wingdings" pitchFamily="2" charset="2"/>
              <a:buChar char="Ä"/>
            </a:pPr>
            <a:r>
              <a:rPr lang="en-US" sz="2300" u="sng" dirty="0" smtClean="0"/>
              <a:t>proposed facility</a:t>
            </a:r>
            <a:r>
              <a:rPr lang="en-US" sz="2300" dirty="0" smtClean="0"/>
              <a:t> : </a:t>
            </a:r>
            <a:r>
              <a:rPr lang="en-US" sz="2400" dirty="0" smtClean="0"/>
              <a:t>GIF </a:t>
            </a:r>
            <a:r>
              <a:rPr lang="en-US" sz="2400" dirty="0" smtClean="0">
                <a:sym typeface="Wingdings" pitchFamily="2" charset="2"/>
              </a:rPr>
              <a:t> </a:t>
            </a:r>
            <a:r>
              <a:rPr lang="en-US" sz="2400" b="1" dirty="0" smtClean="0">
                <a:solidFill>
                  <a:srgbClr val="FF0000"/>
                </a:solidFill>
                <a:sym typeface="Wingdings" pitchFamily="2" charset="2"/>
              </a:rPr>
              <a:t>GIF++</a:t>
            </a:r>
            <a:endParaRPr lang="en-US" sz="2300" dirty="0" smtClean="0"/>
          </a:p>
          <a:p>
            <a:pPr lvl="1">
              <a:buFont typeface="Wingdings" pitchFamily="2" charset="2"/>
              <a:buChar char="Ä"/>
            </a:pPr>
            <a:r>
              <a:rPr lang="en-US" sz="2300" u="sng" dirty="0" smtClean="0"/>
              <a:t>primary use</a:t>
            </a:r>
            <a:r>
              <a:rPr lang="en-US" sz="2300" dirty="0" smtClean="0"/>
              <a:t> : </a:t>
            </a:r>
            <a:r>
              <a:rPr lang="en-US" sz="2300" dirty="0" err="1" smtClean="0"/>
              <a:t>muon</a:t>
            </a:r>
            <a:r>
              <a:rPr lang="en-US" sz="2300" dirty="0" smtClean="0"/>
              <a:t> trackers of LHC experiments, detector or accelerator electronic components, beam diagnostic equipment</a:t>
            </a:r>
            <a:endParaRPr lang="en-US" dirty="0" smtClean="0"/>
          </a:p>
          <a:p>
            <a:pPr marL="514350" indent="-514350">
              <a:buSzPct val="100000"/>
              <a:buFont typeface="+mj-lt"/>
              <a:buAutoNum type="arabicPeriod"/>
            </a:pPr>
            <a:endParaRPr lang="en-US" b="1" dirty="0" smtClean="0">
              <a:solidFill>
                <a:srgbClr val="FF0000"/>
              </a:solidFill>
              <a:sym typeface="Wingdings" pitchFamily="2" charset="2"/>
            </a:endParaRPr>
          </a:p>
          <a:p>
            <a:pPr marL="514350" indent="-514350">
              <a:buSzPct val="100000"/>
              <a:buFont typeface="+mj-lt"/>
              <a:buAutoNum type="arabicPeriod"/>
            </a:pPr>
            <a:endParaRPr lang="en-US" dirty="0" smtClean="0"/>
          </a:p>
          <a:p>
            <a:pPr lvl="2">
              <a:buFont typeface="Wingdings" pitchFamily="2" charset="2"/>
              <a:buChar char="q"/>
            </a:pPr>
            <a:endParaRPr lang="en-US" dirty="0" smtClean="0"/>
          </a:p>
          <a:p>
            <a:pPr marL="514350" indent="-514350">
              <a:buFont typeface="+mj-lt"/>
              <a:buAutoNum type="arabicPeriod"/>
            </a:pPr>
            <a:endParaRPr lang="en-US" dirty="0" smtClean="0"/>
          </a:p>
        </p:txBody>
      </p:sp>
      <p:sp>
        <p:nvSpPr>
          <p:cNvPr id="7" name="Text Placeholder 6"/>
          <p:cNvSpPr>
            <a:spLocks noGrp="1"/>
          </p:cNvSpPr>
          <p:nvPr>
            <p:ph type="body" sz="quarter" idx="13"/>
          </p:nvPr>
        </p:nvSpPr>
        <p:spPr/>
        <p:txBody>
          <a:bodyPr/>
          <a:lstStyle/>
          <a:p>
            <a:r>
              <a:rPr lang="en-US" dirty="0" smtClean="0"/>
              <a:t>Identified needs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User survey - conclusions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11</a:t>
            </a:fld>
            <a:endParaRPr lang="en-US" dirty="0"/>
          </a:p>
        </p:txBody>
      </p:sp>
      <p:sp>
        <p:nvSpPr>
          <p:cNvPr id="6" name="Content Placeholder 5"/>
          <p:cNvSpPr>
            <a:spLocks noGrp="1"/>
          </p:cNvSpPr>
          <p:nvPr>
            <p:ph sz="quarter" idx="1"/>
          </p:nvPr>
        </p:nvSpPr>
        <p:spPr>
          <a:xfrm>
            <a:off x="612648" y="1371600"/>
            <a:ext cx="8531352" cy="5181600"/>
          </a:xfrm>
        </p:spPr>
        <p:txBody>
          <a:bodyPr>
            <a:normAutofit fontScale="77500" lnSpcReduction="20000"/>
          </a:bodyPr>
          <a:lstStyle/>
          <a:p>
            <a:pPr marL="346075" indent="-346075">
              <a:buSzPct val="100000"/>
              <a:buFont typeface="+mj-lt"/>
              <a:buAutoNum type="arabicPeriod" startAt="3"/>
            </a:pPr>
            <a:r>
              <a:rPr lang="en-US" dirty="0" smtClean="0">
                <a:solidFill>
                  <a:srgbClr val="0000FF"/>
                </a:solidFill>
              </a:rPr>
              <a:t>High-intensity proton irradiation (slow, slow-fast extraction):  52 replies</a:t>
            </a:r>
          </a:p>
          <a:p>
            <a:pPr marL="568325" lvl="1" indent="-249238">
              <a:buFont typeface="Wingdings" pitchFamily="2" charset="2"/>
              <a:buChar char="Ä"/>
            </a:pPr>
            <a:r>
              <a:rPr lang="en-US" sz="2300" dirty="0" smtClean="0"/>
              <a:t>study long-term exposure of equipment</a:t>
            </a:r>
          </a:p>
          <a:p>
            <a:pPr marL="568325" lvl="1" indent="-249238">
              <a:buFont typeface="Wingdings" pitchFamily="2" charset="2"/>
              <a:buChar char="Ä"/>
            </a:pPr>
            <a:r>
              <a:rPr lang="en-US" sz="2300" u="sng" dirty="0" smtClean="0"/>
              <a:t>primary use</a:t>
            </a:r>
            <a:r>
              <a:rPr lang="en-US" sz="2300" dirty="0" smtClean="0"/>
              <a:t>: inner trackers of LHC experiments, detector or accelerator electronic components, beam diagnostic equipment</a:t>
            </a:r>
          </a:p>
          <a:p>
            <a:pPr marL="568325" lvl="1" indent="-249238">
              <a:buFont typeface="Wingdings" pitchFamily="2" charset="2"/>
              <a:buChar char="Ä"/>
            </a:pPr>
            <a:r>
              <a:rPr lang="en-US" sz="2300" u="sng" dirty="0" smtClean="0"/>
              <a:t>proposed facility</a:t>
            </a:r>
            <a:r>
              <a:rPr lang="en-US" sz="2300" dirty="0" smtClean="0"/>
              <a:t>: </a:t>
            </a:r>
            <a:r>
              <a:rPr lang="en-US" sz="2300" dirty="0" smtClean="0">
                <a:solidFill>
                  <a:srgbClr val="FF0000"/>
                </a:solidFill>
              </a:rPr>
              <a:t>continue with </a:t>
            </a:r>
            <a:r>
              <a:rPr lang="en-US" sz="2300" b="1" dirty="0" smtClean="0">
                <a:solidFill>
                  <a:srgbClr val="FF0000"/>
                </a:solidFill>
              </a:rPr>
              <a:t>PS East Area </a:t>
            </a:r>
            <a:r>
              <a:rPr lang="en-US" sz="2300" dirty="0" err="1" smtClean="0">
                <a:solidFill>
                  <a:srgbClr val="FF0000"/>
                </a:solidFill>
                <a:sym typeface="Wingdings" pitchFamily="2" charset="2"/>
              </a:rPr>
              <a:t></a:t>
            </a:r>
            <a:r>
              <a:rPr lang="en-US" sz="2300" dirty="0" smtClean="0">
                <a:solidFill>
                  <a:srgbClr val="FF0000"/>
                </a:solidFill>
                <a:sym typeface="Wingdings" pitchFamily="2" charset="2"/>
              </a:rPr>
              <a:t> future facility at </a:t>
            </a:r>
            <a:r>
              <a:rPr lang="en-US" sz="2300" b="1" dirty="0" smtClean="0">
                <a:solidFill>
                  <a:srgbClr val="FF0000"/>
                </a:solidFill>
                <a:sym typeface="Wingdings" pitchFamily="2" charset="2"/>
              </a:rPr>
              <a:t>PS2</a:t>
            </a:r>
            <a:endParaRPr lang="en-US" sz="2300" b="1" dirty="0" smtClean="0">
              <a:solidFill>
                <a:srgbClr val="FF0000"/>
              </a:solidFill>
            </a:endParaRPr>
          </a:p>
          <a:p>
            <a:pPr marL="834390" lvl="1" indent="-514350">
              <a:buFont typeface="Wingdings" pitchFamily="2" charset="2"/>
              <a:buChar char="Ä"/>
            </a:pPr>
            <a:endParaRPr lang="en-US" dirty="0" smtClean="0"/>
          </a:p>
          <a:p>
            <a:pPr marL="514350" indent="-514350">
              <a:buSzPct val="100000"/>
              <a:buFont typeface="+mj-lt"/>
              <a:buAutoNum type="arabicPeriod" startAt="3"/>
            </a:pPr>
            <a:r>
              <a:rPr lang="en-US" dirty="0" smtClean="0">
                <a:solidFill>
                  <a:srgbClr val="0000FF"/>
                </a:solidFill>
              </a:rPr>
              <a:t>Mixed field irradiations : 39 replies</a:t>
            </a:r>
            <a:endParaRPr lang="en-US" b="1" dirty="0" smtClean="0">
              <a:solidFill>
                <a:srgbClr val="0000FF"/>
              </a:solidFill>
              <a:sym typeface="Wingdings" pitchFamily="2" charset="2"/>
            </a:endParaRPr>
          </a:p>
          <a:p>
            <a:pPr marL="568325" lvl="1" indent="-222250">
              <a:buFont typeface="Wingdings" pitchFamily="2" charset="2"/>
              <a:buChar char="Ä"/>
            </a:pPr>
            <a:r>
              <a:rPr lang="en-US" sz="2300" dirty="0" smtClean="0"/>
              <a:t>study impact on system components exposed in radiation fields </a:t>
            </a:r>
          </a:p>
          <a:p>
            <a:pPr marL="568325" lvl="1" indent="-222250">
              <a:buFont typeface="Wingdings" pitchFamily="2" charset="2"/>
              <a:buChar char="Ä"/>
            </a:pPr>
            <a:r>
              <a:rPr lang="en-US" sz="2300" u="sng" dirty="0" smtClean="0"/>
              <a:t>primary use</a:t>
            </a:r>
            <a:r>
              <a:rPr lang="en-US" sz="2300" dirty="0" smtClean="0"/>
              <a:t>: LHC accelerator and detector components (SEE studies), radiation monitoring calibration </a:t>
            </a:r>
          </a:p>
          <a:p>
            <a:pPr marL="568325" lvl="1" indent="-222250">
              <a:buFont typeface="Wingdings" pitchFamily="2" charset="2"/>
              <a:buChar char="Ä"/>
            </a:pPr>
            <a:r>
              <a:rPr lang="en-US" sz="2300" u="sng" dirty="0" smtClean="0">
                <a:sym typeface="Wingdings" pitchFamily="2" charset="2"/>
              </a:rPr>
              <a:t>proposed facility</a:t>
            </a:r>
            <a:r>
              <a:rPr lang="en-US" sz="2300" dirty="0" smtClean="0">
                <a:sym typeface="Wingdings" pitchFamily="2" charset="2"/>
              </a:rPr>
              <a:t> : </a:t>
            </a:r>
            <a:r>
              <a:rPr lang="en-US" sz="2300" b="1" dirty="0" smtClean="0">
                <a:solidFill>
                  <a:srgbClr val="FF0000"/>
                </a:solidFill>
                <a:sym typeface="Wingdings" pitchFamily="2" charset="2"/>
              </a:rPr>
              <a:t>CNGS</a:t>
            </a:r>
            <a:r>
              <a:rPr lang="en-US" sz="2300" dirty="0" smtClean="0">
                <a:sym typeface="Wingdings" pitchFamily="2" charset="2"/>
              </a:rPr>
              <a:t>, CERF  </a:t>
            </a:r>
            <a:r>
              <a:rPr lang="en-US" sz="2300" b="1" dirty="0" smtClean="0">
                <a:solidFill>
                  <a:srgbClr val="FF0000"/>
                </a:solidFill>
                <a:sym typeface="Wingdings" pitchFamily="2" charset="2"/>
              </a:rPr>
              <a:t>CERF++</a:t>
            </a:r>
            <a:endParaRPr lang="en-US" sz="2300" dirty="0" smtClean="0"/>
          </a:p>
          <a:p>
            <a:pPr lvl="1">
              <a:buFont typeface="Wingdings" pitchFamily="2" charset="2"/>
              <a:buChar char="Ä"/>
            </a:pPr>
            <a:endParaRPr lang="en-US" sz="2300" dirty="0" smtClean="0"/>
          </a:p>
          <a:p>
            <a:pPr marL="514350" indent="-514350">
              <a:buSzPct val="100000"/>
              <a:buFont typeface="+mj-lt"/>
              <a:buAutoNum type="arabicPeriod" startAt="3"/>
            </a:pPr>
            <a:r>
              <a:rPr lang="en-US" dirty="0" smtClean="0">
                <a:solidFill>
                  <a:srgbClr val="0000FF"/>
                </a:solidFill>
              </a:rPr>
              <a:t>Heavy ions: 12 replies</a:t>
            </a:r>
          </a:p>
          <a:p>
            <a:pPr marL="568325" lvl="1" indent="-222250">
              <a:buFont typeface="Wingdings" pitchFamily="2" charset="2"/>
              <a:buChar char="Ä"/>
            </a:pPr>
            <a:r>
              <a:rPr lang="en-US" sz="2300" dirty="0" smtClean="0"/>
              <a:t>the feedback does not indicate the need for a construction of an exclusive Heavy Ion Irradiation Facility. If the availability of ions can be added at low cost to the plans for one of the future CERN irradiation facilities, it should definitely be included.</a:t>
            </a:r>
            <a:endParaRPr lang="en-US" dirty="0" smtClean="0"/>
          </a:p>
        </p:txBody>
      </p:sp>
      <p:sp>
        <p:nvSpPr>
          <p:cNvPr id="7" name="Text Placeholder 6"/>
          <p:cNvSpPr>
            <a:spLocks noGrp="1"/>
          </p:cNvSpPr>
          <p:nvPr>
            <p:ph type="body" sz="quarter" idx="13"/>
          </p:nvPr>
        </p:nvSpPr>
        <p:spPr/>
        <p:txBody>
          <a:bodyPr/>
          <a:lstStyle/>
          <a:p>
            <a:r>
              <a:rPr lang="en-US" dirty="0" smtClean="0"/>
              <a:t>Identified needs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t>The </a:t>
            </a:r>
            <a:r>
              <a:rPr lang="en-US" b="1" dirty="0" err="1" smtClean="0">
                <a:solidFill>
                  <a:srgbClr val="FF0000"/>
                </a:solidFill>
              </a:rPr>
              <a:t>HiRadMat</a:t>
            </a:r>
            <a:r>
              <a:rPr lang="en-US" b="1" dirty="0" smtClean="0">
                <a:solidFill>
                  <a:srgbClr val="FF0000"/>
                </a:solidFill>
              </a:rPr>
              <a:t> </a:t>
            </a:r>
            <a:r>
              <a:rPr lang="en-US" dirty="0" smtClean="0"/>
              <a:t>Facility</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12</a:t>
            </a:fld>
            <a:endParaRPr lang="en-US" dirty="0"/>
          </a:p>
        </p:txBody>
      </p:sp>
      <p:sp>
        <p:nvSpPr>
          <p:cNvPr id="9" name="Content Placeholder 8"/>
          <p:cNvSpPr>
            <a:spLocks noGrp="1"/>
          </p:cNvSpPr>
          <p:nvPr>
            <p:ph sz="quarter" idx="1"/>
          </p:nvPr>
        </p:nvSpPr>
        <p:spPr/>
        <p:txBody>
          <a:bodyPr>
            <a:normAutofit fontScale="92500" lnSpcReduction="10000"/>
          </a:bodyPr>
          <a:lstStyle/>
          <a:p>
            <a:r>
              <a:rPr lang="en-US" dirty="0" smtClean="0">
                <a:solidFill>
                  <a:srgbClr val="0000FF"/>
                </a:solidFill>
              </a:rPr>
              <a:t>Study the impact of intense pulsed beams on materials</a:t>
            </a:r>
          </a:p>
          <a:p>
            <a:pPr lvl="1"/>
            <a:r>
              <a:rPr lang="en-US" dirty="0" smtClean="0"/>
              <a:t>Thermal management (heating)</a:t>
            </a:r>
          </a:p>
          <a:p>
            <a:pPr lvl="2"/>
            <a:r>
              <a:rPr lang="en-US" dirty="0" smtClean="0"/>
              <a:t>material damage even below melting point</a:t>
            </a:r>
          </a:p>
          <a:p>
            <a:pPr lvl="2"/>
            <a:r>
              <a:rPr lang="en-US" dirty="0" smtClean="0"/>
              <a:t>material vaporization (extreme conditions)</a:t>
            </a:r>
          </a:p>
          <a:p>
            <a:pPr lvl="1"/>
            <a:r>
              <a:rPr lang="en-US" dirty="0" smtClean="0"/>
              <a:t>Radiation damage to materials – change of properties</a:t>
            </a:r>
          </a:p>
          <a:p>
            <a:pPr lvl="1"/>
            <a:r>
              <a:rPr lang="en-US" dirty="0" smtClean="0"/>
              <a:t>Thermal shock  - beam induced pressure waves</a:t>
            </a:r>
          </a:p>
          <a:p>
            <a:pPr lvl="1"/>
            <a:endParaRPr lang="en-US" dirty="0" smtClean="0"/>
          </a:p>
          <a:p>
            <a:r>
              <a:rPr lang="en-US" dirty="0" smtClean="0">
                <a:solidFill>
                  <a:srgbClr val="0000FF"/>
                </a:solidFill>
              </a:rPr>
              <a:t>Test bed, important for the design validation of LHC near-beam components before installation in the machine</a:t>
            </a:r>
          </a:p>
          <a:p>
            <a:endParaRPr lang="en-US" dirty="0" smtClean="0"/>
          </a:p>
          <a:p>
            <a:r>
              <a:rPr lang="en-US" dirty="0" smtClean="0">
                <a:solidFill>
                  <a:srgbClr val="0000FF"/>
                </a:solidFill>
              </a:rPr>
              <a:t>Requires </a:t>
            </a:r>
            <a:r>
              <a:rPr lang="en-US" b="1" dirty="0" smtClean="0">
                <a:solidFill>
                  <a:srgbClr val="0000FF"/>
                </a:solidFill>
              </a:rPr>
              <a:t>LHC-type</a:t>
            </a:r>
            <a:r>
              <a:rPr lang="en-US" dirty="0" smtClean="0">
                <a:solidFill>
                  <a:srgbClr val="0000FF"/>
                </a:solidFill>
              </a:rPr>
              <a:t> beam from </a:t>
            </a:r>
            <a:r>
              <a:rPr lang="en-US" b="1" dirty="0" smtClean="0">
                <a:solidFill>
                  <a:srgbClr val="0000FF"/>
                </a:solidFill>
              </a:rPr>
              <a:t>pilot to 288 nominal bunches</a:t>
            </a:r>
          </a:p>
          <a:p>
            <a:endParaRPr lang="en-US" dirty="0" smtClean="0"/>
          </a:p>
          <a:p>
            <a:pPr lvl="1"/>
            <a:endParaRPr lang="en-US" dirty="0" smtClean="0"/>
          </a:p>
          <a:p>
            <a:endParaRPr lang="en-US" dirty="0"/>
          </a:p>
        </p:txBody>
      </p:sp>
      <p:sp>
        <p:nvSpPr>
          <p:cNvPr id="10" name="Text Placeholder 9"/>
          <p:cNvSpPr>
            <a:spLocks noGrp="1"/>
          </p:cNvSpPr>
          <p:nvPr>
            <p:ph type="body" sz="quarter" idx="13"/>
          </p:nvPr>
        </p:nvSpPr>
        <p:spPr/>
        <p:txBody>
          <a:bodyPr/>
          <a:lstStyle/>
          <a:p>
            <a:r>
              <a:rPr lang="en-US" dirty="0" smtClean="0"/>
              <a:t>Key assets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b="1" dirty="0" err="1" smtClean="0">
                <a:solidFill>
                  <a:srgbClr val="FF0000"/>
                </a:solidFill>
              </a:rPr>
              <a:t>HiRadMat</a:t>
            </a:r>
            <a:r>
              <a:rPr lang="en-US" b="1" dirty="0" smtClean="0">
                <a:solidFill>
                  <a:srgbClr val="FF0000"/>
                </a:solidFill>
              </a:rPr>
              <a:t> </a:t>
            </a:r>
            <a:r>
              <a:rPr lang="en-US" dirty="0" smtClean="0"/>
              <a:t>Facility</a:t>
            </a:r>
            <a:endParaRPr lang="en-US" dirty="0"/>
          </a:p>
        </p:txBody>
      </p:sp>
      <p:pic>
        <p:nvPicPr>
          <p:cNvPr id="1026" name="Picture 2"/>
          <p:cNvPicPr>
            <a:picLocks noGrp="1" noChangeAspect="1" noChangeArrowheads="1"/>
          </p:cNvPicPr>
          <p:nvPr>
            <p:ph sz="quarter" idx="1"/>
          </p:nvPr>
        </p:nvPicPr>
        <p:blipFill>
          <a:blip r:embed="rId2" cstate="print"/>
          <a:stretch>
            <a:fillRect/>
          </a:stretch>
        </p:blipFill>
        <p:spPr bwMode="auto">
          <a:xfrm>
            <a:off x="76200" y="1447800"/>
            <a:ext cx="4191000" cy="2518122"/>
          </a:xfrm>
          <a:prstGeom prst="rect">
            <a:avLst/>
          </a:prstGeom>
          <a:noFill/>
          <a:ln w="9525">
            <a:noFill/>
            <a:miter lim="800000"/>
            <a:headEnd/>
            <a:tailEnd/>
          </a:ln>
          <a:effectLst/>
        </p:spPr>
      </p:pic>
      <p:sp>
        <p:nvSpPr>
          <p:cNvPr id="9" name="Content Placeholder 8"/>
          <p:cNvSpPr>
            <a:spLocks noGrp="1"/>
          </p:cNvSpPr>
          <p:nvPr>
            <p:ph sz="quarter" idx="2"/>
          </p:nvPr>
        </p:nvSpPr>
        <p:spPr>
          <a:xfrm>
            <a:off x="4844900" y="1371600"/>
            <a:ext cx="4299099" cy="2514599"/>
          </a:xfrm>
        </p:spPr>
        <p:txBody>
          <a:bodyPr>
            <a:normAutofit fontScale="62500" lnSpcReduction="20000"/>
          </a:bodyPr>
          <a:lstStyle/>
          <a:p>
            <a:r>
              <a:rPr lang="en-US" sz="2400" dirty="0" smtClean="0"/>
              <a:t>modify the TI2 extraction line to deflect an LHC-type beam towards the old WANF area tunnel</a:t>
            </a:r>
          </a:p>
          <a:p>
            <a:endParaRPr lang="en-US" sz="2400" dirty="0" smtClean="0"/>
          </a:p>
          <a:p>
            <a:r>
              <a:rPr lang="en-US" sz="2400" dirty="0" smtClean="0"/>
              <a:t>max intensity: 1×10</a:t>
            </a:r>
            <a:r>
              <a:rPr lang="en-US" sz="2400" baseline="30000" dirty="0" smtClean="0"/>
              <a:t>16</a:t>
            </a:r>
            <a:r>
              <a:rPr lang="en-US" sz="2400" dirty="0" smtClean="0"/>
              <a:t> </a:t>
            </a:r>
            <a:r>
              <a:rPr lang="en-US" sz="2400" dirty="0" err="1" smtClean="0"/>
              <a:t>prot</a:t>
            </a:r>
            <a:r>
              <a:rPr lang="en-US" sz="2400" dirty="0" smtClean="0"/>
              <a:t>/year</a:t>
            </a:r>
          </a:p>
          <a:p>
            <a:pPr lvl="1"/>
            <a:r>
              <a:rPr lang="en-US" sz="2100" dirty="0" smtClean="0"/>
              <a:t>10 experiments, 1×10</a:t>
            </a:r>
            <a:r>
              <a:rPr lang="en-US" sz="2100" baseline="30000" dirty="0" smtClean="0"/>
              <a:t>15</a:t>
            </a:r>
            <a:r>
              <a:rPr lang="en-US" sz="2100" dirty="0" smtClean="0"/>
              <a:t> </a:t>
            </a:r>
            <a:r>
              <a:rPr lang="en-US" sz="2100" dirty="0" err="1" smtClean="0"/>
              <a:t>prot</a:t>
            </a:r>
            <a:r>
              <a:rPr lang="en-US" sz="2100" dirty="0" smtClean="0"/>
              <a:t>/exp</a:t>
            </a:r>
          </a:p>
          <a:p>
            <a:endParaRPr lang="en-US" sz="2400" dirty="0" smtClean="0"/>
          </a:p>
          <a:p>
            <a:pPr marL="320040" lvl="1" indent="-320040">
              <a:spcBef>
                <a:spcPts val="700"/>
              </a:spcBef>
              <a:buClr>
                <a:schemeClr val="accent2"/>
              </a:buClr>
              <a:buSzPct val="60000"/>
              <a:buFont typeface="Wingdings"/>
              <a:buChar char=""/>
            </a:pPr>
            <a:r>
              <a:rPr lang="en-US" sz="2400" dirty="0" smtClean="0"/>
              <a:t>foreseen start of operation: 2011</a:t>
            </a:r>
          </a:p>
          <a:p>
            <a:pPr marL="630238" lvl="2" indent="-284163">
              <a:spcBef>
                <a:spcPts val="700"/>
              </a:spcBef>
              <a:buClr>
                <a:schemeClr val="accent1"/>
              </a:buClr>
              <a:buSzPct val="70000"/>
              <a:buFont typeface="Wingdings 2" pitchFamily="18" charset="2"/>
              <a:buChar char=""/>
            </a:pPr>
            <a:r>
              <a:rPr lang="en-US" sz="2100" dirty="0" smtClean="0"/>
              <a:t>to be adapted to the new LHC schedule and long 09/10 shutdown</a:t>
            </a:r>
          </a:p>
          <a:p>
            <a:endParaRPr lang="en-US" sz="2400" dirty="0" smtClean="0"/>
          </a:p>
          <a:p>
            <a:pPr>
              <a:buFont typeface="Wingdings" pitchFamily="2" charset="2"/>
              <a:buChar char="§"/>
            </a:pPr>
            <a:endParaRPr lang="en-US" sz="2400" dirty="0"/>
          </a:p>
        </p:txBody>
      </p:sp>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13</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Possible implementation in the </a:t>
            </a:r>
            <a:r>
              <a:rPr lang="en-US" b="1" dirty="0" smtClean="0">
                <a:solidFill>
                  <a:srgbClr val="CC0099"/>
                </a:solidFill>
              </a:rPr>
              <a:t>TT60/WANF tunnel</a:t>
            </a:r>
          </a:p>
          <a:p>
            <a:endParaRPr lang="en-US" dirty="0"/>
          </a:p>
        </p:txBody>
      </p:sp>
      <p:pic>
        <p:nvPicPr>
          <p:cNvPr id="1027" name="Picture 3"/>
          <p:cNvPicPr>
            <a:picLocks noChangeAspect="1" noChangeArrowheads="1"/>
          </p:cNvPicPr>
          <p:nvPr/>
        </p:nvPicPr>
        <p:blipFill>
          <a:blip r:embed="rId3"/>
          <a:srcRect/>
          <a:stretch>
            <a:fillRect/>
          </a:stretch>
        </p:blipFill>
        <p:spPr bwMode="auto">
          <a:xfrm>
            <a:off x="3962400" y="3810000"/>
            <a:ext cx="4921250" cy="2717026"/>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0" y="4038599"/>
            <a:ext cx="3880138" cy="2286001"/>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smtClean="0">
                <a:solidFill>
                  <a:srgbClr val="FF0000"/>
                </a:solidFill>
              </a:rPr>
              <a:t>GIF++ </a:t>
            </a:r>
            <a:r>
              <a:rPr lang="en-US" dirty="0" smtClean="0"/>
              <a:t>facility</a:t>
            </a:r>
            <a:endParaRPr lang="en-US" dirty="0"/>
          </a:p>
        </p:txBody>
      </p:sp>
      <p:sp>
        <p:nvSpPr>
          <p:cNvPr id="10" name="Content Placeholder 9"/>
          <p:cNvSpPr>
            <a:spLocks noGrp="1"/>
          </p:cNvSpPr>
          <p:nvPr>
            <p:ph sz="quarter" idx="1"/>
          </p:nvPr>
        </p:nvSpPr>
        <p:spPr>
          <a:xfrm>
            <a:off x="457200" y="1371600"/>
            <a:ext cx="4343400" cy="5105400"/>
          </a:xfrm>
        </p:spPr>
        <p:txBody>
          <a:bodyPr>
            <a:normAutofit fontScale="92500" lnSpcReduction="20000"/>
          </a:bodyPr>
          <a:lstStyle/>
          <a:p>
            <a:pPr>
              <a:lnSpc>
                <a:spcPct val="80000"/>
              </a:lnSpc>
            </a:pPr>
            <a:r>
              <a:rPr lang="en-US" sz="2400" dirty="0" smtClean="0">
                <a:solidFill>
                  <a:srgbClr val="0000FF"/>
                </a:solidFill>
              </a:rPr>
              <a:t>Source</a:t>
            </a:r>
          </a:p>
          <a:p>
            <a:pPr lvl="1">
              <a:lnSpc>
                <a:spcPct val="80000"/>
              </a:lnSpc>
            </a:pPr>
            <a:r>
              <a:rPr lang="en-US" sz="2000" b="1" dirty="0" smtClean="0"/>
              <a:t>Cs</a:t>
            </a:r>
            <a:r>
              <a:rPr lang="en-US" sz="2000" b="1" baseline="30000" dirty="0" smtClean="0"/>
              <a:t>137</a:t>
            </a:r>
            <a:r>
              <a:rPr lang="en-US" sz="2000" b="1" dirty="0" smtClean="0"/>
              <a:t> (662 </a:t>
            </a:r>
            <a:r>
              <a:rPr lang="en-US" sz="2000" b="1" dirty="0" err="1" smtClean="0"/>
              <a:t>keV</a:t>
            </a:r>
            <a:r>
              <a:rPr lang="en-US" sz="2000" b="1" dirty="0" smtClean="0"/>
              <a:t>) 10TBq  </a:t>
            </a:r>
            <a:r>
              <a:rPr lang="en-US" sz="1600" dirty="0" smtClean="0"/>
              <a:t>(GIF in West-area: 740GBq)</a:t>
            </a:r>
          </a:p>
          <a:p>
            <a:pPr lvl="1">
              <a:lnSpc>
                <a:spcPct val="80000"/>
              </a:lnSpc>
            </a:pPr>
            <a:r>
              <a:rPr lang="en-US" sz="2000" dirty="0" smtClean="0"/>
              <a:t>movable filters, as present source </a:t>
            </a:r>
          </a:p>
          <a:p>
            <a:pPr lvl="2">
              <a:lnSpc>
                <a:spcPct val="80000"/>
              </a:lnSpc>
            </a:pPr>
            <a:r>
              <a:rPr lang="en-US" sz="1800" dirty="0" smtClean="0"/>
              <a:t>attenuation down to F=10</a:t>
            </a:r>
            <a:r>
              <a:rPr lang="en-US" sz="1800" baseline="30000" dirty="0" smtClean="0"/>
              <a:t>5</a:t>
            </a:r>
          </a:p>
          <a:p>
            <a:pPr lvl="1">
              <a:lnSpc>
                <a:spcPct val="80000"/>
              </a:lnSpc>
            </a:pPr>
            <a:r>
              <a:rPr lang="en-US" sz="2000" dirty="0" smtClean="0"/>
              <a:t>second irradiation facility (pointing upstream)</a:t>
            </a:r>
          </a:p>
          <a:p>
            <a:pPr>
              <a:lnSpc>
                <a:spcPct val="80000"/>
              </a:lnSpc>
            </a:pPr>
            <a:endParaRPr lang="en-US" sz="2400" dirty="0" smtClean="0"/>
          </a:p>
          <a:p>
            <a:pPr>
              <a:lnSpc>
                <a:spcPct val="80000"/>
              </a:lnSpc>
            </a:pPr>
            <a:r>
              <a:rPr lang="en-US" sz="2400" dirty="0" smtClean="0">
                <a:solidFill>
                  <a:srgbClr val="0000FF"/>
                </a:solidFill>
              </a:rPr>
              <a:t>Secondary beam – H4 line</a:t>
            </a:r>
          </a:p>
          <a:p>
            <a:pPr lvl="1">
              <a:lnSpc>
                <a:spcPct val="80000"/>
              </a:lnSpc>
            </a:pPr>
            <a:r>
              <a:rPr lang="en-US" sz="2000" dirty="0" err="1" smtClean="0"/>
              <a:t>muon</a:t>
            </a:r>
            <a:r>
              <a:rPr lang="en-US" sz="2000" dirty="0" smtClean="0"/>
              <a:t> beam </a:t>
            </a:r>
          </a:p>
          <a:p>
            <a:pPr lvl="2">
              <a:lnSpc>
                <a:spcPct val="80000"/>
              </a:lnSpc>
            </a:pPr>
            <a:r>
              <a:rPr lang="en-US" sz="1800" dirty="0" smtClean="0"/>
              <a:t>100GeV/c, ~10</a:t>
            </a:r>
            <a:r>
              <a:rPr lang="en-US" sz="1800" baseline="30000" dirty="0" smtClean="0"/>
              <a:t>4</a:t>
            </a:r>
            <a:r>
              <a:rPr lang="en-US" sz="1800" dirty="0" smtClean="0"/>
              <a:t> </a:t>
            </a:r>
            <a:r>
              <a:rPr lang="en-US" sz="1800" dirty="0" smtClean="0">
                <a:latin typeface="Symbol" charset="2"/>
              </a:rPr>
              <a:t>m</a:t>
            </a:r>
            <a:r>
              <a:rPr lang="en-US" sz="1800" dirty="0" smtClean="0"/>
              <a:t>/spill, 10x10cm</a:t>
            </a:r>
            <a:r>
              <a:rPr lang="en-US" sz="1800" baseline="30000" dirty="0" smtClean="0"/>
              <a:t>2</a:t>
            </a:r>
            <a:endParaRPr lang="en-US" sz="1800" dirty="0" smtClean="0"/>
          </a:p>
          <a:p>
            <a:pPr lvl="1">
              <a:lnSpc>
                <a:spcPct val="80000"/>
              </a:lnSpc>
            </a:pPr>
            <a:r>
              <a:rPr lang="en-US" sz="2000" dirty="0" smtClean="0"/>
              <a:t>electron beam </a:t>
            </a:r>
          </a:p>
          <a:p>
            <a:pPr>
              <a:lnSpc>
                <a:spcPct val="80000"/>
              </a:lnSpc>
              <a:buNone/>
            </a:pPr>
            <a:endParaRPr lang="en-US" sz="2300" dirty="0" smtClean="0">
              <a:solidFill>
                <a:srgbClr val="0000FF"/>
              </a:solidFill>
            </a:endParaRPr>
          </a:p>
          <a:p>
            <a:pPr>
              <a:lnSpc>
                <a:spcPct val="80000"/>
              </a:lnSpc>
            </a:pPr>
            <a:r>
              <a:rPr lang="en-US" sz="2300" dirty="0" smtClean="0">
                <a:solidFill>
                  <a:srgbClr val="0000FF"/>
                </a:solidFill>
              </a:rPr>
              <a:t>Shielding</a:t>
            </a:r>
          </a:p>
          <a:p>
            <a:pPr lvl="1">
              <a:lnSpc>
                <a:spcPct val="80000"/>
              </a:lnSpc>
            </a:pPr>
            <a:r>
              <a:rPr lang="en-US" sz="1900" dirty="0" smtClean="0"/>
              <a:t>Cs</a:t>
            </a:r>
            <a:r>
              <a:rPr lang="en-US" sz="1900" baseline="30000" dirty="0" smtClean="0"/>
              <a:t>137</a:t>
            </a:r>
            <a:r>
              <a:rPr lang="en-US" sz="1900" dirty="0" smtClean="0"/>
              <a:t>:  2 </a:t>
            </a:r>
            <a:r>
              <a:rPr lang="en-US" sz="1900" dirty="0" err="1" smtClean="0"/>
              <a:t>Gy/h</a:t>
            </a:r>
            <a:r>
              <a:rPr lang="en-US" sz="1900" dirty="0" smtClean="0"/>
              <a:t> at 50 cm for a 10 </a:t>
            </a:r>
            <a:r>
              <a:rPr lang="en-US" sz="1900" dirty="0" err="1" smtClean="0"/>
              <a:t>TBq</a:t>
            </a:r>
            <a:r>
              <a:rPr lang="en-US" sz="1900" dirty="0" smtClean="0"/>
              <a:t> source</a:t>
            </a:r>
            <a:endParaRPr lang="en-US" sz="1600" b="1" dirty="0" smtClean="0">
              <a:sym typeface="Wingdings" charset="2"/>
            </a:endParaRPr>
          </a:p>
          <a:p>
            <a:pPr lvl="1">
              <a:lnSpc>
                <a:spcPct val="80000"/>
              </a:lnSpc>
            </a:pPr>
            <a:r>
              <a:rPr lang="en-US" sz="1946" dirty="0" smtClean="0"/>
              <a:t>radiation limits for supervised area -&gt; </a:t>
            </a:r>
            <a:r>
              <a:rPr lang="en-US" sz="1514" dirty="0" smtClean="0"/>
              <a:t>requires </a:t>
            </a:r>
            <a:r>
              <a:rPr lang="en-US" sz="1514" dirty="0" smtClean="0">
                <a:sym typeface="Wingdings" pitchFamily="2" charset="2"/>
              </a:rPr>
              <a:t>1</a:t>
            </a:r>
            <a:r>
              <a:rPr lang="en-US" sz="1514" dirty="0" smtClean="0">
                <a:sym typeface="Wingdings" charset="2"/>
              </a:rPr>
              <a:t>.6m concrete</a:t>
            </a:r>
          </a:p>
          <a:p>
            <a:pPr lvl="2">
              <a:lnSpc>
                <a:spcPct val="80000"/>
              </a:lnSpc>
              <a:buFont typeface="Wingdings" pitchFamily="2" charset="2"/>
              <a:buChar char="Ä"/>
            </a:pPr>
            <a:endParaRPr lang="en-US" sz="1900" baseline="30000" dirty="0" smtClean="0"/>
          </a:p>
          <a:p>
            <a:pPr>
              <a:lnSpc>
                <a:spcPct val="80000"/>
              </a:lnSpc>
            </a:pPr>
            <a:r>
              <a:rPr lang="en-US" sz="2200" dirty="0" smtClean="0">
                <a:solidFill>
                  <a:srgbClr val="0000FF"/>
                </a:solidFill>
              </a:rPr>
              <a:t>Requested start of operation : 2010</a:t>
            </a:r>
          </a:p>
          <a:p>
            <a:pPr lvl="1">
              <a:lnSpc>
                <a:spcPct val="80000"/>
              </a:lnSpc>
              <a:buNone/>
            </a:pPr>
            <a:endParaRPr lang="en-US" sz="2000" dirty="0" smtClean="0"/>
          </a:p>
          <a:p>
            <a:pPr lvl="1">
              <a:lnSpc>
                <a:spcPct val="80000"/>
              </a:lnSpc>
            </a:pPr>
            <a:endParaRPr lang="en-US" sz="2000" dirty="0" smtClean="0"/>
          </a:p>
        </p:txBody>
      </p:sp>
      <p:sp>
        <p:nvSpPr>
          <p:cNvPr id="5" name="Date Placeholder 4"/>
          <p:cNvSpPr>
            <a:spLocks noGrp="1"/>
          </p:cNvSpPr>
          <p:nvPr>
            <p:ph type="dt" sz="half" idx="15"/>
          </p:nvPr>
        </p:nvSpPr>
        <p:spPr/>
        <p:txBody>
          <a:bodyPr/>
          <a:lstStyle/>
          <a:p>
            <a:pPr>
              <a:defRPr/>
            </a:pPr>
            <a:r>
              <a:rPr lang="en-US" smtClean="0"/>
              <a:t>CERN, May 13th 2009</a:t>
            </a:r>
            <a:endParaRPr lang="en-US" dirty="0"/>
          </a:p>
        </p:txBody>
      </p:sp>
      <p:sp>
        <p:nvSpPr>
          <p:cNvPr id="6" name="Slide Number Placeholder 5"/>
          <p:cNvSpPr>
            <a:spLocks noGrp="1"/>
          </p:cNvSpPr>
          <p:nvPr>
            <p:ph type="sldNum" sz="quarter" idx="16"/>
          </p:nvPr>
        </p:nvSpPr>
        <p:spPr/>
        <p:txBody>
          <a:bodyPr/>
          <a:lstStyle/>
          <a:p>
            <a:pPr>
              <a:defRPr/>
            </a:pPr>
            <a:fld id="{3B96EB75-6A09-4CDC-941C-B17A6555E03D}" type="slidenum">
              <a:rPr lang="en-US" smtClean="0"/>
              <a:pPr>
                <a:defRPr/>
              </a:pPr>
              <a:t>14</a:t>
            </a:fld>
            <a:endParaRPr lang="en-US" dirty="0"/>
          </a:p>
        </p:txBody>
      </p:sp>
      <p:sp>
        <p:nvSpPr>
          <p:cNvPr id="7" name="Footer Placeholder 6"/>
          <p:cNvSpPr>
            <a:spLocks noGrp="1"/>
          </p:cNvSpPr>
          <p:nvPr>
            <p:ph type="ftr" sz="quarter" idx="17"/>
          </p:nvPr>
        </p:nvSpPr>
        <p:spPr/>
        <p:txBody>
          <a:bodyPr/>
          <a:lstStyle/>
          <a:p>
            <a:pPr>
              <a:defRPr/>
            </a:pPr>
            <a:r>
              <a:rPr lang="en-US" smtClean="0"/>
              <a:t>Lucie Linssen, Physics Opportunities Workshop</a:t>
            </a:r>
            <a:endParaRPr lang="en-US" dirty="0"/>
          </a:p>
        </p:txBody>
      </p:sp>
      <p:sp>
        <p:nvSpPr>
          <p:cNvPr id="12" name="Text Placeholder 11"/>
          <p:cNvSpPr>
            <a:spLocks noGrp="1"/>
          </p:cNvSpPr>
          <p:nvPr>
            <p:ph type="body" sz="quarter" idx="13"/>
          </p:nvPr>
        </p:nvSpPr>
        <p:spPr/>
        <p:txBody>
          <a:bodyPr/>
          <a:lstStyle/>
          <a:p>
            <a:r>
              <a:rPr lang="en-US" dirty="0" smtClean="0"/>
              <a:t>New GIF++ facility in the SPS North Area – H4 beam line</a:t>
            </a:r>
          </a:p>
          <a:p>
            <a:endParaRPr lang="en-US" dirty="0"/>
          </a:p>
        </p:txBody>
      </p:sp>
      <p:pic>
        <p:nvPicPr>
          <p:cNvPr id="14" name="Picture 2"/>
          <p:cNvPicPr>
            <a:picLocks noChangeAspect="1" noChangeArrowheads="1"/>
          </p:cNvPicPr>
          <p:nvPr/>
        </p:nvPicPr>
        <p:blipFill>
          <a:blip r:embed="rId2" cstate="print"/>
          <a:stretch>
            <a:fillRect/>
          </a:stretch>
        </p:blipFill>
        <p:spPr bwMode="auto">
          <a:xfrm rot="5400000">
            <a:off x="5443004" y="2803854"/>
            <a:ext cx="3380649" cy="310694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Picture 5.png"/>
          <p:cNvPicPr>
            <a:picLocks noChangeAspect="1"/>
          </p:cNvPicPr>
          <p:nvPr/>
        </p:nvPicPr>
        <p:blipFill>
          <a:blip r:embed="rId2"/>
          <a:stretch>
            <a:fillRect/>
          </a:stretch>
        </p:blipFill>
        <p:spPr>
          <a:xfrm>
            <a:off x="838200" y="1420774"/>
            <a:ext cx="7772400" cy="5140148"/>
          </a:xfrm>
          <a:prstGeom prst="rect">
            <a:avLst/>
          </a:prstGeom>
        </p:spPr>
      </p:pic>
      <p:sp>
        <p:nvSpPr>
          <p:cNvPr id="9" name="Title 8"/>
          <p:cNvSpPr>
            <a:spLocks noGrp="1"/>
          </p:cNvSpPr>
          <p:nvPr>
            <p:ph type="title"/>
          </p:nvPr>
        </p:nvSpPr>
        <p:spPr/>
        <p:txBody>
          <a:bodyPr/>
          <a:lstStyle/>
          <a:p>
            <a:r>
              <a:rPr lang="en-US" b="1" dirty="0" smtClean="0">
                <a:solidFill>
                  <a:srgbClr val="FF0000"/>
                </a:solidFill>
              </a:rPr>
              <a:t>GIF++ </a:t>
            </a:r>
            <a:r>
              <a:rPr lang="en-US" dirty="0" smtClean="0"/>
              <a:t>facility</a:t>
            </a:r>
            <a:endParaRPr lang="en-US" dirty="0"/>
          </a:p>
        </p:txBody>
      </p:sp>
      <p:sp>
        <p:nvSpPr>
          <p:cNvPr id="5" name="Date Placeholder 4"/>
          <p:cNvSpPr>
            <a:spLocks noGrp="1"/>
          </p:cNvSpPr>
          <p:nvPr>
            <p:ph type="dt" sz="half" idx="15"/>
          </p:nvPr>
        </p:nvSpPr>
        <p:spPr/>
        <p:txBody>
          <a:bodyPr/>
          <a:lstStyle/>
          <a:p>
            <a:pPr>
              <a:defRPr/>
            </a:pPr>
            <a:r>
              <a:rPr lang="en-US" smtClean="0"/>
              <a:t>CERN, May 13th 2009</a:t>
            </a:r>
            <a:endParaRPr lang="en-US" dirty="0"/>
          </a:p>
        </p:txBody>
      </p:sp>
      <p:sp>
        <p:nvSpPr>
          <p:cNvPr id="6" name="Slide Number Placeholder 5"/>
          <p:cNvSpPr>
            <a:spLocks noGrp="1"/>
          </p:cNvSpPr>
          <p:nvPr>
            <p:ph type="sldNum" sz="quarter" idx="16"/>
          </p:nvPr>
        </p:nvSpPr>
        <p:spPr/>
        <p:txBody>
          <a:bodyPr/>
          <a:lstStyle/>
          <a:p>
            <a:pPr>
              <a:defRPr/>
            </a:pPr>
            <a:fld id="{3B96EB75-6A09-4CDC-941C-B17A6555E03D}" type="slidenum">
              <a:rPr lang="en-US" smtClean="0"/>
              <a:pPr>
                <a:defRPr/>
              </a:pPr>
              <a:t>15</a:t>
            </a:fld>
            <a:endParaRPr lang="en-US" dirty="0"/>
          </a:p>
        </p:txBody>
      </p:sp>
      <p:sp>
        <p:nvSpPr>
          <p:cNvPr id="7" name="Footer Placeholder 6"/>
          <p:cNvSpPr>
            <a:spLocks noGrp="1"/>
          </p:cNvSpPr>
          <p:nvPr>
            <p:ph type="ftr" sz="quarter" idx="17"/>
          </p:nvPr>
        </p:nvSpPr>
        <p:spPr/>
        <p:txBody>
          <a:bodyPr/>
          <a:lstStyle/>
          <a:p>
            <a:pPr>
              <a:defRPr/>
            </a:pPr>
            <a:r>
              <a:rPr lang="en-US" smtClean="0"/>
              <a:t>Lucie Linssen, Physics Opportunities Workshop</a:t>
            </a:r>
            <a:endParaRPr lang="en-US" dirty="0"/>
          </a:p>
        </p:txBody>
      </p:sp>
      <p:sp>
        <p:nvSpPr>
          <p:cNvPr id="12" name="Text Placeholder 11"/>
          <p:cNvSpPr>
            <a:spLocks noGrp="1"/>
          </p:cNvSpPr>
          <p:nvPr>
            <p:ph type="body" sz="quarter" idx="13"/>
          </p:nvPr>
        </p:nvSpPr>
        <p:spPr/>
        <p:txBody>
          <a:bodyPr/>
          <a:lstStyle/>
          <a:p>
            <a:r>
              <a:rPr lang="en-US" dirty="0" smtClean="0"/>
              <a:t>New GIF++ facility in the SPS North Area – H4 beam line</a:t>
            </a:r>
          </a:p>
          <a:p>
            <a:endParaRPr lang="en-US" dirty="0"/>
          </a:p>
        </p:txBody>
      </p:sp>
      <p:sp>
        <p:nvSpPr>
          <p:cNvPr id="17" name="TextBox 16"/>
          <p:cNvSpPr txBox="1"/>
          <p:nvPr/>
        </p:nvSpPr>
        <p:spPr>
          <a:xfrm>
            <a:off x="838200" y="3429000"/>
            <a:ext cx="446957" cy="338554"/>
          </a:xfrm>
          <a:prstGeom prst="rect">
            <a:avLst/>
          </a:prstGeom>
          <a:noFill/>
        </p:spPr>
        <p:txBody>
          <a:bodyPr wrap="square" rtlCol="0">
            <a:spAutoFit/>
          </a:bodyPr>
          <a:lstStyle/>
          <a:p>
            <a:r>
              <a:rPr lang="en-US" sz="1600" dirty="0" smtClean="0">
                <a:solidFill>
                  <a:srgbClr val="FF0000"/>
                </a:solidFill>
              </a:rPr>
              <a:t>H4</a:t>
            </a:r>
            <a:endParaRPr lang="en-US" sz="1600" dirty="0">
              <a:solidFill>
                <a:srgbClr val="FF0000"/>
              </a:solidFill>
            </a:endParaRPr>
          </a:p>
        </p:txBody>
      </p:sp>
      <p:cxnSp>
        <p:nvCxnSpPr>
          <p:cNvPr id="19" name="Straight Arrow Connector 18"/>
          <p:cNvCxnSpPr/>
          <p:nvPr/>
        </p:nvCxnSpPr>
        <p:spPr>
          <a:xfrm>
            <a:off x="609600" y="3429000"/>
            <a:ext cx="609600" cy="1588"/>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Proton</a:t>
            </a:r>
            <a:r>
              <a:rPr lang="en-US" dirty="0" smtClean="0"/>
              <a:t> irradiation</a:t>
            </a:r>
            <a:endParaRPr lang="en-US" dirty="0"/>
          </a:p>
        </p:txBody>
      </p:sp>
      <p:sp>
        <p:nvSpPr>
          <p:cNvPr id="5" name="Date Placeholder 4"/>
          <p:cNvSpPr>
            <a:spLocks noGrp="1"/>
          </p:cNvSpPr>
          <p:nvPr>
            <p:ph type="dt" sz="half" idx="10"/>
          </p:nvPr>
        </p:nvSpPr>
        <p:spPr/>
        <p:txBody>
          <a:bodyPr/>
          <a:lstStyle/>
          <a:p>
            <a:pPr>
              <a:defRPr/>
            </a:pPr>
            <a:r>
              <a:rPr lang="en-US" smtClean="0"/>
              <a:t>CERN, May 13th 2009</a:t>
            </a:r>
            <a:endParaRPr lang="en-US" dirty="0"/>
          </a:p>
        </p:txBody>
      </p:sp>
      <p:sp>
        <p:nvSpPr>
          <p:cNvPr id="7" name="Footer Placeholder 6"/>
          <p:cNvSpPr>
            <a:spLocks noGrp="1"/>
          </p:cNvSpPr>
          <p:nvPr>
            <p:ph type="ftr" sz="quarter" idx="11"/>
          </p:nvPr>
        </p:nvSpPr>
        <p:spPr/>
        <p:txBody>
          <a:bodyPr/>
          <a:lstStyle/>
          <a:p>
            <a:pPr>
              <a:defRPr/>
            </a:pPr>
            <a:r>
              <a:rPr lang="en-US" smtClean="0"/>
              <a:t>Lucie Linssen, Physics Opportunities Workshop</a:t>
            </a:r>
            <a:endParaRPr lang="en-US" dirty="0"/>
          </a:p>
        </p:txBody>
      </p:sp>
      <p:sp>
        <p:nvSpPr>
          <p:cNvPr id="6" name="Slide Number Placeholder 5"/>
          <p:cNvSpPr>
            <a:spLocks noGrp="1"/>
          </p:cNvSpPr>
          <p:nvPr>
            <p:ph type="sldNum" sz="quarter" idx="12"/>
          </p:nvPr>
        </p:nvSpPr>
        <p:spPr/>
        <p:txBody>
          <a:bodyPr/>
          <a:lstStyle/>
          <a:p>
            <a:pPr>
              <a:defRPr/>
            </a:pPr>
            <a:fld id="{3B96EB75-6A09-4CDC-941C-B17A6555E03D}" type="slidenum">
              <a:rPr lang="en-US" smtClean="0"/>
              <a:pPr>
                <a:defRPr/>
              </a:pPr>
              <a:t>16</a:t>
            </a:fld>
            <a:endParaRPr lang="en-US" dirty="0"/>
          </a:p>
        </p:txBody>
      </p:sp>
      <p:sp>
        <p:nvSpPr>
          <p:cNvPr id="9" name="Content Placeholder 8"/>
          <p:cNvSpPr>
            <a:spLocks noGrp="1"/>
          </p:cNvSpPr>
          <p:nvPr>
            <p:ph sz="quarter" idx="1"/>
          </p:nvPr>
        </p:nvSpPr>
        <p:spPr/>
        <p:txBody>
          <a:bodyPr>
            <a:normAutofit fontScale="85000" lnSpcReduction="10000"/>
          </a:bodyPr>
          <a:lstStyle/>
          <a:p>
            <a:r>
              <a:rPr lang="en-US" dirty="0" smtClean="0">
                <a:solidFill>
                  <a:srgbClr val="FF0000"/>
                </a:solidFill>
              </a:rPr>
              <a:t>Maintain with minimal investment the </a:t>
            </a:r>
            <a:r>
              <a:rPr lang="en-US" b="1" dirty="0" smtClean="0">
                <a:solidFill>
                  <a:srgbClr val="FF0000"/>
                </a:solidFill>
              </a:rPr>
              <a:t>PS East Area facility</a:t>
            </a:r>
            <a:endParaRPr lang="en-US" dirty="0" smtClean="0">
              <a:solidFill>
                <a:srgbClr val="FF0000"/>
              </a:solidFill>
            </a:endParaRPr>
          </a:p>
          <a:p>
            <a:pPr lvl="1"/>
            <a:r>
              <a:rPr lang="en-US" dirty="0" smtClean="0"/>
              <a:t>improved duty time to gain x2 in integrated rate (scheduling?)</a:t>
            </a:r>
          </a:p>
          <a:p>
            <a:pPr lvl="1"/>
            <a:r>
              <a:rPr lang="en-US" dirty="0" smtClean="0"/>
              <a:t>upgrade in the beam monitoring systems</a:t>
            </a:r>
          </a:p>
          <a:p>
            <a:pPr lvl="1"/>
            <a:r>
              <a:rPr lang="en-US" dirty="0" smtClean="0"/>
              <a:t>upgrade in the mobile trolley and cabling</a:t>
            </a:r>
          </a:p>
          <a:p>
            <a:pPr>
              <a:buNone/>
            </a:pPr>
            <a:endParaRPr lang="en-US" dirty="0" smtClean="0">
              <a:solidFill>
                <a:srgbClr val="0000FF"/>
              </a:solidFill>
            </a:endParaRPr>
          </a:p>
          <a:p>
            <a:r>
              <a:rPr lang="en-US" dirty="0" smtClean="0"/>
              <a:t>Plan for a </a:t>
            </a:r>
            <a:r>
              <a:rPr lang="en-US" b="1" dirty="0" smtClean="0">
                <a:solidFill>
                  <a:srgbClr val="FF0000"/>
                </a:solidFill>
              </a:rPr>
              <a:t>high-intensity proton irradiation facility </a:t>
            </a:r>
            <a:r>
              <a:rPr lang="en-US" dirty="0" smtClean="0">
                <a:solidFill>
                  <a:srgbClr val="FF0000"/>
                </a:solidFill>
              </a:rPr>
              <a:t>coupled to the future </a:t>
            </a:r>
            <a:r>
              <a:rPr lang="en-US" b="1" dirty="0" smtClean="0">
                <a:solidFill>
                  <a:srgbClr val="FF0000"/>
                </a:solidFill>
              </a:rPr>
              <a:t>PS2</a:t>
            </a:r>
          </a:p>
          <a:p>
            <a:pPr lvl="1"/>
            <a:r>
              <a:rPr lang="en-US" sz="2353" dirty="0" smtClean="0">
                <a:solidFill>
                  <a:srgbClr val="0000FF"/>
                </a:solidFill>
              </a:rPr>
              <a:t>PS2 facility at 20 </a:t>
            </a:r>
            <a:r>
              <a:rPr lang="en-US" sz="2353" dirty="0" err="1" smtClean="0">
                <a:solidFill>
                  <a:srgbClr val="0000FF"/>
                </a:solidFill>
              </a:rPr>
              <a:t>GeV</a:t>
            </a:r>
            <a:r>
              <a:rPr lang="en-US" sz="2353" dirty="0" smtClean="0">
                <a:solidFill>
                  <a:srgbClr val="0000FF"/>
                </a:solidFill>
              </a:rPr>
              <a:t> is preferred</a:t>
            </a:r>
          </a:p>
          <a:p>
            <a:pPr lvl="2"/>
            <a:r>
              <a:rPr lang="en-US" dirty="0" smtClean="0"/>
              <a:t>20 </a:t>
            </a:r>
            <a:r>
              <a:rPr lang="en-US" dirty="0" err="1" smtClean="0"/>
              <a:t>GeV</a:t>
            </a:r>
            <a:r>
              <a:rPr lang="en-US" dirty="0" smtClean="0"/>
              <a:t> is already conveniently used at the PS</a:t>
            </a:r>
          </a:p>
          <a:p>
            <a:pPr lvl="2"/>
            <a:r>
              <a:rPr lang="en-US" dirty="0" smtClean="0"/>
              <a:t>allows placing several samples in the beam at the same time</a:t>
            </a:r>
          </a:p>
          <a:p>
            <a:pPr lvl="1"/>
            <a:r>
              <a:rPr lang="en-GB" sz="2353" dirty="0" smtClean="0"/>
              <a:t>Flux: 1.1</a:t>
            </a:r>
            <a:r>
              <a:rPr lang="en-GB" sz="2353" dirty="0" smtClean="0">
                <a:sym typeface="Symbol"/>
              </a:rPr>
              <a:t></a:t>
            </a:r>
            <a:r>
              <a:rPr lang="en-GB" sz="2353" dirty="0" smtClean="0"/>
              <a:t>10</a:t>
            </a:r>
            <a:r>
              <a:rPr lang="en-GB" sz="2353" baseline="30000" dirty="0" smtClean="0"/>
              <a:t>12</a:t>
            </a:r>
            <a:r>
              <a:rPr lang="en-GB" sz="2353" dirty="0" smtClean="0"/>
              <a:t> protons/pulse (16.8 </a:t>
            </a:r>
            <a:r>
              <a:rPr lang="en-GB" sz="2353" dirty="0" err="1" smtClean="0"/>
              <a:t>s</a:t>
            </a:r>
            <a:r>
              <a:rPr lang="en-GB" sz="2353" dirty="0" smtClean="0"/>
              <a:t> interval)</a:t>
            </a:r>
            <a:endParaRPr lang="en-US" sz="2353" dirty="0" smtClean="0"/>
          </a:p>
          <a:p>
            <a:pPr lvl="1"/>
            <a:r>
              <a:rPr lang="en-GB" sz="2353" dirty="0" err="1" smtClean="0"/>
              <a:t>Fluence</a:t>
            </a:r>
            <a:r>
              <a:rPr lang="en-GB" sz="2353" dirty="0" smtClean="0"/>
              <a:t>: 2x10</a:t>
            </a:r>
            <a:r>
              <a:rPr lang="en-GB" sz="2353" baseline="30000" dirty="0" smtClean="0"/>
              <a:t>16</a:t>
            </a:r>
            <a:r>
              <a:rPr lang="en-GB" sz="2353" dirty="0" smtClean="0"/>
              <a:t> p/cm</a:t>
            </a:r>
            <a:r>
              <a:rPr lang="en-GB" sz="2353" baseline="30000" dirty="0" smtClean="0"/>
              <a:t>2</a:t>
            </a:r>
            <a:r>
              <a:rPr lang="en-GB" sz="2353" dirty="0" smtClean="0"/>
              <a:t> over ~5 cm</a:t>
            </a:r>
            <a:r>
              <a:rPr lang="en-GB" sz="2353" baseline="30000" dirty="0" smtClean="0"/>
              <a:t>2</a:t>
            </a:r>
            <a:r>
              <a:rPr lang="en-GB" sz="2353" dirty="0" smtClean="0"/>
              <a:t> to be reached in two weeks</a:t>
            </a:r>
            <a:r>
              <a:rPr lang="en-US" sz="2353" dirty="0" smtClean="0"/>
              <a:t> </a:t>
            </a:r>
          </a:p>
          <a:p>
            <a:pPr lvl="1"/>
            <a:r>
              <a:rPr lang="en-US" sz="2353" dirty="0" smtClean="0"/>
              <a:t>Future PS2 proton and mixed field irradiations could co-exist</a:t>
            </a:r>
          </a:p>
          <a:p>
            <a:pPr lvl="2"/>
            <a:endParaRPr lang="en-US" dirty="0" smtClean="0"/>
          </a:p>
          <a:p>
            <a:pPr lvl="1"/>
            <a:endParaRPr lang="en-US" dirty="0" smtClean="0">
              <a:solidFill>
                <a:srgbClr val="0000FF"/>
              </a:solidFill>
            </a:endParaRPr>
          </a:p>
          <a:p>
            <a:endParaRPr lang="en-US" dirty="0" smtClean="0">
              <a:solidFill>
                <a:srgbClr val="0000FF"/>
              </a:solidFill>
            </a:endParaRPr>
          </a:p>
          <a:p>
            <a:pPr lvl="1"/>
            <a:endParaRPr lang="en-US" dirty="0">
              <a:solidFill>
                <a:srgbClr val="0000FF"/>
              </a:solidFill>
            </a:endParaRPr>
          </a:p>
        </p:txBody>
      </p:sp>
      <p:sp>
        <p:nvSpPr>
          <p:cNvPr id="10" name="Text Placeholder 9"/>
          <p:cNvSpPr>
            <a:spLocks noGrp="1"/>
          </p:cNvSpPr>
          <p:nvPr>
            <p:ph type="body" sz="quarter" idx="13"/>
          </p:nvPr>
        </p:nvSpPr>
        <p:spPr/>
        <p:txBody>
          <a:bodyPr/>
          <a:lstStyle/>
          <a:p>
            <a:r>
              <a:rPr lang="en-US" dirty="0" smtClean="0"/>
              <a:t>Proposal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Proton</a:t>
            </a:r>
            <a:r>
              <a:rPr lang="en-US" dirty="0" smtClean="0"/>
              <a:t> irradiation</a:t>
            </a:r>
            <a:endParaRPr lang="en-US" dirty="0"/>
          </a:p>
        </p:txBody>
      </p:sp>
      <p:pic>
        <p:nvPicPr>
          <p:cNvPr id="8" name="Picture 2" descr="Layout_injectors_May2007"/>
          <p:cNvPicPr>
            <a:picLocks noGrp="1" noChangeAspect="1" noChangeArrowheads="1"/>
          </p:cNvPicPr>
          <p:nvPr>
            <p:ph sz="quarter" idx="1"/>
          </p:nvPr>
        </p:nvPicPr>
        <p:blipFill>
          <a:blip r:embed="rId2" cstate="print"/>
          <a:stretch>
            <a:fillRect/>
          </a:stretch>
        </p:blipFill>
        <p:spPr bwMode="auto">
          <a:xfrm>
            <a:off x="4724400" y="3429000"/>
            <a:ext cx="4191000" cy="3140624"/>
          </a:xfrm>
          <a:prstGeom prst="rect">
            <a:avLst/>
          </a:prstGeom>
          <a:noFill/>
          <a:ln w="9525">
            <a:noFill/>
            <a:miter lim="800000"/>
            <a:headEnd/>
            <a:tailEnd/>
          </a:ln>
        </p:spPr>
      </p:pic>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17</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Current facility and proposed solution for the future</a:t>
            </a:r>
            <a:endParaRPr lang="en-US" dirty="0"/>
          </a:p>
        </p:txBody>
      </p:sp>
      <p:cxnSp>
        <p:nvCxnSpPr>
          <p:cNvPr id="21" name="Straight Arrow Connector 20"/>
          <p:cNvCxnSpPr/>
          <p:nvPr/>
        </p:nvCxnSpPr>
        <p:spPr>
          <a:xfrm rot="10800000">
            <a:off x="5181600" y="3657600"/>
            <a:ext cx="457200" cy="304800"/>
          </a:xfrm>
          <a:prstGeom prst="straightConnector1">
            <a:avLst/>
          </a:prstGeom>
          <a:ln w="2857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2" name="Picture 2"/>
          <p:cNvPicPr>
            <a:picLocks noGrp="1" noChangeAspect="1" noChangeArrowheads="1"/>
          </p:cNvPicPr>
          <p:nvPr>
            <p:ph sz="quarter" idx="1"/>
          </p:nvPr>
        </p:nvPicPr>
        <p:blipFill>
          <a:blip r:embed="rId3"/>
          <a:srcRect/>
          <a:stretch>
            <a:fillRect/>
          </a:stretch>
        </p:blipFill>
        <p:spPr bwMode="auto">
          <a:xfrm>
            <a:off x="152400" y="1562100"/>
            <a:ext cx="4597998" cy="2354396"/>
          </a:xfrm>
          <a:prstGeom prst="rect">
            <a:avLst/>
          </a:prstGeom>
          <a:noFill/>
          <a:ln w="9525">
            <a:noFill/>
            <a:miter lim="800000"/>
            <a:headEnd/>
            <a:tailEnd/>
          </a:ln>
        </p:spPr>
      </p:pic>
      <p:sp>
        <p:nvSpPr>
          <p:cNvPr id="23" name="TextBox 22"/>
          <p:cNvSpPr txBox="1"/>
          <p:nvPr/>
        </p:nvSpPr>
        <p:spPr>
          <a:xfrm>
            <a:off x="5410200" y="1828800"/>
            <a:ext cx="2955782" cy="369332"/>
          </a:xfrm>
          <a:prstGeom prst="rect">
            <a:avLst/>
          </a:prstGeom>
          <a:noFill/>
        </p:spPr>
        <p:txBody>
          <a:bodyPr wrap="none" rtlCol="0">
            <a:spAutoFit/>
          </a:bodyPr>
          <a:lstStyle/>
          <a:p>
            <a:r>
              <a:rPr lang="en-US" dirty="0" smtClean="0"/>
              <a:t>Current PS east hall facility</a:t>
            </a:r>
            <a:endParaRPr lang="en-US" dirty="0"/>
          </a:p>
        </p:txBody>
      </p:sp>
      <p:sp>
        <p:nvSpPr>
          <p:cNvPr id="24" name="TextBox 23"/>
          <p:cNvSpPr txBox="1"/>
          <p:nvPr/>
        </p:nvSpPr>
        <p:spPr>
          <a:xfrm>
            <a:off x="533400" y="4724400"/>
            <a:ext cx="3161480" cy="923330"/>
          </a:xfrm>
          <a:prstGeom prst="rect">
            <a:avLst/>
          </a:prstGeom>
          <a:noFill/>
        </p:spPr>
        <p:txBody>
          <a:bodyPr wrap="none" rtlCol="0">
            <a:spAutoFit/>
          </a:bodyPr>
          <a:lstStyle/>
          <a:p>
            <a:r>
              <a:rPr lang="en-US" dirty="0" smtClean="0"/>
              <a:t>Requested future PS2 facility</a:t>
            </a:r>
          </a:p>
          <a:p>
            <a:pPr>
              <a:buFont typeface="Arial"/>
              <a:buChar char="•"/>
            </a:pPr>
            <a:r>
              <a:rPr lang="en-US" dirty="0" smtClean="0"/>
              <a:t>20 </a:t>
            </a:r>
            <a:r>
              <a:rPr lang="en-US" dirty="0" err="1" smtClean="0"/>
              <a:t>GeV</a:t>
            </a:r>
            <a:endParaRPr lang="en-US" dirty="0" smtClean="0"/>
          </a:p>
          <a:p>
            <a:pPr>
              <a:buFont typeface="Arial"/>
              <a:buChar char="•"/>
            </a:pPr>
            <a:r>
              <a:rPr lang="en-US" dirty="0" smtClean="0"/>
              <a:t>&gt;10</a:t>
            </a:r>
            <a:r>
              <a:rPr lang="en-US" baseline="30000" dirty="0" smtClean="0"/>
              <a:t>12</a:t>
            </a:r>
            <a:r>
              <a:rPr lang="en-US" dirty="0" smtClean="0"/>
              <a:t> protons per spill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CERF++ </a:t>
            </a:r>
            <a:r>
              <a:rPr lang="en-US" dirty="0" smtClean="0"/>
              <a:t>mixed field irradiation facility </a:t>
            </a:r>
            <a:endParaRPr lang="en-US" dirty="0"/>
          </a:p>
        </p:txBody>
      </p:sp>
      <p:sp>
        <p:nvSpPr>
          <p:cNvPr id="9" name="Content Placeholder 8"/>
          <p:cNvSpPr>
            <a:spLocks noGrp="1"/>
          </p:cNvSpPr>
          <p:nvPr>
            <p:ph sz="quarter" idx="1"/>
          </p:nvPr>
        </p:nvSpPr>
        <p:spPr>
          <a:xfrm>
            <a:off x="609600" y="1371600"/>
            <a:ext cx="8534400" cy="1371600"/>
          </a:xfrm>
        </p:spPr>
        <p:txBody>
          <a:bodyPr>
            <a:normAutofit fontScale="55000" lnSpcReduction="20000"/>
          </a:bodyPr>
          <a:lstStyle/>
          <a:p>
            <a:r>
              <a:rPr lang="en-US" dirty="0" smtClean="0"/>
              <a:t>Transport an attenuated proton beam in the H4 beam line up to the entrance of EHN1 hall</a:t>
            </a:r>
          </a:p>
          <a:p>
            <a:pPr lvl="1"/>
            <a:r>
              <a:rPr lang="en-US" dirty="0" smtClean="0"/>
              <a:t>Feature last used for NA31 in 1986</a:t>
            </a:r>
          </a:p>
          <a:p>
            <a:r>
              <a:rPr lang="en-US" dirty="0" smtClean="0"/>
              <a:t>Beam intensity : &lt;1×10</a:t>
            </a:r>
            <a:r>
              <a:rPr lang="en-US" baseline="30000" dirty="0" smtClean="0"/>
              <a:t>11 </a:t>
            </a:r>
            <a:r>
              <a:rPr lang="en-US" dirty="0" smtClean="0"/>
              <a:t>p/spill</a:t>
            </a:r>
          </a:p>
          <a:p>
            <a:r>
              <a:rPr lang="en-US" dirty="0" smtClean="0"/>
              <a:t>measurement locations around </a:t>
            </a:r>
            <a:r>
              <a:rPr lang="en-US" sz="2909" dirty="0" smtClean="0"/>
              <a:t>the thick target </a:t>
            </a:r>
          </a:p>
          <a:p>
            <a:pPr lvl="1"/>
            <a:endParaRPr lang="en-US" dirty="0" smtClean="0"/>
          </a:p>
          <a:p>
            <a:endParaRPr lang="en-US" dirty="0" smtClean="0"/>
          </a:p>
          <a:p>
            <a:pPr lvl="1"/>
            <a:endParaRPr lang="en-US" dirty="0"/>
          </a:p>
        </p:txBody>
      </p:sp>
      <p:sp>
        <p:nvSpPr>
          <p:cNvPr id="5" name="Date Placeholder 4"/>
          <p:cNvSpPr>
            <a:spLocks noGrp="1"/>
          </p:cNvSpPr>
          <p:nvPr>
            <p:ph type="dt" sz="half" idx="15"/>
          </p:nvPr>
        </p:nvSpPr>
        <p:spPr/>
        <p:txBody>
          <a:bodyPr/>
          <a:lstStyle/>
          <a:p>
            <a:pPr>
              <a:defRPr/>
            </a:pPr>
            <a:r>
              <a:rPr lang="en-US" smtClean="0"/>
              <a:t>CERN, May 13th 2009</a:t>
            </a:r>
            <a:endParaRPr lang="en-US" dirty="0"/>
          </a:p>
        </p:txBody>
      </p:sp>
      <p:sp>
        <p:nvSpPr>
          <p:cNvPr id="6" name="Slide Number Placeholder 5"/>
          <p:cNvSpPr>
            <a:spLocks noGrp="1"/>
          </p:cNvSpPr>
          <p:nvPr>
            <p:ph type="sldNum" sz="quarter" idx="16"/>
          </p:nvPr>
        </p:nvSpPr>
        <p:spPr/>
        <p:txBody>
          <a:bodyPr/>
          <a:lstStyle/>
          <a:p>
            <a:pPr>
              <a:defRPr/>
            </a:pPr>
            <a:fld id="{3B96EB75-6A09-4CDC-941C-B17A6555E03D}" type="slidenum">
              <a:rPr lang="en-US" smtClean="0"/>
              <a:pPr>
                <a:defRPr/>
              </a:pPr>
              <a:t>18</a:t>
            </a:fld>
            <a:endParaRPr lang="en-US" dirty="0"/>
          </a:p>
        </p:txBody>
      </p:sp>
      <p:sp>
        <p:nvSpPr>
          <p:cNvPr id="7" name="Footer Placeholder 6"/>
          <p:cNvSpPr>
            <a:spLocks noGrp="1"/>
          </p:cNvSpPr>
          <p:nvPr>
            <p:ph type="ftr" sz="quarter" idx="17"/>
          </p:nvPr>
        </p:nvSpPr>
        <p:spPr/>
        <p:txBody>
          <a:bodyPr/>
          <a:lstStyle/>
          <a:p>
            <a:pPr>
              <a:defRPr/>
            </a:pPr>
            <a:r>
              <a:rPr lang="en-US" smtClean="0"/>
              <a:t>Lucie Linssen, Physics Opportunities Workshop</a:t>
            </a:r>
            <a:endParaRPr lang="en-US" dirty="0"/>
          </a:p>
        </p:txBody>
      </p:sp>
      <p:sp>
        <p:nvSpPr>
          <p:cNvPr id="10" name="Text Placeholder 9"/>
          <p:cNvSpPr>
            <a:spLocks noGrp="1"/>
          </p:cNvSpPr>
          <p:nvPr>
            <p:ph type="body" sz="quarter" idx="13"/>
          </p:nvPr>
        </p:nvSpPr>
        <p:spPr/>
        <p:txBody>
          <a:bodyPr/>
          <a:lstStyle/>
          <a:p>
            <a:r>
              <a:rPr lang="en-US" dirty="0" smtClean="0"/>
              <a:t>Possible CERF++ implementation in the H4 beam line</a:t>
            </a:r>
            <a:endParaRPr lang="en-US" dirty="0"/>
          </a:p>
        </p:txBody>
      </p:sp>
      <p:pic>
        <p:nvPicPr>
          <p:cNvPr id="11" name="Content Placeholder 10" descr="allParticles_doserate_450GeV_1e10p_16.8s (threshold 15uSv h) ruler.jpg"/>
          <p:cNvPicPr>
            <a:picLocks noChangeAspect="1"/>
          </p:cNvPicPr>
          <p:nvPr/>
        </p:nvPicPr>
        <p:blipFill>
          <a:blip r:embed="rId2" cstate="print"/>
          <a:srcRect r="46457" b="2495"/>
          <a:stretch>
            <a:fillRect/>
          </a:stretch>
        </p:blipFill>
        <p:spPr>
          <a:xfrm rot="5400000">
            <a:off x="826981" y="2754419"/>
            <a:ext cx="1373400" cy="2722563"/>
          </a:xfrm>
          <a:prstGeom prst="rect">
            <a:avLst/>
          </a:prstGeom>
        </p:spPr>
      </p:pic>
      <p:pic>
        <p:nvPicPr>
          <p:cNvPr id="12" name="Picture 5" descr="legend_doserate.bmp"/>
          <p:cNvPicPr>
            <a:picLocks noChangeAspect="1"/>
          </p:cNvPicPr>
          <p:nvPr/>
        </p:nvPicPr>
        <p:blipFill>
          <a:blip r:embed="rId3"/>
          <a:srcRect b="18179"/>
          <a:stretch>
            <a:fillRect/>
          </a:stretch>
        </p:blipFill>
        <p:spPr bwMode="auto">
          <a:xfrm>
            <a:off x="76200" y="4800600"/>
            <a:ext cx="2743200" cy="642937"/>
          </a:xfrm>
          <a:prstGeom prst="rect">
            <a:avLst/>
          </a:prstGeom>
          <a:noFill/>
          <a:ln w="9525">
            <a:noFill/>
            <a:miter lim="800000"/>
            <a:headEnd/>
            <a:tailEnd/>
          </a:ln>
        </p:spPr>
      </p:pic>
      <p:sp>
        <p:nvSpPr>
          <p:cNvPr id="13" name="Content Placeholder 8"/>
          <p:cNvSpPr txBox="1">
            <a:spLocks/>
          </p:cNvSpPr>
          <p:nvPr/>
        </p:nvSpPr>
        <p:spPr>
          <a:xfrm>
            <a:off x="152400" y="2667000"/>
            <a:ext cx="2667000" cy="762000"/>
          </a:xfrm>
          <a:prstGeom prst="rect">
            <a:avLst/>
          </a:prstGeom>
        </p:spPr>
        <p:txBody>
          <a:bodyPr vert="horz">
            <a:normAutofit fontScale="70000" lnSpcReduction="20000"/>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b="0" i="0" u="none" strike="noStrike" kern="1200" cap="none" spc="0" normalizeH="0" baseline="0" noProof="0" dirty="0" smtClean="0">
                <a:ln>
                  <a:noFill/>
                </a:ln>
                <a:solidFill>
                  <a:schemeClr val="tx1"/>
                </a:solidFill>
                <a:effectLst/>
                <a:uLnTx/>
                <a:uFillTx/>
                <a:latin typeface="Calibri" pitchFamily="34" charset="0"/>
                <a:ea typeface="+mn-ea"/>
                <a:cs typeface="+mn-cs"/>
              </a:rPr>
              <a:t>FLUKA Simulation</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US" dirty="0" smtClean="0">
                <a:latin typeface="Calibri" pitchFamily="34" charset="0"/>
              </a:rPr>
              <a:t>10</a:t>
            </a:r>
            <a:r>
              <a:rPr lang="en-US" baseline="30000" dirty="0" smtClean="0">
                <a:latin typeface="Calibri" pitchFamily="34" charset="0"/>
              </a:rPr>
              <a:t>10 </a:t>
            </a:r>
            <a:r>
              <a:rPr lang="en-US" dirty="0" smtClean="0">
                <a:latin typeface="Calibri" pitchFamily="34" charset="0"/>
              </a:rPr>
              <a:t> particles/spill @ 450 </a:t>
            </a:r>
            <a:r>
              <a:rPr lang="en-US" dirty="0" err="1" smtClean="0">
                <a:latin typeface="Calibri" pitchFamily="34" charset="0"/>
              </a:rPr>
              <a:t>GeV</a:t>
            </a:r>
            <a:r>
              <a:rPr lang="en-US" dirty="0" smtClean="0">
                <a:latin typeface="Calibri" pitchFamily="34" charset="0"/>
              </a:rPr>
              <a:t>/c</a:t>
            </a: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b="0" i="0" u="none" strike="noStrike" kern="1200" cap="none" spc="0" normalizeH="0" baseline="0" noProof="0" dirty="0" smtClean="0">
                <a:ln>
                  <a:noFill/>
                </a:ln>
                <a:solidFill>
                  <a:schemeClr val="tx1"/>
                </a:solidFill>
                <a:effectLst/>
                <a:uLnTx/>
                <a:uFillTx/>
                <a:latin typeface="Calibri" pitchFamily="34" charset="0"/>
                <a:ea typeface="+mn-ea"/>
                <a:cs typeface="+mn-cs"/>
              </a:rPr>
              <a:t>Contour = 15 </a:t>
            </a:r>
            <a:r>
              <a:rPr kumimoji="0" lang="en-US" b="0" i="0" u="none" strike="noStrike" kern="1200" cap="none" spc="0" normalizeH="0" baseline="0" noProof="0" dirty="0" err="1" smtClean="0">
                <a:ln>
                  <a:noFill/>
                </a:ln>
                <a:solidFill>
                  <a:schemeClr val="tx1"/>
                </a:solidFill>
                <a:effectLst/>
                <a:uLnTx/>
                <a:uFillTx/>
                <a:latin typeface="Symbol" pitchFamily="18" charset="2"/>
              </a:rPr>
              <a:t>m</a:t>
            </a:r>
            <a:r>
              <a:rPr kumimoji="0" lang="en-US" b="0" i="0" u="none" strike="noStrike" kern="1200" cap="none" spc="0" normalizeH="0" baseline="0" noProof="0" dirty="0" err="1" smtClean="0">
                <a:ln>
                  <a:noFill/>
                </a:ln>
                <a:solidFill>
                  <a:schemeClr val="tx1"/>
                </a:solidFill>
                <a:effectLst/>
                <a:uLnTx/>
                <a:uFillTx/>
                <a:latin typeface="Calibri" pitchFamily="34" charset="0"/>
                <a:ea typeface="+mn-ea"/>
                <a:cs typeface="+mn-cs"/>
              </a:rPr>
              <a:t>Sv</a:t>
            </a:r>
            <a:r>
              <a:rPr kumimoji="0" lang="en-US" b="0" i="0" u="none" strike="noStrike" kern="1200" cap="none" spc="0" normalizeH="0" baseline="0" noProof="0" dirty="0" smtClean="0">
                <a:ln>
                  <a:noFill/>
                </a:ln>
                <a:solidFill>
                  <a:schemeClr val="tx1"/>
                </a:solidFill>
                <a:effectLst/>
                <a:uLnTx/>
                <a:uFillTx/>
                <a:latin typeface="Calibri" pitchFamily="34" charset="0"/>
                <a:ea typeface="+mn-ea"/>
                <a:cs typeface="+mn-cs"/>
              </a:rPr>
              <a:t>/h</a:t>
            </a:r>
          </a:p>
        </p:txBody>
      </p:sp>
      <p:sp>
        <p:nvSpPr>
          <p:cNvPr id="14" name="Footer Placeholder 30"/>
          <p:cNvSpPr txBox="1">
            <a:spLocks/>
          </p:cNvSpPr>
          <p:nvPr/>
        </p:nvSpPr>
        <p:spPr bwMode="auto">
          <a:xfrm>
            <a:off x="228600" y="5334000"/>
            <a:ext cx="1752600" cy="212725"/>
          </a:xfrm>
          <a:prstGeom prst="rect">
            <a:avLst/>
          </a:prstGeom>
          <a:noFill/>
          <a:ln w="9525">
            <a:noFill/>
            <a:miter lim="800000"/>
            <a:headEnd/>
            <a:tailEnd/>
          </a:ln>
        </p:spPr>
        <p:txBody>
          <a:bodyPr lIns="0" tIns="0" rIns="0" bIns="0" anchor="b"/>
          <a:lstStyle/>
          <a:p>
            <a:pPr algn="l" eaLnBrk="1" hangingPunct="1"/>
            <a:r>
              <a:rPr lang="en-GB" sz="1000" b="0" dirty="0">
                <a:solidFill>
                  <a:srgbClr val="000000"/>
                </a:solidFill>
              </a:rPr>
              <a:t>Eduard.Felbaumer@cern.ch</a:t>
            </a:r>
          </a:p>
        </p:txBody>
      </p:sp>
      <p:pic>
        <p:nvPicPr>
          <p:cNvPr id="20" name="Picture 19" descr="Picture 2.png"/>
          <p:cNvPicPr>
            <a:picLocks noChangeAspect="1"/>
          </p:cNvPicPr>
          <p:nvPr/>
        </p:nvPicPr>
        <p:blipFill>
          <a:blip r:embed="rId4"/>
          <a:stretch>
            <a:fillRect/>
          </a:stretch>
        </p:blipFill>
        <p:spPr>
          <a:xfrm>
            <a:off x="5562600" y="3773109"/>
            <a:ext cx="3369234" cy="2671763"/>
          </a:xfrm>
          <a:prstGeom prst="rect">
            <a:avLst/>
          </a:prstGeom>
        </p:spPr>
      </p:pic>
      <p:pic>
        <p:nvPicPr>
          <p:cNvPr id="23" name="Content Placeholder 22" descr="Picture 3.png"/>
          <p:cNvPicPr>
            <a:picLocks noGrp="1" noChangeAspect="1"/>
          </p:cNvPicPr>
          <p:nvPr>
            <p:ph sz="quarter" idx="2"/>
          </p:nvPr>
        </p:nvPicPr>
        <p:blipFill>
          <a:blip r:embed="rId5"/>
          <a:srcRect l="-43686" r="-43686"/>
          <a:stretch>
            <a:fillRect/>
          </a:stretch>
        </p:blipFill>
        <p:spPr>
          <a:xfrm>
            <a:off x="3657600" y="1600201"/>
            <a:ext cx="7028331" cy="2133600"/>
          </a:xfrm>
        </p:spPr>
      </p:pic>
      <p:sp>
        <p:nvSpPr>
          <p:cNvPr id="24" name="TextBox 23"/>
          <p:cNvSpPr txBox="1"/>
          <p:nvPr/>
        </p:nvSpPr>
        <p:spPr>
          <a:xfrm>
            <a:off x="3124201" y="4191000"/>
            <a:ext cx="1981200" cy="1077218"/>
          </a:xfrm>
          <a:prstGeom prst="rect">
            <a:avLst/>
          </a:prstGeom>
          <a:noFill/>
        </p:spPr>
        <p:txBody>
          <a:bodyPr wrap="square" rtlCol="0">
            <a:spAutoFit/>
          </a:bodyPr>
          <a:lstStyle/>
          <a:p>
            <a:r>
              <a:rPr lang="en-US" sz="1600" dirty="0" smtClean="0"/>
              <a:t>Implementation studies for this facility are just starting </a:t>
            </a:r>
            <a:endParaRPr lang="en-US" sz="1600" dirty="0"/>
          </a:p>
        </p:txBody>
      </p:sp>
      <p:sp>
        <p:nvSpPr>
          <p:cNvPr id="25" name="Rectangle 24"/>
          <p:cNvSpPr/>
          <p:nvPr/>
        </p:nvSpPr>
        <p:spPr>
          <a:xfrm>
            <a:off x="1600200" y="6031468"/>
            <a:ext cx="3803483" cy="369332"/>
          </a:xfrm>
          <a:prstGeom prst="rect">
            <a:avLst/>
          </a:prstGeom>
        </p:spPr>
        <p:txBody>
          <a:bodyPr wrap="none">
            <a:spAutoFit/>
          </a:bodyPr>
          <a:lstStyle/>
          <a:p>
            <a:r>
              <a:rPr lang="en-US" dirty="0" smtClean="0">
                <a:solidFill>
                  <a:srgbClr val="0000FF"/>
                </a:solidFill>
              </a:rPr>
              <a:t>Requested start of operation : 2010</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Summary of required facilities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6" name="Footer Placeholder 5"/>
          <p:cNvSpPr>
            <a:spLocks noGrp="1"/>
          </p:cNvSpPr>
          <p:nvPr>
            <p:ph type="ftr" sz="quarter" idx="11"/>
          </p:nvPr>
        </p:nvSpPr>
        <p:spPr/>
        <p:txBody>
          <a:bodyPr/>
          <a:lstStyle/>
          <a:p>
            <a:pPr>
              <a:defRPr/>
            </a:pPr>
            <a:r>
              <a:rPr lang="en-US" smtClean="0"/>
              <a:t>Lucie Linssen, Physics Opportunities Workshop</a:t>
            </a:r>
            <a:endParaRPr lang="en-US"/>
          </a:p>
        </p:txBody>
      </p:sp>
      <p:sp>
        <p:nvSpPr>
          <p:cNvPr id="4" name="Slide Number Placeholder 3"/>
          <p:cNvSpPr>
            <a:spLocks noGrp="1"/>
          </p:cNvSpPr>
          <p:nvPr>
            <p:ph type="sldNum" sz="quarter" idx="12"/>
          </p:nvPr>
        </p:nvSpPr>
        <p:spPr/>
        <p:txBody>
          <a:bodyPr/>
          <a:lstStyle/>
          <a:p>
            <a:pPr>
              <a:defRPr/>
            </a:pPr>
            <a:fld id="{81CAAEE0-71EF-4E90-A6C4-A91C876B9738}" type="slidenum">
              <a:rPr lang="en-US" smtClean="0"/>
              <a:pPr>
                <a:defRPr/>
              </a:pPr>
              <a:t>19</a:t>
            </a:fld>
            <a:endParaRPr lang="en-US" dirty="0"/>
          </a:p>
        </p:txBody>
      </p:sp>
      <p:sp>
        <p:nvSpPr>
          <p:cNvPr id="9" name="Content Placeholder 8"/>
          <p:cNvSpPr>
            <a:spLocks noGrp="1"/>
          </p:cNvSpPr>
          <p:nvPr>
            <p:ph sz="quarter" idx="1"/>
          </p:nvPr>
        </p:nvSpPr>
        <p:spPr/>
        <p:txBody>
          <a:bodyPr>
            <a:noAutofit/>
          </a:bodyPr>
          <a:lstStyle/>
          <a:p>
            <a:pPr>
              <a:buNone/>
            </a:pPr>
            <a:r>
              <a:rPr lang="en-US" sz="2000" dirty="0" smtClean="0">
                <a:solidFill>
                  <a:srgbClr val="0000FF"/>
                </a:solidFill>
              </a:rPr>
              <a:t>The WG investigated the possibilities to combine needs and minimize the proposed facilities. Diverse requirements make several facilities </a:t>
            </a:r>
            <a:r>
              <a:rPr lang="en-US" sz="2000" dirty="0" smtClean="0">
                <a:solidFill>
                  <a:srgbClr val="0000FF"/>
                </a:solidFill>
              </a:rPr>
              <a:t>necessary:</a:t>
            </a:r>
            <a:endParaRPr lang="en-GB" sz="2000" b="1" dirty="0" smtClean="0">
              <a:solidFill>
                <a:srgbClr val="0000FF"/>
              </a:solidFill>
            </a:endParaRPr>
          </a:p>
          <a:p>
            <a:r>
              <a:rPr lang="en-GB" sz="2000" b="1" dirty="0" smtClean="0">
                <a:solidFill>
                  <a:srgbClr val="FF0000"/>
                </a:solidFill>
              </a:rPr>
              <a:t>Proton and ion irradiations at high energy and high density (fast extraction)</a:t>
            </a:r>
            <a:r>
              <a:rPr lang="en-US" sz="2000" dirty="0" smtClean="0">
                <a:solidFill>
                  <a:srgbClr val="FF0000"/>
                </a:solidFill>
              </a:rPr>
              <a:t> </a:t>
            </a:r>
          </a:p>
          <a:p>
            <a:pPr lvl="1"/>
            <a:r>
              <a:rPr lang="en-US" sz="1800" dirty="0" err="1" smtClean="0"/>
              <a:t>HiRadMat</a:t>
            </a:r>
            <a:r>
              <a:rPr lang="en-US" sz="1800" dirty="0" smtClean="0"/>
              <a:t> at WANF (implementation plans)</a:t>
            </a:r>
          </a:p>
          <a:p>
            <a:pPr lvl="1">
              <a:buNone/>
            </a:pPr>
            <a:endParaRPr lang="en-US" sz="800" dirty="0" smtClean="0"/>
          </a:p>
          <a:p>
            <a:r>
              <a:rPr lang="en-GB" sz="2000" b="1" dirty="0" smtClean="0">
                <a:solidFill>
                  <a:srgbClr val="FF0000"/>
                </a:solidFill>
              </a:rPr>
              <a:t>Gamma irradiations in the presence of a </a:t>
            </a:r>
            <a:r>
              <a:rPr lang="en-GB" sz="2000" b="1" dirty="0" err="1" smtClean="0">
                <a:solidFill>
                  <a:srgbClr val="FF0000"/>
                </a:solidFill>
              </a:rPr>
              <a:t>muon</a:t>
            </a:r>
            <a:r>
              <a:rPr lang="en-GB" sz="2000" b="1" dirty="0" smtClean="0">
                <a:solidFill>
                  <a:srgbClr val="FF0000"/>
                </a:solidFill>
              </a:rPr>
              <a:t> beam</a:t>
            </a:r>
          </a:p>
          <a:p>
            <a:pPr lvl="1"/>
            <a:r>
              <a:rPr lang="en-US" sz="1800" dirty="0" smtClean="0"/>
              <a:t>GIF++ at SPS north area H4 (implementation plans)</a:t>
            </a:r>
          </a:p>
          <a:p>
            <a:endParaRPr lang="en-US" sz="800" dirty="0" smtClean="0"/>
          </a:p>
          <a:p>
            <a:r>
              <a:rPr lang="en-GB" sz="2000" b="1" dirty="0" smtClean="0">
                <a:solidFill>
                  <a:srgbClr val="FF0000"/>
                </a:solidFill>
              </a:rPr>
              <a:t>Proton irradiations at high intensity (slow extraction)</a:t>
            </a:r>
            <a:r>
              <a:rPr lang="en-US" sz="2000" dirty="0" smtClean="0">
                <a:solidFill>
                  <a:srgbClr val="FF0000"/>
                </a:solidFill>
              </a:rPr>
              <a:t> </a:t>
            </a:r>
          </a:p>
          <a:p>
            <a:pPr lvl="1"/>
            <a:r>
              <a:rPr lang="en-US" sz="1800" dirty="0" smtClean="0"/>
              <a:t>Continuation of PS east hall facility with minor upgrading</a:t>
            </a:r>
          </a:p>
          <a:p>
            <a:pPr lvl="1"/>
            <a:r>
              <a:rPr lang="en-US" sz="1800" dirty="0" smtClean="0"/>
              <a:t>Future PS2 proton irradiation facility</a:t>
            </a:r>
          </a:p>
          <a:p>
            <a:pPr lvl="1">
              <a:buNone/>
            </a:pPr>
            <a:endParaRPr lang="en-US" sz="800" dirty="0" smtClean="0"/>
          </a:p>
          <a:p>
            <a:r>
              <a:rPr lang="en-GB" sz="2000" b="1" dirty="0" smtClean="0">
                <a:solidFill>
                  <a:srgbClr val="FF0000"/>
                </a:solidFill>
              </a:rPr>
              <a:t>Mixed field irradiations, slow extraction</a:t>
            </a:r>
            <a:r>
              <a:rPr lang="en-US" sz="2000" dirty="0" smtClean="0">
                <a:solidFill>
                  <a:srgbClr val="FF0000"/>
                </a:solidFill>
              </a:rPr>
              <a:t> </a:t>
            </a:r>
          </a:p>
          <a:p>
            <a:pPr lvl="1"/>
            <a:r>
              <a:rPr lang="en-US" sz="1800" dirty="0" smtClean="0"/>
              <a:t>CERF++, SPS location currently under study</a:t>
            </a:r>
          </a:p>
          <a:p>
            <a:pPr lvl="1">
              <a:buNone/>
            </a:pPr>
            <a:endParaRPr lang="en-US" sz="2000" dirty="0" smtClean="0"/>
          </a:p>
          <a:p>
            <a:endParaRPr lang="en-US" sz="2400" dirty="0" smtClean="0"/>
          </a:p>
          <a:p>
            <a:endParaRPr lang="en-US" sz="2400" dirty="0" smtClean="0"/>
          </a:p>
          <a:p>
            <a:pPr lvl="1"/>
            <a:endParaRPr lang="en-US" sz="2000" dirty="0" smtClean="0">
              <a:solidFill>
                <a:srgbClr val="0000FF"/>
              </a:solidFill>
            </a:endParaRPr>
          </a:p>
          <a:p>
            <a:pPr lvl="1"/>
            <a:endParaRPr lang="en-US" sz="2000" dirty="0" smtClean="0">
              <a:solidFill>
                <a:srgbClr val="0000FF"/>
              </a:solidFill>
            </a:endParaRPr>
          </a:p>
          <a:p>
            <a:endParaRPr lang="en-US" sz="2400" dirty="0" smtClean="0">
              <a:solidFill>
                <a:srgbClr val="C00000"/>
              </a:solidFill>
            </a:endParaRPr>
          </a:p>
          <a:p>
            <a:pPr>
              <a:buNone/>
            </a:pPr>
            <a:endParaRPr lang="en-US" sz="2400" dirty="0" smtClean="0"/>
          </a:p>
          <a:p>
            <a:endParaRPr lang="en-US" sz="2400" dirty="0"/>
          </a:p>
        </p:txBody>
      </p:sp>
      <p:sp>
        <p:nvSpPr>
          <p:cNvPr id="8" name="Text Placeholder 7"/>
          <p:cNvSpPr>
            <a:spLocks noGrp="1"/>
          </p:cNvSpPr>
          <p:nvPr>
            <p:ph type="body" sz="quarter" idx="13"/>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Irradiation facilities working group</a:t>
            </a:r>
            <a:endParaRPr lang="en-US" dirty="0"/>
          </a:p>
        </p:txBody>
      </p:sp>
      <p:sp>
        <p:nvSpPr>
          <p:cNvPr id="8" name="Content Placeholder 7"/>
          <p:cNvSpPr>
            <a:spLocks noGrp="1"/>
          </p:cNvSpPr>
          <p:nvPr>
            <p:ph sz="quarter" idx="1"/>
          </p:nvPr>
        </p:nvSpPr>
        <p:spPr>
          <a:xfrm>
            <a:off x="609600" y="1371600"/>
            <a:ext cx="8534400" cy="685800"/>
          </a:xfrm>
        </p:spPr>
        <p:txBody>
          <a:bodyPr>
            <a:normAutofit/>
          </a:bodyPr>
          <a:lstStyle/>
          <a:p>
            <a:pPr>
              <a:buNone/>
            </a:pPr>
            <a:r>
              <a:rPr lang="en-US" sz="2200" b="1" dirty="0" smtClean="0">
                <a:solidFill>
                  <a:srgbClr val="0070C0"/>
                </a:solidFill>
                <a:ea typeface="ＭＳ Ｐゴシック" charset="-128"/>
              </a:rPr>
              <a:t>CERN-wide working group:</a:t>
            </a:r>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1" name="Content Placeholder 10"/>
          <p:cNvSpPr>
            <a:spLocks noGrp="1"/>
          </p:cNvSpPr>
          <p:nvPr>
            <p:ph sz="quarter" idx="2"/>
          </p:nvPr>
        </p:nvSpPr>
        <p:spPr>
          <a:xfrm>
            <a:off x="533400" y="3581400"/>
            <a:ext cx="8610599" cy="2895599"/>
          </a:xfrm>
        </p:spPr>
        <p:txBody>
          <a:bodyPr>
            <a:normAutofit fontScale="70000" lnSpcReduction="20000"/>
          </a:bodyPr>
          <a:lstStyle/>
          <a:p>
            <a:pPr>
              <a:buNone/>
            </a:pPr>
            <a:r>
              <a:rPr lang="en-US" sz="2600" b="1" dirty="0" smtClean="0">
                <a:solidFill>
                  <a:srgbClr val="006600"/>
                </a:solidFill>
                <a:effectLst>
                  <a:outerShdw blurRad="38100" dist="38100" dir="2700000" algn="tl">
                    <a:srgbClr val="000000">
                      <a:alpha val="43137"/>
                    </a:srgbClr>
                  </a:outerShdw>
                </a:effectLst>
              </a:rPr>
              <a:t>Mandate</a:t>
            </a:r>
            <a:r>
              <a:rPr lang="en-US" sz="2600" dirty="0" smtClean="0"/>
              <a:t>:</a:t>
            </a:r>
          </a:p>
          <a:p>
            <a:pPr marL="381000" indent="-381000">
              <a:lnSpc>
                <a:spcPct val="90000"/>
              </a:lnSpc>
            </a:pPr>
            <a:r>
              <a:rPr lang="en-US" sz="2600" dirty="0" smtClean="0">
                <a:ea typeface="ＭＳ Ｐゴシック" charset="-128"/>
              </a:rPr>
              <a:t>Collect requirements for future irradiation facilities at CERN, taking into account availability of facilities outside CERN</a:t>
            </a:r>
          </a:p>
          <a:p>
            <a:pPr marL="381000" indent="-381000">
              <a:lnSpc>
                <a:spcPct val="90000"/>
              </a:lnSpc>
            </a:pPr>
            <a:endParaRPr lang="en-US" sz="2600" dirty="0" smtClean="0">
              <a:ea typeface="ＭＳ Ｐゴシック" charset="-128"/>
            </a:endParaRPr>
          </a:p>
          <a:p>
            <a:pPr marL="381000" indent="-381000">
              <a:lnSpc>
                <a:spcPct val="90000"/>
              </a:lnSpc>
            </a:pPr>
            <a:r>
              <a:rPr lang="en-US" sz="2600" dirty="0" smtClean="0">
                <a:ea typeface="ＭＳ Ｐゴシック" charset="-128"/>
              </a:rPr>
              <a:t>Put these requirements in the context of presently available facilities/infrastructures at CERN.</a:t>
            </a:r>
          </a:p>
          <a:p>
            <a:pPr marL="381000" indent="-381000">
              <a:lnSpc>
                <a:spcPct val="90000"/>
              </a:lnSpc>
            </a:pPr>
            <a:endParaRPr lang="en-US" sz="2600" dirty="0" smtClean="0">
              <a:ea typeface="ＭＳ Ｐゴシック" charset="-128"/>
            </a:endParaRPr>
          </a:p>
          <a:p>
            <a:pPr marL="381000" indent="-381000">
              <a:lnSpc>
                <a:spcPct val="90000"/>
              </a:lnSpc>
            </a:pPr>
            <a:r>
              <a:rPr lang="en-US" sz="2600" dirty="0" smtClean="0">
                <a:ea typeface="ＭＳ Ｐゴシック" charset="-128"/>
              </a:rPr>
              <a:t>Propose cost-effective options for future facilities, aiming for a maximum of synergy.</a:t>
            </a:r>
          </a:p>
          <a:p>
            <a:pPr marL="381000" indent="-381000">
              <a:lnSpc>
                <a:spcPct val="90000"/>
              </a:lnSpc>
            </a:pPr>
            <a:endParaRPr lang="en-US" sz="2600" dirty="0" smtClean="0">
              <a:ea typeface="ＭＳ Ｐゴシック" charset="-128"/>
            </a:endParaRPr>
          </a:p>
          <a:p>
            <a:pPr marL="381000" indent="-381000">
              <a:lnSpc>
                <a:spcPct val="90000"/>
              </a:lnSpc>
            </a:pPr>
            <a:r>
              <a:rPr lang="en-US" sz="2600" dirty="0" smtClean="0">
                <a:ea typeface="ＭＳ Ｐゴシック" charset="-128"/>
              </a:rPr>
              <a:t>Produce a (yellow) report on the findings</a:t>
            </a:r>
          </a:p>
          <a:p>
            <a:endParaRPr lang="en-US" dirty="0"/>
          </a:p>
        </p:txBody>
      </p:sp>
      <p:sp>
        <p:nvSpPr>
          <p:cNvPr id="4" name="Date Placeholder 3"/>
          <p:cNvSpPr>
            <a:spLocks noGrp="1"/>
          </p:cNvSpPr>
          <p:nvPr>
            <p:ph type="dt" sz="half" idx="15"/>
          </p:nvPr>
        </p:nvSpPr>
        <p:spPr/>
        <p:txBody>
          <a:bodyPr/>
          <a:lstStyle/>
          <a:p>
            <a:pPr>
              <a:defRPr/>
            </a:pPr>
            <a:r>
              <a:rPr lang="en-US" smtClean="0"/>
              <a:t>CERN, May 13th 2009</a:t>
            </a:r>
            <a:endParaRPr lang="en-US"/>
          </a:p>
        </p:txBody>
      </p:sp>
      <p:sp>
        <p:nvSpPr>
          <p:cNvPr id="5" name="Slide Number Placeholder 4"/>
          <p:cNvSpPr>
            <a:spLocks noGrp="1"/>
          </p:cNvSpPr>
          <p:nvPr>
            <p:ph type="sldNum" sz="quarter" idx="16"/>
          </p:nvPr>
        </p:nvSpPr>
        <p:spPr/>
        <p:txBody>
          <a:bodyPr/>
          <a:lstStyle/>
          <a:p>
            <a:pPr>
              <a:defRPr/>
            </a:pPr>
            <a:fld id="{D937E3E2-8DDA-4B22-8EE7-613B19A855CA}" type="slidenum">
              <a:rPr lang="en-US" smtClean="0"/>
              <a:pPr>
                <a:defRPr/>
              </a:pPr>
              <a:t>2</a:t>
            </a:fld>
            <a:endParaRPr lang="en-US" dirty="0"/>
          </a:p>
        </p:txBody>
      </p:sp>
      <p:sp>
        <p:nvSpPr>
          <p:cNvPr id="6" name="Footer Placeholder 5"/>
          <p:cNvSpPr>
            <a:spLocks noGrp="1"/>
          </p:cNvSpPr>
          <p:nvPr>
            <p:ph type="ftr" sz="quarter" idx="17"/>
          </p:nvPr>
        </p:nvSpPr>
        <p:spPr/>
        <p:txBody>
          <a:bodyPr/>
          <a:lstStyle/>
          <a:p>
            <a:pPr>
              <a:defRPr/>
            </a:pPr>
            <a:r>
              <a:rPr lang="en-US" smtClean="0"/>
              <a:t>Lucie Linssen, Physics Opportunities Workshop</a:t>
            </a:r>
            <a:endParaRPr lang="en-US"/>
          </a:p>
        </p:txBody>
      </p:sp>
      <p:sp>
        <p:nvSpPr>
          <p:cNvPr id="9" name="Text Placeholder 8"/>
          <p:cNvSpPr>
            <a:spLocks noGrp="1"/>
          </p:cNvSpPr>
          <p:nvPr>
            <p:ph type="body" sz="quarter" idx="13"/>
          </p:nvPr>
        </p:nvSpPr>
        <p:spPr/>
        <p:txBody>
          <a:bodyPr/>
          <a:lstStyle/>
          <a:p>
            <a:r>
              <a:rPr lang="en-US" dirty="0" smtClean="0"/>
              <a:t>Composition</a:t>
            </a:r>
            <a:endParaRPr lang="en-US" dirty="0"/>
          </a:p>
        </p:txBody>
      </p:sp>
      <p:graphicFrame>
        <p:nvGraphicFramePr>
          <p:cNvPr id="10" name="Table 9"/>
          <p:cNvGraphicFramePr>
            <a:graphicFrameLocks noGrp="1"/>
          </p:cNvGraphicFramePr>
          <p:nvPr/>
        </p:nvGraphicFramePr>
        <p:xfrm>
          <a:off x="685800" y="1828800"/>
          <a:ext cx="8229599" cy="1676400"/>
        </p:xfrm>
        <a:graphic>
          <a:graphicData uri="http://schemas.openxmlformats.org/drawingml/2006/table">
            <a:tbl>
              <a:tblPr firstRow="1" bandRow="1">
                <a:tableStyleId>{5C22544A-7EE6-4342-B048-85BDC9FD1C3A}</a:tableStyleId>
              </a:tblPr>
              <a:tblGrid>
                <a:gridCol w="3056642"/>
                <a:gridCol w="2743141"/>
                <a:gridCol w="218386"/>
                <a:gridCol w="2211430"/>
              </a:tblGrid>
              <a:tr h="1676400">
                <a:tc>
                  <a:txBody>
                    <a:bodyPr/>
                    <a:lstStyle/>
                    <a:p>
                      <a:pPr marL="228600" indent="-228600">
                        <a:buFont typeface="Wingdings" pitchFamily="2" charset="2"/>
                        <a:buChar char="§"/>
                      </a:pPr>
                      <a:r>
                        <a:rPr lang="en-US" sz="1600" b="0" dirty="0" smtClean="0">
                          <a:solidFill>
                            <a:schemeClr val="tx1"/>
                          </a:solidFill>
                        </a:rPr>
                        <a:t>R. </a:t>
                      </a:r>
                      <a:r>
                        <a:rPr lang="en-US" sz="1600" b="0" baseline="0" dirty="0" smtClean="0">
                          <a:solidFill>
                            <a:schemeClr val="tx1"/>
                          </a:solidFill>
                        </a:rPr>
                        <a:t>Assmann –  BE/ABP</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J. </a:t>
                      </a:r>
                      <a:r>
                        <a:rPr lang="en-US" sz="1600" b="0" baseline="0" dirty="0" err="1" smtClean="0">
                          <a:solidFill>
                            <a:schemeClr val="tx1"/>
                          </a:solidFill>
                        </a:rPr>
                        <a:t>Bauche</a:t>
                      </a:r>
                      <a:r>
                        <a:rPr lang="en-US" sz="1600" b="0" baseline="0" dirty="0" smtClean="0">
                          <a:solidFill>
                            <a:schemeClr val="tx1"/>
                          </a:solidFill>
                        </a:rPr>
                        <a:t> – TE/MSC</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M. Brugger –  EN/STI</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M. Capeans –  PH/DT</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dirty="0" smtClean="0">
                          <a:solidFill>
                            <a:schemeClr val="tx1"/>
                          </a:solidFill>
                        </a:rPr>
                        <a:t>F.</a:t>
                      </a:r>
                      <a:r>
                        <a:rPr lang="en-US" sz="1600" b="0" baseline="0" dirty="0" smtClean="0">
                          <a:solidFill>
                            <a:schemeClr val="tx1"/>
                          </a:solidFill>
                        </a:rPr>
                        <a:t> </a:t>
                      </a:r>
                      <a:r>
                        <a:rPr lang="en-US" sz="1600" b="0" baseline="0" dirty="0" err="1" smtClean="0">
                          <a:solidFill>
                            <a:schemeClr val="tx1"/>
                          </a:solidFill>
                        </a:rPr>
                        <a:t>Corsanego</a:t>
                      </a:r>
                      <a:r>
                        <a:rPr lang="en-US" sz="1600" b="0" baseline="0" dirty="0" smtClean="0">
                          <a:solidFill>
                            <a:schemeClr val="tx1"/>
                          </a:solidFill>
                        </a:rPr>
                        <a:t> – DG/SCG</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I. </a:t>
                      </a:r>
                      <a:r>
                        <a:rPr lang="en-US" sz="1600" b="0" baseline="0" dirty="0" err="1" smtClean="0">
                          <a:solidFill>
                            <a:schemeClr val="tx1"/>
                          </a:solidFill>
                        </a:rPr>
                        <a:t>Efthymiopoulos</a:t>
                      </a:r>
                      <a:r>
                        <a:rPr lang="en-US" sz="1600" b="0" baseline="0" dirty="0" smtClean="0">
                          <a:solidFill>
                            <a:schemeClr val="tx1"/>
                          </a:solidFill>
                        </a:rPr>
                        <a:t> –  EN/MEF</a:t>
                      </a:r>
                    </a:p>
                  </a:txBody>
                  <a:tcPr>
                    <a:no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D. Kramer – EN/STI</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L. Linssen – PH/LCD (chair) </a:t>
                      </a:r>
                    </a:p>
                    <a:p>
                      <a:pPr marL="228600" indent="-228600">
                        <a:buFont typeface="Wingdings" pitchFamily="2" charset="2"/>
                        <a:buChar char="§"/>
                      </a:pPr>
                      <a:r>
                        <a:rPr lang="en-US" sz="1600" b="0" baseline="0" dirty="0" smtClean="0">
                          <a:solidFill>
                            <a:schemeClr val="tx1"/>
                          </a:solidFill>
                        </a:rPr>
                        <a:t>R. Losito –  EN/STI</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M. Moll – PH/DT</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dirty="0" smtClean="0">
                          <a:solidFill>
                            <a:schemeClr val="tx1"/>
                          </a:solidFill>
                        </a:rPr>
                        <a:t>C. Rembser</a:t>
                      </a:r>
                      <a:r>
                        <a:rPr lang="en-US" sz="1600" b="0" baseline="0" dirty="0" smtClean="0">
                          <a:solidFill>
                            <a:schemeClr val="tx1"/>
                          </a:solidFill>
                        </a:rPr>
                        <a:t> – PH/ADE</a:t>
                      </a:r>
                      <a:endParaRPr lang="en-US" sz="1600" b="0" dirty="0" smtClean="0">
                        <a:solidFill>
                          <a:schemeClr val="tx1"/>
                        </a:solidFill>
                      </a:endParaRP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M. </a:t>
                      </a:r>
                      <a:r>
                        <a:rPr lang="en-US" sz="1600" b="0" baseline="0" dirty="0" err="1" smtClean="0">
                          <a:solidFill>
                            <a:schemeClr val="tx1"/>
                          </a:solidFill>
                        </a:rPr>
                        <a:t>Silari</a:t>
                      </a:r>
                      <a:r>
                        <a:rPr lang="en-US" sz="1600" b="0" baseline="0" dirty="0" smtClean="0">
                          <a:solidFill>
                            <a:schemeClr val="tx1"/>
                          </a:solidFill>
                        </a:rPr>
                        <a:t> – DG/SCR</a:t>
                      </a:r>
                    </a:p>
                  </a:txBody>
                  <a:tcPr>
                    <a:noFill/>
                  </a:tcPr>
                </a:tc>
                <a:tc>
                  <a:txBody>
                    <a:bodyPr/>
                    <a:lstStyle/>
                    <a:p>
                      <a:pPr marL="228600" indent="-228600">
                        <a:buFont typeface="Wingdings" pitchFamily="2" charset="2"/>
                        <a:buChar char="§"/>
                      </a:pPr>
                      <a:endParaRPr lang="en-US" sz="1600" b="0" dirty="0">
                        <a:solidFill>
                          <a:schemeClr val="tx1"/>
                        </a:solidFill>
                      </a:endParaRPr>
                    </a:p>
                  </a:txBody>
                  <a:tcPr>
                    <a:noFill/>
                  </a:tcPr>
                </a:tc>
                <a:tc>
                  <a:txBody>
                    <a:bodyPr/>
                    <a:lstStyle/>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Y. </a:t>
                      </a:r>
                      <a:r>
                        <a:rPr lang="en-US" sz="1600" b="0" baseline="0" dirty="0" err="1" smtClean="0">
                          <a:solidFill>
                            <a:schemeClr val="tx1"/>
                          </a:solidFill>
                        </a:rPr>
                        <a:t>Thurel</a:t>
                      </a:r>
                      <a:r>
                        <a:rPr lang="en-US" sz="1600" b="0" baseline="0" dirty="0" smtClean="0">
                          <a:solidFill>
                            <a:schemeClr val="tx1"/>
                          </a:solidFill>
                        </a:rPr>
                        <a:t> –  TE/PO</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R. Trant – DG/SCH</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E. Tsesmelis – DG/DG</a:t>
                      </a:r>
                    </a:p>
                    <a:p>
                      <a:pPr marL="228600" marR="0" indent="-2286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600" b="0" baseline="0" dirty="0" smtClean="0">
                          <a:solidFill>
                            <a:schemeClr val="tx1"/>
                          </a:solidFill>
                        </a:rPr>
                        <a:t>H. Vincke – DG/SCR</a:t>
                      </a:r>
                    </a:p>
                    <a:p>
                      <a:pPr marL="228600" indent="-228600">
                        <a:buFont typeface="Wingdings" pitchFamily="2" charset="2"/>
                        <a:buChar char="§"/>
                      </a:pPr>
                      <a:r>
                        <a:rPr lang="en-US" sz="1600" b="0" baseline="0" dirty="0" smtClean="0">
                          <a:solidFill>
                            <a:schemeClr val="tx1"/>
                          </a:solidFill>
                        </a:rPr>
                        <a:t>T. Wijnands – EN/STI</a:t>
                      </a:r>
                    </a:p>
                  </a:txBody>
                  <a:tcPr>
                    <a:no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Summary</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6" name="Footer Placeholder 5"/>
          <p:cNvSpPr>
            <a:spLocks noGrp="1"/>
          </p:cNvSpPr>
          <p:nvPr>
            <p:ph type="ftr" sz="quarter" idx="11"/>
          </p:nvPr>
        </p:nvSpPr>
        <p:spPr/>
        <p:txBody>
          <a:bodyPr/>
          <a:lstStyle/>
          <a:p>
            <a:pPr>
              <a:defRPr/>
            </a:pPr>
            <a:r>
              <a:rPr lang="en-US" smtClean="0"/>
              <a:t>Lucie Linssen, Physics Opportunities Workshop</a:t>
            </a:r>
            <a:endParaRPr lang="en-US"/>
          </a:p>
        </p:txBody>
      </p:sp>
      <p:sp>
        <p:nvSpPr>
          <p:cNvPr id="4" name="Slide Number Placeholder 3"/>
          <p:cNvSpPr>
            <a:spLocks noGrp="1"/>
          </p:cNvSpPr>
          <p:nvPr>
            <p:ph type="sldNum" sz="quarter" idx="12"/>
          </p:nvPr>
        </p:nvSpPr>
        <p:spPr/>
        <p:txBody>
          <a:bodyPr/>
          <a:lstStyle/>
          <a:p>
            <a:pPr>
              <a:defRPr/>
            </a:pPr>
            <a:fld id="{81CAAEE0-71EF-4E90-A6C4-A91C876B9738}" type="slidenum">
              <a:rPr lang="en-US" smtClean="0"/>
              <a:pPr>
                <a:defRPr/>
              </a:pPr>
              <a:t>20</a:t>
            </a:fld>
            <a:endParaRPr lang="en-US" dirty="0"/>
          </a:p>
        </p:txBody>
      </p:sp>
      <p:sp>
        <p:nvSpPr>
          <p:cNvPr id="9" name="Content Placeholder 8"/>
          <p:cNvSpPr>
            <a:spLocks noGrp="1"/>
          </p:cNvSpPr>
          <p:nvPr>
            <p:ph sz="quarter" idx="1"/>
          </p:nvPr>
        </p:nvSpPr>
        <p:spPr/>
        <p:txBody>
          <a:bodyPr>
            <a:normAutofit fontScale="77500" lnSpcReduction="20000"/>
          </a:bodyPr>
          <a:lstStyle/>
          <a:p>
            <a:r>
              <a:rPr lang="en-US" dirty="0" smtClean="0"/>
              <a:t>The WG was a good opportunity to bring together experts from various departments  to promote collaboration and common solutions</a:t>
            </a:r>
          </a:p>
          <a:p>
            <a:endParaRPr lang="en-US" dirty="0" smtClean="0"/>
          </a:p>
          <a:p>
            <a:r>
              <a:rPr lang="en-US" dirty="0" smtClean="0"/>
              <a:t>A complete survey of the needs of the whole community for irradiation facilities was made. A summary report is under preparation</a:t>
            </a:r>
          </a:p>
          <a:p>
            <a:endParaRPr lang="en-US" dirty="0" smtClean="0"/>
          </a:p>
          <a:p>
            <a:r>
              <a:rPr lang="en-US" dirty="0" smtClean="0"/>
              <a:t>Short and long term needs identified, supporting the request for improved facilities in view of the</a:t>
            </a:r>
            <a:r>
              <a:rPr lang="en-US" dirty="0" smtClean="0"/>
              <a:t> current LHC </a:t>
            </a:r>
            <a:r>
              <a:rPr lang="en-US" dirty="0" smtClean="0"/>
              <a:t>(machine and detectors)</a:t>
            </a:r>
            <a:r>
              <a:rPr lang="en-US" dirty="0" smtClean="0"/>
              <a:t> and the upgrades </a:t>
            </a:r>
            <a:endParaRPr lang="en-US" dirty="0" smtClean="0"/>
          </a:p>
          <a:p>
            <a:endParaRPr lang="en-US" dirty="0" smtClean="0"/>
          </a:p>
          <a:p>
            <a:r>
              <a:rPr lang="en-US" dirty="0" smtClean="0"/>
              <a:t>Next steps: advance from the feasibility studies to implementation and technical designs for all 4 facilities</a:t>
            </a:r>
          </a:p>
          <a:p>
            <a:pPr lvl="2"/>
            <a:endParaRPr lang="en-US" dirty="0" smtClean="0"/>
          </a:p>
          <a:p>
            <a:r>
              <a:rPr lang="en-US" dirty="0" smtClean="0">
                <a:solidFill>
                  <a:srgbClr val="FF0000"/>
                </a:solidFill>
              </a:rPr>
              <a:t>Survey shows that facilities (GIF++, CERF++, </a:t>
            </a:r>
            <a:r>
              <a:rPr lang="en-US" dirty="0" err="1" smtClean="0">
                <a:solidFill>
                  <a:srgbClr val="FF0000"/>
                </a:solidFill>
              </a:rPr>
              <a:t>HiRadMat</a:t>
            </a:r>
            <a:r>
              <a:rPr lang="en-US" dirty="0" smtClean="0">
                <a:solidFill>
                  <a:srgbClr val="FF0000"/>
                </a:solidFill>
              </a:rPr>
              <a:t>) are needed “as soon as possible” (by 2010/2011) </a:t>
            </a:r>
          </a:p>
          <a:p>
            <a:pPr lvl="1"/>
            <a:endParaRPr lang="en-US" dirty="0" smtClean="0">
              <a:solidFill>
                <a:srgbClr val="0000FF"/>
              </a:solidFill>
            </a:endParaRPr>
          </a:p>
          <a:p>
            <a:pPr lvl="1"/>
            <a:endParaRPr lang="en-US" dirty="0" smtClean="0">
              <a:solidFill>
                <a:srgbClr val="0000FF"/>
              </a:solidFill>
            </a:endParaRPr>
          </a:p>
          <a:p>
            <a:endParaRPr lang="en-US" dirty="0" smtClean="0">
              <a:solidFill>
                <a:srgbClr val="C00000"/>
              </a:solidFill>
            </a:endParaRPr>
          </a:p>
          <a:p>
            <a:pPr>
              <a:buNone/>
            </a:pPr>
            <a:endParaRPr lang="en-US" dirty="0" smtClean="0"/>
          </a:p>
          <a:p>
            <a:endParaRPr lang="en-US" dirty="0"/>
          </a:p>
        </p:txBody>
      </p:sp>
      <p:sp>
        <p:nvSpPr>
          <p:cNvPr id="8" name="Text Placeholder 7"/>
          <p:cNvSpPr>
            <a:spLocks noGrp="1"/>
          </p:cNvSpPr>
          <p:nvPr>
            <p:ph type="body" sz="quarter" idx="13"/>
          </p:nvPr>
        </p:nvSpPr>
        <p:spPr/>
        <p:txBody>
          <a:bodyP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1371600" y="838200"/>
            <a:ext cx="7620000" cy="990600"/>
          </a:xfrm>
        </p:spPr>
        <p:txBody>
          <a:bodyPr/>
          <a:lstStyle/>
          <a:p>
            <a:r>
              <a:rPr lang="en-US" dirty="0" smtClean="0">
                <a:solidFill>
                  <a:srgbClr val="FF0000"/>
                </a:solidFill>
              </a:rPr>
              <a:t>Spare slides</a:t>
            </a:r>
            <a:endParaRPr lang="en-US" dirty="0">
              <a:solidFill>
                <a:srgbClr val="FF0000"/>
              </a:solidFill>
            </a:endParaRPr>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1"/>
          </p:nvPr>
        </p:nvSpPr>
        <p:spPr/>
        <p:txBody>
          <a:bodyPr/>
          <a:lstStyle/>
          <a:p>
            <a:pPr>
              <a:defRPr/>
            </a:pPr>
            <a:fld id="{81CAAEE0-71EF-4E90-A6C4-A91C876B9738}" type="slidenum">
              <a:rPr lang="en-US" smtClean="0"/>
              <a:pPr>
                <a:defRPr/>
              </a:pPr>
              <a:t>21</a:t>
            </a:fld>
            <a:endParaRPr lang="en-US" dirty="0"/>
          </a:p>
        </p:txBody>
      </p:sp>
      <p:sp>
        <p:nvSpPr>
          <p:cNvPr id="4" name="Footer Placeholder 3"/>
          <p:cNvSpPr>
            <a:spLocks noGrp="1"/>
          </p:cNvSpPr>
          <p:nvPr>
            <p:ph type="ftr" sz="quarter" idx="12"/>
          </p:nvPr>
        </p:nvSpPr>
        <p:spPr/>
        <p:txBody>
          <a:bodyPr/>
          <a:lstStyle/>
          <a:p>
            <a:pPr>
              <a:defRPr/>
            </a:pPr>
            <a:r>
              <a:rPr lang="en-US" smtClean="0"/>
              <a:t>Lucie Linssen, Physics Opportunities Workshop</a:t>
            </a:r>
            <a:endParaRPr lang="en-US" dirty="0"/>
          </a:p>
        </p:txBody>
      </p:sp>
      <p:sp>
        <p:nvSpPr>
          <p:cNvPr id="10" name="Text Placeholder 9"/>
          <p:cNvSpPr>
            <a:spLocks noGrp="1"/>
          </p:cNvSpPr>
          <p:nvPr>
            <p:ph type="body"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1371600" y="1905000"/>
            <a:ext cx="7123113" cy="3657600"/>
          </a:xfrm>
        </p:spPr>
        <p:txBody>
          <a:bodyPr>
            <a:normAutofit fontScale="92500" lnSpcReduction="10000"/>
          </a:bodyPr>
          <a:lstStyle/>
          <a:p>
            <a:pPr marL="230188" indent="-230188">
              <a:buFont typeface="Wingdings" pitchFamily="2" charset="2"/>
              <a:buChar char="q"/>
            </a:pPr>
            <a:r>
              <a:rPr lang="en-US" dirty="0" smtClean="0"/>
              <a:t>PS</a:t>
            </a:r>
          </a:p>
          <a:p>
            <a:pPr marL="870268" lvl="1" indent="-230188">
              <a:buFont typeface="Wingdings" pitchFamily="2" charset="2"/>
              <a:buChar char="q"/>
            </a:pPr>
            <a:r>
              <a:rPr lang="en-US" b="1" dirty="0" smtClean="0">
                <a:solidFill>
                  <a:srgbClr val="FF0000"/>
                </a:solidFill>
              </a:rPr>
              <a:t>Proton irradiation </a:t>
            </a:r>
            <a:r>
              <a:rPr lang="en-US" dirty="0" smtClean="0"/>
              <a:t>facility in the East Area</a:t>
            </a:r>
          </a:p>
          <a:p>
            <a:pPr marL="230188" indent="-230188">
              <a:buFont typeface="Wingdings" pitchFamily="2" charset="2"/>
              <a:buChar char="q"/>
            </a:pPr>
            <a:r>
              <a:rPr lang="en-US" dirty="0" smtClean="0"/>
              <a:t>SPS</a:t>
            </a:r>
          </a:p>
          <a:p>
            <a:pPr marL="870268" lvl="1" indent="-230188">
              <a:buFont typeface="Wingdings" pitchFamily="2" charset="2"/>
              <a:buChar char="q"/>
            </a:pPr>
            <a:r>
              <a:rPr lang="en-US" b="1" dirty="0" smtClean="0">
                <a:solidFill>
                  <a:srgbClr val="FF0000"/>
                </a:solidFill>
              </a:rPr>
              <a:t>GIF - G</a:t>
            </a:r>
            <a:r>
              <a:rPr lang="en-US" dirty="0" smtClean="0"/>
              <a:t>amma </a:t>
            </a:r>
            <a:r>
              <a:rPr lang="en-US" b="1" dirty="0" smtClean="0">
                <a:solidFill>
                  <a:srgbClr val="FF0000"/>
                </a:solidFill>
              </a:rPr>
              <a:t>I</a:t>
            </a:r>
            <a:r>
              <a:rPr lang="en-US" dirty="0" smtClean="0"/>
              <a:t>rradiation </a:t>
            </a:r>
            <a:r>
              <a:rPr lang="en-US" b="1" dirty="0" smtClean="0">
                <a:solidFill>
                  <a:srgbClr val="FF0000"/>
                </a:solidFill>
              </a:rPr>
              <a:t>F</a:t>
            </a:r>
            <a:r>
              <a:rPr lang="en-US" dirty="0" smtClean="0"/>
              <a:t>acility in the West Area</a:t>
            </a:r>
          </a:p>
          <a:p>
            <a:pPr marL="870268" lvl="1" indent="-230188">
              <a:buFont typeface="Wingdings" pitchFamily="2" charset="2"/>
              <a:buChar char="q"/>
            </a:pPr>
            <a:r>
              <a:rPr lang="en-US" b="1" dirty="0" smtClean="0">
                <a:solidFill>
                  <a:srgbClr val="FF0000"/>
                </a:solidFill>
              </a:rPr>
              <a:t>CERF - CE</a:t>
            </a:r>
            <a:r>
              <a:rPr lang="en-US" dirty="0" smtClean="0"/>
              <a:t>RN </a:t>
            </a:r>
            <a:r>
              <a:rPr lang="en-US" b="1" dirty="0" smtClean="0">
                <a:solidFill>
                  <a:srgbClr val="FF0000"/>
                </a:solidFill>
              </a:rPr>
              <a:t>R</a:t>
            </a:r>
            <a:r>
              <a:rPr lang="en-US" dirty="0" smtClean="0"/>
              <a:t>eference </a:t>
            </a:r>
            <a:r>
              <a:rPr lang="en-US" b="1" dirty="0" smtClean="0">
                <a:solidFill>
                  <a:srgbClr val="FF0000"/>
                </a:solidFill>
              </a:rPr>
              <a:t>F</a:t>
            </a:r>
            <a:r>
              <a:rPr lang="en-US" dirty="0" smtClean="0"/>
              <a:t>acility in the North Area</a:t>
            </a:r>
          </a:p>
          <a:p>
            <a:pPr marL="870268" lvl="1" indent="-230188">
              <a:buFont typeface="Wingdings" pitchFamily="2" charset="2"/>
              <a:buChar char="q"/>
            </a:pPr>
            <a:r>
              <a:rPr lang="en-US" dirty="0" smtClean="0"/>
              <a:t>(parasitic) irradiation of electronics in CNGS</a:t>
            </a:r>
          </a:p>
          <a:p>
            <a:pPr marL="230188" indent="-230188"/>
            <a:r>
              <a:rPr lang="en-US" dirty="0" smtClean="0">
                <a:solidFill>
                  <a:srgbClr val="0000FF"/>
                </a:solidFill>
              </a:rPr>
              <a:t>… and ad-hoc tests </a:t>
            </a:r>
            <a:r>
              <a:rPr lang="en-US" sz="1400" dirty="0" smtClean="0">
                <a:solidFill>
                  <a:srgbClr val="0000FF"/>
                </a:solidFill>
              </a:rPr>
              <a:t>– now decommissioned </a:t>
            </a:r>
          </a:p>
          <a:p>
            <a:pPr marL="870268" lvl="1" indent="-230188">
              <a:buFont typeface="Wingdings" pitchFamily="2" charset="2"/>
              <a:buChar char="q"/>
            </a:pPr>
            <a:r>
              <a:rPr lang="en-US" dirty="0" smtClean="0"/>
              <a:t>(parasitic) irradiation of electronics in the SPS/TCC2 target area</a:t>
            </a:r>
          </a:p>
          <a:p>
            <a:pPr marL="870268" lvl="1" indent="-230188">
              <a:buFont typeface="Wingdings" pitchFamily="2" charset="2"/>
              <a:buChar char="q"/>
            </a:pPr>
            <a:r>
              <a:rPr lang="en-US" dirty="0" smtClean="0"/>
              <a:t>material test (collimators, targets) in TT40 line</a:t>
            </a:r>
          </a:p>
          <a:p>
            <a:pPr marL="870268" lvl="1" indent="-230188">
              <a:buFont typeface="Wingdings" pitchFamily="2" charset="2"/>
              <a:buChar char="q"/>
            </a:pPr>
            <a:r>
              <a:rPr lang="en-US" dirty="0" smtClean="0"/>
              <a:t>(parasitic) irradiation of materials or “target units” in ISOLDE</a:t>
            </a:r>
          </a:p>
        </p:txBody>
      </p:sp>
      <p:sp>
        <p:nvSpPr>
          <p:cNvPr id="8" name="Title 7"/>
          <p:cNvSpPr>
            <a:spLocks noGrp="1"/>
          </p:cNvSpPr>
          <p:nvPr>
            <p:ph type="title"/>
          </p:nvPr>
        </p:nvSpPr>
        <p:spPr>
          <a:xfrm>
            <a:off x="1371600" y="838200"/>
            <a:ext cx="7620000" cy="990600"/>
          </a:xfrm>
        </p:spPr>
        <p:txBody>
          <a:bodyPr/>
          <a:lstStyle/>
          <a:p>
            <a:r>
              <a:rPr lang="en-US" dirty="0" smtClean="0"/>
              <a:t>Present Irradiation Facilities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1"/>
          </p:nvPr>
        </p:nvSpPr>
        <p:spPr/>
        <p:txBody>
          <a:bodyPr/>
          <a:lstStyle/>
          <a:p>
            <a:pPr>
              <a:defRPr/>
            </a:pPr>
            <a:fld id="{81CAAEE0-71EF-4E90-A6C4-A91C876B9738}" type="slidenum">
              <a:rPr lang="en-US" smtClean="0"/>
              <a:pPr>
                <a:defRPr/>
              </a:pPr>
              <a:t>22</a:t>
            </a:fld>
            <a:endParaRPr lang="en-US" dirty="0"/>
          </a:p>
        </p:txBody>
      </p:sp>
      <p:sp>
        <p:nvSpPr>
          <p:cNvPr id="4" name="Footer Placeholder 3"/>
          <p:cNvSpPr>
            <a:spLocks noGrp="1"/>
          </p:cNvSpPr>
          <p:nvPr>
            <p:ph type="ftr" sz="quarter" idx="12"/>
          </p:nvPr>
        </p:nvSpPr>
        <p:spPr/>
        <p:txBody>
          <a:bodyPr/>
          <a:lstStyle/>
          <a:p>
            <a:pPr>
              <a:defRPr/>
            </a:pPr>
            <a:r>
              <a:rPr lang="en-US" dirty="0" smtClean="0"/>
              <a:t>Lucie Linssen, Physics Opportunities Workshop</a:t>
            </a:r>
            <a:endParaRPr lang="en-US" dirty="0"/>
          </a:p>
        </p:txBody>
      </p:sp>
      <p:sp>
        <p:nvSpPr>
          <p:cNvPr id="7" name="Title 7"/>
          <p:cNvSpPr txBox="1">
            <a:spLocks/>
          </p:cNvSpPr>
          <p:nvPr/>
        </p:nvSpPr>
        <p:spPr>
          <a:xfrm>
            <a:off x="76200" y="5486400"/>
            <a:ext cx="8915400" cy="990600"/>
          </a:xfrm>
          <a:prstGeom prst="rect">
            <a:avLst/>
          </a:prstGeom>
          <a:solidFill>
            <a:schemeClr val="accent2">
              <a:lumMod val="75000"/>
            </a:schemeClr>
          </a:solidFill>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dirty="0" smtClean="0">
                <a:solidFill>
                  <a:srgbClr val="FFFFFF"/>
                </a:solidFill>
                <a:latin typeface="Calibri" pitchFamily="34" charset="0"/>
                <a:ea typeface="+mj-ea"/>
                <a:cs typeface="+mj-cs"/>
              </a:rPr>
              <a:t>Summary of </a:t>
            </a:r>
            <a:r>
              <a:rPr lang="en-US" sz="2000" dirty="0" err="1" smtClean="0">
                <a:solidFill>
                  <a:srgbClr val="FFFFFF"/>
                </a:solidFill>
                <a:latin typeface="Calibri" pitchFamily="34" charset="0"/>
                <a:ea typeface="+mj-ea"/>
                <a:cs typeface="+mj-cs"/>
              </a:rPr>
              <a:t>c</a:t>
            </a:r>
            <a:r>
              <a:rPr kumimoji="0" lang="en-US" sz="2000" b="0" i="0" u="none" strike="noStrike" kern="1200" cap="none" spc="0" normalizeH="0" noProof="0" dirty="0" err="1" smtClean="0">
                <a:ln>
                  <a:noFill/>
                </a:ln>
                <a:solidFill>
                  <a:srgbClr val="FFFFFF"/>
                </a:solidFill>
                <a:effectLst/>
                <a:uLnTx/>
                <a:uFillTx/>
                <a:latin typeface="Calibri" pitchFamily="34" charset="0"/>
                <a:ea typeface="+mj-ea"/>
                <a:cs typeface="+mj-cs"/>
              </a:rPr>
              <a:t>urrent</a:t>
            </a:r>
            <a:r>
              <a:rPr kumimoji="0" lang="en-US" sz="2000" b="0" i="0" u="none" strike="noStrike" kern="1200" cap="none" spc="0" normalizeH="0" noProof="0" dirty="0" smtClean="0">
                <a:ln>
                  <a:noFill/>
                </a:ln>
                <a:solidFill>
                  <a:srgbClr val="FFFFFF"/>
                </a:solidFill>
                <a:effectLst/>
                <a:uLnTx/>
                <a:uFillTx/>
                <a:latin typeface="Calibri" pitchFamily="34" charset="0"/>
                <a:ea typeface="+mj-ea"/>
                <a:cs typeface="+mj-cs"/>
              </a:rPr>
              <a:t>/past facilities with their assets and shortfalls</a:t>
            </a:r>
            <a:endParaRPr kumimoji="0" lang="en-US" sz="2000" b="0" i="0" u="none" strike="noStrike" kern="1200" cap="none" spc="0" normalizeH="0" baseline="0" noProof="0" dirty="0">
              <a:ln>
                <a:noFill/>
              </a:ln>
              <a:solidFill>
                <a:srgbClr val="FFFFFF"/>
              </a:solidFill>
              <a:effectLst/>
              <a:uLnTx/>
              <a:uFillTx/>
              <a:latin typeface="Calibri" pitchFamily="34" charset="0"/>
              <a:ea typeface="+mj-ea"/>
              <a:cs typeface="+mj-c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Proton irradiation in the </a:t>
            </a:r>
            <a:r>
              <a:rPr lang="en-US" b="1" dirty="0" smtClean="0">
                <a:solidFill>
                  <a:srgbClr val="FF0000"/>
                </a:solidFill>
              </a:rPr>
              <a:t>PS East Area</a:t>
            </a:r>
            <a:endParaRPr lang="en-US" b="1" dirty="0">
              <a:solidFill>
                <a:srgbClr val="FF0000"/>
              </a:solidFill>
            </a:endParaRPr>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23</a:t>
            </a:fld>
            <a:endParaRPr lang="en-US" dirty="0"/>
          </a:p>
        </p:txBody>
      </p:sp>
      <p:sp>
        <p:nvSpPr>
          <p:cNvPr id="7" name="Text Placeholder 6"/>
          <p:cNvSpPr>
            <a:spLocks noGrp="1"/>
          </p:cNvSpPr>
          <p:nvPr>
            <p:ph type="body" sz="quarter" idx="13"/>
          </p:nvPr>
        </p:nvSpPr>
        <p:spPr/>
        <p:txBody>
          <a:bodyPr/>
          <a:lstStyle/>
          <a:p>
            <a:r>
              <a:rPr lang="en-US" dirty="0" smtClean="0"/>
              <a:t>Layout</a:t>
            </a:r>
            <a:endParaRPr lang="en-US" b="1" dirty="0">
              <a:solidFill>
                <a:srgbClr val="C00000"/>
              </a:solidFill>
            </a:endParaRPr>
          </a:p>
        </p:txBody>
      </p:sp>
      <p:pic>
        <p:nvPicPr>
          <p:cNvPr id="8" name="Picture 2"/>
          <p:cNvPicPr>
            <a:picLocks noGrp="1" noChangeAspect="1" noChangeArrowheads="1"/>
          </p:cNvPicPr>
          <p:nvPr>
            <p:ph sz="quarter" idx="1"/>
          </p:nvPr>
        </p:nvPicPr>
        <p:blipFill>
          <a:blip r:embed="rId2"/>
          <a:srcRect/>
          <a:stretch>
            <a:fillRect/>
          </a:stretch>
        </p:blipFill>
        <p:spPr bwMode="auto">
          <a:xfrm>
            <a:off x="609600" y="1562100"/>
            <a:ext cx="8407998" cy="43053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Proton irradiation in the </a:t>
            </a:r>
            <a:r>
              <a:rPr lang="en-US" b="1" dirty="0" smtClean="0">
                <a:solidFill>
                  <a:srgbClr val="FF0000"/>
                </a:solidFill>
              </a:rPr>
              <a:t>PS East Area</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24</a:t>
            </a:fld>
            <a:endParaRPr lang="en-US" dirty="0"/>
          </a:p>
        </p:txBody>
      </p:sp>
      <p:sp>
        <p:nvSpPr>
          <p:cNvPr id="6" name="Content Placeholder 5"/>
          <p:cNvSpPr>
            <a:spLocks noGrp="1"/>
          </p:cNvSpPr>
          <p:nvPr>
            <p:ph sz="quarter" idx="1"/>
          </p:nvPr>
        </p:nvSpPr>
        <p:spPr/>
        <p:txBody>
          <a:bodyPr>
            <a:normAutofit fontScale="77500" lnSpcReduction="20000"/>
          </a:bodyPr>
          <a:lstStyle/>
          <a:p>
            <a:r>
              <a:rPr lang="en-US" dirty="0" smtClean="0">
                <a:solidFill>
                  <a:srgbClr val="0000FF"/>
                </a:solidFill>
              </a:rPr>
              <a:t>Protons and mixed field irradiations</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Intensities</a:t>
            </a:r>
          </a:p>
          <a:p>
            <a:pPr lvl="1"/>
            <a:r>
              <a:rPr lang="en-US" b="1" dirty="0" smtClean="0">
                <a:ea typeface="ＭＳ Ｐゴシック" pitchFamily="34" charset="-128"/>
              </a:rPr>
              <a:t>max 10</a:t>
            </a:r>
            <a:r>
              <a:rPr lang="en-US" b="1" baseline="30000" dirty="0" smtClean="0">
                <a:ea typeface="ＭＳ Ｐゴシック" pitchFamily="34" charset="-128"/>
              </a:rPr>
              <a:t>11</a:t>
            </a:r>
            <a:r>
              <a:rPr lang="en-US" b="1" dirty="0" smtClean="0">
                <a:ea typeface="ＭＳ Ｐゴシック" pitchFamily="34" charset="-128"/>
              </a:rPr>
              <a:t> protons/extraction </a:t>
            </a:r>
            <a:r>
              <a:rPr lang="en-US" dirty="0" smtClean="0">
                <a:ea typeface="ＭＳ Ｐゴシック" pitchFamily="34" charset="-128"/>
              </a:rPr>
              <a:t>(slow or fast-slow extraction)</a:t>
            </a:r>
          </a:p>
          <a:p>
            <a:pPr lvl="1"/>
            <a:r>
              <a:rPr lang="en-US" dirty="0" smtClean="0">
                <a:ea typeface="ＭＳ Ｐゴシック" pitchFamily="34" charset="-128"/>
              </a:rPr>
              <a:t>up to 10</a:t>
            </a:r>
            <a:r>
              <a:rPr lang="en-US" baseline="30000" dirty="0" smtClean="0">
                <a:ea typeface="ＭＳ Ｐゴシック" pitchFamily="34" charset="-128"/>
              </a:rPr>
              <a:t>14</a:t>
            </a:r>
            <a:r>
              <a:rPr lang="en-US" dirty="0" smtClean="0">
                <a:ea typeface="ＭＳ Ｐゴシック" pitchFamily="34" charset="-128"/>
              </a:rPr>
              <a:t> protons/(cm</a:t>
            </a:r>
            <a:r>
              <a:rPr lang="en-US" baseline="30000" dirty="0" smtClean="0">
                <a:ea typeface="ＭＳ Ｐゴシック" pitchFamily="34" charset="-128"/>
              </a:rPr>
              <a:t>2</a:t>
            </a:r>
            <a:r>
              <a:rPr lang="en-US" dirty="0" smtClean="0">
                <a:ea typeface="ＭＳ Ｐゴシック" pitchFamily="34" charset="-128"/>
              </a:rPr>
              <a:t>hr) on a 2×2 cm</a:t>
            </a:r>
            <a:r>
              <a:rPr lang="en-US" baseline="30000" dirty="0" smtClean="0">
                <a:ea typeface="ＭＳ Ｐゴシック" pitchFamily="34" charset="-128"/>
              </a:rPr>
              <a:t>2</a:t>
            </a:r>
            <a:r>
              <a:rPr lang="en-US" dirty="0" smtClean="0">
                <a:ea typeface="ＭＳ Ｐゴシック" pitchFamily="34" charset="-128"/>
              </a:rPr>
              <a:t> surface</a:t>
            </a:r>
          </a:p>
          <a:p>
            <a:pPr lvl="1"/>
            <a:r>
              <a:rPr lang="en-US" dirty="0" smtClean="0">
                <a:ea typeface="ＭＳ Ｐゴシック" pitchFamily="34" charset="-128"/>
              </a:rPr>
              <a:t>up to 10</a:t>
            </a:r>
            <a:r>
              <a:rPr lang="en-US" baseline="30000" dirty="0" smtClean="0">
                <a:ea typeface="ＭＳ Ｐゴシック" pitchFamily="34" charset="-128"/>
              </a:rPr>
              <a:t>12</a:t>
            </a:r>
            <a:r>
              <a:rPr lang="en-US" dirty="0" smtClean="0">
                <a:ea typeface="ＭＳ Ｐゴシック" pitchFamily="34" charset="-128"/>
              </a:rPr>
              <a:t> neutrons/(cm</a:t>
            </a:r>
            <a:r>
              <a:rPr lang="en-US" baseline="30000" dirty="0" smtClean="0">
                <a:ea typeface="ＭＳ Ｐゴシック" pitchFamily="34" charset="-128"/>
              </a:rPr>
              <a:t>2</a:t>
            </a:r>
            <a:r>
              <a:rPr lang="en-US" dirty="0" smtClean="0">
                <a:ea typeface="ＭＳ Ｐゴシック" pitchFamily="34" charset="-128"/>
              </a:rPr>
              <a:t>hr) on a 30×30 cm</a:t>
            </a:r>
            <a:r>
              <a:rPr lang="en-US" baseline="30000" dirty="0" smtClean="0">
                <a:ea typeface="ＭＳ Ｐゴシック" pitchFamily="34" charset="-128"/>
              </a:rPr>
              <a:t>2</a:t>
            </a:r>
            <a:r>
              <a:rPr lang="en-US" dirty="0" smtClean="0">
                <a:ea typeface="ＭＳ Ｐゴシック" pitchFamily="34" charset="-128"/>
              </a:rPr>
              <a:t> surface (1 </a:t>
            </a:r>
            <a:r>
              <a:rPr lang="en-US" dirty="0" err="1" smtClean="0">
                <a:ea typeface="ＭＳ Ｐゴシック" pitchFamily="34" charset="-128"/>
              </a:rPr>
              <a:t>MeV</a:t>
            </a:r>
            <a:r>
              <a:rPr lang="en-US" dirty="0" smtClean="0">
                <a:ea typeface="ＭＳ Ｐゴシック" pitchFamily="34" charset="-128"/>
              </a:rPr>
              <a:t> equiv.)</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In operation since 1992</a:t>
            </a:r>
          </a:p>
          <a:p>
            <a:pPr lvl="1"/>
            <a:r>
              <a:rPr lang="en-US" dirty="0" smtClean="0">
                <a:ea typeface="ＭＳ Ｐゴシック" pitchFamily="34" charset="-128"/>
              </a:rPr>
              <a:t>up to </a:t>
            </a:r>
            <a:r>
              <a:rPr lang="en-US" b="1" dirty="0" smtClean="0">
                <a:ea typeface="ＭＳ Ｐゴシック" pitchFamily="34" charset="-128"/>
              </a:rPr>
              <a:t>1500</a:t>
            </a:r>
            <a:r>
              <a:rPr lang="en-US" dirty="0" smtClean="0">
                <a:ea typeface="ＭＳ Ｐゴシック" pitchFamily="34" charset="-128"/>
              </a:rPr>
              <a:t> irradiated samples per year</a:t>
            </a:r>
          </a:p>
          <a:p>
            <a:pPr lvl="1"/>
            <a:r>
              <a:rPr lang="en-US" dirty="0" smtClean="0">
                <a:ea typeface="ＭＳ Ｐゴシック" pitchFamily="34" charset="-128"/>
              </a:rPr>
              <a:t>mainly used by detector communities: trackers, electronics</a:t>
            </a:r>
          </a:p>
          <a:p>
            <a:endParaRPr lang="en-US" sz="3200" dirty="0" smtClean="0">
              <a:ea typeface="ＭＳ Ｐゴシック" pitchFamily="34" charset="-128"/>
            </a:endParaRPr>
          </a:p>
          <a:p>
            <a:r>
              <a:rPr lang="en-US" sz="3200" dirty="0" smtClean="0">
                <a:solidFill>
                  <a:srgbClr val="FF0000"/>
                </a:solidFill>
                <a:ea typeface="ＭＳ Ｐゴシック" pitchFamily="34" charset="-128"/>
              </a:rPr>
              <a:t>Drawback:</a:t>
            </a:r>
            <a:r>
              <a:rPr lang="en-US" sz="3200" dirty="0" smtClean="0">
                <a:solidFill>
                  <a:srgbClr val="FF0000"/>
                </a:solidFill>
                <a:ea typeface="ＭＳ Ｐゴシック" pitchFamily="34" charset="-128"/>
                <a:sym typeface="Wingdings"/>
              </a:rPr>
              <a:t></a:t>
            </a:r>
            <a:r>
              <a:rPr lang="en-US" sz="3200" dirty="0" smtClean="0">
                <a:solidFill>
                  <a:srgbClr val="FF0000"/>
                </a:solidFill>
                <a:ea typeface="ＭＳ Ｐゴシック" pitchFamily="34" charset="-128"/>
              </a:rPr>
              <a:t> </a:t>
            </a:r>
          </a:p>
          <a:p>
            <a:pPr lvl="1"/>
            <a:r>
              <a:rPr lang="en-US" dirty="0" smtClean="0">
                <a:ea typeface="ＭＳ Ｐゴシック" pitchFamily="34" charset="-128"/>
              </a:rPr>
              <a:t>parasitic operation to DIRAC, access via primary beam area, personnel exposure, limited space, limited rate</a:t>
            </a:r>
          </a:p>
          <a:p>
            <a:endParaRPr lang="en-US" dirty="0"/>
          </a:p>
        </p:txBody>
      </p:sp>
      <p:sp>
        <p:nvSpPr>
          <p:cNvPr id="7" name="Text Placeholder 6"/>
          <p:cNvSpPr>
            <a:spLocks noGrp="1"/>
          </p:cNvSpPr>
          <p:nvPr>
            <p:ph type="body" sz="quarter" idx="13"/>
          </p:nvPr>
        </p:nvSpPr>
        <p:spPr/>
        <p:txBody>
          <a:bodyPr/>
          <a:lstStyle/>
          <a:p>
            <a:r>
              <a:rPr lang="en-US" dirty="0" smtClean="0"/>
              <a:t>Characteristics</a:t>
            </a:r>
            <a:endParaRPr lang="en-US" b="1" dirty="0" smtClean="0">
              <a:solidFill>
                <a:srgbClr val="C00000"/>
              </a:solidFill>
            </a:endParaRP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CE</a:t>
            </a:r>
            <a:r>
              <a:rPr lang="en-US" dirty="0" smtClean="0"/>
              <a:t>RN </a:t>
            </a:r>
            <a:r>
              <a:rPr lang="en-US" b="1" dirty="0" smtClean="0">
                <a:solidFill>
                  <a:srgbClr val="FF0000"/>
                </a:solidFill>
              </a:rPr>
              <a:t>R</a:t>
            </a:r>
            <a:r>
              <a:rPr lang="en-US" dirty="0" smtClean="0"/>
              <a:t>eference </a:t>
            </a:r>
            <a:r>
              <a:rPr lang="en-US" b="1" dirty="0" smtClean="0">
                <a:solidFill>
                  <a:srgbClr val="FF0000"/>
                </a:solidFill>
              </a:rPr>
              <a:t>F</a:t>
            </a:r>
            <a:r>
              <a:rPr lang="en-US" dirty="0" smtClean="0"/>
              <a:t>acility – SPS NA</a:t>
            </a:r>
            <a:endParaRPr lang="en-US" dirty="0"/>
          </a:p>
        </p:txBody>
      </p:sp>
      <p:pic>
        <p:nvPicPr>
          <p:cNvPr id="12" name="Content Placeholder 11" descr="EA_ 041.jpg"/>
          <p:cNvPicPr>
            <a:picLocks noGrp="1" noChangeAspect="1"/>
          </p:cNvPicPr>
          <p:nvPr>
            <p:ph sz="quarter" idx="1"/>
          </p:nvPr>
        </p:nvPicPr>
        <p:blipFill>
          <a:blip r:embed="rId2" cstate="print"/>
          <a:stretch>
            <a:fillRect/>
          </a:stretch>
        </p:blipFill>
        <p:spPr>
          <a:xfrm>
            <a:off x="0" y="2124075"/>
            <a:ext cx="4787900" cy="3590925"/>
          </a:xfrm>
        </p:spPr>
      </p:pic>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25</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H6 beam in the SPS North Area EHN1 experimental hall </a:t>
            </a:r>
            <a:endParaRPr lang="en-US" b="1" dirty="0">
              <a:solidFill>
                <a:srgbClr val="C00000"/>
              </a:solidFill>
            </a:endParaRPr>
          </a:p>
        </p:txBody>
      </p:sp>
      <p:grpSp>
        <p:nvGrpSpPr>
          <p:cNvPr id="19" name="Content Placeholder 18"/>
          <p:cNvGrpSpPr>
            <a:grpSpLocks noGrp="1"/>
          </p:cNvGrpSpPr>
          <p:nvPr>
            <p:ph sz="quarter" idx="2"/>
          </p:nvPr>
        </p:nvGrpSpPr>
        <p:grpSpPr bwMode="auto">
          <a:xfrm>
            <a:off x="4845050" y="1371600"/>
            <a:ext cx="4298950" cy="5105400"/>
            <a:chOff x="66675" y="1889125"/>
            <a:chExt cx="5719773" cy="4213285"/>
          </a:xfrm>
        </p:grpSpPr>
        <p:pic>
          <p:nvPicPr>
            <p:cNvPr id="20" name="Picture 2" descr="C:\MyProjects\SimpleGeo\Data\import test\SimpleGeo Images\ray_cerf1.jpg"/>
            <p:cNvPicPr>
              <a:picLocks noChangeAspect="1" noChangeArrowheads="1"/>
            </p:cNvPicPr>
            <p:nvPr/>
          </p:nvPicPr>
          <p:blipFill>
            <a:blip r:embed="rId3"/>
            <a:srcRect/>
            <a:stretch>
              <a:fillRect/>
            </a:stretch>
          </p:blipFill>
          <p:spPr bwMode="auto">
            <a:xfrm>
              <a:off x="66675" y="1889125"/>
              <a:ext cx="5576888" cy="4183063"/>
            </a:xfrm>
            <a:prstGeom prst="rect">
              <a:avLst/>
            </a:prstGeom>
            <a:noFill/>
            <a:ln w="9525">
              <a:noFill/>
              <a:miter lim="800000"/>
              <a:headEnd/>
              <a:tailEnd/>
            </a:ln>
          </p:spPr>
        </p:pic>
        <p:grpSp>
          <p:nvGrpSpPr>
            <p:cNvPr id="21" name="Group 14"/>
            <p:cNvGrpSpPr>
              <a:grpSpLocks/>
            </p:cNvGrpSpPr>
            <p:nvPr/>
          </p:nvGrpSpPr>
          <p:grpSpPr bwMode="auto">
            <a:xfrm>
              <a:off x="500063" y="1984375"/>
              <a:ext cx="3829051" cy="3244851"/>
              <a:chOff x="665640" y="1219200"/>
              <a:chExt cx="4027593" cy="3412982"/>
            </a:xfrm>
          </p:grpSpPr>
          <p:grpSp>
            <p:nvGrpSpPr>
              <p:cNvPr id="24" name="Group 17"/>
              <p:cNvGrpSpPr>
                <a:grpSpLocks/>
              </p:cNvGrpSpPr>
              <p:nvPr/>
            </p:nvGrpSpPr>
            <p:grpSpPr bwMode="auto">
              <a:xfrm>
                <a:off x="665640" y="3731732"/>
                <a:ext cx="2349175" cy="773294"/>
                <a:chOff x="-143" y="1660"/>
                <a:chExt cx="1999" cy="612"/>
              </a:xfrm>
            </p:grpSpPr>
            <p:sp>
              <p:nvSpPr>
                <p:cNvPr id="31" name="Line 14"/>
                <p:cNvSpPr>
                  <a:spLocks noChangeShapeType="1"/>
                </p:cNvSpPr>
                <p:nvPr/>
              </p:nvSpPr>
              <p:spPr bwMode="auto">
                <a:xfrm flipV="1">
                  <a:off x="816" y="1660"/>
                  <a:ext cx="1040" cy="359"/>
                </a:xfrm>
                <a:prstGeom prst="line">
                  <a:avLst/>
                </a:prstGeom>
                <a:noFill/>
                <a:ln w="38100">
                  <a:solidFill>
                    <a:srgbClr val="FFFF00"/>
                  </a:solidFill>
                  <a:miter lim="800000"/>
                  <a:headEnd type="none" w="sm" len="sm"/>
                  <a:tailEnd type="triangle" w="med" len="med"/>
                </a:ln>
              </p:spPr>
              <p:txBody>
                <a:bodyPr wrap="none" anchor="ctr"/>
                <a:lstStyle/>
                <a:p>
                  <a:endParaRPr lang="en-US"/>
                </a:p>
              </p:txBody>
            </p:sp>
            <p:sp>
              <p:nvSpPr>
                <p:cNvPr id="32" name="Text Box 15"/>
                <p:cNvSpPr txBox="1">
                  <a:spLocks noChangeArrowheads="1"/>
                </p:cNvSpPr>
                <p:nvPr/>
              </p:nvSpPr>
              <p:spPr bwMode="auto">
                <a:xfrm>
                  <a:off x="-143" y="2018"/>
                  <a:ext cx="1115" cy="254"/>
                </a:xfrm>
                <a:prstGeom prst="rect">
                  <a:avLst/>
                </a:prstGeom>
                <a:noFill/>
                <a:ln w="12700">
                  <a:noFill/>
                  <a:miter lim="800000"/>
                  <a:headEnd type="none" w="sm" len="sm"/>
                  <a:tailEnd type="none" w="sm" len="sm"/>
                </a:ln>
              </p:spPr>
              <p:txBody>
                <a:bodyPr wrap="none">
                  <a:spAutoFit/>
                </a:bodyPr>
                <a:lstStyle/>
                <a:p>
                  <a:pPr algn="ctr" eaLnBrk="0" hangingPunct="0"/>
                  <a:r>
                    <a:rPr lang="en-US" sz="1400">
                      <a:solidFill>
                        <a:srgbClr val="FFFF00"/>
                      </a:solidFill>
                      <a:latin typeface="Tahoma" pitchFamily="34" charset="0"/>
                    </a:rPr>
                    <a:t>Hadron beam</a:t>
                  </a:r>
                </a:p>
              </p:txBody>
            </p:sp>
          </p:grpSp>
          <p:sp>
            <p:nvSpPr>
              <p:cNvPr id="25" name="Line 21"/>
              <p:cNvSpPr>
                <a:spLocks noChangeShapeType="1"/>
              </p:cNvSpPr>
              <p:nvPr/>
            </p:nvSpPr>
            <p:spPr bwMode="auto">
              <a:xfrm>
                <a:off x="2057400" y="2150697"/>
                <a:ext cx="338449" cy="363903"/>
              </a:xfrm>
              <a:prstGeom prst="line">
                <a:avLst/>
              </a:prstGeom>
              <a:noFill/>
              <a:ln w="12700">
                <a:solidFill>
                  <a:srgbClr val="FF0000"/>
                </a:solidFill>
                <a:miter lim="800000"/>
                <a:headEnd type="none" w="sm" len="sm"/>
                <a:tailEnd type="triangle" w="sm" len="sm"/>
              </a:ln>
            </p:spPr>
            <p:txBody>
              <a:bodyPr wrap="none" anchor="ctr"/>
              <a:lstStyle/>
              <a:p>
                <a:endParaRPr lang="en-US"/>
              </a:p>
            </p:txBody>
          </p:sp>
          <p:sp>
            <p:nvSpPr>
              <p:cNvPr id="26" name="Text Box 22"/>
              <p:cNvSpPr txBox="1">
                <a:spLocks noChangeArrowheads="1"/>
              </p:cNvSpPr>
              <p:nvPr/>
            </p:nvSpPr>
            <p:spPr bwMode="auto">
              <a:xfrm>
                <a:off x="1143000" y="1905000"/>
                <a:ext cx="1637626" cy="307832"/>
              </a:xfrm>
              <a:prstGeom prst="rect">
                <a:avLst/>
              </a:prstGeom>
              <a:noFill/>
              <a:ln w="12700">
                <a:noFill/>
                <a:miter lim="800000"/>
                <a:headEnd type="none" w="sm" len="sm"/>
                <a:tailEnd type="none" w="sm" len="sm"/>
              </a:ln>
            </p:spPr>
            <p:txBody>
              <a:bodyPr wrap="none">
                <a:spAutoFit/>
              </a:bodyPr>
              <a:lstStyle/>
              <a:p>
                <a:pPr algn="ctr" eaLnBrk="0" hangingPunct="0"/>
                <a:r>
                  <a:rPr lang="en-US" sz="1400">
                    <a:solidFill>
                      <a:srgbClr val="FF0000"/>
                    </a:solidFill>
                    <a:latin typeface="Tahoma" pitchFamily="34" charset="0"/>
                  </a:rPr>
                  <a:t>Concrete shielding</a:t>
                </a:r>
              </a:p>
            </p:txBody>
          </p:sp>
          <p:sp>
            <p:nvSpPr>
              <p:cNvPr id="27" name="Line 23"/>
              <p:cNvSpPr>
                <a:spLocks noChangeShapeType="1"/>
              </p:cNvSpPr>
              <p:nvPr/>
            </p:nvSpPr>
            <p:spPr bwMode="auto">
              <a:xfrm>
                <a:off x="2827542" y="1652658"/>
                <a:ext cx="338449" cy="363903"/>
              </a:xfrm>
              <a:prstGeom prst="line">
                <a:avLst/>
              </a:prstGeom>
              <a:noFill/>
              <a:ln w="12700">
                <a:solidFill>
                  <a:srgbClr val="FF0000"/>
                </a:solidFill>
                <a:miter lim="800000"/>
                <a:headEnd type="none" w="sm" len="sm"/>
                <a:tailEnd type="triangle" w="sm" len="sm"/>
              </a:ln>
            </p:spPr>
            <p:txBody>
              <a:bodyPr wrap="none" anchor="ctr"/>
              <a:lstStyle/>
              <a:p>
                <a:endParaRPr lang="en-US"/>
              </a:p>
            </p:txBody>
          </p:sp>
          <p:sp>
            <p:nvSpPr>
              <p:cNvPr id="28" name="Text Box 24"/>
              <p:cNvSpPr txBox="1">
                <a:spLocks noChangeArrowheads="1"/>
              </p:cNvSpPr>
              <p:nvPr/>
            </p:nvSpPr>
            <p:spPr bwMode="auto">
              <a:xfrm>
                <a:off x="1921060" y="1219200"/>
                <a:ext cx="988414" cy="323809"/>
              </a:xfrm>
              <a:prstGeom prst="rect">
                <a:avLst/>
              </a:prstGeom>
              <a:noFill/>
              <a:ln w="12700">
                <a:noFill/>
                <a:miter lim="800000"/>
                <a:headEnd type="none" w="sm" len="sm"/>
                <a:tailEnd type="none" w="sm" len="sm"/>
              </a:ln>
            </p:spPr>
            <p:txBody>
              <a:bodyPr wrap="none">
                <a:spAutoFit/>
              </a:bodyPr>
              <a:lstStyle/>
              <a:p>
                <a:pPr algn="ctr" eaLnBrk="0" hangingPunct="0"/>
                <a:r>
                  <a:rPr lang="en-US" sz="1400" dirty="0">
                    <a:solidFill>
                      <a:srgbClr val="FF0000"/>
                    </a:solidFill>
                    <a:latin typeface="Tahoma" pitchFamily="34" charset="0"/>
                  </a:rPr>
                  <a:t>Detectors</a:t>
                </a:r>
              </a:p>
            </p:txBody>
          </p:sp>
          <p:sp>
            <p:nvSpPr>
              <p:cNvPr id="29" name="Line 25"/>
              <p:cNvSpPr>
                <a:spLocks noChangeShapeType="1"/>
              </p:cNvSpPr>
              <p:nvPr/>
            </p:nvSpPr>
            <p:spPr bwMode="auto">
              <a:xfrm flipH="1" flipV="1">
                <a:off x="3245873" y="3692471"/>
                <a:ext cx="326001" cy="631878"/>
              </a:xfrm>
              <a:prstGeom prst="line">
                <a:avLst/>
              </a:prstGeom>
              <a:noFill/>
              <a:ln w="12700">
                <a:solidFill>
                  <a:srgbClr val="FF0000"/>
                </a:solidFill>
                <a:miter lim="800000"/>
                <a:headEnd type="none" w="sm" len="sm"/>
                <a:tailEnd type="triangle" w="sm" len="sm"/>
              </a:ln>
            </p:spPr>
            <p:txBody>
              <a:bodyPr wrap="none" anchor="ctr"/>
              <a:lstStyle/>
              <a:p>
                <a:endParaRPr lang="en-US"/>
              </a:p>
            </p:txBody>
          </p:sp>
          <p:sp>
            <p:nvSpPr>
              <p:cNvPr id="30" name="Text Box 26"/>
              <p:cNvSpPr txBox="1">
                <a:spLocks noChangeArrowheads="1"/>
              </p:cNvSpPr>
              <p:nvPr/>
            </p:nvSpPr>
            <p:spPr bwMode="auto">
              <a:xfrm>
                <a:off x="3419474" y="4324350"/>
                <a:ext cx="1273759" cy="307832"/>
              </a:xfrm>
              <a:prstGeom prst="rect">
                <a:avLst/>
              </a:prstGeom>
              <a:noFill/>
              <a:ln w="12700">
                <a:noFill/>
                <a:miter lim="800000"/>
                <a:headEnd type="none" w="sm" len="sm"/>
                <a:tailEnd type="none" w="sm" len="sm"/>
              </a:ln>
            </p:spPr>
            <p:txBody>
              <a:bodyPr wrap="none">
                <a:spAutoFit/>
              </a:bodyPr>
              <a:lstStyle/>
              <a:p>
                <a:pPr algn="ctr" eaLnBrk="0" hangingPunct="0"/>
                <a:r>
                  <a:rPr lang="en-US" sz="1400">
                    <a:solidFill>
                      <a:srgbClr val="FF0000"/>
                    </a:solidFill>
                    <a:latin typeface="Tahoma" pitchFamily="34" charset="0"/>
                  </a:rPr>
                  <a:t>Copper target</a:t>
                </a:r>
              </a:p>
            </p:txBody>
          </p:sp>
        </p:grpSp>
        <p:cxnSp>
          <p:nvCxnSpPr>
            <p:cNvPr id="22" name="Straight Arrow Connector 21"/>
            <p:cNvCxnSpPr/>
            <p:nvPr/>
          </p:nvCxnSpPr>
          <p:spPr>
            <a:xfrm flipV="1">
              <a:off x="4643446" y="5646792"/>
              <a:ext cx="517526" cy="19844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23" name="TextBox 27"/>
            <p:cNvSpPr txBox="1">
              <a:spLocks noChangeArrowheads="1"/>
            </p:cNvSpPr>
            <p:nvPr/>
          </p:nvSpPr>
          <p:spPr bwMode="auto">
            <a:xfrm>
              <a:off x="4500562" y="5702300"/>
              <a:ext cx="1285886" cy="400110"/>
            </a:xfrm>
            <a:prstGeom prst="rect">
              <a:avLst/>
            </a:prstGeom>
            <a:noFill/>
            <a:ln w="9525">
              <a:noFill/>
              <a:miter lim="800000"/>
              <a:headEnd/>
              <a:tailEnd/>
            </a:ln>
          </p:spPr>
          <p:txBody>
            <a:bodyPr>
              <a:spAutoFit/>
            </a:bodyPr>
            <a:lstStyle/>
            <a:p>
              <a:pPr algn="ctr" eaLnBrk="0" hangingPunct="0"/>
              <a:r>
                <a:rPr lang="en-GB" sz="2000"/>
                <a:t>1 m</a:t>
              </a:r>
            </a:p>
          </p:txBody>
        </p:sp>
      </p:grpSp>
      <p:sp>
        <p:nvSpPr>
          <p:cNvPr id="34" name="Line Callout 1 (No Border) 33"/>
          <p:cNvSpPr/>
          <p:nvPr/>
        </p:nvSpPr>
        <p:spPr>
          <a:xfrm>
            <a:off x="3352800" y="6019800"/>
            <a:ext cx="762000" cy="304800"/>
          </a:xfrm>
          <a:prstGeom prst="callout1">
            <a:avLst>
              <a:gd name="adj1" fmla="val 18750"/>
              <a:gd name="adj2" fmla="val -8333"/>
              <a:gd name="adj3" fmla="val -217753"/>
              <a:gd name="adj4" fmla="val -36316"/>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H6 beam</a:t>
            </a:r>
            <a:endParaRPr lang="en-US" sz="1200" dirty="0">
              <a:solidFill>
                <a:schemeClr val="tx1"/>
              </a:solidFill>
              <a:latin typeface="Calibri" pitchFamily="34" charset="0"/>
            </a:endParaRPr>
          </a:p>
        </p:txBody>
      </p:sp>
      <p:sp>
        <p:nvSpPr>
          <p:cNvPr id="35" name="Line Callout 1 (No Border) 34"/>
          <p:cNvSpPr/>
          <p:nvPr/>
        </p:nvSpPr>
        <p:spPr>
          <a:xfrm>
            <a:off x="914400" y="1600200"/>
            <a:ext cx="762000" cy="304800"/>
          </a:xfrm>
          <a:prstGeom prst="callout1">
            <a:avLst>
              <a:gd name="adj1" fmla="val 109507"/>
              <a:gd name="adj2" fmla="val 83432"/>
              <a:gd name="adj3" fmla="val 568802"/>
              <a:gd name="adj4" fmla="val 185534"/>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reference locations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CE</a:t>
            </a:r>
            <a:r>
              <a:rPr lang="en-US" dirty="0" smtClean="0"/>
              <a:t>RN </a:t>
            </a:r>
            <a:r>
              <a:rPr lang="en-US" b="1" dirty="0" smtClean="0">
                <a:solidFill>
                  <a:srgbClr val="FF0000"/>
                </a:solidFill>
              </a:rPr>
              <a:t>R</a:t>
            </a:r>
            <a:r>
              <a:rPr lang="en-US" dirty="0" smtClean="0"/>
              <a:t>eference </a:t>
            </a:r>
            <a:r>
              <a:rPr lang="en-US" b="1" dirty="0" smtClean="0">
                <a:solidFill>
                  <a:srgbClr val="FF0000"/>
                </a:solidFill>
              </a:rPr>
              <a:t>F</a:t>
            </a:r>
            <a:r>
              <a:rPr lang="en-US" dirty="0" smtClean="0"/>
              <a:t>acility – SPS NA</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26</a:t>
            </a:fld>
            <a:endParaRPr lang="en-US" dirty="0"/>
          </a:p>
        </p:txBody>
      </p:sp>
      <p:sp>
        <p:nvSpPr>
          <p:cNvPr id="6" name="Content Placeholder 5"/>
          <p:cNvSpPr>
            <a:spLocks noGrp="1"/>
          </p:cNvSpPr>
          <p:nvPr>
            <p:ph sz="quarter" idx="1"/>
          </p:nvPr>
        </p:nvSpPr>
        <p:spPr/>
        <p:txBody>
          <a:bodyPr>
            <a:normAutofit fontScale="70000" lnSpcReduction="20000"/>
          </a:bodyPr>
          <a:lstStyle/>
          <a:p>
            <a:r>
              <a:rPr lang="en-US" dirty="0" smtClean="0">
                <a:solidFill>
                  <a:srgbClr val="0000FF"/>
                </a:solidFill>
              </a:rPr>
              <a:t>SPS H6 secondary beam, </a:t>
            </a:r>
            <a:r>
              <a:rPr lang="en-US" b="1" dirty="0" smtClean="0">
                <a:solidFill>
                  <a:srgbClr val="0000FF"/>
                </a:solidFill>
              </a:rPr>
              <a:t>120 </a:t>
            </a:r>
            <a:r>
              <a:rPr lang="en-US" b="1" dirty="0" err="1" smtClean="0">
                <a:solidFill>
                  <a:srgbClr val="0000FF"/>
                </a:solidFill>
              </a:rPr>
              <a:t>GeV</a:t>
            </a:r>
            <a:r>
              <a:rPr lang="en-US" b="1" dirty="0" smtClean="0">
                <a:solidFill>
                  <a:srgbClr val="0000FF"/>
                </a:solidFill>
              </a:rPr>
              <a:t>/c hadrons</a:t>
            </a:r>
          </a:p>
          <a:p>
            <a:pPr lvl="1"/>
            <a:r>
              <a:rPr lang="en-US" dirty="0" smtClean="0"/>
              <a:t>56% protons, 39% </a:t>
            </a:r>
            <a:r>
              <a:rPr lang="en-US" dirty="0" err="1" smtClean="0"/>
              <a:t>pions</a:t>
            </a:r>
            <a:r>
              <a:rPr lang="en-US" dirty="0" smtClean="0"/>
              <a:t> + 5% </a:t>
            </a:r>
            <a:r>
              <a:rPr lang="en-US" dirty="0" err="1" smtClean="0"/>
              <a:t>Kaons</a:t>
            </a:r>
            <a:endParaRPr lang="en-US" dirty="0" smtClean="0"/>
          </a:p>
          <a:p>
            <a:pPr lvl="1"/>
            <a:r>
              <a:rPr lang="en-US" dirty="0" smtClean="0"/>
              <a:t>well defined and simulated mixed radiation fields</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Intensities</a:t>
            </a:r>
          </a:p>
          <a:p>
            <a:pPr lvl="1"/>
            <a:r>
              <a:rPr lang="en-US" b="1" dirty="0" smtClean="0">
                <a:ea typeface="ＭＳ Ｐゴシック" pitchFamily="34" charset="-128"/>
              </a:rPr>
              <a:t>max 10</a:t>
            </a:r>
            <a:r>
              <a:rPr lang="en-US" b="1" baseline="30000" dirty="0" smtClean="0">
                <a:ea typeface="ＭＳ Ｐゴシック" pitchFamily="34" charset="-128"/>
              </a:rPr>
              <a:t>8</a:t>
            </a:r>
            <a:r>
              <a:rPr lang="en-US" b="1" dirty="0" smtClean="0">
                <a:ea typeface="ＭＳ Ｐゴシック" pitchFamily="34" charset="-128"/>
              </a:rPr>
              <a:t> protons/pulse </a:t>
            </a:r>
            <a:r>
              <a:rPr lang="en-US" dirty="0" smtClean="0">
                <a:ea typeface="ＭＳ Ｐゴシック" pitchFamily="34" charset="-128"/>
              </a:rPr>
              <a:t>(5s) (slow extraction)</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In operation since 1992, 1-2 weeks/year</a:t>
            </a:r>
          </a:p>
          <a:p>
            <a:pPr lvl="1"/>
            <a:r>
              <a:rPr lang="en-US" dirty="0" smtClean="0">
                <a:ea typeface="ＭＳ Ｐゴシック" pitchFamily="34" charset="-128"/>
              </a:rPr>
              <a:t>mainly used for test/calibration of passive and active detectors for </a:t>
            </a:r>
            <a:r>
              <a:rPr lang="en-US" dirty="0" err="1" smtClean="0">
                <a:ea typeface="ＭＳ Ｐゴシック" pitchFamily="34" charset="-128"/>
              </a:rPr>
              <a:t>dosimetry</a:t>
            </a:r>
            <a:r>
              <a:rPr lang="en-US" dirty="0" smtClean="0">
                <a:ea typeface="ＭＳ Ｐゴシック" pitchFamily="34" charset="-128"/>
              </a:rPr>
              <a:t> or radiation monitoring</a:t>
            </a:r>
          </a:p>
          <a:p>
            <a:pPr lvl="1"/>
            <a:r>
              <a:rPr lang="en-US" sz="2800" dirty="0" smtClean="0">
                <a:ea typeface="ＭＳ Ｐゴシック" pitchFamily="34" charset="-128"/>
              </a:rPr>
              <a:t>~20 teams/week, internal and external users</a:t>
            </a:r>
            <a:endParaRPr lang="en-US" dirty="0" smtClean="0">
              <a:ea typeface="ＭＳ Ｐゴシック" pitchFamily="34" charset="-128"/>
            </a:endParaRPr>
          </a:p>
          <a:p>
            <a:pPr lvl="1"/>
            <a:r>
              <a:rPr lang="en-US" dirty="0" smtClean="0">
                <a:ea typeface="ＭＳ Ｐゴシック" pitchFamily="34" charset="-128"/>
              </a:rPr>
              <a:t>FLUKA benchmarking, beam loss monitor studies</a:t>
            </a:r>
          </a:p>
          <a:p>
            <a:endParaRPr lang="en-US" sz="3200" dirty="0" smtClean="0">
              <a:ea typeface="ＭＳ Ｐゴシック" pitchFamily="34" charset="-128"/>
            </a:endParaRPr>
          </a:p>
          <a:p>
            <a:r>
              <a:rPr lang="en-US" sz="3200" dirty="0" smtClean="0">
                <a:solidFill>
                  <a:srgbClr val="FF0000"/>
                </a:solidFill>
                <a:ea typeface="ＭＳ Ｐゴシック" pitchFamily="34" charset="-128"/>
              </a:rPr>
              <a:t>Drawback: </a:t>
            </a:r>
            <a:r>
              <a:rPr lang="en-US" sz="3200" dirty="0" smtClean="0">
                <a:solidFill>
                  <a:srgbClr val="FF0000"/>
                </a:solidFill>
                <a:ea typeface="ＭＳ Ｐゴシック" pitchFamily="34" charset="-128"/>
                <a:sym typeface="Wingdings"/>
              </a:rPr>
              <a:t></a:t>
            </a:r>
            <a:r>
              <a:rPr lang="en-US" sz="3200" dirty="0" smtClean="0">
                <a:solidFill>
                  <a:srgbClr val="FF0000"/>
                </a:solidFill>
                <a:ea typeface="ＭＳ Ｐゴシック" pitchFamily="34" charset="-128"/>
              </a:rPr>
              <a:t> </a:t>
            </a:r>
          </a:p>
          <a:p>
            <a:pPr lvl="1"/>
            <a:r>
              <a:rPr lang="en-US" dirty="0" smtClean="0">
                <a:ea typeface="ＭＳ Ｐゴシック" pitchFamily="34" charset="-128"/>
              </a:rPr>
              <a:t>limited dose rates, </a:t>
            </a:r>
            <a:r>
              <a:rPr lang="en-US" dirty="0" err="1" smtClean="0">
                <a:ea typeface="ＭＳ Ｐゴシック" pitchFamily="34" charset="-128"/>
              </a:rPr>
              <a:t>muon</a:t>
            </a:r>
            <a:r>
              <a:rPr lang="en-US" dirty="0" smtClean="0">
                <a:ea typeface="ＭＳ Ｐゴシック" pitchFamily="34" charset="-128"/>
              </a:rPr>
              <a:t> background from TCC2 (reduced since 2006)</a:t>
            </a:r>
          </a:p>
          <a:p>
            <a:endParaRPr lang="en-US" dirty="0"/>
          </a:p>
        </p:txBody>
      </p:sp>
      <p:sp>
        <p:nvSpPr>
          <p:cNvPr id="7" name="Text Placeholder 6"/>
          <p:cNvSpPr>
            <a:spLocks noGrp="1"/>
          </p:cNvSpPr>
          <p:nvPr>
            <p:ph type="body" sz="quarter" idx="13"/>
          </p:nvPr>
        </p:nvSpPr>
        <p:spPr/>
        <p:txBody>
          <a:bodyPr/>
          <a:lstStyle/>
          <a:p>
            <a:r>
              <a:rPr lang="en-US" dirty="0" smtClean="0"/>
              <a:t>Characteristics</a:t>
            </a:r>
            <a:endParaRPr lang="en-US" b="1" dirty="0" smtClean="0">
              <a:solidFill>
                <a:srgbClr val="C00000"/>
              </a:solidFill>
            </a:endParaRP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G</a:t>
            </a:r>
            <a:r>
              <a:rPr lang="en-US" dirty="0" smtClean="0"/>
              <a:t>amma </a:t>
            </a:r>
            <a:r>
              <a:rPr lang="en-US" b="1" dirty="0" smtClean="0">
                <a:solidFill>
                  <a:srgbClr val="FF0000"/>
                </a:solidFill>
              </a:rPr>
              <a:t>I</a:t>
            </a:r>
            <a:r>
              <a:rPr lang="en-US" dirty="0" smtClean="0"/>
              <a:t>rradiation </a:t>
            </a:r>
            <a:r>
              <a:rPr lang="en-US" b="1" dirty="0" smtClean="0">
                <a:solidFill>
                  <a:srgbClr val="FF0000"/>
                </a:solidFill>
              </a:rPr>
              <a:t>F</a:t>
            </a:r>
            <a:r>
              <a:rPr lang="en-US" dirty="0" smtClean="0"/>
              <a:t>acility – West Area</a:t>
            </a:r>
            <a:endParaRPr lang="en-US" dirty="0"/>
          </a:p>
        </p:txBody>
      </p:sp>
      <p:pic>
        <p:nvPicPr>
          <p:cNvPr id="2050" name="Picture 2"/>
          <p:cNvPicPr>
            <a:picLocks noGrp="1" noChangeAspect="1" noChangeArrowheads="1"/>
          </p:cNvPicPr>
          <p:nvPr>
            <p:ph sz="quarter" idx="1"/>
          </p:nvPr>
        </p:nvPicPr>
        <p:blipFill>
          <a:blip r:embed="rId2"/>
          <a:stretch>
            <a:fillRect/>
          </a:stretch>
        </p:blipFill>
        <p:spPr bwMode="auto">
          <a:xfrm rot="5400000">
            <a:off x="609600" y="1998457"/>
            <a:ext cx="4191000" cy="3851685"/>
          </a:xfrm>
          <a:prstGeom prst="rect">
            <a:avLst/>
          </a:prstGeom>
          <a:noFill/>
          <a:ln w="9525">
            <a:noFill/>
            <a:miter lim="800000"/>
            <a:headEnd/>
            <a:tailEnd/>
          </a:ln>
          <a:effectLst/>
        </p:spPr>
      </p:pic>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27</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Area layout</a:t>
            </a:r>
            <a:endParaRPr lang="en-US" b="1" dirty="0">
              <a:solidFill>
                <a:srgbClr val="C00000"/>
              </a:solidFill>
            </a:endParaRPr>
          </a:p>
        </p:txBody>
      </p:sp>
      <p:pic>
        <p:nvPicPr>
          <p:cNvPr id="34" name="Picture 2" descr="http://sl.web.cern.ch/SL/eagroup/X5Csketch.gif"/>
          <p:cNvPicPr>
            <a:picLocks noGrp="1" noChangeAspect="1" noChangeArrowheads="1"/>
          </p:cNvPicPr>
          <p:nvPr>
            <p:ph sz="quarter" idx="2"/>
          </p:nvPr>
        </p:nvPicPr>
        <p:blipFill>
          <a:blip r:embed="rId3"/>
          <a:srcRect/>
          <a:stretch>
            <a:fillRect/>
          </a:stretch>
        </p:blipFill>
        <p:spPr bwMode="auto">
          <a:xfrm>
            <a:off x="5066665" y="2659380"/>
            <a:ext cx="3855720" cy="2529840"/>
          </a:xfrm>
          <a:prstGeom prst="rect">
            <a:avLst/>
          </a:prstGeom>
          <a:noFill/>
          <a:ln w="9525">
            <a:noFill/>
            <a:miter lim="800000"/>
            <a:headEnd/>
            <a:tailEnd/>
          </a:ln>
        </p:spPr>
      </p:pic>
      <p:sp>
        <p:nvSpPr>
          <p:cNvPr id="9" name="Line Callout 1 (No Border) 8"/>
          <p:cNvSpPr/>
          <p:nvPr/>
        </p:nvSpPr>
        <p:spPr>
          <a:xfrm>
            <a:off x="2209800" y="6096000"/>
            <a:ext cx="1219200" cy="457200"/>
          </a:xfrm>
          <a:prstGeom prst="callout1">
            <a:avLst>
              <a:gd name="adj1" fmla="val 18750"/>
              <a:gd name="adj2" fmla="val -8333"/>
              <a:gd name="adj3" fmla="val -379098"/>
              <a:gd name="adj4" fmla="val -63291"/>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The Cs</a:t>
            </a:r>
            <a:r>
              <a:rPr lang="en-US" sz="1200" baseline="30000" dirty="0" smtClean="0">
                <a:solidFill>
                  <a:schemeClr val="tx1"/>
                </a:solidFill>
                <a:latin typeface="Calibri" pitchFamily="34" charset="0"/>
              </a:rPr>
              <a:t>137  </a:t>
            </a:r>
            <a:r>
              <a:rPr lang="en-US" sz="1200" dirty="0" smtClean="0">
                <a:solidFill>
                  <a:schemeClr val="tx1"/>
                </a:solidFill>
                <a:latin typeface="Calibri" pitchFamily="34" charset="0"/>
              </a:rPr>
              <a:t>source container</a:t>
            </a:r>
            <a:endParaRPr lang="en-US" sz="1200" dirty="0">
              <a:solidFill>
                <a:schemeClr val="tx1"/>
              </a:solidFill>
              <a:latin typeface="Calibri" pitchFamily="34" charset="0"/>
            </a:endParaRPr>
          </a:p>
        </p:txBody>
      </p:sp>
      <p:sp>
        <p:nvSpPr>
          <p:cNvPr id="10" name="Line Callout 1 (No Border) 9"/>
          <p:cNvSpPr/>
          <p:nvPr/>
        </p:nvSpPr>
        <p:spPr>
          <a:xfrm>
            <a:off x="3657600" y="6019800"/>
            <a:ext cx="1371600" cy="457200"/>
          </a:xfrm>
          <a:prstGeom prst="callout1">
            <a:avLst>
              <a:gd name="adj1" fmla="val 18750"/>
              <a:gd name="adj2" fmla="val -8333"/>
              <a:gd name="adj3" fmla="val -377417"/>
              <a:gd name="adj4" fmla="val -73375"/>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The external screens and collimators</a:t>
            </a:r>
            <a:endParaRPr lang="en-US" sz="1200"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G</a:t>
            </a:r>
            <a:r>
              <a:rPr lang="en-US" dirty="0" smtClean="0"/>
              <a:t>amma </a:t>
            </a:r>
            <a:r>
              <a:rPr lang="en-US" b="1" dirty="0" smtClean="0">
                <a:solidFill>
                  <a:srgbClr val="FF0000"/>
                </a:solidFill>
              </a:rPr>
              <a:t>I</a:t>
            </a:r>
            <a:r>
              <a:rPr lang="en-US" dirty="0" smtClean="0"/>
              <a:t>rradiation </a:t>
            </a:r>
            <a:r>
              <a:rPr lang="en-US" b="1" dirty="0" smtClean="0">
                <a:solidFill>
                  <a:srgbClr val="FF0000"/>
                </a:solidFill>
              </a:rPr>
              <a:t>F</a:t>
            </a:r>
            <a:r>
              <a:rPr lang="en-US" dirty="0" smtClean="0"/>
              <a:t>acility – West Area</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28</a:t>
            </a:fld>
            <a:endParaRPr lang="en-US" dirty="0"/>
          </a:p>
        </p:txBody>
      </p:sp>
      <p:sp>
        <p:nvSpPr>
          <p:cNvPr id="6" name="Content Placeholder 5"/>
          <p:cNvSpPr>
            <a:spLocks noGrp="1"/>
          </p:cNvSpPr>
          <p:nvPr>
            <p:ph sz="quarter" idx="1"/>
          </p:nvPr>
        </p:nvSpPr>
        <p:spPr/>
        <p:txBody>
          <a:bodyPr>
            <a:normAutofit fontScale="77500" lnSpcReduction="20000"/>
          </a:bodyPr>
          <a:lstStyle/>
          <a:p>
            <a:r>
              <a:rPr lang="en-US" sz="3200" b="1" dirty="0" smtClean="0">
                <a:solidFill>
                  <a:srgbClr val="0000FF"/>
                </a:solidFill>
                <a:ea typeface="ＭＳ Ｐゴシック" pitchFamily="34" charset="-128"/>
              </a:rPr>
              <a:t>740 </a:t>
            </a:r>
            <a:r>
              <a:rPr lang="en-US" sz="3200" b="1" dirty="0" err="1" smtClean="0">
                <a:solidFill>
                  <a:srgbClr val="0000FF"/>
                </a:solidFill>
                <a:ea typeface="ＭＳ Ｐゴシック" pitchFamily="34" charset="-128"/>
              </a:rPr>
              <a:t>GBq</a:t>
            </a:r>
            <a:r>
              <a:rPr lang="en-US" sz="3200" b="1" dirty="0" smtClean="0">
                <a:solidFill>
                  <a:srgbClr val="0000FF"/>
                </a:solidFill>
                <a:ea typeface="ＭＳ Ｐゴシック" pitchFamily="34" charset="-128"/>
              </a:rPr>
              <a:t> Cs</a:t>
            </a:r>
            <a:r>
              <a:rPr lang="en-US" sz="3200" b="1" baseline="30000" dirty="0" smtClean="0">
                <a:solidFill>
                  <a:srgbClr val="0000FF"/>
                </a:solidFill>
                <a:ea typeface="ＭＳ Ｐゴシック" pitchFamily="34" charset="-128"/>
              </a:rPr>
              <a:t>137 </a:t>
            </a:r>
            <a:r>
              <a:rPr lang="en-US" sz="3200" dirty="0" smtClean="0">
                <a:solidFill>
                  <a:srgbClr val="0000FF"/>
                </a:solidFill>
                <a:ea typeface="ＭＳ Ｐゴシック" pitchFamily="34" charset="-128"/>
              </a:rPr>
              <a:t>source, irradiation over large surfaces</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Combined with (</a:t>
            </a:r>
            <a:r>
              <a:rPr lang="en-US" sz="3200" dirty="0" err="1" smtClean="0">
                <a:solidFill>
                  <a:srgbClr val="0000FF"/>
                </a:solidFill>
                <a:ea typeface="ＭＳ Ｐゴシック" pitchFamily="34" charset="-128"/>
              </a:rPr>
              <a:t>muon</a:t>
            </a:r>
            <a:r>
              <a:rPr lang="en-US" sz="3200" dirty="0" smtClean="0">
                <a:solidFill>
                  <a:srgbClr val="0000FF"/>
                </a:solidFill>
                <a:ea typeface="ＭＳ Ｐゴシック" pitchFamily="34" charset="-128"/>
              </a:rPr>
              <a:t>) beam from X5 line</a:t>
            </a:r>
          </a:p>
          <a:p>
            <a:endParaRPr lang="en-US" sz="3200" dirty="0" smtClean="0">
              <a:ea typeface="ＭＳ Ｐゴシック" pitchFamily="34" charset="-128"/>
            </a:endParaRPr>
          </a:p>
          <a:p>
            <a:r>
              <a:rPr lang="en-US" sz="3200" dirty="0" smtClean="0">
                <a:solidFill>
                  <a:srgbClr val="0000FF"/>
                </a:solidFill>
                <a:ea typeface="ＭＳ Ｐゴシック" pitchFamily="34" charset="-128"/>
              </a:rPr>
              <a:t>In operation since 1997</a:t>
            </a:r>
          </a:p>
          <a:p>
            <a:pPr lvl="1"/>
            <a:r>
              <a:rPr lang="en-US" dirty="0" smtClean="0">
                <a:ea typeface="ＭＳ Ｐゴシック" pitchFamily="34" charset="-128"/>
              </a:rPr>
              <a:t>all year (source), some weeks (beam) </a:t>
            </a:r>
          </a:p>
          <a:p>
            <a:pPr lvl="1"/>
            <a:r>
              <a:rPr lang="en-US" dirty="0" smtClean="0">
                <a:ea typeface="ＭＳ Ｐゴシック" pitchFamily="34" charset="-128"/>
              </a:rPr>
              <a:t>mainly used for tests of </a:t>
            </a:r>
            <a:r>
              <a:rPr lang="en-US" dirty="0" err="1" smtClean="0">
                <a:ea typeface="ＭＳ Ｐゴシック" pitchFamily="34" charset="-128"/>
              </a:rPr>
              <a:t>muon</a:t>
            </a:r>
            <a:r>
              <a:rPr lang="en-US" dirty="0" smtClean="0">
                <a:ea typeface="ＭＳ Ｐゴシック" pitchFamily="34" charset="-128"/>
              </a:rPr>
              <a:t> detectors for LHC experiments</a:t>
            </a:r>
          </a:p>
          <a:p>
            <a:pPr lvl="2"/>
            <a:r>
              <a:rPr lang="en-US" dirty="0" smtClean="0">
                <a:ea typeface="ＭＳ Ｐゴシック" pitchFamily="34" charset="-128"/>
              </a:rPr>
              <a:t>ageing tests, performance under “background” conditions (photons from the source)</a:t>
            </a:r>
          </a:p>
          <a:p>
            <a:endParaRPr lang="en-US" sz="3200" dirty="0" smtClean="0">
              <a:ea typeface="ＭＳ Ｐゴシック" pitchFamily="34" charset="-128"/>
            </a:endParaRPr>
          </a:p>
          <a:p>
            <a:r>
              <a:rPr lang="en-US" sz="3200" dirty="0" smtClean="0">
                <a:solidFill>
                  <a:srgbClr val="FF0000"/>
                </a:solidFill>
                <a:ea typeface="ＭＳ Ｐゴシック" pitchFamily="34" charset="-128"/>
              </a:rPr>
              <a:t>Drawback: </a:t>
            </a:r>
            <a:r>
              <a:rPr lang="en-US" sz="3200" dirty="0" smtClean="0">
                <a:solidFill>
                  <a:srgbClr val="FF0000"/>
                </a:solidFill>
                <a:ea typeface="ＭＳ Ｐゴシック" pitchFamily="34" charset="-128"/>
                <a:sym typeface="Wingdings"/>
              </a:rPr>
              <a:t></a:t>
            </a:r>
            <a:r>
              <a:rPr lang="en-US" sz="3200" dirty="0" smtClean="0">
                <a:solidFill>
                  <a:srgbClr val="FF0000"/>
                </a:solidFill>
                <a:ea typeface="ＭＳ Ｐゴシック" pitchFamily="34" charset="-128"/>
              </a:rPr>
              <a:t> </a:t>
            </a:r>
          </a:p>
          <a:p>
            <a:pPr lvl="1"/>
            <a:r>
              <a:rPr lang="en-US" dirty="0" smtClean="0">
                <a:ea typeface="ＭＳ Ｐゴシック" pitchFamily="34" charset="-128"/>
              </a:rPr>
              <a:t>more intensity would be desirable (accelerated ageing) , combined with higher </a:t>
            </a:r>
            <a:r>
              <a:rPr lang="en-US" dirty="0" err="1" smtClean="0">
                <a:ea typeface="ＭＳ Ｐゴシック" pitchFamily="34" charset="-128"/>
              </a:rPr>
              <a:t>muon</a:t>
            </a:r>
            <a:r>
              <a:rPr lang="en-US" dirty="0" smtClean="0">
                <a:ea typeface="ＭＳ Ｐゴシック" pitchFamily="34" charset="-128"/>
              </a:rPr>
              <a:t> beam energy </a:t>
            </a:r>
          </a:p>
          <a:p>
            <a:pPr lvl="1"/>
            <a:r>
              <a:rPr lang="en-US" dirty="0" smtClean="0">
                <a:ea typeface="ＭＳ Ｐゴシック" pitchFamily="34" charset="-128"/>
              </a:rPr>
              <a:t>space issue in bat.190 </a:t>
            </a:r>
            <a:r>
              <a:rPr lang="en-US" dirty="0" smtClean="0">
                <a:ea typeface="ＭＳ Ｐゴシック" pitchFamily="34" charset="-128"/>
                <a:sym typeface="Wingdings" pitchFamily="2" charset="2"/>
              </a:rPr>
              <a:t> space needed for LHC magnet lab</a:t>
            </a:r>
            <a:endParaRPr lang="en-US" dirty="0" smtClean="0">
              <a:ea typeface="ＭＳ Ｐゴシック" pitchFamily="34" charset="-128"/>
            </a:endParaRPr>
          </a:p>
          <a:p>
            <a:endParaRPr lang="en-US" dirty="0"/>
          </a:p>
        </p:txBody>
      </p:sp>
      <p:sp>
        <p:nvSpPr>
          <p:cNvPr id="7" name="Text Placeholder 6"/>
          <p:cNvSpPr>
            <a:spLocks noGrp="1"/>
          </p:cNvSpPr>
          <p:nvPr>
            <p:ph type="body" sz="quarter" idx="13"/>
          </p:nvPr>
        </p:nvSpPr>
        <p:spPr/>
        <p:txBody>
          <a:bodyPr/>
          <a:lstStyle/>
          <a:p>
            <a:r>
              <a:rPr lang="en-US" dirty="0" smtClean="0"/>
              <a:t>Characteristics</a:t>
            </a:r>
            <a:endParaRPr lang="en-US" b="1" dirty="0" smtClean="0">
              <a:solidFill>
                <a:srgbClr val="C00000"/>
              </a:solidFill>
            </a:endParaRP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Irradiation of electronics – </a:t>
            </a:r>
            <a:r>
              <a:rPr lang="en-US" b="1" dirty="0" smtClean="0">
                <a:solidFill>
                  <a:srgbClr val="FF0000"/>
                </a:solidFill>
              </a:rPr>
              <a:t>SPS/TCC2</a:t>
            </a:r>
            <a:endParaRPr lang="en-US" b="1" dirty="0">
              <a:solidFill>
                <a:srgbClr val="FF0000"/>
              </a:solidFill>
            </a:endParaRPr>
          </a:p>
        </p:txBody>
      </p:sp>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29</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Parasitic mixed field irradiations – layout</a:t>
            </a:r>
            <a:endParaRPr lang="en-US" b="1" dirty="0">
              <a:solidFill>
                <a:srgbClr val="C00000"/>
              </a:solidFill>
            </a:endParaRPr>
          </a:p>
        </p:txBody>
      </p:sp>
      <p:grpSp>
        <p:nvGrpSpPr>
          <p:cNvPr id="10" name="Content Placeholder 9"/>
          <p:cNvGrpSpPr>
            <a:grpSpLocks noGrp="1"/>
          </p:cNvGrpSpPr>
          <p:nvPr>
            <p:ph sz="quarter" idx="1"/>
          </p:nvPr>
        </p:nvGrpSpPr>
        <p:grpSpPr bwMode="auto">
          <a:xfrm>
            <a:off x="609600" y="1371600"/>
            <a:ext cx="4191000" cy="5105400"/>
            <a:chOff x="3552" y="624"/>
            <a:chExt cx="1111" cy="1322"/>
          </a:xfrm>
        </p:grpSpPr>
        <p:pic>
          <p:nvPicPr>
            <p:cNvPr id="11" name="Picture 10" descr="TCC2 general 02"/>
            <p:cNvPicPr>
              <a:picLocks noChangeAspect="1" noChangeArrowheads="1"/>
            </p:cNvPicPr>
            <p:nvPr/>
          </p:nvPicPr>
          <p:blipFill>
            <a:blip r:embed="rId2"/>
            <a:srcRect r="43076"/>
            <a:stretch>
              <a:fillRect/>
            </a:stretch>
          </p:blipFill>
          <p:spPr bwMode="auto">
            <a:xfrm>
              <a:off x="3573" y="624"/>
              <a:ext cx="1090" cy="1322"/>
            </a:xfrm>
            <a:prstGeom prst="rect">
              <a:avLst/>
            </a:prstGeom>
            <a:noFill/>
            <a:ln w="9525">
              <a:noFill/>
              <a:miter lim="800000"/>
              <a:headEnd/>
              <a:tailEnd/>
            </a:ln>
          </p:spPr>
        </p:pic>
        <p:sp>
          <p:nvSpPr>
            <p:cNvPr id="12" name="Rectangle 11"/>
            <p:cNvSpPr>
              <a:spLocks noChangeArrowheads="1"/>
            </p:cNvSpPr>
            <p:nvPr/>
          </p:nvSpPr>
          <p:spPr bwMode="auto">
            <a:xfrm rot="-8100000">
              <a:off x="3770" y="1175"/>
              <a:ext cx="143" cy="579"/>
            </a:xfrm>
            <a:prstGeom prst="rect">
              <a:avLst/>
            </a:prstGeom>
            <a:noFill/>
            <a:ln w="31750">
              <a:solidFill>
                <a:srgbClr val="FFFFFF"/>
              </a:solidFill>
              <a:prstDash val="sysDot"/>
              <a:miter lim="800000"/>
              <a:headEnd/>
              <a:tailEnd/>
            </a:ln>
          </p:spPr>
          <p:txBody>
            <a:bodyPr vert="eaVert"/>
            <a:lstStyle/>
            <a:p>
              <a:pPr algn="ctr" eaLnBrk="0" hangingPunct="0"/>
              <a:endParaRPr lang="en-GB">
                <a:latin typeface="Calibri" pitchFamily="34" charset="0"/>
              </a:endParaRPr>
            </a:p>
          </p:txBody>
        </p:sp>
      </p:grpSp>
      <p:sp>
        <p:nvSpPr>
          <p:cNvPr id="13" name="Content Placeholder 12"/>
          <p:cNvSpPr>
            <a:spLocks noGrp="1"/>
          </p:cNvSpPr>
          <p:nvPr>
            <p:ph sz="quarter" idx="2"/>
          </p:nvPr>
        </p:nvSpPr>
        <p:spPr/>
        <p:txBody>
          <a:bodyPr>
            <a:normAutofit fontScale="85000" lnSpcReduction="20000"/>
          </a:bodyPr>
          <a:lstStyle/>
          <a:p>
            <a:pPr eaLnBrk="0" hangingPunct="0">
              <a:buFont typeface="Wingdings" pitchFamily="2" charset="2"/>
              <a:buChar char="q"/>
            </a:pPr>
            <a:r>
              <a:rPr lang="en-US" sz="2700" dirty="0" smtClean="0">
                <a:solidFill>
                  <a:srgbClr val="0000FF"/>
                </a:solidFill>
                <a:ea typeface="ＭＳ Ｐゴシック" pitchFamily="34" charset="-128"/>
              </a:rPr>
              <a:t>Mixed field irradiation, high doses within reasonable time</a:t>
            </a:r>
          </a:p>
          <a:p>
            <a:pPr eaLnBrk="0" hangingPunct="0">
              <a:buFont typeface="Wingdings" pitchFamily="2" charset="2"/>
              <a:buChar char="q"/>
            </a:pPr>
            <a:endParaRPr lang="en-US" sz="2700" dirty="0" smtClean="0">
              <a:ea typeface="ＭＳ Ｐゴシック" pitchFamily="34" charset="-128"/>
            </a:endParaRPr>
          </a:p>
          <a:p>
            <a:pPr eaLnBrk="0" hangingPunct="0">
              <a:buFont typeface="Wingdings" pitchFamily="2" charset="2"/>
              <a:buChar char="q"/>
            </a:pPr>
            <a:r>
              <a:rPr lang="en-US" sz="2700" dirty="0" smtClean="0">
                <a:solidFill>
                  <a:srgbClr val="0000FF"/>
                </a:solidFill>
                <a:ea typeface="ＭＳ Ｐゴシック" pitchFamily="34" charset="-128"/>
              </a:rPr>
              <a:t>Clients: LHC accelerator groups, testing  components and electronics</a:t>
            </a:r>
          </a:p>
          <a:p>
            <a:pPr lvl="1" eaLnBrk="0" hangingPunct="0">
              <a:buFont typeface="Wingdings" pitchFamily="2" charset="2"/>
              <a:buChar char="q"/>
            </a:pPr>
            <a:r>
              <a:rPr lang="en-US" sz="2400" dirty="0" smtClean="0">
                <a:ea typeface="ＭＳ Ｐゴシック" pitchFamily="34" charset="-128"/>
              </a:rPr>
              <a:t>up to 25 experiments/year</a:t>
            </a:r>
          </a:p>
          <a:p>
            <a:pPr lvl="1" eaLnBrk="0" hangingPunct="0">
              <a:buFont typeface="Wingdings" pitchFamily="2" charset="2"/>
              <a:buChar char="q"/>
            </a:pPr>
            <a:r>
              <a:rPr lang="en-US" sz="2400" dirty="0" smtClean="0">
                <a:ea typeface="ＭＳ Ｐゴシック" pitchFamily="34" charset="-128"/>
              </a:rPr>
              <a:t>sufficient space to test complete systems</a:t>
            </a:r>
          </a:p>
          <a:p>
            <a:pPr lvl="1" eaLnBrk="0" hangingPunct="0">
              <a:buFont typeface="Wingdings" pitchFamily="2" charset="2"/>
              <a:buChar char="q"/>
            </a:pPr>
            <a:endParaRPr lang="en-US" sz="2400" dirty="0" smtClean="0">
              <a:ea typeface="ＭＳ Ｐゴシック" pitchFamily="34" charset="-128"/>
            </a:endParaRPr>
          </a:p>
          <a:p>
            <a:r>
              <a:rPr lang="en-US" sz="2800" dirty="0" smtClean="0">
                <a:solidFill>
                  <a:srgbClr val="FF0000"/>
                </a:solidFill>
                <a:ea typeface="ＭＳ Ｐゴシック" pitchFamily="34" charset="-128"/>
              </a:rPr>
              <a:t>Drawback: </a:t>
            </a:r>
            <a:r>
              <a:rPr lang="en-US" sz="2800" dirty="0" smtClean="0">
                <a:solidFill>
                  <a:srgbClr val="FF0000"/>
                </a:solidFill>
                <a:ea typeface="ＭＳ Ｐゴシック" pitchFamily="34" charset="-128"/>
                <a:sym typeface="Wingdings"/>
              </a:rPr>
              <a:t></a:t>
            </a:r>
            <a:r>
              <a:rPr lang="en-US" sz="2800" dirty="0" smtClean="0">
                <a:solidFill>
                  <a:srgbClr val="FF0000"/>
                </a:solidFill>
                <a:ea typeface="ＭＳ Ｐゴシック" pitchFamily="34" charset="-128"/>
              </a:rPr>
              <a:t> </a:t>
            </a:r>
          </a:p>
          <a:p>
            <a:pPr lvl="1" eaLnBrk="0" hangingPunct="0">
              <a:buSzPct val="60000"/>
              <a:buFont typeface="Wingdings" pitchFamily="2" charset="2"/>
              <a:buChar char="q"/>
            </a:pPr>
            <a:r>
              <a:rPr lang="en-US" sz="2700" dirty="0" smtClean="0">
                <a:ea typeface="ＭＳ Ｐゴシック" pitchFamily="34" charset="-128"/>
              </a:rPr>
              <a:t>Parasitic ad-hoc test</a:t>
            </a:r>
          </a:p>
          <a:p>
            <a:pPr lvl="2" eaLnBrk="0" hangingPunct="0">
              <a:buSzPct val="60000"/>
              <a:buFont typeface="Wingdings" pitchFamily="2" charset="2"/>
              <a:buChar char="q"/>
            </a:pPr>
            <a:r>
              <a:rPr lang="en-US" sz="2400" dirty="0" smtClean="0">
                <a:ea typeface="ＭＳ Ｐゴシック" pitchFamily="34" charset="-128"/>
              </a:rPr>
              <a:t>no reproducible radiation conditions</a:t>
            </a:r>
          </a:p>
          <a:p>
            <a:pPr lvl="2" eaLnBrk="0" hangingPunct="0">
              <a:buSzPct val="60000"/>
              <a:buFont typeface="Wingdings" pitchFamily="2" charset="2"/>
              <a:buChar char="q"/>
            </a:pPr>
            <a:r>
              <a:rPr lang="en-US" sz="2400" dirty="0" smtClean="0">
                <a:ea typeface="ＭＳ Ｐゴシック" pitchFamily="34" charset="-128"/>
              </a:rPr>
              <a:t>high residual dose rate in the area (access, safety)</a:t>
            </a:r>
          </a:p>
          <a:p>
            <a:endParaRPr lang="en-US" dirty="0"/>
          </a:p>
        </p:txBody>
      </p:sp>
      <p:sp>
        <p:nvSpPr>
          <p:cNvPr id="14" name="Line Callout 1 (No Border) 13"/>
          <p:cNvSpPr/>
          <p:nvPr/>
        </p:nvSpPr>
        <p:spPr>
          <a:xfrm>
            <a:off x="1066800" y="2438400"/>
            <a:ext cx="762000" cy="228600"/>
          </a:xfrm>
          <a:prstGeom prst="callout1">
            <a:avLst>
              <a:gd name="adj1" fmla="val 45641"/>
              <a:gd name="adj2" fmla="val 104482"/>
              <a:gd name="adj3" fmla="val 489809"/>
              <a:gd name="adj4" fmla="val 240870"/>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bg1"/>
                </a:solidFill>
                <a:latin typeface="Calibri" pitchFamily="34" charset="0"/>
              </a:rPr>
              <a:t>T6 target</a:t>
            </a:r>
            <a:endParaRPr lang="en-US" sz="12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1371600" y="2743200"/>
            <a:ext cx="7123113" cy="1600200"/>
          </a:xfrm>
        </p:spPr>
        <p:txBody>
          <a:bodyPr>
            <a:normAutofit/>
          </a:bodyPr>
          <a:lstStyle/>
          <a:p>
            <a:pPr marL="350838" indent="-350838">
              <a:buFont typeface="Wingdings" pitchFamily="2" charset="2"/>
              <a:buChar char="q"/>
            </a:pPr>
            <a:r>
              <a:rPr lang="en-US" dirty="0" smtClean="0"/>
              <a:t>Irradiation facilities – what for?</a:t>
            </a:r>
          </a:p>
          <a:p>
            <a:pPr marL="350838" indent="-350838">
              <a:buFont typeface="Wingdings" pitchFamily="2" charset="2"/>
              <a:buChar char="q"/>
            </a:pPr>
            <a:r>
              <a:rPr lang="en-US" dirty="0" smtClean="0"/>
              <a:t>Setup and operate an irradiation facility – what it really involves?</a:t>
            </a:r>
            <a:endParaRPr lang="en-US" dirty="0"/>
          </a:p>
        </p:txBody>
      </p:sp>
      <p:sp>
        <p:nvSpPr>
          <p:cNvPr id="7" name="Title 6"/>
          <p:cNvSpPr>
            <a:spLocks noGrp="1"/>
          </p:cNvSpPr>
          <p:nvPr>
            <p:ph type="title"/>
          </p:nvPr>
        </p:nvSpPr>
        <p:spPr/>
        <p:txBody>
          <a:bodyPr/>
          <a:lstStyle/>
          <a:p>
            <a:r>
              <a:rPr lang="en-US" sz="3600" dirty="0" smtClean="0"/>
              <a:t>Introduction</a:t>
            </a:r>
            <a:endParaRPr lang="en-US" sz="3600"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Slide Number Placeholder 3"/>
          <p:cNvSpPr>
            <a:spLocks noGrp="1"/>
          </p:cNvSpPr>
          <p:nvPr>
            <p:ph type="sldNum" sz="quarter" idx="11"/>
          </p:nvPr>
        </p:nvSpPr>
        <p:spPr/>
        <p:txBody>
          <a:bodyPr/>
          <a:lstStyle/>
          <a:p>
            <a:pPr>
              <a:defRPr/>
            </a:pPr>
            <a:fld id="{81CAAEE0-71EF-4E90-A6C4-A91C876B9738}" type="slidenum">
              <a:rPr lang="en-US" smtClean="0"/>
              <a:pPr>
                <a:defRPr/>
              </a:pPr>
              <a:t>3</a:t>
            </a:fld>
            <a:endParaRPr lang="en-US" dirty="0"/>
          </a:p>
        </p:txBody>
      </p:sp>
      <p:sp>
        <p:nvSpPr>
          <p:cNvPr id="6" name="Footer Placeholder 5"/>
          <p:cNvSpPr>
            <a:spLocks noGrp="1"/>
          </p:cNvSpPr>
          <p:nvPr>
            <p:ph type="ftr" sz="quarter" idx="12"/>
          </p:nvPr>
        </p:nvSpPr>
        <p:spPr/>
        <p:txBody>
          <a:bodyPr/>
          <a:lstStyle/>
          <a:p>
            <a:pPr>
              <a:defRPr/>
            </a:pPr>
            <a:r>
              <a:rPr lang="en-US" smtClean="0"/>
              <a:t>Lucie Linssen, Physics Opportunities Workshop</a:t>
            </a: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Pulsed proton irradiation – </a:t>
            </a:r>
            <a:r>
              <a:rPr lang="en-US" b="1" dirty="0" smtClean="0">
                <a:solidFill>
                  <a:srgbClr val="FF0000"/>
                </a:solidFill>
              </a:rPr>
              <a:t>TT40 line</a:t>
            </a:r>
            <a:endParaRPr lang="en-US" b="1" dirty="0">
              <a:solidFill>
                <a:srgbClr val="FF0000"/>
              </a:solidFill>
            </a:endParaRPr>
          </a:p>
        </p:txBody>
      </p:sp>
      <p:sp>
        <p:nvSpPr>
          <p:cNvPr id="10" name="Content Placeholder 9"/>
          <p:cNvSpPr>
            <a:spLocks noGrp="1"/>
          </p:cNvSpPr>
          <p:nvPr>
            <p:ph sz="quarter" idx="2"/>
          </p:nvPr>
        </p:nvSpPr>
        <p:spPr/>
        <p:txBody>
          <a:bodyPr>
            <a:normAutofit fontScale="92500" lnSpcReduction="20000"/>
          </a:bodyPr>
          <a:lstStyle/>
          <a:p>
            <a:pPr>
              <a:buFont typeface="Wingdings" pitchFamily="2" charset="2"/>
              <a:buChar char="q"/>
            </a:pPr>
            <a:r>
              <a:rPr lang="en-US" sz="2300" dirty="0" smtClean="0">
                <a:solidFill>
                  <a:srgbClr val="0000FF"/>
                </a:solidFill>
                <a:ea typeface="ＭＳ Ｐゴシック" pitchFamily="34" charset="-128"/>
              </a:rPr>
              <a:t>Used for LHC collimator studies and material tests in 2004 and 2006</a:t>
            </a:r>
          </a:p>
          <a:p>
            <a:pPr>
              <a:buFont typeface="Wingdings" pitchFamily="2" charset="2"/>
              <a:buChar char="q"/>
            </a:pPr>
            <a:endParaRPr lang="en-US" sz="2300" dirty="0" smtClean="0">
              <a:ea typeface="ＭＳ Ｐゴシック" pitchFamily="34" charset="-128"/>
            </a:endParaRPr>
          </a:p>
          <a:p>
            <a:pPr>
              <a:buFont typeface="Wingdings" pitchFamily="2" charset="2"/>
              <a:buChar char="q"/>
            </a:pPr>
            <a:r>
              <a:rPr lang="en-US" sz="2300" dirty="0" smtClean="0">
                <a:solidFill>
                  <a:srgbClr val="0000FF"/>
                </a:solidFill>
                <a:ea typeface="ＭＳ Ｐゴシック" pitchFamily="34" charset="-128"/>
              </a:rPr>
              <a:t>Short pulses at 450 </a:t>
            </a:r>
            <a:r>
              <a:rPr lang="en-US" sz="2300" dirty="0" err="1" smtClean="0">
                <a:solidFill>
                  <a:srgbClr val="0000FF"/>
                </a:solidFill>
                <a:ea typeface="ＭＳ Ｐゴシック" pitchFamily="34" charset="-128"/>
              </a:rPr>
              <a:t>GeV</a:t>
            </a:r>
            <a:r>
              <a:rPr lang="en-US" sz="2300" dirty="0" smtClean="0">
                <a:solidFill>
                  <a:srgbClr val="0000FF"/>
                </a:solidFill>
                <a:ea typeface="ＭＳ Ｐゴシック" pitchFamily="34" charset="-128"/>
              </a:rPr>
              <a:t>/c</a:t>
            </a:r>
          </a:p>
          <a:p>
            <a:pPr lvl="1">
              <a:buFont typeface="Wingdings" pitchFamily="2" charset="2"/>
              <a:buChar char="q"/>
            </a:pPr>
            <a:r>
              <a:rPr lang="en-US" sz="2000" dirty="0" smtClean="0">
                <a:ea typeface="ＭＳ Ｐゴシック" pitchFamily="34" charset="-128"/>
              </a:rPr>
              <a:t>up to 3.3</a:t>
            </a:r>
            <a:r>
              <a:rPr lang="en-US" sz="2000" dirty="0" smtClean="0">
                <a:ea typeface="ＭＳ Ｐゴシック" pitchFamily="34" charset="-128"/>
                <a:sym typeface="Symbol" pitchFamily="18" charset="2"/>
              </a:rPr>
              <a:t></a:t>
            </a:r>
            <a:r>
              <a:rPr lang="en-US" sz="2000" dirty="0" smtClean="0">
                <a:ea typeface="ＭＳ Ｐゴシック" pitchFamily="34" charset="-128"/>
              </a:rPr>
              <a:t>10</a:t>
            </a:r>
            <a:r>
              <a:rPr lang="en-US" sz="2000" baseline="30000" dirty="0" smtClean="0">
                <a:ea typeface="ＭＳ Ｐゴシック" pitchFamily="34" charset="-128"/>
              </a:rPr>
              <a:t>13</a:t>
            </a:r>
            <a:r>
              <a:rPr lang="en-US" sz="2000" dirty="0" smtClean="0">
                <a:ea typeface="ＭＳ Ｐゴシック" pitchFamily="34" charset="-128"/>
              </a:rPr>
              <a:t>ppp (approx. 2 MJ)</a:t>
            </a:r>
          </a:p>
          <a:p>
            <a:pPr>
              <a:buFont typeface="Wingdings" pitchFamily="2" charset="2"/>
              <a:buChar char="q"/>
            </a:pPr>
            <a:endParaRPr lang="en-US" sz="2300" dirty="0" smtClean="0">
              <a:ea typeface="ＭＳ Ｐゴシック" pitchFamily="34" charset="-128"/>
            </a:endParaRPr>
          </a:p>
          <a:p>
            <a:r>
              <a:rPr lang="en-US" sz="2400" dirty="0" smtClean="0">
                <a:solidFill>
                  <a:srgbClr val="FF0000"/>
                </a:solidFill>
                <a:ea typeface="ＭＳ Ｐゴシック" pitchFamily="34" charset="-128"/>
              </a:rPr>
              <a:t>Drawback: </a:t>
            </a:r>
            <a:r>
              <a:rPr lang="en-US" sz="2400" dirty="0" smtClean="0">
                <a:solidFill>
                  <a:srgbClr val="FF0000"/>
                </a:solidFill>
                <a:ea typeface="ＭＳ Ｐゴシック" pitchFamily="34" charset="-128"/>
                <a:sym typeface="Wingdings"/>
              </a:rPr>
              <a:t></a:t>
            </a:r>
            <a:r>
              <a:rPr lang="en-US" sz="2400" dirty="0" smtClean="0">
                <a:solidFill>
                  <a:srgbClr val="FF0000"/>
                </a:solidFill>
                <a:ea typeface="ＭＳ Ｐゴシック" pitchFamily="34" charset="-128"/>
              </a:rPr>
              <a:t> </a:t>
            </a:r>
          </a:p>
          <a:p>
            <a:pPr lvl="1">
              <a:buSzPct val="60000"/>
              <a:buFont typeface="Wingdings" pitchFamily="2" charset="2"/>
              <a:buChar char="q"/>
            </a:pPr>
            <a:r>
              <a:rPr lang="en-US" sz="2300" dirty="0" smtClean="0">
                <a:ea typeface="ＭＳ Ｐゴシック" pitchFamily="34" charset="-128"/>
              </a:rPr>
              <a:t>limited space</a:t>
            </a:r>
          </a:p>
          <a:p>
            <a:pPr lvl="1">
              <a:buSzPct val="60000"/>
              <a:buFont typeface="Wingdings" pitchFamily="2" charset="2"/>
              <a:buChar char="q"/>
            </a:pPr>
            <a:r>
              <a:rPr lang="en-US" sz="2300" dirty="0" smtClean="0">
                <a:ea typeface="ＭＳ Ｐゴシック" pitchFamily="34" charset="-128"/>
              </a:rPr>
              <a:t>interference with CNGS operation and LHC fill</a:t>
            </a:r>
          </a:p>
          <a:p>
            <a:pPr lvl="1">
              <a:buSzPct val="60000"/>
              <a:buFont typeface="Wingdings" pitchFamily="2" charset="2"/>
              <a:buChar char="q"/>
            </a:pPr>
            <a:r>
              <a:rPr lang="en-US" sz="2300" dirty="0" smtClean="0">
                <a:ea typeface="ＭＳ Ｐゴシック" pitchFamily="34" charset="-128"/>
              </a:rPr>
              <a:t>area not ideal in terms RP aspects</a:t>
            </a:r>
          </a:p>
          <a:p>
            <a:pPr lvl="2">
              <a:buSzPct val="60000"/>
              <a:buFont typeface="Wingdings" pitchFamily="2" charset="2"/>
              <a:buChar char="q"/>
            </a:pPr>
            <a:r>
              <a:rPr lang="en-US" sz="2000" dirty="0" smtClean="0">
                <a:ea typeface="ＭＳ Ｐゴシック" pitchFamily="34" charset="-128"/>
              </a:rPr>
              <a:t>production of radioactivity close to beam line elements</a:t>
            </a:r>
          </a:p>
          <a:p>
            <a:pPr lvl="2">
              <a:buSzPct val="60000"/>
              <a:buFont typeface="Wingdings" pitchFamily="2" charset="2"/>
              <a:buChar char="q"/>
            </a:pPr>
            <a:r>
              <a:rPr lang="en-US" sz="2000" dirty="0" smtClean="0">
                <a:ea typeface="ＭＳ Ｐゴシック" pitchFamily="34" charset="-128"/>
              </a:rPr>
              <a:t>access conditions</a:t>
            </a:r>
          </a:p>
          <a:p>
            <a:endParaRPr lang="en-US" dirty="0"/>
          </a:p>
        </p:txBody>
      </p:sp>
      <p:sp>
        <p:nvSpPr>
          <p:cNvPr id="4" name="Date Placeholder 3"/>
          <p:cNvSpPr>
            <a:spLocks noGrp="1"/>
          </p:cNvSpPr>
          <p:nvPr>
            <p:ph type="dt" sz="half" idx="15"/>
          </p:nvPr>
        </p:nvSpPr>
        <p:spPr/>
        <p:txBody>
          <a:bodyPr/>
          <a:lstStyle/>
          <a:p>
            <a:pPr>
              <a:defRPr/>
            </a:pPr>
            <a:r>
              <a:rPr lang="en-US" smtClean="0"/>
              <a:t>CERN, May 13th 2009</a:t>
            </a:r>
            <a:endParaRPr lang="en-US"/>
          </a:p>
        </p:txBody>
      </p:sp>
      <p:sp>
        <p:nvSpPr>
          <p:cNvPr id="5" name="Slide Number Placeholder 4"/>
          <p:cNvSpPr>
            <a:spLocks noGrp="1"/>
          </p:cNvSpPr>
          <p:nvPr>
            <p:ph type="sldNum" sz="quarter" idx="16"/>
          </p:nvPr>
        </p:nvSpPr>
        <p:spPr/>
        <p:txBody>
          <a:bodyPr/>
          <a:lstStyle/>
          <a:p>
            <a:pPr>
              <a:defRPr/>
            </a:pPr>
            <a:fld id="{D937E3E2-8DDA-4B22-8EE7-613B19A855CA}" type="slidenum">
              <a:rPr lang="en-US" smtClean="0"/>
              <a:pPr>
                <a:defRPr/>
              </a:pPr>
              <a:t>30</a:t>
            </a:fld>
            <a:endParaRPr lang="en-US" dirty="0"/>
          </a:p>
        </p:txBody>
      </p:sp>
      <p:sp>
        <p:nvSpPr>
          <p:cNvPr id="9" name="Footer Placeholder 8"/>
          <p:cNvSpPr>
            <a:spLocks noGrp="1"/>
          </p:cNvSpPr>
          <p:nvPr>
            <p:ph type="ftr" sz="quarter" idx="17"/>
          </p:nvPr>
        </p:nvSpPr>
        <p:spPr/>
        <p:txBody>
          <a:bodyPr/>
          <a:lstStyle/>
          <a:p>
            <a:pPr>
              <a:defRPr/>
            </a:pPr>
            <a:r>
              <a:rPr lang="en-US" smtClean="0"/>
              <a:t>Lucie Linssen, Physics Opportunities Workshop</a:t>
            </a:r>
            <a:endParaRPr lang="en-US" dirty="0"/>
          </a:p>
        </p:txBody>
      </p:sp>
      <p:sp>
        <p:nvSpPr>
          <p:cNvPr id="8" name="Text Placeholder 7"/>
          <p:cNvSpPr>
            <a:spLocks noGrp="1"/>
          </p:cNvSpPr>
          <p:nvPr>
            <p:ph type="body" sz="quarter" idx="13"/>
          </p:nvPr>
        </p:nvSpPr>
        <p:spPr/>
        <p:txBody>
          <a:bodyPr/>
          <a:lstStyle/>
          <a:p>
            <a:r>
              <a:rPr lang="en-US" dirty="0" smtClean="0"/>
              <a:t>Intense proton beam irradiation - layout</a:t>
            </a:r>
            <a:endParaRPr lang="en-US" dirty="0">
              <a:solidFill>
                <a:srgbClr val="C00000"/>
              </a:solidFill>
            </a:endParaRPr>
          </a:p>
        </p:txBody>
      </p:sp>
      <p:pic>
        <p:nvPicPr>
          <p:cNvPr id="3074" name="Picture 2" descr="\\cern.ch\dfs\Departments\AB\Groups\ATB\EA\Ilias\Photos\LHC Collimators\TT40 test\18.10.2006\IMG_0041 (Medium).JPG"/>
          <p:cNvPicPr>
            <a:picLocks noGrp="1" noChangeAspect="1" noChangeArrowheads="1"/>
          </p:cNvPicPr>
          <p:nvPr>
            <p:ph sz="quarter" idx="1"/>
          </p:nvPr>
        </p:nvPicPr>
        <p:blipFill>
          <a:blip r:embed="rId2"/>
          <a:srcRect/>
          <a:stretch>
            <a:fillRect/>
          </a:stretch>
        </p:blipFill>
        <p:spPr bwMode="auto">
          <a:xfrm>
            <a:off x="76200" y="1447800"/>
            <a:ext cx="4064000" cy="3048000"/>
          </a:xfrm>
          <a:prstGeom prst="rect">
            <a:avLst/>
          </a:prstGeom>
          <a:noFill/>
        </p:spPr>
      </p:pic>
      <p:pic>
        <p:nvPicPr>
          <p:cNvPr id="3075" name="Picture 3" descr="\\cern.ch\dfs\Departments\AB\Groups\ATB\EA\Ilias\Photos\LHC Collimators\TT40 test\18.10.2006\IMG_0071 (Medium).JPG"/>
          <p:cNvPicPr>
            <a:picLocks noChangeAspect="1" noChangeArrowheads="1"/>
          </p:cNvPicPr>
          <p:nvPr/>
        </p:nvPicPr>
        <p:blipFill>
          <a:blip r:embed="rId3"/>
          <a:srcRect/>
          <a:stretch>
            <a:fillRect/>
          </a:stretch>
        </p:blipFill>
        <p:spPr bwMode="auto">
          <a:xfrm>
            <a:off x="736600" y="3505200"/>
            <a:ext cx="4064000" cy="3048000"/>
          </a:xfrm>
          <a:prstGeom prst="rect">
            <a:avLst/>
          </a:prstGeom>
          <a:noFill/>
        </p:spPr>
      </p:pic>
      <p:sp>
        <p:nvSpPr>
          <p:cNvPr id="11" name="Line Callout 1 (No Border) 10"/>
          <p:cNvSpPr/>
          <p:nvPr/>
        </p:nvSpPr>
        <p:spPr>
          <a:xfrm>
            <a:off x="3505200" y="1524000"/>
            <a:ext cx="1371600" cy="304800"/>
          </a:xfrm>
          <a:prstGeom prst="callout1">
            <a:avLst>
              <a:gd name="adj1" fmla="val 18750"/>
              <a:gd name="adj2" fmla="val -8333"/>
              <a:gd name="adj3" fmla="val 242752"/>
              <a:gd name="adj4" fmla="val -117073"/>
            </a:avLst>
          </a:prstGeom>
          <a:solidFill>
            <a:schemeClr val="bg2"/>
          </a:solid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Collimator under test</a:t>
            </a:r>
            <a:endParaRPr lang="en-US" sz="1200"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CNRAD</a:t>
            </a:r>
            <a:r>
              <a:rPr lang="en-US" dirty="0" smtClean="0"/>
              <a:t> electronics irradiation - CNGS</a:t>
            </a:r>
            <a:endParaRPr lang="en-US" dirty="0"/>
          </a:p>
        </p:txBody>
      </p:sp>
      <p:sp>
        <p:nvSpPr>
          <p:cNvPr id="3" name="Date Placeholder 2"/>
          <p:cNvSpPr>
            <a:spLocks noGrp="1"/>
          </p:cNvSpPr>
          <p:nvPr>
            <p:ph type="dt" sz="half" idx="15"/>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6"/>
          </p:nvPr>
        </p:nvSpPr>
        <p:spPr/>
        <p:txBody>
          <a:bodyPr/>
          <a:lstStyle/>
          <a:p>
            <a:pPr>
              <a:defRPr/>
            </a:pPr>
            <a:fld id="{81CAAEE0-71EF-4E90-A6C4-A91C876B9738}" type="slidenum">
              <a:rPr lang="en-US" smtClean="0"/>
              <a:pPr>
                <a:defRPr/>
              </a:pPr>
              <a:t>31</a:t>
            </a:fld>
            <a:endParaRPr lang="en-US" dirty="0"/>
          </a:p>
        </p:txBody>
      </p:sp>
      <p:sp>
        <p:nvSpPr>
          <p:cNvPr id="4" name="Footer Placeholder 3"/>
          <p:cNvSpPr>
            <a:spLocks noGrp="1"/>
          </p:cNvSpPr>
          <p:nvPr>
            <p:ph type="ftr" sz="quarter" idx="17"/>
          </p:nvPr>
        </p:nvSpPr>
        <p:spPr/>
        <p:txBody>
          <a:bodyPr/>
          <a:lstStyle/>
          <a:p>
            <a:pPr>
              <a:defRPr/>
            </a:pPr>
            <a:r>
              <a:rPr lang="en-US" smtClean="0"/>
              <a:t>Lucie Linssen, Physics Opportunities Workshop</a:t>
            </a:r>
            <a:endParaRPr lang="en-US" dirty="0"/>
          </a:p>
        </p:txBody>
      </p:sp>
      <p:sp>
        <p:nvSpPr>
          <p:cNvPr id="7" name="Text Placeholder 6"/>
          <p:cNvSpPr>
            <a:spLocks noGrp="1"/>
          </p:cNvSpPr>
          <p:nvPr>
            <p:ph type="body" sz="quarter" idx="13"/>
          </p:nvPr>
        </p:nvSpPr>
        <p:spPr/>
        <p:txBody>
          <a:bodyPr/>
          <a:lstStyle/>
          <a:p>
            <a:r>
              <a:rPr lang="en-US" dirty="0" smtClean="0"/>
              <a:t>Parasitic mixed field irradiations CNGS service gallery - layout</a:t>
            </a:r>
            <a:endParaRPr lang="en-US" dirty="0"/>
          </a:p>
        </p:txBody>
      </p:sp>
      <p:pic>
        <p:nvPicPr>
          <p:cNvPr id="4098" name="Picture 2"/>
          <p:cNvPicPr>
            <a:picLocks noGrp="1" noChangeAspect="1" noChangeArrowheads="1"/>
          </p:cNvPicPr>
          <p:nvPr>
            <p:ph sz="quarter" idx="1"/>
          </p:nvPr>
        </p:nvPicPr>
        <p:blipFill>
          <a:blip r:embed="rId2"/>
          <a:srcRect/>
          <a:stretch>
            <a:fillRect/>
          </a:stretch>
        </p:blipFill>
        <p:spPr bwMode="auto">
          <a:xfrm>
            <a:off x="0" y="1524000"/>
            <a:ext cx="4145280" cy="256794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0" y="4114800"/>
            <a:ext cx="4114800" cy="2473418"/>
          </a:xfrm>
          <a:prstGeom prst="rect">
            <a:avLst/>
          </a:prstGeom>
          <a:noFill/>
          <a:ln w="9525">
            <a:noFill/>
            <a:miter lim="800000"/>
            <a:headEnd/>
            <a:tailEnd/>
          </a:ln>
          <a:effectLst/>
        </p:spPr>
      </p:pic>
      <p:pic>
        <p:nvPicPr>
          <p:cNvPr id="4101" name="Picture 5" descr="C:\Ilias\Pictures\4. CNGS\73. 08Oct08\radmon_CNGS_08_Oct 013 (Medium).jpg"/>
          <p:cNvPicPr>
            <a:picLocks noChangeAspect="1" noChangeArrowheads="1"/>
          </p:cNvPicPr>
          <p:nvPr/>
        </p:nvPicPr>
        <p:blipFill>
          <a:blip r:embed="rId4"/>
          <a:srcRect/>
          <a:stretch>
            <a:fillRect/>
          </a:stretch>
        </p:blipFill>
        <p:spPr bwMode="auto">
          <a:xfrm>
            <a:off x="5613400" y="3886200"/>
            <a:ext cx="3454400" cy="2590800"/>
          </a:xfrm>
          <a:prstGeom prst="rect">
            <a:avLst/>
          </a:prstGeom>
          <a:noFill/>
        </p:spPr>
      </p:pic>
      <p:sp>
        <p:nvSpPr>
          <p:cNvPr id="16" name="Rectangle 3"/>
          <p:cNvSpPr txBox="1">
            <a:spLocks noChangeArrowheads="1"/>
          </p:cNvSpPr>
          <p:nvPr/>
        </p:nvSpPr>
        <p:spPr>
          <a:xfrm>
            <a:off x="648020" y="4221736"/>
            <a:ext cx="3000675" cy="228600"/>
          </a:xfrm>
          <a:prstGeom prst="rect">
            <a:avLst/>
          </a:prstGeom>
          <a:solidFill>
            <a:schemeClr val="accent1">
              <a:lumMod val="20000"/>
              <a:lumOff val="80000"/>
            </a:schemeClr>
          </a:solidFill>
        </p:spPr>
        <p:txBody>
          <a:bodyPr vert="horz">
            <a:normAutofit fontScale="70000" lnSpcReduction="20000"/>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tabLst/>
              <a:defRPr/>
            </a:pPr>
            <a:r>
              <a:rPr kumimoji="0" lang="en-US" sz="1600" b="0" i="0" u="none" strike="noStrike" kern="1200" cap="none" spc="0" normalizeH="0" baseline="0" noProof="0" dirty="0" smtClean="0">
                <a:ln>
                  <a:noFill/>
                </a:ln>
                <a:solidFill>
                  <a:schemeClr val="tx1"/>
                </a:solidFill>
                <a:effectLst/>
                <a:uLnTx/>
                <a:uFillTx/>
                <a:latin typeface="Calibri" pitchFamily="34" charset="0"/>
                <a:ea typeface="+mn-ea"/>
                <a:cs typeface="+mn-cs"/>
                <a:sym typeface="Wingdings" pitchFamily="2" charset="2"/>
              </a:rPr>
              <a:t>High energy</a:t>
            </a:r>
            <a:r>
              <a:rPr kumimoji="0" lang="en-US" sz="1600" b="0" i="0" u="none" strike="noStrike" kern="1200" cap="none" spc="0" normalizeH="0" noProof="0" dirty="0" smtClean="0">
                <a:ln>
                  <a:noFill/>
                </a:ln>
                <a:solidFill>
                  <a:schemeClr val="tx1"/>
                </a:solidFill>
                <a:effectLst/>
                <a:uLnTx/>
                <a:uFillTx/>
                <a:latin typeface="Calibri" pitchFamily="34" charset="0"/>
                <a:ea typeface="+mn-ea"/>
                <a:cs typeface="+mn-cs"/>
                <a:sym typeface="Wingdings" pitchFamily="2" charset="2"/>
              </a:rPr>
              <a:t> (&gt;10MeV) neutron flux – FLUKA </a:t>
            </a:r>
            <a:r>
              <a:rPr kumimoji="0" lang="en-US" sz="1600" b="0" i="0" u="none" strike="noStrike" kern="1200" cap="none" spc="0" normalizeH="0" noProof="0" dirty="0" err="1" smtClean="0">
                <a:ln>
                  <a:noFill/>
                </a:ln>
                <a:solidFill>
                  <a:schemeClr val="tx1"/>
                </a:solidFill>
                <a:effectLst/>
                <a:uLnTx/>
                <a:uFillTx/>
                <a:latin typeface="Calibri" pitchFamily="34" charset="0"/>
                <a:ea typeface="+mn-ea"/>
                <a:cs typeface="+mn-cs"/>
                <a:sym typeface="Wingdings" pitchFamily="2" charset="2"/>
              </a:rPr>
              <a:t>sim</a:t>
            </a:r>
            <a:r>
              <a:rPr kumimoji="0" lang="en-US" sz="1600" b="0" i="0" u="none" strike="noStrike" kern="1200" cap="none" spc="0" normalizeH="0" noProof="0" dirty="0" smtClean="0">
                <a:ln>
                  <a:noFill/>
                </a:ln>
                <a:solidFill>
                  <a:schemeClr val="tx1"/>
                </a:solidFill>
                <a:effectLst/>
                <a:uLnTx/>
                <a:uFillTx/>
                <a:latin typeface="Calibri" pitchFamily="34" charset="0"/>
                <a:ea typeface="+mn-ea"/>
                <a:cs typeface="+mn-cs"/>
                <a:sym typeface="Wingdings" pitchFamily="2" charset="2"/>
              </a:rPr>
              <a:t>.</a:t>
            </a:r>
            <a:endParaRPr kumimoji="0" lang="en-US" sz="1600" b="0" i="0" u="none" strike="noStrike" kern="1200" cap="none" spc="0" normalizeH="0" baseline="0" noProof="0" dirty="0" smtClean="0">
              <a:ln>
                <a:noFill/>
              </a:ln>
              <a:solidFill>
                <a:schemeClr val="tx1"/>
              </a:solidFill>
              <a:effectLst/>
              <a:uLnTx/>
              <a:uFillTx/>
              <a:latin typeface="Calibri" pitchFamily="34" charset="0"/>
              <a:ea typeface="+mn-ea"/>
              <a:cs typeface="+mn-cs"/>
              <a:sym typeface="Wingdings" pitchFamily="2" charset="2"/>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kumimoji="0" lang="en-US" sz="2900" b="0" i="0" u="none" strike="noStrike" kern="1200" cap="none" spc="0" normalizeH="0" baseline="0" noProof="0" dirty="0" smtClean="0">
              <a:ln>
                <a:noFill/>
              </a:ln>
              <a:solidFill>
                <a:schemeClr val="tx1"/>
              </a:solidFill>
              <a:effectLst/>
              <a:uLnTx/>
              <a:uFillTx/>
              <a:latin typeface="Calibri" pitchFamily="34" charset="0"/>
              <a:ea typeface="+mn-ea"/>
              <a:cs typeface="+mn-cs"/>
              <a:sym typeface="Wingdings" pitchFamily="2" charset="2"/>
            </a:endParaRPr>
          </a:p>
        </p:txBody>
      </p:sp>
      <p:sp>
        <p:nvSpPr>
          <p:cNvPr id="17" name="Rectangle 3"/>
          <p:cNvSpPr txBox="1">
            <a:spLocks noChangeArrowheads="1"/>
          </p:cNvSpPr>
          <p:nvPr/>
        </p:nvSpPr>
        <p:spPr>
          <a:xfrm>
            <a:off x="1881948" y="1623252"/>
            <a:ext cx="1781475" cy="228600"/>
          </a:xfrm>
          <a:prstGeom prst="rect">
            <a:avLst/>
          </a:prstGeom>
          <a:solidFill>
            <a:schemeClr val="accent1">
              <a:lumMod val="20000"/>
              <a:lumOff val="80000"/>
            </a:schemeClr>
          </a:solidFill>
        </p:spPr>
        <p:txBody>
          <a:bodyPr vert="horz">
            <a:normAutofit fontScale="62500" lnSpcReduction="20000"/>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tabLst/>
              <a:defRPr/>
            </a:pPr>
            <a:r>
              <a:rPr lang="en-US" sz="1600" dirty="0" smtClean="0">
                <a:latin typeface="Calibri" pitchFamily="34" charset="0"/>
                <a:sym typeface="Wingdings" pitchFamily="2" charset="2"/>
              </a:rPr>
              <a:t>Total dose (</a:t>
            </a:r>
            <a:r>
              <a:rPr lang="en-US" sz="1600" dirty="0" err="1" smtClean="0">
                <a:latin typeface="Calibri" pitchFamily="34" charset="0"/>
                <a:sym typeface="Wingdings" pitchFamily="2" charset="2"/>
              </a:rPr>
              <a:t>Gy</a:t>
            </a:r>
            <a:r>
              <a:rPr lang="en-US" sz="1600" dirty="0" smtClean="0">
                <a:latin typeface="Calibri" pitchFamily="34" charset="0"/>
                <a:sym typeface="Wingdings" pitchFamily="2" charset="2"/>
              </a:rPr>
              <a:t>/y) – FLUKA </a:t>
            </a:r>
            <a:r>
              <a:rPr lang="en-US" sz="1600" dirty="0" err="1" smtClean="0">
                <a:latin typeface="Calibri" pitchFamily="34" charset="0"/>
                <a:sym typeface="Wingdings" pitchFamily="2" charset="2"/>
              </a:rPr>
              <a:t>sim</a:t>
            </a:r>
            <a:r>
              <a:rPr lang="en-US" sz="1600" dirty="0" smtClean="0">
                <a:latin typeface="Calibri" pitchFamily="34" charset="0"/>
                <a:sym typeface="Wingdings" pitchFamily="2" charset="2"/>
              </a:rPr>
              <a:t>.</a:t>
            </a:r>
            <a:endParaRPr kumimoji="0" lang="en-US" sz="1600" b="0" i="0" u="none" strike="noStrike" kern="1200" cap="none" spc="0" normalizeH="0" baseline="0" noProof="0" dirty="0" smtClean="0">
              <a:ln>
                <a:noFill/>
              </a:ln>
              <a:solidFill>
                <a:schemeClr val="tx1"/>
              </a:solidFill>
              <a:effectLst/>
              <a:uLnTx/>
              <a:uFillTx/>
              <a:latin typeface="Calibri" pitchFamily="34" charset="0"/>
              <a:ea typeface="+mn-ea"/>
              <a:cs typeface="+mn-cs"/>
              <a:sym typeface="Wingdings" pitchFamily="2" charset="2"/>
            </a:endParaRPr>
          </a:p>
        </p:txBody>
      </p:sp>
      <p:sp>
        <p:nvSpPr>
          <p:cNvPr id="19" name="5-Point Star 18"/>
          <p:cNvSpPr/>
          <p:nvPr/>
        </p:nvSpPr>
        <p:spPr>
          <a:xfrm>
            <a:off x="2278316" y="5128452"/>
            <a:ext cx="76200" cy="76200"/>
          </a:xfrm>
          <a:prstGeom prst="star5">
            <a:avLst/>
          </a:prstGeom>
          <a:solidFill>
            <a:srgbClr val="FFFF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2684288" y="5120768"/>
            <a:ext cx="76200" cy="76200"/>
          </a:xfrm>
          <a:prstGeom prst="star5">
            <a:avLst/>
          </a:prstGeom>
          <a:solidFill>
            <a:srgbClr val="FFFF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3167100" y="5120768"/>
            <a:ext cx="76200" cy="76200"/>
          </a:xfrm>
          <a:prstGeom prst="star5">
            <a:avLst/>
          </a:prstGeom>
          <a:solidFill>
            <a:srgbClr val="FFFF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2018980" y="5129092"/>
            <a:ext cx="76200" cy="76200"/>
          </a:xfrm>
          <a:prstGeom prst="star5">
            <a:avLst/>
          </a:prstGeom>
          <a:solidFill>
            <a:srgbClr val="FFFF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C:\Ilias\Pictures\4. CNGS\73. 08Oct08\radmon_CNGS_08_Oct 016 (Medium).jpg"/>
          <p:cNvPicPr>
            <a:picLocks noGrp="1" noChangeAspect="1" noChangeArrowheads="1"/>
          </p:cNvPicPr>
          <p:nvPr>
            <p:ph sz="quarter" idx="2"/>
          </p:nvPr>
        </p:nvPicPr>
        <p:blipFill>
          <a:blip r:embed="rId5"/>
          <a:srcRect/>
          <a:stretch>
            <a:fillRect/>
          </a:stretch>
        </p:blipFill>
        <p:spPr bwMode="auto">
          <a:xfrm>
            <a:off x="4191000" y="1447800"/>
            <a:ext cx="3454400" cy="2590800"/>
          </a:xfrm>
          <a:prstGeom prst="rect">
            <a:avLst/>
          </a:prstGeom>
          <a:noFill/>
        </p:spPr>
      </p:pic>
      <p:sp>
        <p:nvSpPr>
          <p:cNvPr id="18" name="Line Callout 1 (No Border) 17"/>
          <p:cNvSpPr/>
          <p:nvPr/>
        </p:nvSpPr>
        <p:spPr>
          <a:xfrm>
            <a:off x="4191000" y="4495800"/>
            <a:ext cx="1371600" cy="381000"/>
          </a:xfrm>
          <a:prstGeom prst="callout1">
            <a:avLst>
              <a:gd name="adj1" fmla="val 18750"/>
              <a:gd name="adj2" fmla="val -8333"/>
              <a:gd name="adj3" fmla="val 108969"/>
              <a:gd name="adj4" fmla="val -68333"/>
            </a:avLst>
          </a:pr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latin typeface="Calibri" pitchFamily="34" charset="0"/>
              </a:rPr>
              <a:t>Test stations in the service gallery</a:t>
            </a:r>
            <a:endParaRPr lang="en-US" sz="1200" dirty="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CNRAD</a:t>
            </a:r>
            <a:r>
              <a:rPr lang="en-US" dirty="0" smtClean="0"/>
              <a:t> electronics irradiation - CNGS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32</a:t>
            </a:fld>
            <a:endParaRPr lang="en-US" dirty="0"/>
          </a:p>
        </p:txBody>
      </p:sp>
      <p:sp>
        <p:nvSpPr>
          <p:cNvPr id="6" name="Content Placeholder 5"/>
          <p:cNvSpPr>
            <a:spLocks noGrp="1"/>
          </p:cNvSpPr>
          <p:nvPr>
            <p:ph sz="quarter" idx="1"/>
          </p:nvPr>
        </p:nvSpPr>
        <p:spPr/>
        <p:txBody>
          <a:bodyPr>
            <a:normAutofit fontScale="70000" lnSpcReduction="20000"/>
          </a:bodyPr>
          <a:lstStyle/>
          <a:p>
            <a:r>
              <a:rPr lang="en-US" sz="3200" dirty="0" smtClean="0">
                <a:solidFill>
                  <a:srgbClr val="0000FF"/>
                </a:solidFill>
                <a:ea typeface="ＭＳ Ｐゴシック" pitchFamily="34" charset="-128"/>
              </a:rPr>
              <a:t>Exposure to mixed high-energy radiation fields, well-known field thanks to extensive FLUKA simulations</a:t>
            </a:r>
          </a:p>
          <a:p>
            <a:pPr>
              <a:buFont typeface="Symbol" pitchFamily="18" charset="2"/>
              <a:buNone/>
            </a:pPr>
            <a:endParaRPr lang="en-US" sz="3200" dirty="0" smtClean="0">
              <a:ea typeface="ＭＳ Ｐゴシック" pitchFamily="34" charset="-128"/>
            </a:endParaRPr>
          </a:p>
          <a:p>
            <a:r>
              <a:rPr lang="en-US" sz="3200" dirty="0" smtClean="0">
                <a:solidFill>
                  <a:srgbClr val="0000FF"/>
                </a:solidFill>
                <a:ea typeface="ＭＳ Ｐゴシック" pitchFamily="34" charset="-128"/>
              </a:rPr>
              <a:t>Mainly focused for SEE on installed LHC electronics</a:t>
            </a:r>
          </a:p>
          <a:p>
            <a:pPr lvl="1"/>
            <a:r>
              <a:rPr lang="en-US" dirty="0" smtClean="0">
                <a:ea typeface="ＭＳ Ｐゴシック" pitchFamily="34" charset="-128"/>
              </a:rPr>
              <a:t>four stations fully equipped for remote control and readout of components </a:t>
            </a:r>
          </a:p>
          <a:p>
            <a:pPr lvl="1"/>
            <a:r>
              <a:rPr lang="en-US" dirty="0" smtClean="0">
                <a:ea typeface="ＭＳ Ｐゴシック" pitchFamily="34" charset="-128"/>
              </a:rPr>
              <a:t>possible to test complete systems (crates)</a:t>
            </a:r>
          </a:p>
          <a:p>
            <a:pPr>
              <a:buFont typeface="Symbol" pitchFamily="18" charset="2"/>
              <a:buNone/>
            </a:pPr>
            <a:endParaRPr lang="en-US" sz="3200" dirty="0" smtClean="0">
              <a:ea typeface="ＭＳ Ｐゴシック" pitchFamily="34" charset="-128"/>
            </a:endParaRPr>
          </a:p>
          <a:p>
            <a:r>
              <a:rPr lang="en-US" sz="3200" dirty="0" smtClean="0">
                <a:solidFill>
                  <a:srgbClr val="0000FF"/>
                </a:solidFill>
                <a:ea typeface="ＭＳ Ｐゴシック" pitchFamily="34" charset="-128"/>
              </a:rPr>
              <a:t>Dose rates :</a:t>
            </a:r>
          </a:p>
          <a:p>
            <a:pPr lvl="1">
              <a:buSzPct val="60000"/>
              <a:buFont typeface="Courier New" pitchFamily="49" charset="0"/>
              <a:buChar char="o"/>
            </a:pPr>
            <a:r>
              <a:rPr lang="en-US" sz="3200" dirty="0" smtClean="0">
                <a:ea typeface="ＭＳ Ｐゴシック" pitchFamily="34" charset="-128"/>
              </a:rPr>
              <a:t>CNGS 		: 1 to 150 </a:t>
            </a:r>
            <a:r>
              <a:rPr lang="en-US" sz="3200" dirty="0" err="1" smtClean="0">
                <a:ea typeface="ＭＳ Ｐゴシック" pitchFamily="34" charset="-128"/>
              </a:rPr>
              <a:t>Gy</a:t>
            </a:r>
            <a:r>
              <a:rPr lang="en-US" sz="3200" dirty="0" smtClean="0">
                <a:ea typeface="ＭＳ Ｐゴシック" pitchFamily="34" charset="-128"/>
              </a:rPr>
              <a:t> per week</a:t>
            </a:r>
          </a:p>
          <a:p>
            <a:pPr lvl="1">
              <a:buSzPct val="60000"/>
              <a:buFont typeface="Courier New" pitchFamily="49" charset="0"/>
              <a:buChar char="o"/>
            </a:pPr>
            <a:r>
              <a:rPr lang="en-US" sz="3200" dirty="0" smtClean="0">
                <a:ea typeface="ＭＳ Ｐゴシック" pitchFamily="34" charset="-128"/>
              </a:rPr>
              <a:t>LHC ARC-DS 	: 1 to 200 </a:t>
            </a:r>
            <a:r>
              <a:rPr lang="en-US" sz="3200" dirty="0" err="1" smtClean="0">
                <a:ea typeface="ＭＳ Ｐゴシック" pitchFamily="34" charset="-128"/>
              </a:rPr>
              <a:t>Gy</a:t>
            </a:r>
            <a:r>
              <a:rPr lang="en-US" sz="3200" dirty="0" smtClean="0">
                <a:ea typeface="ＭＳ Ｐゴシック" pitchFamily="34" charset="-128"/>
              </a:rPr>
              <a:t> per year</a:t>
            </a:r>
          </a:p>
          <a:p>
            <a:endParaRPr lang="en-US" sz="3200" dirty="0" smtClean="0">
              <a:ea typeface="ＭＳ Ｐゴシック" pitchFamily="34" charset="-128"/>
            </a:endParaRPr>
          </a:p>
          <a:p>
            <a:r>
              <a:rPr lang="en-US" sz="3200" dirty="0" smtClean="0">
                <a:solidFill>
                  <a:srgbClr val="FF0000"/>
                </a:solidFill>
                <a:ea typeface="ＭＳ Ｐゴシック" pitchFamily="34" charset="-128"/>
              </a:rPr>
              <a:t>Drawback: </a:t>
            </a:r>
            <a:r>
              <a:rPr lang="en-US" sz="3200" dirty="0" smtClean="0">
                <a:solidFill>
                  <a:srgbClr val="FF0000"/>
                </a:solidFill>
                <a:ea typeface="ＭＳ Ｐゴシック" pitchFamily="34" charset="-128"/>
                <a:sym typeface="Wingdings"/>
              </a:rPr>
              <a:t></a:t>
            </a:r>
            <a:r>
              <a:rPr lang="en-US" sz="3200" dirty="0" smtClean="0">
                <a:solidFill>
                  <a:srgbClr val="FF0000"/>
                </a:solidFill>
                <a:ea typeface="ＭＳ Ｐゴシック" pitchFamily="34" charset="-128"/>
              </a:rPr>
              <a:t> </a:t>
            </a:r>
          </a:p>
          <a:p>
            <a:pPr lvl="1">
              <a:buFont typeface="Symbol" pitchFamily="18" charset="2"/>
              <a:buNone/>
            </a:pPr>
            <a:r>
              <a:rPr lang="en-US" sz="3200" dirty="0" smtClean="0">
                <a:ea typeface="ＭＳ Ｐゴシック" pitchFamily="34" charset="-128"/>
              </a:rPr>
              <a:t>Parasitic to CNGS, access conditions, long access tunnel, safety</a:t>
            </a:r>
          </a:p>
        </p:txBody>
      </p:sp>
      <p:sp>
        <p:nvSpPr>
          <p:cNvPr id="7" name="Text Placeholder 6"/>
          <p:cNvSpPr>
            <a:spLocks noGrp="1"/>
          </p:cNvSpPr>
          <p:nvPr>
            <p:ph type="body" sz="quarter" idx="13"/>
          </p:nvPr>
        </p:nvSpPr>
        <p:spPr/>
        <p:txBody>
          <a:bodyPr/>
          <a:lstStyle/>
          <a:p>
            <a:r>
              <a:rPr lang="en-US" dirty="0" smtClean="0"/>
              <a:t>Characteristics</a:t>
            </a:r>
            <a:endParaRPr lang="en-US" b="1" dirty="0" smtClean="0">
              <a:solidFill>
                <a:srgbClr val="C00000"/>
              </a:solidFill>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Irradiation facilities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Footer Placeholder 3"/>
          <p:cNvSpPr>
            <a:spLocks noGrp="1"/>
          </p:cNvSpPr>
          <p:nvPr>
            <p:ph type="ftr" sz="quarter" idx="11"/>
          </p:nvPr>
        </p:nvSpPr>
        <p:spPr/>
        <p:txBody>
          <a:bodyPr/>
          <a:lstStyle/>
          <a:p>
            <a:pPr>
              <a:defRPr/>
            </a:pPr>
            <a:r>
              <a:rPr lang="en-US" smtClean="0"/>
              <a:t>Lucie Linssen, Physics Opportunities Workshop</a:t>
            </a:r>
            <a:endParaRPr lang="en-US" dirty="0"/>
          </a:p>
        </p:txBody>
      </p:sp>
      <p:sp>
        <p:nvSpPr>
          <p:cNvPr id="5" name="Slide Number Placeholder 4"/>
          <p:cNvSpPr>
            <a:spLocks noGrp="1"/>
          </p:cNvSpPr>
          <p:nvPr>
            <p:ph type="sldNum" sz="quarter" idx="12"/>
          </p:nvPr>
        </p:nvSpPr>
        <p:spPr/>
        <p:txBody>
          <a:bodyPr/>
          <a:lstStyle/>
          <a:p>
            <a:pPr>
              <a:defRPr/>
            </a:pPr>
            <a:fld id="{81CAAEE0-71EF-4E90-A6C4-A91C876B9738}" type="slidenum">
              <a:rPr lang="en-US" smtClean="0"/>
              <a:pPr>
                <a:defRPr/>
              </a:pPr>
              <a:t>4</a:t>
            </a:fld>
            <a:endParaRPr lang="en-US" dirty="0"/>
          </a:p>
        </p:txBody>
      </p:sp>
      <p:sp>
        <p:nvSpPr>
          <p:cNvPr id="6" name="Content Placeholder 5"/>
          <p:cNvSpPr>
            <a:spLocks noGrp="1"/>
          </p:cNvSpPr>
          <p:nvPr>
            <p:ph sz="quarter" idx="1"/>
          </p:nvPr>
        </p:nvSpPr>
        <p:spPr/>
        <p:txBody>
          <a:bodyPr>
            <a:normAutofit fontScale="92500" lnSpcReduction="10000"/>
          </a:bodyPr>
          <a:lstStyle/>
          <a:p>
            <a:r>
              <a:rPr lang="en-US" dirty="0" smtClean="0">
                <a:solidFill>
                  <a:srgbClr val="0000FF"/>
                </a:solidFill>
              </a:rPr>
              <a:t>Test and development of prototypes or final assemblies before installation in a radiation environment</a:t>
            </a:r>
          </a:p>
          <a:p>
            <a:pPr lvl="1"/>
            <a:r>
              <a:rPr lang="en-US" dirty="0" smtClean="0"/>
              <a:t>issues addressed (not exhaustive)</a:t>
            </a:r>
          </a:p>
          <a:p>
            <a:pPr lvl="2"/>
            <a:r>
              <a:rPr lang="en-US" dirty="0" smtClean="0"/>
              <a:t>SEU, radiation damage, performance degradation of electronics</a:t>
            </a:r>
          </a:p>
          <a:p>
            <a:pPr lvl="2"/>
            <a:r>
              <a:rPr lang="en-US" dirty="0" smtClean="0"/>
              <a:t>beam impact or radiation damage on materials</a:t>
            </a:r>
          </a:p>
          <a:p>
            <a:pPr lvl="2"/>
            <a:r>
              <a:rPr lang="en-US" dirty="0" smtClean="0"/>
              <a:t>performance degradation after long exposure (ageing)</a:t>
            </a:r>
          </a:p>
          <a:p>
            <a:pPr lvl="2"/>
            <a:r>
              <a:rPr lang="en-US" dirty="0" smtClean="0"/>
              <a:t>performance evaluation under background/”noise” conditions</a:t>
            </a:r>
          </a:p>
          <a:p>
            <a:pPr lvl="1"/>
            <a:r>
              <a:rPr lang="en-US" dirty="0" smtClean="0"/>
              <a:t>passive or “hot” (i.e. online) irradiations</a:t>
            </a:r>
          </a:p>
          <a:p>
            <a:endParaRPr lang="en-US" dirty="0" smtClean="0"/>
          </a:p>
          <a:p>
            <a:r>
              <a:rPr lang="en-US" dirty="0" smtClean="0">
                <a:solidFill>
                  <a:srgbClr val="0000FF"/>
                </a:solidFill>
              </a:rPr>
              <a:t>Test or calibration of components</a:t>
            </a:r>
          </a:p>
          <a:p>
            <a:pPr lvl="1"/>
            <a:r>
              <a:rPr lang="en-US" dirty="0" smtClean="0"/>
              <a:t>radiation measurement/monitoring devices</a:t>
            </a:r>
          </a:p>
          <a:p>
            <a:pPr lvl="1"/>
            <a:r>
              <a:rPr lang="en-US" dirty="0" smtClean="0"/>
              <a:t>feedback data to simulation codes </a:t>
            </a:r>
            <a:endParaRPr lang="en-US" dirty="0"/>
          </a:p>
        </p:txBody>
      </p:sp>
      <p:sp>
        <p:nvSpPr>
          <p:cNvPr id="7" name="Text Placeholder 6"/>
          <p:cNvSpPr>
            <a:spLocks noGrp="1"/>
          </p:cNvSpPr>
          <p:nvPr>
            <p:ph type="body" sz="quarter" idx="13"/>
          </p:nvPr>
        </p:nvSpPr>
        <p:spPr/>
        <p:txBody>
          <a:bodyPr/>
          <a:lstStyle/>
          <a:p>
            <a:r>
              <a:rPr lang="en-US" dirty="0" smtClean="0"/>
              <a:t>What for?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Setup and operate an irradiation </a:t>
            </a:r>
            <a:r>
              <a:rPr lang="en-US" dirty="0" smtClean="0">
                <a:solidFill>
                  <a:srgbClr val="FF0000"/>
                </a:solidFill>
              </a:rPr>
              <a:t>facility</a:t>
            </a:r>
            <a:endParaRPr lang="en-US" dirty="0">
              <a:solidFill>
                <a:srgbClr val="FF0000"/>
              </a:solidFill>
            </a:endParaRPr>
          </a:p>
        </p:txBody>
      </p:sp>
      <p:sp>
        <p:nvSpPr>
          <p:cNvPr id="4" name="Date Placeholder 3"/>
          <p:cNvSpPr>
            <a:spLocks noGrp="1"/>
          </p:cNvSpPr>
          <p:nvPr>
            <p:ph type="dt" sz="half" idx="10"/>
          </p:nvPr>
        </p:nvSpPr>
        <p:spPr/>
        <p:txBody>
          <a:bodyPr/>
          <a:lstStyle/>
          <a:p>
            <a:pPr>
              <a:defRPr/>
            </a:pPr>
            <a:r>
              <a:rPr lang="en-US" smtClean="0"/>
              <a:t>CERN, May 13th 2009</a:t>
            </a:r>
            <a:endParaRPr lang="en-US"/>
          </a:p>
        </p:txBody>
      </p:sp>
      <p:sp>
        <p:nvSpPr>
          <p:cNvPr id="5" name="Slide Number Placeholder 4"/>
          <p:cNvSpPr>
            <a:spLocks noGrp="1"/>
          </p:cNvSpPr>
          <p:nvPr>
            <p:ph type="sldNum" sz="quarter" idx="12"/>
          </p:nvPr>
        </p:nvSpPr>
        <p:spPr/>
        <p:txBody>
          <a:bodyPr/>
          <a:lstStyle/>
          <a:p>
            <a:pPr>
              <a:defRPr/>
            </a:pPr>
            <a:fld id="{D937E3E2-8DDA-4B22-8EE7-613B19A855CA}" type="slidenum">
              <a:rPr lang="en-US" smtClean="0"/>
              <a:pPr>
                <a:defRPr/>
              </a:pPr>
              <a:t>5</a:t>
            </a:fld>
            <a:endParaRPr lang="en-US" dirty="0"/>
          </a:p>
        </p:txBody>
      </p:sp>
      <p:sp>
        <p:nvSpPr>
          <p:cNvPr id="7" name="Content Placeholder 6"/>
          <p:cNvSpPr>
            <a:spLocks noGrp="1"/>
          </p:cNvSpPr>
          <p:nvPr>
            <p:ph sz="quarter" idx="1"/>
          </p:nvPr>
        </p:nvSpPr>
        <p:spPr/>
        <p:txBody>
          <a:bodyPr>
            <a:normAutofit fontScale="62500" lnSpcReduction="20000"/>
          </a:bodyPr>
          <a:lstStyle/>
          <a:p>
            <a:r>
              <a:rPr lang="en-US" dirty="0" smtClean="0">
                <a:solidFill>
                  <a:srgbClr val="0000FF"/>
                </a:solidFill>
              </a:rPr>
              <a:t>Deliver the desired beam</a:t>
            </a:r>
          </a:p>
          <a:p>
            <a:pPr lvl="1"/>
            <a:r>
              <a:rPr lang="en-US" dirty="0" smtClean="0"/>
              <a:t>intensity, beam spot, time structure (slow or fast extraction)</a:t>
            </a:r>
          </a:p>
          <a:p>
            <a:pPr lvl="1"/>
            <a:r>
              <a:rPr lang="en-US" dirty="0" smtClean="0"/>
              <a:t>steering : beam and/or equipment (scanning table)</a:t>
            </a:r>
          </a:p>
          <a:p>
            <a:pPr lvl="1"/>
            <a:r>
              <a:rPr lang="en-US" dirty="0" smtClean="0"/>
              <a:t>monitoring of beam intensity and radiation field</a:t>
            </a:r>
          </a:p>
          <a:p>
            <a:pPr lvl="2"/>
            <a:r>
              <a:rPr lang="en-US" dirty="0" smtClean="0"/>
              <a:t>reference maps available to users</a:t>
            </a:r>
          </a:p>
          <a:p>
            <a:endParaRPr lang="en-US" sz="1636" dirty="0" smtClean="0"/>
          </a:p>
          <a:p>
            <a:r>
              <a:rPr lang="en-US" dirty="0" smtClean="0">
                <a:solidFill>
                  <a:srgbClr val="0000FF"/>
                </a:solidFill>
              </a:rPr>
              <a:t>Know and control the radiation environment</a:t>
            </a:r>
          </a:p>
          <a:p>
            <a:pPr lvl="1"/>
            <a:r>
              <a:rPr lang="en-US" dirty="0" smtClean="0"/>
              <a:t>provide detailed Monte Carlo simulations in order to have well-defined spectra</a:t>
            </a:r>
          </a:p>
          <a:p>
            <a:pPr lvl="1"/>
            <a:r>
              <a:rPr lang="en-US" dirty="0" smtClean="0"/>
              <a:t>in-situ </a:t>
            </a:r>
            <a:r>
              <a:rPr lang="en-US" dirty="0" err="1" smtClean="0"/>
              <a:t>dosimetry</a:t>
            </a:r>
            <a:r>
              <a:rPr lang="en-US" dirty="0" smtClean="0"/>
              <a:t> providing information on the actual doses accumulated </a:t>
            </a:r>
          </a:p>
          <a:p>
            <a:pPr lvl="1"/>
            <a:r>
              <a:rPr lang="en-US" dirty="0" smtClean="0"/>
              <a:t>escaping radiation (by shielding) and internal activation (by design) must remain within limits</a:t>
            </a:r>
          </a:p>
          <a:p>
            <a:pPr lvl="1"/>
            <a:r>
              <a:rPr lang="en-US" dirty="0" smtClean="0"/>
              <a:t>for high intensities:</a:t>
            </a:r>
          </a:p>
          <a:p>
            <a:pPr lvl="2"/>
            <a:r>
              <a:rPr lang="en-US" dirty="0" smtClean="0"/>
              <a:t>closed ventilation loop, humidity control</a:t>
            </a:r>
          </a:p>
          <a:p>
            <a:pPr lvl="2"/>
            <a:r>
              <a:rPr lang="en-US" dirty="0" smtClean="0"/>
              <a:t>Impact on infrastructure – optimized maintenance procedures</a:t>
            </a:r>
          </a:p>
          <a:p>
            <a:endParaRPr lang="en-US" sz="1636" dirty="0" smtClean="0"/>
          </a:p>
          <a:p>
            <a:r>
              <a:rPr lang="en-US" dirty="0" smtClean="0">
                <a:solidFill>
                  <a:srgbClr val="0000FF"/>
                </a:solidFill>
              </a:rPr>
              <a:t>Access conditions</a:t>
            </a:r>
          </a:p>
          <a:p>
            <a:pPr lvl="1"/>
            <a:r>
              <a:rPr lang="en-US" dirty="0" smtClean="0"/>
              <a:t>pre-test documentation, preparation and optimization: materials, time</a:t>
            </a:r>
          </a:p>
          <a:p>
            <a:pPr lvl="1"/>
            <a:r>
              <a:rPr lang="en-US" dirty="0" smtClean="0"/>
              <a:t>access authorization, training</a:t>
            </a:r>
          </a:p>
          <a:p>
            <a:pPr lvl="1"/>
            <a:r>
              <a:rPr lang="en-US" dirty="0" smtClean="0"/>
              <a:t>traceability : in/out movements, logs, RP control</a:t>
            </a:r>
          </a:p>
        </p:txBody>
      </p:sp>
      <p:sp>
        <p:nvSpPr>
          <p:cNvPr id="8" name="Text Placeholder 7"/>
          <p:cNvSpPr>
            <a:spLocks noGrp="1"/>
          </p:cNvSpPr>
          <p:nvPr>
            <p:ph type="body" sz="quarter" idx="13"/>
          </p:nvPr>
        </p:nvSpPr>
        <p:spPr/>
        <p:txBody>
          <a:bodyPr/>
          <a:lstStyle/>
          <a:p>
            <a:r>
              <a:rPr lang="en-US" dirty="0" smtClean="0"/>
              <a:t>What it really involves?</a:t>
            </a:r>
            <a:endParaRPr lang="en-US" sz="1000" dirty="0"/>
          </a:p>
        </p:txBody>
      </p:sp>
      <p:sp>
        <p:nvSpPr>
          <p:cNvPr id="9" name="Footer Placeholder 8"/>
          <p:cNvSpPr>
            <a:spLocks noGrp="1"/>
          </p:cNvSpPr>
          <p:nvPr>
            <p:ph type="ftr" sz="quarter" idx="11"/>
          </p:nvPr>
        </p:nvSpPr>
        <p:spPr/>
        <p:txBody>
          <a:bodyPr/>
          <a:lstStyle/>
          <a:p>
            <a:pPr>
              <a:defRPr/>
            </a:pPr>
            <a:r>
              <a:rPr lang="en-US" smtClean="0"/>
              <a:t>Lucie Linssen, Physics Opportunities Workshop</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Setup and operate an irradiation facility</a:t>
            </a:r>
            <a:endParaRPr lang="en-US" dirty="0"/>
          </a:p>
        </p:txBody>
      </p:sp>
      <p:sp>
        <p:nvSpPr>
          <p:cNvPr id="4" name="Date Placeholder 3"/>
          <p:cNvSpPr>
            <a:spLocks noGrp="1"/>
          </p:cNvSpPr>
          <p:nvPr>
            <p:ph type="dt" sz="half" idx="10"/>
          </p:nvPr>
        </p:nvSpPr>
        <p:spPr/>
        <p:txBody>
          <a:bodyPr/>
          <a:lstStyle/>
          <a:p>
            <a:pPr>
              <a:defRPr/>
            </a:pPr>
            <a:r>
              <a:rPr lang="en-US" smtClean="0"/>
              <a:t>CERN, May 13th 2009</a:t>
            </a:r>
            <a:endParaRPr lang="en-US"/>
          </a:p>
        </p:txBody>
      </p:sp>
      <p:sp>
        <p:nvSpPr>
          <p:cNvPr id="5" name="Slide Number Placeholder 4"/>
          <p:cNvSpPr>
            <a:spLocks noGrp="1"/>
          </p:cNvSpPr>
          <p:nvPr>
            <p:ph type="sldNum" sz="quarter" idx="12"/>
          </p:nvPr>
        </p:nvSpPr>
        <p:spPr/>
        <p:txBody>
          <a:bodyPr/>
          <a:lstStyle/>
          <a:p>
            <a:pPr>
              <a:defRPr/>
            </a:pPr>
            <a:fld id="{D937E3E2-8DDA-4B22-8EE7-613B19A855CA}" type="slidenum">
              <a:rPr lang="en-US" smtClean="0"/>
              <a:pPr>
                <a:defRPr/>
              </a:pPr>
              <a:t>6</a:t>
            </a:fld>
            <a:endParaRPr lang="en-US" dirty="0"/>
          </a:p>
        </p:txBody>
      </p:sp>
      <p:sp>
        <p:nvSpPr>
          <p:cNvPr id="7" name="Content Placeholder 6"/>
          <p:cNvSpPr>
            <a:spLocks noGrp="1"/>
          </p:cNvSpPr>
          <p:nvPr>
            <p:ph sz="quarter" idx="1"/>
          </p:nvPr>
        </p:nvSpPr>
        <p:spPr/>
        <p:txBody>
          <a:bodyPr>
            <a:normAutofit fontScale="70000" lnSpcReduction="20000"/>
          </a:bodyPr>
          <a:lstStyle/>
          <a:p>
            <a:r>
              <a:rPr lang="en-US" b="1" dirty="0" smtClean="0">
                <a:solidFill>
                  <a:srgbClr val="0000FF"/>
                </a:solidFill>
              </a:rPr>
              <a:t>Auxiliary installations</a:t>
            </a:r>
          </a:p>
          <a:p>
            <a:pPr lvl="1"/>
            <a:r>
              <a:rPr lang="en-US" dirty="0" smtClean="0"/>
              <a:t>nearby </a:t>
            </a:r>
            <a:r>
              <a:rPr lang="en-US" b="1" dirty="0" smtClean="0"/>
              <a:t>control room</a:t>
            </a:r>
            <a:r>
              <a:rPr lang="en-US" dirty="0" smtClean="0"/>
              <a:t> for “hot” tests during exposure</a:t>
            </a:r>
          </a:p>
          <a:p>
            <a:pPr lvl="1"/>
            <a:r>
              <a:rPr lang="en-US" b="1" dirty="0" smtClean="0"/>
              <a:t>remote handling </a:t>
            </a:r>
            <a:r>
              <a:rPr lang="en-US" dirty="0" smtClean="0"/>
              <a:t>of equipment and services</a:t>
            </a:r>
          </a:p>
          <a:p>
            <a:pPr lvl="1"/>
            <a:r>
              <a:rPr lang="en-US" b="1" dirty="0" smtClean="0"/>
              <a:t>storage area</a:t>
            </a:r>
          </a:p>
          <a:p>
            <a:pPr lvl="2"/>
            <a:r>
              <a:rPr lang="en-US" dirty="0" smtClean="0"/>
              <a:t>initial cool down just after exposure</a:t>
            </a:r>
          </a:p>
          <a:p>
            <a:pPr lvl="2"/>
            <a:r>
              <a:rPr lang="en-US" dirty="0" smtClean="0"/>
              <a:t>medium/long term storage in view of future re-use</a:t>
            </a:r>
          </a:p>
          <a:p>
            <a:pPr lvl="1"/>
            <a:r>
              <a:rPr lang="en-US" b="1" dirty="0" smtClean="0"/>
              <a:t>qualified lab </a:t>
            </a:r>
            <a:r>
              <a:rPr lang="en-US" dirty="0" smtClean="0"/>
              <a:t>to work on exposed materials</a:t>
            </a:r>
          </a:p>
          <a:p>
            <a:pPr lvl="2"/>
            <a:r>
              <a:rPr lang="en-US" dirty="0" smtClean="0"/>
              <a:t>modify for re-use, analysis after irradiation</a:t>
            </a:r>
          </a:p>
          <a:p>
            <a:pPr lvl="1"/>
            <a:r>
              <a:rPr lang="en-US" b="1" dirty="0" smtClean="0"/>
              <a:t>flexible detector infrastructure</a:t>
            </a:r>
          </a:p>
          <a:p>
            <a:pPr lvl="2"/>
            <a:r>
              <a:rPr lang="en-US" dirty="0" smtClean="0"/>
              <a:t>E.g. gas systems, cooling</a:t>
            </a:r>
          </a:p>
          <a:p>
            <a:endParaRPr lang="en-US" dirty="0" smtClean="0"/>
          </a:p>
          <a:p>
            <a:r>
              <a:rPr lang="en-US" dirty="0" smtClean="0">
                <a:solidFill>
                  <a:srgbClr val="0000FF"/>
                </a:solidFill>
              </a:rPr>
              <a:t>Final product: make scientific results available to the community</a:t>
            </a:r>
          </a:p>
          <a:p>
            <a:pPr lvl="2"/>
            <a:r>
              <a:rPr lang="en-US" dirty="0" smtClean="0"/>
              <a:t>document and spread out the knowledge</a:t>
            </a:r>
          </a:p>
          <a:p>
            <a:pPr lvl="2"/>
            <a:r>
              <a:rPr lang="en-US" b="1" dirty="0" smtClean="0"/>
              <a:t>results database</a:t>
            </a:r>
            <a:r>
              <a:rPr lang="en-US" dirty="0" smtClean="0"/>
              <a:t>: materials, components, ..</a:t>
            </a:r>
          </a:p>
          <a:p>
            <a:pPr lvl="2"/>
            <a:endParaRPr lang="en-US" dirty="0" smtClean="0"/>
          </a:p>
          <a:p>
            <a:pPr lvl="1"/>
            <a:r>
              <a:rPr lang="en-US" dirty="0" smtClean="0">
                <a:solidFill>
                  <a:srgbClr val="0000FF"/>
                </a:solidFill>
              </a:rPr>
              <a:t>.. and </a:t>
            </a:r>
            <a:r>
              <a:rPr lang="en-US" b="1" dirty="0" smtClean="0">
                <a:solidFill>
                  <a:srgbClr val="0000FF"/>
                </a:solidFill>
              </a:rPr>
              <a:t>radioactive waste </a:t>
            </a:r>
          </a:p>
          <a:p>
            <a:pPr lvl="2"/>
            <a:r>
              <a:rPr lang="en-US" dirty="0" smtClean="0">
                <a:solidFill>
                  <a:srgbClr val="FF0000"/>
                </a:solidFill>
              </a:rPr>
              <a:t>must be considered from the beginning !</a:t>
            </a:r>
            <a:endParaRPr lang="en-US" dirty="0">
              <a:solidFill>
                <a:srgbClr val="FF0000"/>
              </a:solidFill>
            </a:endParaRPr>
          </a:p>
        </p:txBody>
      </p:sp>
      <p:sp>
        <p:nvSpPr>
          <p:cNvPr id="8" name="Text Placeholder 7"/>
          <p:cNvSpPr>
            <a:spLocks noGrp="1"/>
          </p:cNvSpPr>
          <p:nvPr>
            <p:ph type="body" sz="quarter" idx="13"/>
          </p:nvPr>
        </p:nvSpPr>
        <p:spPr/>
        <p:txBody>
          <a:bodyPr/>
          <a:lstStyle/>
          <a:p>
            <a:r>
              <a:rPr lang="en-US" dirty="0" smtClean="0"/>
              <a:t>… what it really involves?</a:t>
            </a:r>
            <a:endParaRPr lang="en-US" dirty="0"/>
          </a:p>
        </p:txBody>
      </p:sp>
      <p:sp>
        <p:nvSpPr>
          <p:cNvPr id="9" name="Footer Placeholder 8"/>
          <p:cNvSpPr>
            <a:spLocks noGrp="1"/>
          </p:cNvSpPr>
          <p:nvPr>
            <p:ph type="ftr" sz="quarter" idx="11"/>
          </p:nvPr>
        </p:nvSpPr>
        <p:spPr/>
        <p:txBody>
          <a:bodyPr/>
          <a:lstStyle/>
          <a:p>
            <a:pPr>
              <a:defRPr/>
            </a:pPr>
            <a:r>
              <a:rPr lang="en-US" smtClean="0"/>
              <a:t>Lucie Linssen, Physics Opportunities Workshop</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1371600" y="1905000"/>
            <a:ext cx="7123113" cy="3657600"/>
          </a:xfrm>
        </p:spPr>
        <p:txBody>
          <a:bodyPr>
            <a:normAutofit fontScale="92500" lnSpcReduction="10000"/>
          </a:bodyPr>
          <a:lstStyle/>
          <a:p>
            <a:pPr marL="230188" indent="-230188">
              <a:buFont typeface="Wingdings" pitchFamily="2" charset="2"/>
              <a:buChar char="q"/>
            </a:pPr>
            <a:r>
              <a:rPr lang="en-US" dirty="0" smtClean="0"/>
              <a:t>PS</a:t>
            </a:r>
          </a:p>
          <a:p>
            <a:pPr marL="870268" lvl="1" indent="-230188">
              <a:buFont typeface="Wingdings" pitchFamily="2" charset="2"/>
              <a:buChar char="q"/>
            </a:pPr>
            <a:r>
              <a:rPr lang="en-US" b="1" dirty="0" smtClean="0">
                <a:solidFill>
                  <a:srgbClr val="FF0000"/>
                </a:solidFill>
              </a:rPr>
              <a:t>Proton irradiation </a:t>
            </a:r>
            <a:r>
              <a:rPr lang="en-US" dirty="0" smtClean="0"/>
              <a:t>facility in the East Area (since 1992)</a:t>
            </a:r>
          </a:p>
          <a:p>
            <a:pPr marL="230188" indent="-230188">
              <a:buFont typeface="Wingdings" pitchFamily="2" charset="2"/>
              <a:buChar char="q"/>
            </a:pPr>
            <a:r>
              <a:rPr lang="en-US" dirty="0" smtClean="0"/>
              <a:t>SPS</a:t>
            </a:r>
          </a:p>
          <a:p>
            <a:pPr marL="870268" lvl="1" indent="-230188">
              <a:buFont typeface="Wingdings" pitchFamily="2" charset="2"/>
              <a:buChar char="q"/>
            </a:pPr>
            <a:r>
              <a:rPr lang="en-US" b="1" dirty="0" smtClean="0">
                <a:solidFill>
                  <a:srgbClr val="FF0000"/>
                </a:solidFill>
              </a:rPr>
              <a:t>GIF - G</a:t>
            </a:r>
            <a:r>
              <a:rPr lang="en-US" dirty="0" smtClean="0"/>
              <a:t>amma </a:t>
            </a:r>
            <a:r>
              <a:rPr lang="en-US" b="1" dirty="0" smtClean="0">
                <a:solidFill>
                  <a:srgbClr val="FF0000"/>
                </a:solidFill>
              </a:rPr>
              <a:t>I</a:t>
            </a:r>
            <a:r>
              <a:rPr lang="en-US" dirty="0" smtClean="0"/>
              <a:t>rradiation </a:t>
            </a:r>
            <a:r>
              <a:rPr lang="en-US" b="1" dirty="0" smtClean="0">
                <a:solidFill>
                  <a:srgbClr val="FF0000"/>
                </a:solidFill>
              </a:rPr>
              <a:t>F</a:t>
            </a:r>
            <a:r>
              <a:rPr lang="en-US" dirty="0" smtClean="0"/>
              <a:t>acility in the West Area (since 1997)</a:t>
            </a:r>
          </a:p>
          <a:p>
            <a:pPr marL="870268" lvl="1" indent="-230188">
              <a:buFont typeface="Wingdings" pitchFamily="2" charset="2"/>
              <a:buChar char="q"/>
            </a:pPr>
            <a:r>
              <a:rPr lang="en-US" b="1" dirty="0" smtClean="0">
                <a:solidFill>
                  <a:srgbClr val="FF0000"/>
                </a:solidFill>
              </a:rPr>
              <a:t>CERF - CE</a:t>
            </a:r>
            <a:r>
              <a:rPr lang="en-US" dirty="0" smtClean="0"/>
              <a:t>RN </a:t>
            </a:r>
            <a:r>
              <a:rPr lang="en-US" b="1" dirty="0" smtClean="0">
                <a:solidFill>
                  <a:srgbClr val="FF0000"/>
                </a:solidFill>
              </a:rPr>
              <a:t>R</a:t>
            </a:r>
            <a:r>
              <a:rPr lang="en-US" dirty="0" smtClean="0"/>
              <a:t>eference </a:t>
            </a:r>
            <a:r>
              <a:rPr lang="en-US" b="1" dirty="0" smtClean="0">
                <a:solidFill>
                  <a:srgbClr val="FF0000"/>
                </a:solidFill>
              </a:rPr>
              <a:t>F</a:t>
            </a:r>
            <a:r>
              <a:rPr lang="en-US" dirty="0" smtClean="0"/>
              <a:t>acility in the North Area (since 1992)</a:t>
            </a:r>
          </a:p>
          <a:p>
            <a:pPr marL="870268" lvl="1" indent="-230188">
              <a:buFont typeface="Wingdings" pitchFamily="2" charset="2"/>
              <a:buChar char="q"/>
            </a:pPr>
            <a:r>
              <a:rPr lang="en-US" dirty="0" smtClean="0"/>
              <a:t>(parasitic) irradiation of electronics in CNGS</a:t>
            </a:r>
          </a:p>
          <a:p>
            <a:pPr marL="230188" indent="-230188"/>
            <a:r>
              <a:rPr lang="en-US" dirty="0" smtClean="0">
                <a:solidFill>
                  <a:srgbClr val="0000FF"/>
                </a:solidFill>
              </a:rPr>
              <a:t>… and ad-hoc tests </a:t>
            </a:r>
            <a:r>
              <a:rPr lang="en-US" sz="1400" dirty="0" smtClean="0">
                <a:solidFill>
                  <a:srgbClr val="0000FF"/>
                </a:solidFill>
              </a:rPr>
              <a:t>– now decommissioned </a:t>
            </a:r>
          </a:p>
          <a:p>
            <a:pPr marL="870268" lvl="1" indent="-230188">
              <a:buFont typeface="Wingdings" pitchFamily="2" charset="2"/>
              <a:buChar char="q"/>
            </a:pPr>
            <a:r>
              <a:rPr lang="en-US" dirty="0" smtClean="0"/>
              <a:t>(parasitic) irradiation of electronics in the SPS/TCC2 target area</a:t>
            </a:r>
          </a:p>
          <a:p>
            <a:pPr marL="870268" lvl="1" indent="-230188">
              <a:buFont typeface="Wingdings" pitchFamily="2" charset="2"/>
              <a:buChar char="q"/>
            </a:pPr>
            <a:r>
              <a:rPr lang="en-US" dirty="0" smtClean="0"/>
              <a:t>material test (collimators, targets) in TT40 line</a:t>
            </a:r>
          </a:p>
          <a:p>
            <a:pPr marL="870268" lvl="1" indent="-230188">
              <a:buFont typeface="Wingdings" pitchFamily="2" charset="2"/>
              <a:buChar char="q"/>
            </a:pPr>
            <a:r>
              <a:rPr lang="en-US" dirty="0" smtClean="0"/>
              <a:t>(parasitic) irradiation of materials or “target units” in ISOLDE</a:t>
            </a:r>
          </a:p>
        </p:txBody>
      </p:sp>
      <p:sp>
        <p:nvSpPr>
          <p:cNvPr id="8" name="Title 7"/>
          <p:cNvSpPr>
            <a:spLocks noGrp="1"/>
          </p:cNvSpPr>
          <p:nvPr>
            <p:ph type="title"/>
          </p:nvPr>
        </p:nvSpPr>
        <p:spPr>
          <a:xfrm>
            <a:off x="1371600" y="838200"/>
            <a:ext cx="7620000" cy="990600"/>
          </a:xfrm>
        </p:spPr>
        <p:txBody>
          <a:bodyPr/>
          <a:lstStyle/>
          <a:p>
            <a:r>
              <a:rPr lang="en-US" dirty="0" smtClean="0"/>
              <a:t>Present Irradiation Facilities</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5" name="Slide Number Placeholder 4"/>
          <p:cNvSpPr>
            <a:spLocks noGrp="1"/>
          </p:cNvSpPr>
          <p:nvPr>
            <p:ph type="sldNum" sz="quarter" idx="11"/>
          </p:nvPr>
        </p:nvSpPr>
        <p:spPr/>
        <p:txBody>
          <a:bodyPr/>
          <a:lstStyle/>
          <a:p>
            <a:pPr>
              <a:defRPr/>
            </a:pPr>
            <a:fld id="{81CAAEE0-71EF-4E90-A6C4-A91C876B9738}" type="slidenum">
              <a:rPr lang="en-US" smtClean="0"/>
              <a:pPr>
                <a:defRPr/>
              </a:pPr>
              <a:t>7</a:t>
            </a:fld>
            <a:endParaRPr lang="en-US" dirty="0"/>
          </a:p>
        </p:txBody>
      </p:sp>
      <p:sp>
        <p:nvSpPr>
          <p:cNvPr id="4" name="Footer Placeholder 3"/>
          <p:cNvSpPr>
            <a:spLocks noGrp="1"/>
          </p:cNvSpPr>
          <p:nvPr>
            <p:ph type="ftr" sz="quarter" idx="12"/>
          </p:nvPr>
        </p:nvSpPr>
        <p:spPr/>
        <p:txBody>
          <a:bodyPr/>
          <a:lstStyle/>
          <a:p>
            <a:pPr>
              <a:defRPr/>
            </a:pPr>
            <a:r>
              <a:rPr lang="en-US" smtClean="0"/>
              <a:t>Lucie Linssen, Physics Opportunities Workshop</a:t>
            </a:r>
            <a:endParaRPr lang="en-US" dirty="0"/>
          </a:p>
        </p:txBody>
      </p:sp>
      <p:sp>
        <p:nvSpPr>
          <p:cNvPr id="7" name="Title 7"/>
          <p:cNvSpPr txBox="1">
            <a:spLocks/>
          </p:cNvSpPr>
          <p:nvPr/>
        </p:nvSpPr>
        <p:spPr>
          <a:xfrm>
            <a:off x="76200" y="5486400"/>
            <a:ext cx="8915400" cy="990600"/>
          </a:xfrm>
          <a:prstGeom prst="rect">
            <a:avLst/>
          </a:prstGeom>
          <a:solidFill>
            <a:schemeClr val="accent2">
              <a:lumMod val="75000"/>
            </a:schemeClr>
          </a:solidFill>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bg1"/>
                </a:solidFill>
                <a:effectLst/>
                <a:uLnTx/>
                <a:uFillTx/>
                <a:latin typeface="Calibri" pitchFamily="34" charset="0"/>
                <a:ea typeface="+mj-ea"/>
                <a:cs typeface="+mj-cs"/>
              </a:rPr>
              <a:t>Due to limited time for this talk, please see spare</a:t>
            </a:r>
            <a:r>
              <a:rPr kumimoji="0" lang="en-US" sz="2000" b="0" i="0" u="none" strike="noStrike" kern="1200" cap="none" spc="0" normalizeH="0" noProof="0" dirty="0" smtClean="0">
                <a:ln>
                  <a:noFill/>
                </a:ln>
                <a:solidFill>
                  <a:schemeClr val="bg1"/>
                </a:solidFill>
                <a:effectLst/>
                <a:uLnTx/>
                <a:uFillTx/>
                <a:latin typeface="Calibri" pitchFamily="34" charset="0"/>
                <a:ea typeface="+mj-ea"/>
                <a:cs typeface="+mj-cs"/>
              </a:rPr>
              <a:t> slides for summary on the current/past facilities with their assets and shortfalls</a:t>
            </a:r>
            <a:endParaRPr kumimoji="0" lang="en-US" sz="2000" b="0" i="0" u="none" strike="noStrike" kern="1200" cap="none" spc="0" normalizeH="0" baseline="0" noProof="0" dirty="0">
              <a:ln>
                <a:noFill/>
              </a:ln>
              <a:solidFill>
                <a:schemeClr val="bg1"/>
              </a:solidFill>
              <a:effectLst/>
              <a:uLnTx/>
              <a:uFillTx/>
              <a:latin typeface="Calibri" pitchFamily="34" charset="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1371600" y="2743200"/>
            <a:ext cx="7123113" cy="2514600"/>
          </a:xfrm>
        </p:spPr>
        <p:txBody>
          <a:bodyPr>
            <a:normAutofit/>
          </a:bodyPr>
          <a:lstStyle/>
          <a:p>
            <a:pPr marL="350838" indent="-350838">
              <a:buFont typeface="Wingdings" pitchFamily="2" charset="2"/>
              <a:buChar char="q"/>
            </a:pPr>
            <a:r>
              <a:rPr lang="en-US" dirty="0" smtClean="0"/>
              <a:t>Survey results </a:t>
            </a:r>
          </a:p>
          <a:p>
            <a:pPr marL="990918" lvl="1" indent="-350838">
              <a:buFont typeface="Wingdings" pitchFamily="2" charset="2"/>
              <a:buChar char="q"/>
            </a:pPr>
            <a:r>
              <a:rPr lang="en-US" dirty="0" smtClean="0"/>
              <a:t>Requirements, future prospects,</a:t>
            </a:r>
          </a:p>
          <a:p>
            <a:pPr marL="990918" lvl="1" indent="-350838">
              <a:buFont typeface="Wingdings" pitchFamily="2" charset="2"/>
              <a:buChar char="q"/>
            </a:pPr>
            <a:r>
              <a:rPr lang="en-US" dirty="0" smtClean="0"/>
              <a:t>Possible implementations</a:t>
            </a:r>
          </a:p>
          <a:p>
            <a:pPr marL="350838" indent="-350838">
              <a:buFont typeface="Wingdings" pitchFamily="2" charset="2"/>
              <a:buChar char="q"/>
            </a:pPr>
            <a:endParaRPr lang="en-US" dirty="0"/>
          </a:p>
        </p:txBody>
      </p:sp>
      <p:sp>
        <p:nvSpPr>
          <p:cNvPr id="7" name="Title 6"/>
          <p:cNvSpPr>
            <a:spLocks noGrp="1"/>
          </p:cNvSpPr>
          <p:nvPr>
            <p:ph type="title"/>
          </p:nvPr>
        </p:nvSpPr>
        <p:spPr/>
        <p:txBody>
          <a:bodyPr/>
          <a:lstStyle/>
          <a:p>
            <a:r>
              <a:rPr lang="en-US" dirty="0" smtClean="0"/>
              <a:t>User survey</a:t>
            </a:r>
            <a:endParaRPr lang="en-US" dirty="0"/>
          </a:p>
        </p:txBody>
      </p:sp>
      <p:sp>
        <p:nvSpPr>
          <p:cNvPr id="3" name="Date Placeholder 2"/>
          <p:cNvSpPr>
            <a:spLocks noGrp="1"/>
          </p:cNvSpPr>
          <p:nvPr>
            <p:ph type="dt" sz="half" idx="10"/>
          </p:nvPr>
        </p:nvSpPr>
        <p:spPr/>
        <p:txBody>
          <a:bodyPr/>
          <a:lstStyle/>
          <a:p>
            <a:pPr>
              <a:defRPr/>
            </a:pPr>
            <a:r>
              <a:rPr lang="en-US" smtClean="0"/>
              <a:t>CERN, May 13th 2009</a:t>
            </a:r>
            <a:endParaRPr lang="en-US" dirty="0"/>
          </a:p>
        </p:txBody>
      </p:sp>
      <p:sp>
        <p:nvSpPr>
          <p:cNvPr id="4" name="Slide Number Placeholder 3"/>
          <p:cNvSpPr>
            <a:spLocks noGrp="1"/>
          </p:cNvSpPr>
          <p:nvPr>
            <p:ph type="sldNum" sz="quarter" idx="11"/>
          </p:nvPr>
        </p:nvSpPr>
        <p:spPr/>
        <p:txBody>
          <a:bodyPr/>
          <a:lstStyle/>
          <a:p>
            <a:pPr>
              <a:defRPr/>
            </a:pPr>
            <a:fld id="{81CAAEE0-71EF-4E90-A6C4-A91C876B9738}" type="slidenum">
              <a:rPr lang="en-US" smtClean="0"/>
              <a:pPr>
                <a:defRPr/>
              </a:pPr>
              <a:t>8</a:t>
            </a:fld>
            <a:endParaRPr lang="en-US" dirty="0"/>
          </a:p>
        </p:txBody>
      </p:sp>
      <p:sp>
        <p:nvSpPr>
          <p:cNvPr id="6" name="Footer Placeholder 5"/>
          <p:cNvSpPr>
            <a:spLocks noGrp="1"/>
          </p:cNvSpPr>
          <p:nvPr>
            <p:ph type="ftr" sz="quarter" idx="12"/>
          </p:nvPr>
        </p:nvSpPr>
        <p:spPr/>
        <p:txBody>
          <a:bodyPr/>
          <a:lstStyle/>
          <a:p>
            <a:pPr>
              <a:defRPr/>
            </a:pPr>
            <a:r>
              <a:rPr lang="en-US" smtClean="0"/>
              <a:t>Lucie Linssen, Physics Opportunities Workshop</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en-US" dirty="0" smtClean="0"/>
              <a:t>User survey</a:t>
            </a:r>
            <a:endParaRPr lang="en-US" dirty="0"/>
          </a:p>
        </p:txBody>
      </p:sp>
      <p:sp>
        <p:nvSpPr>
          <p:cNvPr id="5" name="Date Placeholder 4"/>
          <p:cNvSpPr>
            <a:spLocks noGrp="1"/>
          </p:cNvSpPr>
          <p:nvPr>
            <p:ph type="dt" sz="half" idx="10"/>
          </p:nvPr>
        </p:nvSpPr>
        <p:spPr/>
        <p:txBody>
          <a:bodyPr/>
          <a:lstStyle/>
          <a:p>
            <a:pPr>
              <a:defRPr/>
            </a:pPr>
            <a:r>
              <a:rPr lang="en-US" smtClean="0"/>
              <a:t>CERN, May 13th 2009</a:t>
            </a:r>
            <a:endParaRPr lang="en-US" dirty="0"/>
          </a:p>
        </p:txBody>
      </p:sp>
      <p:sp>
        <p:nvSpPr>
          <p:cNvPr id="7" name="Footer Placeholder 6"/>
          <p:cNvSpPr>
            <a:spLocks noGrp="1"/>
          </p:cNvSpPr>
          <p:nvPr>
            <p:ph type="ftr" sz="quarter" idx="11"/>
          </p:nvPr>
        </p:nvSpPr>
        <p:spPr/>
        <p:txBody>
          <a:bodyPr/>
          <a:lstStyle/>
          <a:p>
            <a:pPr>
              <a:defRPr/>
            </a:pPr>
            <a:r>
              <a:rPr lang="en-US" smtClean="0"/>
              <a:t>Lucie Linssen, Physics Opportunities Workshop</a:t>
            </a:r>
            <a:endParaRPr lang="en-US" dirty="0"/>
          </a:p>
        </p:txBody>
      </p:sp>
      <p:sp>
        <p:nvSpPr>
          <p:cNvPr id="6" name="Slide Number Placeholder 5"/>
          <p:cNvSpPr>
            <a:spLocks noGrp="1"/>
          </p:cNvSpPr>
          <p:nvPr>
            <p:ph type="sldNum" sz="quarter" idx="12"/>
          </p:nvPr>
        </p:nvSpPr>
        <p:spPr/>
        <p:txBody>
          <a:bodyPr/>
          <a:lstStyle/>
          <a:p>
            <a:pPr>
              <a:defRPr/>
            </a:pPr>
            <a:fld id="{3B96EB75-6A09-4CDC-941C-B17A6555E03D}" type="slidenum">
              <a:rPr lang="en-US" smtClean="0"/>
              <a:pPr>
                <a:defRPr/>
              </a:pPr>
              <a:t>9</a:t>
            </a:fld>
            <a:endParaRPr lang="en-US" dirty="0"/>
          </a:p>
        </p:txBody>
      </p:sp>
      <p:sp>
        <p:nvSpPr>
          <p:cNvPr id="10" name="Content Placeholder 9"/>
          <p:cNvSpPr>
            <a:spLocks noGrp="1"/>
          </p:cNvSpPr>
          <p:nvPr>
            <p:ph sz="quarter" idx="1"/>
          </p:nvPr>
        </p:nvSpPr>
        <p:spPr/>
        <p:txBody>
          <a:bodyPr>
            <a:normAutofit fontScale="70000" lnSpcReduction="20000"/>
          </a:bodyPr>
          <a:lstStyle/>
          <a:p>
            <a:r>
              <a:rPr lang="en-US" dirty="0" smtClean="0">
                <a:solidFill>
                  <a:srgbClr val="0000FF"/>
                </a:solidFill>
              </a:rPr>
              <a:t>Web-based questionnaire launched to a very wide community</a:t>
            </a:r>
          </a:p>
          <a:p>
            <a:pPr lvl="1"/>
            <a:r>
              <a:rPr lang="en-US" dirty="0" smtClean="0"/>
              <a:t>Details in : </a:t>
            </a:r>
            <a:r>
              <a:rPr lang="en-US" dirty="0" smtClean="0">
                <a:hlinkClick r:id="rId2"/>
              </a:rPr>
              <a:t>http://cern.ch/irradiation-facilities</a:t>
            </a:r>
            <a:endParaRPr lang="en-US" dirty="0" smtClean="0"/>
          </a:p>
          <a:p>
            <a:pPr lvl="1"/>
            <a:r>
              <a:rPr lang="en-US" b="1" dirty="0" smtClean="0"/>
              <a:t>145 replies</a:t>
            </a:r>
          </a:p>
          <a:p>
            <a:pPr lvl="2"/>
            <a:r>
              <a:rPr lang="en-US" dirty="0" smtClean="0">
                <a:solidFill>
                  <a:srgbClr val="FF0000"/>
                </a:solidFill>
              </a:rPr>
              <a:t>extensive requests from LHC experiments and accelerator groups for </a:t>
            </a:r>
            <a:r>
              <a:rPr lang="en-US" b="1" dirty="0" smtClean="0">
                <a:solidFill>
                  <a:srgbClr val="FF0000"/>
                </a:solidFill>
              </a:rPr>
              <a:t>present</a:t>
            </a:r>
            <a:r>
              <a:rPr lang="en-US" dirty="0" smtClean="0">
                <a:solidFill>
                  <a:srgbClr val="FF0000"/>
                </a:solidFill>
              </a:rPr>
              <a:t> and in view of the </a:t>
            </a:r>
            <a:r>
              <a:rPr lang="en-US" b="1" dirty="0" smtClean="0">
                <a:solidFill>
                  <a:srgbClr val="FF0000"/>
                </a:solidFill>
              </a:rPr>
              <a:t>upgrade</a:t>
            </a:r>
            <a:r>
              <a:rPr lang="en-US" dirty="0" smtClean="0">
                <a:solidFill>
                  <a:srgbClr val="FF0000"/>
                </a:solidFill>
              </a:rPr>
              <a:t> </a:t>
            </a:r>
            <a:r>
              <a:rPr lang="en-US" dirty="0" smtClean="0">
                <a:solidFill>
                  <a:srgbClr val="FF0000"/>
                </a:solidFill>
              </a:rPr>
              <a:t>program</a:t>
            </a:r>
          </a:p>
          <a:p>
            <a:pPr lvl="1"/>
            <a:endParaRPr lang="en-US" dirty="0" smtClean="0"/>
          </a:p>
          <a:p>
            <a:r>
              <a:rPr lang="en-US" dirty="0" smtClean="0">
                <a:solidFill>
                  <a:srgbClr val="0000FF"/>
                </a:solidFill>
              </a:rPr>
              <a:t>Questions asked on:</a:t>
            </a:r>
          </a:p>
          <a:p>
            <a:pPr lvl="1"/>
            <a:r>
              <a:rPr lang="en-US" dirty="0" smtClean="0"/>
              <a:t>Beam type: gamma, proton, mixed field</a:t>
            </a:r>
          </a:p>
          <a:p>
            <a:pPr lvl="2"/>
            <a:r>
              <a:rPr lang="en-US" dirty="0" smtClean="0"/>
              <a:t>particle energy, spill-type, …</a:t>
            </a:r>
          </a:p>
          <a:p>
            <a:pPr lvl="1"/>
            <a:r>
              <a:rPr lang="en-US" dirty="0" smtClean="0"/>
              <a:t>Total dose, irradiation surface, exposure profile</a:t>
            </a:r>
          </a:p>
          <a:p>
            <a:pPr lvl="1"/>
            <a:r>
              <a:rPr lang="en-US" dirty="0" smtClean="0"/>
              <a:t>Dimensions of experimental area, infrastructure</a:t>
            </a:r>
          </a:p>
          <a:p>
            <a:pPr lvl="1"/>
            <a:r>
              <a:rPr lang="en-US" dirty="0" smtClean="0"/>
              <a:t>Access needs during exposure</a:t>
            </a:r>
          </a:p>
          <a:p>
            <a:endParaRPr lang="en-US" dirty="0" smtClean="0"/>
          </a:p>
          <a:p>
            <a:r>
              <a:rPr lang="en-US" dirty="0" smtClean="0"/>
              <a:t>Thorough analysis of the replies to understand the user requirements. </a:t>
            </a:r>
          </a:p>
          <a:p>
            <a:r>
              <a:rPr lang="en-US" dirty="0" smtClean="0">
                <a:solidFill>
                  <a:srgbClr val="FF0000"/>
                </a:solidFill>
              </a:rPr>
              <a:t>The WG investigated the possibilities to combine needs and minimize the proposed facilities. Diverse requirements make several facilities </a:t>
            </a:r>
            <a:r>
              <a:rPr lang="en-US" dirty="0" smtClean="0">
                <a:solidFill>
                  <a:srgbClr val="FF0000"/>
                </a:solidFill>
              </a:rPr>
              <a:t>necessary.</a:t>
            </a:r>
            <a:endParaRPr lang="en-US" dirty="0" smtClean="0">
              <a:solidFill>
                <a:srgbClr val="FF0000"/>
              </a:solidFill>
            </a:endParaRPr>
          </a:p>
        </p:txBody>
      </p:sp>
      <p:sp>
        <p:nvSpPr>
          <p:cNvPr id="11" name="Text Placeholder 10"/>
          <p:cNvSpPr>
            <a:spLocks noGrp="1"/>
          </p:cNvSpPr>
          <p:nvPr>
            <p:ph type="body" sz="quarter" idx="13"/>
          </p:nvPr>
        </p:nvSpPr>
        <p:spPr/>
        <p:txBody>
          <a:bodyPr/>
          <a:lstStyle/>
          <a:p>
            <a:r>
              <a:rPr lang="en-US" dirty="0" smtClean="0"/>
              <a:t>Future needs for irradiation facilities</a:t>
            </a:r>
            <a:endParaRPr lang="en-US" dirty="0"/>
          </a:p>
        </p:txBody>
      </p:sp>
    </p:spTree>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edi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ie-CARE08</Template>
  <TotalTime>1655</TotalTime>
  <Words>2930</Words>
  <Application>Microsoft Office PowerPoint</Application>
  <PresentationFormat>On-screen Show (4:3)</PresentationFormat>
  <Paragraphs>483</Paragraphs>
  <Slides>32</Slides>
  <Notes>1</Notes>
  <HiddenSlides>0</HiddenSlides>
  <MMClips>0</MMClips>
  <ScaleCrop>false</ScaleCrop>
  <HeadingPairs>
    <vt:vector size="4" baseType="variant">
      <vt:variant>
        <vt:lpstr>Design Template</vt:lpstr>
      </vt:variant>
      <vt:variant>
        <vt:i4>2</vt:i4>
      </vt:variant>
      <vt:variant>
        <vt:lpstr>Slide Titles</vt:lpstr>
      </vt:variant>
      <vt:variant>
        <vt:i4>32</vt:i4>
      </vt:variant>
    </vt:vector>
  </HeadingPairs>
  <TitlesOfParts>
    <vt:vector size="34" baseType="lpstr">
      <vt:lpstr>Custom Design</vt:lpstr>
      <vt:lpstr>Median</vt:lpstr>
      <vt:lpstr>future irradiation facilities at CERN</vt:lpstr>
      <vt:lpstr>Irradiation facilities working group</vt:lpstr>
      <vt:lpstr>Introduction</vt:lpstr>
      <vt:lpstr>Irradiation facilities</vt:lpstr>
      <vt:lpstr>Setup and operate an irradiation facility</vt:lpstr>
      <vt:lpstr>Setup and operate an irradiation facility</vt:lpstr>
      <vt:lpstr>Present Irradiation Facilities</vt:lpstr>
      <vt:lpstr>User survey</vt:lpstr>
      <vt:lpstr>User survey</vt:lpstr>
      <vt:lpstr>User survey - conclusions</vt:lpstr>
      <vt:lpstr>User survey - conclusions</vt:lpstr>
      <vt:lpstr>The HiRadMat Facility</vt:lpstr>
      <vt:lpstr>The HiRadMat Facility</vt:lpstr>
      <vt:lpstr>GIF++ facility</vt:lpstr>
      <vt:lpstr>GIF++ facility</vt:lpstr>
      <vt:lpstr>Proton irradiation</vt:lpstr>
      <vt:lpstr>Proton irradiation</vt:lpstr>
      <vt:lpstr>CERF++ mixed field irradiation facility </vt:lpstr>
      <vt:lpstr>Summary of required facilities</vt:lpstr>
      <vt:lpstr>Summary</vt:lpstr>
      <vt:lpstr>Spare slides</vt:lpstr>
      <vt:lpstr>Present Irradiation Facilities</vt:lpstr>
      <vt:lpstr>Proton irradiation in the PS East Area</vt:lpstr>
      <vt:lpstr>Proton irradiation in the PS East Area</vt:lpstr>
      <vt:lpstr>CERN Reference Facility – SPS NA</vt:lpstr>
      <vt:lpstr>CERN Reference Facility – SPS NA</vt:lpstr>
      <vt:lpstr>Gamma Irradiation Facility – West Area</vt:lpstr>
      <vt:lpstr>Gamma Irradiation Facility – West Area</vt:lpstr>
      <vt:lpstr>Irradiation of electronics – SPS/TCC2</vt:lpstr>
      <vt:lpstr>Pulsed proton irradiation – TT40 line</vt:lpstr>
      <vt:lpstr>CNRAD electronics irradiation - CNGS</vt:lpstr>
      <vt:lpstr>CNRAD electronics irradiation - CNGS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Validation of the MERIT MMW Target Concept</dc:title>
  <dc:creator>efthymio</dc:creator>
  <cp:lastModifiedBy>L. Linssen</cp:lastModifiedBy>
  <cp:revision>138</cp:revision>
  <dcterms:created xsi:type="dcterms:W3CDTF">2009-05-12T21:43:09Z</dcterms:created>
  <dcterms:modified xsi:type="dcterms:W3CDTF">2009-05-12T21:44:54Z</dcterms:modified>
</cp:coreProperties>
</file>