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6" r:id="rId1"/>
  </p:sldMasterIdLst>
  <p:notesMasterIdLst>
    <p:notesMasterId r:id="rId32"/>
  </p:notesMasterIdLst>
  <p:sldIdLst>
    <p:sldId id="256" r:id="rId2"/>
    <p:sldId id="276" r:id="rId3"/>
    <p:sldId id="261" r:id="rId4"/>
    <p:sldId id="258" r:id="rId5"/>
    <p:sldId id="278" r:id="rId6"/>
    <p:sldId id="260" r:id="rId7"/>
    <p:sldId id="287" r:id="rId8"/>
    <p:sldId id="259" r:id="rId9"/>
    <p:sldId id="272" r:id="rId10"/>
    <p:sldId id="262" r:id="rId11"/>
    <p:sldId id="280" r:id="rId12"/>
    <p:sldId id="263" r:id="rId13"/>
    <p:sldId id="273" r:id="rId14"/>
    <p:sldId id="286" r:id="rId15"/>
    <p:sldId id="290" r:id="rId16"/>
    <p:sldId id="265" r:id="rId17"/>
    <p:sldId id="292" r:id="rId18"/>
    <p:sldId id="284" r:id="rId19"/>
    <p:sldId id="270" r:id="rId20"/>
    <p:sldId id="288" r:id="rId21"/>
    <p:sldId id="267" r:id="rId22"/>
    <p:sldId id="266" r:id="rId23"/>
    <p:sldId id="269" r:id="rId24"/>
    <p:sldId id="291" r:id="rId25"/>
    <p:sldId id="264" r:id="rId26"/>
    <p:sldId id="285" r:id="rId27"/>
    <p:sldId id="275" r:id="rId28"/>
    <p:sldId id="293" r:id="rId29"/>
    <p:sldId id="294" r:id="rId30"/>
    <p:sldId id="295" r:id="rId31"/>
  </p:sldIdLst>
  <p:sldSz cx="9144000" cy="6858000" type="screen4x3"/>
  <p:notesSz cx="6811963" cy="99425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99"/>
    <a:srgbClr val="CC66FF"/>
    <a:srgbClr val="FFFFFF"/>
    <a:srgbClr val="66FFFF"/>
    <a:srgbClr val="6BB76D"/>
    <a:srgbClr val="168BBA"/>
    <a:srgbClr val="CC99FF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35" autoAdjust="0"/>
    <p:restoredTop sz="96095" autoAdjust="0"/>
  </p:normalViewPr>
  <p:slideViewPr>
    <p:cSldViewPr>
      <p:cViewPr varScale="1">
        <p:scale>
          <a:sx n="74" d="100"/>
          <a:sy n="74" d="100"/>
        </p:scale>
        <p:origin x="-4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5DA7BA5-6D9C-45C9-81BB-75224A60B2CA}" type="datetimeFigureOut">
              <a:rPr lang="ja-JP" altLang="en-US"/>
              <a:pPr>
                <a:defRPr/>
              </a:pPr>
              <a:t>2010/2/18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dirty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9887" cy="447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CC87F07D-66B8-49A8-8CD6-AFD3B8C0697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 smtClean="0"/>
          </a:p>
        </p:txBody>
      </p:sp>
      <p:sp>
        <p:nvSpPr>
          <p:cNvPr id="4198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FB9101D-CFE3-4BAE-9042-E91954837B11}" type="slidenum">
              <a:rPr lang="ja-JP" altLang="en-US" smtClean="0">
                <a:ea typeface="ＭＳ Ｐゴシック" pitchFamily="50" charset="-128"/>
              </a:rPr>
              <a:pPr/>
              <a:t>2</a:t>
            </a:fld>
            <a:endParaRPr lang="ja-JP" altLang="en-US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 smtClean="0"/>
          </a:p>
        </p:txBody>
      </p:sp>
      <p:sp>
        <p:nvSpPr>
          <p:cNvPr id="5018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1DC18A-71E5-4B1D-96FB-8662B0DA2612}" type="slidenum">
              <a:rPr lang="ja-JP" altLang="en-US" smtClean="0">
                <a:ea typeface="ＭＳ Ｐゴシック" pitchFamily="50" charset="-128"/>
              </a:rPr>
              <a:pPr/>
              <a:t>17</a:t>
            </a:fld>
            <a:endParaRPr lang="ja-JP" altLang="en-US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 smtClean="0"/>
          </a:p>
        </p:txBody>
      </p:sp>
      <p:sp>
        <p:nvSpPr>
          <p:cNvPr id="5120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913953D-7ECD-468C-81EB-258D382F2A13}" type="slidenum">
              <a:rPr lang="ja-JP" altLang="en-US" smtClean="0">
                <a:ea typeface="ＭＳ Ｐゴシック" pitchFamily="50" charset="-128"/>
              </a:rPr>
              <a:pPr/>
              <a:t>19</a:t>
            </a:fld>
            <a:endParaRPr lang="ja-JP" altLang="en-US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 smtClean="0"/>
          </a:p>
        </p:txBody>
      </p:sp>
      <p:sp>
        <p:nvSpPr>
          <p:cNvPr id="5222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F27CB4-9951-47EC-9667-06C742B410C7}" type="slidenum">
              <a:rPr lang="ja-JP" altLang="en-US" smtClean="0">
                <a:ea typeface="ＭＳ Ｐゴシック" pitchFamily="50" charset="-128"/>
              </a:rPr>
              <a:pPr/>
              <a:t>20</a:t>
            </a:fld>
            <a:endParaRPr lang="ja-JP" altLang="en-US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 smtClean="0"/>
          </a:p>
        </p:txBody>
      </p:sp>
      <p:sp>
        <p:nvSpPr>
          <p:cNvPr id="5325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6BAC15-950F-4C01-90C0-12C21D19810B}" type="slidenum">
              <a:rPr lang="ja-JP" altLang="en-US" smtClean="0">
                <a:ea typeface="ＭＳ Ｐゴシック" pitchFamily="50" charset="-128"/>
              </a:rPr>
              <a:pPr/>
              <a:t>21</a:t>
            </a:fld>
            <a:endParaRPr lang="ja-JP" altLang="en-US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 smtClean="0"/>
          </a:p>
        </p:txBody>
      </p:sp>
      <p:sp>
        <p:nvSpPr>
          <p:cNvPr id="5427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45B251F-571C-4BA0-B590-51CADE58020B}" type="slidenum">
              <a:rPr lang="ja-JP" altLang="en-US" smtClean="0">
                <a:ea typeface="ＭＳ Ｐゴシック" pitchFamily="50" charset="-128"/>
              </a:rPr>
              <a:pPr/>
              <a:t>22</a:t>
            </a:fld>
            <a:endParaRPr lang="ja-JP" altLang="en-US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87F07D-66B8-49A8-8CD6-AFD3B8C0697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 smtClean="0"/>
          </a:p>
        </p:txBody>
      </p:sp>
      <p:sp>
        <p:nvSpPr>
          <p:cNvPr id="4301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C789669-3B63-474C-A39D-7FDA4F3D1D5F}" type="slidenum">
              <a:rPr lang="ja-JP" altLang="en-US" smtClean="0">
                <a:ea typeface="ＭＳ Ｐゴシック" pitchFamily="50" charset="-128"/>
              </a:rPr>
              <a:pPr/>
              <a:t>8</a:t>
            </a:fld>
            <a:endParaRPr lang="ja-JP" altLang="en-US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 smtClean="0"/>
          </a:p>
        </p:txBody>
      </p:sp>
      <p:sp>
        <p:nvSpPr>
          <p:cNvPr id="4403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8771C38-FBDE-443F-8FC9-6DBDC625EB8F}" type="slidenum">
              <a:rPr lang="ja-JP" altLang="en-US" smtClean="0">
                <a:ea typeface="ＭＳ Ｐゴシック" pitchFamily="50" charset="-128"/>
              </a:rPr>
              <a:pPr/>
              <a:t>9</a:t>
            </a:fld>
            <a:endParaRPr lang="ja-JP" altLang="en-US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 smtClean="0"/>
          </a:p>
        </p:txBody>
      </p:sp>
      <p:sp>
        <p:nvSpPr>
          <p:cNvPr id="4506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EBCCF2B-3248-4D60-B1F6-72900FCF595F}" type="slidenum">
              <a:rPr lang="ja-JP" altLang="en-US" smtClean="0">
                <a:ea typeface="ＭＳ Ｐゴシック" pitchFamily="50" charset="-128"/>
              </a:rPr>
              <a:pPr/>
              <a:t>10</a:t>
            </a:fld>
            <a:endParaRPr lang="ja-JP" altLang="en-US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 smtClean="0"/>
          </a:p>
        </p:txBody>
      </p:sp>
      <p:sp>
        <p:nvSpPr>
          <p:cNvPr id="4608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93556C-48AC-46D8-B6C7-84546938BD1A}" type="slidenum">
              <a:rPr lang="ja-JP" altLang="en-US" smtClean="0">
                <a:ea typeface="ＭＳ Ｐゴシック" pitchFamily="50" charset="-128"/>
              </a:rPr>
              <a:pPr/>
              <a:t>11</a:t>
            </a:fld>
            <a:endParaRPr lang="ja-JP" altLang="en-US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 smtClean="0"/>
          </a:p>
        </p:txBody>
      </p:sp>
      <p:sp>
        <p:nvSpPr>
          <p:cNvPr id="471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C85F286-B2C2-4AB4-898C-C4479A17A1F6}" type="slidenum">
              <a:rPr lang="ja-JP" altLang="en-US" smtClean="0">
                <a:ea typeface="ＭＳ Ｐゴシック" pitchFamily="50" charset="-128"/>
              </a:rPr>
              <a:pPr/>
              <a:t>12</a:t>
            </a:fld>
            <a:endParaRPr lang="ja-JP" altLang="en-US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 smtClean="0"/>
          </a:p>
        </p:txBody>
      </p:sp>
      <p:sp>
        <p:nvSpPr>
          <p:cNvPr id="4813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A75F6A-3DED-4CAB-BC04-5C94BA22B550}" type="slidenum">
              <a:rPr lang="ja-JP" altLang="en-US" smtClean="0">
                <a:ea typeface="ＭＳ Ｐゴシック" pitchFamily="50" charset="-128"/>
              </a:rPr>
              <a:pPr/>
              <a:t>13</a:t>
            </a:fld>
            <a:endParaRPr lang="ja-JP" altLang="en-US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 smtClean="0"/>
          </a:p>
        </p:txBody>
      </p:sp>
      <p:sp>
        <p:nvSpPr>
          <p:cNvPr id="4915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78FEA1-C783-4A7A-97F7-7A755255B065}" type="slidenum">
              <a:rPr lang="ja-JP" altLang="en-US" smtClean="0">
                <a:ea typeface="ＭＳ Ｐゴシック" pitchFamily="50" charset="-128"/>
              </a:rPr>
              <a:pPr/>
              <a:t>16</a:t>
            </a:fld>
            <a:endParaRPr lang="ja-JP" altLang="en-US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ltGray">
          <a:xfrm>
            <a:off x="0" y="0"/>
            <a:ext cx="9144000" cy="2357438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ja-JP" altLang="en-US" dirty="0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071934" y="2643182"/>
            <a:ext cx="4929222" cy="1928244"/>
          </a:xfrm>
        </p:spPr>
        <p:txBody>
          <a:bodyPr lIns="118872" tIns="0" rIns="45720" bIns="0" anchor="b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19/Feb./2010</a:t>
            </a:r>
            <a:endParaRPr 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Yasuhiro NISHIMURA      The 12th Vienna Conference on Instrumentation</a:t>
            </a: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5FE8B-9CE9-486E-9FFD-A681F247BA39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19/Feb./2010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Yasuhiro NISHIMURA      The 12th Vienna Conference on Instrumentation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38A39-5551-42C4-8791-7193DF58B731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 dirty="0"/>
          </a:p>
        </p:txBody>
      </p:sp>
      <p:sp>
        <p:nvSpPr>
          <p:cNvPr id="5" name="正方形/長方形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 dirty="0"/>
          </a:p>
        </p:txBody>
      </p:sp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19/Feb./2010</a:t>
            </a:r>
            <a:endParaRPr lang="ja-JP" altLang="en-US" dirty="0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Yasuhiro NISHIMURA      The 12th Vienna Conference on Instrumentation</a:t>
            </a:r>
            <a:endParaRPr lang="ja-JP" altLang="en-US" dirty="0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63F61-577C-4797-88E5-C4AD8975A023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844" y="94488"/>
            <a:ext cx="8858312" cy="905620"/>
          </a:xfrm>
        </p:spPr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19/Feb./2010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Yasuhiro NISHIMURA      The 12th Vienna Conference on Instrumentation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AD557-011D-4CAD-8702-05A1B510855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 dirty="0"/>
          </a:p>
        </p:txBody>
      </p:sp>
      <p:sp>
        <p:nvSpPr>
          <p:cNvPr id="5" name="正方形/長方形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19/Feb./2010</a:t>
            </a:r>
            <a:endParaRPr lang="ja-JP" altLang="en-US" dirty="0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Yasuhiro NISHIMURA      The 12th Vienna Conference on Instrumentation</a:t>
            </a:r>
            <a:endParaRPr lang="ja-JP" altLang="en-US" dirty="0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EB52D-C2F1-46C4-B9AD-34DE43842793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19/Feb./2010</a:t>
            </a: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Yasuhiro NISHIMURA      The 12th Vienna Conference on Instrumentation</a:t>
            </a: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888DC-151F-4743-AD45-F39DBF49E2A7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19/Feb./2010</a:t>
            </a:r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Yasuhiro NISHIMURA      The 12th Vienna Conference on Instrumentation</a:t>
            </a:r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EF11E-8E3B-4115-9D94-D4C32A136E6F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19/Feb./2010</a:t>
            </a:r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Yasuhiro NISHIMURA      The 12th Vienna Conference on Instrumentation</a:t>
            </a:r>
            <a:endParaRPr lang="ja-JP" altLang="en-US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B3E20-5918-47BB-BCF2-D052B834A8F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19/Feb./2010</a:t>
            </a:r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Yasuhiro NISHIMURA      The 12th Vienna Conference on Instrumentation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263B2-9F52-4C90-ADD3-4F9462F27BB6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19/Feb./2010</a:t>
            </a:r>
            <a:endParaRPr lang="ja-JP" altLang="en-US" dirty="0"/>
          </a:p>
        </p:txBody>
      </p:sp>
      <p:sp>
        <p:nvSpPr>
          <p:cNvPr id="8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Yasuhiro NISHIMURA      The 12th Vienna Conference on Instrumentation</a:t>
            </a:r>
            <a:endParaRPr lang="ja-JP" altLang="en-US" dirty="0"/>
          </a:p>
        </p:txBody>
      </p:sp>
      <p:sp>
        <p:nvSpPr>
          <p:cNvPr id="9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56B3C-D592-4E77-A291-47C9169E6C8A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ja-JP" altLang="en-US" noProof="0" dirty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19/Feb./2010</a:t>
            </a:r>
            <a:endParaRPr lang="ja-JP" altLang="en-US" dirty="0"/>
          </a:p>
        </p:txBody>
      </p:sp>
      <p:sp>
        <p:nvSpPr>
          <p:cNvPr id="8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ja-JP" dirty="0"/>
              <a:t>Yasuhiro NISHIMURA      The 12th Vienna Conference on Instrumentation</a:t>
            </a:r>
            <a:endParaRPr lang="ja-JP" altLang="en-US" dirty="0"/>
          </a:p>
        </p:txBody>
      </p:sp>
      <p:sp>
        <p:nvSpPr>
          <p:cNvPr id="9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AD091-7720-475A-A37E-2AAA320E8854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円/楕円 8"/>
          <p:cNvSpPr/>
          <p:nvPr userDrawn="1"/>
        </p:nvSpPr>
        <p:spPr>
          <a:xfrm>
            <a:off x="8739188" y="6535738"/>
            <a:ext cx="285750" cy="2857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1071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 dirty="0">
              <a:solidFill>
                <a:srgbClr val="CCECFF"/>
              </a:solidFill>
            </a:endParaRPr>
          </a:p>
        </p:txBody>
      </p:sp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142875" y="115888"/>
            <a:ext cx="8858250" cy="884237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ja-JP" altLang="en-US" dirty="0" smtClean="0"/>
              <a:t>マスタ タイトルの書式設定</a:t>
            </a:r>
            <a:endParaRPr lang="en-US" dirty="0"/>
          </a:p>
        </p:txBody>
      </p:sp>
      <p:sp>
        <p:nvSpPr>
          <p:cNvPr id="307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071563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72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71438" y="6572250"/>
            <a:ext cx="1114425" cy="250825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/>
                </a:solidFill>
                <a:latin typeface="Arial" charset="0"/>
                <a:ea typeface="ＭＳ Ｐゴシック" pitchFamily="48" charset="-128"/>
              </a:defRPr>
            </a:lvl1pPr>
            <a:extLst/>
          </a:lstStyle>
          <a:p>
            <a:pPr>
              <a:defRPr/>
            </a:pPr>
            <a:r>
              <a:rPr lang="en-US" altLang="ja-JP" dirty="0"/>
              <a:t>19/Feb./2010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1857375" y="6523038"/>
            <a:ext cx="6143625" cy="28575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400">
                <a:solidFill>
                  <a:schemeClr val="tx1"/>
                </a:solidFill>
                <a:latin typeface="Arial" charset="0"/>
                <a:ea typeface="ＭＳ Ｐゴシック" pitchFamily="48" charset="-128"/>
              </a:defRPr>
            </a:lvl1pPr>
            <a:extLst/>
          </a:lstStyle>
          <a:p>
            <a:pPr>
              <a:defRPr/>
            </a:pPr>
            <a:r>
              <a:rPr lang="en-US" altLang="ja-JP" dirty="0"/>
              <a:t>Yasuhiro NISHIMURA      The 12th Vienna Conference on Instrumentation</a:t>
            </a:r>
            <a:endParaRPr lang="ja-JP" altLang="en-US" i="1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631238" y="6535738"/>
            <a:ext cx="500062" cy="250825"/>
          </a:xfrm>
          <a:prstGeom prst="rect">
            <a:avLst/>
          </a:prstGeom>
        </p:spPr>
        <p:txBody>
          <a:bodyPr vert="horz" bIns="0" rtlCol="0" anchor="b"/>
          <a:lstStyle>
            <a:lvl1pPr algn="ctr" eaLnBrk="1" latinLnBrk="0" hangingPunct="1">
              <a:defRPr kumimoji="0" sz="1200" b="1">
                <a:solidFill>
                  <a:schemeClr val="tx1"/>
                </a:solidFill>
                <a:latin typeface="Arial Black" pitchFamily="34" charset="0"/>
                <a:ea typeface="ＭＳ Ｐゴシック" pitchFamily="48" charset="-128"/>
              </a:defRPr>
            </a:lvl1pPr>
            <a:extLst/>
          </a:lstStyle>
          <a:p>
            <a:pPr>
              <a:defRPr/>
            </a:pPr>
            <a:fld id="{614EF805-88C1-4BDF-86AF-B85621A81E7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pic>
        <p:nvPicPr>
          <p:cNvPr id="3081" name="Picture 5" descr="C:\Documents and Settings\nisimura\My Documents\meg\logo05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357313" y="6572250"/>
            <a:ext cx="249237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500" b="1" kern="1200">
          <a:solidFill>
            <a:srgbClr val="CCEC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500" b="1">
          <a:solidFill>
            <a:srgbClr val="CCECFF"/>
          </a:solidFill>
          <a:latin typeface="Corbel" pitchFamily="34" charset="0"/>
          <a:ea typeface="HGｺﾞｼｯｸM" pitchFamily="4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500" b="1">
          <a:solidFill>
            <a:srgbClr val="CCECFF"/>
          </a:solidFill>
          <a:latin typeface="Corbel" pitchFamily="34" charset="0"/>
          <a:ea typeface="HGｺﾞｼｯｸM" pitchFamily="4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500" b="1">
          <a:solidFill>
            <a:srgbClr val="CCECFF"/>
          </a:solidFill>
          <a:latin typeface="Corbel" pitchFamily="34" charset="0"/>
          <a:ea typeface="HGｺﾞｼｯｸM" pitchFamily="4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500" b="1">
          <a:solidFill>
            <a:srgbClr val="CCECFF"/>
          </a:solidFill>
          <a:latin typeface="Corbel" pitchFamily="34" charset="0"/>
          <a:ea typeface="HGｺﾞｼｯｸM" pitchFamily="4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500" b="1">
          <a:solidFill>
            <a:srgbClr val="CCECFF"/>
          </a:solidFill>
          <a:latin typeface="Corbel" pitchFamily="34" charset="0"/>
          <a:ea typeface="HGｺﾞｼｯｸM" pitchFamily="49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500" b="1">
          <a:solidFill>
            <a:srgbClr val="CCECFF"/>
          </a:solidFill>
          <a:latin typeface="Corbel" pitchFamily="34" charset="0"/>
          <a:ea typeface="HGｺﾞｼｯｸM" pitchFamily="49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500" b="1">
          <a:solidFill>
            <a:srgbClr val="CCECFF"/>
          </a:solidFill>
          <a:latin typeface="Corbel" pitchFamily="34" charset="0"/>
          <a:ea typeface="HGｺﾞｼｯｸM" pitchFamily="49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500" b="1">
          <a:solidFill>
            <a:srgbClr val="CCECFF"/>
          </a:solidFill>
          <a:latin typeface="Corbel" pitchFamily="34" charset="0"/>
          <a:ea typeface="HGｺﾞｼｯｸM" pitchFamily="49" charset="-128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kumimoji="1" sz="3200" kern="1200">
          <a:solidFill>
            <a:schemeClr val="tx1"/>
          </a:solidFill>
          <a:latin typeface="Arial" pitchFamily="34" charset="0"/>
          <a:ea typeface="+mn-ea"/>
          <a:cs typeface="HGｺﾞｼｯｸM" pitchFamily="49" charset="-128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kumimoji="1" sz="2800" kern="1200">
          <a:solidFill>
            <a:schemeClr val="tx1"/>
          </a:solidFill>
          <a:latin typeface="Arial" pitchFamily="34" charset="0"/>
          <a:ea typeface="+mn-ea"/>
          <a:cs typeface="HGｺﾞｼｯｸM" pitchFamily="49" charset="-128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kumimoji="1" sz="2400" kern="1200">
          <a:solidFill>
            <a:schemeClr val="tx1"/>
          </a:solidFill>
          <a:latin typeface="Arial" pitchFamily="34" charset="0"/>
          <a:ea typeface="+mn-ea"/>
          <a:cs typeface="HGｺﾞｼｯｸM" pitchFamily="49" charset="-128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kumimoji="1" sz="2000" kern="1200">
          <a:solidFill>
            <a:schemeClr val="tx1"/>
          </a:solidFill>
          <a:latin typeface="Arial" pitchFamily="34" charset="0"/>
          <a:ea typeface="+mn-ea"/>
          <a:cs typeface="HGｺﾞｼｯｸM" pitchFamily="49" charset="-128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kumimoji="1" lang="en-US" sz="2000" kern="1200">
          <a:solidFill>
            <a:schemeClr val="tx1"/>
          </a:solidFill>
          <a:latin typeface="Arial" pitchFamily="34" charset="0"/>
          <a:ea typeface="+mn-ea"/>
          <a:cs typeface="HGｺﾞｼｯｸM" pitchFamily="49" charset="-128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jpeg"/><Relationship Id="rId9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jpeg"/><Relationship Id="rId4" Type="http://schemas.openxmlformats.org/officeDocument/2006/relationships/image" Target="../media/image7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jpe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C:\Documents and Settings\nisimura\My Documents\meg\logo0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136" y="3814782"/>
            <a:ext cx="2484864" cy="204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291514" cy="200026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Performance of </a:t>
            </a:r>
            <a:br>
              <a:rPr lang="en-US" altLang="ja-JP" dirty="0" smtClean="0"/>
            </a:br>
            <a:r>
              <a:rPr lang="en-US" altLang="ja-JP" dirty="0" smtClean="0"/>
              <a:t>         the Liquid Xenon Detector</a:t>
            </a:r>
            <a:br>
              <a:rPr lang="en-US" altLang="ja-JP" dirty="0" smtClean="0"/>
            </a:br>
            <a:r>
              <a:rPr lang="en-US" altLang="ja-JP" dirty="0" smtClean="0"/>
              <a:t>                      for the MEG experiment</a:t>
            </a:r>
            <a:endParaRPr lang="ja-JP" altLang="en-US" dirty="0" smtClean="0"/>
          </a:p>
        </p:txBody>
      </p:sp>
      <p:sp>
        <p:nvSpPr>
          <p:cNvPr id="15364" name="サブタイトル 2"/>
          <p:cNvSpPr>
            <a:spLocks noGrp="1"/>
          </p:cNvSpPr>
          <p:nvPr>
            <p:ph type="subTitle" idx="1"/>
          </p:nvPr>
        </p:nvSpPr>
        <p:spPr>
          <a:xfrm>
            <a:off x="4000496" y="2513013"/>
            <a:ext cx="4929188" cy="16430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ja-JP" sz="2800" b="1" dirty="0" smtClean="0">
                <a:latin typeface="Arial" charset="0"/>
              </a:rPr>
              <a:t>Yasuhiro NISHIMURA</a:t>
            </a:r>
          </a:p>
          <a:p>
            <a:pPr eaLnBrk="1" hangingPunct="1">
              <a:buFont typeface="Arial" charset="0"/>
              <a:buNone/>
            </a:pPr>
            <a:r>
              <a:rPr lang="en-US" altLang="ja-JP" sz="2600" dirty="0" smtClean="0">
                <a:latin typeface="Arial" charset="0"/>
              </a:rPr>
              <a:t>              Hiroaki NATORI</a:t>
            </a:r>
          </a:p>
          <a:p>
            <a:pPr eaLnBrk="1" hangingPunct="1">
              <a:buFont typeface="Arial" charset="0"/>
              <a:buNone/>
            </a:pPr>
            <a:r>
              <a:rPr lang="en-US" altLang="ja-JP" i="1" dirty="0" smtClean="0">
                <a:latin typeface="SimSun" pitchFamily="2" charset="-122"/>
                <a:ea typeface="SimSun" pitchFamily="2" charset="-122"/>
              </a:rPr>
              <a:t> The University of Tokyo</a:t>
            </a:r>
          </a:p>
          <a:p>
            <a:pPr eaLnBrk="1" hangingPunct="1">
              <a:buFont typeface="Arial" charset="0"/>
              <a:buNone/>
            </a:pPr>
            <a:r>
              <a:rPr lang="en-US" altLang="ja-JP" i="1" dirty="0" smtClean="0">
                <a:latin typeface="SimSun" pitchFamily="2" charset="-122"/>
                <a:ea typeface="SimSun" pitchFamily="2" charset="-122"/>
              </a:rPr>
              <a:t>  MEG collaboration</a:t>
            </a:r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>
          <a:xfrm>
            <a:off x="142844" y="4643438"/>
            <a:ext cx="4000498" cy="1785937"/>
          </a:xfrm>
          <a:prstGeom prst="rect">
            <a:avLst/>
          </a:prstGeom>
        </p:spPr>
        <p:txBody>
          <a:bodyPr lIns="118872" tIns="0" rIns="45720" bIns="0" anchor="b">
            <a:normAutofit fontScale="925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altLang="ja-JP" sz="2400" i="1" dirty="0">
                <a:latin typeface="+mn-lt"/>
                <a:ea typeface="+mn-ea"/>
              </a:rPr>
              <a:t>Outline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n-US" altLang="ja-JP" sz="2400" dirty="0" smtClean="0">
                <a:latin typeface="+mn-lt"/>
                <a:ea typeface="+mn-ea"/>
              </a:rPr>
              <a:t>  </a:t>
            </a:r>
            <a:r>
              <a:rPr lang="en-US" altLang="ja-JP" sz="2400" b="1" dirty="0">
                <a:latin typeface="Symbol" pitchFamily="18" charset="2"/>
              </a:rPr>
              <a:t>m </a:t>
            </a:r>
            <a:r>
              <a:rPr lang="en-US" altLang="ja-JP" sz="2400" b="1" dirty="0">
                <a:solidFill>
                  <a:srgbClr val="000000"/>
                </a:solidFill>
              </a:rPr>
              <a:t>→ </a:t>
            </a:r>
            <a:r>
              <a:rPr lang="en-US" altLang="ja-JP" sz="2400" b="1" dirty="0">
                <a:latin typeface="Sylfaen" pitchFamily="18" charset="0"/>
              </a:rPr>
              <a:t>e </a:t>
            </a:r>
            <a:r>
              <a:rPr lang="en-US" altLang="ja-JP" sz="2400" b="1" dirty="0" smtClean="0">
                <a:latin typeface="Symbol" pitchFamily="18" charset="2"/>
              </a:rPr>
              <a:t>g</a:t>
            </a:r>
            <a:r>
              <a:rPr lang="en-US" altLang="ja-JP" sz="2400" b="1" dirty="0"/>
              <a:t> </a:t>
            </a:r>
            <a:r>
              <a:rPr lang="en-US" altLang="ja-JP" sz="2400" dirty="0" smtClean="0"/>
              <a:t>and MEG </a:t>
            </a:r>
            <a:r>
              <a:rPr lang="en-US" altLang="ja-JP" sz="2400" dirty="0"/>
              <a:t>experiment</a:t>
            </a:r>
            <a:endParaRPr lang="en-US" altLang="ja-JP" sz="24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n-US" altLang="ja-JP" sz="2400" dirty="0">
                <a:latin typeface="+mn-lt"/>
                <a:ea typeface="+mn-ea"/>
              </a:rPr>
              <a:t> </a:t>
            </a:r>
            <a:r>
              <a:rPr lang="en-US" altLang="ja-JP" sz="2400" dirty="0" smtClean="0">
                <a:latin typeface="+mn-lt"/>
                <a:ea typeface="+mn-ea"/>
              </a:rPr>
              <a:t> Design </a:t>
            </a:r>
            <a:r>
              <a:rPr lang="en-US" altLang="ja-JP" sz="2400" dirty="0">
                <a:latin typeface="+mn-lt"/>
                <a:ea typeface="+mn-ea"/>
              </a:rPr>
              <a:t>of detector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n-US" altLang="ja-JP" sz="2400" dirty="0">
                <a:latin typeface="+mn-lt"/>
                <a:ea typeface="+mn-ea"/>
              </a:rPr>
              <a:t> </a:t>
            </a:r>
            <a:r>
              <a:rPr lang="en-US" altLang="ja-JP" sz="2400" dirty="0" smtClean="0">
                <a:latin typeface="+mn-lt"/>
                <a:ea typeface="+mn-ea"/>
              </a:rPr>
              <a:t> Calibration</a:t>
            </a:r>
            <a:endParaRPr lang="en-US" altLang="ja-JP" sz="2400" dirty="0"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/>
            </a:pPr>
            <a:r>
              <a:rPr lang="en-US" altLang="ja-JP" sz="2400" dirty="0">
                <a:latin typeface="+mn-lt"/>
                <a:ea typeface="+mn-ea"/>
              </a:rPr>
              <a:t> </a:t>
            </a:r>
            <a:r>
              <a:rPr lang="en-US" altLang="ja-JP" sz="2400" dirty="0" smtClean="0">
                <a:latin typeface="+mn-lt"/>
                <a:ea typeface="+mn-ea"/>
              </a:rPr>
              <a:t> Performance </a:t>
            </a:r>
            <a:r>
              <a:rPr lang="en-US" altLang="ja-JP" sz="2400" dirty="0">
                <a:latin typeface="+mn-lt"/>
                <a:ea typeface="+mn-ea"/>
              </a:rPr>
              <a:t>in run 2008</a:t>
            </a:r>
            <a:endParaRPr lang="ja-JP" altLang="en-US" sz="2400" dirty="0">
              <a:latin typeface="+mn-lt"/>
              <a:ea typeface="+mn-ea"/>
            </a:endParaRPr>
          </a:p>
        </p:txBody>
      </p:sp>
      <p:pic>
        <p:nvPicPr>
          <p:cNvPr id="15366" name="Picture 5"/>
          <p:cNvPicPr>
            <a:picLocks noChangeAspect="1" noChangeArrowheads="1"/>
          </p:cNvPicPr>
          <p:nvPr/>
        </p:nvPicPr>
        <p:blipFill>
          <a:blip r:embed="rId3"/>
          <a:srcRect r="65517"/>
          <a:stretch>
            <a:fillRect/>
          </a:stretch>
        </p:blipFill>
        <p:spPr bwMode="auto">
          <a:xfrm>
            <a:off x="7858148" y="3486150"/>
            <a:ext cx="428625" cy="300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5367" name="サブタイトル 2"/>
          <p:cNvSpPr txBox="1">
            <a:spLocks/>
          </p:cNvSpPr>
          <p:nvPr/>
        </p:nvSpPr>
        <p:spPr bwMode="auto">
          <a:xfrm>
            <a:off x="4857752" y="5715038"/>
            <a:ext cx="4143372" cy="1071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8872" tIns="0" rIns="45720" bIns="0" anchor="b"/>
          <a:lstStyle/>
          <a:p>
            <a:pPr>
              <a:lnSpc>
                <a:spcPct val="90000"/>
              </a:lnSpc>
              <a:buClr>
                <a:schemeClr val="accent1"/>
              </a:buClr>
              <a:buSzPct val="80000"/>
              <a:buFont typeface="Arial" charset="0"/>
              <a:buNone/>
            </a:pPr>
            <a:endParaRPr lang="en-US" altLang="ja-JP" sz="2000" i="1" dirty="0">
              <a:latin typeface="SimSun" pitchFamily="2" charset="-122"/>
              <a:ea typeface="SimSun" pitchFamily="2" charset="-122"/>
            </a:endParaRPr>
          </a:p>
          <a:p>
            <a:pPr>
              <a:lnSpc>
                <a:spcPct val="90000"/>
              </a:lnSpc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altLang="ja-JP" sz="2000" i="1" dirty="0">
                <a:latin typeface="SimSun" pitchFamily="2" charset="-122"/>
                <a:ea typeface="SimSun" pitchFamily="2" charset="-122"/>
              </a:rPr>
              <a:t>The 12th Vienna Conference</a:t>
            </a:r>
            <a:br>
              <a:rPr lang="en-US" altLang="ja-JP" sz="2000" i="1" dirty="0">
                <a:latin typeface="SimSun" pitchFamily="2" charset="-122"/>
                <a:ea typeface="SimSun" pitchFamily="2" charset="-122"/>
              </a:rPr>
            </a:br>
            <a:r>
              <a:rPr lang="en-US" altLang="ja-JP" sz="2000" i="1" dirty="0">
                <a:latin typeface="SimSun" pitchFamily="2" charset="-122"/>
                <a:ea typeface="SimSun" pitchFamily="2" charset="-122"/>
              </a:rPr>
              <a:t>           on Instrumentation</a:t>
            </a:r>
          </a:p>
          <a:p>
            <a:pPr>
              <a:lnSpc>
                <a:spcPct val="90000"/>
              </a:lnSpc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en-US" altLang="ja-JP" sz="2000" i="1" dirty="0">
                <a:latin typeface="SimSun" pitchFamily="2" charset="-122"/>
                <a:ea typeface="SimSun" pitchFamily="2" charset="-122"/>
              </a:rPr>
              <a:t>                   19/Feb./2010</a:t>
            </a:r>
            <a:endParaRPr lang="ja-JP" altLang="en-US" sz="2000" i="1" dirty="0">
              <a:latin typeface="SimSun" pitchFamily="2" charset="-122"/>
              <a:ea typeface="SimSun" pitchFamily="2" charset="-122"/>
            </a:endParaRPr>
          </a:p>
        </p:txBody>
      </p:sp>
      <p:pic>
        <p:nvPicPr>
          <p:cNvPr id="15368" name="Picture 3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5406846"/>
            <a:ext cx="1428760" cy="426495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4487689"/>
            <a:ext cx="32861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PMT gain calibration with LEDs</a:t>
            </a:r>
            <a:endParaRPr lang="ja-JP" altLang="en-US" dirty="0" smtClean="0"/>
          </a:p>
        </p:txBody>
      </p:sp>
      <p:sp>
        <p:nvSpPr>
          <p:cNvPr id="24580" name="コンテンツ プレースホルダ 2"/>
          <p:cNvSpPr>
            <a:spLocks noGrp="1"/>
          </p:cNvSpPr>
          <p:nvPr>
            <p:ph idx="1"/>
          </p:nvPr>
        </p:nvSpPr>
        <p:spPr>
          <a:xfrm>
            <a:off x="71438" y="1143000"/>
            <a:ext cx="6858000" cy="7143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ja-JP" sz="2000" dirty="0" smtClean="0">
                <a:latin typeface="Arial" charset="0"/>
              </a:rPr>
              <a:t>LEDs at 5 positions on both sides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800" dirty="0" smtClean="0">
                <a:latin typeface="Arial" charset="0"/>
              </a:rPr>
              <a:t>3 different intensities by attenuation</a:t>
            </a:r>
            <a:endParaRPr lang="ja-JP" altLang="en-US" sz="1800" dirty="0" smtClean="0">
              <a:latin typeface="Arial" charset="0"/>
            </a:endParaRPr>
          </a:p>
        </p:txBody>
      </p:sp>
      <p:sp>
        <p:nvSpPr>
          <p:cNvPr id="24581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grpSp>
        <p:nvGrpSpPr>
          <p:cNvPr id="24582" name="グループ化 16"/>
          <p:cNvGrpSpPr>
            <a:grpSpLocks noChangeAspect="1"/>
          </p:cNvGrpSpPr>
          <p:nvPr/>
        </p:nvGrpSpPr>
        <p:grpSpPr bwMode="auto">
          <a:xfrm>
            <a:off x="6929438" y="1071563"/>
            <a:ext cx="2214562" cy="3206750"/>
            <a:chOff x="6180137" y="1142984"/>
            <a:chExt cx="2963863" cy="4292600"/>
          </a:xfrm>
        </p:grpSpPr>
        <p:pic>
          <p:nvPicPr>
            <p:cNvPr id="24601" name="Picture 1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180137" y="1142984"/>
              <a:ext cx="2963863" cy="429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02" name="Oval 19"/>
            <p:cNvSpPr>
              <a:spLocks noChangeArrowheads="1"/>
            </p:cNvSpPr>
            <p:nvPr/>
          </p:nvSpPr>
          <p:spPr bwMode="auto">
            <a:xfrm>
              <a:off x="7842250" y="3590909"/>
              <a:ext cx="265112" cy="287337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24603" name="Oval 29"/>
            <p:cNvSpPr>
              <a:spLocks noChangeArrowheads="1"/>
            </p:cNvSpPr>
            <p:nvPr/>
          </p:nvSpPr>
          <p:spPr bwMode="auto">
            <a:xfrm>
              <a:off x="7561262" y="2247884"/>
              <a:ext cx="265113" cy="287337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24604" name="Oval 30"/>
            <p:cNvSpPr>
              <a:spLocks noChangeArrowheads="1"/>
            </p:cNvSpPr>
            <p:nvPr/>
          </p:nvSpPr>
          <p:spPr bwMode="auto">
            <a:xfrm>
              <a:off x="6905625" y="1273159"/>
              <a:ext cx="265112" cy="287337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24605" name="Oval 31"/>
            <p:cNvSpPr>
              <a:spLocks noChangeArrowheads="1"/>
            </p:cNvSpPr>
            <p:nvPr/>
          </p:nvSpPr>
          <p:spPr bwMode="auto">
            <a:xfrm>
              <a:off x="7693025" y="4906946"/>
              <a:ext cx="265112" cy="28733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</p:grpSp>
      <p:sp>
        <p:nvSpPr>
          <p:cNvPr id="24586" name="コンテンツ プレースホルダ 2"/>
          <p:cNvSpPr txBox="1">
            <a:spLocks/>
          </p:cNvSpPr>
          <p:nvPr/>
        </p:nvSpPr>
        <p:spPr bwMode="auto">
          <a:xfrm>
            <a:off x="5572125" y="4273377"/>
            <a:ext cx="350043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1500" dirty="0">
                <a:ea typeface="HGｺﾞｼｯｸM" pitchFamily="49" charset="-128"/>
              </a:rPr>
              <a:t>Gain monitor with stable LED</a:t>
            </a:r>
            <a:endParaRPr lang="ja-JP" altLang="en-US" sz="1500" dirty="0">
              <a:ea typeface="HGｺﾞｼｯｸM" pitchFamily="49" charset="-128"/>
            </a:endParaRPr>
          </a:p>
        </p:txBody>
      </p:sp>
      <p:pic>
        <p:nvPicPr>
          <p:cNvPr id="24587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05100" y="4363864"/>
            <a:ext cx="2867025" cy="175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416252"/>
            <a:ext cx="27273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9" name="コンテンツ プレースホルダ 2"/>
          <p:cNvSpPr txBox="1">
            <a:spLocks/>
          </p:cNvSpPr>
          <p:nvPr/>
        </p:nvSpPr>
        <p:spPr bwMode="auto">
          <a:xfrm>
            <a:off x="71438" y="3383320"/>
            <a:ext cx="68580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2200" dirty="0">
                <a:ea typeface="HGｺﾞｼｯｸM" pitchFamily="49" charset="-128"/>
              </a:rPr>
              <a:t>Calculate absolute gain by mean-variance relation</a:t>
            </a:r>
            <a:endParaRPr lang="en-US" altLang="ja-JP" sz="2000" dirty="0">
              <a:ea typeface="HGｺﾞｼｯｸM" pitchFamily="49" charset="-128"/>
            </a:endParaRP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2000" dirty="0">
                <a:ea typeface="HGｺﾞｼｯｸM" pitchFamily="49" charset="-128"/>
              </a:rPr>
              <a:t>9 steps of different intensity by changing current</a:t>
            </a: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2000" dirty="0">
                <a:latin typeface="Symbol" pitchFamily="18" charset="2"/>
                <a:cs typeface="Arial" charset="0"/>
              </a:rPr>
              <a:t> s</a:t>
            </a:r>
            <a:r>
              <a:rPr lang="en-US" altLang="ja-JP" sz="2000" baseline="30000" dirty="0">
                <a:cs typeface="Arial" charset="0"/>
              </a:rPr>
              <a:t>2</a:t>
            </a:r>
            <a:r>
              <a:rPr lang="en-US" altLang="ja-JP" sz="2000" dirty="0">
                <a:cs typeface="Arial" charset="0"/>
              </a:rPr>
              <a:t> = Gain </a:t>
            </a:r>
            <a:r>
              <a:rPr lang="en-US" altLang="ja-JP" sz="2200" b="1" dirty="0"/>
              <a:t>×</a:t>
            </a:r>
            <a:r>
              <a:rPr lang="en-US" altLang="ja-JP" sz="2000" dirty="0">
                <a:cs typeface="Arial" charset="0"/>
              </a:rPr>
              <a:t> Mean </a:t>
            </a:r>
            <a:r>
              <a:rPr lang="en-US" altLang="ja-JP" b="1" dirty="0"/>
              <a:t>×</a:t>
            </a:r>
            <a:r>
              <a:rPr lang="en-US" altLang="ja-JP" sz="2000" dirty="0">
                <a:cs typeface="Arial" charset="0"/>
              </a:rPr>
              <a:t> e/C</a:t>
            </a:r>
            <a:r>
              <a:rPr lang="en-US" altLang="ja-JP" sz="1600" dirty="0">
                <a:cs typeface="Arial" charset="0"/>
              </a:rPr>
              <a:t>(const.) </a:t>
            </a:r>
            <a:r>
              <a:rPr lang="en-US" altLang="ja-JP" sz="2000" dirty="0">
                <a:cs typeface="Arial" charset="0"/>
              </a:rPr>
              <a:t>+ const.</a:t>
            </a:r>
            <a:endParaRPr lang="ja-JP" altLang="en-US" sz="2000" dirty="0">
              <a:ea typeface="HGｺﾞｼｯｸM" pitchFamily="49" charset="-128"/>
            </a:endParaRPr>
          </a:p>
        </p:txBody>
      </p:sp>
      <p:sp>
        <p:nvSpPr>
          <p:cNvPr id="24590" name="テキスト ボックス 23"/>
          <p:cNvSpPr txBox="1">
            <a:spLocks noChangeArrowheads="1"/>
          </p:cNvSpPr>
          <p:nvPr/>
        </p:nvSpPr>
        <p:spPr bwMode="auto">
          <a:xfrm>
            <a:off x="7715250" y="4597227"/>
            <a:ext cx="1428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Absolute gain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en-US" altLang="ja-JP" sz="1400" dirty="0"/>
              <a:t>LED peak</a:t>
            </a:r>
            <a:endParaRPr lang="ja-JP" altLang="en-US" sz="1400" dirty="0"/>
          </a:p>
        </p:txBody>
      </p:sp>
      <p:sp>
        <p:nvSpPr>
          <p:cNvPr id="24591" name="テキスト ボックス 24"/>
          <p:cNvSpPr txBox="1">
            <a:spLocks noChangeArrowheads="1"/>
          </p:cNvSpPr>
          <p:nvPr/>
        </p:nvSpPr>
        <p:spPr bwMode="auto">
          <a:xfrm>
            <a:off x="4643438" y="6011689"/>
            <a:ext cx="857250" cy="184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r>
              <a:rPr lang="en-US" altLang="ja-JP" sz="1200" b="1" dirty="0"/>
              <a:t>Charge</a:t>
            </a:r>
            <a:endParaRPr lang="ja-JP" altLang="en-US" sz="1200" b="1" dirty="0"/>
          </a:p>
        </p:txBody>
      </p:sp>
      <p:sp>
        <p:nvSpPr>
          <p:cNvPr id="24592" name="コンテンツ プレースホルダ 2"/>
          <p:cNvSpPr txBox="1">
            <a:spLocks/>
          </p:cNvSpPr>
          <p:nvPr/>
        </p:nvSpPr>
        <p:spPr bwMode="auto">
          <a:xfrm>
            <a:off x="0" y="6163726"/>
            <a:ext cx="91440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2000" dirty="0" smtClean="0">
                <a:ea typeface="HGｺﾞｼｯｸM" pitchFamily="49" charset="-128"/>
              </a:rPr>
              <a:t>1/2hour calibration </a:t>
            </a:r>
            <a:r>
              <a:rPr lang="en-US" altLang="ja-JP" sz="2000" dirty="0">
                <a:ea typeface="HGｺﾞｼｯｸM" pitchFamily="49" charset="-128"/>
              </a:rPr>
              <a:t>everyday and LED flushing in physics run for the monitor</a:t>
            </a:r>
            <a:endParaRPr lang="ja-JP" altLang="en-US" dirty="0">
              <a:ea typeface="HGｺﾞｼｯｸM" pitchFamily="49" charset="-128"/>
            </a:endParaRPr>
          </a:p>
        </p:txBody>
      </p:sp>
      <p:sp>
        <p:nvSpPr>
          <p:cNvPr id="24593" name="スライド番号プレースホルダ 2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242B4B84-C259-4098-8630-CDC4FD14FD2F}" type="slidenum">
              <a:rPr lang="ja-JP" altLang="en-US" smtClean="0">
                <a:ea typeface="ＭＳ Ｐゴシック" pitchFamily="50" charset="-128"/>
              </a:rPr>
              <a:pPr/>
              <a:t>10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24594" name="フッター プレースホルダ 2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24595" name="テキスト ボックス 24"/>
          <p:cNvSpPr txBox="1">
            <a:spLocks noChangeArrowheads="1"/>
          </p:cNvSpPr>
          <p:nvPr/>
        </p:nvSpPr>
        <p:spPr bwMode="auto">
          <a:xfrm>
            <a:off x="2000250" y="5962477"/>
            <a:ext cx="857250" cy="184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r>
              <a:rPr lang="en-US" altLang="ja-JP" sz="1200" b="1" dirty="0"/>
              <a:t>Charge</a:t>
            </a:r>
            <a:endParaRPr lang="ja-JP" altLang="en-US" sz="1200" b="1" dirty="0"/>
          </a:p>
        </p:txBody>
      </p:sp>
      <p:sp>
        <p:nvSpPr>
          <p:cNvPr id="24596" name="テキスト ボックス 24"/>
          <p:cNvSpPr txBox="1">
            <a:spLocks noChangeArrowheads="1"/>
          </p:cNvSpPr>
          <p:nvPr/>
        </p:nvSpPr>
        <p:spPr bwMode="auto">
          <a:xfrm rot="16200000">
            <a:off x="2336800" y="4736927"/>
            <a:ext cx="857250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r>
              <a:rPr lang="en-US" altLang="ja-JP" sz="1400" b="1" dirty="0">
                <a:latin typeface="Symbol" pitchFamily="18" charset="2"/>
                <a:cs typeface="Arial" charset="0"/>
              </a:rPr>
              <a:t>s </a:t>
            </a:r>
            <a:r>
              <a:rPr lang="en-US" altLang="ja-JP" sz="1400" b="1" baseline="30000" dirty="0">
                <a:cs typeface="Arial" charset="0"/>
              </a:rPr>
              <a:t>2</a:t>
            </a:r>
            <a:endParaRPr lang="ja-JP" altLang="en-US" sz="1400" b="1" dirty="0"/>
          </a:p>
        </p:txBody>
      </p:sp>
      <p:sp>
        <p:nvSpPr>
          <p:cNvPr id="24597" name="テキスト ボックス 24"/>
          <p:cNvSpPr txBox="1">
            <a:spLocks noChangeArrowheads="1"/>
          </p:cNvSpPr>
          <p:nvPr/>
        </p:nvSpPr>
        <p:spPr bwMode="auto">
          <a:xfrm>
            <a:off x="3429000" y="4487689"/>
            <a:ext cx="1357313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r>
              <a:rPr lang="en-US" altLang="ja-JP" sz="1400" b="1" dirty="0"/>
              <a:t>Slope = </a:t>
            </a:r>
            <a:r>
              <a:rPr lang="en-US" altLang="ja-JP" sz="1400" b="1" i="1" u="sng" dirty="0"/>
              <a:t>gain</a:t>
            </a:r>
            <a:endParaRPr lang="ja-JP" altLang="en-US" sz="1400" b="1" i="1" u="sng" dirty="0"/>
          </a:p>
        </p:txBody>
      </p:sp>
      <p:sp>
        <p:nvSpPr>
          <p:cNvPr id="24598" name="テキスト ボックス 24"/>
          <p:cNvSpPr txBox="1">
            <a:spLocks noChangeArrowheads="1"/>
          </p:cNvSpPr>
          <p:nvPr/>
        </p:nvSpPr>
        <p:spPr bwMode="auto">
          <a:xfrm>
            <a:off x="8286750" y="5891039"/>
            <a:ext cx="857250" cy="184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r>
              <a:rPr lang="en-US" altLang="ja-JP" sz="1200" b="1" dirty="0"/>
              <a:t>Date</a:t>
            </a:r>
            <a:endParaRPr lang="ja-JP" altLang="en-US" sz="1200" b="1" dirty="0"/>
          </a:p>
        </p:txBody>
      </p:sp>
      <p:cxnSp>
        <p:nvCxnSpPr>
          <p:cNvPr id="37" name="直線矢印コネクタ 36"/>
          <p:cNvCxnSpPr/>
          <p:nvPr/>
        </p:nvCxnSpPr>
        <p:spPr>
          <a:xfrm>
            <a:off x="6929438" y="5630689"/>
            <a:ext cx="5715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600" name="テキスト ボックス 23"/>
          <p:cNvSpPr txBox="1">
            <a:spLocks noChangeArrowheads="1"/>
          </p:cNvSpPr>
          <p:nvPr/>
        </p:nvSpPr>
        <p:spPr bwMode="auto">
          <a:xfrm>
            <a:off x="6837363" y="5357639"/>
            <a:ext cx="949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b="1" dirty="0"/>
              <a:t>1 month</a:t>
            </a:r>
            <a:endParaRPr lang="ja-JP" altLang="en-US" sz="1400" b="1" dirty="0"/>
          </a:p>
        </p:txBody>
      </p:sp>
      <p:grpSp>
        <p:nvGrpSpPr>
          <p:cNvPr id="31" name="グループ化 30"/>
          <p:cNvGrpSpPr>
            <a:grpSpLocks noChangeAspect="1"/>
          </p:cNvGrpSpPr>
          <p:nvPr/>
        </p:nvGrpSpPr>
        <p:grpSpPr>
          <a:xfrm>
            <a:off x="467264" y="1785581"/>
            <a:ext cx="6072199" cy="1587590"/>
            <a:chOff x="214313" y="1811338"/>
            <a:chExt cx="6515100" cy="1703387"/>
          </a:xfrm>
        </p:grpSpPr>
        <p:pic>
          <p:nvPicPr>
            <p:cNvPr id="24583" name="Picture 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14313" y="1811338"/>
              <a:ext cx="5400675" cy="17033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24584" name="Picture 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714875" y="1811338"/>
              <a:ext cx="2014538" cy="169703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</p:pic>
        <p:sp>
          <p:nvSpPr>
            <p:cNvPr id="30" name="正方形/長方形 29"/>
            <p:cNvSpPr/>
            <p:nvPr/>
          </p:nvSpPr>
          <p:spPr>
            <a:xfrm>
              <a:off x="2500298" y="2143116"/>
              <a:ext cx="571504" cy="64294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グループ化 40"/>
          <p:cNvGrpSpPr>
            <a:grpSpLocks/>
          </p:cNvGrpSpPr>
          <p:nvPr/>
        </p:nvGrpSpPr>
        <p:grpSpPr bwMode="auto">
          <a:xfrm>
            <a:off x="5643563" y="4819650"/>
            <a:ext cx="2506662" cy="1682750"/>
            <a:chOff x="5643563" y="4819123"/>
            <a:chExt cx="2506662" cy="1683277"/>
          </a:xfrm>
        </p:grpSpPr>
        <p:pic>
          <p:nvPicPr>
            <p:cNvPr id="25638" name="Picture 7" descr="C:\Documents and Settings\nisimura\My Documents\meg\MEGXECCWLiSpectrum_Aug09_QoverAAfterPurification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689231" y="4819123"/>
              <a:ext cx="2334580" cy="1499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39" name="テキスト ボックス 25"/>
            <p:cNvSpPr txBox="1">
              <a:spLocks noChangeArrowheads="1"/>
            </p:cNvSpPr>
            <p:nvPr/>
          </p:nvSpPr>
          <p:spPr bwMode="auto">
            <a:xfrm>
              <a:off x="6189157" y="4988039"/>
              <a:ext cx="1642618" cy="369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dirty="0">
                  <a:latin typeface="Symbol" pitchFamily="18" charset="2"/>
                </a:rPr>
                <a:t>a                g</a:t>
              </a:r>
              <a:endParaRPr lang="ja-JP" altLang="en-US" dirty="0">
                <a:latin typeface="Symbol" pitchFamily="18" charset="2"/>
              </a:endParaRPr>
            </a:p>
          </p:txBody>
        </p:sp>
        <p:sp>
          <p:nvSpPr>
            <p:cNvPr id="25640" name="テキスト ボックス 28"/>
            <p:cNvSpPr txBox="1">
              <a:spLocks noChangeArrowheads="1"/>
            </p:cNvSpPr>
            <p:nvPr/>
          </p:nvSpPr>
          <p:spPr bwMode="auto">
            <a:xfrm>
              <a:off x="5643563" y="6194706"/>
              <a:ext cx="2506662" cy="3076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400" dirty="0"/>
                <a:t>Charge / height of waveform</a:t>
              </a:r>
              <a:endParaRPr lang="ja-JP" altLang="en-US" sz="1400" dirty="0"/>
            </a:p>
          </p:txBody>
        </p:sp>
      </p:grpSp>
      <p:sp>
        <p:nvSpPr>
          <p:cNvPr id="16386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Q.E. calibration with </a:t>
            </a:r>
            <a:r>
              <a:rPr lang="en-US" altLang="ja-JP" baseline="30000" dirty="0" smtClean="0"/>
              <a:t>241</a:t>
            </a:r>
            <a:r>
              <a:rPr lang="en-US" altLang="ja-JP" dirty="0" smtClean="0"/>
              <a:t>Am </a:t>
            </a:r>
            <a:r>
              <a:rPr lang="en-US" altLang="ja-JP" dirty="0" smtClean="0">
                <a:latin typeface="Symbol" pitchFamily="18" charset="2"/>
              </a:rPr>
              <a:t>a</a:t>
            </a:r>
            <a:r>
              <a:rPr lang="en-US" altLang="ja-JP" dirty="0" smtClean="0"/>
              <a:t> source</a:t>
            </a:r>
            <a:endParaRPr lang="ja-JP" altLang="en-US" dirty="0" smtClean="0"/>
          </a:p>
        </p:txBody>
      </p:sp>
      <p:sp>
        <p:nvSpPr>
          <p:cNvPr id="25604" name="コンテンツ プレースホルダ 2"/>
          <p:cNvSpPr>
            <a:spLocks noGrp="1"/>
          </p:cNvSpPr>
          <p:nvPr>
            <p:ph idx="1"/>
          </p:nvPr>
        </p:nvSpPr>
        <p:spPr>
          <a:xfrm>
            <a:off x="142875" y="1071563"/>
            <a:ext cx="8643938" cy="1571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ja-JP" sz="2200" dirty="0" smtClean="0">
                <a:latin typeface="Arial" charset="0"/>
              </a:rPr>
              <a:t>For the estimation of quantum efficiency (Q.E.) of PMT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2200" dirty="0" smtClean="0">
                <a:latin typeface="Arial" charset="0"/>
              </a:rPr>
              <a:t>5.5MeV </a:t>
            </a:r>
            <a:r>
              <a:rPr lang="en-US" altLang="ja-JP" sz="2200" dirty="0" smtClean="0">
                <a:latin typeface="Symbol" pitchFamily="18" charset="2"/>
              </a:rPr>
              <a:t>a</a:t>
            </a:r>
            <a:r>
              <a:rPr lang="en-US" altLang="ja-JP" sz="2200" dirty="0" smtClean="0">
                <a:latin typeface="Arial" charset="0"/>
              </a:rPr>
              <a:t> from </a:t>
            </a:r>
            <a:r>
              <a:rPr lang="en-US" altLang="ja-JP" sz="2200" baseline="30000" dirty="0" smtClean="0">
                <a:latin typeface="Arial" charset="0"/>
              </a:rPr>
              <a:t>241</a:t>
            </a:r>
            <a:r>
              <a:rPr lang="en-US" altLang="ja-JP" sz="2200" dirty="0" smtClean="0">
                <a:latin typeface="Arial" charset="0"/>
              </a:rPr>
              <a:t>Am source </a:t>
            </a:r>
            <a:r>
              <a:rPr lang="en-US" altLang="ja-JP" sz="2000" dirty="0" smtClean="0">
                <a:latin typeface="Arial" charset="0"/>
              </a:rPr>
              <a:t>(200Bq, 432years)</a:t>
            </a:r>
            <a:endParaRPr lang="en-US" altLang="ja-JP" sz="2200" dirty="0" smtClean="0"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ja-JP" sz="2000" dirty="0" smtClean="0">
                <a:latin typeface="Arial" charset="0"/>
              </a:rPr>
              <a:t>25 sources, 5 on a wire, immersed in liquid xenon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2000" dirty="0" smtClean="0">
                <a:latin typeface="Arial" charset="0"/>
              </a:rPr>
              <a:t>Q.E. derived from the comparison between observed charge and expectation in Monte Carlo simulation</a:t>
            </a:r>
            <a:endParaRPr lang="ja-JP" altLang="en-US" sz="2000" dirty="0" smtClean="0">
              <a:latin typeface="Arial" charset="0"/>
            </a:endParaRPr>
          </a:p>
        </p:txBody>
      </p:sp>
      <p:sp>
        <p:nvSpPr>
          <p:cNvPr id="25605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grpSp>
        <p:nvGrpSpPr>
          <p:cNvPr id="25606" name="グループ化 22"/>
          <p:cNvGrpSpPr>
            <a:grpSpLocks noChangeAspect="1"/>
          </p:cNvGrpSpPr>
          <p:nvPr/>
        </p:nvGrpSpPr>
        <p:grpSpPr bwMode="auto">
          <a:xfrm>
            <a:off x="214313" y="3357563"/>
            <a:ext cx="1944687" cy="1604962"/>
            <a:chOff x="214282" y="2428868"/>
            <a:chExt cx="3240087" cy="2674938"/>
          </a:xfrm>
        </p:grpSpPr>
        <p:pic>
          <p:nvPicPr>
            <p:cNvPr id="25625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4282" y="2428868"/>
              <a:ext cx="3240087" cy="26749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5626" name="Line 4"/>
            <p:cNvSpPr>
              <a:spLocks noChangeShapeType="1"/>
            </p:cNvSpPr>
            <p:nvPr/>
          </p:nvSpPr>
          <p:spPr bwMode="auto">
            <a:xfrm>
              <a:off x="1096932" y="2508243"/>
              <a:ext cx="965200" cy="1200150"/>
            </a:xfrm>
            <a:prstGeom prst="line">
              <a:avLst/>
            </a:prstGeom>
            <a:noFill/>
            <a:ln w="360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5627" name="Line 5"/>
            <p:cNvSpPr>
              <a:spLocks noChangeShapeType="1"/>
            </p:cNvSpPr>
            <p:nvPr/>
          </p:nvSpPr>
          <p:spPr bwMode="auto">
            <a:xfrm>
              <a:off x="1725582" y="3079743"/>
              <a:ext cx="850900" cy="996950"/>
            </a:xfrm>
            <a:prstGeom prst="line">
              <a:avLst/>
            </a:prstGeom>
            <a:noFill/>
            <a:ln w="360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5628" name="Oval 11"/>
            <p:cNvSpPr>
              <a:spLocks noChangeArrowheads="1"/>
            </p:cNvSpPr>
            <p:nvPr/>
          </p:nvSpPr>
          <p:spPr bwMode="auto">
            <a:xfrm>
              <a:off x="1171544" y="2592381"/>
              <a:ext cx="73025" cy="76200"/>
            </a:xfrm>
            <a:prstGeom prst="ellipse">
              <a:avLst/>
            </a:prstGeom>
            <a:solidFill>
              <a:srgbClr val="FF8D00"/>
            </a:solidFill>
            <a:ln w="360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25629" name="Oval 12"/>
            <p:cNvSpPr>
              <a:spLocks noChangeArrowheads="1"/>
            </p:cNvSpPr>
            <p:nvPr/>
          </p:nvSpPr>
          <p:spPr bwMode="auto">
            <a:xfrm>
              <a:off x="1320769" y="2787643"/>
              <a:ext cx="73025" cy="76200"/>
            </a:xfrm>
            <a:prstGeom prst="ellipse">
              <a:avLst/>
            </a:prstGeom>
            <a:solidFill>
              <a:srgbClr val="FF8D00"/>
            </a:solidFill>
            <a:ln w="360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25630" name="Oval 13"/>
            <p:cNvSpPr>
              <a:spLocks noChangeArrowheads="1"/>
            </p:cNvSpPr>
            <p:nvPr/>
          </p:nvSpPr>
          <p:spPr bwMode="auto">
            <a:xfrm>
              <a:off x="1465232" y="2962268"/>
              <a:ext cx="73025" cy="76200"/>
            </a:xfrm>
            <a:prstGeom prst="ellipse">
              <a:avLst/>
            </a:prstGeom>
            <a:solidFill>
              <a:srgbClr val="FF8D00"/>
            </a:solidFill>
            <a:ln w="360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25631" name="Oval 14"/>
            <p:cNvSpPr>
              <a:spLocks noChangeArrowheads="1"/>
            </p:cNvSpPr>
            <p:nvPr/>
          </p:nvSpPr>
          <p:spPr bwMode="auto">
            <a:xfrm>
              <a:off x="1638269" y="3173406"/>
              <a:ext cx="73025" cy="76200"/>
            </a:xfrm>
            <a:prstGeom prst="ellipse">
              <a:avLst/>
            </a:prstGeom>
            <a:solidFill>
              <a:srgbClr val="FF8D00"/>
            </a:solidFill>
            <a:ln w="360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25632" name="Oval 15"/>
            <p:cNvSpPr>
              <a:spLocks noChangeArrowheads="1"/>
            </p:cNvSpPr>
            <p:nvPr/>
          </p:nvSpPr>
          <p:spPr bwMode="auto">
            <a:xfrm>
              <a:off x="1820832" y="3400418"/>
              <a:ext cx="73025" cy="76200"/>
            </a:xfrm>
            <a:prstGeom prst="ellipse">
              <a:avLst/>
            </a:prstGeom>
            <a:solidFill>
              <a:srgbClr val="FF8D00"/>
            </a:solidFill>
            <a:ln w="360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25633" name="Oval 16"/>
            <p:cNvSpPr>
              <a:spLocks noChangeArrowheads="1"/>
            </p:cNvSpPr>
            <p:nvPr/>
          </p:nvSpPr>
          <p:spPr bwMode="auto">
            <a:xfrm>
              <a:off x="1808132" y="3179756"/>
              <a:ext cx="73025" cy="76200"/>
            </a:xfrm>
            <a:prstGeom prst="ellipse">
              <a:avLst/>
            </a:prstGeom>
            <a:solidFill>
              <a:srgbClr val="FF8D00"/>
            </a:solidFill>
            <a:ln w="360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25634" name="Oval 17"/>
            <p:cNvSpPr>
              <a:spLocks noChangeArrowheads="1"/>
            </p:cNvSpPr>
            <p:nvPr/>
          </p:nvSpPr>
          <p:spPr bwMode="auto">
            <a:xfrm>
              <a:off x="1979582" y="3363906"/>
              <a:ext cx="73025" cy="76200"/>
            </a:xfrm>
            <a:prstGeom prst="ellipse">
              <a:avLst/>
            </a:prstGeom>
            <a:solidFill>
              <a:srgbClr val="FF8D00"/>
            </a:solidFill>
            <a:ln w="360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25635" name="Oval 18"/>
            <p:cNvSpPr>
              <a:spLocks noChangeArrowheads="1"/>
            </p:cNvSpPr>
            <p:nvPr/>
          </p:nvSpPr>
          <p:spPr bwMode="auto">
            <a:xfrm>
              <a:off x="2124044" y="3544881"/>
              <a:ext cx="73025" cy="76200"/>
            </a:xfrm>
            <a:prstGeom prst="ellipse">
              <a:avLst/>
            </a:prstGeom>
            <a:solidFill>
              <a:srgbClr val="FF8D00"/>
            </a:solidFill>
            <a:ln w="360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25636" name="Oval 19"/>
            <p:cNvSpPr>
              <a:spLocks noChangeArrowheads="1"/>
            </p:cNvSpPr>
            <p:nvPr/>
          </p:nvSpPr>
          <p:spPr bwMode="auto">
            <a:xfrm>
              <a:off x="2303432" y="3760781"/>
              <a:ext cx="73025" cy="76200"/>
            </a:xfrm>
            <a:prstGeom prst="ellipse">
              <a:avLst/>
            </a:prstGeom>
            <a:solidFill>
              <a:srgbClr val="FF8D00"/>
            </a:solidFill>
            <a:ln w="360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  <p:sp>
          <p:nvSpPr>
            <p:cNvPr id="25637" name="Oval 20"/>
            <p:cNvSpPr>
              <a:spLocks noChangeArrowheads="1"/>
            </p:cNvSpPr>
            <p:nvPr/>
          </p:nvSpPr>
          <p:spPr bwMode="auto">
            <a:xfrm>
              <a:off x="2484407" y="3976681"/>
              <a:ext cx="73025" cy="76200"/>
            </a:xfrm>
            <a:prstGeom prst="ellipse">
              <a:avLst/>
            </a:prstGeom>
            <a:solidFill>
              <a:srgbClr val="FF8D00"/>
            </a:solidFill>
            <a:ln w="360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 dirty="0"/>
            </a:p>
          </p:txBody>
        </p:sp>
      </p:grpSp>
      <p:pic>
        <p:nvPicPr>
          <p:cNvPr id="25607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25" y="2606675"/>
            <a:ext cx="3000375" cy="3894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5608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1625" y="2605088"/>
            <a:ext cx="1800225" cy="701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5" name="コンテンツ プレースホルダ 2"/>
          <p:cNvSpPr txBox="1">
            <a:spLocks/>
          </p:cNvSpPr>
          <p:nvPr/>
        </p:nvSpPr>
        <p:spPr>
          <a:xfrm>
            <a:off x="5143500" y="4286250"/>
            <a:ext cx="3857625" cy="642938"/>
          </a:xfrm>
          <a:prstGeom prst="rect">
            <a:avLst/>
          </a:prstGeom>
        </p:spPr>
        <p:txBody>
          <a:bodyPr lIns="54864" tIns="91440"/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defRPr/>
            </a:pPr>
            <a:r>
              <a:rPr lang="en-US" altLang="ja-JP" sz="1600" dirty="0">
                <a:latin typeface="Arial" pitchFamily="34" charset="0"/>
                <a:ea typeface="+mn-ea"/>
                <a:cs typeface="Arial" pitchFamily="34" charset="0"/>
              </a:rPr>
              <a:t>Separate signal of </a:t>
            </a:r>
            <a:r>
              <a:rPr lang="en-US" altLang="ja-JP" sz="1600" dirty="0">
                <a:latin typeface="Symbol" pitchFamily="18" charset="2"/>
                <a:ea typeface="+mn-ea"/>
                <a:cs typeface="Arial" pitchFamily="34" charset="0"/>
              </a:rPr>
              <a:t>a</a:t>
            </a:r>
            <a:r>
              <a:rPr lang="en-US" altLang="ja-JP" sz="1600" dirty="0">
                <a:latin typeface="Arial" pitchFamily="34" charset="0"/>
                <a:ea typeface="+mn-ea"/>
                <a:cs typeface="Arial" pitchFamily="34" charset="0"/>
              </a:rPr>
              <a:t> </a:t>
            </a:r>
            <a:br>
              <a:rPr lang="en-US" altLang="ja-JP" sz="1600" dirty="0">
                <a:latin typeface="Arial" pitchFamily="34" charset="0"/>
                <a:ea typeface="+mn-ea"/>
                <a:cs typeface="Arial" pitchFamily="34" charset="0"/>
              </a:rPr>
            </a:br>
            <a:r>
              <a:rPr lang="en-US" altLang="ja-JP" sz="1600" dirty="0">
                <a:latin typeface="Arial" pitchFamily="34" charset="0"/>
                <a:ea typeface="+mn-ea"/>
                <a:cs typeface="Arial" pitchFamily="34" charset="0"/>
              </a:rPr>
              <a:t>    from </a:t>
            </a:r>
            <a:r>
              <a:rPr lang="en-US" altLang="ja-JP" sz="1600" dirty="0">
                <a:latin typeface="Symbol" pitchFamily="18" charset="2"/>
                <a:ea typeface="ＭＳ Ｐゴシック" pitchFamily="48" charset="-128"/>
                <a:cs typeface="Arial" pitchFamily="34" charset="0"/>
              </a:rPr>
              <a:t>g</a:t>
            </a:r>
            <a:r>
              <a:rPr lang="en-US" altLang="ja-JP" sz="1600" dirty="0">
                <a:latin typeface="Arial" pitchFamily="34" charset="0"/>
                <a:ea typeface="+mn-ea"/>
                <a:cs typeface="Arial" pitchFamily="34" charset="0"/>
              </a:rPr>
              <a:t> by the shape of waveform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30188" y="2605088"/>
            <a:ext cx="1928812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050" dirty="0">
                <a:solidFill>
                  <a:schemeClr val="bg1"/>
                </a:solidFill>
                <a:ea typeface="ＭＳ Ｐゴシック" pitchFamily="48" charset="-128"/>
              </a:rPr>
              <a:t>100</a:t>
            </a:r>
            <a:r>
              <a:rPr lang="en-US" altLang="ja-JP" sz="1050" dirty="0">
                <a:solidFill>
                  <a:schemeClr val="bg1"/>
                </a:solidFill>
                <a:latin typeface="Symbol" pitchFamily="18" charset="2"/>
                <a:ea typeface="ＭＳ Ｐゴシック" pitchFamily="48" charset="-128"/>
              </a:rPr>
              <a:t>m</a:t>
            </a:r>
            <a:r>
              <a:rPr lang="en-US" altLang="ja-JP" sz="1050" dirty="0">
                <a:solidFill>
                  <a:schemeClr val="bg1"/>
                </a:solidFill>
                <a:ea typeface="ＭＳ Ｐゴシック" pitchFamily="48" charset="-128"/>
              </a:rPr>
              <a:t>m diameter, 2mm length</a:t>
            </a:r>
            <a:endParaRPr lang="ja-JP" altLang="en-US" sz="1050" dirty="0">
              <a:solidFill>
                <a:schemeClr val="bg1"/>
              </a:solidFill>
              <a:ea typeface="ＭＳ Ｐゴシック" pitchFamily="48" charset="-128"/>
            </a:endParaRPr>
          </a:p>
        </p:txBody>
      </p:sp>
      <p:sp>
        <p:nvSpPr>
          <p:cNvPr id="25611" name="テキスト ボックス 27"/>
          <p:cNvSpPr txBox="1">
            <a:spLocks noChangeArrowheads="1"/>
          </p:cNvSpPr>
          <p:nvPr/>
        </p:nvSpPr>
        <p:spPr bwMode="auto">
          <a:xfrm>
            <a:off x="2143125" y="6000750"/>
            <a:ext cx="1928813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100" dirty="0">
                <a:solidFill>
                  <a:schemeClr val="bg1"/>
                </a:solidFill>
              </a:rPr>
              <a:t>Shadow of wire makes ring by reconstruction</a:t>
            </a:r>
            <a:endParaRPr lang="ja-JP" altLang="en-US" sz="1100" dirty="0">
              <a:solidFill>
                <a:schemeClr val="bg1"/>
              </a:solidFill>
            </a:endParaRPr>
          </a:p>
        </p:txBody>
      </p:sp>
      <p:pic>
        <p:nvPicPr>
          <p:cNvPr id="25612" name="Picture 2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9450" y="4967288"/>
            <a:ext cx="1443038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3" name="テキスト ボックス 31"/>
          <p:cNvSpPr txBox="1">
            <a:spLocks noChangeArrowheads="1"/>
          </p:cNvSpPr>
          <p:nvPr/>
        </p:nvSpPr>
        <p:spPr bwMode="auto">
          <a:xfrm>
            <a:off x="2143125" y="2540000"/>
            <a:ext cx="3000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ja-JP" sz="2000" dirty="0">
                <a:solidFill>
                  <a:schemeClr val="bg1"/>
                </a:solidFill>
              </a:rPr>
              <a:t>reconstructed </a:t>
            </a:r>
            <a:r>
              <a:rPr lang="en-US" altLang="ja-JP" sz="2000" dirty="0">
                <a:solidFill>
                  <a:schemeClr val="bg1"/>
                </a:solidFill>
                <a:latin typeface="Symbol" pitchFamily="18" charset="2"/>
              </a:rPr>
              <a:t>a</a:t>
            </a:r>
            <a:r>
              <a:rPr lang="en-US" altLang="ja-JP" sz="2000" dirty="0">
                <a:solidFill>
                  <a:schemeClr val="bg1"/>
                </a:solidFill>
              </a:rPr>
              <a:t> </a:t>
            </a:r>
            <a:r>
              <a:rPr lang="en-US" altLang="ja-JP" sz="2000" dirty="0" smtClean="0">
                <a:solidFill>
                  <a:schemeClr val="bg1"/>
                </a:solidFill>
              </a:rPr>
              <a:t>events</a:t>
            </a:r>
            <a:endParaRPr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25614" name="テキスト ボックス 32"/>
          <p:cNvSpPr txBox="1">
            <a:spLocks noChangeArrowheads="1"/>
          </p:cNvSpPr>
          <p:nvPr/>
        </p:nvSpPr>
        <p:spPr bwMode="auto">
          <a:xfrm>
            <a:off x="285750" y="2992438"/>
            <a:ext cx="9286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 baseline="30000" dirty="0">
                <a:solidFill>
                  <a:schemeClr val="bg1"/>
                </a:solidFill>
              </a:rPr>
              <a:t>241</a:t>
            </a:r>
            <a:r>
              <a:rPr lang="en-US" altLang="ja-JP" sz="1600" dirty="0">
                <a:solidFill>
                  <a:schemeClr val="bg1"/>
                </a:solidFill>
              </a:rPr>
              <a:t>Am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25615" name="スライド番号プレースホルダ 3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D7A1BE2C-91BC-4FEE-9A81-1FD399CEEE53}" type="slidenum">
              <a:rPr lang="ja-JP" altLang="en-US" smtClean="0">
                <a:ea typeface="ＭＳ Ｐゴシック" pitchFamily="50" charset="-128"/>
              </a:rPr>
              <a:pPr/>
              <a:t>11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25616" name="テキスト ボックス 32"/>
          <p:cNvSpPr txBox="1">
            <a:spLocks noChangeArrowheads="1"/>
          </p:cNvSpPr>
          <p:nvPr/>
        </p:nvSpPr>
        <p:spPr bwMode="auto">
          <a:xfrm>
            <a:off x="1466850" y="5214938"/>
            <a:ext cx="7858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dirty="0">
                <a:solidFill>
                  <a:srgbClr val="0070C0"/>
                </a:solidFill>
              </a:rPr>
              <a:t>~40</a:t>
            </a:r>
            <a:r>
              <a:rPr lang="en-US" altLang="ja-JP" sz="1400" dirty="0">
                <a:solidFill>
                  <a:srgbClr val="0070C0"/>
                </a:solidFill>
                <a:latin typeface="Symbol" pitchFamily="18" charset="2"/>
              </a:rPr>
              <a:t>m</a:t>
            </a:r>
            <a:r>
              <a:rPr lang="en-US" altLang="ja-JP" sz="1400" dirty="0">
                <a:solidFill>
                  <a:srgbClr val="0070C0"/>
                </a:solidFill>
              </a:rPr>
              <a:t>m</a:t>
            </a:r>
            <a:endParaRPr lang="ja-JP" altLang="en-US" sz="1400" dirty="0">
              <a:solidFill>
                <a:srgbClr val="0070C0"/>
              </a:solidFill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 rot="5400000">
            <a:off x="1502569" y="5591969"/>
            <a:ext cx="477837" cy="28892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618" name="テキスト ボックス 35"/>
          <p:cNvSpPr txBox="1">
            <a:spLocks noChangeArrowheads="1"/>
          </p:cNvSpPr>
          <p:nvPr/>
        </p:nvSpPr>
        <p:spPr bwMode="auto">
          <a:xfrm>
            <a:off x="609600" y="5316538"/>
            <a:ext cx="785813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dirty="0"/>
              <a:t>100</a:t>
            </a:r>
            <a:r>
              <a:rPr lang="en-US" altLang="ja-JP" sz="1400" dirty="0">
                <a:latin typeface="Symbol" pitchFamily="18" charset="2"/>
              </a:rPr>
              <a:t>m</a:t>
            </a:r>
            <a:r>
              <a:rPr lang="en-US" altLang="ja-JP" sz="1400" dirty="0"/>
              <a:t>m</a:t>
            </a:r>
            <a:endParaRPr lang="ja-JP" altLang="en-US" sz="1400" dirty="0"/>
          </a:p>
        </p:txBody>
      </p:sp>
      <p:cxnSp>
        <p:nvCxnSpPr>
          <p:cNvPr id="38" name="直線矢印コネクタ 37"/>
          <p:cNvCxnSpPr/>
          <p:nvPr/>
        </p:nvCxnSpPr>
        <p:spPr>
          <a:xfrm rot="5400000">
            <a:off x="777875" y="5781675"/>
            <a:ext cx="447675" cy="31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620" name="フッター プレースホルダ 3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25621" name="Picture 3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29313" y="2817813"/>
            <a:ext cx="2000250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コンテンツ プレースホルダ 2"/>
          <p:cNvSpPr txBox="1">
            <a:spLocks/>
          </p:cNvSpPr>
          <p:nvPr/>
        </p:nvSpPr>
        <p:spPr>
          <a:xfrm>
            <a:off x="5429250" y="2422525"/>
            <a:ext cx="2928938" cy="642938"/>
          </a:xfrm>
          <a:prstGeom prst="rect">
            <a:avLst/>
          </a:prstGeom>
        </p:spPr>
        <p:txBody>
          <a:bodyPr lIns="54864" tIns="91440"/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defRPr/>
            </a:pPr>
            <a:r>
              <a:rPr lang="en-US" altLang="ja-JP" sz="1600" dirty="0">
                <a:latin typeface="Arial" pitchFamily="34" charset="0"/>
                <a:ea typeface="+mn-ea"/>
                <a:cs typeface="Arial" pitchFamily="34" charset="0"/>
              </a:rPr>
              <a:t>Data - MC </a:t>
            </a:r>
          </a:p>
        </p:txBody>
      </p:sp>
      <p:sp>
        <p:nvSpPr>
          <p:cNvPr id="25623" name="テキスト ボックス 42"/>
          <p:cNvSpPr txBox="1">
            <a:spLocks noChangeArrowheads="1"/>
          </p:cNvSpPr>
          <p:nvPr/>
        </p:nvSpPr>
        <p:spPr bwMode="auto">
          <a:xfrm>
            <a:off x="6286500" y="3032125"/>
            <a:ext cx="642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Q.E.</a:t>
            </a:r>
            <a:endParaRPr lang="ja-JP" altLang="en-US" dirty="0"/>
          </a:p>
        </p:txBody>
      </p:sp>
      <p:cxnSp>
        <p:nvCxnSpPr>
          <p:cNvPr id="45" name="直線コネクタ 44"/>
          <p:cNvCxnSpPr/>
          <p:nvPr/>
        </p:nvCxnSpPr>
        <p:spPr>
          <a:xfrm rot="16200000" flipH="1">
            <a:off x="6573838" y="3462338"/>
            <a:ext cx="201612" cy="1063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3" descr="C:\Documents and Settings\nisimura\My Documents\meg\data\wiki\uploaded\CWLiB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25" y="1193800"/>
            <a:ext cx="2868613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56250" y="3714750"/>
            <a:ext cx="3587750" cy="2214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Cockcroft-Walton accelerator</a:t>
            </a:r>
          </a:p>
        </p:txBody>
      </p:sp>
      <p:sp>
        <p:nvSpPr>
          <p:cNvPr id="26629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4500563"/>
            <a:ext cx="7500938" cy="20716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ja-JP" sz="2000" dirty="0" smtClean="0">
                <a:latin typeface="Arial" charset="0"/>
              </a:rPr>
              <a:t>1MeV Cockcroft-Walton accelerator</a:t>
            </a:r>
          </a:p>
          <a:p>
            <a:pPr lvl="1" indent="-319088" eaLnBrk="1" hangingPunct="1">
              <a:lnSpc>
                <a:spcPct val="80000"/>
              </a:lnSpc>
              <a:spcBef>
                <a:spcPct val="0"/>
              </a:spcBef>
              <a:buFont typeface="Wingdings 2" pitchFamily="18" charset="2"/>
              <a:buChar char=""/>
            </a:pPr>
            <a:r>
              <a:rPr lang="en-US" altLang="ja-JP" sz="1800" dirty="0" smtClean="0">
                <a:latin typeface="Arial" charset="0"/>
              </a:rPr>
              <a:t>Provide proton beam </a:t>
            </a:r>
            <a:r>
              <a:rPr lang="en-US" altLang="ja-JP" sz="1400" dirty="0" smtClean="0">
                <a:latin typeface="Arial" charset="0"/>
              </a:rPr>
              <a:t> ~10</a:t>
            </a:r>
            <a:r>
              <a:rPr lang="en-US" altLang="ja-JP" sz="1400" baseline="30000" dirty="0" smtClean="0">
                <a:latin typeface="Arial" charset="0"/>
              </a:rPr>
              <a:t>12</a:t>
            </a:r>
            <a:r>
              <a:rPr lang="en-US" altLang="ja-JP" sz="1400" dirty="0" smtClean="0">
                <a:latin typeface="Arial" charset="0"/>
              </a:rPr>
              <a:t> / sec</a:t>
            </a:r>
            <a:endParaRPr lang="en-US" altLang="ja-JP" sz="1800" dirty="0" smtClean="0">
              <a:latin typeface="Arial" charset="0"/>
            </a:endParaRPr>
          </a:p>
          <a:p>
            <a:pPr lvl="1" indent="-319088" eaLnBrk="1" hangingPunct="1">
              <a:lnSpc>
                <a:spcPct val="80000"/>
              </a:lnSpc>
              <a:spcBef>
                <a:spcPct val="0"/>
              </a:spcBef>
              <a:buFont typeface="Wingdings 2" pitchFamily="18" charset="2"/>
              <a:buChar char=""/>
            </a:pPr>
            <a:r>
              <a:rPr lang="en-US" altLang="ja-JP" sz="1800" dirty="0" smtClean="0">
                <a:latin typeface="Arial" charset="0"/>
              </a:rPr>
              <a:t>Li(p, </a:t>
            </a:r>
            <a:r>
              <a:rPr lang="en-US" altLang="ja-JP" sz="1800" dirty="0" smtClean="0">
                <a:latin typeface="Symbol" pitchFamily="18" charset="2"/>
              </a:rPr>
              <a:t>g</a:t>
            </a:r>
            <a:r>
              <a:rPr lang="en-US" altLang="ja-JP" sz="1800" dirty="0" smtClean="0">
                <a:latin typeface="Arial" charset="0"/>
              </a:rPr>
              <a:t>)Be 14.6, 17.6MeV</a:t>
            </a:r>
          </a:p>
          <a:p>
            <a:pPr lvl="1" indent="-319088" eaLnBrk="1" hangingPunct="1">
              <a:lnSpc>
                <a:spcPct val="80000"/>
              </a:lnSpc>
              <a:spcBef>
                <a:spcPct val="0"/>
              </a:spcBef>
              <a:buFont typeface="Wingdings 2" pitchFamily="18" charset="2"/>
              <a:buChar char=""/>
            </a:pPr>
            <a:r>
              <a:rPr lang="en-US" altLang="ja-JP" sz="1800" dirty="0" smtClean="0">
                <a:latin typeface="Arial" charset="0"/>
              </a:rPr>
              <a:t>B(p, </a:t>
            </a:r>
            <a:r>
              <a:rPr lang="en-US" altLang="ja-JP" sz="1800" dirty="0" smtClean="0">
                <a:latin typeface="Symbol" pitchFamily="18" charset="2"/>
              </a:rPr>
              <a:t>g</a:t>
            </a:r>
            <a:r>
              <a:rPr lang="en-US" altLang="ja-JP" sz="1800" dirty="0" smtClean="0">
                <a:latin typeface="Arial" charset="0"/>
              </a:rPr>
              <a:t>)C    4.4, 11.7, 16.1MeV</a:t>
            </a:r>
          </a:p>
          <a:p>
            <a:pPr lvl="1" indent="-319088" eaLnBrk="1" hangingPunct="1">
              <a:lnSpc>
                <a:spcPct val="80000"/>
              </a:lnSpc>
              <a:spcBef>
                <a:spcPct val="0"/>
              </a:spcBef>
              <a:buFont typeface="Wingdings 2" pitchFamily="18" charset="2"/>
              <a:buChar char=""/>
            </a:pPr>
            <a:r>
              <a:rPr lang="en-US" altLang="ja-JP" sz="1800" dirty="0" smtClean="0">
                <a:latin typeface="Arial" charset="0"/>
              </a:rPr>
              <a:t>Proton target quickly switched from </a:t>
            </a:r>
            <a:r>
              <a:rPr lang="en-US" altLang="ja-JP" sz="1800" dirty="0" smtClean="0">
                <a:latin typeface="Symbol" pitchFamily="18" charset="2"/>
              </a:rPr>
              <a:t>m</a:t>
            </a:r>
            <a:r>
              <a:rPr lang="en-US" altLang="ja-JP" sz="1800" dirty="0" smtClean="0">
                <a:latin typeface="Arial" charset="0"/>
              </a:rPr>
              <a:t> target ~20min.</a:t>
            </a:r>
          </a:p>
          <a:p>
            <a:pPr lvl="1" indent="-319088" eaLnBrk="1" hangingPunct="1">
              <a:lnSpc>
                <a:spcPct val="80000"/>
              </a:lnSpc>
              <a:spcBef>
                <a:spcPct val="0"/>
              </a:spcBef>
              <a:buFont typeface="Wingdings 2" pitchFamily="18" charset="2"/>
              <a:buChar char=""/>
            </a:pPr>
            <a:r>
              <a:rPr lang="en-US" altLang="ja-JP" sz="1800" dirty="0" smtClean="0">
                <a:latin typeface="Arial" charset="0"/>
              </a:rPr>
              <a:t>3 times / week</a:t>
            </a:r>
          </a:p>
          <a:p>
            <a:pPr lvl="1" indent="-319088" eaLnBrk="1" hangingPunct="1">
              <a:lnSpc>
                <a:spcPct val="80000"/>
              </a:lnSpc>
              <a:spcBef>
                <a:spcPct val="0"/>
              </a:spcBef>
              <a:buFont typeface="Wingdings 2" pitchFamily="18" charset="2"/>
              <a:buChar char=""/>
            </a:pPr>
            <a:endParaRPr lang="en-US" altLang="ja-JP" sz="18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ja-JP" sz="2000" dirty="0" smtClean="0">
                <a:latin typeface="Arial" charset="0"/>
              </a:rPr>
              <a:t>Cosmic ray and AmBe source are also useful for the monitor</a:t>
            </a:r>
          </a:p>
        </p:txBody>
      </p:sp>
      <p:sp>
        <p:nvSpPr>
          <p:cNvPr id="26630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26631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88" y="2163763"/>
            <a:ext cx="2786062" cy="208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schemeClr val="accent1">
                <a:alpha val="40000"/>
              </a:schemeClr>
            </a:outerShdw>
          </a:effectLst>
        </p:spPr>
      </p:pic>
      <p:pic>
        <p:nvPicPr>
          <p:cNvPr id="26632" name="Picture 13" descr="DSCF000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5" y="2163763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accent1">
                <a:alpha val="40000"/>
              </a:schemeClr>
            </a:outerShdw>
          </a:effectLst>
        </p:spPr>
      </p:pic>
      <p:sp>
        <p:nvSpPr>
          <p:cNvPr id="26633" name="テキスト ボックス 14"/>
          <p:cNvSpPr txBox="1">
            <a:spLocks noChangeArrowheads="1"/>
          </p:cNvSpPr>
          <p:nvPr/>
        </p:nvSpPr>
        <p:spPr bwMode="auto">
          <a:xfrm>
            <a:off x="8429625" y="2189163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Li</a:t>
            </a:r>
            <a:endParaRPr lang="ja-JP" altLang="en-US" dirty="0"/>
          </a:p>
        </p:txBody>
      </p:sp>
      <p:sp>
        <p:nvSpPr>
          <p:cNvPr id="26634" name="テキスト ボックス 15"/>
          <p:cNvSpPr txBox="1">
            <a:spLocks noChangeArrowheads="1"/>
          </p:cNvSpPr>
          <p:nvPr/>
        </p:nvSpPr>
        <p:spPr bwMode="auto">
          <a:xfrm>
            <a:off x="7072313" y="2117725"/>
            <a:ext cx="500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F</a:t>
            </a:r>
            <a:endParaRPr lang="ja-JP" altLang="en-US" dirty="0"/>
          </a:p>
        </p:txBody>
      </p:sp>
      <p:sp>
        <p:nvSpPr>
          <p:cNvPr id="26635" name="テキスト ボックス 16"/>
          <p:cNvSpPr txBox="1">
            <a:spLocks noChangeArrowheads="1"/>
          </p:cNvSpPr>
          <p:nvPr/>
        </p:nvSpPr>
        <p:spPr bwMode="auto">
          <a:xfrm>
            <a:off x="7786688" y="2117725"/>
            <a:ext cx="500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B</a:t>
            </a:r>
            <a:endParaRPr lang="ja-JP" altLang="en-US" dirty="0"/>
          </a:p>
        </p:txBody>
      </p:sp>
      <p:sp>
        <p:nvSpPr>
          <p:cNvPr id="26636" name="テキスト ボックス 18"/>
          <p:cNvSpPr txBox="1">
            <a:spLocks noChangeArrowheads="1"/>
          </p:cNvSpPr>
          <p:nvPr/>
        </p:nvSpPr>
        <p:spPr bwMode="auto">
          <a:xfrm>
            <a:off x="6929438" y="1217613"/>
            <a:ext cx="500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B</a:t>
            </a:r>
            <a:endParaRPr lang="ja-JP" altLang="en-US" dirty="0"/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6000750" y="4240571"/>
            <a:ext cx="1357313" cy="5715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3000375" y="4286250"/>
            <a:ext cx="3500438" cy="71437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9" name="テキスト ボックス 29"/>
          <p:cNvSpPr txBox="1">
            <a:spLocks noChangeArrowheads="1"/>
          </p:cNvSpPr>
          <p:nvPr/>
        </p:nvSpPr>
        <p:spPr bwMode="auto">
          <a:xfrm>
            <a:off x="6715125" y="3500438"/>
            <a:ext cx="1500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LXe detector</a:t>
            </a:r>
            <a:endParaRPr lang="ja-JP" altLang="en-US" dirty="0"/>
          </a:p>
        </p:txBody>
      </p:sp>
      <p:sp>
        <p:nvSpPr>
          <p:cNvPr id="26640" name="テキスト ボックス 39"/>
          <p:cNvSpPr txBox="1">
            <a:spLocks noChangeArrowheads="1"/>
          </p:cNvSpPr>
          <p:nvPr/>
        </p:nvSpPr>
        <p:spPr bwMode="auto">
          <a:xfrm>
            <a:off x="3214688" y="1816100"/>
            <a:ext cx="30003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Beam line at opposite of </a:t>
            </a:r>
            <a:r>
              <a:rPr lang="en-US" altLang="ja-JP" dirty="0">
                <a:latin typeface="Symbol" pitchFamily="18" charset="2"/>
              </a:rPr>
              <a:t>m</a:t>
            </a:r>
            <a:endParaRPr lang="ja-JP" altLang="en-US" dirty="0">
              <a:latin typeface="Symbol" pitchFamily="18" charset="2"/>
            </a:endParaRPr>
          </a:p>
        </p:txBody>
      </p:sp>
      <p:sp>
        <p:nvSpPr>
          <p:cNvPr id="26641" name="テキスト ボックス 40"/>
          <p:cNvSpPr txBox="1">
            <a:spLocks noChangeArrowheads="1"/>
          </p:cNvSpPr>
          <p:nvPr/>
        </p:nvSpPr>
        <p:spPr bwMode="auto">
          <a:xfrm>
            <a:off x="7072313" y="1273175"/>
            <a:ext cx="20716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600" dirty="0"/>
              <a:t>Energy of </a:t>
            </a:r>
            <a:r>
              <a:rPr lang="en-US" altLang="ja-JP" sz="1600" dirty="0">
                <a:latin typeface="Symbol" pitchFamily="18" charset="2"/>
              </a:rPr>
              <a:t>g</a:t>
            </a:r>
            <a:r>
              <a:rPr lang="en-US" altLang="ja-JP" sz="1600" dirty="0"/>
              <a:t> - ray</a:t>
            </a:r>
            <a:br>
              <a:rPr lang="en-US" altLang="ja-JP" sz="1600" dirty="0"/>
            </a:br>
            <a:r>
              <a:rPr lang="en-US" altLang="ja-JP" sz="1600" dirty="0"/>
              <a:t> in LXe detector</a:t>
            </a:r>
            <a:endParaRPr lang="ja-JP" altLang="en-US" sz="1600" dirty="0">
              <a:latin typeface="Symbol" pitchFamily="18" charset="2"/>
            </a:endParaRPr>
          </a:p>
        </p:txBody>
      </p:sp>
      <p:sp>
        <p:nvSpPr>
          <p:cNvPr id="26642" name="テキスト ボックス 41"/>
          <p:cNvSpPr txBox="1">
            <a:spLocks noChangeArrowheads="1"/>
          </p:cNvSpPr>
          <p:nvPr/>
        </p:nvSpPr>
        <p:spPr bwMode="auto">
          <a:xfrm>
            <a:off x="0" y="1806575"/>
            <a:ext cx="3286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Accelerator and power module</a:t>
            </a:r>
            <a:endParaRPr lang="ja-JP" altLang="en-US" dirty="0">
              <a:latin typeface="Symbol" pitchFamily="18" charset="2"/>
            </a:endParaRPr>
          </a:p>
        </p:txBody>
      </p:sp>
      <p:pic>
        <p:nvPicPr>
          <p:cNvPr id="26643" name="Picture 8" descr="assemble_front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467FBD"/>
              </a:clrFrom>
              <a:clrTo>
                <a:srgbClr val="467FB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717744">
            <a:off x="7861300" y="3736975"/>
            <a:ext cx="741363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直線矢印コネクタ 30"/>
          <p:cNvCxnSpPr/>
          <p:nvPr/>
        </p:nvCxnSpPr>
        <p:spPr>
          <a:xfrm flipV="1">
            <a:off x="7143768" y="4643438"/>
            <a:ext cx="1071545" cy="214322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rot="10800000" flipV="1">
            <a:off x="8367713" y="4429125"/>
            <a:ext cx="776287" cy="152400"/>
          </a:xfrm>
          <a:prstGeom prst="straightConnector1">
            <a:avLst/>
          </a:prstGeom>
          <a:ln>
            <a:solidFill>
              <a:srgbClr val="0070C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46" name="テキスト ボックス 34"/>
          <p:cNvSpPr txBox="1">
            <a:spLocks noChangeArrowheads="1"/>
          </p:cNvSpPr>
          <p:nvPr/>
        </p:nvSpPr>
        <p:spPr bwMode="auto">
          <a:xfrm>
            <a:off x="7143750" y="4357688"/>
            <a:ext cx="1000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proton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6647" name="テキスト ボックス 35"/>
          <p:cNvSpPr txBox="1">
            <a:spLocks noChangeArrowheads="1"/>
          </p:cNvSpPr>
          <p:nvPr/>
        </p:nvSpPr>
        <p:spPr bwMode="auto">
          <a:xfrm>
            <a:off x="8358188" y="4071938"/>
            <a:ext cx="785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solidFill>
                  <a:srgbClr val="0070C0"/>
                </a:solidFill>
              </a:rPr>
              <a:t>muon</a:t>
            </a: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26648" name="スライド番号プレースホルダ 2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330ED076-6774-4AC8-BB70-D185C82AD1E5}" type="slidenum">
              <a:rPr lang="ja-JP" altLang="en-US" smtClean="0">
                <a:ea typeface="ＭＳ Ｐゴシック" pitchFamily="50" charset="-128"/>
              </a:rPr>
              <a:pPr/>
              <a:t>12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cxnSp>
        <p:nvCxnSpPr>
          <p:cNvPr id="32" name="直線矢印コネクタ 31"/>
          <p:cNvCxnSpPr/>
          <p:nvPr/>
        </p:nvCxnSpPr>
        <p:spPr>
          <a:xfrm rot="5400000" flipH="1" flipV="1">
            <a:off x="8036719" y="3750469"/>
            <a:ext cx="571500" cy="7143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50" name="フッター プレースホルダ 2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26651" name="テキスト ボックス 44"/>
          <p:cNvSpPr txBox="1">
            <a:spLocks noChangeArrowheads="1"/>
          </p:cNvSpPr>
          <p:nvPr/>
        </p:nvSpPr>
        <p:spPr bwMode="auto">
          <a:xfrm>
            <a:off x="7858125" y="5597525"/>
            <a:ext cx="1285875" cy="3698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beam line</a:t>
            </a:r>
            <a:endParaRPr lang="ja-JP" altLang="en-US" dirty="0"/>
          </a:p>
        </p:txBody>
      </p:sp>
      <p:sp>
        <p:nvSpPr>
          <p:cNvPr id="26652" name="コンテンツ プレースホルダ 2"/>
          <p:cNvSpPr txBox="1">
            <a:spLocks/>
          </p:cNvSpPr>
          <p:nvPr/>
        </p:nvSpPr>
        <p:spPr bwMode="auto">
          <a:xfrm>
            <a:off x="0" y="1143000"/>
            <a:ext cx="6072188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 bIns="72000"/>
          <a:lstStyle/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2200" dirty="0">
                <a:ea typeface="HGｺﾞｼｯｸM" pitchFamily="49" charset="-128"/>
              </a:rPr>
              <a:t>For the light-yield monitor</a:t>
            </a:r>
            <a:br>
              <a:rPr lang="en-US" altLang="ja-JP" sz="2200" dirty="0">
                <a:ea typeface="HGｺﾞｼｯｸM" pitchFamily="49" charset="-128"/>
              </a:rPr>
            </a:br>
            <a:r>
              <a:rPr lang="en-US" altLang="ja-JP" sz="2200" dirty="0">
                <a:ea typeface="HGｺﾞｼｯｸM" pitchFamily="49" charset="-128"/>
              </a:rPr>
              <a:t>  and to know the uniformity of </a:t>
            </a:r>
            <a:r>
              <a:rPr lang="en-US" altLang="ja-JP" sz="2200" dirty="0">
                <a:latin typeface="Symbol" pitchFamily="18" charset="2"/>
                <a:ea typeface="HGｺﾞｼｯｸM" pitchFamily="49" charset="-128"/>
              </a:rPr>
              <a:t>g</a:t>
            </a:r>
            <a:r>
              <a:rPr lang="en-US" altLang="ja-JP" sz="2200" dirty="0">
                <a:ea typeface="HGｺﾞｼｯｸM" pitchFamily="49" charset="-128"/>
              </a:rPr>
              <a:t> energy</a:t>
            </a:r>
          </a:p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endParaRPr lang="en-US" altLang="ja-JP" sz="2200" dirty="0">
              <a:ea typeface="HGｺﾞｼｯｸM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グループ化 40"/>
          <p:cNvGrpSpPr>
            <a:grpSpLocks/>
          </p:cNvGrpSpPr>
          <p:nvPr/>
        </p:nvGrpSpPr>
        <p:grpSpPr bwMode="auto">
          <a:xfrm>
            <a:off x="785813" y="1857375"/>
            <a:ext cx="6348412" cy="3071813"/>
            <a:chOff x="161213" y="2254560"/>
            <a:chExt cx="6348413" cy="3071813"/>
          </a:xfrm>
        </p:grpSpPr>
        <p:pic>
          <p:nvPicPr>
            <p:cNvPr id="27664" name="Picture 15" descr="C:\Documents and Settings\nisimura\My Documents\meg\data\wiki\uploaded\lightyield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1213" y="2254560"/>
              <a:ext cx="6348413" cy="3071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正方形/長方形 16"/>
            <p:cNvSpPr/>
            <p:nvPr/>
          </p:nvSpPr>
          <p:spPr>
            <a:xfrm>
              <a:off x="732713" y="2397435"/>
              <a:ext cx="285750" cy="2643188"/>
            </a:xfrm>
            <a:prstGeom prst="rect">
              <a:avLst/>
            </a:prstGeom>
            <a:solidFill>
              <a:srgbClr val="00B0F0">
                <a:alpha val="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3745789" y="2397435"/>
              <a:ext cx="130175" cy="2643188"/>
            </a:xfrm>
            <a:prstGeom prst="rect">
              <a:avLst/>
            </a:prstGeom>
            <a:solidFill>
              <a:srgbClr val="00B0F0">
                <a:alpha val="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4487151" y="2397435"/>
              <a:ext cx="103188" cy="2643188"/>
            </a:xfrm>
            <a:prstGeom prst="rect">
              <a:avLst/>
            </a:prstGeom>
            <a:solidFill>
              <a:srgbClr val="00B0F0">
                <a:alpha val="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5226926" y="2397435"/>
              <a:ext cx="103188" cy="2643188"/>
            </a:xfrm>
            <a:prstGeom prst="rect">
              <a:avLst/>
            </a:prstGeom>
            <a:solidFill>
              <a:srgbClr val="00B0F0">
                <a:alpha val="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1018463" y="2397435"/>
              <a:ext cx="1143000" cy="2643188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3875964" y="2397435"/>
              <a:ext cx="612775" cy="2643188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4582401" y="2397435"/>
              <a:ext cx="639763" cy="2643188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5325351" y="2397435"/>
              <a:ext cx="752475" cy="2643188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29" name="左右矢印 28"/>
            <p:cNvSpPr/>
            <p:nvPr/>
          </p:nvSpPr>
          <p:spPr>
            <a:xfrm>
              <a:off x="732713" y="2286310"/>
              <a:ext cx="1143000" cy="214313"/>
            </a:xfrm>
            <a:prstGeom prst="leftRightArrow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30" name="左右矢印 29"/>
            <p:cNvSpPr/>
            <p:nvPr/>
          </p:nvSpPr>
          <p:spPr>
            <a:xfrm>
              <a:off x="5863514" y="2313298"/>
              <a:ext cx="258762" cy="187325"/>
            </a:xfrm>
            <a:prstGeom prst="leftRightArrow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31" name="左右矢印 30"/>
            <p:cNvSpPr/>
            <p:nvPr/>
          </p:nvSpPr>
          <p:spPr>
            <a:xfrm>
              <a:off x="2278938" y="2286310"/>
              <a:ext cx="3500438" cy="215900"/>
            </a:xfrm>
            <a:prstGeom prst="leftRightArrow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2999663" y="2429185"/>
              <a:ext cx="1785937" cy="3683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ja-JP" dirty="0">
                  <a:solidFill>
                    <a:schemeClr val="accent3">
                      <a:lumMod val="75000"/>
                    </a:schemeClr>
                  </a:solidFill>
                </a:rPr>
                <a:t>Physics data</a:t>
              </a:r>
              <a:endParaRPr lang="ja-JP" altLang="en-US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27677" name="テキスト ボックス 32"/>
            <p:cNvSpPr txBox="1">
              <a:spLocks noChangeArrowheads="1"/>
            </p:cNvSpPr>
            <p:nvPr/>
          </p:nvSpPr>
          <p:spPr bwMode="auto">
            <a:xfrm>
              <a:off x="954788" y="2402742"/>
              <a:ext cx="107769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b="1" dirty="0">
                  <a:solidFill>
                    <a:srgbClr val="000099"/>
                  </a:solidFill>
                  <a:latin typeface="Symbol" pitchFamily="18" charset="2"/>
                </a:rPr>
                <a:t>p</a:t>
              </a:r>
              <a:r>
                <a:rPr lang="en-US" altLang="ja-JP" b="1" baseline="30000" dirty="0">
                  <a:solidFill>
                    <a:srgbClr val="000099"/>
                  </a:solidFill>
                </a:rPr>
                <a:t>-</a:t>
              </a:r>
              <a:r>
                <a:rPr lang="en-US" altLang="ja-JP" dirty="0">
                  <a:solidFill>
                    <a:srgbClr val="000099"/>
                  </a:solidFill>
                </a:rPr>
                <a:t> beam</a:t>
              </a:r>
              <a:endParaRPr lang="ja-JP" altLang="en-US" dirty="0">
                <a:solidFill>
                  <a:srgbClr val="000099"/>
                </a:solidFill>
              </a:endParaRPr>
            </a:p>
          </p:txBody>
        </p:sp>
        <p:sp>
          <p:nvSpPr>
            <p:cNvPr id="27678" name="テキスト ボックス 33"/>
            <p:cNvSpPr txBox="1">
              <a:spLocks noChangeArrowheads="1"/>
            </p:cNvSpPr>
            <p:nvPr/>
          </p:nvSpPr>
          <p:spPr bwMode="auto">
            <a:xfrm>
              <a:off x="5851761" y="2344367"/>
              <a:ext cx="43475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b="1" dirty="0">
                  <a:solidFill>
                    <a:srgbClr val="000099"/>
                  </a:solidFill>
                  <a:latin typeface="Symbol" pitchFamily="18" charset="2"/>
                </a:rPr>
                <a:t>p</a:t>
              </a:r>
              <a:r>
                <a:rPr lang="en-US" altLang="ja-JP" b="1" baseline="30000" dirty="0">
                  <a:solidFill>
                    <a:srgbClr val="000099"/>
                  </a:solidFill>
                </a:rPr>
                <a:t>-</a:t>
              </a:r>
              <a:endParaRPr lang="ja-JP" altLang="en-US" b="1" dirty="0">
                <a:solidFill>
                  <a:srgbClr val="000099"/>
                </a:solidFill>
              </a:endParaRP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856538" y="2838760"/>
              <a:ext cx="2857500" cy="71437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600" dirty="0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923213" y="3227698"/>
              <a:ext cx="266700" cy="260350"/>
            </a:xfrm>
            <a:prstGeom prst="rect">
              <a:avLst/>
            </a:prstGeom>
            <a:solidFill>
              <a:srgbClr val="00B0F0">
                <a:alpha val="7000"/>
              </a:srgbClr>
            </a:solidFill>
            <a:ln w="12700">
              <a:solidFill>
                <a:srgbClr val="66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600" dirty="0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923213" y="2903848"/>
              <a:ext cx="265112" cy="258762"/>
            </a:xfrm>
            <a:prstGeom prst="rect">
              <a:avLst/>
            </a:prstGeom>
            <a:solidFill>
              <a:srgbClr val="FFFF00">
                <a:alpha val="20000"/>
              </a:srgbClr>
            </a:solidFill>
            <a:ln w="127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600" dirty="0"/>
            </a:p>
          </p:txBody>
        </p:sp>
        <p:sp>
          <p:nvSpPr>
            <p:cNvPr id="27682" name="テキスト ボックス 36"/>
            <p:cNvSpPr txBox="1">
              <a:spLocks noChangeArrowheads="1"/>
            </p:cNvSpPr>
            <p:nvPr/>
          </p:nvSpPr>
          <p:spPr bwMode="auto">
            <a:xfrm>
              <a:off x="1189494" y="2879503"/>
              <a:ext cx="2392342" cy="307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400" dirty="0"/>
                <a:t>Gas phase purification</a:t>
              </a:r>
              <a:endParaRPr lang="ja-JP" altLang="en-US" sz="1400" dirty="0"/>
            </a:p>
          </p:txBody>
        </p:sp>
        <p:sp>
          <p:nvSpPr>
            <p:cNvPr id="27683" name="テキスト ボックス 37"/>
            <p:cNvSpPr txBox="1">
              <a:spLocks noChangeArrowheads="1"/>
            </p:cNvSpPr>
            <p:nvPr/>
          </p:nvSpPr>
          <p:spPr bwMode="auto">
            <a:xfrm>
              <a:off x="1189494" y="3204221"/>
              <a:ext cx="2392342" cy="307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400" dirty="0"/>
                <a:t>+ Liquid phase purification</a:t>
              </a:r>
              <a:endParaRPr lang="ja-JP" altLang="en-US" sz="1400" dirty="0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Light yield in 2008</a:t>
            </a:r>
            <a:endParaRPr lang="ja-JP" altLang="en-US" dirty="0" smtClean="0"/>
          </a:p>
        </p:txBody>
      </p:sp>
      <p:sp>
        <p:nvSpPr>
          <p:cNvPr id="27652" name="コンテンツ プレースホルダ 2"/>
          <p:cNvSpPr>
            <a:spLocks noGrp="1"/>
          </p:cNvSpPr>
          <p:nvPr>
            <p:ph idx="1"/>
          </p:nvPr>
        </p:nvSpPr>
        <p:spPr>
          <a:xfrm>
            <a:off x="214313" y="1143000"/>
            <a:ext cx="8043862" cy="8509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ja-JP" sz="2200" dirty="0" smtClean="0">
                <a:latin typeface="Arial" charset="0"/>
              </a:rPr>
              <a:t>The light yield improved by purification</a:t>
            </a:r>
          </a:p>
          <a:p>
            <a:pPr lvl="1" indent="-319088" eaLnBrk="1" hangingPunct="1">
              <a:lnSpc>
                <a:spcPct val="80000"/>
              </a:lnSpc>
              <a:spcBef>
                <a:spcPct val="0"/>
              </a:spcBef>
              <a:buFont typeface="Wingdings 2" pitchFamily="18" charset="2"/>
              <a:buChar char=""/>
            </a:pPr>
            <a:endParaRPr lang="en-US" altLang="ja-JP" sz="900" dirty="0" smtClean="0">
              <a:latin typeface="Arial" charset="0"/>
            </a:endParaRPr>
          </a:p>
          <a:p>
            <a:pPr lvl="1" indent="-319088" eaLnBrk="1" hangingPunct="1">
              <a:lnSpc>
                <a:spcPct val="80000"/>
              </a:lnSpc>
              <a:spcBef>
                <a:spcPct val="0"/>
              </a:spcBef>
              <a:buFont typeface="Wingdings 2" pitchFamily="18" charset="2"/>
              <a:buChar char=""/>
            </a:pPr>
            <a:r>
              <a:rPr lang="en-US" altLang="ja-JP" sz="2000" dirty="0" smtClean="0">
                <a:latin typeface="Arial" charset="0"/>
              </a:rPr>
              <a:t>Monitor by </a:t>
            </a:r>
            <a:r>
              <a:rPr lang="en-US" altLang="ja-JP" sz="2000" b="1" dirty="0" smtClean="0">
                <a:latin typeface="Arial" charset="0"/>
              </a:rPr>
              <a:t>Li 17.6MeV</a:t>
            </a:r>
            <a:r>
              <a:rPr lang="en-US" altLang="ja-JP" sz="2000" dirty="0" smtClean="0">
                <a:latin typeface="Arial" charset="0"/>
              </a:rPr>
              <a:t>, 54.9MeV </a:t>
            </a:r>
            <a:r>
              <a:rPr lang="en-US" altLang="ja-JP" sz="2000" dirty="0" smtClean="0">
                <a:latin typeface="Symbol" pitchFamily="18" charset="2"/>
              </a:rPr>
              <a:t>g</a:t>
            </a:r>
            <a:r>
              <a:rPr lang="en-US" altLang="ja-JP" sz="2000" dirty="0" smtClean="0">
                <a:latin typeface="Arial" charset="0"/>
              </a:rPr>
              <a:t> from </a:t>
            </a:r>
            <a:r>
              <a:rPr lang="en-US" altLang="ja-JP" sz="2000" dirty="0" smtClean="0">
                <a:latin typeface="Symbol" pitchFamily="18" charset="2"/>
              </a:rPr>
              <a:t>p</a:t>
            </a:r>
            <a:r>
              <a:rPr lang="en-US" altLang="ja-JP" sz="2000" baseline="30000" dirty="0" smtClean="0">
                <a:latin typeface="Arial" charset="0"/>
              </a:rPr>
              <a:t>0</a:t>
            </a:r>
            <a:r>
              <a:rPr lang="en-US" altLang="ja-JP" sz="2000" dirty="0" smtClean="0">
                <a:latin typeface="Arial" charset="0"/>
              </a:rPr>
              <a:t> decay, cosmic ray</a:t>
            </a:r>
          </a:p>
          <a:p>
            <a:pPr lvl="1" indent="-319088" eaLnBrk="1" hangingPunct="1">
              <a:lnSpc>
                <a:spcPct val="80000"/>
              </a:lnSpc>
              <a:spcBef>
                <a:spcPct val="0"/>
              </a:spcBef>
              <a:buFont typeface="Wingdings 2" pitchFamily="18" charset="2"/>
              <a:buChar char=""/>
            </a:pPr>
            <a:endParaRPr lang="en-US" altLang="ja-JP" sz="2000" dirty="0" smtClean="0">
              <a:latin typeface="Arial" charset="0"/>
            </a:endParaRPr>
          </a:p>
        </p:txBody>
      </p:sp>
      <p:sp>
        <p:nvSpPr>
          <p:cNvPr id="27653" name="日付プレースホルダ 4"/>
          <p:cNvSpPr>
            <a:spLocks noGrp="1"/>
          </p:cNvSpPr>
          <p:nvPr>
            <p:ph type="dt" sz="quarter" idx="10"/>
          </p:nvPr>
        </p:nvSpPr>
        <p:spPr bwMode="auto">
          <a:xfrm>
            <a:off x="0" y="6581775"/>
            <a:ext cx="1114425" cy="250825"/>
          </a:xfrm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27654" name="コンテンツ プレースホルダ 2"/>
          <p:cNvSpPr txBox="1">
            <a:spLocks/>
          </p:cNvSpPr>
          <p:nvPr/>
        </p:nvSpPr>
        <p:spPr bwMode="auto">
          <a:xfrm>
            <a:off x="171450" y="4857750"/>
            <a:ext cx="8043863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 bIns="72000"/>
          <a:lstStyle/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2200" dirty="0">
                <a:ea typeface="HGｺﾞｼｯｸM" pitchFamily="49" charset="-128"/>
              </a:rPr>
              <a:t>This increase of the light yield gives</a:t>
            </a:r>
          </a:p>
          <a:p>
            <a:pPr marL="730250" lvl="1" indent="-319088">
              <a:lnSpc>
                <a:spcPct val="80000"/>
              </a:lnSpc>
              <a:buClr>
                <a:schemeClr val="accent2"/>
              </a:buClr>
              <a:buSzPct val="90000"/>
              <a:buFont typeface="Wingdings 2" pitchFamily="18" charset="2"/>
              <a:buChar char=""/>
            </a:pPr>
            <a:r>
              <a:rPr lang="en-US" altLang="ja-JP" sz="2000" dirty="0">
                <a:ea typeface="HGｺﾞｼｯｸM" pitchFamily="49" charset="-128"/>
              </a:rPr>
              <a:t>Shape of waveform changing</a:t>
            </a:r>
          </a:p>
          <a:p>
            <a:pPr marL="730250" lvl="1" indent="-319088">
              <a:lnSpc>
                <a:spcPct val="80000"/>
              </a:lnSpc>
              <a:buClr>
                <a:schemeClr val="accent2"/>
              </a:buClr>
              <a:buSzPct val="90000"/>
              <a:buFont typeface="Wingdings 2" pitchFamily="18" charset="2"/>
              <a:buChar char=""/>
            </a:pPr>
            <a:r>
              <a:rPr lang="en-US" altLang="ja-JP" sz="2000" dirty="0">
                <a:ea typeface="HGｺﾞｼｯｸM" pitchFamily="49" charset="-128"/>
              </a:rPr>
              <a:t>Better </a:t>
            </a:r>
            <a:r>
              <a:rPr lang="en-US" altLang="ja-JP" sz="2000" b="1" dirty="0">
                <a:latin typeface="Symbol" pitchFamily="18" charset="2"/>
                <a:ea typeface="HGｺﾞｼｯｸM" pitchFamily="49" charset="-128"/>
              </a:rPr>
              <a:t>a-g</a:t>
            </a:r>
            <a:r>
              <a:rPr lang="en-US" altLang="ja-JP" sz="2000" dirty="0">
                <a:ea typeface="HGｺﾞｼｯｸM" pitchFamily="49" charset="-128"/>
              </a:rPr>
              <a:t> separation by waveform</a:t>
            </a:r>
          </a:p>
          <a:p>
            <a:pPr marL="730250" lvl="1" indent="-319088">
              <a:lnSpc>
                <a:spcPct val="80000"/>
              </a:lnSpc>
              <a:buClr>
                <a:schemeClr val="accent2"/>
              </a:buClr>
              <a:buSzPct val="90000"/>
              <a:buFont typeface="Wingdings 2" pitchFamily="18" charset="2"/>
              <a:buChar char=""/>
            </a:pPr>
            <a:endParaRPr lang="en-US" altLang="ja-JP" sz="2000" dirty="0">
              <a:ea typeface="HGｺﾞｼｯｸM" pitchFamily="49" charset="-128"/>
            </a:endParaRPr>
          </a:p>
        </p:txBody>
      </p:sp>
      <p:sp>
        <p:nvSpPr>
          <p:cNvPr id="43" name="コンテンツ プレースホルダ 2"/>
          <p:cNvSpPr txBox="1">
            <a:spLocks/>
          </p:cNvSpPr>
          <p:nvPr/>
        </p:nvSpPr>
        <p:spPr>
          <a:xfrm>
            <a:off x="1000125" y="6143625"/>
            <a:ext cx="7891463" cy="428625"/>
          </a:xfrm>
          <a:prstGeom prst="rect">
            <a:avLst/>
          </a:prstGeom>
        </p:spPr>
        <p:txBody>
          <a:bodyPr lIns="54864" tIns="91440">
            <a:normAutofit fontScale="700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defRPr/>
            </a:pPr>
            <a:r>
              <a:rPr lang="en-US" altLang="ja-JP" sz="3200" dirty="0">
                <a:latin typeface="Arial" pitchFamily="34" charset="0"/>
                <a:ea typeface="+mn-ea"/>
                <a:cs typeface="Arial" pitchFamily="34" charset="0"/>
              </a:rPr>
              <a:t>In 2009</a:t>
            </a:r>
            <a:r>
              <a:rPr lang="en-US" altLang="ja-JP" sz="3200" dirty="0">
                <a:latin typeface="Arial" pitchFamily="34" charset="0"/>
                <a:cs typeface="Arial" pitchFamily="34" charset="0"/>
              </a:rPr>
              <a:t> the light yield</a:t>
            </a:r>
            <a:r>
              <a:rPr lang="en-US" altLang="ja-JP" sz="3200" dirty="0">
                <a:latin typeface="Arial" pitchFamily="34" charset="0"/>
                <a:ea typeface="+mn-ea"/>
                <a:cs typeface="Arial" pitchFamily="34" charset="0"/>
              </a:rPr>
              <a:t> completely recovered and stabilized.</a:t>
            </a:r>
          </a:p>
        </p:txBody>
      </p:sp>
      <p:pic>
        <p:nvPicPr>
          <p:cNvPr id="27656" name="Picture 16" descr="C:\Documents and Settings\nisimura\My Documents\MEGXECCWLiSpectrum_Aug09_QoverABeforeAndAfterPurification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38" y="4643438"/>
            <a:ext cx="200501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17" descr="C:\Documents and Settings\nisimura\My Documents\MEGXECWaveform_Aug09_WaveformChang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0" y="4765675"/>
            <a:ext cx="1785938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8" name="テキスト ボックス 43"/>
          <p:cNvSpPr txBox="1">
            <a:spLocks noChangeArrowheads="1"/>
          </p:cNvSpPr>
          <p:nvPr/>
        </p:nvSpPr>
        <p:spPr bwMode="auto">
          <a:xfrm>
            <a:off x="2286000" y="5715000"/>
            <a:ext cx="2857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 smtClean="0">
                <a:solidFill>
                  <a:srgbClr val="000099"/>
                </a:solidFill>
              </a:rPr>
              <a:t>Start</a:t>
            </a:r>
            <a:r>
              <a:rPr lang="en-US" altLang="ja-JP" dirty="0" smtClean="0"/>
              <a:t> </a:t>
            </a:r>
            <a:r>
              <a:rPr lang="en-US" altLang="ja-JP" dirty="0"/>
              <a:t>/ </a:t>
            </a:r>
            <a:r>
              <a:rPr lang="en-US" altLang="ja-JP" dirty="0">
                <a:solidFill>
                  <a:srgbClr val="FF0000"/>
                </a:solidFill>
              </a:rPr>
              <a:t>End</a:t>
            </a:r>
            <a:r>
              <a:rPr lang="en-US" altLang="ja-JP" dirty="0"/>
              <a:t> of run 2008</a:t>
            </a:r>
            <a:endParaRPr lang="ja-JP" altLang="en-US" dirty="0"/>
          </a:p>
        </p:txBody>
      </p:sp>
      <p:sp>
        <p:nvSpPr>
          <p:cNvPr id="27659" name="テキスト ボックス 44"/>
          <p:cNvSpPr txBox="1">
            <a:spLocks noChangeArrowheads="1"/>
          </p:cNvSpPr>
          <p:nvPr/>
        </p:nvSpPr>
        <p:spPr bwMode="auto">
          <a:xfrm>
            <a:off x="5748338" y="5694363"/>
            <a:ext cx="12144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 dirty="0"/>
              <a:t>Waveform</a:t>
            </a:r>
            <a:endParaRPr lang="ja-JP" altLang="en-US" sz="1600" dirty="0"/>
          </a:p>
        </p:txBody>
      </p:sp>
      <p:sp>
        <p:nvSpPr>
          <p:cNvPr id="27660" name="テキスト ボックス 45"/>
          <p:cNvSpPr txBox="1">
            <a:spLocks noChangeArrowheads="1"/>
          </p:cNvSpPr>
          <p:nvPr/>
        </p:nvSpPr>
        <p:spPr bwMode="auto">
          <a:xfrm>
            <a:off x="7215188" y="4500563"/>
            <a:ext cx="16430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 dirty="0">
                <a:latin typeface="Symbol" pitchFamily="18" charset="2"/>
              </a:rPr>
              <a:t>a-g</a:t>
            </a:r>
            <a:r>
              <a:rPr lang="en-US" altLang="ja-JP" sz="1600" dirty="0"/>
              <a:t> separation</a:t>
            </a:r>
            <a:endParaRPr lang="ja-JP" altLang="en-US" sz="1600" dirty="0"/>
          </a:p>
        </p:txBody>
      </p:sp>
      <p:sp>
        <p:nvSpPr>
          <p:cNvPr id="27661" name="テキスト ボックス 46"/>
          <p:cNvSpPr txBox="1">
            <a:spLocks noChangeArrowheads="1"/>
          </p:cNvSpPr>
          <p:nvPr/>
        </p:nvSpPr>
        <p:spPr bwMode="auto">
          <a:xfrm>
            <a:off x="7383463" y="5143500"/>
            <a:ext cx="1357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latin typeface="Symbol" pitchFamily="18" charset="2"/>
              </a:rPr>
              <a:t>a             g</a:t>
            </a:r>
            <a:endParaRPr lang="ja-JP" altLang="en-US" dirty="0">
              <a:latin typeface="Symbol" pitchFamily="18" charset="2"/>
            </a:endParaRPr>
          </a:p>
        </p:txBody>
      </p:sp>
      <p:sp>
        <p:nvSpPr>
          <p:cNvPr id="27662" name="スライド番号プレースホルダ 3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D866EE43-922C-4988-BD27-831330E8FF87}" type="slidenum">
              <a:rPr lang="ja-JP" altLang="en-US" smtClean="0">
                <a:ea typeface="ＭＳ Ｐゴシック" pitchFamily="50" charset="-128"/>
              </a:rPr>
              <a:pPr/>
              <a:t>13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27663" name="フッター プレースホルダ 3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cxnSp>
        <p:nvCxnSpPr>
          <p:cNvPr id="38" name="直線矢印コネクタ 37"/>
          <p:cNvCxnSpPr/>
          <p:nvPr/>
        </p:nvCxnSpPr>
        <p:spPr>
          <a:xfrm>
            <a:off x="8039661" y="5416385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solidFill>
                  <a:schemeClr val="bg1"/>
                </a:solidFill>
                <a:ea typeface="ＭＳ Ｐゴシック" pitchFamily="50" charset="-128"/>
              </a:rPr>
              <a:t>19/Feb./2010</a:t>
            </a:r>
            <a:endParaRPr lang="ja-JP" altLang="en-US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28678" name="コンテンツ プレースホルダ 2"/>
          <p:cNvSpPr>
            <a:spLocks noGrp="1"/>
          </p:cNvSpPr>
          <p:nvPr>
            <p:ph idx="4294967295"/>
          </p:nvPr>
        </p:nvSpPr>
        <p:spPr>
          <a:xfrm>
            <a:off x="0" y="1214438"/>
            <a:ext cx="4929188" cy="5072062"/>
          </a:xfrm>
        </p:spPr>
        <p:txBody>
          <a:bodyPr/>
          <a:lstStyle/>
          <a:p>
            <a:pPr eaLnBrk="1" hangingPunct="1"/>
            <a:r>
              <a:rPr lang="en-US" altLang="ja-JP" sz="2800" dirty="0" smtClean="0">
                <a:solidFill>
                  <a:schemeClr val="bg1"/>
                </a:solidFill>
                <a:latin typeface="Arial" charset="0"/>
              </a:rPr>
              <a:t>Reconstruction of </a:t>
            </a:r>
            <a:r>
              <a:rPr lang="en-US" altLang="ja-JP" sz="2800" dirty="0" smtClean="0">
                <a:solidFill>
                  <a:schemeClr val="bg1"/>
                </a:solidFill>
                <a:latin typeface="Symbol" pitchFamily="18" charset="2"/>
              </a:rPr>
              <a:t>g</a:t>
            </a:r>
            <a:r>
              <a:rPr lang="en-US" altLang="ja-JP" sz="2800" dirty="0" smtClean="0">
                <a:solidFill>
                  <a:schemeClr val="bg1"/>
                </a:solidFill>
                <a:latin typeface="Arial" charset="0"/>
              </a:rPr>
              <a:t> ray</a:t>
            </a:r>
          </a:p>
          <a:p>
            <a:pPr eaLnBrk="1" hangingPunct="1"/>
            <a:endParaRPr lang="en-US" altLang="ja-JP" sz="28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/>
            <a:r>
              <a:rPr lang="en-US" altLang="ja-JP" sz="2800" dirty="0" smtClean="0">
                <a:solidFill>
                  <a:schemeClr val="bg1"/>
                </a:solidFill>
                <a:latin typeface="Arial" charset="0"/>
              </a:rPr>
              <a:t>Set up for </a:t>
            </a:r>
            <a:r>
              <a:rPr lang="en-US" altLang="ja-JP" sz="2800" dirty="0" smtClean="0">
                <a:solidFill>
                  <a:schemeClr val="bg1"/>
                </a:solidFill>
                <a:latin typeface="Symbol" pitchFamily="18" charset="2"/>
              </a:rPr>
              <a:t>p</a:t>
            </a:r>
            <a:r>
              <a:rPr lang="en-US" altLang="ja-JP" sz="2800" baseline="30000" dirty="0" smtClean="0">
                <a:solidFill>
                  <a:schemeClr val="bg1"/>
                </a:solidFill>
                <a:latin typeface="Arial" charset="0"/>
              </a:rPr>
              <a:t>0</a:t>
            </a:r>
            <a:r>
              <a:rPr lang="en-US" altLang="ja-JP" sz="2800" dirty="0" smtClean="0">
                <a:solidFill>
                  <a:schemeClr val="bg1"/>
                </a:solidFill>
                <a:latin typeface="Arial" charset="0"/>
              </a:rPr>
              <a:t> run</a:t>
            </a:r>
          </a:p>
          <a:p>
            <a:pPr lvl="1" eaLnBrk="1" hangingPunct="1"/>
            <a:endParaRPr lang="en-US" altLang="ja-JP" sz="9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/>
            <a:r>
              <a:rPr lang="en-US" altLang="ja-JP" sz="2800" dirty="0" smtClean="0">
                <a:solidFill>
                  <a:schemeClr val="bg1"/>
                </a:solidFill>
                <a:latin typeface="Arial" charset="0"/>
              </a:rPr>
              <a:t>Evaluate the performance around 53MeV signal </a:t>
            </a:r>
            <a:r>
              <a:rPr lang="en-US" altLang="ja-JP" sz="2800" dirty="0" smtClean="0">
                <a:solidFill>
                  <a:schemeClr val="bg1"/>
                </a:solidFill>
                <a:latin typeface="Symbol" pitchFamily="18" charset="2"/>
              </a:rPr>
              <a:t>g</a:t>
            </a:r>
            <a:r>
              <a:rPr lang="en-US" altLang="ja-JP" sz="2800" dirty="0" smtClean="0">
                <a:solidFill>
                  <a:schemeClr val="bg1"/>
                </a:solidFill>
                <a:latin typeface="Arial" charset="0"/>
              </a:rPr>
              <a:t>-ray</a:t>
            </a:r>
          </a:p>
          <a:p>
            <a:pPr lvl="1" eaLnBrk="1" hangingPunct="1"/>
            <a:r>
              <a:rPr lang="en-US" altLang="ja-JP" sz="2400" dirty="0" smtClean="0">
                <a:solidFill>
                  <a:schemeClr val="bg1"/>
                </a:solidFill>
                <a:latin typeface="Arial" charset="0"/>
              </a:rPr>
              <a:t>Energy</a:t>
            </a:r>
          </a:p>
          <a:p>
            <a:pPr lvl="1" eaLnBrk="1" hangingPunct="1"/>
            <a:r>
              <a:rPr lang="en-US" altLang="ja-JP" sz="2400" dirty="0" smtClean="0">
                <a:solidFill>
                  <a:schemeClr val="bg1"/>
                </a:solidFill>
                <a:latin typeface="Arial" charset="0"/>
              </a:rPr>
              <a:t>Timing</a:t>
            </a:r>
          </a:p>
          <a:p>
            <a:pPr lvl="1" eaLnBrk="1" hangingPunct="1"/>
            <a:r>
              <a:rPr lang="en-US" altLang="ja-JP" sz="2400" dirty="0" smtClean="0">
                <a:solidFill>
                  <a:schemeClr val="bg1"/>
                </a:solidFill>
                <a:latin typeface="Arial" charset="0"/>
              </a:rPr>
              <a:t>Position</a:t>
            </a:r>
          </a:p>
          <a:p>
            <a:pPr lvl="1" eaLnBrk="1" hangingPunct="1"/>
            <a:r>
              <a:rPr lang="en-US" altLang="ja-JP" sz="2400" dirty="0" smtClean="0">
                <a:solidFill>
                  <a:schemeClr val="bg1"/>
                </a:solidFill>
                <a:latin typeface="Arial" charset="0"/>
              </a:rPr>
              <a:t>Detection efficiency</a:t>
            </a:r>
          </a:p>
          <a:p>
            <a:pPr eaLnBrk="1" hangingPunct="1"/>
            <a:endParaRPr lang="en-US" altLang="ja-JP" sz="2800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/>
            <a:r>
              <a:rPr lang="en-US" altLang="ja-JP" sz="2800" dirty="0" smtClean="0">
                <a:solidFill>
                  <a:schemeClr val="bg1"/>
                </a:solidFill>
                <a:latin typeface="Arial" charset="0"/>
              </a:rPr>
              <a:t>Measurement of </a:t>
            </a:r>
            <a:r>
              <a:rPr lang="en-US" altLang="ja-JP" sz="2800" dirty="0" smtClean="0">
                <a:solidFill>
                  <a:schemeClr val="bg1"/>
                </a:solidFill>
                <a:latin typeface="Symbol" pitchFamily="18" charset="2"/>
              </a:rPr>
              <a:t>m</a:t>
            </a:r>
            <a:r>
              <a:rPr lang="en-US" altLang="ja-JP" sz="2800" dirty="0" smtClean="0">
                <a:solidFill>
                  <a:schemeClr val="bg1"/>
                </a:solidFill>
                <a:latin typeface="Arial" charset="0"/>
              </a:rPr>
              <a:t> decay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0" y="95250"/>
            <a:ext cx="9144000" cy="9048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Performance of </a:t>
            </a:r>
            <a:r>
              <a:rPr lang="en-US" altLang="ja-JP" dirty="0" smtClean="0">
                <a:latin typeface="Symbol" pitchFamily="18" charset="2"/>
              </a:rPr>
              <a:t>g</a:t>
            </a:r>
            <a:r>
              <a:rPr lang="en-US" altLang="ja-JP" dirty="0" smtClean="0"/>
              <a:t> ray measurement</a:t>
            </a:r>
            <a:endParaRPr lang="ja-JP" altLang="en-US" dirty="0"/>
          </a:p>
        </p:txBody>
      </p:sp>
      <p:sp>
        <p:nvSpPr>
          <p:cNvPr id="28680" name="スライド番号プレースホルダ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AF0DB65F-68FD-468E-A497-96D7A4135395}" type="slidenum">
              <a:rPr lang="ja-JP" altLang="en-US" smtClean="0">
                <a:solidFill>
                  <a:schemeClr val="bg1"/>
                </a:solidFill>
                <a:ea typeface="ＭＳ Ｐゴシック" pitchFamily="50" charset="-128"/>
              </a:rPr>
              <a:pPr/>
              <a:t>14</a:t>
            </a:fld>
            <a:endParaRPr lang="ja-JP" altLang="en-US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28682" name="フッター プレースホルダ 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solidFill>
                  <a:schemeClr val="bg1"/>
                </a:solidFill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pic>
        <p:nvPicPr>
          <p:cNvPr id="28684" name="Picture 1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47" t="8522" r="24929" b="9659"/>
          <a:stretch>
            <a:fillRect/>
          </a:stretch>
        </p:blipFill>
        <p:spPr bwMode="auto">
          <a:xfrm>
            <a:off x="4970861" y="1285860"/>
            <a:ext cx="4015411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Reconstruction in 2008</a:t>
            </a:r>
            <a:endParaRPr lang="ja-JP" altLang="en-US" dirty="0"/>
          </a:p>
        </p:txBody>
      </p:sp>
      <p:sp>
        <p:nvSpPr>
          <p:cNvPr id="29699" name="コンテンツ プレースホルダ 2"/>
          <p:cNvSpPr>
            <a:spLocks noGrp="1"/>
          </p:cNvSpPr>
          <p:nvPr>
            <p:ph idx="1"/>
          </p:nvPr>
        </p:nvSpPr>
        <p:spPr>
          <a:xfrm>
            <a:off x="71438" y="1071563"/>
            <a:ext cx="5500687" cy="4929187"/>
          </a:xfrm>
        </p:spPr>
        <p:txBody>
          <a:bodyPr/>
          <a:lstStyle/>
          <a:p>
            <a:pPr eaLnBrk="1" hangingPunct="1"/>
            <a:r>
              <a:rPr lang="en-US" altLang="ja-JP" sz="2600" dirty="0" smtClean="0">
                <a:latin typeface="Arial" charset="0"/>
              </a:rPr>
              <a:t>Energy</a:t>
            </a:r>
          </a:p>
          <a:p>
            <a:pPr lvl="1" eaLnBrk="1" hangingPunct="1"/>
            <a:r>
              <a:rPr lang="en-US" altLang="ja-JP" sz="2000" dirty="0" smtClean="0">
                <a:latin typeface="Arial" charset="0"/>
              </a:rPr>
              <a:t>Detected photons</a:t>
            </a:r>
            <a:r>
              <a:rPr lang="en-US" altLang="ja-JP" sz="2000" dirty="0" smtClean="0">
                <a:latin typeface="Symbol" pitchFamily="18" charset="2"/>
              </a:rPr>
              <a:t/>
            </a:r>
            <a:br>
              <a:rPr lang="en-US" altLang="ja-JP" sz="2000" dirty="0" smtClean="0">
                <a:latin typeface="Symbol" pitchFamily="18" charset="2"/>
              </a:rPr>
            </a:br>
            <a:r>
              <a:rPr lang="en-US" altLang="ja-JP" sz="2000" dirty="0" smtClean="0">
                <a:latin typeface="Arial" charset="0"/>
              </a:rPr>
              <a:t> =  </a:t>
            </a:r>
            <a:r>
              <a:rPr lang="en-US" altLang="ja-JP" sz="2000" dirty="0" smtClean="0">
                <a:latin typeface="Symbol" pitchFamily="18" charset="2"/>
              </a:rPr>
              <a:t>S</a:t>
            </a:r>
            <a:r>
              <a:rPr lang="en-US" altLang="ja-JP" sz="2000" dirty="0" smtClean="0">
                <a:latin typeface="Arial" charset="0"/>
              </a:rPr>
              <a:t> (weight×charge / Q.E. / Gain)</a:t>
            </a:r>
            <a:r>
              <a:rPr lang="en-US" altLang="ja-JP" sz="1100" dirty="0" smtClean="0">
                <a:latin typeface="Arial" charset="0"/>
              </a:rPr>
              <a:t>PMT</a:t>
            </a:r>
            <a:endParaRPr lang="en-US" altLang="ja-JP" sz="2000" dirty="0" smtClean="0">
              <a:latin typeface="Arial" charset="0"/>
            </a:endParaRPr>
          </a:p>
          <a:p>
            <a:pPr lvl="1" eaLnBrk="1" hangingPunct="1"/>
            <a:r>
              <a:rPr lang="en-US" altLang="ja-JP" sz="2000" dirty="0" smtClean="0">
                <a:latin typeface="Arial" charset="0"/>
              </a:rPr>
              <a:t>Correct the change of light yield and non-uniformity, eliminate pile-up photons</a:t>
            </a:r>
          </a:p>
          <a:p>
            <a:pPr lvl="1" eaLnBrk="1" hangingPunct="1"/>
            <a:endParaRPr lang="en-US" altLang="ja-JP" sz="1800" dirty="0" smtClean="0">
              <a:latin typeface="Arial" charset="0"/>
            </a:endParaRPr>
          </a:p>
          <a:p>
            <a:pPr eaLnBrk="1" hangingPunct="1"/>
            <a:r>
              <a:rPr lang="en-US" altLang="ja-JP" sz="2600" dirty="0" smtClean="0">
                <a:latin typeface="Arial" charset="0"/>
              </a:rPr>
              <a:t>Timing</a:t>
            </a:r>
          </a:p>
          <a:p>
            <a:pPr lvl="1" eaLnBrk="1" hangingPunct="1"/>
            <a:r>
              <a:rPr lang="en-US" altLang="ja-JP" sz="2000" dirty="0" smtClean="0">
                <a:latin typeface="Arial" charset="0"/>
              </a:rPr>
              <a:t>Time of each PMT subtracted with</a:t>
            </a:r>
          </a:p>
          <a:p>
            <a:pPr lvl="2" eaLnBrk="1" hangingPunct="1"/>
            <a:r>
              <a:rPr lang="en-US" altLang="ja-JP" sz="1600" dirty="0" smtClean="0">
                <a:latin typeface="Arial" charset="0"/>
              </a:rPr>
              <a:t>Propagation in LXe</a:t>
            </a:r>
          </a:p>
          <a:p>
            <a:pPr lvl="2" eaLnBrk="1" hangingPunct="1"/>
            <a:r>
              <a:rPr lang="en-US" altLang="ja-JP" sz="1600" dirty="0" smtClean="0">
                <a:latin typeface="Arial" charset="0"/>
              </a:rPr>
              <a:t>Time-walk effect</a:t>
            </a:r>
          </a:p>
          <a:p>
            <a:pPr lvl="2" eaLnBrk="1" hangingPunct="1"/>
            <a:r>
              <a:rPr lang="en-US" altLang="ja-JP" sz="1600" dirty="0" smtClean="0">
                <a:latin typeface="Arial" charset="0"/>
              </a:rPr>
              <a:t>Effect of PMT face by incident angle</a:t>
            </a:r>
          </a:p>
          <a:p>
            <a:pPr lvl="2" eaLnBrk="1" hangingPunct="1"/>
            <a:r>
              <a:rPr lang="en-US" altLang="ja-JP" sz="1600" dirty="0" smtClean="0">
                <a:latin typeface="Arial" charset="0"/>
              </a:rPr>
              <a:t>Offset of channel</a:t>
            </a:r>
          </a:p>
          <a:p>
            <a:pPr lvl="1" eaLnBrk="1" hangingPunct="1"/>
            <a:r>
              <a:rPr lang="en-US" altLang="ja-JP" sz="2000" dirty="0" smtClean="0">
                <a:latin typeface="Arial" charset="0"/>
              </a:rPr>
              <a:t>Average time weighted with the number of photoelectrons of each PMT</a:t>
            </a:r>
          </a:p>
        </p:txBody>
      </p:sp>
      <p:sp>
        <p:nvSpPr>
          <p:cNvPr id="29700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2970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43550" y="3282950"/>
            <a:ext cx="3600450" cy="3138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970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43550" y="3286125"/>
            <a:ext cx="3600450" cy="3143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9703" name="Picture 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15300" y="3865563"/>
            <a:ext cx="923925" cy="2257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9704" name="Picture 7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15300" y="3854450"/>
            <a:ext cx="925513" cy="928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9705" name="Text Box 10"/>
          <p:cNvSpPr txBox="1">
            <a:spLocks noChangeArrowheads="1"/>
          </p:cNvSpPr>
          <p:nvPr/>
        </p:nvSpPr>
        <p:spPr bwMode="auto">
          <a:xfrm>
            <a:off x="6572264" y="3857628"/>
            <a:ext cx="1214438" cy="500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ja-JP" sz="1400" dirty="0">
                <a:solidFill>
                  <a:srgbClr val="FFFFFF"/>
                </a:solidFill>
              </a:rPr>
              <a:t>Deep event</a:t>
            </a:r>
          </a:p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ja-JP" sz="1400" dirty="0">
                <a:solidFill>
                  <a:srgbClr val="FFFFFF"/>
                </a:solidFill>
              </a:rPr>
              <a:t>(10cm)‏</a:t>
            </a:r>
          </a:p>
        </p:txBody>
      </p:sp>
      <p:sp>
        <p:nvSpPr>
          <p:cNvPr id="29706" name="Text Box 9"/>
          <p:cNvSpPr txBox="1">
            <a:spLocks noChangeArrowheads="1"/>
          </p:cNvSpPr>
          <p:nvPr/>
        </p:nvSpPr>
        <p:spPr bwMode="auto">
          <a:xfrm>
            <a:off x="6245247" y="5214954"/>
            <a:ext cx="1470025" cy="500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ja-JP" sz="1400" dirty="0">
                <a:solidFill>
                  <a:srgbClr val="FFFFFF"/>
                </a:solidFill>
              </a:rPr>
              <a:t>Shallow event</a:t>
            </a:r>
          </a:p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ja-JP" sz="1400" dirty="0">
                <a:solidFill>
                  <a:srgbClr val="FFFFFF"/>
                </a:solidFill>
              </a:rPr>
              <a:t>(1cm)‏</a:t>
            </a:r>
          </a:p>
        </p:txBody>
      </p:sp>
      <p:sp>
        <p:nvSpPr>
          <p:cNvPr id="29707" name="Text Box 9"/>
          <p:cNvSpPr txBox="1">
            <a:spLocks noChangeArrowheads="1"/>
          </p:cNvSpPr>
          <p:nvPr/>
        </p:nvSpPr>
        <p:spPr bwMode="auto">
          <a:xfrm>
            <a:off x="6143625" y="3294063"/>
            <a:ext cx="1285875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ja-JP" sz="1400" dirty="0">
                <a:solidFill>
                  <a:srgbClr val="FFFFFF"/>
                </a:solidFill>
              </a:rPr>
              <a:t>LXe detector</a:t>
            </a:r>
          </a:p>
        </p:txBody>
      </p:sp>
      <p:sp>
        <p:nvSpPr>
          <p:cNvPr id="29708" name="Text Box 9"/>
          <p:cNvSpPr txBox="1">
            <a:spLocks noChangeArrowheads="1"/>
          </p:cNvSpPr>
          <p:nvPr/>
        </p:nvSpPr>
        <p:spPr bwMode="auto">
          <a:xfrm>
            <a:off x="8072438" y="3357563"/>
            <a:ext cx="1000125" cy="500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ja-JP" sz="1400" dirty="0" smtClean="0">
                <a:solidFill>
                  <a:srgbClr val="FFFFFF"/>
                </a:solidFill>
              </a:rPr>
              <a:t>LXe inner</a:t>
            </a:r>
            <a:r>
              <a:rPr lang="en-GB" altLang="ja-JP" sz="1400" dirty="0">
                <a:solidFill>
                  <a:srgbClr val="FFFFFF"/>
                </a:solidFill>
              </a:rPr>
              <a:t/>
            </a:r>
            <a:br>
              <a:rPr lang="en-GB" altLang="ja-JP" sz="1400" dirty="0">
                <a:solidFill>
                  <a:srgbClr val="FFFFFF"/>
                </a:solidFill>
              </a:rPr>
            </a:br>
            <a:r>
              <a:rPr lang="en-GB" altLang="ja-JP" sz="1400" dirty="0">
                <a:solidFill>
                  <a:srgbClr val="FFFFFF"/>
                </a:solidFill>
              </a:rPr>
              <a:t>surface</a:t>
            </a:r>
          </a:p>
        </p:txBody>
      </p:sp>
      <p:sp>
        <p:nvSpPr>
          <p:cNvPr id="18" name="コンテンツ プレースホルダ 2"/>
          <p:cNvSpPr txBox="1">
            <a:spLocks/>
          </p:cNvSpPr>
          <p:nvPr/>
        </p:nvSpPr>
        <p:spPr>
          <a:xfrm>
            <a:off x="5357813" y="1071563"/>
            <a:ext cx="3786187" cy="2071687"/>
          </a:xfrm>
          <a:prstGeom prst="rect">
            <a:avLst/>
          </a:prstGeom>
        </p:spPr>
        <p:txBody>
          <a:bodyPr lIns="54864" tIns="91440">
            <a:normAutofit fontScale="925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defRPr/>
            </a:pPr>
            <a:r>
              <a:rPr lang="en-US" altLang="ja-JP" sz="2800" dirty="0">
                <a:latin typeface="Arial" pitchFamily="34" charset="0"/>
                <a:ea typeface="+mn-ea"/>
                <a:cs typeface="Arial" pitchFamily="34" charset="0"/>
              </a:rPr>
              <a:t>Position</a:t>
            </a:r>
          </a:p>
          <a:p>
            <a:pPr marL="731520" lvl="1" indent="-27432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Char char=""/>
              <a:defRPr/>
            </a:pPr>
            <a:r>
              <a:rPr lang="en-US" altLang="ja-JP" sz="2000" dirty="0">
                <a:latin typeface="Arial" pitchFamily="34" charset="0"/>
                <a:ea typeface="+mn-ea"/>
                <a:cs typeface="Arial" pitchFamily="34" charset="0"/>
              </a:rPr>
              <a:t>Light distribution of PMTs</a:t>
            </a:r>
          </a:p>
          <a:p>
            <a:pPr marL="731520" lvl="1" indent="-27432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Char char=""/>
              <a:defRPr/>
            </a:pPr>
            <a:r>
              <a:rPr lang="en-US" altLang="ja-JP" sz="2000" dirty="0">
                <a:latin typeface="Arial" pitchFamily="34" charset="0"/>
                <a:ea typeface="+mn-ea"/>
                <a:cs typeface="Arial" pitchFamily="34" charset="0"/>
              </a:rPr>
              <a:t>Use PMTs around conversion point to avoid effect of </a:t>
            </a:r>
            <a:r>
              <a:rPr lang="en-US" altLang="ja-JP" sz="2000" dirty="0" smtClean="0">
                <a:latin typeface="Arial" pitchFamily="34" charset="0"/>
                <a:ea typeface="+mn-ea"/>
                <a:cs typeface="Arial" pitchFamily="34" charset="0"/>
              </a:rPr>
              <a:t>shower and pileup</a:t>
            </a:r>
            <a:endParaRPr lang="en-US" altLang="ja-JP" sz="2000" dirty="0">
              <a:latin typeface="Arial" pitchFamily="34" charset="0"/>
              <a:ea typeface="+mn-ea"/>
              <a:cs typeface="Arial" pitchFamily="34" charset="0"/>
            </a:endParaRPr>
          </a:p>
          <a:p>
            <a:pPr marL="731520" lvl="1" indent="-27432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Char char=""/>
              <a:defRPr/>
            </a:pPr>
            <a:r>
              <a:rPr lang="en-US" altLang="ja-JP" sz="2000" dirty="0">
                <a:latin typeface="Arial" pitchFamily="34" charset="0"/>
                <a:ea typeface="+mn-ea"/>
                <a:cs typeface="Arial" pitchFamily="34" charset="0"/>
              </a:rPr>
              <a:t>3d-position fitted with solid angle of each PMT</a:t>
            </a:r>
            <a:endParaRPr lang="en-US" altLang="ja-JP" dirty="0">
              <a:ea typeface="ＭＳ Ｐゴシック" pitchFamily="48" charset="-128"/>
            </a:endParaRPr>
          </a:p>
        </p:txBody>
      </p:sp>
      <p:sp>
        <p:nvSpPr>
          <p:cNvPr id="39" name="フリーフォーム 38"/>
          <p:cNvSpPr/>
          <p:nvPr/>
        </p:nvSpPr>
        <p:spPr bwMode="auto">
          <a:xfrm>
            <a:off x="5953125" y="3554413"/>
            <a:ext cx="149225" cy="460375"/>
          </a:xfrm>
          <a:custGeom>
            <a:avLst/>
            <a:gdLst>
              <a:gd name="connsiteX0" fmla="*/ 485503 w 603068"/>
              <a:gd name="connsiteY0" fmla="*/ 1854926 h 1854926"/>
              <a:gd name="connsiteX1" fmla="*/ 341811 w 603068"/>
              <a:gd name="connsiteY1" fmla="*/ 1685109 h 1854926"/>
              <a:gd name="connsiteX2" fmla="*/ 211183 w 603068"/>
              <a:gd name="connsiteY2" fmla="*/ 1502229 h 1854926"/>
              <a:gd name="connsiteX3" fmla="*/ 106680 w 603068"/>
              <a:gd name="connsiteY3" fmla="*/ 1306286 h 1854926"/>
              <a:gd name="connsiteX4" fmla="*/ 28303 w 603068"/>
              <a:gd name="connsiteY4" fmla="*/ 1058092 h 1854926"/>
              <a:gd name="connsiteX5" fmla="*/ 2177 w 603068"/>
              <a:gd name="connsiteY5" fmla="*/ 770709 h 1854926"/>
              <a:gd name="connsiteX6" fmla="*/ 41365 w 603068"/>
              <a:gd name="connsiteY6" fmla="*/ 444137 h 1854926"/>
              <a:gd name="connsiteX7" fmla="*/ 132805 w 603068"/>
              <a:gd name="connsiteY7" fmla="*/ 222069 h 1854926"/>
              <a:gd name="connsiteX8" fmla="*/ 276497 w 603068"/>
              <a:gd name="connsiteY8" fmla="*/ 104503 h 1854926"/>
              <a:gd name="connsiteX9" fmla="*/ 407125 w 603068"/>
              <a:gd name="connsiteY9" fmla="*/ 52252 h 1854926"/>
              <a:gd name="connsiteX10" fmla="*/ 603068 w 603068"/>
              <a:gd name="connsiteY10" fmla="*/ 0 h 185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3068" h="1854926">
                <a:moveTo>
                  <a:pt x="485503" y="1854926"/>
                </a:moveTo>
                <a:cubicBezTo>
                  <a:pt x="436517" y="1799409"/>
                  <a:pt x="387531" y="1743892"/>
                  <a:pt x="341811" y="1685109"/>
                </a:cubicBezTo>
                <a:cubicBezTo>
                  <a:pt x="296091" y="1626326"/>
                  <a:pt x="250372" y="1565366"/>
                  <a:pt x="211183" y="1502229"/>
                </a:cubicBezTo>
                <a:cubicBezTo>
                  <a:pt x="171995" y="1439092"/>
                  <a:pt x="137160" y="1380309"/>
                  <a:pt x="106680" y="1306286"/>
                </a:cubicBezTo>
                <a:cubicBezTo>
                  <a:pt x="76200" y="1232263"/>
                  <a:pt x="45720" y="1147355"/>
                  <a:pt x="28303" y="1058092"/>
                </a:cubicBezTo>
                <a:cubicBezTo>
                  <a:pt x="10886" y="968829"/>
                  <a:pt x="0" y="873035"/>
                  <a:pt x="2177" y="770709"/>
                </a:cubicBezTo>
                <a:cubicBezTo>
                  <a:pt x="4354" y="668383"/>
                  <a:pt x="19594" y="535577"/>
                  <a:pt x="41365" y="444137"/>
                </a:cubicBezTo>
                <a:cubicBezTo>
                  <a:pt x="63136" y="352697"/>
                  <a:pt x="93616" y="278675"/>
                  <a:pt x="132805" y="222069"/>
                </a:cubicBezTo>
                <a:cubicBezTo>
                  <a:pt x="171994" y="165463"/>
                  <a:pt x="230777" y="132806"/>
                  <a:pt x="276497" y="104503"/>
                </a:cubicBezTo>
                <a:cubicBezTo>
                  <a:pt x="322217" y="76200"/>
                  <a:pt x="352697" y="69669"/>
                  <a:pt x="407125" y="52252"/>
                </a:cubicBezTo>
                <a:cubicBezTo>
                  <a:pt x="461554" y="34835"/>
                  <a:pt x="532311" y="17417"/>
                  <a:pt x="603068" y="0"/>
                </a:cubicBezTo>
              </a:path>
            </a:pathLst>
          </a:cu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29711" name="Picture 1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26088" y="3286125"/>
            <a:ext cx="6334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2" name="Line 19"/>
          <p:cNvSpPr>
            <a:spLocks noChangeShapeType="1"/>
          </p:cNvSpPr>
          <p:nvPr/>
        </p:nvSpPr>
        <p:spPr bwMode="auto">
          <a:xfrm flipV="1">
            <a:off x="5913438" y="4021138"/>
            <a:ext cx="157162" cy="130175"/>
          </a:xfrm>
          <a:prstGeom prst="line">
            <a:avLst/>
          </a:prstGeom>
          <a:noFill/>
          <a:ln w="3810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29713" name="Line 20"/>
          <p:cNvSpPr>
            <a:spLocks noChangeShapeType="1"/>
          </p:cNvSpPr>
          <p:nvPr/>
        </p:nvSpPr>
        <p:spPr bwMode="auto">
          <a:xfrm flipH="1" flipV="1">
            <a:off x="5562600" y="3771900"/>
            <a:ext cx="193675" cy="53975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37" name="フリーフォーム 36"/>
          <p:cNvSpPr/>
          <p:nvPr/>
        </p:nvSpPr>
        <p:spPr bwMode="auto">
          <a:xfrm>
            <a:off x="5767388" y="3654425"/>
            <a:ext cx="152400" cy="503238"/>
          </a:xfrm>
          <a:custGeom>
            <a:avLst/>
            <a:gdLst>
              <a:gd name="connsiteX0" fmla="*/ 579120 w 618308"/>
              <a:gd name="connsiteY0" fmla="*/ 1985554 h 1985554"/>
              <a:gd name="connsiteX1" fmla="*/ 213360 w 618308"/>
              <a:gd name="connsiteY1" fmla="*/ 1528354 h 1985554"/>
              <a:gd name="connsiteX2" fmla="*/ 69668 w 618308"/>
              <a:gd name="connsiteY2" fmla="*/ 1123405 h 1985554"/>
              <a:gd name="connsiteX3" fmla="*/ 4354 w 618308"/>
              <a:gd name="connsiteY3" fmla="*/ 836022 h 1985554"/>
              <a:gd name="connsiteX4" fmla="*/ 43543 w 618308"/>
              <a:gd name="connsiteY4" fmla="*/ 457200 h 1985554"/>
              <a:gd name="connsiteX5" fmla="*/ 187234 w 618308"/>
              <a:gd name="connsiteY5" fmla="*/ 182880 h 1985554"/>
              <a:gd name="connsiteX6" fmla="*/ 435428 w 618308"/>
              <a:gd name="connsiteY6" fmla="*/ 39188 h 1985554"/>
              <a:gd name="connsiteX7" fmla="*/ 618308 w 618308"/>
              <a:gd name="connsiteY7" fmla="*/ 0 h 1985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8308" h="1985554">
                <a:moveTo>
                  <a:pt x="579120" y="1985554"/>
                </a:moveTo>
                <a:cubicBezTo>
                  <a:pt x="438694" y="1828799"/>
                  <a:pt x="298269" y="1672045"/>
                  <a:pt x="213360" y="1528354"/>
                </a:cubicBezTo>
                <a:cubicBezTo>
                  <a:pt x="128451" y="1384663"/>
                  <a:pt x="104502" y="1238794"/>
                  <a:pt x="69668" y="1123405"/>
                </a:cubicBezTo>
                <a:cubicBezTo>
                  <a:pt x="34834" y="1008016"/>
                  <a:pt x="8708" y="947056"/>
                  <a:pt x="4354" y="836022"/>
                </a:cubicBezTo>
                <a:cubicBezTo>
                  <a:pt x="0" y="724988"/>
                  <a:pt x="13063" y="566057"/>
                  <a:pt x="43543" y="457200"/>
                </a:cubicBezTo>
                <a:cubicBezTo>
                  <a:pt x="74023" y="348343"/>
                  <a:pt x="121920" y="252549"/>
                  <a:pt x="187234" y="182880"/>
                </a:cubicBezTo>
                <a:cubicBezTo>
                  <a:pt x="252548" y="113211"/>
                  <a:pt x="363582" y="69668"/>
                  <a:pt x="435428" y="39188"/>
                </a:cubicBezTo>
                <a:cubicBezTo>
                  <a:pt x="507274" y="8708"/>
                  <a:pt x="562791" y="4354"/>
                  <a:pt x="618308" y="0"/>
                </a:cubicBezTo>
              </a:path>
            </a:pathLst>
          </a:cu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 flipV="1">
            <a:off x="5916613" y="3541713"/>
            <a:ext cx="195262" cy="112712"/>
          </a:xfrm>
          <a:prstGeom prst="line">
            <a:avLst/>
          </a:prstGeom>
          <a:noFill/>
          <a:ln w="38100">
            <a:solidFill>
              <a:srgbClr val="00B0F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cxnSp>
        <p:nvCxnSpPr>
          <p:cNvPr id="43" name="直線コネクタ 42"/>
          <p:cNvCxnSpPr/>
          <p:nvPr/>
        </p:nvCxnSpPr>
        <p:spPr>
          <a:xfrm rot="5400000">
            <a:off x="6987382" y="5001419"/>
            <a:ext cx="2286000" cy="1587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 rot="5400000">
            <a:off x="7884319" y="4999831"/>
            <a:ext cx="2286000" cy="1588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8131175" y="3857625"/>
            <a:ext cx="900113" cy="1588"/>
          </a:xfrm>
          <a:prstGeom prst="line">
            <a:avLst/>
          </a:prstGeom>
          <a:ln w="38100">
            <a:solidFill>
              <a:srgbClr val="66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8143875" y="6142038"/>
            <a:ext cx="863600" cy="1587"/>
          </a:xfrm>
          <a:prstGeom prst="line">
            <a:avLst/>
          </a:prstGeom>
          <a:ln w="38100">
            <a:solidFill>
              <a:srgbClr val="66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20" name="Line 20"/>
          <p:cNvSpPr>
            <a:spLocks noChangeShapeType="1"/>
          </p:cNvSpPr>
          <p:nvPr/>
        </p:nvSpPr>
        <p:spPr bwMode="auto">
          <a:xfrm flipH="1" flipV="1">
            <a:off x="5572125" y="4597400"/>
            <a:ext cx="625475" cy="46038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50" name="メモ 49"/>
          <p:cNvSpPr/>
          <p:nvPr/>
        </p:nvSpPr>
        <p:spPr>
          <a:xfrm>
            <a:off x="71438" y="6072188"/>
            <a:ext cx="5500687" cy="428625"/>
          </a:xfrm>
          <a:prstGeom prst="foldedCorner">
            <a:avLst>
              <a:gd name="adj" fmla="val 39847"/>
            </a:avLst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tIns="144000" anchor="ctr"/>
          <a:lstStyle/>
          <a:p>
            <a:pPr algn="ctr">
              <a:defRPr/>
            </a:pPr>
            <a:r>
              <a:rPr lang="en-US" altLang="ja-JP" sz="2200" i="1" dirty="0"/>
              <a:t>LXe detector can reconstruct all property of </a:t>
            </a:r>
            <a:r>
              <a:rPr lang="en-US" altLang="ja-JP" sz="2200" i="1" dirty="0">
                <a:latin typeface="Symbol" pitchFamily="18" charset="2"/>
              </a:rPr>
              <a:t>g</a:t>
            </a:r>
            <a:r>
              <a:rPr lang="en-US" altLang="ja-JP" sz="2200" i="1" dirty="0"/>
              <a:t> !</a:t>
            </a:r>
          </a:p>
        </p:txBody>
      </p:sp>
      <p:sp>
        <p:nvSpPr>
          <p:cNvPr id="29722" name="スライド番号プレースホルダ 30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0E0136B6-AA08-4334-A763-56FA07FEFE68}" type="slidenum">
              <a:rPr lang="ja-JP" altLang="en-US" smtClean="0">
                <a:ea typeface="ＭＳ Ｐゴシック" pitchFamily="50" charset="-128"/>
              </a:rPr>
              <a:pPr/>
              <a:t>15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29723" name="フッター プレースホルダ 30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cxnSp>
        <p:nvCxnSpPr>
          <p:cNvPr id="29" name="直線矢印コネクタ 28"/>
          <p:cNvCxnSpPr>
            <a:stCxn id="29715" idx="0"/>
          </p:cNvCxnSpPr>
          <p:nvPr/>
        </p:nvCxnSpPr>
        <p:spPr>
          <a:xfrm rot="16200000" flipH="1">
            <a:off x="6928654" y="2642383"/>
            <a:ext cx="203203" cy="222728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>
                <a:latin typeface="Symbol" pitchFamily="18" charset="2"/>
              </a:rPr>
              <a:t>p</a:t>
            </a:r>
            <a:r>
              <a:rPr lang="en-US" altLang="ja-JP" baseline="30000" dirty="0" smtClean="0"/>
              <a:t>0</a:t>
            </a:r>
            <a:r>
              <a:rPr lang="en-US" altLang="ja-JP" dirty="0" smtClean="0"/>
              <a:t> run for </a:t>
            </a:r>
            <a:r>
              <a:rPr lang="en-US" altLang="ja-JP" dirty="0" smtClean="0">
                <a:latin typeface="Symbol" pitchFamily="18" charset="2"/>
              </a:rPr>
              <a:t>g</a:t>
            </a:r>
            <a:r>
              <a:rPr lang="en-US" altLang="ja-JP" dirty="0" smtClean="0"/>
              <a:t>-ray around signal energy</a:t>
            </a:r>
            <a:endParaRPr lang="ja-JP" altLang="en-US" dirty="0" smtClean="0"/>
          </a:p>
        </p:txBody>
      </p:sp>
      <p:sp>
        <p:nvSpPr>
          <p:cNvPr id="1030" name="コンテンツ プレースホルダ 2"/>
          <p:cNvSpPr>
            <a:spLocks noGrp="1"/>
          </p:cNvSpPr>
          <p:nvPr>
            <p:ph idx="1"/>
          </p:nvPr>
        </p:nvSpPr>
        <p:spPr>
          <a:xfrm>
            <a:off x="214313" y="1071563"/>
            <a:ext cx="5572125" cy="15001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ja-JP" sz="1800" dirty="0" smtClean="0">
                <a:latin typeface="Arial" charset="0"/>
              </a:rPr>
              <a:t>Concept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500" dirty="0" smtClean="0">
                <a:latin typeface="Arial" charset="0"/>
              </a:rPr>
              <a:t>Acquire performance of energy, timing and position around signal energy (</a:t>
            </a:r>
            <a:r>
              <a:rPr lang="en-US" altLang="ja-JP" sz="1500" b="1" dirty="0" smtClean="0">
                <a:latin typeface="Arial" charset="0"/>
              </a:rPr>
              <a:t>53</a:t>
            </a:r>
            <a:r>
              <a:rPr lang="en-US" altLang="ja-JP" sz="1500" dirty="0" smtClean="0">
                <a:latin typeface="Arial" charset="0"/>
              </a:rPr>
              <a:t>MeV)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500" dirty="0" smtClean="0">
                <a:latin typeface="Arial" charset="0"/>
              </a:rPr>
              <a:t>Obtain monochromatic </a:t>
            </a:r>
            <a:r>
              <a:rPr lang="en-US" altLang="ja-JP" sz="1500" dirty="0" smtClean="0">
                <a:latin typeface="Symbol" pitchFamily="18" charset="2"/>
              </a:rPr>
              <a:t>g </a:t>
            </a:r>
            <a:r>
              <a:rPr lang="en-US" altLang="ja-JP" sz="1500" dirty="0" smtClean="0">
                <a:latin typeface="Arial" charset="0"/>
              </a:rPr>
              <a:t>(</a:t>
            </a:r>
            <a:r>
              <a:rPr lang="en-US" altLang="ja-JP" sz="1500" b="1" dirty="0" smtClean="0">
                <a:latin typeface="Arial" charset="0"/>
              </a:rPr>
              <a:t>55</a:t>
            </a:r>
            <a:r>
              <a:rPr lang="en-US" altLang="ja-JP" sz="1500" dirty="0" smtClean="0">
                <a:latin typeface="Arial" charset="0"/>
              </a:rPr>
              <a:t> or 83MeV) by tagging another </a:t>
            </a:r>
            <a:r>
              <a:rPr lang="en-US" altLang="ja-JP" sz="1500" dirty="0" smtClean="0">
                <a:latin typeface="Symbol" pitchFamily="18" charset="2"/>
              </a:rPr>
              <a:t>g</a:t>
            </a:r>
            <a:r>
              <a:rPr lang="en-US" altLang="ja-JP" sz="1500" dirty="0" smtClean="0">
                <a:latin typeface="Arial" charset="0"/>
              </a:rPr>
              <a:t> from </a:t>
            </a:r>
            <a:r>
              <a:rPr lang="en-US" altLang="ja-JP" sz="1500" dirty="0" smtClean="0">
                <a:latin typeface="Symbol" pitchFamily="18" charset="2"/>
              </a:rPr>
              <a:t>p</a:t>
            </a:r>
            <a:r>
              <a:rPr lang="en-US" altLang="ja-JP" sz="1500" baseline="30000" dirty="0" smtClean="0">
                <a:latin typeface="Arial" charset="0"/>
              </a:rPr>
              <a:t>0</a:t>
            </a:r>
            <a:r>
              <a:rPr lang="en-US" altLang="ja-JP" sz="1500" dirty="0" smtClean="0">
                <a:latin typeface="Arial" charset="0"/>
              </a:rPr>
              <a:t> </a:t>
            </a:r>
            <a:r>
              <a:rPr lang="en-US" altLang="ja-JP" sz="15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altLang="ja-JP" sz="1500" dirty="0" smtClean="0">
                <a:latin typeface="Arial" charset="0"/>
              </a:rPr>
              <a:t>2 </a:t>
            </a:r>
            <a:r>
              <a:rPr lang="en-US" altLang="ja-JP" sz="1500" dirty="0" smtClean="0">
                <a:latin typeface="Symbol" pitchFamily="18" charset="2"/>
              </a:rPr>
              <a:t>g</a:t>
            </a:r>
            <a:r>
              <a:rPr lang="en-US" altLang="ja-JP" sz="1500" dirty="0" smtClean="0">
                <a:latin typeface="Arial" charset="0"/>
              </a:rPr>
              <a:t> at opposite side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500" dirty="0" smtClean="0">
                <a:latin typeface="Arial" charset="0"/>
              </a:rPr>
              <a:t>Determine energy scale near the signal </a:t>
            </a:r>
            <a:r>
              <a:rPr lang="en-US" altLang="ja-JP" sz="1500" dirty="0" smtClean="0">
                <a:latin typeface="Symbol" pitchFamily="18" charset="2"/>
              </a:rPr>
              <a:t>g</a:t>
            </a:r>
            <a:r>
              <a:rPr lang="en-US" altLang="ja-JP" sz="1500" dirty="0" smtClean="0">
                <a:latin typeface="Arial" charset="0"/>
              </a:rPr>
              <a:t>-ray</a:t>
            </a:r>
            <a:endParaRPr lang="ja-JP" altLang="en-US" sz="1500" dirty="0" smtClean="0">
              <a:latin typeface="Arial" charset="0"/>
            </a:endParaRPr>
          </a:p>
        </p:txBody>
      </p:sp>
      <p:sp>
        <p:nvSpPr>
          <p:cNvPr id="1031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1032" name="Picture 11" descr="C:\Documents and Settings\nisimura\My Documents\meg\CEXSetu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8" y="3944938"/>
            <a:ext cx="3643312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52" descr="xecnaienergy2d2"/>
          <p:cNvPicPr>
            <a:picLocks noChangeAspect="1" noChangeArrowheads="1"/>
          </p:cNvPicPr>
          <p:nvPr/>
        </p:nvPicPr>
        <p:blipFill>
          <a:blip r:embed="rId5"/>
          <a:srcRect t="7648"/>
          <a:stretch>
            <a:fillRect/>
          </a:stretch>
        </p:blipFill>
        <p:spPr bwMode="auto">
          <a:xfrm>
            <a:off x="4000500" y="3978275"/>
            <a:ext cx="2714625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Text Box 57"/>
          <p:cNvSpPr txBox="1">
            <a:spLocks noChangeArrowheads="1"/>
          </p:cNvSpPr>
          <p:nvPr/>
        </p:nvSpPr>
        <p:spPr bwMode="auto">
          <a:xfrm>
            <a:off x="4429125" y="5621338"/>
            <a:ext cx="1624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dirty="0"/>
              <a:t>LXe energy [MeV]</a:t>
            </a:r>
          </a:p>
        </p:txBody>
      </p:sp>
      <p:pic>
        <p:nvPicPr>
          <p:cNvPr id="1035" name="Picture 80" descr="opanglevsxecene"/>
          <p:cNvPicPr>
            <a:picLocks noChangeAspect="1" noChangeArrowheads="1"/>
          </p:cNvPicPr>
          <p:nvPr/>
        </p:nvPicPr>
        <p:blipFill>
          <a:blip r:embed="rId6"/>
          <a:srcRect t="8188"/>
          <a:stretch>
            <a:fillRect/>
          </a:stretch>
        </p:blipFill>
        <p:spPr bwMode="auto">
          <a:xfrm>
            <a:off x="6003925" y="1428750"/>
            <a:ext cx="2987675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6" name="Text Box 82"/>
          <p:cNvSpPr txBox="1">
            <a:spLocks noChangeArrowheads="1"/>
          </p:cNvSpPr>
          <p:nvPr/>
        </p:nvSpPr>
        <p:spPr bwMode="auto">
          <a:xfrm>
            <a:off x="6867525" y="3338513"/>
            <a:ext cx="136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dirty="0"/>
              <a:t>opening angle</a:t>
            </a:r>
          </a:p>
        </p:txBody>
      </p:sp>
      <p:sp>
        <p:nvSpPr>
          <p:cNvPr id="1037" name="Text Box 83"/>
          <p:cNvSpPr txBox="1">
            <a:spLocks noChangeArrowheads="1"/>
          </p:cNvSpPr>
          <p:nvPr/>
        </p:nvSpPr>
        <p:spPr bwMode="auto">
          <a:xfrm rot="-5400000">
            <a:off x="4859338" y="1962150"/>
            <a:ext cx="1873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dirty="0"/>
              <a:t>LXe energy [GeV]</a:t>
            </a:r>
          </a:p>
        </p:txBody>
      </p:sp>
      <p:sp>
        <p:nvSpPr>
          <p:cNvPr id="1038" name="Oval 84"/>
          <p:cNvSpPr>
            <a:spLocks noChangeArrowheads="1"/>
          </p:cNvSpPr>
          <p:nvPr/>
        </p:nvSpPr>
        <p:spPr bwMode="auto">
          <a:xfrm>
            <a:off x="8007350" y="1343025"/>
            <a:ext cx="719138" cy="2016125"/>
          </a:xfrm>
          <a:prstGeom prst="ellipse">
            <a:avLst/>
          </a:prstGeom>
          <a:noFill/>
          <a:ln w="22225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 dirty="0"/>
          </a:p>
        </p:txBody>
      </p:sp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2689225" y="2465388"/>
          <a:ext cx="1525588" cy="409575"/>
        </p:xfrm>
        <a:graphic>
          <a:graphicData uri="http://schemas.openxmlformats.org/presentationml/2006/ole">
            <p:oleObj spid="_x0000_s1026" name="数式" r:id="rId7" imgW="749160" imgH="228600" progId="Equation.3">
              <p:embed/>
            </p:oleObj>
          </a:graphicData>
        </a:graphic>
      </p:graphicFrame>
      <p:graphicFrame>
        <p:nvGraphicFramePr>
          <p:cNvPr id="1027" name="Object 8"/>
          <p:cNvGraphicFramePr>
            <a:graphicFrameLocks noChangeAspect="1"/>
          </p:cNvGraphicFramePr>
          <p:nvPr/>
        </p:nvGraphicFramePr>
        <p:xfrm>
          <a:off x="4122744" y="2974971"/>
          <a:ext cx="385762" cy="293688"/>
        </p:xfrm>
        <a:graphic>
          <a:graphicData uri="http://schemas.openxmlformats.org/presentationml/2006/ole">
            <p:oleObj spid="_x0000_s1027" name="数式" r:id="rId8" imgW="190440" imgH="164880" progId="Equation.3">
              <p:embed/>
            </p:oleObj>
          </a:graphicData>
        </a:graphic>
      </p:graphicFrame>
      <p:graphicFrame>
        <p:nvGraphicFramePr>
          <p:cNvPr id="1028" name="Object 9"/>
          <p:cNvGraphicFramePr>
            <a:graphicFrameLocks noChangeAspect="1"/>
          </p:cNvGraphicFramePr>
          <p:nvPr/>
        </p:nvGraphicFramePr>
        <p:xfrm>
          <a:off x="2714625" y="3414713"/>
          <a:ext cx="1428750" cy="419100"/>
        </p:xfrm>
        <a:graphic>
          <a:graphicData uri="http://schemas.openxmlformats.org/presentationml/2006/ole">
            <p:oleObj spid="_x0000_s1028" name="数式" r:id="rId9" imgW="685800" imgH="228600" progId="Equation.3">
              <p:embed/>
            </p:oleObj>
          </a:graphicData>
        </a:graphic>
      </p:graphicFrame>
      <p:sp>
        <p:nvSpPr>
          <p:cNvPr id="1039" name="Line 28"/>
          <p:cNvSpPr>
            <a:spLocks noChangeShapeType="1"/>
          </p:cNvSpPr>
          <p:nvPr/>
        </p:nvSpPr>
        <p:spPr bwMode="auto">
          <a:xfrm>
            <a:off x="3790956" y="2857496"/>
            <a:ext cx="0" cy="23336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040" name="Line 29"/>
          <p:cNvSpPr>
            <a:spLocks noChangeShapeType="1"/>
          </p:cNvSpPr>
          <p:nvPr/>
        </p:nvSpPr>
        <p:spPr bwMode="auto">
          <a:xfrm>
            <a:off x="3790956" y="3090859"/>
            <a:ext cx="33178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041" name="Text Box 30"/>
          <p:cNvSpPr txBox="1">
            <a:spLocks noChangeArrowheads="1"/>
          </p:cNvSpPr>
          <p:nvPr/>
        </p:nvSpPr>
        <p:spPr bwMode="auto">
          <a:xfrm>
            <a:off x="4508506" y="2922584"/>
            <a:ext cx="992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ja-JP" sz="1100" dirty="0"/>
              <a:t>(98.8%)</a:t>
            </a:r>
            <a:endParaRPr kumimoji="0" lang="en-US" altLang="ja-JP" sz="1400" dirty="0"/>
          </a:p>
        </p:txBody>
      </p:sp>
      <p:sp>
        <p:nvSpPr>
          <p:cNvPr id="1042" name="Text Box 31"/>
          <p:cNvSpPr txBox="1">
            <a:spLocks noChangeArrowheads="1"/>
          </p:cNvSpPr>
          <p:nvPr/>
        </p:nvSpPr>
        <p:spPr bwMode="auto">
          <a:xfrm>
            <a:off x="4440238" y="2543175"/>
            <a:ext cx="796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ja-JP" sz="1400" dirty="0"/>
              <a:t>~60%</a:t>
            </a:r>
          </a:p>
        </p:txBody>
      </p:sp>
      <p:sp>
        <p:nvSpPr>
          <p:cNvPr id="1043" name="Text Box 32"/>
          <p:cNvSpPr txBox="1">
            <a:spLocks noChangeArrowheads="1"/>
          </p:cNvSpPr>
          <p:nvPr/>
        </p:nvSpPr>
        <p:spPr bwMode="auto">
          <a:xfrm>
            <a:off x="4440238" y="3511550"/>
            <a:ext cx="796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ja-JP" sz="1400" dirty="0"/>
              <a:t>~40%</a:t>
            </a:r>
          </a:p>
        </p:txBody>
      </p:sp>
      <p:sp>
        <p:nvSpPr>
          <p:cNvPr id="1045" name="Text Box 34"/>
          <p:cNvSpPr txBox="1">
            <a:spLocks noChangeArrowheads="1"/>
          </p:cNvSpPr>
          <p:nvPr/>
        </p:nvSpPr>
        <p:spPr bwMode="auto">
          <a:xfrm>
            <a:off x="3200400" y="3725863"/>
            <a:ext cx="2119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ja-JP" sz="1200" dirty="0"/>
              <a:t>8.9MeV + 129.4MeV</a:t>
            </a:r>
          </a:p>
        </p:txBody>
      </p:sp>
      <p:sp>
        <p:nvSpPr>
          <p:cNvPr id="1046" name="Text Box 35"/>
          <p:cNvSpPr txBox="1">
            <a:spLocks noChangeArrowheads="1"/>
          </p:cNvSpPr>
          <p:nvPr/>
        </p:nvSpPr>
        <p:spPr bwMode="auto">
          <a:xfrm>
            <a:off x="3916369" y="3214686"/>
            <a:ext cx="15843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ja-JP" sz="1200" dirty="0"/>
              <a:t>54.9 ~ 83.0MeV</a:t>
            </a:r>
          </a:p>
        </p:txBody>
      </p:sp>
      <p:sp>
        <p:nvSpPr>
          <p:cNvPr id="1047" name="Line 36"/>
          <p:cNvSpPr>
            <a:spLocks noChangeShapeType="1"/>
          </p:cNvSpPr>
          <p:nvPr/>
        </p:nvSpPr>
        <p:spPr bwMode="auto">
          <a:xfrm>
            <a:off x="1176338" y="2925763"/>
            <a:ext cx="255587" cy="163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048" name="Line 37"/>
          <p:cNvSpPr>
            <a:spLocks noChangeShapeType="1"/>
          </p:cNvSpPr>
          <p:nvPr/>
        </p:nvSpPr>
        <p:spPr bwMode="auto">
          <a:xfrm rot="10800000">
            <a:off x="927100" y="2776538"/>
            <a:ext cx="255588" cy="163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049" name="AutoShape 38"/>
          <p:cNvSpPr>
            <a:spLocks noChangeArrowheads="1"/>
          </p:cNvSpPr>
          <p:nvPr/>
        </p:nvSpPr>
        <p:spPr bwMode="auto">
          <a:xfrm>
            <a:off x="1000125" y="2811463"/>
            <a:ext cx="288925" cy="217487"/>
          </a:xfrm>
          <a:prstGeom prst="irregularSeal1">
            <a:avLst/>
          </a:prstGeom>
          <a:gradFill rotWithShape="1">
            <a:gsLst>
              <a:gs pos="0">
                <a:srgbClr val="FFFF00"/>
              </a:gs>
              <a:gs pos="100000">
                <a:srgbClr val="76760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1050" name="Oval 39"/>
          <p:cNvSpPr>
            <a:spLocks noChangeArrowheads="1"/>
          </p:cNvSpPr>
          <p:nvPr/>
        </p:nvSpPr>
        <p:spPr bwMode="auto">
          <a:xfrm>
            <a:off x="1417638" y="2968625"/>
            <a:ext cx="360362" cy="360363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kumimoji="0" lang="ja-JP" altLang="ja-JP" b="1" dirty="0">
              <a:solidFill>
                <a:schemeClr val="bg1"/>
              </a:solidFill>
            </a:endParaRPr>
          </a:p>
        </p:txBody>
      </p:sp>
      <p:sp>
        <p:nvSpPr>
          <p:cNvPr id="1051" name="Oval 40"/>
          <p:cNvSpPr>
            <a:spLocks noChangeArrowheads="1"/>
          </p:cNvSpPr>
          <p:nvPr/>
        </p:nvSpPr>
        <p:spPr bwMode="auto">
          <a:xfrm>
            <a:off x="679450" y="2541588"/>
            <a:ext cx="268288" cy="315912"/>
          </a:xfrm>
          <a:prstGeom prst="ellipse">
            <a:avLst/>
          </a:prstGeom>
          <a:gradFill rotWithShape="1">
            <a:gsLst>
              <a:gs pos="0">
                <a:srgbClr val="8F7DFB"/>
              </a:gs>
              <a:gs pos="100000">
                <a:srgbClr val="423A74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kumimoji="0" lang="en-US" altLang="ja-JP" b="1" dirty="0">
                <a:solidFill>
                  <a:schemeClr val="bg1"/>
                </a:solidFill>
              </a:rPr>
              <a:t>n</a:t>
            </a:r>
          </a:p>
        </p:txBody>
      </p:sp>
      <p:sp>
        <p:nvSpPr>
          <p:cNvPr id="1052" name="Line 41"/>
          <p:cNvSpPr>
            <a:spLocks noChangeShapeType="1"/>
          </p:cNvSpPr>
          <p:nvPr/>
        </p:nvSpPr>
        <p:spPr bwMode="auto">
          <a:xfrm>
            <a:off x="1762125" y="3170238"/>
            <a:ext cx="533400" cy="12223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053" name="Text Box 42"/>
          <p:cNvSpPr txBox="1">
            <a:spLocks noChangeArrowheads="1"/>
          </p:cNvSpPr>
          <p:nvPr/>
        </p:nvSpPr>
        <p:spPr bwMode="auto">
          <a:xfrm>
            <a:off x="639763" y="3197225"/>
            <a:ext cx="269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ja-JP" b="1" dirty="0">
                <a:latin typeface="Symbol" pitchFamily="18" charset="2"/>
              </a:rPr>
              <a:t>g</a:t>
            </a:r>
          </a:p>
        </p:txBody>
      </p:sp>
      <p:sp>
        <p:nvSpPr>
          <p:cNvPr id="1054" name="Text Box 43"/>
          <p:cNvSpPr txBox="1">
            <a:spLocks noChangeArrowheads="1"/>
          </p:cNvSpPr>
          <p:nvPr/>
        </p:nvSpPr>
        <p:spPr bwMode="auto">
          <a:xfrm>
            <a:off x="1416050" y="2992438"/>
            <a:ext cx="46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t" hangingPunct="0">
              <a:spcBef>
                <a:spcPct val="50000"/>
              </a:spcBef>
            </a:pPr>
            <a:r>
              <a:rPr kumimoji="0" lang="en-US" altLang="ja-JP" sz="1600" b="1" dirty="0">
                <a:solidFill>
                  <a:schemeClr val="bg1"/>
                </a:solidFill>
                <a:latin typeface="Symbol" pitchFamily="18" charset="2"/>
              </a:rPr>
              <a:t>p</a:t>
            </a:r>
            <a:r>
              <a:rPr kumimoji="0" lang="en-US" altLang="ja-JP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055" name="Oval 44"/>
          <p:cNvSpPr>
            <a:spLocks noChangeArrowheads="1"/>
          </p:cNvSpPr>
          <p:nvPr/>
        </p:nvSpPr>
        <p:spPr bwMode="auto">
          <a:xfrm>
            <a:off x="142875" y="3184525"/>
            <a:ext cx="388938" cy="425450"/>
          </a:xfrm>
          <a:prstGeom prst="ellipse">
            <a:avLst/>
          </a:prstGeom>
          <a:gradFill rotWithShape="1">
            <a:gsLst>
              <a:gs pos="0">
                <a:srgbClr val="CCFF99"/>
              </a:gs>
              <a:gs pos="100000">
                <a:srgbClr val="5E7647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2400" b="1" dirty="0">
                <a:latin typeface="Symbol" pitchFamily="18" charset="2"/>
              </a:rPr>
              <a:t>p</a:t>
            </a:r>
            <a:r>
              <a:rPr lang="en-US" altLang="ja-JP" sz="2400" b="1" baseline="30000" dirty="0"/>
              <a:t>-</a:t>
            </a:r>
            <a:r>
              <a:rPr lang="en-US" altLang="ja-JP" sz="2400" b="1" baseline="30000" dirty="0">
                <a:solidFill>
                  <a:schemeClr val="bg1"/>
                </a:solidFill>
              </a:rPr>
              <a:t> </a:t>
            </a:r>
            <a:endParaRPr lang="ja-JP" altLang="en-US" sz="2400" b="1" baseline="30000" dirty="0">
              <a:solidFill>
                <a:schemeClr val="bg1"/>
              </a:solidFill>
            </a:endParaRPr>
          </a:p>
        </p:txBody>
      </p:sp>
      <p:sp>
        <p:nvSpPr>
          <p:cNvPr id="1056" name="Line 46"/>
          <p:cNvSpPr>
            <a:spLocks noChangeShapeType="1"/>
          </p:cNvSpPr>
          <p:nvPr/>
        </p:nvSpPr>
        <p:spPr bwMode="auto">
          <a:xfrm flipV="1">
            <a:off x="534988" y="2901950"/>
            <a:ext cx="576262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057" name="Line 47"/>
          <p:cNvSpPr>
            <a:spLocks noChangeShapeType="1"/>
          </p:cNvSpPr>
          <p:nvPr/>
        </p:nvSpPr>
        <p:spPr bwMode="auto">
          <a:xfrm flipH="1">
            <a:off x="927100" y="3170238"/>
            <a:ext cx="439738" cy="1079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058" name="Text Box 48"/>
          <p:cNvSpPr txBox="1">
            <a:spLocks noChangeArrowheads="1"/>
          </p:cNvSpPr>
          <p:nvPr/>
        </p:nvSpPr>
        <p:spPr bwMode="auto">
          <a:xfrm>
            <a:off x="2224088" y="3197225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ja-JP" b="1" dirty="0">
                <a:latin typeface="Symbol" pitchFamily="18" charset="2"/>
              </a:rPr>
              <a:t>g</a:t>
            </a:r>
          </a:p>
        </p:txBody>
      </p:sp>
      <p:sp>
        <p:nvSpPr>
          <p:cNvPr id="1059" name="Text Box 49"/>
          <p:cNvSpPr txBox="1">
            <a:spLocks noChangeArrowheads="1"/>
          </p:cNvSpPr>
          <p:nvPr/>
        </p:nvSpPr>
        <p:spPr bwMode="auto">
          <a:xfrm>
            <a:off x="1450975" y="336073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ja-JP" b="1" dirty="0">
                <a:latin typeface="Symbol" pitchFamily="18" charset="2"/>
              </a:rPr>
              <a:t>q</a:t>
            </a:r>
          </a:p>
        </p:txBody>
      </p:sp>
      <p:sp>
        <p:nvSpPr>
          <p:cNvPr id="1060" name="Text Box 50"/>
          <p:cNvSpPr txBox="1">
            <a:spLocks noChangeArrowheads="1"/>
          </p:cNvSpPr>
          <p:nvPr/>
        </p:nvSpPr>
        <p:spPr bwMode="auto">
          <a:xfrm>
            <a:off x="1071563" y="250031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ja-JP" b="1" dirty="0"/>
              <a:t>p</a:t>
            </a:r>
          </a:p>
        </p:txBody>
      </p:sp>
      <p:sp>
        <p:nvSpPr>
          <p:cNvPr id="1061" name="Text Box 58"/>
          <p:cNvSpPr txBox="1">
            <a:spLocks noChangeArrowheads="1"/>
          </p:cNvSpPr>
          <p:nvPr/>
        </p:nvSpPr>
        <p:spPr bwMode="auto">
          <a:xfrm rot="-5400000">
            <a:off x="3101182" y="4663281"/>
            <a:ext cx="16779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dirty="0"/>
              <a:t>NaI energy [MeV]</a:t>
            </a:r>
          </a:p>
        </p:txBody>
      </p:sp>
      <p:sp>
        <p:nvSpPr>
          <p:cNvPr id="1062" name="コンテンツ プレースホルダ 2"/>
          <p:cNvSpPr txBox="1">
            <a:spLocks/>
          </p:cNvSpPr>
          <p:nvPr/>
        </p:nvSpPr>
        <p:spPr bwMode="auto">
          <a:xfrm>
            <a:off x="214313" y="3643313"/>
            <a:ext cx="12858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>
                <a:ea typeface="HGｺﾞｼｯｸM" pitchFamily="49" charset="-128"/>
              </a:rPr>
              <a:t>Set up</a:t>
            </a:r>
          </a:p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endParaRPr lang="ja-JP" altLang="en-US" dirty="0">
              <a:ea typeface="HGｺﾞｼｯｸM" pitchFamily="49" charset="-128"/>
            </a:endParaRPr>
          </a:p>
        </p:txBody>
      </p:sp>
      <p:sp>
        <p:nvSpPr>
          <p:cNvPr id="1063" name="テキスト ボックス 66"/>
          <p:cNvSpPr txBox="1">
            <a:spLocks noChangeArrowheads="1"/>
          </p:cNvSpPr>
          <p:nvPr/>
        </p:nvSpPr>
        <p:spPr bwMode="auto">
          <a:xfrm>
            <a:off x="4214813" y="5864225"/>
            <a:ext cx="4643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ja-JP" sz="2000" dirty="0"/>
              <a:t>In 2008, </a:t>
            </a:r>
            <a:r>
              <a:rPr lang="en-US" altLang="ja-JP" sz="2000" dirty="0">
                <a:latin typeface="Symbol" pitchFamily="18" charset="2"/>
              </a:rPr>
              <a:t>p</a:t>
            </a:r>
            <a:r>
              <a:rPr lang="en-US" altLang="ja-JP" sz="2000" baseline="30000" dirty="0"/>
              <a:t>0</a:t>
            </a:r>
            <a:r>
              <a:rPr lang="en-US" altLang="ja-JP" sz="2000" dirty="0"/>
              <a:t> run in Aug. for 1 month</a:t>
            </a:r>
          </a:p>
          <a:p>
            <a:pPr algn="r"/>
            <a:r>
              <a:rPr lang="en-US" altLang="ja-JP" sz="2000" dirty="0"/>
              <a:t>  and short </a:t>
            </a:r>
            <a:r>
              <a:rPr lang="en-US" altLang="ja-JP" sz="2000" dirty="0">
                <a:latin typeface="Symbol" pitchFamily="18" charset="2"/>
              </a:rPr>
              <a:t>p</a:t>
            </a:r>
            <a:r>
              <a:rPr lang="en-US" altLang="ja-JP" sz="2000" baseline="30000" dirty="0"/>
              <a:t>0</a:t>
            </a:r>
            <a:r>
              <a:rPr lang="en-US" altLang="ja-JP" sz="2000" dirty="0"/>
              <a:t> run in Dec.</a:t>
            </a:r>
            <a:endParaRPr lang="ja-JP" altLang="en-US" sz="2000" dirty="0"/>
          </a:p>
        </p:txBody>
      </p:sp>
      <p:sp>
        <p:nvSpPr>
          <p:cNvPr id="68" name="曲折矢印 67"/>
          <p:cNvSpPr/>
          <p:nvPr/>
        </p:nvSpPr>
        <p:spPr>
          <a:xfrm rot="10800000">
            <a:off x="6858000" y="4049713"/>
            <a:ext cx="857250" cy="785812"/>
          </a:xfrm>
          <a:prstGeom prst="ben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065" name="テキスト ボックス 57"/>
          <p:cNvSpPr txBox="1">
            <a:spLocks noChangeArrowheads="1"/>
          </p:cNvSpPr>
          <p:nvPr/>
        </p:nvSpPr>
        <p:spPr bwMode="auto">
          <a:xfrm>
            <a:off x="6715125" y="4835525"/>
            <a:ext cx="2428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Select </a:t>
            </a:r>
            <a:br>
              <a:rPr lang="en-US" altLang="ja-JP" dirty="0"/>
            </a:br>
            <a:r>
              <a:rPr lang="en-US" altLang="ja-JP" dirty="0"/>
              <a:t>back-to-back events</a:t>
            </a:r>
            <a:endParaRPr lang="ja-JP" altLang="en-US" dirty="0"/>
          </a:p>
        </p:txBody>
      </p:sp>
      <p:sp>
        <p:nvSpPr>
          <p:cNvPr id="1066" name="スライド番号プレースホルダ 5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9260693A-C9AA-4344-AAC3-3CC10029DF53}" type="slidenum">
              <a:rPr lang="ja-JP" altLang="en-US" smtClean="0">
                <a:ea typeface="ＭＳ Ｐゴシック" pitchFamily="50" charset="-128"/>
              </a:rPr>
              <a:pPr/>
              <a:t>16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1067" name="フッター プレースホルダ 58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60" name="円弧 59"/>
          <p:cNvSpPr/>
          <p:nvPr/>
        </p:nvSpPr>
        <p:spPr>
          <a:xfrm rot="10800000">
            <a:off x="1214438" y="2882900"/>
            <a:ext cx="557212" cy="628650"/>
          </a:xfrm>
          <a:prstGeom prst="arc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61" name="円弧 60"/>
          <p:cNvSpPr/>
          <p:nvPr/>
        </p:nvSpPr>
        <p:spPr>
          <a:xfrm rot="10800000" flipH="1">
            <a:off x="1423988" y="2928938"/>
            <a:ext cx="576262" cy="592137"/>
          </a:xfrm>
          <a:prstGeom prst="arc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Detectors to tag </a:t>
            </a:r>
            <a:r>
              <a:rPr lang="en-US" altLang="ja-JP" dirty="0" smtClean="0">
                <a:latin typeface="Symbol" pitchFamily="18" charset="2"/>
              </a:rPr>
              <a:t>g</a:t>
            </a:r>
            <a:r>
              <a:rPr lang="en-US" altLang="ja-JP" dirty="0" smtClean="0"/>
              <a:t> from </a:t>
            </a:r>
            <a:r>
              <a:rPr lang="en-US" altLang="ja-JP" dirty="0" smtClean="0">
                <a:latin typeface="Symbol" pitchFamily="18" charset="2"/>
              </a:rPr>
              <a:t>p</a:t>
            </a:r>
            <a:r>
              <a:rPr lang="en-US" altLang="ja-JP" baseline="30000" dirty="0" smtClean="0"/>
              <a:t>0</a:t>
            </a:r>
            <a:endParaRPr lang="ja-JP" altLang="en-US" baseline="30000" dirty="0"/>
          </a:p>
        </p:txBody>
      </p:sp>
      <p:sp>
        <p:nvSpPr>
          <p:cNvPr id="31747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31748" name="Picture 35" descr="sDSC_11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6050" y="3429000"/>
            <a:ext cx="15843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38" descr="CIMG27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8963" y="3429000"/>
            <a:ext cx="76517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12" descr="CIMG2762"/>
          <p:cNvPicPr>
            <a:picLocks noChangeAspect="1" noChangeArrowheads="1"/>
          </p:cNvPicPr>
          <p:nvPr/>
        </p:nvPicPr>
        <p:blipFill>
          <a:blip r:embed="rId5">
            <a:lum bright="12000"/>
          </a:blip>
          <a:srcRect/>
          <a:stretch>
            <a:fillRect/>
          </a:stretch>
        </p:blipFill>
        <p:spPr bwMode="auto">
          <a:xfrm>
            <a:off x="7085013" y="4260850"/>
            <a:ext cx="1914525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Text Box 15"/>
          <p:cNvSpPr txBox="1">
            <a:spLocks noChangeArrowheads="1"/>
          </p:cNvSpPr>
          <p:nvPr/>
        </p:nvSpPr>
        <p:spPr bwMode="auto">
          <a:xfrm>
            <a:off x="7429500" y="5284788"/>
            <a:ext cx="13573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100" b="1" dirty="0">
                <a:solidFill>
                  <a:srgbClr val="000000"/>
                </a:solidFill>
                <a:cs typeface="Arial" charset="0"/>
              </a:rPr>
              <a:t>APD 1cm x 1cm, HAMAMATSU</a:t>
            </a:r>
          </a:p>
        </p:txBody>
      </p:sp>
      <p:sp>
        <p:nvSpPr>
          <p:cNvPr id="25610" name="Text Box 16"/>
          <p:cNvSpPr txBox="1">
            <a:spLocks noChangeArrowheads="1"/>
          </p:cNvSpPr>
          <p:nvPr/>
        </p:nvSpPr>
        <p:spPr bwMode="auto">
          <a:xfrm>
            <a:off x="8161338" y="5765800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Light guide</a:t>
            </a:r>
          </a:p>
        </p:txBody>
      </p:sp>
      <p:sp>
        <p:nvSpPr>
          <p:cNvPr id="31753" name="Rectangle 22"/>
          <p:cNvSpPr>
            <a:spLocks noChangeArrowheads="1"/>
          </p:cNvSpPr>
          <p:nvPr/>
        </p:nvSpPr>
        <p:spPr bwMode="auto">
          <a:xfrm>
            <a:off x="7766050" y="4519613"/>
            <a:ext cx="576263" cy="576262"/>
          </a:xfrm>
          <a:prstGeom prst="rect">
            <a:avLst/>
          </a:prstGeom>
          <a:noFill/>
          <a:ln w="9525">
            <a:solidFill>
              <a:srgbClr val="FF33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31754" name="Rectangle 23"/>
          <p:cNvSpPr>
            <a:spLocks noChangeArrowheads="1"/>
          </p:cNvSpPr>
          <p:nvPr/>
        </p:nvSpPr>
        <p:spPr bwMode="auto">
          <a:xfrm>
            <a:off x="8367713" y="4629150"/>
            <a:ext cx="360362" cy="576263"/>
          </a:xfrm>
          <a:prstGeom prst="rect">
            <a:avLst/>
          </a:prstGeom>
          <a:noFill/>
          <a:ln w="9525">
            <a:solidFill>
              <a:srgbClr val="00FF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31755" name="テキスト ボックス 14"/>
          <p:cNvSpPr txBox="1">
            <a:spLocks noChangeArrowheads="1"/>
          </p:cNvSpPr>
          <p:nvPr/>
        </p:nvSpPr>
        <p:spPr bwMode="auto">
          <a:xfrm>
            <a:off x="214313" y="3059113"/>
            <a:ext cx="4000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Plastic scintillators and NaI detector</a:t>
            </a:r>
            <a:endParaRPr lang="ja-JP" altLang="en-US" dirty="0"/>
          </a:p>
        </p:txBody>
      </p:sp>
      <p:sp>
        <p:nvSpPr>
          <p:cNvPr id="31756" name="テキスト ボックス 15"/>
          <p:cNvSpPr txBox="1">
            <a:spLocks noChangeArrowheads="1"/>
          </p:cNvSpPr>
          <p:nvPr/>
        </p:nvSpPr>
        <p:spPr bwMode="auto">
          <a:xfrm>
            <a:off x="7000875" y="3929063"/>
            <a:ext cx="2143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APD and amplifier</a:t>
            </a:r>
            <a:endParaRPr lang="ja-JP" altLang="en-US" dirty="0"/>
          </a:p>
        </p:txBody>
      </p:sp>
      <p:pic>
        <p:nvPicPr>
          <p:cNvPr id="31757" name="Picture 13" descr="cooli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13" y="3119438"/>
            <a:ext cx="196056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8" name="AutoShape 14"/>
          <p:cNvSpPr>
            <a:spLocks noChangeArrowheads="1"/>
          </p:cNvSpPr>
          <p:nvPr/>
        </p:nvSpPr>
        <p:spPr bwMode="auto">
          <a:xfrm>
            <a:off x="7586663" y="3254375"/>
            <a:ext cx="200025" cy="282575"/>
          </a:xfrm>
          <a:prstGeom prst="upArrow">
            <a:avLst>
              <a:gd name="adj1" fmla="val 50000"/>
              <a:gd name="adj2" fmla="val 35317"/>
            </a:avLst>
          </a:prstGeom>
          <a:solidFill>
            <a:srgbClr val="FF0000">
              <a:alpha val="5607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 dirty="0"/>
          </a:p>
        </p:txBody>
      </p:sp>
      <p:sp>
        <p:nvSpPr>
          <p:cNvPr id="31759" name="Rectangle 23"/>
          <p:cNvSpPr>
            <a:spLocks noChangeArrowheads="1"/>
          </p:cNvSpPr>
          <p:nvPr/>
        </p:nvSpPr>
        <p:spPr bwMode="auto">
          <a:xfrm>
            <a:off x="7561263" y="3552825"/>
            <a:ext cx="288925" cy="47625"/>
          </a:xfrm>
          <a:prstGeom prst="rect">
            <a:avLst/>
          </a:prstGeom>
          <a:noFill/>
          <a:ln w="19050">
            <a:solidFill>
              <a:srgbClr val="CCECFF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31760" name="Text Box 57"/>
          <p:cNvSpPr txBox="1">
            <a:spLocks noChangeArrowheads="1"/>
          </p:cNvSpPr>
          <p:nvPr/>
        </p:nvSpPr>
        <p:spPr bwMode="auto">
          <a:xfrm>
            <a:off x="7429500" y="3049588"/>
            <a:ext cx="842963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dirty="0">
                <a:solidFill>
                  <a:srgbClr val="FF3300"/>
                </a:solidFill>
              </a:rPr>
              <a:t>heat</a:t>
            </a:r>
          </a:p>
        </p:txBody>
      </p:sp>
      <p:sp>
        <p:nvSpPr>
          <p:cNvPr id="31761" name="テキスト ボックス 43"/>
          <p:cNvSpPr txBox="1">
            <a:spLocks noChangeArrowheads="1"/>
          </p:cNvSpPr>
          <p:nvPr/>
        </p:nvSpPr>
        <p:spPr bwMode="auto">
          <a:xfrm>
            <a:off x="7072330" y="2589250"/>
            <a:ext cx="185735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ja-JP" dirty="0">
                <a:latin typeface="Arial" pitchFamily="34" charset="0"/>
                <a:cs typeface="Arial" pitchFamily="34" charset="0"/>
              </a:rPr>
              <a:t>Thermal 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control </a:t>
            </a:r>
            <a:r>
              <a:rPr lang="en-US" altLang="ja-JP" sz="1100" dirty="0" smtClean="0">
                <a:latin typeface="Arial" pitchFamily="34" charset="0"/>
                <a:cs typeface="Arial" pitchFamily="34" charset="0"/>
              </a:rPr>
              <a:t>(18</a:t>
            </a:r>
            <a:r>
              <a:rPr lang="en-US" altLang="ja-JP" sz="1100" dirty="0" smtClean="0">
                <a:latin typeface="Arial" pitchFamily="34" charset="0"/>
                <a:ea typeface="Arial Unicode MS"/>
                <a:cs typeface="Arial" pitchFamily="34" charset="0"/>
              </a:rPr>
              <a:t> ℃, </a:t>
            </a:r>
            <a:r>
              <a:rPr lang="en-US" altLang="ja-JP" sz="1100" dirty="0" smtClean="0">
                <a:latin typeface="Symbol" pitchFamily="18" charset="2"/>
                <a:cs typeface="Arial" pitchFamily="34" charset="0"/>
              </a:rPr>
              <a:t>D</a:t>
            </a:r>
            <a:r>
              <a:rPr lang="en-US" altLang="ja-JP" sz="1100" dirty="0" smtClean="0">
                <a:latin typeface="Arial" pitchFamily="34" charset="0"/>
                <a:cs typeface="Arial" pitchFamily="34" charset="0"/>
              </a:rPr>
              <a:t>T&lt; 0.1</a:t>
            </a:r>
            <a:r>
              <a:rPr lang="en-US" altLang="ja-JP" sz="1100" dirty="0" smtClean="0">
                <a:latin typeface="Arial" pitchFamily="34" charset="0"/>
                <a:ea typeface="Arial Unicode MS"/>
                <a:cs typeface="Arial" pitchFamily="34" charset="0"/>
              </a:rPr>
              <a:t> ℃)</a:t>
            </a:r>
            <a:endParaRPr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762" name="Text Box 15"/>
          <p:cNvSpPr txBox="1">
            <a:spLocks noChangeArrowheads="1"/>
          </p:cNvSpPr>
          <p:nvPr/>
        </p:nvSpPr>
        <p:spPr bwMode="auto">
          <a:xfrm>
            <a:off x="7175500" y="3667125"/>
            <a:ext cx="178593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100" b="1" dirty="0">
                <a:solidFill>
                  <a:srgbClr val="000000"/>
                </a:solidFill>
                <a:cs typeface="Arial" charset="0"/>
              </a:rPr>
              <a:t>Peltier dev.           LED</a:t>
            </a:r>
          </a:p>
        </p:txBody>
      </p:sp>
      <p:sp>
        <p:nvSpPr>
          <p:cNvPr id="31763" name="Text Box 15"/>
          <p:cNvSpPr txBox="1">
            <a:spLocks noChangeArrowheads="1"/>
          </p:cNvSpPr>
          <p:nvPr/>
        </p:nvSpPr>
        <p:spPr bwMode="auto">
          <a:xfrm>
            <a:off x="2286000" y="4179888"/>
            <a:ext cx="6429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b="1" dirty="0">
                <a:solidFill>
                  <a:srgbClr val="000000"/>
                </a:solidFill>
                <a:cs typeface="Arial" charset="0"/>
              </a:rPr>
              <a:t>NaI</a:t>
            </a:r>
          </a:p>
        </p:txBody>
      </p:sp>
      <p:sp>
        <p:nvSpPr>
          <p:cNvPr id="31764" name="Text Box 15"/>
          <p:cNvSpPr txBox="1">
            <a:spLocks noChangeArrowheads="1"/>
          </p:cNvSpPr>
          <p:nvPr/>
        </p:nvSpPr>
        <p:spPr bwMode="auto">
          <a:xfrm rot="4248022">
            <a:off x="1110457" y="4688681"/>
            <a:ext cx="919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b="1" dirty="0">
                <a:solidFill>
                  <a:srgbClr val="000000"/>
                </a:solidFill>
                <a:cs typeface="Arial" charset="0"/>
              </a:rPr>
              <a:t>Magnet</a:t>
            </a:r>
          </a:p>
        </p:txBody>
      </p:sp>
      <p:sp>
        <p:nvSpPr>
          <p:cNvPr id="48" name="左カーブ矢印 47"/>
          <p:cNvSpPr/>
          <p:nvPr/>
        </p:nvSpPr>
        <p:spPr>
          <a:xfrm flipV="1">
            <a:off x="8643938" y="3500438"/>
            <a:ext cx="500062" cy="1785937"/>
          </a:xfrm>
          <a:prstGeom prst="curved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31766" name="コンテンツ プレースホルダ 2"/>
          <p:cNvSpPr txBox="1">
            <a:spLocks/>
          </p:cNvSpPr>
          <p:nvPr/>
        </p:nvSpPr>
        <p:spPr bwMode="auto">
          <a:xfrm>
            <a:off x="0" y="1143000"/>
            <a:ext cx="91440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2200" i="1" dirty="0">
                <a:ea typeface="HGｺﾞｼｯｸM" pitchFamily="49" charset="-128"/>
              </a:rPr>
              <a:t>Energy</a:t>
            </a:r>
            <a:r>
              <a:rPr lang="en-US" altLang="ja-JP" sz="2200" dirty="0">
                <a:ea typeface="HGｺﾞｼｯｸM" pitchFamily="49" charset="-128"/>
              </a:rPr>
              <a:t> : 3</a:t>
            </a:r>
            <a:r>
              <a:rPr lang="en-US" altLang="ja-JP" sz="2200" dirty="0"/>
              <a:t>×</a:t>
            </a:r>
            <a:r>
              <a:rPr lang="en-US" altLang="ja-JP" sz="2200" dirty="0">
                <a:ea typeface="HGｺﾞｼｯｸM" pitchFamily="49" charset="-128"/>
              </a:rPr>
              <a:t>3 NaI(Tl) crystals with 9 Avalanche photodiodes (APDs)</a:t>
            </a: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2000" dirty="0">
                <a:ea typeface="HGｺﾞｼｯｸM" pitchFamily="49" charset="-128"/>
              </a:rPr>
              <a:t>Control APD temperature by a peltier device and Pt100</a:t>
            </a: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2000" dirty="0">
                <a:ea typeface="HGｺﾞｼｯｸM" pitchFamily="49" charset="-128"/>
              </a:rPr>
              <a:t>APD </a:t>
            </a:r>
            <a:r>
              <a:rPr lang="en-US" altLang="ja-JP" sz="2000" dirty="0" smtClean="0">
                <a:ea typeface="HGｺﾞｼｯｸM" pitchFamily="49" charset="-128"/>
              </a:rPr>
              <a:t>enables constant gain wherever in the magnetic field</a:t>
            </a:r>
            <a:endParaRPr lang="en-US" altLang="ja-JP" sz="2000" dirty="0">
              <a:ea typeface="HGｺﾞｼｯｸM" pitchFamily="49" charset="-128"/>
            </a:endParaRP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endParaRPr lang="en-US" altLang="ja-JP" sz="2000" dirty="0">
              <a:ea typeface="HGｺﾞｼｯｸM" pitchFamily="49" charset="-128"/>
            </a:endParaRPr>
          </a:p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2200" i="1" dirty="0">
                <a:ea typeface="HGｺﾞｼｯｸM" pitchFamily="49" charset="-128"/>
              </a:rPr>
              <a:t>Timing</a:t>
            </a:r>
            <a:r>
              <a:rPr lang="en-US" altLang="ja-JP" sz="2200" dirty="0">
                <a:ea typeface="HGｺﾞｼｯｸM" pitchFamily="49" charset="-128"/>
              </a:rPr>
              <a:t> : Pre-shower counter in front of NaI</a:t>
            </a: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2000" dirty="0">
                <a:ea typeface="HGｺﾞｼｯｸM" pitchFamily="49" charset="-128"/>
              </a:rPr>
              <a:t>2 plastic scintillators with 4PMTs and lead converter</a:t>
            </a:r>
          </a:p>
        </p:txBody>
      </p:sp>
      <p:pic>
        <p:nvPicPr>
          <p:cNvPr id="31767" name="Picture 7" descr="C:\Documents and Settings\nisimura\My Documents\CIMG1267.jpg"/>
          <p:cNvPicPr>
            <a:picLocks noChangeAspect="1" noChangeArrowheads="1"/>
          </p:cNvPicPr>
          <p:nvPr/>
        </p:nvPicPr>
        <p:blipFill>
          <a:blip r:embed="rId7"/>
          <a:srcRect l="9187" r="10413"/>
          <a:stretch>
            <a:fillRect/>
          </a:stretch>
        </p:blipFill>
        <p:spPr bwMode="auto">
          <a:xfrm>
            <a:off x="3143250" y="3429000"/>
            <a:ext cx="2500313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8" name="Picture 9" descr="DSC_090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00688" y="4656138"/>
            <a:ext cx="1571625" cy="156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40" name="テキスト ボックス 43"/>
          <p:cNvSpPr txBox="1">
            <a:spLocks noChangeArrowheads="1"/>
          </p:cNvSpPr>
          <p:nvPr/>
        </p:nvSpPr>
        <p:spPr bwMode="auto">
          <a:xfrm>
            <a:off x="3143250" y="3429000"/>
            <a:ext cx="2500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62.5 x 62.5 x 305 mm (12X</a:t>
            </a:r>
            <a:r>
              <a:rPr lang="en-US" altLang="ja-JP" sz="10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altLang="ja-JP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br>
              <a:rPr lang="en-US" altLang="ja-JP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x 9 bars</a:t>
            </a:r>
            <a:endParaRPr lang="ja-JP" altLang="en-US" sz="1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70" name="スライド番号プレースホルダ 4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3B2D81FC-0A3D-4861-BEE0-273B475079B2}" type="slidenum">
              <a:rPr lang="ja-JP" altLang="en-US" smtClean="0">
                <a:ea typeface="ＭＳ Ｐゴシック" pitchFamily="50" charset="-128"/>
              </a:rPr>
              <a:pPr/>
              <a:t>17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31771" name="テキスト ボックス 15"/>
          <p:cNvSpPr txBox="1">
            <a:spLocks noChangeArrowheads="1"/>
          </p:cNvSpPr>
          <p:nvPr/>
        </p:nvSpPr>
        <p:spPr bwMode="auto">
          <a:xfrm>
            <a:off x="6143625" y="4344988"/>
            <a:ext cx="785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APDs</a:t>
            </a:r>
            <a:endParaRPr lang="ja-JP" altLang="en-US" dirty="0"/>
          </a:p>
        </p:txBody>
      </p:sp>
      <p:sp>
        <p:nvSpPr>
          <p:cNvPr id="31772" name="フッター プレースホルダ 4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31773" name="テキスト ボックス 15"/>
          <p:cNvSpPr txBox="1">
            <a:spLocks noChangeArrowheads="1"/>
          </p:cNvSpPr>
          <p:nvPr/>
        </p:nvSpPr>
        <p:spPr bwMode="auto">
          <a:xfrm>
            <a:off x="6111875" y="3173413"/>
            <a:ext cx="99377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ja-JP" sz="1400" dirty="0"/>
              <a:t>Radiator</a:t>
            </a:r>
          </a:p>
          <a:p>
            <a:pPr algn="r"/>
            <a:r>
              <a:rPr lang="en-US" altLang="ja-JP" sz="1400" dirty="0"/>
              <a:t>APD, amp.</a:t>
            </a:r>
          </a:p>
          <a:p>
            <a:pPr algn="r"/>
            <a:r>
              <a:rPr lang="en-US" altLang="ja-JP" sz="1400" dirty="0"/>
              <a:t>NaI</a:t>
            </a:r>
            <a:endParaRPr lang="ja-JP" altLang="en-US" sz="1400" dirty="0"/>
          </a:p>
        </p:txBody>
      </p:sp>
      <p:cxnSp>
        <p:nvCxnSpPr>
          <p:cNvPr id="51" name="直線矢印コネクタ 50"/>
          <p:cNvCxnSpPr/>
          <p:nvPr/>
        </p:nvCxnSpPr>
        <p:spPr>
          <a:xfrm rot="5400000" flipH="1" flipV="1">
            <a:off x="7930356" y="5234782"/>
            <a:ext cx="14287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endCxn id="31753" idx="0"/>
          </p:cNvCxnSpPr>
          <p:nvPr/>
        </p:nvCxnSpPr>
        <p:spPr>
          <a:xfrm rot="5400000">
            <a:off x="8018463" y="4251325"/>
            <a:ext cx="304800" cy="2317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>
            <a:endCxn id="31754" idx="0"/>
          </p:cNvCxnSpPr>
          <p:nvPr/>
        </p:nvCxnSpPr>
        <p:spPr>
          <a:xfrm rot="16200000" flipH="1">
            <a:off x="8210550" y="4291013"/>
            <a:ext cx="414337" cy="26193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円/楕円 56"/>
          <p:cNvSpPr/>
          <p:nvPr/>
        </p:nvSpPr>
        <p:spPr>
          <a:xfrm>
            <a:off x="6584950" y="5240338"/>
            <a:ext cx="357188" cy="357187"/>
          </a:xfrm>
          <a:prstGeom prst="ellipse">
            <a:avLst/>
          </a:prstGeom>
          <a:noFill/>
          <a:ln w="127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59" name="直線矢印コネクタ 58"/>
          <p:cNvCxnSpPr>
            <a:stCxn id="57" idx="6"/>
          </p:cNvCxnSpPr>
          <p:nvPr/>
        </p:nvCxnSpPr>
        <p:spPr>
          <a:xfrm>
            <a:off x="6942138" y="5419725"/>
            <a:ext cx="415925" cy="9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79" name="テキスト ボックス 43"/>
          <p:cNvSpPr txBox="1">
            <a:spLocks noChangeArrowheads="1"/>
          </p:cNvSpPr>
          <p:nvPr/>
        </p:nvSpPr>
        <p:spPr bwMode="auto">
          <a:xfrm>
            <a:off x="0" y="4786313"/>
            <a:ext cx="7858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dirty="0"/>
              <a:t>60 x 60</a:t>
            </a:r>
            <a:br>
              <a:rPr lang="en-US" altLang="ja-JP" sz="1200" dirty="0"/>
            </a:br>
            <a:r>
              <a:rPr lang="en-US" altLang="ja-JP" sz="1200" dirty="0"/>
              <a:t> x 7mm</a:t>
            </a:r>
            <a:endParaRPr lang="ja-JP" altLang="en-US" sz="1200" dirty="0"/>
          </a:p>
        </p:txBody>
      </p:sp>
      <p:sp>
        <p:nvSpPr>
          <p:cNvPr id="61" name="メモ 60"/>
          <p:cNvSpPr/>
          <p:nvPr/>
        </p:nvSpPr>
        <p:spPr>
          <a:xfrm>
            <a:off x="71438" y="6240840"/>
            <a:ext cx="6143636" cy="325438"/>
          </a:xfrm>
          <a:prstGeom prst="foldedCorner">
            <a:avLst>
              <a:gd name="adj" fmla="val 39847"/>
            </a:avLst>
          </a:prstGeom>
          <a:solidFill>
            <a:srgbClr val="6BB76D">
              <a:alpha val="12941"/>
            </a:srgb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tIns="144000" anchor="ctr"/>
          <a:lstStyle/>
          <a:p>
            <a:pPr algn="ctr">
              <a:defRPr/>
            </a:pPr>
            <a:r>
              <a:rPr lang="en-US" altLang="ja-JP" sz="2200" i="1" dirty="0" smtClean="0">
                <a:solidFill>
                  <a:schemeClr val="tx1"/>
                </a:solidFill>
              </a:rPr>
              <a:t>How to measure whole acceptance of LXe detector? </a:t>
            </a:r>
            <a:endParaRPr lang="en-US" altLang="ja-JP" sz="2200" i="1" dirty="0">
              <a:solidFill>
                <a:schemeClr val="tx1"/>
              </a:solidFill>
            </a:endParaRPr>
          </a:p>
        </p:txBody>
      </p:sp>
      <p:cxnSp>
        <p:nvCxnSpPr>
          <p:cNvPr id="63" name="直線矢印コネクタ 62"/>
          <p:cNvCxnSpPr/>
          <p:nvPr/>
        </p:nvCxnSpPr>
        <p:spPr>
          <a:xfrm rot="10800000">
            <a:off x="1214438" y="4214813"/>
            <a:ext cx="714375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64"/>
          <p:cNvCxnSpPr/>
          <p:nvPr/>
        </p:nvCxnSpPr>
        <p:spPr>
          <a:xfrm>
            <a:off x="2714625" y="4429125"/>
            <a:ext cx="6429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IMG_0180"/>
          <p:cNvPicPr>
            <a:picLocks noChangeAspect="1" noChangeArrowheads="1"/>
          </p:cNvPicPr>
          <p:nvPr/>
        </p:nvPicPr>
        <p:blipFill>
          <a:blip r:embed="rId2">
            <a:lum bright="6000"/>
          </a:blip>
          <a:srcRect/>
          <a:stretch>
            <a:fillRect/>
          </a:stretch>
        </p:blipFill>
        <p:spPr bwMode="auto">
          <a:xfrm>
            <a:off x="142875" y="1857375"/>
            <a:ext cx="3068638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Set up for </a:t>
            </a:r>
            <a:r>
              <a:rPr lang="en-US" altLang="ja-JP" dirty="0" smtClean="0">
                <a:latin typeface="Symbol" pitchFamily="18" charset="2"/>
              </a:rPr>
              <a:t>p</a:t>
            </a:r>
            <a:r>
              <a:rPr lang="en-US" altLang="ja-JP" baseline="30000" dirty="0" smtClean="0"/>
              <a:t>0</a:t>
            </a:r>
            <a:r>
              <a:rPr lang="en-US" altLang="ja-JP" dirty="0" smtClean="0"/>
              <a:t> run</a:t>
            </a:r>
            <a:endParaRPr lang="ja-JP" altLang="en-US" dirty="0" smtClean="0"/>
          </a:p>
        </p:txBody>
      </p:sp>
      <p:sp>
        <p:nvSpPr>
          <p:cNvPr id="30724" name="コンテンツ プレースホルダ 2"/>
          <p:cNvSpPr>
            <a:spLocks noGrp="1"/>
          </p:cNvSpPr>
          <p:nvPr>
            <p:ph idx="1"/>
          </p:nvPr>
        </p:nvSpPr>
        <p:spPr>
          <a:xfrm>
            <a:off x="3214688" y="1069975"/>
            <a:ext cx="5715000" cy="571500"/>
          </a:xfrm>
        </p:spPr>
        <p:txBody>
          <a:bodyPr/>
          <a:lstStyle/>
          <a:p>
            <a:pPr eaLnBrk="1" hangingPunct="1"/>
            <a:r>
              <a:rPr lang="en-US" altLang="ja-JP" sz="1800" dirty="0" smtClean="0">
                <a:latin typeface="Arial" charset="0"/>
              </a:rPr>
              <a:t>Liquid hydrogen target inserted from down stream</a:t>
            </a:r>
          </a:p>
          <a:p>
            <a:pPr lvl="1" eaLnBrk="1" hangingPunct="1"/>
            <a:endParaRPr lang="en-US" altLang="ja-JP" sz="1600" dirty="0" smtClean="0">
              <a:latin typeface="Arial" charset="0"/>
            </a:endParaRPr>
          </a:p>
        </p:txBody>
      </p:sp>
      <p:sp>
        <p:nvSpPr>
          <p:cNvPr id="30725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30726" name="Text Box 50"/>
          <p:cNvSpPr txBox="1">
            <a:spLocks noChangeArrowheads="1"/>
          </p:cNvSpPr>
          <p:nvPr/>
        </p:nvSpPr>
        <p:spPr bwMode="auto">
          <a:xfrm>
            <a:off x="1163638" y="2703513"/>
            <a:ext cx="9080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fontAlgn="t" hangingPunct="0">
              <a:spcBef>
                <a:spcPct val="50000"/>
              </a:spcBef>
            </a:pPr>
            <a:r>
              <a:rPr kumimoji="0" lang="en-US" altLang="ja-JP" b="1" dirty="0">
                <a:solidFill>
                  <a:srgbClr val="FF9900"/>
                </a:solidFill>
              </a:rPr>
              <a:t>60</a:t>
            </a:r>
            <a:r>
              <a:rPr kumimoji="0" lang="en-US" altLang="ja-JP" sz="1000" b="1" dirty="0">
                <a:solidFill>
                  <a:srgbClr val="FF9900"/>
                </a:solidFill>
              </a:rPr>
              <a:t>o</a:t>
            </a:r>
          </a:p>
        </p:txBody>
      </p:sp>
      <p:sp>
        <p:nvSpPr>
          <p:cNvPr id="30727" name="Line 75"/>
          <p:cNvSpPr>
            <a:spLocks noChangeShapeType="1"/>
          </p:cNvSpPr>
          <p:nvPr/>
        </p:nvSpPr>
        <p:spPr bwMode="auto">
          <a:xfrm>
            <a:off x="1274763" y="4789488"/>
            <a:ext cx="1066800" cy="284162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 type="stealth" w="lg" len="med"/>
            <a:tailEnd type="stealth" w="lg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30728" name="Text Box 76"/>
          <p:cNvSpPr txBox="1">
            <a:spLocks noChangeAspect="1" noChangeArrowheads="1"/>
          </p:cNvSpPr>
          <p:nvPr/>
        </p:nvSpPr>
        <p:spPr bwMode="auto">
          <a:xfrm>
            <a:off x="1382713" y="5229225"/>
            <a:ext cx="47625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fontAlgn="t" hangingPunct="0">
              <a:spcBef>
                <a:spcPct val="50000"/>
              </a:spcBef>
            </a:pPr>
            <a:r>
              <a:rPr kumimoji="0" lang="en-US" altLang="ja-JP" sz="1600" b="1" dirty="0">
                <a:solidFill>
                  <a:srgbClr val="FF00FF"/>
                </a:solidFill>
              </a:rPr>
              <a:t>60</a:t>
            </a:r>
            <a:r>
              <a:rPr kumimoji="0" lang="en-US" altLang="ja-JP" sz="900" b="1" dirty="0">
                <a:solidFill>
                  <a:srgbClr val="FF00FF"/>
                </a:solidFill>
              </a:rPr>
              <a:t>o</a:t>
            </a:r>
          </a:p>
        </p:txBody>
      </p:sp>
      <p:sp>
        <p:nvSpPr>
          <p:cNvPr id="30729" name="Text Box 40"/>
          <p:cNvSpPr txBox="1">
            <a:spLocks noChangeAspect="1" noChangeArrowheads="1"/>
          </p:cNvSpPr>
          <p:nvPr/>
        </p:nvSpPr>
        <p:spPr bwMode="auto">
          <a:xfrm>
            <a:off x="352425" y="3825875"/>
            <a:ext cx="809625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fontAlgn="t" hangingPunct="0">
              <a:spcBef>
                <a:spcPct val="50000"/>
              </a:spcBef>
            </a:pPr>
            <a:r>
              <a:rPr kumimoji="0" lang="en-US" altLang="ja-JP" sz="1600" b="1" dirty="0">
                <a:solidFill>
                  <a:srgbClr val="00FFFF"/>
                </a:solidFill>
              </a:rPr>
              <a:t>120</a:t>
            </a:r>
            <a:r>
              <a:rPr kumimoji="0" lang="en-US" altLang="ja-JP" sz="900" b="1" dirty="0">
                <a:solidFill>
                  <a:srgbClr val="00FFFF"/>
                </a:solidFill>
              </a:rPr>
              <a:t>o</a:t>
            </a:r>
          </a:p>
        </p:txBody>
      </p:sp>
      <p:sp>
        <p:nvSpPr>
          <p:cNvPr id="30730" name="Freeform 84"/>
          <p:cNvSpPr>
            <a:spLocks/>
          </p:cNvSpPr>
          <p:nvPr/>
        </p:nvSpPr>
        <p:spPr bwMode="auto">
          <a:xfrm>
            <a:off x="628650" y="3260725"/>
            <a:ext cx="679450" cy="1746250"/>
          </a:xfrm>
          <a:custGeom>
            <a:avLst/>
            <a:gdLst>
              <a:gd name="T0" fmla="*/ 0 w 642"/>
              <a:gd name="T1" fmla="*/ 2147483647 h 1141"/>
              <a:gd name="T2" fmla="*/ 2147483647 w 642"/>
              <a:gd name="T3" fmla="*/ 2147483647 h 1141"/>
              <a:gd name="T4" fmla="*/ 2147483647 w 642"/>
              <a:gd name="T5" fmla="*/ 2147483647 h 1141"/>
              <a:gd name="T6" fmla="*/ 2147483647 w 642"/>
              <a:gd name="T7" fmla="*/ 2147483647 h 1141"/>
              <a:gd name="T8" fmla="*/ 2147483647 w 642"/>
              <a:gd name="T9" fmla="*/ 2147483647 h 1141"/>
              <a:gd name="T10" fmla="*/ 2147483647 w 642"/>
              <a:gd name="T11" fmla="*/ 2147483647 h 1141"/>
              <a:gd name="T12" fmla="*/ 2147483647 w 642"/>
              <a:gd name="T13" fmla="*/ 2147483647 h 1141"/>
              <a:gd name="T14" fmla="*/ 2147483647 w 642"/>
              <a:gd name="T15" fmla="*/ 2147483647 h 11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42"/>
              <a:gd name="T25" fmla="*/ 0 h 1141"/>
              <a:gd name="T26" fmla="*/ 642 w 642"/>
              <a:gd name="T27" fmla="*/ 1141 h 114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42" h="1141">
                <a:moveTo>
                  <a:pt x="0" y="7"/>
                </a:moveTo>
                <a:cubicBezTo>
                  <a:pt x="0" y="3"/>
                  <a:pt x="1" y="0"/>
                  <a:pt x="46" y="7"/>
                </a:cubicBezTo>
                <a:cubicBezTo>
                  <a:pt x="91" y="14"/>
                  <a:pt x="189" y="7"/>
                  <a:pt x="272" y="52"/>
                </a:cubicBezTo>
                <a:cubicBezTo>
                  <a:pt x="355" y="97"/>
                  <a:pt x="485" y="196"/>
                  <a:pt x="545" y="279"/>
                </a:cubicBezTo>
                <a:cubicBezTo>
                  <a:pt x="605" y="362"/>
                  <a:pt x="628" y="468"/>
                  <a:pt x="635" y="551"/>
                </a:cubicBezTo>
                <a:cubicBezTo>
                  <a:pt x="642" y="634"/>
                  <a:pt x="620" y="702"/>
                  <a:pt x="590" y="778"/>
                </a:cubicBezTo>
                <a:cubicBezTo>
                  <a:pt x="560" y="854"/>
                  <a:pt x="522" y="944"/>
                  <a:pt x="454" y="1005"/>
                </a:cubicBezTo>
                <a:cubicBezTo>
                  <a:pt x="386" y="1066"/>
                  <a:pt x="284" y="1103"/>
                  <a:pt x="182" y="1141"/>
                </a:cubicBezTo>
              </a:path>
            </a:pathLst>
          </a:custGeom>
          <a:noFill/>
          <a:ln w="22225">
            <a:solidFill>
              <a:srgbClr val="00CCFF"/>
            </a:solidFill>
            <a:round/>
            <a:headEnd type="stealth" w="lg" len="lg"/>
            <a:tailEnd type="stealth" w="lg" len="lg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30731" name="Freeform 85"/>
          <p:cNvSpPr>
            <a:spLocks/>
          </p:cNvSpPr>
          <p:nvPr/>
        </p:nvSpPr>
        <p:spPr bwMode="auto">
          <a:xfrm>
            <a:off x="1209675" y="3038475"/>
            <a:ext cx="676275" cy="195263"/>
          </a:xfrm>
          <a:custGeom>
            <a:avLst/>
            <a:gdLst>
              <a:gd name="T0" fmla="*/ 0 w 423"/>
              <a:gd name="T1" fmla="*/ 2147483647 h 227"/>
              <a:gd name="T2" fmla="*/ 2147483647 w 423"/>
              <a:gd name="T3" fmla="*/ 0 h 227"/>
              <a:gd name="T4" fmla="*/ 2147483647 w 423"/>
              <a:gd name="T5" fmla="*/ 2147483647 h 227"/>
              <a:gd name="T6" fmla="*/ 2147483647 w 423"/>
              <a:gd name="T7" fmla="*/ 2147483647 h 227"/>
              <a:gd name="T8" fmla="*/ 2147483647 w 423"/>
              <a:gd name="T9" fmla="*/ 2147483647 h 2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3"/>
              <a:gd name="T16" fmla="*/ 0 h 227"/>
              <a:gd name="T17" fmla="*/ 423 w 423"/>
              <a:gd name="T18" fmla="*/ 227 h 2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3" h="227">
                <a:moveTo>
                  <a:pt x="0" y="45"/>
                </a:moveTo>
                <a:cubicBezTo>
                  <a:pt x="41" y="22"/>
                  <a:pt x="83" y="0"/>
                  <a:pt x="136" y="0"/>
                </a:cubicBezTo>
                <a:cubicBezTo>
                  <a:pt x="189" y="0"/>
                  <a:pt x="272" y="22"/>
                  <a:pt x="317" y="45"/>
                </a:cubicBezTo>
                <a:cubicBezTo>
                  <a:pt x="362" y="68"/>
                  <a:pt x="393" y="106"/>
                  <a:pt x="408" y="136"/>
                </a:cubicBezTo>
                <a:cubicBezTo>
                  <a:pt x="423" y="166"/>
                  <a:pt x="415" y="196"/>
                  <a:pt x="408" y="227"/>
                </a:cubicBezTo>
              </a:path>
            </a:pathLst>
          </a:custGeom>
          <a:noFill/>
          <a:ln w="22225">
            <a:solidFill>
              <a:srgbClr val="FF9900"/>
            </a:solidFill>
            <a:round/>
            <a:headEnd type="stealth" w="lg" len="lg"/>
            <a:tailEnd type="stealth" w="lg" len="lg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30732" name="コンテンツ プレースホルダ 2"/>
          <p:cNvSpPr txBox="1">
            <a:spLocks/>
          </p:cNvSpPr>
          <p:nvPr/>
        </p:nvSpPr>
        <p:spPr bwMode="auto">
          <a:xfrm>
            <a:off x="0" y="1071563"/>
            <a:ext cx="321468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438150" indent="-319088"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>
                <a:ea typeface="HGｺﾞｼｯｸM" pitchFamily="49" charset="-128"/>
              </a:rPr>
              <a:t>Mover system to scan whole acceptance </a:t>
            </a:r>
            <a:r>
              <a:rPr lang="en-US" altLang="ja-JP" dirty="0" smtClean="0">
                <a:ea typeface="HGｺﾞｼｯｸM" pitchFamily="49" charset="-128"/>
              </a:rPr>
              <a:t>of </a:t>
            </a:r>
            <a:r>
              <a:rPr lang="en-US" altLang="ja-JP" dirty="0">
                <a:ea typeface="HGｺﾞｼｯｸM" pitchFamily="49" charset="-128"/>
              </a:rPr>
              <a:t>LXe</a:t>
            </a:r>
          </a:p>
          <a:p>
            <a:pPr marL="730250" lvl="1" indent="-27305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endParaRPr lang="en-US" altLang="ja-JP" sz="1600" dirty="0">
              <a:ea typeface="HGｺﾞｼｯｸM" pitchFamily="49" charset="-128"/>
            </a:endParaRPr>
          </a:p>
        </p:txBody>
      </p:sp>
      <p:pic>
        <p:nvPicPr>
          <p:cNvPr id="30733" name="Picture 18" descr="sCIMG1433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6000750" y="1500188"/>
            <a:ext cx="2987675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4" name="Picture 31" descr="H2targe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50" y="1500188"/>
            <a:ext cx="1223963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5" name="Text Box 61"/>
          <p:cNvSpPr txBox="1">
            <a:spLocks noChangeAspect="1" noChangeArrowheads="1"/>
          </p:cNvSpPr>
          <p:nvPr/>
        </p:nvSpPr>
        <p:spPr bwMode="auto">
          <a:xfrm>
            <a:off x="6035675" y="2290763"/>
            <a:ext cx="199072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dirty="0">
                <a:solidFill>
                  <a:schemeClr val="bg1"/>
                </a:solidFill>
              </a:rPr>
              <a:t>L = 75mm</a:t>
            </a:r>
            <a:br>
              <a:rPr lang="en-US" altLang="ja-JP" sz="1400" dirty="0">
                <a:solidFill>
                  <a:schemeClr val="bg1"/>
                </a:solidFill>
              </a:rPr>
            </a:br>
            <a:r>
              <a:rPr lang="en-US" altLang="ja-JP" sz="1400" dirty="0">
                <a:solidFill>
                  <a:schemeClr val="bg1"/>
                </a:solidFill>
                <a:latin typeface="Symbol" pitchFamily="18" charset="2"/>
              </a:rPr>
              <a:t>f</a:t>
            </a:r>
            <a:r>
              <a:rPr lang="en-US" altLang="ja-JP" sz="1400" dirty="0">
                <a:solidFill>
                  <a:schemeClr val="bg1"/>
                </a:solidFill>
              </a:rPr>
              <a:t> = 50mm</a:t>
            </a:r>
            <a:br>
              <a:rPr lang="en-US" altLang="ja-JP" sz="1400" dirty="0">
                <a:solidFill>
                  <a:schemeClr val="bg1"/>
                </a:solidFill>
              </a:rPr>
            </a:br>
            <a:r>
              <a:rPr lang="en-US" altLang="ja-JP" sz="1400" dirty="0">
                <a:solidFill>
                  <a:schemeClr val="bg1"/>
                </a:solidFill>
                <a:latin typeface="Symbol" pitchFamily="18" charset="2"/>
              </a:rPr>
              <a:t>D</a:t>
            </a:r>
            <a:r>
              <a:rPr lang="en-US" altLang="ja-JP" sz="1400" dirty="0">
                <a:solidFill>
                  <a:schemeClr val="bg1"/>
                </a:solidFill>
              </a:rPr>
              <a:t> &lt; 6.5</a:t>
            </a:r>
            <a:r>
              <a:rPr lang="en-US" altLang="ja-JP" sz="1400" baseline="30000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30736" name="スライド番号プレースホルダ 1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944874E1-8EA1-4F04-91F6-160DD63B0D8B}" type="slidenum">
              <a:rPr lang="ja-JP" altLang="en-US" smtClean="0">
                <a:ea typeface="ＭＳ Ｐゴシック" pitchFamily="50" charset="-128"/>
              </a:rPr>
              <a:pPr/>
              <a:t>18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30737" name="Picture 5" descr="piE5"/>
          <p:cNvPicPr>
            <a:picLocks noChangeAspect="1" noChangeArrowheads="1"/>
          </p:cNvPicPr>
          <p:nvPr/>
        </p:nvPicPr>
        <p:blipFill>
          <a:blip r:embed="rId5"/>
          <a:srcRect l="3056"/>
          <a:stretch>
            <a:fillRect/>
          </a:stretch>
        </p:blipFill>
        <p:spPr bwMode="auto">
          <a:xfrm>
            <a:off x="3714750" y="4070350"/>
            <a:ext cx="505460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8" name="Text Box 8"/>
          <p:cNvSpPr txBox="1">
            <a:spLocks noChangeArrowheads="1"/>
          </p:cNvSpPr>
          <p:nvPr/>
        </p:nvSpPr>
        <p:spPr bwMode="auto">
          <a:xfrm>
            <a:off x="3786188" y="4500563"/>
            <a:ext cx="363537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FF3300"/>
                </a:solidFill>
                <a:latin typeface="Symbol" pitchFamily="18" charset="2"/>
              </a:rPr>
              <a:t>m</a:t>
            </a:r>
            <a:r>
              <a:rPr lang="en-US" altLang="ja-JP" sz="2400" baseline="30000" dirty="0">
                <a:solidFill>
                  <a:srgbClr val="FF3300"/>
                </a:solidFill>
                <a:latin typeface="Symbol" pitchFamily="18" charset="2"/>
              </a:rPr>
              <a:t>+</a:t>
            </a:r>
          </a:p>
        </p:txBody>
      </p:sp>
      <p:sp>
        <p:nvSpPr>
          <p:cNvPr id="30739" name="Text Box 15"/>
          <p:cNvSpPr txBox="1">
            <a:spLocks noChangeArrowheads="1"/>
          </p:cNvSpPr>
          <p:nvPr/>
        </p:nvSpPr>
        <p:spPr bwMode="auto">
          <a:xfrm>
            <a:off x="7904163" y="54879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LXe</a:t>
            </a:r>
          </a:p>
          <a:p>
            <a:r>
              <a:rPr lang="en-US" altLang="ja-JP" dirty="0"/>
              <a:t>detector</a:t>
            </a:r>
          </a:p>
        </p:txBody>
      </p:sp>
      <p:sp>
        <p:nvSpPr>
          <p:cNvPr id="30740" name="Line 16"/>
          <p:cNvSpPr>
            <a:spLocks noChangeShapeType="1"/>
          </p:cNvSpPr>
          <p:nvPr/>
        </p:nvSpPr>
        <p:spPr bwMode="auto">
          <a:xfrm flipH="1" flipV="1">
            <a:off x="7072313" y="5286375"/>
            <a:ext cx="857250" cy="500063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30741" name="Rectangle 17"/>
          <p:cNvSpPr>
            <a:spLocks noChangeArrowheads="1"/>
          </p:cNvSpPr>
          <p:nvPr/>
        </p:nvSpPr>
        <p:spPr bwMode="auto">
          <a:xfrm>
            <a:off x="6938963" y="4832350"/>
            <a:ext cx="52387" cy="10477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30742" name="Line 18"/>
          <p:cNvSpPr>
            <a:spLocks noChangeShapeType="1"/>
          </p:cNvSpPr>
          <p:nvPr/>
        </p:nvSpPr>
        <p:spPr bwMode="auto">
          <a:xfrm>
            <a:off x="5500688" y="3929063"/>
            <a:ext cx="1357312" cy="857250"/>
          </a:xfrm>
          <a:prstGeom prst="line">
            <a:avLst/>
          </a:prstGeom>
          <a:noFill/>
          <a:ln w="38100">
            <a:solidFill>
              <a:srgbClr val="0070C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30743" name="Text Box 96"/>
          <p:cNvSpPr txBox="1">
            <a:spLocks noChangeArrowheads="1"/>
          </p:cNvSpPr>
          <p:nvPr/>
        </p:nvSpPr>
        <p:spPr bwMode="auto">
          <a:xfrm>
            <a:off x="7715250" y="4643438"/>
            <a:ext cx="774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</a:rPr>
              <a:t>target</a:t>
            </a:r>
          </a:p>
        </p:txBody>
      </p:sp>
      <p:sp>
        <p:nvSpPr>
          <p:cNvPr id="34" name="Line 97"/>
          <p:cNvSpPr>
            <a:spLocks noChangeShapeType="1"/>
          </p:cNvSpPr>
          <p:nvPr/>
        </p:nvSpPr>
        <p:spPr bwMode="auto">
          <a:xfrm>
            <a:off x="7429500" y="3500438"/>
            <a:ext cx="142875" cy="1498600"/>
          </a:xfrm>
          <a:prstGeom prst="line">
            <a:avLst/>
          </a:prstGeom>
          <a:noFill/>
          <a:ln w="38100">
            <a:solidFill>
              <a:schemeClr val="accent4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30745" name="Rectangle 101"/>
          <p:cNvSpPr>
            <a:spLocks noChangeArrowheads="1"/>
          </p:cNvSpPr>
          <p:nvPr/>
        </p:nvSpPr>
        <p:spPr bwMode="auto">
          <a:xfrm>
            <a:off x="4156075" y="3929063"/>
            <a:ext cx="915988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FF3300"/>
                </a:solidFill>
                <a:latin typeface="Symbol" pitchFamily="18" charset="2"/>
              </a:rPr>
              <a:t>p</a:t>
            </a:r>
            <a:r>
              <a:rPr lang="en-US" altLang="ja-JP" sz="2400" baseline="30000" dirty="0">
                <a:solidFill>
                  <a:srgbClr val="FF3300"/>
                </a:solidFill>
                <a:latin typeface="Symbol" pitchFamily="18" charset="2"/>
              </a:rPr>
              <a:t>-</a:t>
            </a:r>
            <a:r>
              <a:rPr lang="en-US" altLang="ja-JP" sz="2400" dirty="0">
                <a:solidFill>
                  <a:srgbClr val="FF3300"/>
                </a:solidFill>
                <a:latin typeface="Symbol" pitchFamily="18" charset="2"/>
              </a:rPr>
              <a:t> </a:t>
            </a:r>
            <a:r>
              <a:rPr lang="en-US" altLang="ja-JP" sz="1600" dirty="0">
                <a:solidFill>
                  <a:srgbClr val="FF3300"/>
                </a:solidFill>
              </a:rPr>
              <a:t>(1MHz)</a:t>
            </a:r>
            <a:endParaRPr lang="en-US" altLang="ja-JP" sz="1600" baseline="30000" dirty="0">
              <a:solidFill>
                <a:srgbClr val="FF3300"/>
              </a:solidFill>
              <a:latin typeface="Symbol" pitchFamily="18" charset="2"/>
            </a:endParaRPr>
          </a:p>
        </p:txBody>
      </p:sp>
      <p:sp>
        <p:nvSpPr>
          <p:cNvPr id="30746" name="コンテンツ プレースホルダ 2"/>
          <p:cNvSpPr txBox="1">
            <a:spLocks/>
          </p:cNvSpPr>
          <p:nvPr/>
        </p:nvSpPr>
        <p:spPr bwMode="auto">
          <a:xfrm>
            <a:off x="2857500" y="6143625"/>
            <a:ext cx="62865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2200" dirty="0">
                <a:ea typeface="HGｺﾞｼｯｸM" pitchFamily="49" charset="-128"/>
              </a:rPr>
              <a:t>Use the same beam line as </a:t>
            </a:r>
            <a:r>
              <a:rPr lang="en-US" altLang="ja-JP" sz="2200" dirty="0">
                <a:latin typeface="Symbol" pitchFamily="18" charset="2"/>
                <a:ea typeface="HGｺﾞｼｯｸM" pitchFamily="49" charset="-128"/>
              </a:rPr>
              <a:t>m</a:t>
            </a:r>
            <a:r>
              <a:rPr lang="en-US" altLang="ja-JP" sz="2200" baseline="30000" dirty="0">
                <a:ea typeface="HGｺﾞｼｯｸM" pitchFamily="49" charset="-128"/>
              </a:rPr>
              <a:t>+</a:t>
            </a:r>
            <a:r>
              <a:rPr lang="en-US" altLang="ja-JP" sz="2200" dirty="0">
                <a:ea typeface="HGｺﾞｼｯｸM" pitchFamily="49" charset="-128"/>
              </a:rPr>
              <a:t> beam</a:t>
            </a:r>
            <a:endParaRPr lang="en-US" altLang="ja-JP" sz="2000" dirty="0">
              <a:ea typeface="HGｺﾞｼｯｸM" pitchFamily="49" charset="-128"/>
            </a:endParaRPr>
          </a:p>
        </p:txBody>
      </p:sp>
      <p:pic>
        <p:nvPicPr>
          <p:cNvPr id="30747" name="Picture 7" descr="LH2 target scheme.pdf                                          0005CFE2Macintosh HD                   BE964467: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43388" y="1500188"/>
            <a:ext cx="1543050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8" name="Picture 20" descr="C:\Documents and Settings\nisimura\My Documents\Labview_lh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24325" y="2643188"/>
            <a:ext cx="1662113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9" name="Line 18"/>
          <p:cNvSpPr>
            <a:spLocks noChangeShapeType="1"/>
          </p:cNvSpPr>
          <p:nvPr/>
        </p:nvSpPr>
        <p:spPr bwMode="auto">
          <a:xfrm>
            <a:off x="3214688" y="3883025"/>
            <a:ext cx="2286000" cy="46038"/>
          </a:xfrm>
          <a:prstGeom prst="line">
            <a:avLst/>
          </a:prstGeom>
          <a:noFill/>
          <a:ln w="38100">
            <a:solidFill>
              <a:srgbClr val="0070C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30750" name="フッター プレースホルダ 3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7007225" y="4975225"/>
            <a:ext cx="785813" cy="7143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43" name="台形 42"/>
          <p:cNvSpPr/>
          <p:nvPr/>
        </p:nvSpPr>
        <p:spPr>
          <a:xfrm>
            <a:off x="6858000" y="5143500"/>
            <a:ext cx="214313" cy="142875"/>
          </a:xfrm>
          <a:prstGeom prst="trapezoid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Energy resolution</a:t>
            </a:r>
            <a:endParaRPr lang="ja-JP" altLang="en-US" dirty="0" smtClean="0"/>
          </a:p>
        </p:txBody>
      </p:sp>
      <p:sp>
        <p:nvSpPr>
          <p:cNvPr id="32771" name="コンテンツ プレースホルダ 2"/>
          <p:cNvSpPr>
            <a:spLocks noGrp="1"/>
          </p:cNvSpPr>
          <p:nvPr>
            <p:ph idx="1"/>
          </p:nvPr>
        </p:nvSpPr>
        <p:spPr>
          <a:xfrm>
            <a:off x="71438" y="1071563"/>
            <a:ext cx="6286500" cy="2786062"/>
          </a:xfrm>
        </p:spPr>
        <p:txBody>
          <a:bodyPr/>
          <a:lstStyle/>
          <a:p>
            <a:pPr eaLnBrk="1" hangingPunct="1"/>
            <a:r>
              <a:rPr lang="en-US" altLang="ja-JP" sz="2000" dirty="0" smtClean="0">
                <a:latin typeface="Arial" charset="0"/>
              </a:rPr>
              <a:t>55MeV energy peaks at each position</a:t>
            </a:r>
          </a:p>
          <a:p>
            <a:pPr eaLnBrk="1" hangingPunct="1"/>
            <a:r>
              <a:rPr lang="en-US" altLang="ja-JP" sz="2000" dirty="0" smtClean="0">
                <a:latin typeface="Arial" charset="0"/>
              </a:rPr>
              <a:t>Lower tail of energy spectrum from :</a:t>
            </a:r>
          </a:p>
          <a:p>
            <a:pPr lvl="1" eaLnBrk="1" hangingPunct="1"/>
            <a:r>
              <a:rPr lang="en-US" altLang="ja-JP" sz="1600" dirty="0" smtClean="0">
                <a:latin typeface="Arial" charset="0"/>
              </a:rPr>
              <a:t>Escape of shower in a shallow event</a:t>
            </a:r>
          </a:p>
          <a:p>
            <a:pPr lvl="1" eaLnBrk="1" hangingPunct="1"/>
            <a:r>
              <a:rPr lang="en-US" altLang="ja-JP" sz="1600" dirty="0" smtClean="0">
                <a:latin typeface="Arial" charset="0"/>
              </a:rPr>
              <a:t>Interaction with material before reaching LXe</a:t>
            </a:r>
          </a:p>
          <a:p>
            <a:pPr eaLnBrk="1" hangingPunct="1"/>
            <a:r>
              <a:rPr lang="en-US" altLang="ja-JP" sz="2000" dirty="0" smtClean="0">
                <a:latin typeface="Arial" charset="0"/>
              </a:rPr>
              <a:t>Fit with (Exponential + Gaussian</a:t>
            </a:r>
            <a:br>
              <a:rPr lang="en-US" altLang="ja-JP" sz="2000" dirty="0" smtClean="0">
                <a:latin typeface="Arial" charset="0"/>
              </a:rPr>
            </a:br>
            <a:r>
              <a:rPr lang="en-US" altLang="ja-JP" sz="2000" dirty="0" smtClean="0">
                <a:latin typeface="Arial" charset="0"/>
              </a:rPr>
              <a:t>           + Difference of pedestal between </a:t>
            </a:r>
            <a:r>
              <a:rPr lang="en-US" altLang="ja-JP" sz="2000" dirty="0" smtClean="0">
                <a:latin typeface="Symbol" pitchFamily="18" charset="2"/>
              </a:rPr>
              <a:t>p</a:t>
            </a:r>
            <a:r>
              <a:rPr lang="en-US" altLang="ja-JP" sz="2000" baseline="30000" dirty="0" smtClean="0">
                <a:latin typeface="Arial" charset="0"/>
              </a:rPr>
              <a:t>-</a:t>
            </a:r>
            <a:r>
              <a:rPr lang="en-US" altLang="ja-JP" sz="2000" dirty="0" smtClean="0">
                <a:latin typeface="Arial" charset="0"/>
              </a:rPr>
              <a:t> and </a:t>
            </a:r>
            <a:r>
              <a:rPr lang="en-US" altLang="ja-JP" sz="2000" dirty="0" smtClean="0">
                <a:latin typeface="Symbol" pitchFamily="18" charset="2"/>
              </a:rPr>
              <a:t>m</a:t>
            </a:r>
            <a:r>
              <a:rPr lang="en-US" altLang="ja-JP" sz="2000" baseline="30000" dirty="0" smtClean="0">
                <a:latin typeface="Arial" charset="0"/>
              </a:rPr>
              <a:t>+</a:t>
            </a:r>
            <a:r>
              <a:rPr lang="en-US" altLang="ja-JP" sz="2000" dirty="0" smtClean="0">
                <a:latin typeface="Arial" charset="0"/>
              </a:rPr>
              <a:t>)</a:t>
            </a:r>
          </a:p>
          <a:p>
            <a:pPr lvl="1" eaLnBrk="1" hangingPunct="1"/>
            <a:r>
              <a:rPr lang="en-US" altLang="ja-JP" sz="1600" dirty="0" smtClean="0">
                <a:latin typeface="Arial" charset="0"/>
              </a:rPr>
              <a:t>D</a:t>
            </a:r>
            <a:r>
              <a:rPr lang="en-US" altLang="ja-JP" sz="1600" dirty="0" smtClean="0">
                <a:latin typeface="Arial" charset="0"/>
              </a:rPr>
              <a:t>eeper </a:t>
            </a:r>
            <a:r>
              <a:rPr lang="en-US" altLang="ja-JP" sz="1600" dirty="0" smtClean="0">
                <a:latin typeface="Arial" charset="0"/>
              </a:rPr>
              <a:t>events than 2cm, in acceptance</a:t>
            </a:r>
          </a:p>
          <a:p>
            <a:pPr lvl="1" eaLnBrk="1" hangingPunct="1"/>
            <a:r>
              <a:rPr lang="en-US" altLang="ja-JP" sz="1600" b="1" dirty="0" smtClean="0">
                <a:latin typeface="Arial" charset="0"/>
              </a:rPr>
              <a:t>2.0±0.15% </a:t>
            </a:r>
            <a:r>
              <a:rPr lang="en-US" altLang="ja-JP" sz="1600" b="1" dirty="0" smtClean="0">
                <a:latin typeface="Symbol" pitchFamily="18" charset="2"/>
              </a:rPr>
              <a:t>s</a:t>
            </a:r>
            <a:r>
              <a:rPr lang="en-US" altLang="ja-JP" sz="1100" b="1" dirty="0" smtClean="0">
                <a:latin typeface="Arial" charset="0"/>
              </a:rPr>
              <a:t> </a:t>
            </a:r>
            <a:r>
              <a:rPr lang="en-US" altLang="ja-JP" sz="1600" b="1" dirty="0" smtClean="0">
                <a:latin typeface="Arial" charset="0"/>
              </a:rPr>
              <a:t>of upper tail</a:t>
            </a:r>
            <a:r>
              <a:rPr lang="en-US" altLang="ja-JP" sz="1600" dirty="0" smtClean="0">
                <a:latin typeface="Arial" charset="0"/>
              </a:rPr>
              <a:t>, important to identify the signal</a:t>
            </a:r>
          </a:p>
          <a:p>
            <a:pPr lvl="1" eaLnBrk="1" hangingPunct="1"/>
            <a:r>
              <a:rPr lang="en-US" altLang="ja-JP" sz="1600" b="1" dirty="0" smtClean="0">
                <a:latin typeface="Arial" charset="0"/>
              </a:rPr>
              <a:t>5.8±0.35% </a:t>
            </a:r>
            <a:r>
              <a:rPr lang="en-US" altLang="ja-JP" sz="1600" b="1" dirty="0" smtClean="0">
                <a:latin typeface="Arial" charset="0"/>
              </a:rPr>
              <a:t>FWHM</a:t>
            </a:r>
            <a:endParaRPr lang="ja-JP" altLang="en-US" sz="1600" dirty="0" smtClean="0">
              <a:latin typeface="Arial" charset="0"/>
            </a:endParaRPr>
          </a:p>
        </p:txBody>
      </p:sp>
      <p:sp>
        <p:nvSpPr>
          <p:cNvPr id="32772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32773" name="Picture 8" descr="C:\Documents and Settings\nisimura\My Documents\meg\EneRes55_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3857625"/>
            <a:ext cx="336391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72213" y="1643063"/>
            <a:ext cx="280035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正方形/長方形 23"/>
          <p:cNvSpPr/>
          <p:nvPr/>
        </p:nvSpPr>
        <p:spPr>
          <a:xfrm>
            <a:off x="6610350" y="1785938"/>
            <a:ext cx="1857375" cy="4143375"/>
          </a:xfrm>
          <a:prstGeom prst="rect">
            <a:avLst/>
          </a:prstGeom>
          <a:noFill/>
          <a:ln w="57150">
            <a:solidFill>
              <a:schemeClr val="tx1"/>
            </a:solidFill>
            <a:prstDash val="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2776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8" y="4421209"/>
            <a:ext cx="19875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7" name="テキスト ボックス 31"/>
          <p:cNvSpPr txBox="1">
            <a:spLocks noChangeArrowheads="1"/>
          </p:cNvSpPr>
          <p:nvPr/>
        </p:nvSpPr>
        <p:spPr bwMode="auto">
          <a:xfrm>
            <a:off x="4143375" y="5946797"/>
            <a:ext cx="2071688" cy="554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dirty="0">
                <a:cs typeface="Arial" charset="0"/>
              </a:rPr>
              <a:t>0     1      2       3      4       5</a:t>
            </a:r>
            <a:endParaRPr lang="en-US" altLang="ja-JP" dirty="0">
              <a:cs typeface="Arial" charset="0"/>
            </a:endParaRPr>
          </a:p>
          <a:p>
            <a:r>
              <a:rPr lang="en-US" altLang="ja-JP" dirty="0">
                <a:latin typeface="Symbol" pitchFamily="18" charset="2"/>
              </a:rPr>
              <a:t>s</a:t>
            </a:r>
            <a:r>
              <a:rPr lang="en-US" altLang="ja-JP" dirty="0"/>
              <a:t> </a:t>
            </a:r>
            <a:r>
              <a:rPr lang="en-US" altLang="ja-JP" sz="1200" dirty="0"/>
              <a:t>[%]</a:t>
            </a:r>
            <a:r>
              <a:rPr lang="en-US" altLang="ja-JP" dirty="0"/>
              <a:t> of upper tail</a:t>
            </a:r>
            <a:endParaRPr lang="ja-JP" altLang="en-US" dirty="0"/>
          </a:p>
        </p:txBody>
      </p:sp>
      <p:cxnSp>
        <p:nvCxnSpPr>
          <p:cNvPr id="34" name="直線矢印コネクタ 33"/>
          <p:cNvCxnSpPr/>
          <p:nvPr/>
        </p:nvCxnSpPr>
        <p:spPr>
          <a:xfrm>
            <a:off x="2643188" y="5091984"/>
            <a:ext cx="142875" cy="1588"/>
          </a:xfrm>
          <a:prstGeom prst="straightConnector1">
            <a:avLst/>
          </a:prstGeom>
          <a:ln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>
            <a:off x="2532063" y="5306297"/>
            <a:ext cx="285750" cy="1587"/>
          </a:xfrm>
          <a:prstGeom prst="straightConnector1">
            <a:avLst/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80" name="テキスト ボックス 36"/>
          <p:cNvSpPr txBox="1">
            <a:spLocks noChangeArrowheads="1"/>
          </p:cNvSpPr>
          <p:nvPr/>
        </p:nvSpPr>
        <p:spPr bwMode="auto">
          <a:xfrm>
            <a:off x="6500813" y="1071563"/>
            <a:ext cx="25003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Map of </a:t>
            </a:r>
            <a:r>
              <a:rPr lang="en-US" altLang="ja-JP" dirty="0">
                <a:latin typeface="Symbol" pitchFamily="18" charset="2"/>
              </a:rPr>
              <a:t>s</a:t>
            </a:r>
            <a:r>
              <a:rPr lang="en-US" altLang="ja-JP" dirty="0"/>
              <a:t> (upper tail) on </a:t>
            </a:r>
            <a:r>
              <a:rPr lang="en-US" altLang="ja-JP" dirty="0" smtClean="0"/>
              <a:t>LXe inner surface</a:t>
            </a:r>
            <a:endParaRPr lang="ja-JP" altLang="en-US" dirty="0"/>
          </a:p>
        </p:txBody>
      </p:sp>
      <p:cxnSp>
        <p:nvCxnSpPr>
          <p:cNvPr id="20" name="直線矢印コネクタ 19"/>
          <p:cNvCxnSpPr/>
          <p:nvPr/>
        </p:nvCxnSpPr>
        <p:spPr>
          <a:xfrm flipV="1">
            <a:off x="4572000" y="3214688"/>
            <a:ext cx="207168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805734" y="3559175"/>
            <a:ext cx="2500313" cy="1588"/>
          </a:xfrm>
          <a:prstGeom prst="straightConnector1">
            <a:avLst/>
          </a:prstGeom>
          <a:ln w="3175">
            <a:solidFill>
              <a:srgbClr val="000099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799384" y="3857625"/>
            <a:ext cx="1817688" cy="1588"/>
          </a:xfrm>
          <a:prstGeom prst="straightConnector1">
            <a:avLst/>
          </a:prstGeom>
          <a:ln w="31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84" name="スライド番号プレースホルダ 2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2C5EBEA0-06A5-4D91-9E71-EDA959FF0884}" type="slidenum">
              <a:rPr lang="ja-JP" altLang="en-US" smtClean="0">
                <a:ea typeface="ＭＳ Ｐゴシック" pitchFamily="50" charset="-128"/>
              </a:rPr>
              <a:pPr/>
              <a:t>19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32785" name="フッター プレースホルダ 2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23" name="左矢印 22"/>
          <p:cNvSpPr/>
          <p:nvPr/>
        </p:nvSpPr>
        <p:spPr>
          <a:xfrm>
            <a:off x="6038850" y="5143500"/>
            <a:ext cx="285750" cy="357188"/>
          </a:xfrm>
          <a:prstGeom prst="lef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57224" y="4071942"/>
            <a:ext cx="1500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55MeV</a:t>
            </a:r>
            <a:r>
              <a:rPr kumimoji="1" lang="en-US" altLang="ja-JP" sz="1400" dirty="0" smtClean="0"/>
              <a:t> </a:t>
            </a:r>
            <a:r>
              <a:rPr kumimoji="1" lang="en-US" altLang="ja-JP" sz="1400" dirty="0" smtClean="0">
                <a:latin typeface="Symbol" pitchFamily="18" charset="2"/>
              </a:rPr>
              <a:t>g</a:t>
            </a:r>
            <a:r>
              <a:rPr kumimoji="1" lang="en-US" altLang="ja-JP" sz="1400" dirty="0" smtClean="0"/>
              <a:t>-ray</a:t>
            </a:r>
            <a:endParaRPr kumimoji="1" lang="ja-JP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0" y="4618038"/>
            <a:ext cx="9144000" cy="1882775"/>
          </a:xfrm>
          <a:prstGeom prst="rect">
            <a:avLst/>
          </a:prstGeom>
          <a:solidFill>
            <a:srgbClr val="66FFFF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26" name="正方形/長方形 25"/>
          <p:cNvSpPr/>
          <p:nvPr/>
        </p:nvSpPr>
        <p:spPr>
          <a:xfrm>
            <a:off x="0" y="2714625"/>
            <a:ext cx="9144000" cy="1928813"/>
          </a:xfrm>
          <a:prstGeom prst="rect">
            <a:avLst/>
          </a:prstGeom>
          <a:solidFill>
            <a:schemeClr val="accent1">
              <a:lumMod val="40000"/>
              <a:lumOff val="60000"/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29" name="正方形/長方形 28"/>
          <p:cNvSpPr/>
          <p:nvPr/>
        </p:nvSpPr>
        <p:spPr>
          <a:xfrm>
            <a:off x="0" y="1077913"/>
            <a:ext cx="9144000" cy="1643062"/>
          </a:xfrm>
          <a:prstGeom prst="rect">
            <a:avLst/>
          </a:prstGeom>
          <a:solidFill>
            <a:srgbClr val="8BFF21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12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Search for 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 </a:t>
            </a:r>
            <a:r>
              <a:rPr lang="en-US" altLang="ja-JP" sz="3600" dirty="0" smtClean="0"/>
              <a:t>→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Sylfaen" pitchFamily="18" charset="0"/>
              </a:rPr>
              <a:t>e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Symbol" pitchFamily="18" charset="2"/>
              </a:rPr>
              <a:t>g</a:t>
            </a:r>
            <a:endParaRPr lang="ja-JP" altLang="en-US" dirty="0" smtClean="0">
              <a:latin typeface="Symbol" pitchFamily="18" charset="2"/>
            </a:endParaRPr>
          </a:p>
        </p:txBody>
      </p:sp>
      <p:sp>
        <p:nvSpPr>
          <p:cNvPr id="16390" name="コンテンツ プレースホルダ 2"/>
          <p:cNvSpPr>
            <a:spLocks noGrp="1"/>
          </p:cNvSpPr>
          <p:nvPr>
            <p:ph idx="1"/>
          </p:nvPr>
        </p:nvSpPr>
        <p:spPr>
          <a:xfrm>
            <a:off x="2428860" y="1071563"/>
            <a:ext cx="6715140" cy="17145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ja-JP" sz="2000" dirty="0" smtClean="0">
                <a:latin typeface="Symbol" pitchFamily="18" charset="2"/>
              </a:rPr>
              <a:t>m </a:t>
            </a:r>
            <a:r>
              <a:rPr lang="en-US" altLang="ja-JP" sz="20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altLang="ja-JP" sz="2000" dirty="0" smtClean="0">
                <a:latin typeface="Sylfaen" pitchFamily="18" charset="0"/>
              </a:rPr>
              <a:t>e </a:t>
            </a:r>
            <a:r>
              <a:rPr lang="en-US" altLang="ja-JP" sz="2000" dirty="0" smtClean="0">
                <a:latin typeface="Symbol" pitchFamily="18" charset="2"/>
              </a:rPr>
              <a:t>g </a:t>
            </a:r>
            <a:r>
              <a:rPr lang="en-US" altLang="ja-JP" sz="2000" dirty="0" smtClean="0">
                <a:latin typeface="Arial" charset="0"/>
              </a:rPr>
              <a:t>is a clear 2 body decay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2000" dirty="0" smtClean="0">
                <a:latin typeface="Arial" charset="0"/>
              </a:rPr>
              <a:t>Br(</a:t>
            </a:r>
            <a:r>
              <a:rPr lang="en-US" altLang="ja-JP" sz="2000" dirty="0" smtClean="0">
                <a:latin typeface="Symbol" pitchFamily="18" charset="2"/>
              </a:rPr>
              <a:t>m</a:t>
            </a:r>
            <a:r>
              <a:rPr lang="en-US" altLang="ja-JP" sz="2000" dirty="0" smtClean="0">
                <a:solidFill>
                  <a:srgbClr val="000000"/>
                </a:solidFill>
                <a:latin typeface="Arial" charset="0"/>
              </a:rPr>
              <a:t>→</a:t>
            </a:r>
            <a:r>
              <a:rPr lang="en-US" altLang="ja-JP" sz="2000" dirty="0" smtClean="0">
                <a:latin typeface="Sylfaen" pitchFamily="18" charset="0"/>
              </a:rPr>
              <a:t>e</a:t>
            </a:r>
            <a:r>
              <a:rPr lang="en-US" altLang="ja-JP" sz="2000" dirty="0" smtClean="0">
                <a:latin typeface="Symbol" pitchFamily="18" charset="2"/>
              </a:rPr>
              <a:t>g</a:t>
            </a:r>
            <a:r>
              <a:rPr lang="en-US" altLang="ja-JP" sz="2000" dirty="0" smtClean="0">
                <a:latin typeface="Arial" charset="0"/>
              </a:rPr>
              <a:t>) &lt; 1.2×10</a:t>
            </a:r>
            <a:r>
              <a:rPr lang="en-US" altLang="ja-JP" sz="2000" baseline="30000" dirty="0" smtClean="0">
                <a:latin typeface="Arial" charset="0"/>
              </a:rPr>
              <a:t>-11</a:t>
            </a:r>
            <a:r>
              <a:rPr lang="en-US" altLang="ja-JP" sz="2000" dirty="0" smtClean="0">
                <a:latin typeface="Arial" charset="0"/>
              </a:rPr>
              <a:t> </a:t>
            </a:r>
            <a:r>
              <a:rPr lang="en-US" altLang="ja-JP" sz="1800" dirty="0" smtClean="0">
                <a:latin typeface="Arial" charset="0"/>
              </a:rPr>
              <a:t>(90%C.L.)</a:t>
            </a:r>
            <a:r>
              <a:rPr lang="en-US" altLang="ja-JP" sz="2000" dirty="0" smtClean="0">
                <a:latin typeface="Arial" charset="0"/>
              </a:rPr>
              <a:t/>
            </a:r>
            <a:br>
              <a:rPr lang="en-US" altLang="ja-JP" sz="2000" dirty="0" smtClean="0">
                <a:latin typeface="Arial" charset="0"/>
              </a:rPr>
            </a:br>
            <a:r>
              <a:rPr lang="en-US" altLang="ja-JP" sz="2000" dirty="0" smtClean="0">
                <a:latin typeface="Arial" charset="0"/>
              </a:rPr>
              <a:t>                      given by MEGA experiment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2000" dirty="0" smtClean="0">
                <a:latin typeface="Arial" charset="0"/>
              </a:rPr>
              <a:t>Charged lepton-flavor mixing is not observed yet.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2000" dirty="0" smtClean="0">
                <a:latin typeface="Arial" charset="0"/>
              </a:rPr>
              <a:t>Many extensions of standard model predict </a:t>
            </a:r>
            <a:r>
              <a:rPr lang="en-US" altLang="ja-JP" sz="2000" dirty="0" smtClean="0">
                <a:latin typeface="Symbol" pitchFamily="18" charset="2"/>
              </a:rPr>
              <a:t>m</a:t>
            </a:r>
            <a:r>
              <a:rPr lang="en-US" altLang="ja-JP" sz="2000" dirty="0" smtClean="0">
                <a:solidFill>
                  <a:srgbClr val="000000"/>
                </a:solidFill>
                <a:latin typeface="Arial" charset="0"/>
              </a:rPr>
              <a:t> → </a:t>
            </a:r>
            <a:r>
              <a:rPr lang="en-US" altLang="ja-JP" sz="2000" dirty="0" smtClean="0">
                <a:latin typeface="Sylfaen" pitchFamily="18" charset="0"/>
              </a:rPr>
              <a:t>e</a:t>
            </a:r>
            <a:r>
              <a:rPr lang="en-US" altLang="ja-JP" sz="2000" dirty="0" smtClean="0">
                <a:latin typeface="Arial" charset="0"/>
              </a:rPr>
              <a:t> </a:t>
            </a:r>
            <a:r>
              <a:rPr lang="en-US" altLang="ja-JP" sz="2000" dirty="0" smtClean="0">
                <a:latin typeface="Symbol" pitchFamily="18" charset="2"/>
              </a:rPr>
              <a:t>g</a:t>
            </a:r>
            <a:r>
              <a:rPr lang="en-US" altLang="ja-JP" sz="2000" dirty="0" smtClean="0">
                <a:latin typeface="Arial" charset="0"/>
              </a:rPr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800" dirty="0" smtClean="0">
                <a:latin typeface="Arial" charset="0"/>
              </a:rPr>
              <a:t>SU(5) or SO(10) models in SUSY-GUT, etc.</a:t>
            </a:r>
          </a:p>
        </p:txBody>
      </p:sp>
      <p:sp>
        <p:nvSpPr>
          <p:cNvPr id="16391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1639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5245" y="1012825"/>
            <a:ext cx="1876425" cy="155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" name="コンテンツ プレースホルダ 2"/>
          <p:cNvSpPr txBox="1">
            <a:spLocks/>
          </p:cNvSpPr>
          <p:nvPr/>
        </p:nvSpPr>
        <p:spPr>
          <a:xfrm>
            <a:off x="0" y="6143625"/>
            <a:ext cx="6500813" cy="428625"/>
          </a:xfrm>
          <a:prstGeom prst="rect">
            <a:avLst/>
          </a:prstGeom>
        </p:spPr>
        <p:txBody>
          <a:bodyPr lIns="54864" tIns="91440">
            <a:normAutofit fontScale="700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defRPr/>
            </a:pPr>
            <a:r>
              <a:rPr lang="en-US" altLang="ja-JP" sz="3200" i="1" u="sng" dirty="0">
                <a:latin typeface="Arial" pitchFamily="34" charset="0"/>
                <a:ea typeface="+mn-ea"/>
                <a:cs typeface="Arial" pitchFamily="34" charset="0"/>
              </a:rPr>
              <a:t>Aim at 10</a:t>
            </a:r>
            <a:r>
              <a:rPr lang="en-US" altLang="ja-JP" sz="3200" i="1" u="sng" baseline="30000" dirty="0">
                <a:latin typeface="Arial" pitchFamily="34" charset="0"/>
                <a:ea typeface="+mn-ea"/>
                <a:cs typeface="Arial" pitchFamily="34" charset="0"/>
              </a:rPr>
              <a:t>-13</a:t>
            </a:r>
            <a:r>
              <a:rPr lang="en-US" altLang="ja-JP" sz="3200" i="1" u="sng" dirty="0">
                <a:latin typeface="Arial" pitchFamily="34" charset="0"/>
                <a:ea typeface="+mn-ea"/>
                <a:cs typeface="Arial" pitchFamily="34" charset="0"/>
              </a:rPr>
              <a:t> branching ratio in MEG experiment</a:t>
            </a:r>
          </a:p>
        </p:txBody>
      </p:sp>
      <p:pic>
        <p:nvPicPr>
          <p:cNvPr id="16394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25" y="3155779"/>
            <a:ext cx="2160588" cy="1403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6395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051175"/>
            <a:ext cx="1697127" cy="130651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6396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0026" y="2954692"/>
            <a:ext cx="2379663" cy="16173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6397" name="Picture 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328"/>
          <a:stretch>
            <a:fillRect/>
          </a:stretch>
        </p:blipFill>
        <p:spPr bwMode="auto">
          <a:xfrm>
            <a:off x="4456090" y="2954693"/>
            <a:ext cx="2268284" cy="161731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4816811" y="3209926"/>
            <a:ext cx="1755453" cy="361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634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ja-JP" sz="1600" dirty="0" smtClean="0">
                <a:solidFill>
                  <a:srgbClr val="FF0000"/>
                </a:solidFill>
              </a:rPr>
              <a:t>e</a:t>
            </a:r>
            <a:r>
              <a:rPr lang="en-US" altLang="ja-JP" sz="1600" baseline="33000" dirty="0" smtClean="0">
                <a:solidFill>
                  <a:srgbClr val="FF0000"/>
                </a:solidFill>
              </a:rPr>
              <a:t>+</a:t>
            </a:r>
            <a:r>
              <a:rPr lang="en-US" altLang="ja-JP" sz="1600" dirty="0" smtClean="0">
                <a:solidFill>
                  <a:srgbClr val="FF0000"/>
                </a:solidFill>
              </a:rPr>
              <a:t>  from </a:t>
            </a:r>
            <a:r>
              <a:rPr lang="en-US" altLang="ja-JP" sz="16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1600" dirty="0" smtClean="0">
                <a:solidFill>
                  <a:srgbClr val="FF0000"/>
                </a:solidFill>
              </a:rPr>
              <a:t> → </a:t>
            </a:r>
            <a:r>
              <a:rPr lang="en-US" altLang="ja-JP" sz="1600" dirty="0" smtClean="0">
                <a:solidFill>
                  <a:srgbClr val="FF0000"/>
                </a:solidFill>
                <a:latin typeface="Sylfaen" pitchFamily="18" charset="0"/>
              </a:rPr>
              <a:t>e</a:t>
            </a:r>
            <a:r>
              <a:rPr lang="en-US" altLang="ja-JP" sz="1600" dirty="0" smtClean="0">
                <a:solidFill>
                  <a:srgbClr val="FF0000"/>
                </a:solidFill>
                <a:latin typeface="Symbol" pitchFamily="18" charset="2"/>
              </a:rPr>
              <a:t>nn</a:t>
            </a:r>
            <a:endParaRPr lang="en-US" altLang="ja-JP" sz="1600" baseline="30000" dirty="0">
              <a:solidFill>
                <a:srgbClr val="FF0000"/>
              </a:solidFill>
            </a:endParaRP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7083434" y="3216276"/>
            <a:ext cx="1820526" cy="355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6340" rIns="90000" bIns="45000"/>
          <a:lstStyle/>
          <a:p>
            <a:r>
              <a:rPr lang="en-US" altLang="ja-JP" sz="1600" dirty="0" smtClean="0">
                <a:solidFill>
                  <a:srgbClr val="FF0000"/>
                </a:solidFill>
                <a:latin typeface="Symbol" pitchFamily="18" charset="2"/>
              </a:rPr>
              <a:t>g  </a:t>
            </a:r>
            <a:r>
              <a:rPr lang="en-US" altLang="ja-JP" sz="1600" dirty="0" smtClean="0">
                <a:solidFill>
                  <a:srgbClr val="FF0000"/>
                </a:solidFill>
              </a:rPr>
              <a:t>from </a:t>
            </a:r>
            <a:r>
              <a:rPr lang="en-US" altLang="ja-JP" sz="16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1600" dirty="0" smtClean="0">
                <a:solidFill>
                  <a:srgbClr val="FF0000"/>
                </a:solidFill>
              </a:rPr>
              <a:t> → </a:t>
            </a:r>
            <a:r>
              <a:rPr lang="en-US" altLang="ja-JP" sz="1600" dirty="0" smtClean="0">
                <a:solidFill>
                  <a:srgbClr val="FF0000"/>
                </a:solidFill>
                <a:latin typeface="Sylfaen" pitchFamily="18" charset="0"/>
              </a:rPr>
              <a:t>e</a:t>
            </a:r>
            <a:r>
              <a:rPr lang="en-US" altLang="ja-JP" sz="1600" dirty="0" smtClean="0">
                <a:solidFill>
                  <a:srgbClr val="FF0000"/>
                </a:solidFill>
                <a:latin typeface="Symbol" pitchFamily="18" charset="2"/>
              </a:rPr>
              <a:t>nng</a:t>
            </a:r>
            <a:endParaRPr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6400" name="テキスト ボックス 31"/>
          <p:cNvSpPr txBox="1">
            <a:spLocks noChangeArrowheads="1"/>
          </p:cNvSpPr>
          <p:nvPr/>
        </p:nvSpPr>
        <p:spPr bwMode="auto">
          <a:xfrm>
            <a:off x="571500" y="2857500"/>
            <a:ext cx="13573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latin typeface="Symbol" pitchFamily="18" charset="2"/>
              </a:rPr>
              <a:t>m</a:t>
            </a:r>
            <a:r>
              <a:rPr lang="en-US" altLang="ja-JP" dirty="0">
                <a:solidFill>
                  <a:srgbClr val="000000"/>
                </a:solidFill>
              </a:rPr>
              <a:t> → </a:t>
            </a:r>
            <a:r>
              <a:rPr lang="en-US" altLang="ja-JP" dirty="0">
                <a:latin typeface="Sylfaen" pitchFamily="18" charset="0"/>
              </a:rPr>
              <a:t>e</a:t>
            </a:r>
            <a:r>
              <a:rPr lang="en-US" altLang="ja-JP" dirty="0">
                <a:latin typeface="Symbol" pitchFamily="18" charset="2"/>
              </a:rPr>
              <a:t>nng</a:t>
            </a:r>
            <a:endParaRPr lang="ja-JP" altLang="en-US" dirty="0"/>
          </a:p>
        </p:txBody>
      </p:sp>
      <p:sp>
        <p:nvSpPr>
          <p:cNvPr id="16401" name="テキスト ボックス 32"/>
          <p:cNvSpPr txBox="1">
            <a:spLocks noChangeArrowheads="1"/>
          </p:cNvSpPr>
          <p:nvPr/>
        </p:nvSpPr>
        <p:spPr bwMode="auto">
          <a:xfrm>
            <a:off x="2143125" y="2864147"/>
            <a:ext cx="23574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ja-JP" sz="1600" dirty="0"/>
              <a:t>Accidental </a:t>
            </a:r>
            <a:r>
              <a:rPr lang="en-US" altLang="ja-JP" sz="1600" dirty="0" smtClean="0"/>
              <a:t>background</a:t>
            </a:r>
            <a:br>
              <a:rPr lang="en-US" altLang="ja-JP" sz="1600" dirty="0" smtClean="0"/>
            </a:br>
            <a:r>
              <a:rPr lang="en-US" altLang="ja-JP" sz="1600" dirty="0" smtClean="0"/>
              <a:t>is dominant</a:t>
            </a:r>
            <a:endParaRPr lang="ja-JP" altLang="en-US" sz="1600" dirty="0"/>
          </a:p>
        </p:txBody>
      </p:sp>
      <p:sp>
        <p:nvSpPr>
          <p:cNvPr id="16402" name="テキスト ボックス 33"/>
          <p:cNvSpPr txBox="1">
            <a:spLocks noChangeArrowheads="1"/>
          </p:cNvSpPr>
          <p:nvPr/>
        </p:nvSpPr>
        <p:spPr bwMode="auto">
          <a:xfrm>
            <a:off x="4553286" y="2804694"/>
            <a:ext cx="40906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600" dirty="0"/>
              <a:t>Background </a:t>
            </a:r>
            <a:r>
              <a:rPr lang="en-US" altLang="ja-JP" sz="1600" dirty="0" smtClean="0"/>
              <a:t>energy </a:t>
            </a:r>
            <a:r>
              <a:rPr lang="en-US" altLang="ja-JP" sz="1200" dirty="0" smtClean="0"/>
              <a:t>[m</a:t>
            </a:r>
            <a:r>
              <a:rPr lang="en-US" altLang="ja-JP" sz="1200" dirty="0" smtClean="0">
                <a:latin typeface="Symbol" pitchFamily="18" charset="2"/>
              </a:rPr>
              <a:t>m</a:t>
            </a:r>
            <a:r>
              <a:rPr lang="en-US" altLang="ja-JP" sz="1200" dirty="0" smtClean="0"/>
              <a:t>/2]</a:t>
            </a:r>
            <a:r>
              <a:rPr lang="en-US" altLang="ja-JP" sz="1600" dirty="0" smtClean="0"/>
              <a:t> </a:t>
            </a:r>
            <a:r>
              <a:rPr lang="en-US" altLang="ja-JP" sz="1600" dirty="0"/>
              <a:t>of e</a:t>
            </a:r>
            <a:r>
              <a:rPr lang="en-US" altLang="ja-JP" sz="1600" baseline="30000" dirty="0"/>
              <a:t>+</a:t>
            </a:r>
            <a:r>
              <a:rPr lang="en-US" altLang="ja-JP" sz="1600" dirty="0"/>
              <a:t> and </a:t>
            </a:r>
            <a:r>
              <a:rPr lang="en-US" altLang="ja-JP" sz="1600" dirty="0">
                <a:latin typeface="Symbol" pitchFamily="18" charset="2"/>
              </a:rPr>
              <a:t>g</a:t>
            </a:r>
            <a:endParaRPr lang="ja-JP" altLang="en-US" sz="1600" dirty="0">
              <a:latin typeface="Symbol" pitchFamily="18" charset="2"/>
            </a:endParaRPr>
          </a:p>
        </p:txBody>
      </p:sp>
      <p:sp>
        <p:nvSpPr>
          <p:cNvPr id="16403" name="Text Box 18"/>
          <p:cNvSpPr txBox="1">
            <a:spLocks noChangeArrowheads="1"/>
          </p:cNvSpPr>
          <p:nvPr/>
        </p:nvSpPr>
        <p:spPr bwMode="auto">
          <a:xfrm>
            <a:off x="500064" y="4266329"/>
            <a:ext cx="4357688" cy="385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886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ja-JP" dirty="0">
                <a:solidFill>
                  <a:srgbClr val="000000"/>
                </a:solidFill>
              </a:rPr>
              <a:t>Br</a:t>
            </a:r>
            <a:r>
              <a:rPr lang="en-US" altLang="ja-JP" baseline="-10000" dirty="0">
                <a:solidFill>
                  <a:srgbClr val="000000"/>
                </a:solidFill>
              </a:rPr>
              <a:t>(accidental)</a:t>
            </a:r>
            <a:r>
              <a:rPr lang="en-US" altLang="ja-JP" dirty="0">
                <a:solidFill>
                  <a:srgbClr val="000000"/>
                </a:solidFill>
              </a:rPr>
              <a:t> = R</a:t>
            </a:r>
            <a:r>
              <a:rPr lang="en-US" altLang="ja-JP" baseline="-10000" dirty="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dirty="0">
                <a:solidFill>
                  <a:srgbClr val="000000"/>
                </a:solidFill>
              </a:rPr>
              <a:t>・</a:t>
            </a:r>
            <a:r>
              <a:rPr lang="en-US" altLang="ja-JP" dirty="0">
                <a:solidFill>
                  <a:srgbClr val="000000"/>
                </a:solidFill>
              </a:rPr>
              <a:t>f</a:t>
            </a:r>
            <a:r>
              <a:rPr lang="en-US" altLang="ja-JP" baseline="-10000" dirty="0">
                <a:solidFill>
                  <a:srgbClr val="000000"/>
                </a:solidFill>
              </a:rPr>
              <a:t>e</a:t>
            </a:r>
            <a:r>
              <a:rPr lang="en-US" altLang="ja-JP" baseline="33000" dirty="0">
                <a:solidFill>
                  <a:srgbClr val="000000"/>
                </a:solidFill>
              </a:rPr>
              <a:t>0</a:t>
            </a:r>
            <a:r>
              <a:rPr lang="en-US" dirty="0">
                <a:solidFill>
                  <a:srgbClr val="000000"/>
                </a:solidFill>
              </a:rPr>
              <a:t>・</a:t>
            </a:r>
            <a:r>
              <a:rPr lang="en-US" altLang="ja-JP" dirty="0">
                <a:solidFill>
                  <a:srgbClr val="000000"/>
                </a:solidFill>
              </a:rPr>
              <a:t>f</a:t>
            </a:r>
            <a:r>
              <a:rPr lang="en-US" altLang="ja-JP" baseline="-10000" dirty="0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altLang="ja-JP" baseline="33000" dirty="0">
                <a:solidFill>
                  <a:srgbClr val="000000"/>
                </a:solidFill>
              </a:rPr>
              <a:t>0</a:t>
            </a:r>
            <a:r>
              <a:rPr lang="en-US" dirty="0">
                <a:solidFill>
                  <a:srgbClr val="000000"/>
                </a:solidFill>
              </a:rPr>
              <a:t>・</a:t>
            </a:r>
            <a:r>
              <a:rPr lang="en-US" altLang="ja-JP" dirty="0">
                <a:solidFill>
                  <a:srgbClr val="000000"/>
                </a:solidFill>
              </a:rPr>
              <a:t>(</a:t>
            </a:r>
            <a:r>
              <a:rPr lang="en-US" altLang="ja-JP" dirty="0">
                <a:solidFill>
                  <a:srgbClr val="000000"/>
                </a:solidFill>
                <a:latin typeface="Symbol" pitchFamily="18" charset="2"/>
              </a:rPr>
              <a:t>dw</a:t>
            </a:r>
            <a:r>
              <a:rPr lang="en-US" altLang="ja-JP" sz="1200" dirty="0">
                <a:solidFill>
                  <a:srgbClr val="000000"/>
                </a:solidFill>
              </a:rPr>
              <a:t>e</a:t>
            </a:r>
            <a:r>
              <a:rPr lang="en-US" altLang="ja-JP" sz="1200" dirty="0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altLang="ja-JP" dirty="0">
                <a:solidFill>
                  <a:srgbClr val="000000"/>
                </a:solidFill>
              </a:rPr>
              <a:t>/4</a:t>
            </a:r>
            <a:r>
              <a:rPr lang="en-US" altLang="ja-JP" dirty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US" altLang="ja-JP" dirty="0">
                <a:solidFill>
                  <a:srgbClr val="000000"/>
                </a:solidFill>
              </a:rPr>
              <a:t>)</a:t>
            </a:r>
            <a:r>
              <a:rPr lang="en-US" dirty="0">
                <a:solidFill>
                  <a:srgbClr val="000000"/>
                </a:solidFill>
              </a:rPr>
              <a:t>・</a:t>
            </a:r>
            <a:r>
              <a:rPr lang="en-US" altLang="ja-JP" dirty="0">
                <a:solidFill>
                  <a:srgbClr val="000000"/>
                </a:solidFill>
              </a:rPr>
              <a:t>(2</a:t>
            </a:r>
            <a:r>
              <a:rPr lang="en-US" altLang="ja-JP" dirty="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en-US" altLang="ja-JP" dirty="0">
                <a:solidFill>
                  <a:srgbClr val="000000"/>
                </a:solidFill>
              </a:rPr>
              <a:t>t</a:t>
            </a:r>
            <a:r>
              <a:rPr lang="en-US" altLang="ja-JP" sz="1200" dirty="0">
                <a:solidFill>
                  <a:srgbClr val="000000"/>
                </a:solidFill>
              </a:rPr>
              <a:t>e</a:t>
            </a:r>
            <a:r>
              <a:rPr lang="en-US" altLang="ja-JP" sz="1200" dirty="0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altLang="ja-JP" dirty="0" smtClean="0">
                <a:solidFill>
                  <a:srgbClr val="000000"/>
                </a:solidFill>
              </a:rPr>
              <a:t>)</a:t>
            </a: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8377597" y="3688117"/>
            <a:ext cx="357187" cy="714375"/>
          </a:xfrm>
          <a:prstGeom prst="ellipse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22" name="コンテンツ プレースホルダ 2"/>
          <p:cNvSpPr txBox="1">
            <a:spLocks/>
          </p:cNvSpPr>
          <p:nvPr/>
        </p:nvSpPr>
        <p:spPr>
          <a:xfrm>
            <a:off x="0" y="4643438"/>
            <a:ext cx="6500813" cy="1643062"/>
          </a:xfrm>
          <a:prstGeom prst="rect">
            <a:avLst/>
          </a:prstGeom>
        </p:spPr>
        <p:txBody>
          <a:bodyPr lIns="54864" tIns="91440">
            <a:normAutofit fontScale="550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defRPr/>
            </a:pPr>
            <a:r>
              <a:rPr lang="en-US" altLang="ja-JP" sz="3200" dirty="0">
                <a:latin typeface="Arial" pitchFamily="34" charset="0"/>
                <a:ea typeface="+mn-ea"/>
                <a:cs typeface="Arial" pitchFamily="34" charset="0"/>
              </a:rPr>
              <a:t>The innovation in MEG experiment for </a:t>
            </a:r>
            <a:r>
              <a:rPr lang="en-US" altLang="ja-JP" sz="3300" dirty="0">
                <a:latin typeface="Symbol" pitchFamily="18" charset="2"/>
              </a:rPr>
              <a:t>m</a:t>
            </a:r>
            <a:r>
              <a:rPr lang="en-US" sz="3300" dirty="0">
                <a:solidFill>
                  <a:srgbClr val="000000"/>
                </a:solidFill>
                <a:latin typeface="Arial" pitchFamily="34" charset="0"/>
              </a:rPr>
              <a:t> → </a:t>
            </a:r>
            <a:r>
              <a:rPr lang="en-US" altLang="ja-JP" sz="3300" dirty="0">
                <a:latin typeface="Sylfaen" pitchFamily="18" charset="0"/>
              </a:rPr>
              <a:t>e</a:t>
            </a:r>
            <a:r>
              <a:rPr lang="en-US" altLang="ja-JP" sz="3300" dirty="0">
                <a:latin typeface="Arial" pitchFamily="34" charset="0"/>
              </a:rPr>
              <a:t> </a:t>
            </a:r>
            <a:r>
              <a:rPr lang="en-US" altLang="ja-JP" sz="3300" dirty="0">
                <a:latin typeface="Symbol" pitchFamily="18" charset="2"/>
              </a:rPr>
              <a:t>g</a:t>
            </a:r>
            <a:r>
              <a:rPr lang="en-US" altLang="ja-JP" sz="3300" dirty="0"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ja-JP" sz="3200" dirty="0">
                <a:latin typeface="Arial" pitchFamily="34" charset="0"/>
                <a:ea typeface="+mn-ea"/>
                <a:cs typeface="Arial" pitchFamily="34" charset="0"/>
              </a:rPr>
              <a:t>discovery</a:t>
            </a:r>
          </a:p>
          <a:p>
            <a:pPr marL="731520" lvl="1" indent="-27432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Char char=""/>
              <a:defRPr/>
            </a:pPr>
            <a:r>
              <a:rPr lang="en-US" altLang="ja-JP" sz="2800" b="1" dirty="0">
                <a:latin typeface="Arial" pitchFamily="34" charset="0"/>
                <a:ea typeface="+mn-ea"/>
                <a:cs typeface="Arial" pitchFamily="34" charset="0"/>
              </a:rPr>
              <a:t>Excellent per</a:t>
            </a:r>
            <a:r>
              <a:rPr lang="en-US" altLang="ja-JP" sz="2800" b="1" dirty="0">
                <a:latin typeface="Arial" pitchFamily="34" charset="0"/>
                <a:ea typeface="ＭＳ Ｐゴシック" pitchFamily="48" charset="-128"/>
                <a:cs typeface="Arial" pitchFamily="34" charset="0"/>
              </a:rPr>
              <a:t>formance of </a:t>
            </a:r>
            <a:r>
              <a:rPr lang="en-US" altLang="ja-JP" sz="2800" b="1" u="sng" dirty="0">
                <a:latin typeface="Arial" pitchFamily="34" charset="0"/>
                <a:ea typeface="ＭＳ Ｐゴシック" pitchFamily="48" charset="-128"/>
                <a:cs typeface="Arial" pitchFamily="34" charset="0"/>
              </a:rPr>
              <a:t>a liquid xenon (LXe) </a:t>
            </a:r>
            <a:r>
              <a:rPr lang="en-US" altLang="ja-JP" sz="2800" b="1" u="sng" dirty="0">
                <a:latin typeface="Symbol" pitchFamily="18" charset="2"/>
                <a:ea typeface="ＭＳ Ｐゴシック" pitchFamily="48" charset="-128"/>
                <a:cs typeface="Arial" pitchFamily="34" charset="0"/>
              </a:rPr>
              <a:t>g</a:t>
            </a:r>
            <a:r>
              <a:rPr lang="en-US" altLang="ja-JP" sz="2800" b="1" u="sng" dirty="0">
                <a:latin typeface="Arial" pitchFamily="34" charset="0"/>
                <a:ea typeface="ＭＳ Ｐゴシック" pitchFamily="48" charset="-128"/>
                <a:cs typeface="Arial" pitchFamily="34" charset="0"/>
              </a:rPr>
              <a:t>–ray detector</a:t>
            </a:r>
            <a:endParaRPr lang="en-US" altLang="ja-JP" sz="2800" dirty="0">
              <a:latin typeface="Arial" pitchFamily="34" charset="0"/>
              <a:ea typeface="+mn-ea"/>
              <a:cs typeface="Arial" pitchFamily="34" charset="0"/>
            </a:endParaRPr>
          </a:p>
          <a:p>
            <a:pPr marL="731520" lvl="1" indent="-27432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Char char=""/>
              <a:defRPr/>
            </a:pPr>
            <a:r>
              <a:rPr lang="en-US" altLang="ja-JP" sz="2800" dirty="0">
                <a:latin typeface="Arial" pitchFamily="34" charset="0"/>
                <a:ea typeface="+mn-ea"/>
                <a:cs typeface="Arial" pitchFamily="34" charset="0"/>
              </a:rPr>
              <a:t>World's most intense</a:t>
            </a:r>
            <a:r>
              <a:rPr lang="ja-JP" alt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sz="2800" dirty="0">
                <a:latin typeface="Arial" pitchFamily="34" charset="0"/>
                <a:cs typeface="Arial" pitchFamily="34" charset="0"/>
              </a:rPr>
              <a:t>~10</a:t>
            </a:r>
            <a:r>
              <a:rPr lang="en-US" altLang="ja-JP" sz="2800" baseline="30000" dirty="0">
                <a:latin typeface="Arial" pitchFamily="34" charset="0"/>
                <a:cs typeface="Arial" pitchFamily="34" charset="0"/>
              </a:rPr>
              <a:t>8</a:t>
            </a:r>
            <a:r>
              <a:rPr lang="en-US" altLang="ja-JP" sz="2800" dirty="0">
                <a:latin typeface="Arial" pitchFamily="34" charset="0"/>
                <a:cs typeface="Arial" pitchFamily="34" charset="0"/>
              </a:rPr>
              <a:t>/sec</a:t>
            </a:r>
            <a:r>
              <a:rPr lang="en-US" altLang="ja-JP" sz="2800" dirty="0">
                <a:latin typeface="Arial" pitchFamily="34" charset="0"/>
                <a:ea typeface="+mn-ea"/>
                <a:cs typeface="Arial" pitchFamily="34" charset="0"/>
              </a:rPr>
              <a:t> DC </a:t>
            </a:r>
            <a:r>
              <a:rPr lang="en-US" altLang="ja-JP" sz="2800" dirty="0">
                <a:latin typeface="Symbol" pitchFamily="18" charset="2"/>
                <a:ea typeface="+mn-ea"/>
                <a:cs typeface="Arial" pitchFamily="34" charset="0"/>
              </a:rPr>
              <a:t>m</a:t>
            </a:r>
            <a:r>
              <a:rPr lang="en-US" altLang="ja-JP" sz="2800" dirty="0">
                <a:latin typeface="Arial" pitchFamily="34" charset="0"/>
                <a:ea typeface="+mn-ea"/>
                <a:cs typeface="Arial" pitchFamily="34" charset="0"/>
              </a:rPr>
              <a:t> beam</a:t>
            </a:r>
            <a:r>
              <a:rPr lang="ja-JP" altLang="en-US" sz="2800" dirty="0"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ja-JP" altLang="en-US" sz="2800" dirty="0">
                <a:latin typeface="Arial" pitchFamily="34" charset="0"/>
                <a:ea typeface="+mn-ea"/>
                <a:cs typeface="Arial" pitchFamily="34" charset="0"/>
              </a:rPr>
            </a:br>
            <a:r>
              <a:rPr lang="ja-JP" altLang="en-US" sz="2800" dirty="0">
                <a:latin typeface="Arial" pitchFamily="34" charset="0"/>
                <a:ea typeface="+mn-ea"/>
                <a:cs typeface="Arial" pitchFamily="34" charset="0"/>
              </a:rPr>
              <a:t>               </a:t>
            </a:r>
            <a:r>
              <a:rPr lang="en-US" altLang="ja-JP" sz="2800" dirty="0">
                <a:latin typeface="Arial" pitchFamily="34" charset="0"/>
                <a:ea typeface="+mn-ea"/>
                <a:cs typeface="Arial" pitchFamily="34" charset="0"/>
              </a:rPr>
              <a:t> at Paul Scherrer Institut (PSI) in Switzerland</a:t>
            </a:r>
          </a:p>
          <a:p>
            <a:pPr marL="1188720" lvl="2" indent="-27432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Char char=""/>
              <a:defRPr/>
            </a:pPr>
            <a:r>
              <a:rPr lang="en-US" altLang="ja-JP" sz="2800" dirty="0">
                <a:latin typeface="Arial" pitchFamily="34" charset="0"/>
                <a:ea typeface="+mn-ea"/>
                <a:cs typeface="Arial" pitchFamily="34" charset="0"/>
              </a:rPr>
              <a:t>3 </a:t>
            </a:r>
            <a:r>
              <a:rPr lang="en-US" altLang="ja-JP" sz="2700" dirty="0"/>
              <a:t>×</a:t>
            </a:r>
            <a:r>
              <a:rPr lang="en-US" altLang="ja-JP" sz="2800" dirty="0">
                <a:latin typeface="Arial" pitchFamily="34" charset="0"/>
                <a:ea typeface="+mn-ea"/>
                <a:cs typeface="Arial" pitchFamily="34" charset="0"/>
              </a:rPr>
              <a:t>10</a:t>
            </a:r>
            <a:r>
              <a:rPr lang="en-US" altLang="ja-JP" sz="2800" baseline="30000" dirty="0">
                <a:latin typeface="Arial" pitchFamily="34" charset="0"/>
                <a:ea typeface="+mn-ea"/>
                <a:cs typeface="Arial" pitchFamily="34" charset="0"/>
              </a:rPr>
              <a:t>7</a:t>
            </a:r>
            <a:r>
              <a:rPr lang="en-US" altLang="ja-JP" sz="2800" dirty="0"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altLang="ja-JP" sz="2800" dirty="0">
                <a:latin typeface="Symbol" pitchFamily="18" charset="2"/>
                <a:ea typeface="+mn-ea"/>
                <a:cs typeface="Arial" pitchFamily="34" charset="0"/>
              </a:rPr>
              <a:t>m</a:t>
            </a:r>
            <a:r>
              <a:rPr lang="en-US" altLang="ja-JP" sz="2800" baseline="30000" dirty="0">
                <a:latin typeface="Symbol" pitchFamily="18" charset="2"/>
                <a:ea typeface="+mn-ea"/>
                <a:cs typeface="Arial" pitchFamily="34" charset="0"/>
              </a:rPr>
              <a:t>+</a:t>
            </a:r>
            <a:r>
              <a:rPr lang="en-US" altLang="ja-JP" sz="2800" dirty="0">
                <a:latin typeface="Arial" pitchFamily="34" charset="0"/>
                <a:ea typeface="+mn-ea"/>
                <a:cs typeface="Arial" pitchFamily="34" charset="0"/>
              </a:rPr>
              <a:t> / sec </a:t>
            </a:r>
            <a:r>
              <a:rPr lang="en-US" altLang="ja-JP" sz="2800" b="1" dirty="0">
                <a:latin typeface="Arial" pitchFamily="34" charset="0"/>
                <a:ea typeface="+mn-ea"/>
                <a:cs typeface="Arial" pitchFamily="34" charset="0"/>
              </a:rPr>
              <a:t>stop</a:t>
            </a:r>
            <a:r>
              <a:rPr lang="en-US" altLang="ja-JP" sz="2800" dirty="0">
                <a:latin typeface="Arial" pitchFamily="34" charset="0"/>
                <a:ea typeface="+mn-ea"/>
                <a:cs typeface="Arial" pitchFamily="34" charset="0"/>
              </a:rPr>
              <a:t> in target</a:t>
            </a:r>
          </a:p>
          <a:p>
            <a:pPr marL="731520" lvl="1" indent="-27432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Char char=""/>
              <a:defRPr/>
            </a:pPr>
            <a:r>
              <a:rPr lang="en-US" altLang="ja-JP" sz="2800" dirty="0">
                <a:latin typeface="Arial" pitchFamily="34" charset="0"/>
                <a:cs typeface="Arial" pitchFamily="34" charset="0"/>
              </a:rPr>
              <a:t>Positron spectrometer op</a:t>
            </a:r>
            <a:r>
              <a:rPr lang="en-US" altLang="ja-JP" sz="2800" dirty="0">
                <a:latin typeface="Arial" pitchFamily="34" charset="0"/>
                <a:ea typeface="ＭＳ Ｐゴシック" pitchFamily="48" charset="-128"/>
                <a:cs typeface="Arial" pitchFamily="34" charset="0"/>
              </a:rPr>
              <a:t>erational at high rate</a:t>
            </a:r>
            <a:endParaRPr lang="en-US" altLang="ja-JP" sz="280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6406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62207" y="4787900"/>
            <a:ext cx="2601913" cy="1712913"/>
          </a:xfrm>
          <a:prstGeom prst="rect">
            <a:avLst/>
          </a:prstGeom>
          <a:noFill/>
          <a:ln w="9525">
            <a:solidFill>
              <a:srgbClr val="FFC000"/>
            </a:solidFill>
            <a:round/>
            <a:headEnd/>
            <a:tailEnd/>
          </a:ln>
        </p:spPr>
      </p:pic>
      <p:sp>
        <p:nvSpPr>
          <p:cNvPr id="2" name="テキスト ボックス 11"/>
          <p:cNvSpPr txBox="1">
            <a:spLocks noChangeArrowheads="1"/>
          </p:cNvSpPr>
          <p:nvPr/>
        </p:nvSpPr>
        <p:spPr bwMode="auto">
          <a:xfrm>
            <a:off x="6390770" y="5987019"/>
            <a:ext cx="2714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 ring-cyclotron</a:t>
            </a:r>
            <a:endParaRPr lang="ja-JP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08" name="テキスト ボックス 12"/>
          <p:cNvSpPr txBox="1">
            <a:spLocks noChangeArrowheads="1"/>
          </p:cNvSpPr>
          <p:nvPr/>
        </p:nvSpPr>
        <p:spPr bwMode="auto">
          <a:xfrm>
            <a:off x="6929438" y="6215063"/>
            <a:ext cx="21431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590MeV, 2.2mA max.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pic>
        <p:nvPicPr>
          <p:cNvPr id="16409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557707" y="4786313"/>
            <a:ext cx="509588" cy="214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7" name="コンテンツ プレースホルダ 2"/>
          <p:cNvSpPr txBox="1">
            <a:spLocks/>
          </p:cNvSpPr>
          <p:nvPr/>
        </p:nvSpPr>
        <p:spPr bwMode="auto">
          <a:xfrm>
            <a:off x="0" y="2643188"/>
            <a:ext cx="31432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 bIns="72000">
            <a:normAutofit fontScale="625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defRPr/>
            </a:pPr>
            <a:r>
              <a:rPr lang="en-US" altLang="ja-JP" sz="3200" dirty="0" smtClean="0">
                <a:latin typeface="Arial" pitchFamily="34" charset="0"/>
                <a:ea typeface="+mn-ea"/>
                <a:cs typeface="Arial" pitchFamily="34" charset="0"/>
              </a:rPr>
              <a:t>Backgrounds</a:t>
            </a:r>
            <a:endParaRPr lang="en-US" altLang="ja-JP" sz="320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411" name="スライド番号プレースホルダ 30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9DB98D1D-4C1F-4C47-9106-B53B73F9331C}" type="slidenum">
              <a:rPr lang="ja-JP" altLang="en-US" smtClean="0">
                <a:ea typeface="ＭＳ Ｐゴシック" pitchFamily="50" charset="-128"/>
              </a:rPr>
              <a:pPr/>
              <a:t>2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16412" name="フッター プレースホルダ 30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cxnSp>
        <p:nvCxnSpPr>
          <p:cNvPr id="32" name="直線矢印コネクタ 31"/>
          <p:cNvCxnSpPr>
            <a:stCxn id="37" idx="4"/>
          </p:cNvCxnSpPr>
          <p:nvPr/>
        </p:nvCxnSpPr>
        <p:spPr>
          <a:xfrm rot="5400000">
            <a:off x="7015123" y="3602444"/>
            <a:ext cx="741020" cy="234111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rot="10800000">
            <a:off x="5585042" y="564357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リーフォーム 35"/>
          <p:cNvSpPr/>
          <p:nvPr/>
        </p:nvSpPr>
        <p:spPr>
          <a:xfrm>
            <a:off x="5417792" y="4610637"/>
            <a:ext cx="940158" cy="1339402"/>
          </a:xfrm>
          <a:custGeom>
            <a:avLst/>
            <a:gdLst>
              <a:gd name="connsiteX0" fmla="*/ 940158 w 940158"/>
              <a:gd name="connsiteY0" fmla="*/ 0 h 1339402"/>
              <a:gd name="connsiteX1" fmla="*/ 927279 w 940158"/>
              <a:gd name="connsiteY1" fmla="*/ 1339402 h 1339402"/>
              <a:gd name="connsiteX2" fmla="*/ 0 w 940158"/>
              <a:gd name="connsiteY2" fmla="*/ 1339402 h 133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0158" h="1339402">
                <a:moveTo>
                  <a:pt x="940158" y="0"/>
                </a:moveTo>
                <a:lnTo>
                  <a:pt x="927279" y="1339402"/>
                </a:lnTo>
                <a:lnTo>
                  <a:pt x="0" y="1339402"/>
                </a:lnTo>
              </a:path>
            </a:pathLst>
          </a:custGeom>
          <a:ln>
            <a:solidFill>
              <a:srgbClr val="FF0000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785918" y="285749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&lt;&lt;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Linearity and energy scale</a:t>
            </a:r>
            <a:endParaRPr lang="ja-JP" altLang="en-US" dirty="0" smtClean="0"/>
          </a:p>
        </p:txBody>
      </p:sp>
      <p:sp>
        <p:nvSpPr>
          <p:cNvPr id="33795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33796" name="Picture 4" descr="C:\Documents and Settings\nisimura\My Documents\meg\data\wiki\uploaded\MEGXECEneLinearity_Aug09_EneHPLinearity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9388" y="1357313"/>
            <a:ext cx="3813175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テキスト ボックス 16"/>
          <p:cNvSpPr txBox="1">
            <a:spLocks noChangeArrowheads="1"/>
          </p:cNvSpPr>
          <p:nvPr/>
        </p:nvSpPr>
        <p:spPr bwMode="auto">
          <a:xfrm>
            <a:off x="5835650" y="3286125"/>
            <a:ext cx="500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B</a:t>
            </a:r>
            <a:endParaRPr lang="ja-JP" altLang="en-US" dirty="0"/>
          </a:p>
        </p:txBody>
      </p:sp>
      <p:sp>
        <p:nvSpPr>
          <p:cNvPr id="33798" name="テキスト ボックス 17"/>
          <p:cNvSpPr txBox="1">
            <a:spLocks noChangeArrowheads="1"/>
          </p:cNvSpPr>
          <p:nvPr/>
        </p:nvSpPr>
        <p:spPr bwMode="auto">
          <a:xfrm>
            <a:off x="6692900" y="2571750"/>
            <a:ext cx="500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Li</a:t>
            </a:r>
            <a:endParaRPr lang="ja-JP" altLang="en-US" dirty="0"/>
          </a:p>
        </p:txBody>
      </p:sp>
      <p:sp>
        <p:nvSpPr>
          <p:cNvPr id="33799" name="テキスト ボックス 18"/>
          <p:cNvSpPr txBox="1">
            <a:spLocks noChangeArrowheads="1"/>
          </p:cNvSpPr>
          <p:nvPr/>
        </p:nvSpPr>
        <p:spPr bwMode="auto">
          <a:xfrm>
            <a:off x="7286625" y="1844675"/>
            <a:ext cx="10493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latin typeface="Symbol" pitchFamily="18" charset="2"/>
              </a:rPr>
              <a:t>p</a:t>
            </a:r>
            <a:r>
              <a:rPr lang="en-US" altLang="ja-JP" baseline="30000" dirty="0"/>
              <a:t>0</a:t>
            </a:r>
            <a:r>
              <a:rPr lang="en-US" altLang="ja-JP" dirty="0">
                <a:solidFill>
                  <a:srgbClr val="000000"/>
                </a:solidFill>
              </a:rPr>
              <a:t>→</a:t>
            </a:r>
            <a:r>
              <a:rPr lang="en-US" altLang="ja-JP" dirty="0"/>
              <a:t>2</a:t>
            </a:r>
            <a:r>
              <a:rPr lang="en-US" altLang="ja-JP" dirty="0">
                <a:latin typeface="Symbol" pitchFamily="18" charset="2"/>
              </a:rPr>
              <a:t>g</a:t>
            </a:r>
            <a:endParaRPr lang="ja-JP" altLang="en-US" dirty="0">
              <a:latin typeface="Symbol" pitchFamily="18" charset="2"/>
            </a:endParaRPr>
          </a:p>
        </p:txBody>
      </p:sp>
      <p:sp>
        <p:nvSpPr>
          <p:cNvPr id="33800" name="コンテンツ プレースホルダ 22"/>
          <p:cNvSpPr>
            <a:spLocks noGrp="1"/>
          </p:cNvSpPr>
          <p:nvPr>
            <p:ph idx="1"/>
          </p:nvPr>
        </p:nvSpPr>
        <p:spPr>
          <a:xfrm>
            <a:off x="142875" y="1500188"/>
            <a:ext cx="6929438" cy="50006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3000" dirty="0" smtClean="0">
                <a:latin typeface="Arial" charset="0"/>
              </a:rPr>
              <a:t>Good linearity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200" dirty="0" smtClean="0">
                <a:latin typeface="Arial" charset="0"/>
              </a:rPr>
              <a:t>Within 0.5%</a:t>
            </a:r>
          </a:p>
          <a:p>
            <a:pPr lvl="2" indent="-273050" eaLnBrk="1" hangingPunct="1">
              <a:lnSpc>
                <a:spcPct val="90000"/>
              </a:lnSpc>
              <a:buFont typeface="Wingdings" pitchFamily="2" charset="2"/>
              <a:buChar char=""/>
            </a:pPr>
            <a:r>
              <a:rPr lang="en-US" altLang="ja-JP" sz="1900" dirty="0" smtClean="0">
                <a:latin typeface="Arial" charset="0"/>
              </a:rPr>
              <a:t>B (4.4MeV, 12.0MeV), Li (17.6MeV),</a:t>
            </a:r>
            <a:br>
              <a:rPr lang="en-US" altLang="ja-JP" sz="1900" dirty="0" smtClean="0">
                <a:latin typeface="Arial" charset="0"/>
              </a:rPr>
            </a:br>
            <a:r>
              <a:rPr lang="en-US" altLang="ja-JP" sz="1900" dirty="0" smtClean="0">
                <a:latin typeface="Arial" charset="0"/>
              </a:rPr>
              <a:t> </a:t>
            </a:r>
            <a:r>
              <a:rPr lang="en-US" altLang="ja-JP" sz="1900" dirty="0" smtClean="0">
                <a:latin typeface="Symbol" pitchFamily="18" charset="2"/>
              </a:rPr>
              <a:t>p</a:t>
            </a:r>
            <a:r>
              <a:rPr lang="en-US" altLang="ja-JP" sz="1900" baseline="30000" dirty="0" smtClean="0">
                <a:latin typeface="Arial" charset="0"/>
              </a:rPr>
              <a:t>0</a:t>
            </a:r>
            <a:r>
              <a:rPr lang="en-US" altLang="ja-JP" sz="1900" dirty="0" smtClean="0">
                <a:latin typeface="Arial" charset="0"/>
              </a:rPr>
              <a:t> decay (54.9MeV, 83.0MeV</a:t>
            </a:r>
            <a:r>
              <a:rPr lang="en-US" altLang="ja-JP" sz="1900" dirty="0" smtClean="0">
                <a:latin typeface="Arial" charset="0"/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300" dirty="0" smtClean="0">
                <a:latin typeface="Arial" charset="0"/>
              </a:rPr>
              <a:t>Include the uncertainty of</a:t>
            </a:r>
            <a:br>
              <a:rPr lang="en-US" altLang="ja-JP" sz="2300" dirty="0" smtClean="0">
                <a:latin typeface="Arial" charset="0"/>
              </a:rPr>
            </a:br>
            <a:r>
              <a:rPr lang="en-US" altLang="ja-JP" sz="2300" dirty="0" smtClean="0">
                <a:latin typeface="Arial" charset="0"/>
              </a:rPr>
              <a:t>   the light-yield correction</a:t>
            </a:r>
            <a:endParaRPr lang="en-US" altLang="ja-JP" sz="2600" dirty="0" smtClean="0">
              <a:latin typeface="Arial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altLang="ja-JP" sz="2600" dirty="0" smtClean="0">
              <a:latin typeface="Arial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altLang="ja-JP" sz="2600" dirty="0" smtClean="0"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ja-JP" sz="26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sz="3000" dirty="0" smtClean="0">
                <a:latin typeface="Arial" charset="0"/>
              </a:rPr>
              <a:t>Energy scale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 typeface="Wingdings 2" pitchFamily="18" charset="2"/>
              <a:buChar char=""/>
            </a:pPr>
            <a:r>
              <a:rPr lang="en-US" altLang="ja-JP" sz="2200" dirty="0" smtClean="0">
                <a:latin typeface="Arial" charset="0"/>
              </a:rPr>
              <a:t>Determined at only 55MeV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 typeface="Wingdings 2" pitchFamily="18" charset="2"/>
              <a:buChar char=""/>
            </a:pPr>
            <a:r>
              <a:rPr lang="en-US" altLang="ja-JP" sz="2200" dirty="0" smtClean="0">
                <a:latin typeface="Arial" charset="0"/>
              </a:rPr>
              <a:t>Uncertainty &lt; 0.4%</a:t>
            </a:r>
          </a:p>
          <a:p>
            <a:pPr lvl="2" indent="-273050" eaLnBrk="1" hangingPunct="1">
              <a:lnSpc>
                <a:spcPct val="90000"/>
              </a:lnSpc>
              <a:spcBef>
                <a:spcPct val="0"/>
              </a:spcBef>
              <a:buFont typeface="Wingdings 2" pitchFamily="18" charset="2"/>
              <a:buChar char=""/>
            </a:pPr>
            <a:r>
              <a:rPr lang="en-US" altLang="ja-JP" sz="1900" dirty="0" smtClean="0">
                <a:latin typeface="Arial" charset="0"/>
              </a:rPr>
              <a:t>Due to the correction of light yield, gain</a:t>
            </a:r>
            <a:r>
              <a:rPr lang="en-US" altLang="ja-JP" sz="1900" dirty="0" smtClean="0">
                <a:latin typeface="Arial" charset="0"/>
              </a:rPr>
              <a:t>, etc</a:t>
            </a:r>
            <a:r>
              <a:rPr lang="en-US" altLang="ja-JP" sz="1900" dirty="0" smtClean="0">
                <a:latin typeface="Arial" charset="0"/>
              </a:rPr>
              <a:t>.</a:t>
            </a:r>
            <a:endParaRPr lang="ja-JP" altLang="en-US" sz="1900" dirty="0" smtClean="0">
              <a:latin typeface="Arial" charset="0"/>
            </a:endParaRPr>
          </a:p>
        </p:txBody>
      </p:sp>
      <p:sp>
        <p:nvSpPr>
          <p:cNvPr id="33801" name="スライド番号プレースホルダ 1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015F31E1-4D74-4CB0-BBFB-D5EE3F3EF8BF}" type="slidenum">
              <a:rPr lang="ja-JP" altLang="en-US" smtClean="0">
                <a:ea typeface="ＭＳ Ｐゴシック" pitchFamily="50" charset="-128"/>
              </a:rPr>
              <a:pPr/>
              <a:t>20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33802" name="フッター プレースホルダ 1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7" descr="C:\Documents and Settings\nisimura\My Documents\meg\XECEneTim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35675" y="3848100"/>
            <a:ext cx="3108325" cy="26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Timing</a:t>
            </a:r>
            <a:endParaRPr lang="ja-JP" altLang="en-US" dirty="0" smtClean="0"/>
          </a:p>
        </p:txBody>
      </p:sp>
      <p:sp>
        <p:nvSpPr>
          <p:cNvPr id="205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3643313"/>
            <a:ext cx="6500813" cy="2786062"/>
          </a:xfrm>
        </p:spPr>
        <p:txBody>
          <a:bodyPr/>
          <a:lstStyle/>
          <a:p>
            <a:pPr lvl="1" indent="-319088"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800" dirty="0" smtClean="0">
                <a:latin typeface="Arial" charset="0"/>
              </a:rPr>
              <a:t>Time difference of 2 detectors contains </a:t>
            </a:r>
          </a:p>
          <a:p>
            <a:pPr lvl="1" indent="-319088" eaLnBrk="1" hangingPunct="1">
              <a:lnSpc>
                <a:spcPct val="80000"/>
              </a:lnSpc>
              <a:spcBef>
                <a:spcPct val="0"/>
              </a:spcBef>
              <a:buFont typeface="Wingdings 2" pitchFamily="18" charset="2"/>
              <a:buChar char=""/>
            </a:pPr>
            <a:r>
              <a:rPr lang="en-US" altLang="ja-JP" sz="1800" dirty="0" smtClean="0">
                <a:latin typeface="Arial" charset="0"/>
              </a:rPr>
              <a:t>Spread of </a:t>
            </a:r>
            <a:r>
              <a:rPr lang="en-US" altLang="ja-JP" sz="1800" dirty="0" smtClean="0">
                <a:latin typeface="Symbol" pitchFamily="18" charset="2"/>
              </a:rPr>
              <a:t>p</a:t>
            </a:r>
            <a:r>
              <a:rPr lang="en-US" altLang="ja-JP" sz="1800" baseline="30000" dirty="0" smtClean="0">
                <a:latin typeface="Arial" charset="0"/>
              </a:rPr>
              <a:t>0</a:t>
            </a:r>
            <a:r>
              <a:rPr lang="en-US" altLang="ja-JP" sz="1800" dirty="0" smtClean="0">
                <a:latin typeface="Arial" charset="0"/>
              </a:rPr>
              <a:t> decay point in target : 58 ps </a:t>
            </a:r>
            <a:r>
              <a:rPr lang="en-US" altLang="ja-JP" sz="1800" dirty="0" smtClean="0">
                <a:latin typeface="Symbol" pitchFamily="18" charset="2"/>
              </a:rPr>
              <a:t>s</a:t>
            </a:r>
          </a:p>
          <a:p>
            <a:pPr lvl="1" indent="-319088" eaLnBrk="1" hangingPunct="1">
              <a:lnSpc>
                <a:spcPct val="80000"/>
              </a:lnSpc>
              <a:spcBef>
                <a:spcPct val="0"/>
              </a:spcBef>
              <a:buFont typeface="Wingdings 2" pitchFamily="18" charset="2"/>
              <a:buChar char=""/>
            </a:pPr>
            <a:r>
              <a:rPr lang="en-US" altLang="ja-JP" sz="1800" dirty="0" smtClean="0">
                <a:latin typeface="Arial" charset="0"/>
              </a:rPr>
              <a:t>Resolution of reference counter    : 93 ps </a:t>
            </a:r>
            <a:r>
              <a:rPr lang="en-US" altLang="ja-JP" sz="1800" dirty="0" smtClean="0">
                <a:latin typeface="Symbol" pitchFamily="18" charset="2"/>
              </a:rPr>
              <a:t>s</a:t>
            </a:r>
          </a:p>
          <a:p>
            <a:pPr lvl="2" indent="-273050" eaLnBrk="1" hangingPunct="1">
              <a:lnSpc>
                <a:spcPct val="80000"/>
              </a:lnSpc>
              <a:buFont typeface="Wingdings" pitchFamily="2" charset="2"/>
              <a:buChar char=""/>
            </a:pPr>
            <a:r>
              <a:rPr lang="en-US" altLang="ja-JP" sz="1500" dirty="0" smtClean="0">
                <a:latin typeface="Arial" charset="0"/>
              </a:rPr>
              <a:t>Time difference of 2PMTs attached with the same scintillator</a:t>
            </a:r>
          </a:p>
          <a:p>
            <a:pPr indent="-273050" eaLnBrk="1" hangingPunct="1">
              <a:lnSpc>
                <a:spcPct val="80000"/>
              </a:lnSpc>
              <a:buFont typeface="Wingdings" pitchFamily="2" charset="2"/>
              <a:buChar char=""/>
            </a:pPr>
            <a:endParaRPr lang="en-US" altLang="ja-JP" sz="2000" dirty="0" smtClean="0">
              <a:latin typeface="Arial" charset="0"/>
            </a:endParaRPr>
          </a:p>
          <a:p>
            <a:pPr indent="-273050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ja-JP" sz="2000" u="sng" dirty="0" smtClean="0">
                <a:latin typeface="Arial" charset="0"/>
              </a:rPr>
              <a:t>Timing resolution</a:t>
            </a:r>
          </a:p>
          <a:p>
            <a:pPr indent="-273050" eaLnBrk="1" hangingPunct="1">
              <a:lnSpc>
                <a:spcPct val="80000"/>
              </a:lnSpc>
              <a:buFont typeface="Wingdings 2" pitchFamily="18" charset="2"/>
              <a:buNone/>
            </a:pPr>
            <a:endParaRPr lang="en-US" altLang="ja-JP" sz="600" dirty="0" smtClean="0">
              <a:latin typeface="Arial" charset="0"/>
            </a:endParaRPr>
          </a:p>
          <a:p>
            <a:pPr indent="-273050" eaLnBrk="1" hangingPunct="1">
              <a:lnSpc>
                <a:spcPct val="80000"/>
              </a:lnSpc>
            </a:pPr>
            <a:r>
              <a:rPr lang="en-US" altLang="ja-JP" sz="2000" dirty="0" smtClean="0">
                <a:latin typeface="Arial" charset="0"/>
              </a:rPr>
              <a:t>78 ps </a:t>
            </a:r>
            <a:r>
              <a:rPr lang="en-US" altLang="ja-JP" sz="2000" dirty="0" smtClean="0">
                <a:latin typeface="Symbol" pitchFamily="18" charset="2"/>
              </a:rPr>
              <a:t>s</a:t>
            </a:r>
            <a:r>
              <a:rPr lang="en-US" altLang="ja-JP" sz="2000" dirty="0" smtClean="0">
                <a:latin typeface="Arial" charset="0"/>
              </a:rPr>
              <a:t> = 135 </a:t>
            </a:r>
            <a:r>
              <a:rPr lang="az-Cyrl-AZ" altLang="ja-JP" sz="2000" dirty="0" smtClean="0">
                <a:latin typeface="Arial" charset="0"/>
              </a:rPr>
              <a:t>Ө</a:t>
            </a:r>
            <a:r>
              <a:rPr lang="en-US" altLang="ja-JP" sz="2000" dirty="0" smtClean="0">
                <a:latin typeface="Arial" charset="0"/>
              </a:rPr>
              <a:t> 58 </a:t>
            </a:r>
            <a:r>
              <a:rPr lang="az-Cyrl-AZ" altLang="ja-JP" sz="2000" dirty="0" smtClean="0">
                <a:latin typeface="Arial" charset="0"/>
              </a:rPr>
              <a:t>Ө</a:t>
            </a:r>
            <a:r>
              <a:rPr lang="en-US" altLang="ja-JP" sz="2000" dirty="0" smtClean="0">
                <a:latin typeface="Arial" charset="0"/>
              </a:rPr>
              <a:t> 93 ps at 55MeV</a:t>
            </a:r>
          </a:p>
          <a:p>
            <a:pPr lvl="1" indent="-319088" eaLnBrk="1" hangingPunct="1">
              <a:lnSpc>
                <a:spcPct val="80000"/>
              </a:lnSpc>
              <a:spcBef>
                <a:spcPct val="0"/>
              </a:spcBef>
              <a:buFont typeface="Wingdings 2" pitchFamily="18" charset="2"/>
              <a:buChar char=""/>
            </a:pPr>
            <a:r>
              <a:rPr lang="en-US" altLang="ja-JP" sz="1800" dirty="0" smtClean="0">
                <a:latin typeface="Arial" charset="0"/>
              </a:rPr>
              <a:t>Better resolution (68ps </a:t>
            </a:r>
            <a:r>
              <a:rPr lang="en-US" altLang="ja-JP" sz="1800" dirty="0" smtClean="0">
                <a:latin typeface="Symbol" pitchFamily="18" charset="2"/>
              </a:rPr>
              <a:t>s</a:t>
            </a:r>
            <a:r>
              <a:rPr lang="en-US" altLang="ja-JP" sz="1800" dirty="0" smtClean="0">
                <a:latin typeface="Arial" charset="0"/>
              </a:rPr>
              <a:t>) at the end of run 2008</a:t>
            </a:r>
            <a:br>
              <a:rPr lang="en-US" altLang="ja-JP" sz="1800" dirty="0" smtClean="0">
                <a:latin typeface="Arial" charset="0"/>
              </a:rPr>
            </a:br>
            <a:r>
              <a:rPr lang="en-US" altLang="ja-JP" sz="1800" dirty="0" smtClean="0">
                <a:latin typeface="Arial" charset="0"/>
              </a:rPr>
              <a:t>                    due to the light-yield recovery</a:t>
            </a:r>
          </a:p>
          <a:p>
            <a:pPr indent="-273050" eaLnBrk="1" hangingPunct="1">
              <a:lnSpc>
                <a:spcPct val="80000"/>
              </a:lnSpc>
            </a:pPr>
            <a:r>
              <a:rPr lang="en-US" altLang="ja-JP" sz="2000" dirty="0" smtClean="0">
                <a:latin typeface="Arial" charset="0"/>
              </a:rPr>
              <a:t>80±6 ps </a:t>
            </a:r>
            <a:r>
              <a:rPr lang="en-US" altLang="ja-JP" sz="2000" dirty="0" smtClean="0">
                <a:latin typeface="Symbol" pitchFamily="18" charset="2"/>
              </a:rPr>
              <a:t>s</a:t>
            </a:r>
            <a:r>
              <a:rPr lang="en-US" altLang="ja-JP" sz="2000" dirty="0" smtClean="0">
                <a:latin typeface="Arial" charset="0"/>
              </a:rPr>
              <a:t> at signal energy (53MeV)</a:t>
            </a:r>
            <a:br>
              <a:rPr lang="en-US" altLang="ja-JP" sz="2000" dirty="0" smtClean="0">
                <a:latin typeface="Arial" charset="0"/>
              </a:rPr>
            </a:br>
            <a:r>
              <a:rPr lang="en-US" altLang="ja-JP" sz="2000" dirty="0" smtClean="0">
                <a:latin typeface="Arial" charset="0"/>
              </a:rPr>
              <a:t>                after correction of energy dependence</a:t>
            </a:r>
          </a:p>
        </p:txBody>
      </p:sp>
      <p:sp>
        <p:nvSpPr>
          <p:cNvPr id="2054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2055" name="Picture 52" descr="gemcolm2w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375" t="13562" r="15398" b="15500"/>
          <a:stretch>
            <a:fillRect/>
          </a:stretch>
        </p:blipFill>
        <p:spPr bwMode="auto">
          <a:xfrm>
            <a:off x="714375" y="1200150"/>
            <a:ext cx="251936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Line 53"/>
          <p:cNvSpPr>
            <a:spLocks noChangeAspect="1" noChangeShapeType="1"/>
          </p:cNvSpPr>
          <p:nvPr/>
        </p:nvSpPr>
        <p:spPr bwMode="auto">
          <a:xfrm flipV="1">
            <a:off x="2089150" y="2192338"/>
            <a:ext cx="611188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2057" name="Line 54"/>
          <p:cNvSpPr>
            <a:spLocks noChangeAspect="1" noChangeShapeType="1"/>
          </p:cNvSpPr>
          <p:nvPr/>
        </p:nvSpPr>
        <p:spPr bwMode="auto">
          <a:xfrm flipH="1">
            <a:off x="1465263" y="2470150"/>
            <a:ext cx="534987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2058" name="Text Box 62"/>
          <p:cNvSpPr txBox="1">
            <a:spLocks noChangeArrowheads="1"/>
          </p:cNvSpPr>
          <p:nvPr/>
        </p:nvSpPr>
        <p:spPr bwMode="auto">
          <a:xfrm>
            <a:off x="2005013" y="1360488"/>
            <a:ext cx="170973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 dirty="0"/>
              <a:t>Pre-shower counter</a:t>
            </a:r>
          </a:p>
          <a:p>
            <a:pPr>
              <a:spcBef>
                <a:spcPct val="50000"/>
              </a:spcBef>
            </a:pPr>
            <a:r>
              <a:rPr lang="en-US" altLang="ja-JP" sz="1200" dirty="0"/>
              <a:t>(2 plastic scintillator )</a:t>
            </a:r>
          </a:p>
        </p:txBody>
      </p:sp>
      <p:sp>
        <p:nvSpPr>
          <p:cNvPr id="2059" name="Text Box 70"/>
          <p:cNvSpPr txBox="1">
            <a:spLocks noChangeArrowheads="1"/>
          </p:cNvSpPr>
          <p:nvPr/>
        </p:nvSpPr>
        <p:spPr bwMode="auto">
          <a:xfrm>
            <a:off x="1614488" y="2208213"/>
            <a:ext cx="358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dirty="0">
                <a:latin typeface="Symbol" pitchFamily="18" charset="2"/>
              </a:rPr>
              <a:t>g</a:t>
            </a:r>
          </a:p>
        </p:txBody>
      </p:sp>
      <p:sp>
        <p:nvSpPr>
          <p:cNvPr id="2060" name="Text Box 71"/>
          <p:cNvSpPr txBox="1">
            <a:spLocks noChangeArrowheads="1"/>
          </p:cNvSpPr>
          <p:nvPr/>
        </p:nvSpPr>
        <p:spPr bwMode="auto">
          <a:xfrm>
            <a:off x="2155825" y="1992313"/>
            <a:ext cx="358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dirty="0">
                <a:latin typeface="Symbol" pitchFamily="18" charset="2"/>
              </a:rPr>
              <a:t>g</a:t>
            </a:r>
          </a:p>
        </p:txBody>
      </p:sp>
      <p:pic>
        <p:nvPicPr>
          <p:cNvPr id="2061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9175" y="1928813"/>
            <a:ext cx="29019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2" name="コンテンツ プレースホルダ 2"/>
          <p:cNvSpPr txBox="1">
            <a:spLocks/>
          </p:cNvSpPr>
          <p:nvPr/>
        </p:nvSpPr>
        <p:spPr bwMode="auto">
          <a:xfrm>
            <a:off x="3714750" y="1142984"/>
            <a:ext cx="4786313" cy="128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438150" indent="-319088">
              <a:lnSpc>
                <a:spcPct val="9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1700" dirty="0">
                <a:ea typeface="HGｺﾞｼｯｸM" pitchFamily="49" charset="-128"/>
              </a:rPr>
              <a:t>Use pre-shower counter as a reference</a:t>
            </a:r>
          </a:p>
          <a:p>
            <a:pPr marL="438150" indent="-319088">
              <a:lnSpc>
                <a:spcPct val="9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1700" dirty="0">
                <a:ea typeface="HGｺﾞｼｯｸM" pitchFamily="49" charset="-128"/>
              </a:rPr>
              <a:t>Difference of LXe – pre-shower counter</a:t>
            </a:r>
          </a:p>
          <a:p>
            <a:pPr marL="438150" indent="-319088">
              <a:lnSpc>
                <a:spcPct val="9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1700" b="1" dirty="0">
                <a:ea typeface="HGｺﾞｼｯｸM" pitchFamily="49" charset="-128"/>
              </a:rPr>
              <a:t>135ps </a:t>
            </a:r>
            <a:r>
              <a:rPr lang="en-US" altLang="ja-JP" sz="1700" b="1" dirty="0">
                <a:latin typeface="Symbol" pitchFamily="18" charset="2"/>
                <a:ea typeface="HGｺﾞｼｯｸM" pitchFamily="49" charset="-128"/>
              </a:rPr>
              <a:t>s</a:t>
            </a:r>
            <a:r>
              <a:rPr lang="en-US" altLang="ja-JP" sz="1700" b="1" dirty="0">
                <a:ea typeface="HGｺﾞｼｯｸM" pitchFamily="49" charset="-128"/>
              </a:rPr>
              <a:t> at 55MeV</a:t>
            </a:r>
          </a:p>
          <a:p>
            <a:pPr marL="438150" indent="-319088">
              <a:lnSpc>
                <a:spcPct val="9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1700" dirty="0">
                <a:ea typeface="HGｺﾞｼｯｸM" pitchFamily="49" charset="-128"/>
              </a:rPr>
              <a:t>127ps </a:t>
            </a:r>
            <a:r>
              <a:rPr lang="en-US" altLang="ja-JP" sz="1700" dirty="0">
                <a:latin typeface="Symbol" pitchFamily="18" charset="2"/>
                <a:ea typeface="HGｺﾞｼｯｸM" pitchFamily="49" charset="-128"/>
              </a:rPr>
              <a:t>s</a:t>
            </a:r>
            <a:r>
              <a:rPr lang="en-US" altLang="ja-JP" sz="1700" dirty="0">
                <a:ea typeface="HGｺﾞｼｯｸM" pitchFamily="49" charset="-128"/>
              </a:rPr>
              <a:t> at 83MeV</a:t>
            </a:r>
            <a:endParaRPr lang="ja-JP" altLang="en-US" sz="1700" dirty="0">
              <a:ea typeface="HGｺﾞｼｯｸM" pitchFamily="49" charset="-128"/>
            </a:endParaRPr>
          </a:p>
        </p:txBody>
      </p:sp>
      <p:sp>
        <p:nvSpPr>
          <p:cNvPr id="2063" name="Text Box 62"/>
          <p:cNvSpPr txBox="1">
            <a:spLocks noChangeArrowheads="1"/>
          </p:cNvSpPr>
          <p:nvPr/>
        </p:nvSpPr>
        <p:spPr bwMode="auto">
          <a:xfrm>
            <a:off x="214313" y="1352550"/>
            <a:ext cx="13525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 dirty="0"/>
              <a:t>LXe detector</a:t>
            </a:r>
          </a:p>
        </p:txBody>
      </p:sp>
      <p:cxnSp>
        <p:nvCxnSpPr>
          <p:cNvPr id="20" name="直線矢印コネクタ 19"/>
          <p:cNvCxnSpPr/>
          <p:nvPr/>
        </p:nvCxnSpPr>
        <p:spPr>
          <a:xfrm rot="10800000" flipV="1">
            <a:off x="4714875" y="4929188"/>
            <a:ext cx="2286000" cy="1071562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rot="5400000">
            <a:off x="5987257" y="5144294"/>
            <a:ext cx="2000250" cy="1587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66" name="スライド番号プレースホルダ 2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CD632B47-44C9-4188-A1CA-318F7F948992}" type="slidenum">
              <a:rPr lang="ja-JP" altLang="en-US" smtClean="0">
                <a:ea typeface="ＭＳ Ｐゴシック" pitchFamily="50" charset="-128"/>
              </a:rPr>
              <a:pPr/>
              <a:t>21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2067" name="フッター プレースホルダ 2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2068" name="テキスト ボックス 23"/>
          <p:cNvSpPr txBox="1">
            <a:spLocks noChangeArrowheads="1"/>
          </p:cNvSpPr>
          <p:nvPr/>
        </p:nvSpPr>
        <p:spPr bwMode="auto">
          <a:xfrm>
            <a:off x="4500563" y="3214688"/>
            <a:ext cx="15001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i="1" dirty="0"/>
              <a:t>However</a:t>
            </a:r>
            <a:r>
              <a:rPr lang="en-US" altLang="ja-JP" sz="1400" dirty="0"/>
              <a:t>…</a:t>
            </a:r>
            <a:endParaRPr lang="ja-JP" altLang="en-US" sz="1400" dirty="0"/>
          </a:p>
        </p:txBody>
      </p:sp>
      <p:cxnSp>
        <p:nvCxnSpPr>
          <p:cNvPr id="26" name="直線矢印コネクタ 25"/>
          <p:cNvCxnSpPr/>
          <p:nvPr/>
        </p:nvCxnSpPr>
        <p:spPr>
          <a:xfrm rot="10800000">
            <a:off x="6000750" y="2000250"/>
            <a:ext cx="1571625" cy="785813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0" name="Object 21"/>
          <p:cNvGraphicFramePr>
            <a:graphicFrameLocks noChangeAspect="1"/>
          </p:cNvGraphicFramePr>
          <p:nvPr/>
        </p:nvGraphicFramePr>
        <p:xfrm>
          <a:off x="7820025" y="4214813"/>
          <a:ext cx="966788" cy="469900"/>
        </p:xfrm>
        <a:graphic>
          <a:graphicData uri="http://schemas.openxmlformats.org/presentationml/2006/ole">
            <p:oleObj spid="_x0000_s2050" name="数式" r:id="rId7" imgW="609480" imgH="469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Position</a:t>
            </a:r>
            <a:endParaRPr lang="ja-JP" altLang="en-US" dirty="0" smtClean="0"/>
          </a:p>
        </p:txBody>
      </p:sp>
      <p:sp>
        <p:nvSpPr>
          <p:cNvPr id="34819" name="コンテンツ プレースホルダ 2"/>
          <p:cNvSpPr>
            <a:spLocks noGrp="1"/>
          </p:cNvSpPr>
          <p:nvPr>
            <p:ph idx="1"/>
          </p:nvPr>
        </p:nvSpPr>
        <p:spPr>
          <a:xfrm>
            <a:off x="1785938" y="1143000"/>
            <a:ext cx="7358062" cy="12858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ja-JP" sz="1800" dirty="0" smtClean="0">
                <a:latin typeface="Arial" charset="0"/>
              </a:rPr>
              <a:t>Use Monte Carlo simulation for whole acceptance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1800" dirty="0" smtClean="0">
                <a:latin typeface="Arial" charset="0"/>
              </a:rPr>
              <a:t>Partially confirmed by </a:t>
            </a:r>
            <a:r>
              <a:rPr lang="en-US" altLang="ja-JP" sz="1800" dirty="0" smtClean="0">
                <a:latin typeface="Symbol" pitchFamily="18" charset="2"/>
              </a:rPr>
              <a:t>p</a:t>
            </a:r>
            <a:r>
              <a:rPr lang="en-US" altLang="ja-JP" sz="1800" baseline="30000" dirty="0" smtClean="0">
                <a:latin typeface="Arial" charset="0"/>
              </a:rPr>
              <a:t>0</a:t>
            </a:r>
            <a:r>
              <a:rPr lang="en-US" altLang="ja-JP" sz="1800" dirty="0" smtClean="0">
                <a:latin typeface="Arial" charset="0"/>
              </a:rPr>
              <a:t> run with lead collimators in front of LXe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500" dirty="0" smtClean="0">
                <a:latin typeface="Arial" charset="0"/>
              </a:rPr>
              <a:t>18mm thickness with 10mm slits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500" dirty="0" smtClean="0">
                <a:latin typeface="Arial" charset="0"/>
              </a:rPr>
              <a:t>55~83MeV in </a:t>
            </a:r>
            <a:r>
              <a:rPr lang="en-US" altLang="ja-JP" sz="1500" dirty="0" smtClean="0">
                <a:latin typeface="Symbol" pitchFamily="18" charset="2"/>
              </a:rPr>
              <a:t>p</a:t>
            </a:r>
            <a:r>
              <a:rPr lang="en-US" altLang="ja-JP" sz="1500" baseline="30000" dirty="0" smtClean="0">
                <a:latin typeface="Arial" charset="0"/>
              </a:rPr>
              <a:t>0</a:t>
            </a:r>
            <a:r>
              <a:rPr lang="en-US" altLang="ja-JP" sz="1500" dirty="0" smtClean="0">
                <a:latin typeface="Arial" charset="0"/>
              </a:rPr>
              <a:t> decay</a:t>
            </a:r>
            <a:endParaRPr lang="ja-JP" altLang="en-US" sz="1500" dirty="0" smtClean="0">
              <a:latin typeface="Arial" charset="0"/>
            </a:endParaRPr>
          </a:p>
        </p:txBody>
      </p:sp>
      <p:sp>
        <p:nvSpPr>
          <p:cNvPr id="34820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34821" name="Picture 7" descr="C:\Documents and Settings\nisimura\My Documents\meg\MEGXECPositionPi0Collimator_Aug09_Col47FitV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3898900"/>
            <a:ext cx="3286125" cy="245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8" descr="C:\Documents and Settings\nisimura\My Documents\meg\MEGXECPositionPi0Collimator_Aug09_MCCol47FitV.gif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63" y="4494213"/>
            <a:ext cx="2297112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9" descr="C:\Documents and Settings\nisimura\My Documents\meg\MEGXECPositionPi0Collimator_Aug09_Col47UVsV.gif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63" y="1928801"/>
            <a:ext cx="2643187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Picture 4" descr="HPIM0101"/>
          <p:cNvPicPr>
            <a:picLocks noChangeAspect="1" noChangeArrowheads="1"/>
          </p:cNvPicPr>
          <p:nvPr/>
        </p:nvPicPr>
        <p:blipFill>
          <a:blip r:embed="rId6">
            <a:lum bright="18000"/>
          </a:blip>
          <a:srcRect t="15671" b="23972"/>
          <a:stretch>
            <a:fillRect/>
          </a:stretch>
        </p:blipFill>
        <p:spPr bwMode="auto">
          <a:xfrm>
            <a:off x="2714625" y="2571750"/>
            <a:ext cx="2524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テキスト ボックス 11"/>
          <p:cNvSpPr txBox="1">
            <a:spLocks noChangeArrowheads="1"/>
          </p:cNvSpPr>
          <p:nvPr/>
        </p:nvSpPr>
        <p:spPr bwMode="auto">
          <a:xfrm>
            <a:off x="2714625" y="2243138"/>
            <a:ext cx="15001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lead slit</a:t>
            </a:r>
            <a:endParaRPr lang="ja-JP" altLang="en-US" dirty="0"/>
          </a:p>
        </p:txBody>
      </p:sp>
      <p:sp>
        <p:nvSpPr>
          <p:cNvPr id="34826" name="テキスト ボックス 12"/>
          <p:cNvSpPr txBox="1">
            <a:spLocks noChangeArrowheads="1"/>
          </p:cNvSpPr>
          <p:nvPr/>
        </p:nvSpPr>
        <p:spPr bwMode="auto">
          <a:xfrm>
            <a:off x="4357688" y="5715000"/>
            <a:ext cx="1333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 smtClean="0"/>
              <a:t>simulation</a:t>
            </a:r>
            <a:endParaRPr lang="ja-JP" altLang="en-US" dirty="0"/>
          </a:p>
        </p:txBody>
      </p:sp>
      <p:sp>
        <p:nvSpPr>
          <p:cNvPr id="34827" name="テキスト ボックス 13"/>
          <p:cNvSpPr txBox="1">
            <a:spLocks noChangeArrowheads="1"/>
          </p:cNvSpPr>
          <p:nvPr/>
        </p:nvSpPr>
        <p:spPr bwMode="auto">
          <a:xfrm>
            <a:off x="7143750" y="5668963"/>
            <a:ext cx="1500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data</a:t>
            </a:r>
            <a:endParaRPr lang="ja-JP" altLang="en-US" dirty="0"/>
          </a:p>
        </p:txBody>
      </p:sp>
      <p:sp>
        <p:nvSpPr>
          <p:cNvPr id="34828" name="テキスト ボックス 14"/>
          <p:cNvSpPr txBox="1">
            <a:spLocks noChangeArrowheads="1"/>
          </p:cNvSpPr>
          <p:nvPr/>
        </p:nvSpPr>
        <p:spPr bwMode="auto">
          <a:xfrm>
            <a:off x="6183313" y="3702039"/>
            <a:ext cx="1889125" cy="2143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r>
              <a:rPr lang="en-US" altLang="ja-JP" sz="1400" dirty="0"/>
              <a:t>along beam axis [cm]</a:t>
            </a:r>
            <a:endParaRPr lang="ja-JP" altLang="en-US" sz="1400" dirty="0"/>
          </a:p>
        </p:txBody>
      </p:sp>
      <p:sp>
        <p:nvSpPr>
          <p:cNvPr id="34829" name="テキスト ボックス 15"/>
          <p:cNvSpPr txBox="1">
            <a:spLocks noChangeArrowheads="1"/>
          </p:cNvSpPr>
          <p:nvPr/>
        </p:nvSpPr>
        <p:spPr bwMode="auto">
          <a:xfrm rot="16200000">
            <a:off x="4923632" y="2753507"/>
            <a:ext cx="1643062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dirty="0"/>
              <a:t>lower – upper [cm]</a:t>
            </a:r>
            <a:endParaRPr lang="ja-JP" altLang="en-US" sz="1400" dirty="0"/>
          </a:p>
        </p:txBody>
      </p:sp>
      <p:sp>
        <p:nvSpPr>
          <p:cNvPr id="34830" name="コンテンツ プレースホルダ 2"/>
          <p:cNvSpPr txBox="1">
            <a:spLocks/>
          </p:cNvSpPr>
          <p:nvPr/>
        </p:nvSpPr>
        <p:spPr bwMode="auto">
          <a:xfrm>
            <a:off x="0" y="3929063"/>
            <a:ext cx="54292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>
                <a:cs typeface="Arial" charset="0"/>
              </a:rPr>
              <a:t>5mm </a:t>
            </a:r>
            <a:r>
              <a:rPr lang="en-US" altLang="ja-JP" dirty="0">
                <a:latin typeface="Symbol" pitchFamily="18" charset="2"/>
                <a:cs typeface="Arial" charset="0"/>
              </a:rPr>
              <a:t>s</a:t>
            </a:r>
            <a:r>
              <a:rPr lang="en-US" altLang="ja-JP" dirty="0">
                <a:cs typeface="Arial" charset="0"/>
              </a:rPr>
              <a:t> along the LXe surface</a:t>
            </a:r>
            <a:endParaRPr lang="en-US" altLang="ja-JP" dirty="0">
              <a:ea typeface="HGｺﾞｼｯｸM" pitchFamily="49" charset="-128"/>
            </a:endParaRP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1500" dirty="0">
                <a:cs typeface="Arial" charset="0"/>
              </a:rPr>
              <a:t>Fit with 2 error-functions + 3 gaussians + floor</a:t>
            </a:r>
            <a:endParaRPr lang="en-US" altLang="ja-JP" sz="1500" dirty="0">
              <a:ea typeface="HGｺﾞｼｯｸM" pitchFamily="49" charset="-128"/>
            </a:endParaRP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1500" dirty="0">
                <a:ea typeface="HGｺﾞｼｯｸM" pitchFamily="49" charset="-128"/>
              </a:rPr>
              <a:t>6.8mm </a:t>
            </a:r>
            <a:r>
              <a:rPr lang="en-US" altLang="ja-JP" sz="1500" dirty="0">
                <a:latin typeface="Symbol" pitchFamily="18" charset="2"/>
                <a:ea typeface="HGｺﾞｼｯｸM" pitchFamily="49" charset="-128"/>
              </a:rPr>
              <a:t>s</a:t>
            </a:r>
            <a:r>
              <a:rPr lang="en-US" altLang="ja-JP" sz="1500" dirty="0">
                <a:ea typeface="HGｺﾞｼｯｸM" pitchFamily="49" charset="-128"/>
              </a:rPr>
              <a:t> average</a:t>
            </a: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1500" dirty="0">
                <a:ea typeface="HGｺﾞｼｯｸM" pitchFamily="49" charset="-128"/>
              </a:rPr>
              <a:t>Beam spread of ~8mm </a:t>
            </a:r>
            <a:r>
              <a:rPr lang="en-US" altLang="ja-JP" sz="1500" dirty="0">
                <a:latin typeface="Symbol" pitchFamily="18" charset="2"/>
                <a:ea typeface="HGｺﾞｼｯｸM" pitchFamily="49" charset="-128"/>
              </a:rPr>
              <a:t>s</a:t>
            </a:r>
            <a:r>
              <a:rPr lang="en-US" altLang="ja-JP" sz="1500" dirty="0">
                <a:ea typeface="HGｺﾞｼｯｸM" pitchFamily="49" charset="-128"/>
              </a:rPr>
              <a:t> in target</a:t>
            </a:r>
            <a:br>
              <a:rPr lang="en-US" altLang="ja-JP" sz="1500" dirty="0">
                <a:ea typeface="HGｺﾞｼｯｸM" pitchFamily="49" charset="-128"/>
              </a:rPr>
            </a:br>
            <a:r>
              <a:rPr lang="en-US" altLang="ja-JP" sz="1500" dirty="0">
                <a:ea typeface="HGｺﾞｼｯｸM" pitchFamily="49" charset="-128"/>
              </a:rPr>
              <a:t>       </a:t>
            </a:r>
            <a:r>
              <a:rPr lang="en-US" altLang="ja-JP" sz="1500" dirty="0">
                <a:solidFill>
                  <a:srgbClr val="000000"/>
                </a:solidFill>
              </a:rPr>
              <a:t>→</a:t>
            </a:r>
            <a:r>
              <a:rPr lang="en-US" altLang="ja-JP" sz="1500" dirty="0">
                <a:ea typeface="HGｺﾞｼｯｸM" pitchFamily="49" charset="-128"/>
              </a:rPr>
              <a:t>  ~2mm </a:t>
            </a:r>
            <a:r>
              <a:rPr lang="en-US" altLang="ja-JP" sz="1500" dirty="0">
                <a:latin typeface="Symbol" pitchFamily="18" charset="2"/>
                <a:ea typeface="HGｺﾞｼｯｸM" pitchFamily="49" charset="-128"/>
              </a:rPr>
              <a:t>s</a:t>
            </a:r>
            <a:r>
              <a:rPr lang="en-US" altLang="ja-JP" sz="1500" dirty="0">
                <a:ea typeface="HGｺﾞｼｯｸM" pitchFamily="49" charset="-128"/>
              </a:rPr>
              <a:t> on detector surface</a:t>
            </a: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1500" dirty="0">
                <a:ea typeface="HGｺﾞｼｯｸM" pitchFamily="49" charset="-128"/>
              </a:rPr>
              <a:t>Projection of slit ~ 14mm</a:t>
            </a: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endParaRPr lang="en-US" altLang="ja-JP" sz="1500" dirty="0">
              <a:ea typeface="HGｺﾞｼｯｸM" pitchFamily="49" charset="-128"/>
            </a:endParaRPr>
          </a:p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>
                <a:ea typeface="HGｺﾞｼｯｸM" pitchFamily="49" charset="-128"/>
              </a:rPr>
              <a:t>6mm </a:t>
            </a:r>
            <a:r>
              <a:rPr lang="en-US" altLang="ja-JP" dirty="0">
                <a:latin typeface="Symbol" pitchFamily="18" charset="2"/>
                <a:ea typeface="HGｺﾞｼｯｸM" pitchFamily="49" charset="-128"/>
              </a:rPr>
              <a:t>s</a:t>
            </a:r>
            <a:r>
              <a:rPr lang="en-US" altLang="ja-JP" dirty="0">
                <a:ea typeface="HGｺﾞｼｯｸM" pitchFamily="49" charset="-128"/>
              </a:rPr>
              <a:t> along radial direction</a:t>
            </a:r>
            <a:br>
              <a:rPr lang="en-US" altLang="ja-JP" dirty="0">
                <a:ea typeface="HGｺﾞｼｯｸM" pitchFamily="49" charset="-128"/>
              </a:rPr>
            </a:br>
            <a:r>
              <a:rPr lang="en-US" altLang="ja-JP" dirty="0">
                <a:ea typeface="HGｺﾞｼｯｸM" pitchFamily="49" charset="-128"/>
              </a:rPr>
              <a:t>        from Monte Carlo simulation</a:t>
            </a:r>
            <a:endParaRPr lang="ja-JP" altLang="en-US" dirty="0">
              <a:ea typeface="HGｺﾞｼｯｸM" pitchFamily="49" charset="-128"/>
            </a:endParaRPr>
          </a:p>
        </p:txBody>
      </p:sp>
      <p:sp>
        <p:nvSpPr>
          <p:cNvPr id="28" name="左右矢印 27"/>
          <p:cNvSpPr/>
          <p:nvPr/>
        </p:nvSpPr>
        <p:spPr>
          <a:xfrm>
            <a:off x="5643563" y="5715000"/>
            <a:ext cx="857250" cy="398463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34832" name="テキスト ボックス 28"/>
          <p:cNvSpPr txBox="1">
            <a:spLocks noChangeArrowheads="1"/>
          </p:cNvSpPr>
          <p:nvPr/>
        </p:nvSpPr>
        <p:spPr bwMode="auto">
          <a:xfrm>
            <a:off x="5786438" y="1785926"/>
            <a:ext cx="2357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Projection on surface</a:t>
            </a:r>
            <a:endParaRPr lang="ja-JP" altLang="en-US" dirty="0"/>
          </a:p>
        </p:txBody>
      </p:sp>
      <p:cxnSp>
        <p:nvCxnSpPr>
          <p:cNvPr id="23" name="直線矢印コネクタ 22"/>
          <p:cNvCxnSpPr/>
          <p:nvPr/>
        </p:nvCxnSpPr>
        <p:spPr>
          <a:xfrm rot="5400000">
            <a:off x="7465219" y="2878754"/>
            <a:ext cx="1501775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rot="10800000" flipV="1">
            <a:off x="6321425" y="4071938"/>
            <a:ext cx="2536825" cy="95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835" name="スライド番号プレースホルダ 2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F0E0CF4F-F31A-4504-AF8F-E0B206358D60}" type="slidenum">
              <a:rPr lang="ja-JP" altLang="en-US" smtClean="0">
                <a:ea typeface="ＭＳ Ｐゴシック" pitchFamily="50" charset="-128"/>
              </a:rPr>
              <a:pPr/>
              <a:t>22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071546"/>
            <a:ext cx="1928794" cy="2643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softEdge rad="63500"/>
          </a:effectLst>
        </p:spPr>
      </p:pic>
      <p:cxnSp>
        <p:nvCxnSpPr>
          <p:cNvPr id="29" name="直線矢印コネクタ 28"/>
          <p:cNvCxnSpPr/>
          <p:nvPr/>
        </p:nvCxnSpPr>
        <p:spPr>
          <a:xfrm rot="10800000">
            <a:off x="1071563" y="2286000"/>
            <a:ext cx="2928937" cy="5715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曲折矢印 30"/>
          <p:cNvSpPr/>
          <p:nvPr/>
        </p:nvSpPr>
        <p:spPr>
          <a:xfrm rot="5400000">
            <a:off x="8322469" y="3393282"/>
            <a:ext cx="642937" cy="571500"/>
          </a:xfrm>
          <a:prstGeom prst="ben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34839" name="テキスト ボックス 15"/>
          <p:cNvSpPr txBox="1">
            <a:spLocks noChangeArrowheads="1"/>
          </p:cNvSpPr>
          <p:nvPr/>
        </p:nvSpPr>
        <p:spPr bwMode="auto">
          <a:xfrm>
            <a:off x="7358063" y="6183313"/>
            <a:ext cx="1643062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dirty="0"/>
              <a:t>lower – upper [cm]</a:t>
            </a:r>
            <a:endParaRPr lang="ja-JP" altLang="en-US" sz="1400" dirty="0"/>
          </a:p>
        </p:txBody>
      </p:sp>
      <p:sp>
        <p:nvSpPr>
          <p:cNvPr id="34840" name="テキスト ボックス 15"/>
          <p:cNvSpPr txBox="1">
            <a:spLocks noChangeArrowheads="1"/>
          </p:cNvSpPr>
          <p:nvPr/>
        </p:nvSpPr>
        <p:spPr bwMode="auto">
          <a:xfrm>
            <a:off x="5715000" y="6183313"/>
            <a:ext cx="500063" cy="2460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000" dirty="0"/>
              <a:t>[cm]</a:t>
            </a:r>
            <a:endParaRPr lang="ja-JP" altLang="en-US" sz="1000" dirty="0"/>
          </a:p>
        </p:txBody>
      </p:sp>
      <p:sp>
        <p:nvSpPr>
          <p:cNvPr id="34841" name="フッター プレースホルダ 3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32" name="フリーフォーム 31"/>
          <p:cNvSpPr/>
          <p:nvPr/>
        </p:nvSpPr>
        <p:spPr>
          <a:xfrm>
            <a:off x="470079" y="1828800"/>
            <a:ext cx="225380" cy="1506828"/>
          </a:xfrm>
          <a:custGeom>
            <a:avLst/>
            <a:gdLst>
              <a:gd name="connsiteX0" fmla="*/ 212501 w 225380"/>
              <a:gd name="connsiteY0" fmla="*/ 0 h 1506828"/>
              <a:gd name="connsiteX1" fmla="*/ 122349 w 225380"/>
              <a:gd name="connsiteY1" fmla="*/ 77273 h 1506828"/>
              <a:gd name="connsiteX2" fmla="*/ 32197 w 225380"/>
              <a:gd name="connsiteY2" fmla="*/ 399245 h 1506828"/>
              <a:gd name="connsiteX3" fmla="*/ 6439 w 225380"/>
              <a:gd name="connsiteY3" fmla="*/ 824248 h 1506828"/>
              <a:gd name="connsiteX4" fmla="*/ 70834 w 225380"/>
              <a:gd name="connsiteY4" fmla="*/ 1184856 h 1506828"/>
              <a:gd name="connsiteX5" fmla="*/ 225380 w 225380"/>
              <a:gd name="connsiteY5" fmla="*/ 1506828 h 150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5380" h="1506828">
                <a:moveTo>
                  <a:pt x="212501" y="0"/>
                </a:moveTo>
                <a:cubicBezTo>
                  <a:pt x="182450" y="5366"/>
                  <a:pt x="152400" y="10732"/>
                  <a:pt x="122349" y="77273"/>
                </a:cubicBezTo>
                <a:cubicBezTo>
                  <a:pt x="92298" y="143814"/>
                  <a:pt x="51515" y="274749"/>
                  <a:pt x="32197" y="399245"/>
                </a:cubicBezTo>
                <a:cubicBezTo>
                  <a:pt x="12879" y="523741"/>
                  <a:pt x="0" y="693313"/>
                  <a:pt x="6439" y="824248"/>
                </a:cubicBezTo>
                <a:cubicBezTo>
                  <a:pt x="12878" y="955183"/>
                  <a:pt x="34344" y="1071093"/>
                  <a:pt x="70834" y="1184856"/>
                </a:cubicBezTo>
                <a:cubicBezTo>
                  <a:pt x="107324" y="1298619"/>
                  <a:pt x="166352" y="1402723"/>
                  <a:pt x="225380" y="1506828"/>
                </a:cubicBezTo>
              </a:path>
            </a:pathLst>
          </a:custGeom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33" name="直線矢印コネクタ 32"/>
          <p:cNvCxnSpPr/>
          <p:nvPr/>
        </p:nvCxnSpPr>
        <p:spPr>
          <a:xfrm rot="10800000">
            <a:off x="3571868" y="4143380"/>
            <a:ext cx="250033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Detection efficiency</a:t>
            </a:r>
            <a:endParaRPr lang="ja-JP" altLang="en-US" dirty="0" smtClean="0"/>
          </a:p>
        </p:txBody>
      </p:sp>
      <p:sp>
        <p:nvSpPr>
          <p:cNvPr id="35843" name="コンテンツ プレースホルダ 2"/>
          <p:cNvSpPr>
            <a:spLocks noGrp="1"/>
          </p:cNvSpPr>
          <p:nvPr>
            <p:ph idx="1"/>
          </p:nvPr>
        </p:nvSpPr>
        <p:spPr>
          <a:xfrm>
            <a:off x="142875" y="1143000"/>
            <a:ext cx="9001125" cy="17859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altLang="ja-JP" sz="1800" dirty="0" smtClean="0">
                <a:latin typeface="Arial" charset="0"/>
              </a:rPr>
              <a:t>3 methods to estimate the detection efficiency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1800" dirty="0" smtClean="0">
                <a:latin typeface="Arial" charset="0"/>
              </a:rPr>
              <a:t>Monte Carlo simulation of signal </a:t>
            </a:r>
            <a:r>
              <a:rPr lang="en-US" altLang="ja-JP" sz="1800" dirty="0" smtClean="0">
                <a:latin typeface="Symbol" pitchFamily="18" charset="2"/>
              </a:rPr>
              <a:t>g</a:t>
            </a:r>
            <a:r>
              <a:rPr lang="en-US" altLang="ja-JP" sz="1800" dirty="0" smtClean="0">
                <a:latin typeface="Arial" charset="0"/>
              </a:rPr>
              <a:t> ray</a:t>
            </a:r>
          </a:p>
          <a:p>
            <a:pPr eaLnBrk="1" hangingPunct="1">
              <a:lnSpc>
                <a:spcPct val="80000"/>
              </a:lnSpc>
            </a:pPr>
            <a:r>
              <a:rPr lang="en-US" altLang="ja-JP" sz="1800" dirty="0" smtClean="0">
                <a:latin typeface="Arial" charset="0"/>
              </a:rPr>
              <a:t>Count </a:t>
            </a:r>
            <a:r>
              <a:rPr lang="en-US" altLang="ja-JP" sz="1800" dirty="0" smtClean="0">
                <a:latin typeface="Symbol" pitchFamily="18" charset="2"/>
              </a:rPr>
              <a:t>g</a:t>
            </a:r>
            <a:r>
              <a:rPr lang="en-US" altLang="ja-JP" sz="1800" dirty="0" smtClean="0">
                <a:latin typeface="Arial" charset="0"/>
              </a:rPr>
              <a:t> from radiative </a:t>
            </a:r>
            <a:r>
              <a:rPr lang="en-US" altLang="ja-JP" sz="1800" dirty="0" smtClean="0">
                <a:latin typeface="Symbol" pitchFamily="18" charset="2"/>
              </a:rPr>
              <a:t>m</a:t>
            </a:r>
            <a:r>
              <a:rPr lang="en-US" altLang="ja-JP" sz="1800" dirty="0" smtClean="0">
                <a:latin typeface="Arial" charset="0"/>
              </a:rPr>
              <a:t> decay</a:t>
            </a:r>
          </a:p>
          <a:p>
            <a:pPr eaLnBrk="1" hangingPunct="1">
              <a:lnSpc>
                <a:spcPct val="80000"/>
              </a:lnSpc>
            </a:pPr>
            <a:endParaRPr lang="en-US" altLang="ja-JP" sz="18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ja-JP" sz="1800" dirty="0" smtClean="0">
                <a:latin typeface="Symbol" pitchFamily="18" charset="2"/>
              </a:rPr>
              <a:t>p</a:t>
            </a:r>
            <a:r>
              <a:rPr lang="en-US" altLang="ja-JP" sz="1800" baseline="30000" dirty="0" smtClean="0">
                <a:latin typeface="Arial" charset="0"/>
              </a:rPr>
              <a:t>0</a:t>
            </a:r>
            <a:r>
              <a:rPr lang="en-US" altLang="ja-JP" sz="1800" dirty="0" smtClean="0">
                <a:latin typeface="Arial" charset="0"/>
              </a:rPr>
              <a:t> </a:t>
            </a:r>
            <a:r>
              <a:rPr lang="en-US" altLang="ja-JP" sz="1800" dirty="0" smtClean="0">
                <a:solidFill>
                  <a:srgbClr val="000000"/>
                </a:solidFill>
                <a:latin typeface="Arial" charset="0"/>
              </a:rPr>
              <a:t>→ </a:t>
            </a:r>
            <a:r>
              <a:rPr lang="en-US" altLang="ja-JP" sz="1800" dirty="0" smtClean="0">
                <a:latin typeface="Arial" charset="0"/>
              </a:rPr>
              <a:t>2</a:t>
            </a:r>
            <a:r>
              <a:rPr lang="en-US" altLang="ja-JP" sz="1800" dirty="0" smtClean="0">
                <a:latin typeface="Symbol" pitchFamily="18" charset="2"/>
              </a:rPr>
              <a:t>g</a:t>
            </a:r>
            <a:r>
              <a:rPr lang="en-US" altLang="ja-JP" sz="1800" dirty="0" smtClean="0">
                <a:latin typeface="Arial" charset="0"/>
              </a:rPr>
              <a:t> tagged with NaI opposite to liquid xenon detector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500" dirty="0" smtClean="0">
                <a:latin typeface="Arial" charset="0"/>
              </a:rPr>
              <a:t>Count </a:t>
            </a:r>
            <a:r>
              <a:rPr lang="en-US" altLang="ja-JP" sz="1500" dirty="0" smtClean="0">
                <a:latin typeface="Symbol" pitchFamily="18" charset="2"/>
              </a:rPr>
              <a:t>g</a:t>
            </a:r>
            <a:r>
              <a:rPr lang="en-US" altLang="ja-JP" sz="1500" dirty="0" smtClean="0">
                <a:latin typeface="Arial" charset="0"/>
              </a:rPr>
              <a:t> around 55MeV tagged with around higher 83MeV at tagging NaI detector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500" dirty="0" smtClean="0">
                <a:latin typeface="Arial" charset="0"/>
              </a:rPr>
              <a:t>Subtract neutron background which comes from tail of 129MeV(</a:t>
            </a:r>
            <a:r>
              <a:rPr lang="en-US" altLang="ja-JP" sz="1500" dirty="0" smtClean="0">
                <a:latin typeface="Symbol" pitchFamily="18" charset="2"/>
              </a:rPr>
              <a:t>p </a:t>
            </a:r>
            <a:r>
              <a:rPr lang="en-US" altLang="ja-JP" sz="1500" baseline="30000" dirty="0" smtClean="0">
                <a:latin typeface="Arial" charset="0"/>
              </a:rPr>
              <a:t>- </a:t>
            </a:r>
            <a:r>
              <a:rPr lang="en-US" altLang="ja-JP" sz="1500" dirty="0" smtClean="0">
                <a:solidFill>
                  <a:srgbClr val="000000"/>
                </a:solidFill>
                <a:latin typeface="Arial" charset="0"/>
              </a:rPr>
              <a:t>→ n </a:t>
            </a:r>
            <a:r>
              <a:rPr lang="en-US" altLang="ja-JP" sz="1500" dirty="0" smtClean="0">
                <a:latin typeface="Symbol" pitchFamily="18" charset="2"/>
              </a:rPr>
              <a:t>g</a:t>
            </a:r>
            <a:r>
              <a:rPr lang="en-US" altLang="ja-JP" sz="1500" dirty="0" smtClean="0">
                <a:latin typeface="Arial" charset="0"/>
              </a:rPr>
              <a:t>) in NaI</a:t>
            </a:r>
          </a:p>
          <a:p>
            <a:pPr lvl="1" eaLnBrk="1" hangingPunct="1">
              <a:lnSpc>
                <a:spcPct val="80000"/>
              </a:lnSpc>
            </a:pPr>
            <a:endParaRPr lang="en-US" altLang="ja-JP" sz="1500" dirty="0" smtClean="0">
              <a:latin typeface="Arial" charset="0"/>
            </a:endParaRPr>
          </a:p>
        </p:txBody>
      </p:sp>
      <p:sp>
        <p:nvSpPr>
          <p:cNvPr id="35844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35845" name="Picture 7" descr="C:\Documents and Settings\nisimura\My Documents\meg\GEffM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0" y="3429000"/>
            <a:ext cx="2525713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8" descr="C:\Documents and Settings\nisimura\My Documents\meg\GEff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2786063"/>
            <a:ext cx="3500438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6" descr="col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948" b="10815"/>
          <a:stretch>
            <a:fillRect/>
          </a:stretch>
        </p:blipFill>
        <p:spPr bwMode="auto">
          <a:xfrm>
            <a:off x="357188" y="3214688"/>
            <a:ext cx="1944687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8" name="Line 20"/>
          <p:cNvSpPr>
            <a:spLocks noChangeShapeType="1"/>
          </p:cNvSpPr>
          <p:nvPr/>
        </p:nvSpPr>
        <p:spPr bwMode="auto">
          <a:xfrm>
            <a:off x="1365250" y="3984625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35849" name="Line 21"/>
          <p:cNvSpPr>
            <a:spLocks noChangeShapeType="1"/>
          </p:cNvSpPr>
          <p:nvPr/>
        </p:nvSpPr>
        <p:spPr bwMode="auto">
          <a:xfrm flipH="1">
            <a:off x="933450" y="3984625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35850" name="Text Box 22"/>
          <p:cNvSpPr txBox="1">
            <a:spLocks noChangeArrowheads="1"/>
          </p:cNvSpPr>
          <p:nvPr/>
        </p:nvSpPr>
        <p:spPr bwMode="auto">
          <a:xfrm>
            <a:off x="993775" y="3679825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/>
              <a:t>?</a:t>
            </a:r>
          </a:p>
        </p:txBody>
      </p:sp>
      <p:sp>
        <p:nvSpPr>
          <p:cNvPr id="35851" name="Text Box 34"/>
          <p:cNvSpPr txBox="1">
            <a:spLocks noChangeArrowheads="1"/>
          </p:cNvSpPr>
          <p:nvPr/>
        </p:nvSpPr>
        <p:spPr bwMode="auto">
          <a:xfrm>
            <a:off x="1436688" y="3667125"/>
            <a:ext cx="9350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 dirty="0"/>
              <a:t>83MeV </a:t>
            </a:r>
            <a:r>
              <a:rPr lang="en-US" altLang="ja-JP" sz="1200" dirty="0">
                <a:latin typeface="Symbol" pitchFamily="18" charset="2"/>
              </a:rPr>
              <a:t>g</a:t>
            </a:r>
          </a:p>
        </p:txBody>
      </p:sp>
      <p:sp>
        <p:nvSpPr>
          <p:cNvPr id="35852" name="Text Box 35"/>
          <p:cNvSpPr txBox="1">
            <a:spLocks noChangeArrowheads="1"/>
          </p:cNvSpPr>
          <p:nvPr/>
        </p:nvSpPr>
        <p:spPr bwMode="auto">
          <a:xfrm>
            <a:off x="769938" y="4011618"/>
            <a:ext cx="9350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 dirty="0"/>
              <a:t>55MeV </a:t>
            </a:r>
            <a:r>
              <a:rPr lang="en-US" altLang="ja-JP" sz="1200" dirty="0">
                <a:latin typeface="Symbol" pitchFamily="18" charset="2"/>
              </a:rPr>
              <a:t>g</a:t>
            </a:r>
          </a:p>
        </p:txBody>
      </p:sp>
      <p:sp>
        <p:nvSpPr>
          <p:cNvPr id="15" name="コンテンツ プレースホルダ 2"/>
          <p:cNvSpPr txBox="1">
            <a:spLocks/>
          </p:cNvSpPr>
          <p:nvPr/>
        </p:nvSpPr>
        <p:spPr>
          <a:xfrm>
            <a:off x="142875" y="5072063"/>
            <a:ext cx="8786813" cy="1428750"/>
          </a:xfrm>
          <a:prstGeom prst="rect">
            <a:avLst/>
          </a:prstGeom>
        </p:spPr>
        <p:txBody>
          <a:bodyPr lIns="54864" tIns="91440">
            <a:normAutofit/>
          </a:bodyPr>
          <a:lstStyle/>
          <a:p>
            <a:pPr marL="438150" indent="-319088"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1600" dirty="0">
                <a:ea typeface="HGｺﾞｼｯｸM" pitchFamily="49" charset="-128"/>
              </a:rPr>
              <a:t>All consistent within a few percent</a:t>
            </a:r>
          </a:p>
          <a:p>
            <a:pPr marL="438150" indent="-319088"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1600" dirty="0">
                <a:ea typeface="HGｺﾞｼｯｸM" pitchFamily="49" charset="-128"/>
              </a:rPr>
              <a:t>Efficiency estimated by Monte Carlo simulation</a:t>
            </a:r>
          </a:p>
          <a:p>
            <a:pPr marL="895350" lvl="1" indent="-319088"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1600" dirty="0">
                <a:ea typeface="HGｺﾞｼｯｸM" pitchFamily="49" charset="-128"/>
              </a:rPr>
              <a:t>Including analysis efficiency (pile up, cosmic ray, etc.)</a:t>
            </a:r>
          </a:p>
          <a:p>
            <a:pPr marL="895350" lvl="1" indent="-319088"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1600" dirty="0">
                <a:cs typeface="Arial" charset="0"/>
              </a:rPr>
              <a:t>E</a:t>
            </a:r>
            <a:r>
              <a:rPr lang="en-US" altLang="ja-JP" sz="1600" dirty="0">
                <a:latin typeface="Symbol" pitchFamily="18" charset="2"/>
                <a:cs typeface="Arial" charset="0"/>
              </a:rPr>
              <a:t>g</a:t>
            </a:r>
            <a:r>
              <a:rPr lang="en-US" altLang="ja-JP" sz="1600" dirty="0">
                <a:cs typeface="Arial" charset="0"/>
              </a:rPr>
              <a:t> &gt; </a:t>
            </a:r>
            <a:r>
              <a:rPr lang="en-US" altLang="ja-JP" sz="1600" dirty="0" smtClean="0">
                <a:cs typeface="Arial" charset="0"/>
              </a:rPr>
              <a:t>46MeV</a:t>
            </a:r>
            <a:endParaRPr lang="en-US" altLang="ja-JP" sz="1600" dirty="0">
              <a:ea typeface="HGｺﾞｼｯｸM" pitchFamily="49" charset="-128"/>
            </a:endParaRPr>
          </a:p>
          <a:p>
            <a:pPr marL="438150" indent="-319088"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1600" b="1" dirty="0">
                <a:ea typeface="HGｺﾞｼｯｸM" pitchFamily="49" charset="-128"/>
              </a:rPr>
              <a:t>Detection efficiency : 63</a:t>
            </a:r>
            <a:r>
              <a:rPr lang="en-US" altLang="ja-JP" sz="1600" b="1" dirty="0"/>
              <a:t>±</a:t>
            </a:r>
            <a:r>
              <a:rPr lang="en-US" altLang="ja-JP" sz="1600" b="1" dirty="0">
                <a:ea typeface="HGｺﾞｼｯｸM" pitchFamily="49" charset="-128"/>
              </a:rPr>
              <a:t>4%</a:t>
            </a:r>
          </a:p>
        </p:txBody>
      </p:sp>
      <p:sp>
        <p:nvSpPr>
          <p:cNvPr id="35854" name="テキスト ボックス 15"/>
          <p:cNvSpPr txBox="1">
            <a:spLocks noChangeArrowheads="1"/>
          </p:cNvSpPr>
          <p:nvPr/>
        </p:nvSpPr>
        <p:spPr bwMode="auto">
          <a:xfrm>
            <a:off x="3214688" y="3143250"/>
            <a:ext cx="1000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solidFill>
                  <a:srgbClr val="0070C0"/>
                </a:solidFill>
              </a:rPr>
              <a:t>neutron</a:t>
            </a:r>
            <a:endParaRPr lang="ja-JP" altLang="en-US" dirty="0">
              <a:solidFill>
                <a:srgbClr val="0070C0"/>
              </a:solidFill>
            </a:endParaRPr>
          </a:p>
        </p:txBody>
      </p:sp>
      <p:cxnSp>
        <p:nvCxnSpPr>
          <p:cNvPr id="19" name="直線矢印コネクタ 18"/>
          <p:cNvCxnSpPr>
            <a:stCxn id="35854" idx="2"/>
          </p:cNvCxnSpPr>
          <p:nvPr/>
        </p:nvCxnSpPr>
        <p:spPr>
          <a:xfrm rot="5400000">
            <a:off x="2887663" y="3840163"/>
            <a:ext cx="1154112" cy="500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856" name="テキスト ボックス 19"/>
          <p:cNvSpPr txBox="1">
            <a:spLocks noChangeArrowheads="1"/>
          </p:cNvSpPr>
          <p:nvPr/>
        </p:nvSpPr>
        <p:spPr bwMode="auto">
          <a:xfrm>
            <a:off x="6000750" y="3233738"/>
            <a:ext cx="27860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 dirty="0"/>
              <a:t>Monte Carlo simulation of </a:t>
            </a:r>
            <a:r>
              <a:rPr lang="en-US" altLang="ja-JP" sz="1600" dirty="0">
                <a:latin typeface="Symbol" pitchFamily="18" charset="2"/>
              </a:rPr>
              <a:t>p</a:t>
            </a:r>
            <a:r>
              <a:rPr lang="en-US" altLang="ja-JP" sz="1600" baseline="30000" dirty="0"/>
              <a:t>0</a:t>
            </a:r>
            <a:endParaRPr lang="ja-JP" altLang="en-US" sz="1600" baseline="30000" dirty="0"/>
          </a:p>
        </p:txBody>
      </p:sp>
      <p:sp>
        <p:nvSpPr>
          <p:cNvPr id="35857" name="スライド番号プレースホルダ 1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C6C469C2-597E-4268-B02A-D5B50192ADC7}" type="slidenum">
              <a:rPr lang="ja-JP" altLang="en-US" smtClean="0">
                <a:ea typeface="ＭＳ Ｐゴシック" pitchFamily="50" charset="-128"/>
              </a:rPr>
              <a:pPr/>
              <a:t>23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35858" name="フッター プレースホルダ 1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 rot="5400000" flipH="1" flipV="1">
            <a:off x="3372644" y="3964782"/>
            <a:ext cx="2073275" cy="158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右矢印 24"/>
          <p:cNvSpPr/>
          <p:nvPr/>
        </p:nvSpPr>
        <p:spPr>
          <a:xfrm>
            <a:off x="4435475" y="3033713"/>
            <a:ext cx="428625" cy="109537"/>
          </a:xfrm>
          <a:prstGeom prst="right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>
                <a:latin typeface="Symbol" pitchFamily="18" charset="2"/>
              </a:rPr>
              <a:t>g</a:t>
            </a:r>
            <a:r>
              <a:rPr lang="en-US" altLang="ja-JP" dirty="0" smtClean="0"/>
              <a:t> measurement in physics run 2008</a:t>
            </a:r>
            <a:endParaRPr lang="ja-JP" altLang="en-US" dirty="0"/>
          </a:p>
        </p:txBody>
      </p:sp>
      <p:sp>
        <p:nvSpPr>
          <p:cNvPr id="36867" name="コンテンツ プレースホルダ 2"/>
          <p:cNvSpPr>
            <a:spLocks noGrp="1"/>
          </p:cNvSpPr>
          <p:nvPr>
            <p:ph idx="1"/>
          </p:nvPr>
        </p:nvSpPr>
        <p:spPr>
          <a:xfrm>
            <a:off x="142875" y="1143000"/>
            <a:ext cx="8229600" cy="5715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altLang="ja-JP" sz="2400" dirty="0" smtClean="0">
                <a:latin typeface="Symbol" pitchFamily="18" charset="2"/>
              </a:rPr>
              <a:t>g</a:t>
            </a:r>
            <a:r>
              <a:rPr lang="en-US" altLang="ja-JP" sz="2400" dirty="0" smtClean="0">
                <a:latin typeface="Arial" charset="0"/>
              </a:rPr>
              <a:t> ray from </a:t>
            </a:r>
            <a:r>
              <a:rPr lang="en-US" altLang="ja-JP" sz="2400" dirty="0" smtClean="0">
                <a:latin typeface="Symbol" pitchFamily="18" charset="2"/>
              </a:rPr>
              <a:t>m</a:t>
            </a:r>
            <a:r>
              <a:rPr lang="en-US" altLang="ja-JP" sz="2400" baseline="30000" dirty="0" smtClean="0">
                <a:latin typeface="Symbol" pitchFamily="18" charset="2"/>
              </a:rPr>
              <a:t>+</a:t>
            </a:r>
            <a:r>
              <a:rPr lang="en-US" altLang="ja-JP" sz="2400" dirty="0" smtClean="0">
                <a:latin typeface="Arial" charset="0"/>
              </a:rPr>
              <a:t> decay</a:t>
            </a:r>
            <a:endParaRPr lang="ja-JP" altLang="en-US" sz="2400" dirty="0" smtClean="0">
              <a:latin typeface="Arial" charset="0"/>
            </a:endParaRPr>
          </a:p>
        </p:txBody>
      </p:sp>
      <p:sp>
        <p:nvSpPr>
          <p:cNvPr id="36868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3686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857375"/>
            <a:ext cx="4198937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1857375"/>
            <a:ext cx="3584575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テキスト ボックス 8"/>
          <p:cNvSpPr txBox="1">
            <a:spLocks noChangeArrowheads="1"/>
          </p:cNvSpPr>
          <p:nvPr/>
        </p:nvSpPr>
        <p:spPr bwMode="auto">
          <a:xfrm>
            <a:off x="928688" y="5214938"/>
            <a:ext cx="3643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latin typeface="Symbol" pitchFamily="18" charset="2"/>
              </a:rPr>
              <a:t>g</a:t>
            </a:r>
            <a:r>
              <a:rPr lang="en-US" altLang="ja-JP" dirty="0"/>
              <a:t> background in </a:t>
            </a:r>
            <a:r>
              <a:rPr lang="en-US" altLang="ja-JP" dirty="0">
                <a:latin typeface="Symbol" pitchFamily="18" charset="2"/>
              </a:rPr>
              <a:t>m</a:t>
            </a:r>
            <a:r>
              <a:rPr lang="en-US" altLang="ja-JP" dirty="0"/>
              <a:t> decay</a:t>
            </a:r>
            <a:endParaRPr lang="ja-JP" altLang="en-US" dirty="0"/>
          </a:p>
        </p:txBody>
      </p:sp>
      <p:sp>
        <p:nvSpPr>
          <p:cNvPr id="36872" name="テキスト ボックス 9"/>
          <p:cNvSpPr txBox="1">
            <a:spLocks noChangeArrowheads="1"/>
          </p:cNvSpPr>
          <p:nvPr/>
        </p:nvSpPr>
        <p:spPr bwMode="auto">
          <a:xfrm>
            <a:off x="4929188" y="5273675"/>
            <a:ext cx="3643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ja-JP" dirty="0"/>
              <a:t>Time difference between e</a:t>
            </a:r>
            <a:r>
              <a:rPr lang="en-US" altLang="ja-JP" baseline="30000" dirty="0"/>
              <a:t>+</a:t>
            </a:r>
            <a:r>
              <a:rPr lang="en-US" altLang="ja-JP" dirty="0"/>
              <a:t> and </a:t>
            </a:r>
            <a:r>
              <a:rPr lang="en-US" altLang="ja-JP" dirty="0">
                <a:latin typeface="Symbol" pitchFamily="18" charset="2"/>
              </a:rPr>
              <a:t>g</a:t>
            </a:r>
            <a:br>
              <a:rPr lang="en-US" altLang="ja-JP" dirty="0">
                <a:latin typeface="Symbol" pitchFamily="18" charset="2"/>
              </a:rPr>
            </a:br>
            <a:r>
              <a:rPr lang="en-US" altLang="ja-JP" dirty="0">
                <a:latin typeface="Symbol" pitchFamily="18" charset="2"/>
              </a:rPr>
              <a:t>(m</a:t>
            </a:r>
            <a:r>
              <a:rPr lang="en-US" altLang="ja-JP" dirty="0">
                <a:solidFill>
                  <a:srgbClr val="000000"/>
                </a:solidFill>
              </a:rPr>
              <a:t> → </a:t>
            </a:r>
            <a:r>
              <a:rPr lang="en-US" altLang="ja-JP" dirty="0">
                <a:latin typeface="Sylfaen" pitchFamily="18" charset="0"/>
              </a:rPr>
              <a:t>e</a:t>
            </a:r>
            <a:r>
              <a:rPr lang="en-US" altLang="ja-JP" dirty="0">
                <a:latin typeface="Symbol" pitchFamily="18" charset="2"/>
              </a:rPr>
              <a:t>nng)</a:t>
            </a:r>
            <a:endParaRPr lang="ja-JP" altLang="en-US" dirty="0"/>
          </a:p>
        </p:txBody>
      </p:sp>
      <p:sp>
        <p:nvSpPr>
          <p:cNvPr id="36873" name="テキスト ボックス 10"/>
          <p:cNvSpPr txBox="1">
            <a:spLocks noChangeArrowheads="1"/>
          </p:cNvSpPr>
          <p:nvPr/>
        </p:nvSpPr>
        <p:spPr bwMode="auto">
          <a:xfrm>
            <a:off x="1928813" y="3773488"/>
            <a:ext cx="1214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solidFill>
                  <a:srgbClr val="0070C0"/>
                </a:solidFill>
              </a:rPr>
              <a:t>pile up</a:t>
            </a: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36874" name="スライド番号プレースホルダ 1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85AD877D-021A-4B3C-B5A6-CCF8BF9540DF}" type="slidenum">
              <a:rPr lang="ja-JP" altLang="en-US" smtClean="0">
                <a:ea typeface="ＭＳ Ｐゴシック" pitchFamily="50" charset="-128"/>
              </a:rPr>
              <a:pPr/>
              <a:t>24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36875" name="フッター プレースホルダ 1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36876" name="コンテンツ プレースホルダ 2"/>
          <p:cNvSpPr txBox="1">
            <a:spLocks/>
          </p:cNvSpPr>
          <p:nvPr/>
        </p:nvSpPr>
        <p:spPr bwMode="auto">
          <a:xfrm>
            <a:off x="609600" y="5857892"/>
            <a:ext cx="8229600" cy="609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 bIns="72000"/>
          <a:lstStyle/>
          <a:p>
            <a:pPr marL="438150" indent="-319088"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sz="2800" dirty="0">
                <a:ea typeface="HGｺﾞｼｯｸM" pitchFamily="49" charset="-128"/>
              </a:rPr>
              <a:t>Successfully operated during physics run !</a:t>
            </a:r>
            <a:endParaRPr lang="ja-JP" altLang="en-US" sz="2800" dirty="0">
              <a:ea typeface="HGｺﾞｼｯｸM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Conclusions</a:t>
            </a:r>
            <a:endParaRPr lang="ja-JP" altLang="en-US" dirty="0" smtClean="0"/>
          </a:p>
        </p:txBody>
      </p:sp>
      <p:sp>
        <p:nvSpPr>
          <p:cNvPr id="37891" name="コンテンツ プレースホルダ 2"/>
          <p:cNvSpPr>
            <a:spLocks noGrp="1"/>
          </p:cNvSpPr>
          <p:nvPr>
            <p:ph idx="1"/>
          </p:nvPr>
        </p:nvSpPr>
        <p:spPr>
          <a:xfrm>
            <a:off x="71438" y="1303338"/>
            <a:ext cx="8929687" cy="53403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ja-JP" sz="2500" dirty="0" smtClean="0">
                <a:latin typeface="Arial" charset="0"/>
              </a:rPr>
              <a:t>Successful construction of the 900L liquid xenon detector</a:t>
            </a:r>
          </a:p>
          <a:p>
            <a:pPr lvl="1" indent="-319088" eaLnBrk="1" hangingPunct="1">
              <a:lnSpc>
                <a:spcPct val="80000"/>
              </a:lnSpc>
              <a:spcBef>
                <a:spcPct val="0"/>
              </a:spcBef>
              <a:buFont typeface="Wingdings 2" pitchFamily="18" charset="2"/>
              <a:buChar char=""/>
            </a:pPr>
            <a:endParaRPr lang="en-US" altLang="ja-JP" sz="22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ja-JP" sz="2500" dirty="0" smtClean="0">
                <a:latin typeface="Arial" charset="0"/>
              </a:rPr>
              <a:t>First evaluation of the performance around signal </a:t>
            </a:r>
            <a:r>
              <a:rPr lang="en-US" altLang="ja-JP" sz="2500" dirty="0" smtClean="0">
                <a:latin typeface="Symbol" pitchFamily="18" charset="2"/>
              </a:rPr>
              <a:t>g</a:t>
            </a:r>
          </a:p>
          <a:p>
            <a:pPr lvl="1" indent="-319088" eaLnBrk="1" hangingPunct="1">
              <a:lnSpc>
                <a:spcPct val="80000"/>
              </a:lnSpc>
            </a:pPr>
            <a:r>
              <a:rPr lang="en-US" altLang="ja-JP" sz="2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Energy</a:t>
            </a:r>
            <a:r>
              <a:rPr lang="en-US" altLang="ja-JP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2.0% </a:t>
            </a:r>
            <a:r>
              <a:rPr lang="en-US" altLang="ja-JP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s</a:t>
            </a:r>
            <a:r>
              <a:rPr lang="en-US" altLang="ja-JP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, 5.8% FWHM</a:t>
            </a:r>
          </a:p>
          <a:p>
            <a:pPr lvl="2" indent="-273050" eaLnBrk="1" hangingPunct="1">
              <a:lnSpc>
                <a:spcPct val="80000"/>
              </a:lnSpc>
              <a:buFont typeface="Wingdings" pitchFamily="2" charset="2"/>
              <a:buChar char=""/>
            </a:pPr>
            <a:r>
              <a:rPr lang="en-US" altLang="ja-JP" sz="1900" dirty="0" smtClean="0">
                <a:latin typeface="Arial" charset="0"/>
              </a:rPr>
              <a:t>Studying discrimination of pile-up and reconstruction, etc.</a:t>
            </a:r>
            <a:endParaRPr lang="en-US" altLang="ja-JP" sz="1900" i="1" dirty="0" smtClean="0">
              <a:solidFill>
                <a:srgbClr val="0070C0"/>
              </a:solidFill>
              <a:latin typeface="Arial" charset="0"/>
            </a:endParaRPr>
          </a:p>
          <a:p>
            <a:pPr lvl="1" indent="-319088" eaLnBrk="1" hangingPunct="1">
              <a:lnSpc>
                <a:spcPct val="80000"/>
              </a:lnSpc>
            </a:pPr>
            <a:r>
              <a:rPr lang="en-US" altLang="ja-JP" sz="2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Timing</a:t>
            </a:r>
            <a:r>
              <a:rPr lang="en-US" altLang="ja-JP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78ps </a:t>
            </a:r>
            <a:r>
              <a:rPr lang="en-US" altLang="ja-JP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s</a:t>
            </a:r>
          </a:p>
          <a:p>
            <a:pPr lvl="2" indent="-273050" eaLnBrk="1" hangingPunct="1">
              <a:lnSpc>
                <a:spcPct val="80000"/>
              </a:lnSpc>
              <a:buFont typeface="Wingdings" pitchFamily="2" charset="2"/>
              <a:buChar char=""/>
            </a:pPr>
            <a:r>
              <a:rPr lang="en-US" altLang="ja-JP" sz="1900" dirty="0" smtClean="0">
                <a:latin typeface="Arial" charset="0"/>
              </a:rPr>
              <a:t>Almost enough for our requirement</a:t>
            </a:r>
          </a:p>
          <a:p>
            <a:pPr lvl="1" indent="-319088" eaLnBrk="1" hangingPunct="1">
              <a:lnSpc>
                <a:spcPct val="80000"/>
              </a:lnSpc>
            </a:pPr>
            <a:r>
              <a:rPr lang="en-US" altLang="ja-JP" sz="2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Position</a:t>
            </a:r>
            <a:r>
              <a:rPr lang="en-US" altLang="ja-JP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5mm </a:t>
            </a:r>
            <a:r>
              <a:rPr lang="en-US" altLang="ja-JP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s</a:t>
            </a:r>
            <a:r>
              <a:rPr lang="en-US" altLang="ja-JP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on surface, 6mm </a:t>
            </a:r>
            <a:r>
              <a:rPr lang="en-US" altLang="ja-JP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s</a:t>
            </a:r>
            <a:r>
              <a:rPr lang="en-US" altLang="ja-JP" sz="2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along depth</a:t>
            </a:r>
          </a:p>
          <a:p>
            <a:pPr lvl="2" indent="-273050" eaLnBrk="1" hangingPunct="1">
              <a:lnSpc>
                <a:spcPct val="80000"/>
              </a:lnSpc>
              <a:buFont typeface="Wingdings" pitchFamily="2" charset="2"/>
              <a:buChar char=""/>
            </a:pPr>
            <a:r>
              <a:rPr lang="en-US" altLang="ja-JP" sz="1900" dirty="0" smtClean="0">
                <a:latin typeface="Arial" charset="0"/>
              </a:rPr>
              <a:t>Better estimation of Q.E. and gain is the candidate for the improvement</a:t>
            </a:r>
          </a:p>
          <a:p>
            <a:pPr eaLnBrk="1" hangingPunct="1">
              <a:lnSpc>
                <a:spcPct val="80000"/>
              </a:lnSpc>
            </a:pPr>
            <a:endParaRPr lang="en-US" altLang="ja-JP" sz="25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ja-JP" sz="2500" dirty="0" smtClean="0">
                <a:latin typeface="Arial" charset="0"/>
              </a:rPr>
              <a:t>Took first physics data for 3 months in 2008</a:t>
            </a:r>
            <a:br>
              <a:rPr lang="en-US" altLang="ja-JP" sz="2500" dirty="0" smtClean="0">
                <a:latin typeface="Arial" charset="0"/>
              </a:rPr>
            </a:br>
            <a:r>
              <a:rPr lang="en-US" altLang="ja-JP" sz="2500" dirty="0" smtClean="0">
                <a:latin typeface="Arial" charset="0"/>
              </a:rPr>
              <a:t>                with stable operation and proper calibration !</a:t>
            </a:r>
          </a:p>
          <a:p>
            <a:pPr eaLnBrk="1" hangingPunct="1">
              <a:lnSpc>
                <a:spcPct val="80000"/>
              </a:lnSpc>
            </a:pPr>
            <a:endParaRPr lang="en-US" altLang="ja-JP" sz="25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ja-JP" sz="2500" dirty="0" smtClean="0">
                <a:latin typeface="Arial" charset="0"/>
              </a:rPr>
              <a:t>MEG experiment will run for next few </a:t>
            </a:r>
            <a:r>
              <a:rPr lang="en-US" altLang="ja-JP" sz="2500" dirty="0" smtClean="0">
                <a:latin typeface="Arial" charset="0"/>
              </a:rPr>
              <a:t>years</a:t>
            </a:r>
            <a:br>
              <a:rPr lang="en-US" altLang="ja-JP" sz="2500" dirty="0" smtClean="0">
                <a:latin typeface="Arial" charset="0"/>
              </a:rPr>
            </a:br>
            <a:r>
              <a:rPr lang="en-US" altLang="ja-JP" sz="2500" dirty="0" smtClean="0">
                <a:latin typeface="Arial" charset="0"/>
              </a:rPr>
              <a:t>                 </a:t>
            </a:r>
            <a:r>
              <a:rPr lang="en-US" altLang="ja-JP" sz="2500" dirty="0" smtClean="0">
                <a:latin typeface="Arial" charset="0"/>
              </a:rPr>
              <a:t>to reach 10</a:t>
            </a:r>
            <a:r>
              <a:rPr lang="en-US" altLang="ja-JP" sz="2500" baseline="30000" dirty="0" smtClean="0">
                <a:latin typeface="Arial" charset="0"/>
              </a:rPr>
              <a:t>-13</a:t>
            </a:r>
            <a:r>
              <a:rPr lang="en-US" altLang="ja-JP" sz="2500" dirty="0" smtClean="0">
                <a:latin typeface="Arial" charset="0"/>
              </a:rPr>
              <a:t> branching ratio sensitivity.</a:t>
            </a:r>
            <a:endParaRPr lang="ja-JP" altLang="en-US" sz="2500" dirty="0" smtClean="0">
              <a:latin typeface="Arial" charset="0"/>
            </a:endParaRPr>
          </a:p>
        </p:txBody>
      </p:sp>
      <p:sp>
        <p:nvSpPr>
          <p:cNvPr id="37892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37893" name="スライド番号プレースホルダ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62FE1CD2-86F7-4171-B6FE-20600FD9B93C}" type="slidenum">
              <a:rPr lang="ja-JP" altLang="en-US" smtClean="0">
                <a:ea typeface="ＭＳ Ｐゴシック" pitchFamily="50" charset="-128"/>
              </a:rPr>
              <a:pPr/>
              <a:t>25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37894" name="フッター プレースホルダ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39939" name="Picture 2" descr="C:\Documents and Settings\nisimura\My Documents\IMG_03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MEG collaborators</a:t>
            </a:r>
            <a:endParaRPr lang="ja-JP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941" name="スライド番号プレースホルダ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A7C639E7-2114-413E-9D98-6F75A059C29E}" type="slidenum">
              <a:rPr lang="ja-JP" altLang="en-US" smtClean="0">
                <a:ea typeface="ＭＳ Ｐゴシック" pitchFamily="50" charset="-128"/>
              </a:rPr>
              <a:pPr/>
              <a:t>26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39942" name="フッター プレースホルダ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8296" y="928670"/>
            <a:ext cx="420687" cy="420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33446" y="928670"/>
            <a:ext cx="627062" cy="420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928670"/>
            <a:ext cx="627062" cy="420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36771" y="928670"/>
            <a:ext cx="627062" cy="420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1" name="Picture 1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1621" y="928670"/>
            <a:ext cx="627062" cy="420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214282" y="6096001"/>
            <a:ext cx="3429024" cy="761999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2400" dirty="0" smtClean="0"/>
              <a:t>End of slides</a:t>
            </a:r>
            <a:endParaRPr lang="ja-JP" altLang="en-US" sz="2400" dirty="0" smtClean="0"/>
          </a:p>
        </p:txBody>
      </p:sp>
      <p:sp>
        <p:nvSpPr>
          <p:cNvPr id="38917" name="スライド番号プレースホルダ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18BB9AC1-6B03-4D0A-B3BA-4D8C2443C5AC}" type="slidenum">
              <a:rPr lang="ja-JP" altLang="en-US" smtClean="0">
                <a:ea typeface="ＭＳ Ｐゴシック" pitchFamily="50" charset="-128"/>
              </a:rPr>
              <a:pPr/>
              <a:t>27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38918" name="フッター プレースホルダ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8" name="Picture 13" descr="C:\Documents and Settings\nisimura\My Documents\MEGEVE3D_Aug09_Animation001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14290"/>
            <a:ext cx="6529390" cy="6096066"/>
          </a:xfrm>
          <a:prstGeom prst="rect">
            <a:avLst/>
          </a:prstGeom>
          <a:noFill/>
        </p:spPr>
      </p:pic>
      <p:sp>
        <p:nvSpPr>
          <p:cNvPr id="9" name="テキスト ボックス 8"/>
          <p:cNvSpPr txBox="1"/>
          <p:nvPr/>
        </p:nvSpPr>
        <p:spPr>
          <a:xfrm>
            <a:off x="7000892" y="5857892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</a:rPr>
              <a:t>2008 data</a:t>
            </a:r>
            <a:br>
              <a:rPr kumimoji="1" lang="en-US" altLang="ja-JP" dirty="0" smtClean="0">
                <a:solidFill>
                  <a:srgbClr val="FFFFFF"/>
                </a:solidFill>
              </a:rPr>
            </a:br>
            <a:r>
              <a:rPr kumimoji="1" lang="en-US" altLang="ja-JP" dirty="0" smtClean="0">
                <a:solidFill>
                  <a:srgbClr val="FFFFFF"/>
                </a:solidFill>
              </a:rPr>
              <a:t>  in analysis box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dirty="0" smtClean="0"/>
              <a:t>Back up slides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19/Feb./2010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Yasuhiro NISHIMURA      The 12th Vienna Conference on Instrumentation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AD557-011D-4CAD-8702-05A1B510855B}" type="slidenum">
              <a:rPr lang="ja-JP" altLang="en-US" smtClean="0"/>
              <a:pPr>
                <a:defRPr/>
              </a:pPr>
              <a:t>28</a:t>
            </a:fld>
            <a:endParaRPr lang="ja-JP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Light yield in 2009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071563"/>
            <a:ext cx="7329510" cy="642925"/>
          </a:xfrm>
        </p:spPr>
        <p:txBody>
          <a:bodyPr/>
          <a:lstStyle/>
          <a:p>
            <a:r>
              <a:rPr kumimoji="1" lang="en-US" altLang="ja-JP" dirty="0" smtClean="0"/>
              <a:t>Preliminary </a:t>
            </a:r>
            <a:r>
              <a:rPr lang="en-US" altLang="ja-JP" dirty="0" smtClean="0"/>
              <a:t>look at</a:t>
            </a:r>
            <a:r>
              <a:rPr kumimoji="1" lang="en-US" altLang="ja-JP" dirty="0" smtClean="0"/>
              <a:t> 2009 data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19/Feb./2010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Yasuhiro NISHIMURA      The 12th Vienna Conference on Instrumentation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AD557-011D-4CAD-8702-05A1B510855B}" type="slidenum">
              <a:rPr lang="ja-JP" altLang="en-US" smtClean="0"/>
              <a:pPr>
                <a:defRPr/>
              </a:pPr>
              <a:t>29</a:t>
            </a:fld>
            <a:endParaRPr lang="ja-JP" altLang="en-US" dirty="0"/>
          </a:p>
        </p:txBody>
      </p:sp>
      <p:pic>
        <p:nvPicPr>
          <p:cNvPr id="7" name="Picture 3" descr="C:\Documents and Settings\nisimura\My Documents\meg\CWCR2008-2009LY.gif"/>
          <p:cNvPicPr>
            <a:picLocks noChangeAspect="1" noChangeArrowheads="1"/>
          </p:cNvPicPr>
          <p:nvPr/>
        </p:nvPicPr>
        <p:blipFill>
          <a:blip r:embed="rId2"/>
          <a:srcRect l="4443" b="7579"/>
          <a:stretch>
            <a:fillRect/>
          </a:stretch>
        </p:blipFill>
        <p:spPr bwMode="auto">
          <a:xfrm>
            <a:off x="428596" y="2673141"/>
            <a:ext cx="4143378" cy="2613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コンテンツ プレースホルダ 2"/>
          <p:cNvSpPr txBox="1">
            <a:spLocks/>
          </p:cNvSpPr>
          <p:nvPr/>
        </p:nvSpPr>
        <p:spPr bwMode="auto">
          <a:xfrm>
            <a:off x="500034" y="2387389"/>
            <a:ext cx="4071934" cy="571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altLang="ja-JP" sz="2400" dirty="0" smtClean="0">
                <a:solidFill>
                  <a:srgbClr val="0070C0"/>
                </a:solidFill>
                <a:latin typeface="Calibri" pitchFamily="34" charset="0"/>
              </a:rPr>
              <a:t>Cosmic ray</a:t>
            </a:r>
            <a:r>
              <a:rPr lang="en-US" altLang="ja-JP" sz="2400" dirty="0" smtClean="0">
                <a:latin typeface="Calibri" pitchFamily="34" charset="0"/>
              </a:rPr>
              <a:t>, </a:t>
            </a:r>
            <a:r>
              <a:rPr lang="en-US" altLang="ja-JP" sz="2400" dirty="0" smtClean="0">
                <a:solidFill>
                  <a:srgbClr val="FF0000"/>
                </a:solidFill>
                <a:latin typeface="Calibri" pitchFamily="34" charset="0"/>
              </a:rPr>
              <a:t>Li 18MeV</a:t>
            </a:r>
            <a:endParaRPr lang="ja-JP" altLang="en-US" sz="2400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9" name="Picture 6" descr="C:\Documents and Settings\nisimura\My Documents\meg\CWQARatio2008-200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714620"/>
            <a:ext cx="3500462" cy="2772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テキスト ボックス 9"/>
          <p:cNvSpPr txBox="1"/>
          <p:nvPr/>
        </p:nvSpPr>
        <p:spPr>
          <a:xfrm>
            <a:off x="6786582" y="4347635"/>
            <a:ext cx="50006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ea typeface="+mn-ea"/>
              </a:rPr>
              <a:t>g</a:t>
            </a:r>
            <a:endParaRPr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  <a:ea typeface="+mn-e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15008" y="3486478"/>
            <a:ext cx="50006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ea typeface="+mn-ea"/>
              </a:rPr>
              <a:t>a</a:t>
            </a:r>
            <a:endParaRPr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itchFamily="18" charset="2"/>
              <a:ea typeface="+mn-ea"/>
            </a:endParaRPr>
          </a:p>
        </p:txBody>
      </p:sp>
      <p:sp>
        <p:nvSpPr>
          <p:cNvPr id="12" name="テキスト ボックス 9"/>
          <p:cNvSpPr txBox="1">
            <a:spLocks noChangeArrowheads="1"/>
          </p:cNvSpPr>
          <p:nvPr/>
        </p:nvSpPr>
        <p:spPr bwMode="auto">
          <a:xfrm>
            <a:off x="3643306" y="3101769"/>
            <a:ext cx="8572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2009</a:t>
            </a:r>
          </a:p>
          <a:p>
            <a:r>
              <a:rPr lang="en-US" altLang="ja-JP" dirty="0" smtClean="0">
                <a:latin typeface="Calibri" pitchFamily="34" charset="0"/>
              </a:rPr>
              <a:t>stable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3" name="テキスト ボックス 10"/>
          <p:cNvSpPr txBox="1">
            <a:spLocks noChangeArrowheads="1"/>
          </p:cNvSpPr>
          <p:nvPr/>
        </p:nvSpPr>
        <p:spPr bwMode="auto">
          <a:xfrm>
            <a:off x="6429388" y="3057850"/>
            <a:ext cx="17145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0070C0"/>
                </a:solidFill>
                <a:latin typeface="Calibri" pitchFamily="34" charset="0"/>
              </a:rPr>
              <a:t>2008 start / end</a:t>
            </a:r>
            <a:endParaRPr lang="ja-JP" altLang="en-US" dirty="0">
              <a:solidFill>
                <a:srgbClr val="0070C0"/>
              </a:solidFill>
              <a:latin typeface="Calibri" pitchFamily="34" charset="0"/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6338028" y="4772362"/>
            <a:ext cx="114300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9"/>
          <p:cNvSpPr txBox="1">
            <a:spLocks noChangeArrowheads="1"/>
          </p:cNvSpPr>
          <p:nvPr/>
        </p:nvSpPr>
        <p:spPr bwMode="auto">
          <a:xfrm>
            <a:off x="7224715" y="4214818"/>
            <a:ext cx="723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Calibri" pitchFamily="34" charset="0"/>
              </a:rPr>
              <a:t>2009</a:t>
            </a:r>
            <a:endParaRPr lang="ja-JP" altLang="en-US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テキスト ボックス 9"/>
          <p:cNvSpPr txBox="1">
            <a:spLocks noChangeArrowheads="1"/>
          </p:cNvSpPr>
          <p:nvPr/>
        </p:nvSpPr>
        <p:spPr bwMode="auto">
          <a:xfrm>
            <a:off x="1000100" y="4673405"/>
            <a:ext cx="723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2008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20" name="コンテンツ プレースホルダ 2"/>
          <p:cNvSpPr txBox="1">
            <a:spLocks/>
          </p:cNvSpPr>
          <p:nvPr/>
        </p:nvSpPr>
        <p:spPr bwMode="auto">
          <a:xfrm>
            <a:off x="-32" y="1857364"/>
            <a:ext cx="2714644" cy="500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72000" numCol="1" anchor="t" anchorCtr="0" compatLnSpc="1">
            <a:prstTxWarp prst="textNoShape">
              <a:avLst/>
            </a:prstTxWarp>
          </a:bodyPr>
          <a:lstStyle/>
          <a:p>
            <a:pPr marL="730250" marR="0" lvl="1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Char char=""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HGｺﾞｼｯｸM" pitchFamily="49" charset="-128"/>
              </a:rPr>
              <a:t>Light yield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HGｺﾞｼｯｸM" pitchFamily="49" charset="-128"/>
            </a:endParaRPr>
          </a:p>
        </p:txBody>
      </p:sp>
      <p:sp>
        <p:nvSpPr>
          <p:cNvPr id="23" name="コンテンツ プレースホルダ 2"/>
          <p:cNvSpPr txBox="1">
            <a:spLocks/>
          </p:cNvSpPr>
          <p:nvPr/>
        </p:nvSpPr>
        <p:spPr bwMode="auto">
          <a:xfrm>
            <a:off x="4714876" y="1857364"/>
            <a:ext cx="421481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72000" numCol="1" anchor="t" anchorCtr="0" compatLnSpc="1">
            <a:prstTxWarp prst="textNoShape">
              <a:avLst/>
            </a:prstTxWarp>
          </a:bodyPr>
          <a:lstStyle/>
          <a:p>
            <a:pPr marL="730250" lvl="1" indent="-27305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2800" dirty="0" smtClean="0">
                <a:latin typeface="Symbol" pitchFamily="18" charset="2"/>
                <a:cs typeface="HGｺﾞｼｯｸM" pitchFamily="49" charset="-128"/>
              </a:rPr>
              <a:t>a </a:t>
            </a:r>
            <a:r>
              <a:rPr lang="en-US" altLang="ja-JP" sz="2800" dirty="0" smtClean="0">
                <a:latin typeface="Arial" pitchFamily="34" charset="0"/>
                <a:cs typeface="HGｺﾞｼｯｸM" pitchFamily="49" charset="-128"/>
              </a:rPr>
              <a:t>-</a:t>
            </a:r>
            <a:r>
              <a:rPr lang="en-US" altLang="ja-JP" sz="2800" dirty="0" smtClean="0">
                <a:latin typeface="Symbol" pitchFamily="18" charset="2"/>
                <a:cs typeface="HGｺﾞｼｯｸM" pitchFamily="49" charset="-128"/>
              </a:rPr>
              <a:t> g</a:t>
            </a:r>
            <a:r>
              <a:rPr lang="en-US" altLang="ja-JP" sz="2800" dirty="0" smtClean="0">
                <a:latin typeface="Arial" pitchFamily="34" charset="0"/>
                <a:cs typeface="HGｺﾞｼｯｸM" pitchFamily="49" charset="-128"/>
              </a:rPr>
              <a:t> separation</a:t>
            </a:r>
            <a:endParaRPr kumimoji="1" lang="en-US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HGｺﾞｼｯｸM" pitchFamily="49" charset="-128"/>
            </a:endParaRPr>
          </a:p>
          <a:p>
            <a:pPr marL="995363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66C7D"/>
              </a:buClr>
              <a:buSzTx/>
              <a:buFont typeface="Arial" charset="0"/>
              <a:buChar char="▪"/>
              <a:tabLst/>
              <a:defRPr/>
            </a:pPr>
            <a:r>
              <a:rPr lang="en-US" altLang="ja-JP" sz="1400" dirty="0" smtClean="0">
                <a:latin typeface="Arial" pitchFamily="34" charset="0"/>
                <a:ea typeface="+mn-ea"/>
                <a:cs typeface="HGｺﾞｼｯｸM" pitchFamily="49" charset="-128"/>
              </a:rPr>
              <a:t>Enabled identification in trigger level</a:t>
            </a:r>
            <a:endParaRPr kumimoji="1" lang="en-US" altLang="ja-JP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HGｺﾞｼｯｸM" pitchFamily="49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622878"/>
            <a:ext cx="4929190" cy="494937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MEG Detector</a:t>
            </a:r>
            <a:endParaRPr lang="ja-JP" altLang="en-US" dirty="0" smtClean="0"/>
          </a:p>
        </p:txBody>
      </p:sp>
      <p:sp>
        <p:nvSpPr>
          <p:cNvPr id="17413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17414" name="コンテンツ プレースホルダ 2"/>
          <p:cNvSpPr>
            <a:spLocks noGrp="1"/>
          </p:cNvSpPr>
          <p:nvPr>
            <p:ph idx="1"/>
          </p:nvPr>
        </p:nvSpPr>
        <p:spPr>
          <a:xfrm>
            <a:off x="4786314" y="1071563"/>
            <a:ext cx="4357686" cy="1500187"/>
          </a:xfrm>
        </p:spPr>
        <p:txBody>
          <a:bodyPr/>
          <a:lstStyle/>
          <a:p>
            <a:pPr eaLnBrk="1" hangingPunct="1"/>
            <a:r>
              <a:rPr lang="en-US" altLang="ja-JP" sz="1600" b="1" i="1" dirty="0" smtClean="0">
                <a:latin typeface="Arial" charset="0"/>
              </a:rPr>
              <a:t>Positron detector</a:t>
            </a:r>
          </a:p>
          <a:p>
            <a:pPr lvl="1" eaLnBrk="1" hangingPunct="1"/>
            <a:r>
              <a:rPr lang="en-US" altLang="ja-JP" sz="1600" dirty="0" smtClean="0">
                <a:latin typeface="Arial" charset="0"/>
              </a:rPr>
              <a:t>COBRA </a:t>
            </a:r>
            <a:r>
              <a:rPr lang="en-US" altLang="ja-JP" sz="1200" dirty="0" smtClean="0">
                <a:latin typeface="Arial" charset="0"/>
              </a:rPr>
              <a:t>(</a:t>
            </a:r>
            <a:r>
              <a:rPr lang="en-US" altLang="ja-JP" sz="1200" b="1" dirty="0" smtClean="0">
                <a:latin typeface="Arial" charset="0"/>
              </a:rPr>
              <a:t>CO</a:t>
            </a:r>
            <a:r>
              <a:rPr lang="en-US" altLang="ja-JP" sz="1200" dirty="0" smtClean="0">
                <a:latin typeface="Arial" charset="0"/>
              </a:rPr>
              <a:t>nstant-</a:t>
            </a:r>
            <a:r>
              <a:rPr lang="en-US" altLang="ja-JP" sz="1200" b="1" dirty="0" smtClean="0">
                <a:latin typeface="Arial" charset="0"/>
              </a:rPr>
              <a:t>B</a:t>
            </a:r>
            <a:r>
              <a:rPr lang="en-US" altLang="ja-JP" sz="1200" dirty="0" smtClean="0">
                <a:latin typeface="Arial" charset="0"/>
              </a:rPr>
              <a:t>ending </a:t>
            </a:r>
            <a:r>
              <a:rPr lang="en-US" altLang="ja-JP" sz="1200" b="1" dirty="0" smtClean="0">
                <a:latin typeface="Arial" charset="0"/>
              </a:rPr>
              <a:t>R</a:t>
            </a:r>
            <a:r>
              <a:rPr lang="en-US" altLang="ja-JP" sz="1200" dirty="0" smtClean="0">
                <a:latin typeface="Arial" charset="0"/>
              </a:rPr>
              <a:t>adius) </a:t>
            </a:r>
            <a:r>
              <a:rPr lang="en-US" altLang="ja-JP" sz="1600" dirty="0" smtClean="0">
                <a:latin typeface="Arial" charset="0"/>
              </a:rPr>
              <a:t>magnet</a:t>
            </a:r>
          </a:p>
          <a:p>
            <a:pPr lvl="2" eaLnBrk="1" hangingPunct="1"/>
            <a:r>
              <a:rPr lang="en-US" altLang="ja-JP" sz="1200" dirty="0" smtClean="0">
                <a:latin typeface="Arial" charset="0"/>
              </a:rPr>
              <a:t>B=1.27T,  20% X</a:t>
            </a:r>
            <a:r>
              <a:rPr lang="en-US" altLang="ja-JP" sz="1000" dirty="0" smtClean="0">
                <a:latin typeface="Arial" charset="0"/>
              </a:rPr>
              <a:t>0</a:t>
            </a:r>
            <a:endParaRPr lang="en-US" altLang="ja-JP" sz="1200" dirty="0" smtClean="0">
              <a:latin typeface="Arial" charset="0"/>
            </a:endParaRPr>
          </a:p>
          <a:p>
            <a:pPr lvl="1" eaLnBrk="1" hangingPunct="1"/>
            <a:r>
              <a:rPr lang="en-US" altLang="ja-JP" sz="1600" dirty="0" smtClean="0">
                <a:latin typeface="Arial" charset="0"/>
              </a:rPr>
              <a:t>Drift chamber</a:t>
            </a:r>
          </a:p>
          <a:p>
            <a:pPr lvl="1" eaLnBrk="1" hangingPunct="1"/>
            <a:r>
              <a:rPr lang="en-US" altLang="ja-JP" sz="1600" dirty="0" smtClean="0">
                <a:latin typeface="Arial" charset="0"/>
              </a:rPr>
              <a:t>Timing counter</a:t>
            </a:r>
          </a:p>
        </p:txBody>
      </p:sp>
      <p:sp>
        <p:nvSpPr>
          <p:cNvPr id="9" name="コンテンツ プレースホルダ 2"/>
          <p:cNvSpPr txBox="1">
            <a:spLocks/>
          </p:cNvSpPr>
          <p:nvPr/>
        </p:nvSpPr>
        <p:spPr bwMode="auto">
          <a:xfrm>
            <a:off x="0" y="1071563"/>
            <a:ext cx="5000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 bIns="72000"/>
          <a:lstStyle/>
          <a:p>
            <a:pPr marL="438150" indent="-319088">
              <a:buClr>
                <a:schemeClr val="accent1"/>
              </a:buClr>
              <a:buSzPct val="80000"/>
              <a:buFont typeface="Wingdings 2" pitchFamily="18" charset="2"/>
              <a:buChar char=""/>
              <a:defRPr/>
            </a:pPr>
            <a:r>
              <a:rPr lang="en-US" altLang="ja-JP" sz="1600" b="1" i="1" dirty="0">
                <a:latin typeface="Symbol" pitchFamily="18" charset="2"/>
                <a:ea typeface="+mn-ea"/>
                <a:cs typeface="Arial" charset="0"/>
              </a:rPr>
              <a:t>g</a:t>
            </a:r>
            <a:r>
              <a:rPr lang="en-US" altLang="ja-JP" sz="1600" b="1" i="1" dirty="0">
                <a:ea typeface="+mn-ea"/>
                <a:cs typeface="Arial" charset="0"/>
              </a:rPr>
              <a:t>-ray detector</a:t>
            </a:r>
          </a:p>
          <a:p>
            <a:pPr marL="730250" lvl="1" indent="-27305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  <a:defRPr/>
            </a:pPr>
            <a:r>
              <a:rPr lang="en-US" altLang="ja-JP" sz="1600" dirty="0">
                <a:ea typeface="+mn-ea"/>
                <a:cs typeface="Arial" charset="0"/>
              </a:rPr>
              <a:t>900 liters LXe scintillator for the </a:t>
            </a:r>
            <a:r>
              <a:rPr lang="en-US" altLang="ja-JP" sz="1600" dirty="0">
                <a:latin typeface="Symbol" pitchFamily="18" charset="2"/>
                <a:ea typeface="+mn-ea"/>
                <a:cs typeface="Arial" charset="0"/>
              </a:rPr>
              <a:t>g</a:t>
            </a:r>
            <a:r>
              <a:rPr lang="en-US" altLang="ja-JP" sz="1600" dirty="0">
                <a:ea typeface="+mn-ea"/>
                <a:cs typeface="Arial" charset="0"/>
              </a:rPr>
              <a:t> ray detector</a:t>
            </a:r>
          </a:p>
        </p:txBody>
      </p:sp>
      <p:sp>
        <p:nvSpPr>
          <p:cNvPr id="17416" name="スライド番号プレースホルダ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9A23D35A-4661-4E92-820A-10D9FF1BDA40}" type="slidenum">
              <a:rPr lang="ja-JP" altLang="en-US" smtClean="0">
                <a:ea typeface="ＭＳ Ｐゴシック" pitchFamily="50" charset="-128"/>
              </a:rPr>
              <a:pPr/>
              <a:t>3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17417" name="フッター プレースホルダ 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571744"/>
            <a:ext cx="52197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Correction for non-uniformity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214439"/>
            <a:ext cx="8229600" cy="1428743"/>
          </a:xfrm>
        </p:spPr>
        <p:txBody>
          <a:bodyPr/>
          <a:lstStyle/>
          <a:p>
            <a:r>
              <a:rPr lang="en-US" altLang="ja-JP" sz="2000" dirty="0" smtClean="0"/>
              <a:t>Detected scintillation photons in current reconstruction is not independent on the position</a:t>
            </a:r>
            <a:endParaRPr kumimoji="1" lang="en-US" altLang="ja-JP" sz="1800" dirty="0" smtClean="0"/>
          </a:p>
          <a:p>
            <a:pPr lvl="1"/>
            <a:r>
              <a:rPr lang="en-US" altLang="ja-JP" sz="1800" dirty="0" smtClean="0"/>
              <a:t>Estimated by Li 18MeV peak</a:t>
            </a:r>
          </a:p>
          <a:p>
            <a:pPr lvl="1"/>
            <a:r>
              <a:rPr kumimoji="1" lang="en-US" altLang="ja-JP" sz="1800" dirty="0" smtClean="0"/>
              <a:t>Prepared 2 set of correction in 2008 separated by the light yield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19/Feb./2010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Yasuhiro NISHIMURA      The 12th Vienna Conference on Instrumentation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AD557-011D-4CAD-8702-05A1B510855B}" type="slidenum">
              <a:rPr lang="ja-JP" altLang="en-US" smtClean="0"/>
              <a:pPr>
                <a:defRPr/>
              </a:pPr>
              <a:t>30</a:t>
            </a:fld>
            <a:endParaRPr lang="ja-JP" altLang="en-US" dirty="0"/>
          </a:p>
        </p:txBody>
      </p:sp>
      <p:pic>
        <p:nvPicPr>
          <p:cNvPr id="8" name="Picture 2" descr="C:\Documents and Settings\nisimura\My Documents\meg\data\wiki\uploaded\MEGXECEnePositionCorrection_Aug09_UVDependenceAfterPurificationColo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4350" y="3071835"/>
            <a:ext cx="262572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:\Documents and Settings\nisimura\My Documents\meg\data\wiki\MEGXECEnePositionCorrection_Aug09_WDependenceBeforeAfterPurificatio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443305"/>
            <a:ext cx="3771900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テキスト ボックス 8"/>
          <p:cNvSpPr txBox="1">
            <a:spLocks noChangeArrowheads="1"/>
          </p:cNvSpPr>
          <p:nvPr/>
        </p:nvSpPr>
        <p:spPr bwMode="auto">
          <a:xfrm>
            <a:off x="1571599" y="4443430"/>
            <a:ext cx="2286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solidFill>
                  <a:srgbClr val="000099"/>
                </a:solidFill>
              </a:rPr>
              <a:t>Lower light yield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>
                <a:solidFill>
                  <a:srgbClr val="FF0000"/>
                </a:solidFill>
              </a:rPr>
              <a:t>Higher light yield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9"/>
          <p:cNvSpPr txBox="1">
            <a:spLocks noChangeArrowheads="1"/>
          </p:cNvSpPr>
          <p:nvPr/>
        </p:nvSpPr>
        <p:spPr bwMode="auto">
          <a:xfrm>
            <a:off x="714348" y="3086115"/>
            <a:ext cx="435771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/>
              <a:t>Peak dependence </a:t>
            </a:r>
            <a:r>
              <a:rPr lang="en-US" altLang="ja-JP" dirty="0" smtClean="0"/>
              <a:t>along radial direction</a:t>
            </a:r>
            <a:endParaRPr lang="ja-JP" altLang="en-US" dirty="0"/>
          </a:p>
        </p:txBody>
      </p:sp>
      <p:sp>
        <p:nvSpPr>
          <p:cNvPr id="12" name="テキスト ボックス 10"/>
          <p:cNvSpPr txBox="1">
            <a:spLocks noChangeArrowheads="1"/>
          </p:cNvSpPr>
          <p:nvPr/>
        </p:nvSpPr>
        <p:spPr bwMode="auto">
          <a:xfrm>
            <a:off x="5715008" y="2571744"/>
            <a:ext cx="25003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/>
              <a:t>Peak map</a:t>
            </a:r>
            <a:br>
              <a:rPr lang="en-US" altLang="ja-JP" dirty="0" smtClean="0"/>
            </a:br>
            <a:r>
              <a:rPr lang="en-US" altLang="ja-JP" dirty="0" smtClean="0"/>
              <a:t> on LXe inner surface</a:t>
            </a:r>
            <a:endParaRPr lang="ja-JP" altLang="en-US" dirty="0"/>
          </a:p>
        </p:txBody>
      </p:sp>
      <p:sp>
        <p:nvSpPr>
          <p:cNvPr id="13" name="コンテンツ プレースホルダ 2"/>
          <p:cNvSpPr txBox="1">
            <a:spLocks/>
          </p:cNvSpPr>
          <p:nvPr/>
        </p:nvSpPr>
        <p:spPr bwMode="auto">
          <a:xfrm>
            <a:off x="214282" y="6000768"/>
            <a:ext cx="4714908" cy="500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72000" numCol="1" anchor="t" anchorCtr="0" compatLnSpc="1">
            <a:prstTxWarp prst="textNoShape">
              <a:avLst/>
            </a:prstTxWarp>
          </a:bodyPr>
          <a:lstStyle/>
          <a:p>
            <a:pPr marL="438150" marR="0" lvl="0" indent="-3190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"/>
              <a:tabLst/>
              <a:defRPr/>
            </a:pPr>
            <a:r>
              <a:rPr lang="en-US" altLang="ja-JP" sz="2000" dirty="0" smtClean="0">
                <a:latin typeface="Arial" pitchFamily="34" charset="0"/>
                <a:ea typeface="+mn-ea"/>
                <a:cs typeface="HGｺﾞｼｯｸM" pitchFamily="49" charset="-128"/>
              </a:rPr>
              <a:t>Better uniformity after </a:t>
            </a:r>
            <a:r>
              <a:rPr lang="en-US" altLang="ja-JP" sz="2000" dirty="0" smtClean="0">
                <a:latin typeface="Arial" pitchFamily="34" charset="0"/>
                <a:ea typeface="+mn-ea"/>
                <a:cs typeface="HGｺﾞｼｯｸM" pitchFamily="49" charset="-128"/>
              </a:rPr>
              <a:t>the correction</a:t>
            </a:r>
            <a:r>
              <a:rPr lang="en-US" altLang="ja-JP" sz="2000" noProof="0" dirty="0" smtClean="0">
                <a:latin typeface="Arial" pitchFamily="34" charset="0"/>
                <a:ea typeface="+mn-ea"/>
                <a:cs typeface="HGｺﾞｼｯｸM" pitchFamily="49" charset="-128"/>
              </a:rPr>
              <a:t> </a:t>
            </a:r>
            <a:endParaRPr kumimoji="1" lang="en-US" altLang="ja-JP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HGｺﾞｼｯｸM" pitchFamily="49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3"/>
          <a:srcRect b="10345"/>
          <a:stretch>
            <a:fillRect/>
          </a:stretch>
        </p:blipFill>
        <p:spPr bwMode="auto">
          <a:xfrm>
            <a:off x="500034" y="2500306"/>
            <a:ext cx="2884487" cy="1238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456" name="テキスト ボックス 26"/>
          <p:cNvSpPr txBox="1">
            <a:spLocks noChangeArrowheads="1"/>
          </p:cNvSpPr>
          <p:nvPr/>
        </p:nvSpPr>
        <p:spPr bwMode="auto">
          <a:xfrm>
            <a:off x="3000346" y="3557581"/>
            <a:ext cx="571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100" dirty="0"/>
              <a:t>[ns]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Liquid xenon detector</a:t>
            </a:r>
            <a:endParaRPr lang="ja-JP" altLang="en-US" dirty="0" smtClean="0"/>
          </a:p>
        </p:txBody>
      </p:sp>
      <p:sp>
        <p:nvSpPr>
          <p:cNvPr id="18436" name="コンテンツ プレースホルダ 2"/>
          <p:cNvSpPr>
            <a:spLocks noGrp="1"/>
          </p:cNvSpPr>
          <p:nvPr>
            <p:ph idx="1"/>
          </p:nvPr>
        </p:nvSpPr>
        <p:spPr>
          <a:xfrm>
            <a:off x="785786" y="4929198"/>
            <a:ext cx="4786313" cy="1643063"/>
          </a:xfrm>
        </p:spPr>
        <p:txBody>
          <a:bodyPr/>
          <a:lstStyle/>
          <a:p>
            <a:pPr eaLnBrk="1" hangingPunct="1"/>
            <a:r>
              <a:rPr lang="en-US" altLang="ja-JP" sz="1800" dirty="0" smtClean="0">
                <a:latin typeface="Arial" charset="0"/>
              </a:rPr>
              <a:t>Design</a:t>
            </a:r>
          </a:p>
          <a:p>
            <a:pPr lvl="1" eaLnBrk="1" hangingPunct="1"/>
            <a:r>
              <a:rPr lang="en-US" altLang="ja-JP" sz="1600" dirty="0" smtClean="0">
                <a:latin typeface="Arial" charset="0"/>
              </a:rPr>
              <a:t>900 liters (800 liters active volume)</a:t>
            </a:r>
          </a:p>
          <a:p>
            <a:pPr lvl="1" eaLnBrk="1" hangingPunct="1"/>
            <a:r>
              <a:rPr lang="en-US" altLang="ja-JP" sz="1600" dirty="0" smtClean="0">
                <a:latin typeface="Arial" charset="0"/>
              </a:rPr>
              <a:t>11% solid angle, 14X</a:t>
            </a:r>
            <a:r>
              <a:rPr lang="en-US" altLang="ja-JP" sz="1200" dirty="0" smtClean="0">
                <a:latin typeface="Arial" charset="0"/>
              </a:rPr>
              <a:t>0</a:t>
            </a:r>
            <a:endParaRPr lang="en-US" altLang="ja-JP" sz="1600" dirty="0" smtClean="0">
              <a:latin typeface="Arial" charset="0"/>
            </a:endParaRPr>
          </a:p>
          <a:p>
            <a:pPr lvl="1" eaLnBrk="1" hangingPunct="1"/>
            <a:r>
              <a:rPr lang="en-US" altLang="ja-JP" sz="1600" dirty="0" smtClean="0">
                <a:latin typeface="Arial" charset="0"/>
              </a:rPr>
              <a:t>846PMTs of 2'' size on 6 faces</a:t>
            </a:r>
          </a:p>
          <a:p>
            <a:pPr lvl="1" eaLnBrk="1" hangingPunct="1"/>
            <a:r>
              <a:rPr lang="en-US" altLang="ja-JP" sz="1600" dirty="0" smtClean="0">
                <a:latin typeface="Arial" charset="0"/>
              </a:rPr>
              <a:t>Waveform taken for all channel</a:t>
            </a:r>
            <a:endParaRPr lang="ja-JP" altLang="en-US" sz="1600" dirty="0" smtClean="0">
              <a:latin typeface="Arial" charset="0"/>
            </a:endParaRPr>
          </a:p>
        </p:txBody>
      </p:sp>
      <p:sp>
        <p:nvSpPr>
          <p:cNvPr id="18437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18438" name="Picture 8" descr="xenon_det_photo_resiz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1975" y="1546225"/>
            <a:ext cx="3502025" cy="466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 Box 10"/>
          <p:cNvSpPr txBox="1">
            <a:spLocks noChangeArrowheads="1"/>
          </p:cNvSpPr>
          <p:nvPr/>
        </p:nvSpPr>
        <p:spPr bwMode="auto">
          <a:xfrm>
            <a:off x="8161338" y="4090988"/>
            <a:ext cx="8969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Inner</a:t>
            </a:r>
          </a:p>
          <a:p>
            <a:r>
              <a:rPr lang="en-US" altLang="ja-JP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cryostat</a:t>
            </a:r>
          </a:p>
        </p:txBody>
      </p:sp>
      <p:sp>
        <p:nvSpPr>
          <p:cNvPr id="18440" name="Line 11"/>
          <p:cNvSpPr>
            <a:spLocks noChangeShapeType="1"/>
          </p:cNvSpPr>
          <p:nvPr/>
        </p:nvSpPr>
        <p:spPr bwMode="auto">
          <a:xfrm flipH="1">
            <a:off x="7513638" y="4283075"/>
            <a:ext cx="6477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8441" name="Text Box 12"/>
          <p:cNvSpPr txBox="1">
            <a:spLocks noChangeArrowheads="1"/>
          </p:cNvSpPr>
          <p:nvPr/>
        </p:nvSpPr>
        <p:spPr bwMode="auto">
          <a:xfrm>
            <a:off x="8161338" y="4818063"/>
            <a:ext cx="9212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Vacuum</a:t>
            </a:r>
          </a:p>
          <a:p>
            <a:r>
              <a:rPr lang="en-US" altLang="ja-JP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vessel</a:t>
            </a:r>
          </a:p>
        </p:txBody>
      </p:sp>
      <p:sp>
        <p:nvSpPr>
          <p:cNvPr id="18442" name="Line 14"/>
          <p:cNvSpPr>
            <a:spLocks noChangeShapeType="1"/>
          </p:cNvSpPr>
          <p:nvPr/>
        </p:nvSpPr>
        <p:spPr bwMode="auto">
          <a:xfrm flipH="1">
            <a:off x="7010400" y="5003800"/>
            <a:ext cx="1150938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8443" name="Line 15"/>
          <p:cNvSpPr>
            <a:spLocks noChangeShapeType="1"/>
          </p:cNvSpPr>
          <p:nvPr/>
        </p:nvSpPr>
        <p:spPr bwMode="auto">
          <a:xfrm flipH="1" flipV="1">
            <a:off x="7729538" y="2195513"/>
            <a:ext cx="431800" cy="2159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8444" name="Text Box 16"/>
          <p:cNvSpPr txBox="1">
            <a:spLocks noChangeArrowheads="1"/>
          </p:cNvSpPr>
          <p:nvPr/>
        </p:nvSpPr>
        <p:spPr bwMode="auto">
          <a:xfrm>
            <a:off x="8089900" y="2290763"/>
            <a:ext cx="1063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</a:rPr>
              <a:t>HV </a:t>
            </a:r>
          </a:p>
          <a:p>
            <a:r>
              <a:rPr lang="en-US" altLang="ja-JP" sz="1600" dirty="0">
                <a:solidFill>
                  <a:schemeClr val="bg1"/>
                </a:solidFill>
              </a:rPr>
              <a:t>Feedthru.</a:t>
            </a:r>
          </a:p>
        </p:txBody>
      </p:sp>
      <p:sp>
        <p:nvSpPr>
          <p:cNvPr id="18445" name="Text Box 17"/>
          <p:cNvSpPr txBox="1">
            <a:spLocks noChangeArrowheads="1"/>
          </p:cNvSpPr>
          <p:nvPr/>
        </p:nvSpPr>
        <p:spPr bwMode="auto">
          <a:xfrm>
            <a:off x="8088313" y="1570038"/>
            <a:ext cx="1063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Signal</a:t>
            </a:r>
          </a:p>
          <a:p>
            <a:r>
              <a:rPr lang="en-US" altLang="ja-JP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Feedthru.</a:t>
            </a:r>
          </a:p>
        </p:txBody>
      </p:sp>
      <p:sp>
        <p:nvSpPr>
          <p:cNvPr id="18446" name="Line 18"/>
          <p:cNvSpPr>
            <a:spLocks noChangeShapeType="1"/>
          </p:cNvSpPr>
          <p:nvPr/>
        </p:nvSpPr>
        <p:spPr bwMode="auto">
          <a:xfrm flipH="1">
            <a:off x="7945438" y="1835150"/>
            <a:ext cx="144462" cy="2873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8447" name="Line 19"/>
          <p:cNvSpPr>
            <a:spLocks noChangeShapeType="1"/>
          </p:cNvSpPr>
          <p:nvPr/>
        </p:nvSpPr>
        <p:spPr bwMode="auto">
          <a:xfrm>
            <a:off x="7297738" y="1762125"/>
            <a:ext cx="0" cy="3603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8448" name="Line 20"/>
          <p:cNvSpPr>
            <a:spLocks noChangeShapeType="1"/>
          </p:cNvSpPr>
          <p:nvPr/>
        </p:nvSpPr>
        <p:spPr bwMode="auto">
          <a:xfrm flipH="1">
            <a:off x="6883400" y="1762125"/>
            <a:ext cx="431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8449" name="Text Box 21"/>
          <p:cNvSpPr txBox="1">
            <a:spLocks noChangeArrowheads="1"/>
          </p:cNvSpPr>
          <p:nvPr/>
        </p:nvSpPr>
        <p:spPr bwMode="auto">
          <a:xfrm>
            <a:off x="5621338" y="1512888"/>
            <a:ext cx="11985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Pulse tube</a:t>
            </a:r>
          </a:p>
          <a:p>
            <a:r>
              <a:rPr lang="en-US" altLang="ja-JP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refrigerator</a:t>
            </a:r>
          </a:p>
        </p:txBody>
      </p:sp>
      <p:sp>
        <p:nvSpPr>
          <p:cNvPr id="18450" name="コンテンツ プレースホルダ 2"/>
          <p:cNvSpPr txBox="1">
            <a:spLocks/>
          </p:cNvSpPr>
          <p:nvPr/>
        </p:nvSpPr>
        <p:spPr bwMode="auto">
          <a:xfrm>
            <a:off x="0" y="1071563"/>
            <a:ext cx="5286375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864" tIns="91440"/>
          <a:lstStyle/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>
                <a:ea typeface="HGｺﾞｼｯｸM" pitchFamily="49" charset="-128"/>
              </a:rPr>
              <a:t>Merits of liquid xenon</a:t>
            </a: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1600" dirty="0" smtClean="0">
                <a:ea typeface="HGｺﾞｼｯｸM" pitchFamily="49" charset="-128"/>
              </a:rPr>
              <a:t>High stopping power 2.98g/cm</a:t>
            </a:r>
            <a:r>
              <a:rPr lang="en-US" altLang="ja-JP" sz="1600" baseline="30000" dirty="0" smtClean="0">
                <a:ea typeface="HGｺﾞｼｯｸM" pitchFamily="49" charset="-128"/>
              </a:rPr>
              <a:t>3</a:t>
            </a:r>
            <a:r>
              <a:rPr lang="en-US" altLang="ja-JP" sz="1600" dirty="0" smtClean="0">
                <a:ea typeface="HGｺﾞｼｯｸM" pitchFamily="49" charset="-128"/>
              </a:rPr>
              <a:t> </a:t>
            </a:r>
            <a:r>
              <a:rPr lang="en-US" altLang="ja-JP" sz="1600" dirty="0">
                <a:ea typeface="HGｺﾞｼｯｸM" pitchFamily="49" charset="-128"/>
              </a:rPr>
              <a:t>, X</a:t>
            </a:r>
            <a:r>
              <a:rPr lang="en-US" altLang="ja-JP" sz="1200" dirty="0">
                <a:ea typeface="HGｺﾞｼｯｸM" pitchFamily="49" charset="-128"/>
              </a:rPr>
              <a:t>0</a:t>
            </a:r>
            <a:r>
              <a:rPr lang="en-US" altLang="ja-JP" sz="1600" dirty="0">
                <a:ea typeface="HGｺﾞｼｯｸM" pitchFamily="49" charset="-128"/>
              </a:rPr>
              <a:t> = 2.8cm</a:t>
            </a: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1600" dirty="0">
                <a:ea typeface="HGｺﾞｼｯｸM" pitchFamily="49" charset="-128"/>
              </a:rPr>
              <a:t>No self-absorption of scintillation </a:t>
            </a:r>
            <a:r>
              <a:rPr lang="en-US" altLang="ja-JP" sz="1600" dirty="0" smtClean="0">
                <a:ea typeface="HGｺﾞｼｯｸM" pitchFamily="49" charset="-128"/>
              </a:rPr>
              <a:t>light</a:t>
            </a:r>
            <a:endParaRPr lang="en-US" altLang="ja-JP" sz="1400" dirty="0" smtClean="0">
              <a:ea typeface="HGｺﾞｼｯｸM" pitchFamily="49" charset="-128"/>
            </a:endParaRP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1600" dirty="0" smtClean="0">
                <a:ea typeface="HGｺﾞｼｯｸM" pitchFamily="49" charset="-128"/>
              </a:rPr>
              <a:t>High light yield (75% of NaI(Tl))</a:t>
            </a:r>
            <a:endParaRPr lang="en-US" altLang="ja-JP" sz="1600" dirty="0">
              <a:ea typeface="HGｺﾞｼｯｸM" pitchFamily="49" charset="-128"/>
            </a:endParaRP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1600" dirty="0">
                <a:ea typeface="HGｺﾞｼｯｸM" pitchFamily="49" charset="-128"/>
              </a:rPr>
              <a:t>Fast scintillation </a:t>
            </a:r>
            <a:r>
              <a:rPr lang="en-US" altLang="ja-JP" sz="1600" dirty="0" smtClean="0">
                <a:ea typeface="HGｺﾞｼｯｸM" pitchFamily="49" charset="-128"/>
              </a:rPr>
              <a:t>process</a:t>
            </a:r>
            <a:endParaRPr lang="en-US" altLang="ja-JP" sz="1600" dirty="0">
              <a:ea typeface="HGｺﾞｼｯｸM" pitchFamily="49" charset="-128"/>
            </a:endParaRPr>
          </a:p>
          <a:p>
            <a:pPr marL="995363" lvl="2" indent="-228600">
              <a:lnSpc>
                <a:spcPct val="80000"/>
              </a:lnSpc>
              <a:spcBef>
                <a:spcPct val="20000"/>
              </a:spcBef>
              <a:buClr>
                <a:srgbClr val="E66C7D"/>
              </a:buClr>
              <a:buFont typeface="Arial" charset="0"/>
              <a:buChar char="▪"/>
            </a:pPr>
            <a:r>
              <a:rPr lang="en-US" altLang="ja-JP" sz="1400" dirty="0">
                <a:ea typeface="HGｺﾞｼｯｸM" pitchFamily="49" charset="-128"/>
              </a:rPr>
              <a:t>4.2, 22, </a:t>
            </a:r>
            <a:r>
              <a:rPr lang="en-US" altLang="ja-JP" sz="1400" dirty="0" smtClean="0">
                <a:ea typeface="HGｺﾞｼｯｸM" pitchFamily="49" charset="-128"/>
              </a:rPr>
              <a:t>45ns components</a:t>
            </a:r>
            <a:endParaRPr lang="en-US" altLang="ja-JP" sz="1600" dirty="0">
              <a:ea typeface="HGｺﾞｼｯｸM" pitchFamily="49" charset="-128"/>
            </a:endParaRP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endParaRPr lang="en-US" altLang="ja-JP" sz="1600" dirty="0" smtClean="0">
              <a:ea typeface="HGｺﾞｼｯｸM" pitchFamily="49" charset="-128"/>
            </a:endParaRP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endParaRPr lang="en-US" altLang="ja-JP" sz="1600" dirty="0">
              <a:ea typeface="HGｺﾞｼｯｸM" pitchFamily="49" charset="-128"/>
            </a:endParaRPr>
          </a:p>
          <a:p>
            <a:pPr marL="995363" lvl="2" indent="-22860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endParaRPr lang="en-US" altLang="ja-JP" sz="1600" dirty="0">
              <a:ea typeface="HGｺﾞｼｯｸM" pitchFamily="49" charset="-128"/>
            </a:endParaRPr>
          </a:p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</a:pPr>
            <a:endParaRPr lang="en-US" altLang="ja-JP" dirty="0">
              <a:ea typeface="HGｺﾞｼｯｸM" pitchFamily="49" charset="-128"/>
            </a:endParaRPr>
          </a:p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endParaRPr lang="en-US" altLang="ja-JP" dirty="0">
              <a:ea typeface="HGｺﾞｼｯｸM" pitchFamily="49" charset="-128"/>
            </a:endParaRPr>
          </a:p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>
                <a:ea typeface="HGｺﾞｼｯｸM" pitchFamily="49" charset="-128"/>
              </a:rPr>
              <a:t>Difficulties</a:t>
            </a: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1600" dirty="0">
                <a:ea typeface="HGｺﾞｼｯｸM" pitchFamily="49" charset="-128"/>
              </a:rPr>
              <a:t>Short wave length </a:t>
            </a:r>
            <a:r>
              <a:rPr lang="en-US" altLang="ja-JP" sz="1600" dirty="0">
                <a:latin typeface="Symbol" pitchFamily="18" charset="2"/>
                <a:ea typeface="HGｺﾞｼｯｸM" pitchFamily="49" charset="-128"/>
              </a:rPr>
              <a:t>l</a:t>
            </a:r>
            <a:r>
              <a:rPr lang="en-US" altLang="ja-JP" sz="1600" dirty="0">
                <a:ea typeface="HGｺﾞｼｯｸM" pitchFamily="49" charset="-128"/>
              </a:rPr>
              <a:t>~178nm </a:t>
            </a:r>
            <a:r>
              <a:rPr lang="en-US" altLang="ja-JP" sz="1600" dirty="0" smtClean="0">
                <a:ea typeface="HGｺﾞｼｯｸM" pitchFamily="49" charset="-128"/>
              </a:rPr>
              <a:t>(VUV)</a:t>
            </a:r>
            <a:endParaRPr lang="en-US" altLang="ja-JP" sz="1600" dirty="0">
              <a:ea typeface="HGｺﾞｼｯｸM" pitchFamily="49" charset="-128"/>
            </a:endParaRP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1600" dirty="0" smtClean="0">
                <a:ea typeface="HGｺﾞｼｯｸM" pitchFamily="49" charset="-128"/>
              </a:rPr>
              <a:t>Low temperature </a:t>
            </a:r>
            <a:r>
              <a:rPr lang="en-US" altLang="ja-JP" sz="1600" dirty="0">
                <a:ea typeface="HGｺﾞｼｯｸM" pitchFamily="49" charset="-128"/>
              </a:rPr>
              <a:t>within 161~165K</a:t>
            </a: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1600" dirty="0">
                <a:ea typeface="HGｺﾞｼｯｸM" pitchFamily="49" charset="-128"/>
              </a:rPr>
              <a:t>Scintillation light absorbed by O</a:t>
            </a:r>
            <a:r>
              <a:rPr lang="en-US" altLang="ja-JP" sz="1100" dirty="0">
                <a:ea typeface="HGｺﾞｼｯｸM" pitchFamily="49" charset="-128"/>
              </a:rPr>
              <a:t>2</a:t>
            </a:r>
            <a:r>
              <a:rPr lang="en-US" altLang="ja-JP" sz="1600" dirty="0">
                <a:ea typeface="HGｺﾞｼｯｸM" pitchFamily="49" charset="-128"/>
              </a:rPr>
              <a:t>, H</a:t>
            </a:r>
            <a:r>
              <a:rPr lang="en-US" altLang="ja-JP" sz="1100" dirty="0">
                <a:ea typeface="HGｺﾞｼｯｸM" pitchFamily="49" charset="-128"/>
              </a:rPr>
              <a:t>2</a:t>
            </a:r>
            <a:r>
              <a:rPr lang="en-US" altLang="ja-JP" sz="1600" dirty="0">
                <a:ea typeface="HGｺﾞｼｯｸM" pitchFamily="49" charset="-128"/>
              </a:rPr>
              <a:t>O, etc.</a:t>
            </a: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1600" dirty="0">
                <a:ea typeface="HGｺﾞｼｯｸM" pitchFamily="49" charset="-128"/>
              </a:rPr>
              <a:t>LXe is expensive</a:t>
            </a:r>
          </a:p>
        </p:txBody>
      </p:sp>
      <p:pic>
        <p:nvPicPr>
          <p:cNvPr id="18451" name="Picture 11" descr="C:\Documents and Settings\Administrator\My Documents\MEG\PMT\PMT-ZAphoto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8" y="3214688"/>
            <a:ext cx="142557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52" name="テキスト ボックス 21"/>
          <p:cNvSpPr txBox="1">
            <a:spLocks noChangeArrowheads="1"/>
          </p:cNvSpPr>
          <p:nvPr/>
        </p:nvSpPr>
        <p:spPr bwMode="auto">
          <a:xfrm>
            <a:off x="3857625" y="2500313"/>
            <a:ext cx="17145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dirty="0"/>
              <a:t>Developed</a:t>
            </a:r>
          </a:p>
          <a:p>
            <a:r>
              <a:rPr lang="en-US" altLang="ja-JP" sz="1400" dirty="0"/>
              <a:t>   photomultiplier</a:t>
            </a:r>
            <a:br>
              <a:rPr lang="en-US" altLang="ja-JP" sz="1400" dirty="0"/>
            </a:br>
            <a:r>
              <a:rPr lang="en-US" altLang="ja-JP" sz="1400" dirty="0"/>
              <a:t>          tube (PMT)</a:t>
            </a:r>
            <a:endParaRPr lang="ja-JP" altLang="en-US" sz="1400" dirty="0"/>
          </a:p>
        </p:txBody>
      </p:sp>
      <p:sp>
        <p:nvSpPr>
          <p:cNvPr id="18453" name="スライド番号プレースホルダ 2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F6725504-5169-4584-BA4A-3D106DCD6CB3}" type="slidenum">
              <a:rPr lang="ja-JP" altLang="en-US" smtClean="0">
                <a:ea typeface="ＭＳ Ｐゴシック" pitchFamily="50" charset="-128"/>
              </a:rPr>
              <a:pPr/>
              <a:t>4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18454" name="フッター プレースホルダ 2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cxnSp>
        <p:nvCxnSpPr>
          <p:cNvPr id="26" name="直線矢印コネクタ 25"/>
          <p:cNvCxnSpPr/>
          <p:nvPr/>
        </p:nvCxnSpPr>
        <p:spPr>
          <a:xfrm flipV="1">
            <a:off x="3980574" y="4071942"/>
            <a:ext cx="448550" cy="14287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フリーフォーム 27"/>
          <p:cNvSpPr/>
          <p:nvPr/>
        </p:nvSpPr>
        <p:spPr>
          <a:xfrm>
            <a:off x="4000496" y="2047875"/>
            <a:ext cx="2735266" cy="2330450"/>
          </a:xfrm>
          <a:custGeom>
            <a:avLst/>
            <a:gdLst>
              <a:gd name="connsiteX0" fmla="*/ 0 w 3296992"/>
              <a:gd name="connsiteY0" fmla="*/ 2318197 h 2331076"/>
              <a:gd name="connsiteX1" fmla="*/ 2189409 w 3296992"/>
              <a:gd name="connsiteY1" fmla="*/ 2331076 h 2331076"/>
              <a:gd name="connsiteX2" fmla="*/ 3296992 w 3296992"/>
              <a:gd name="connsiteY2" fmla="*/ 0 h 2331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96992" h="2331076">
                <a:moveTo>
                  <a:pt x="0" y="2318197"/>
                </a:moveTo>
                <a:lnTo>
                  <a:pt x="2189409" y="2331076"/>
                </a:lnTo>
                <a:lnTo>
                  <a:pt x="3296992" y="0"/>
                </a:lnTo>
              </a:path>
            </a:pathLst>
          </a:custGeom>
          <a:ln w="28575">
            <a:solidFill>
              <a:srgbClr val="66FFFF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18458" name="Line 11"/>
          <p:cNvSpPr>
            <a:spLocks noChangeShapeType="1"/>
          </p:cNvSpPr>
          <p:nvPr/>
        </p:nvSpPr>
        <p:spPr bwMode="auto">
          <a:xfrm flipH="1">
            <a:off x="6072188" y="5429250"/>
            <a:ext cx="6477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8459" name="Text Box 10"/>
          <p:cNvSpPr txBox="1">
            <a:spLocks noChangeArrowheads="1"/>
          </p:cNvSpPr>
          <p:nvPr/>
        </p:nvSpPr>
        <p:spPr bwMode="auto">
          <a:xfrm>
            <a:off x="5857875" y="5500688"/>
            <a:ext cx="10414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purifier</a:t>
            </a:r>
          </a:p>
        </p:txBody>
      </p:sp>
      <p:cxnSp>
        <p:nvCxnSpPr>
          <p:cNvPr id="31" name="直線矢印コネクタ 30"/>
          <p:cNvCxnSpPr>
            <a:endCxn id="18459" idx="1"/>
          </p:cNvCxnSpPr>
          <p:nvPr/>
        </p:nvCxnSpPr>
        <p:spPr>
          <a:xfrm>
            <a:off x="4643438" y="4643446"/>
            <a:ext cx="1214437" cy="102631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4500562" y="4071942"/>
            <a:ext cx="10715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00" dirty="0" smtClean="0"/>
              <a:t>HAMAMATSU</a:t>
            </a:r>
            <a:endParaRPr kumimoji="1" lang="ja-JP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42844" y="94488"/>
            <a:ext cx="9001156" cy="90562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Development of liquid xenon detectors</a:t>
            </a:r>
            <a:endParaRPr lang="ja-JP" altLang="en-US" dirty="0" smtClean="0"/>
          </a:p>
        </p:txBody>
      </p:sp>
      <p:sp>
        <p:nvSpPr>
          <p:cNvPr id="8195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1071563"/>
            <a:ext cx="3186113" cy="1071562"/>
          </a:xfrm>
        </p:spPr>
        <p:txBody>
          <a:bodyPr rtlCol="0">
            <a:normAutofit fontScale="55000" lnSpcReduction="20000"/>
          </a:bodyPr>
          <a:lstStyle/>
          <a:p>
            <a:pPr marL="438912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altLang="ja-JP" dirty="0" smtClean="0">
                <a:cs typeface="Arial" pitchFamily="34" charset="0"/>
              </a:rPr>
              <a:t>Small prototype</a:t>
            </a:r>
          </a:p>
          <a:p>
            <a:pPr marL="731520" lvl="1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altLang="ja-JP" dirty="0" smtClean="0">
                <a:cs typeface="Arial" pitchFamily="34" charset="0"/>
              </a:rPr>
              <a:t>2.3liters active volume</a:t>
            </a:r>
          </a:p>
          <a:p>
            <a:pPr marL="731520" lvl="1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altLang="ja-JP" dirty="0" smtClean="0">
                <a:cs typeface="Arial" pitchFamily="34" charset="0"/>
              </a:rPr>
              <a:t>32PMTs</a:t>
            </a:r>
          </a:p>
          <a:p>
            <a:pPr marL="731520" lvl="1" indent="-27432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altLang="ja-JP" dirty="0" smtClean="0">
                <a:cs typeface="Arial" pitchFamily="34" charset="0"/>
              </a:rPr>
              <a:t>1998 -</a:t>
            </a:r>
          </a:p>
        </p:txBody>
      </p:sp>
      <p:sp>
        <p:nvSpPr>
          <p:cNvPr id="19460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19461" name="Picture 5" descr="\\Thin\ozone\lib\PowerPoint\gakkai_2001s\pics\small_pmtbat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1946275"/>
            <a:ext cx="1500188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3" descr="p1010079.jpg                                                   0006F34D Macintosh                      B6FAC4A8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4214813"/>
            <a:ext cx="2143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13" y="1714500"/>
            <a:ext cx="3214687" cy="42862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5" name="コンテンツ プレースホルダ 2"/>
          <p:cNvSpPr txBox="1">
            <a:spLocks/>
          </p:cNvSpPr>
          <p:nvPr/>
        </p:nvSpPr>
        <p:spPr>
          <a:xfrm>
            <a:off x="0" y="3143250"/>
            <a:ext cx="3143250" cy="1143000"/>
          </a:xfrm>
          <a:prstGeom prst="rect">
            <a:avLst/>
          </a:prstGeom>
        </p:spPr>
        <p:txBody>
          <a:bodyPr lIns="54864" tIns="91440">
            <a:normAutofit fontScale="550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defRPr/>
            </a:pPr>
            <a:r>
              <a:rPr lang="en-US" altLang="ja-JP" sz="3200" dirty="0">
                <a:latin typeface="Arial" pitchFamily="34" charset="0"/>
                <a:ea typeface="+mn-ea"/>
                <a:cs typeface="Arial" pitchFamily="34" charset="0"/>
              </a:rPr>
              <a:t>Large prototype</a:t>
            </a:r>
          </a:p>
          <a:p>
            <a:pPr marL="731520" lvl="1" indent="-27432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Char char=""/>
              <a:defRPr/>
            </a:pPr>
            <a:r>
              <a:rPr lang="en-US" altLang="ja-JP" sz="2800" dirty="0">
                <a:latin typeface="Arial" pitchFamily="34" charset="0"/>
                <a:ea typeface="+mn-ea"/>
                <a:cs typeface="Arial" pitchFamily="34" charset="0"/>
              </a:rPr>
              <a:t>68.6liters active volume</a:t>
            </a:r>
          </a:p>
          <a:p>
            <a:pPr marL="731520" lvl="1" indent="-27432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Char char=""/>
              <a:defRPr/>
            </a:pPr>
            <a:r>
              <a:rPr lang="en-US" altLang="ja-JP" sz="2800" dirty="0">
                <a:latin typeface="Arial" pitchFamily="34" charset="0"/>
                <a:ea typeface="+mn-ea"/>
                <a:cs typeface="Arial" pitchFamily="34" charset="0"/>
              </a:rPr>
              <a:t>228PMTs</a:t>
            </a:r>
          </a:p>
          <a:p>
            <a:pPr marL="731520" lvl="1" indent="-274320" fontAlgn="auto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Char char=""/>
              <a:defRPr/>
            </a:pPr>
            <a:r>
              <a:rPr lang="en-US" altLang="ja-JP" sz="2800" dirty="0">
                <a:latin typeface="Arial" pitchFamily="34" charset="0"/>
                <a:ea typeface="+mn-ea"/>
                <a:cs typeface="Arial" pitchFamily="34" charset="0"/>
              </a:rPr>
              <a:t>2000 -</a:t>
            </a:r>
          </a:p>
        </p:txBody>
      </p:sp>
      <p:sp>
        <p:nvSpPr>
          <p:cNvPr id="16" name="コンテンツ プレースホルダ 2"/>
          <p:cNvSpPr txBox="1">
            <a:spLocks/>
          </p:cNvSpPr>
          <p:nvPr/>
        </p:nvSpPr>
        <p:spPr>
          <a:xfrm>
            <a:off x="3000365" y="1071563"/>
            <a:ext cx="6143636" cy="785812"/>
          </a:xfrm>
          <a:prstGeom prst="rect">
            <a:avLst/>
          </a:prstGeom>
        </p:spPr>
        <p:txBody>
          <a:bodyPr lIns="54864" tIns="91440">
            <a:normAutofit/>
          </a:bodyPr>
          <a:lstStyle/>
          <a:p>
            <a:pPr marL="438150" indent="-319088">
              <a:lnSpc>
                <a:spcPct val="80000"/>
              </a:lnSpc>
              <a:buClr>
                <a:schemeClr val="accent1"/>
              </a:buClr>
              <a:buSzPct val="80000"/>
              <a:buFont typeface="Wingdings 2" pitchFamily="18" charset="2"/>
              <a:buChar char=""/>
              <a:defRPr/>
            </a:pPr>
            <a:r>
              <a:rPr lang="en-US" altLang="ja-JP" sz="19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ｺﾞｼｯｸM" pitchFamily="49" charset="-128"/>
              </a:rPr>
              <a:t>LXe detector</a:t>
            </a:r>
            <a:endParaRPr lang="en-US" altLang="ja-JP" sz="1700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HGｺﾞｼｯｸM" pitchFamily="49" charset="-128"/>
            </a:endParaRPr>
          </a:p>
          <a:p>
            <a:pPr marL="730250" lvl="1" indent="-27305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  <a:defRPr/>
            </a:pPr>
            <a:r>
              <a:rPr lang="en-US" altLang="ja-JP" sz="17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ｺﾞｼｯｸM" pitchFamily="49" charset="-128"/>
              </a:rPr>
              <a:t>active 800 liters / Total 900 liters </a:t>
            </a:r>
            <a:r>
              <a:rPr lang="en-US" altLang="ja-JP" sz="17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ｺﾞｼｯｸM" pitchFamily="49" charset="-128"/>
              </a:rPr>
              <a:t>volume (3t), </a:t>
            </a:r>
            <a:r>
              <a:rPr lang="en-US" altLang="ja-JP" sz="17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ｺﾞｼｯｸM" pitchFamily="49" charset="-128"/>
              </a:rPr>
              <a:t>846PMTs</a:t>
            </a:r>
          </a:p>
        </p:txBody>
      </p:sp>
      <p:sp>
        <p:nvSpPr>
          <p:cNvPr id="20" name="円弧 19"/>
          <p:cNvSpPr/>
          <p:nvPr/>
        </p:nvSpPr>
        <p:spPr>
          <a:xfrm rot="2306578" flipH="1" flipV="1">
            <a:off x="193675" y="2347913"/>
            <a:ext cx="714375" cy="642937"/>
          </a:xfrm>
          <a:prstGeom prst="arc">
            <a:avLst/>
          </a:prstGeom>
          <a:ln w="762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21" name="円弧 20"/>
          <p:cNvSpPr/>
          <p:nvPr/>
        </p:nvSpPr>
        <p:spPr>
          <a:xfrm rot="16849768" flipH="1" flipV="1">
            <a:off x="2669381" y="3240882"/>
            <a:ext cx="714375" cy="642938"/>
          </a:xfrm>
          <a:prstGeom prst="arc">
            <a:avLst/>
          </a:prstGeom>
          <a:ln w="762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19468" name="Picture 4" descr="\\Thin\ozone\lib\PowerPoint\gakkai_2001s\pics\pmt_bath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5572125"/>
            <a:ext cx="1143000" cy="8572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22" name="コンテンツ プレースホルダ 2"/>
          <p:cNvSpPr txBox="1">
            <a:spLocks/>
          </p:cNvSpPr>
          <p:nvPr/>
        </p:nvSpPr>
        <p:spPr>
          <a:xfrm>
            <a:off x="5500688" y="5929313"/>
            <a:ext cx="3643312" cy="714375"/>
          </a:xfrm>
          <a:prstGeom prst="rect">
            <a:avLst/>
          </a:prstGeom>
        </p:spPr>
        <p:txBody>
          <a:bodyPr lIns="54864" tIns="91440"/>
          <a:lstStyle/>
          <a:p>
            <a:pPr marL="730250" lvl="1" indent="-27305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  <a:ea typeface="HGｺﾞｼｯｸM" pitchFamily="49" charset="-128"/>
              </a:rPr>
              <a:t>Ready at the end of 2007</a:t>
            </a:r>
          </a:p>
          <a:p>
            <a:pPr marL="730250" lvl="1" indent="-27305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"/>
            </a:pP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  <a:ea typeface="HGｺﾞｼｯｸM" pitchFamily="49" charset="-128"/>
              </a:rPr>
              <a:t>Operated in 2008</a:t>
            </a:r>
            <a:r>
              <a:rPr lang="en-US" altLang="ja-JP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for MEG run </a:t>
            </a:r>
            <a:endParaRPr lang="ja-JP" altLang="en-US" sz="1600" dirty="0">
              <a:effectLst>
                <a:outerShdw blurRad="38100" dist="38100" dir="2700000" algn="tl">
                  <a:srgbClr val="C0C0C0"/>
                </a:outerShdw>
              </a:effectLst>
              <a:ea typeface="HGｺﾞｼｯｸM" pitchFamily="49" charset="-128"/>
            </a:endParaRPr>
          </a:p>
        </p:txBody>
      </p:sp>
      <p:sp>
        <p:nvSpPr>
          <p:cNvPr id="19470" name="スライド番号プレースホルダ 1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2F5517A1-7F9A-483E-B4FA-43BDFF4BE7F8}" type="slidenum">
              <a:rPr lang="ja-JP" altLang="en-US" smtClean="0">
                <a:ea typeface="ＭＳ Ｐゴシック" pitchFamily="50" charset="-128"/>
              </a:rPr>
              <a:pPr/>
              <a:t>5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19471" name="Picture 20" descr="C:\laciescratch3\cal_pics\2007\070731\dsc_069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88" y="1663700"/>
            <a:ext cx="26193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22" descr="C:\laciescratch3\cal_pics\2007\070725\dsc_049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14750" y="3514725"/>
            <a:ext cx="2000250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3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29313" y="1657350"/>
            <a:ext cx="3214687" cy="4332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9474" name="フッター プレースホルダ 2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グループ化 263"/>
          <p:cNvGrpSpPr>
            <a:grpSpLocks noChangeAspect="1"/>
          </p:cNvGrpSpPr>
          <p:nvPr/>
        </p:nvGrpSpPr>
        <p:grpSpPr bwMode="auto">
          <a:xfrm>
            <a:off x="1857375" y="2587625"/>
            <a:ext cx="5214938" cy="3770313"/>
            <a:chOff x="0" y="4467769"/>
            <a:chExt cx="8287200" cy="5991973"/>
          </a:xfrm>
        </p:grpSpPr>
        <p:pic>
          <p:nvPicPr>
            <p:cNvPr id="20506" name="Picture 38" descr="C:\Documents and Settings\nisimura\My Documents\testes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4467769"/>
              <a:ext cx="8287200" cy="5991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7" name="Picture 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357981" y="4857760"/>
              <a:ext cx="1908000" cy="5582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Cryogenic System</a:t>
            </a:r>
            <a:endParaRPr lang="ja-JP" altLang="en-US" dirty="0" smtClean="0"/>
          </a:p>
        </p:txBody>
      </p:sp>
      <p:sp>
        <p:nvSpPr>
          <p:cNvPr id="20484" name="コンテンツ プレースホルダ 2"/>
          <p:cNvSpPr>
            <a:spLocks noGrp="1"/>
          </p:cNvSpPr>
          <p:nvPr>
            <p:ph idx="1"/>
          </p:nvPr>
        </p:nvSpPr>
        <p:spPr>
          <a:xfrm>
            <a:off x="3000375" y="1071563"/>
            <a:ext cx="4214813" cy="1500187"/>
          </a:xfrm>
        </p:spPr>
        <p:txBody>
          <a:bodyPr/>
          <a:lstStyle/>
          <a:p>
            <a:pPr eaLnBrk="1" hangingPunct="1"/>
            <a:r>
              <a:rPr lang="en-US" altLang="ja-JP" sz="2000" dirty="0" smtClean="0">
                <a:latin typeface="Arial" charset="0"/>
              </a:rPr>
              <a:t>Storage</a:t>
            </a:r>
          </a:p>
          <a:p>
            <a:pPr lvl="1" eaLnBrk="1" hangingPunct="1"/>
            <a:r>
              <a:rPr lang="en-US" altLang="ja-JP" sz="1800" dirty="0" smtClean="0">
                <a:latin typeface="Arial" charset="0"/>
              </a:rPr>
              <a:t>Gas and liquid</a:t>
            </a:r>
          </a:p>
          <a:p>
            <a:pPr eaLnBrk="1" hangingPunct="1"/>
            <a:r>
              <a:rPr lang="en-US" altLang="ja-JP" sz="2000" dirty="0" smtClean="0">
                <a:latin typeface="Arial" charset="0"/>
              </a:rPr>
              <a:t>Cooling</a:t>
            </a:r>
          </a:p>
          <a:p>
            <a:pPr lvl="1" eaLnBrk="1" hangingPunct="1"/>
            <a:r>
              <a:rPr lang="en-US" altLang="ja-JP" sz="1800" dirty="0" smtClean="0">
                <a:latin typeface="Arial" charset="0"/>
              </a:rPr>
              <a:t>Pulse-tube refrigerator and LN</a:t>
            </a:r>
            <a:r>
              <a:rPr lang="en-US" altLang="ja-JP" sz="1200" dirty="0" smtClean="0">
                <a:latin typeface="Arial" charset="0"/>
              </a:rPr>
              <a:t>2</a:t>
            </a:r>
            <a:endParaRPr lang="en-US" altLang="ja-JP" sz="1800" dirty="0" smtClean="0">
              <a:latin typeface="Arial" charset="0"/>
            </a:endParaRPr>
          </a:p>
        </p:txBody>
      </p:sp>
      <p:sp>
        <p:nvSpPr>
          <p:cNvPr id="20485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2048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5214938"/>
            <a:ext cx="18272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0" y="4071938"/>
            <a:ext cx="1804988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テキスト ボックス 13"/>
          <p:cNvSpPr txBox="1">
            <a:spLocks noChangeArrowheads="1"/>
          </p:cNvSpPr>
          <p:nvPr/>
        </p:nvSpPr>
        <p:spPr bwMode="auto">
          <a:xfrm>
            <a:off x="7143750" y="1071563"/>
            <a:ext cx="200025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b="1" dirty="0"/>
              <a:t>pulse-tube</a:t>
            </a:r>
          </a:p>
          <a:p>
            <a:r>
              <a:rPr lang="en-US" altLang="ja-JP" sz="1400" b="1" dirty="0"/>
              <a:t>  refrigerator</a:t>
            </a:r>
          </a:p>
          <a:p>
            <a:r>
              <a:rPr lang="en-US" altLang="ja-JP" sz="1400" b="1" dirty="0"/>
              <a:t>    developed for MEG</a:t>
            </a:r>
            <a:endParaRPr lang="ja-JP" altLang="en-US" sz="1400" b="1" dirty="0"/>
          </a:p>
        </p:txBody>
      </p:sp>
      <p:sp>
        <p:nvSpPr>
          <p:cNvPr id="20489" name="テキスト ボックス 14"/>
          <p:cNvSpPr txBox="1">
            <a:spLocks noChangeArrowheads="1"/>
          </p:cNvSpPr>
          <p:nvPr/>
        </p:nvSpPr>
        <p:spPr bwMode="auto">
          <a:xfrm>
            <a:off x="7072313" y="3594100"/>
            <a:ext cx="2000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b="1" dirty="0"/>
              <a:t>Cooling pipe </a:t>
            </a:r>
            <a:br>
              <a:rPr lang="en-US" altLang="ja-JP" sz="1400" b="1" dirty="0"/>
            </a:br>
            <a:r>
              <a:rPr lang="en-US" altLang="ja-JP" sz="1400" b="1" dirty="0"/>
              <a:t>with liquid nitrogen</a:t>
            </a:r>
            <a:endParaRPr lang="ja-JP" altLang="en-US" sz="1400" b="1" dirty="0"/>
          </a:p>
        </p:txBody>
      </p:sp>
      <p:pic>
        <p:nvPicPr>
          <p:cNvPr id="20490" name="Picture 8" descr="pulsetub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70838" y="1804988"/>
            <a:ext cx="887412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スライド番号プレースホルダ 1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71130529-13F7-43DD-9855-ED1CFE7334C7}" type="slidenum">
              <a:rPr lang="ja-JP" altLang="en-US" smtClean="0">
                <a:ea typeface="ＭＳ Ｐゴシック" pitchFamily="50" charset="-128"/>
              </a:rPr>
              <a:pPr/>
              <a:t>6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20492" name="Picture 17" descr="C:\laciescratch3\cal_pics\2007\070614\DSC_005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7313" y="1143000"/>
            <a:ext cx="270192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3" name="フッター プレースホルダ 25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20494" name="Text Box 36"/>
          <p:cNvSpPr txBox="1">
            <a:spLocks noChangeArrowheads="1"/>
          </p:cNvSpPr>
          <p:nvPr/>
        </p:nvSpPr>
        <p:spPr bwMode="auto">
          <a:xfrm>
            <a:off x="5967413" y="2597150"/>
            <a:ext cx="1085850" cy="431800"/>
          </a:xfrm>
          <a:prstGeom prst="rect">
            <a:avLst/>
          </a:prstGeom>
          <a:solidFill>
            <a:srgbClr val="168BBA">
              <a:alpha val="6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100" b="1" dirty="0"/>
              <a:t>8 × 250L gas</a:t>
            </a:r>
          </a:p>
          <a:p>
            <a:r>
              <a:rPr lang="en-US" altLang="ja-JP" sz="1100" b="1" dirty="0"/>
              <a:t>storage tank</a:t>
            </a:r>
          </a:p>
        </p:txBody>
      </p:sp>
      <p:pic>
        <p:nvPicPr>
          <p:cNvPr id="20495" name="Picture 18" descr="C:\laciescratch3\cal_pics\2007\070614\DSC_0049.jpg"/>
          <p:cNvPicPr>
            <a:picLocks noChangeAspect="1" noChangeArrowheads="1"/>
          </p:cNvPicPr>
          <p:nvPr/>
        </p:nvPicPr>
        <p:blipFill>
          <a:blip r:embed="rId8"/>
          <a:srcRect l="-3893"/>
          <a:stretch>
            <a:fillRect/>
          </a:stretch>
        </p:blipFill>
        <p:spPr bwMode="auto">
          <a:xfrm>
            <a:off x="0" y="3559175"/>
            <a:ext cx="2000250" cy="294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6" name="Text Box 34"/>
          <p:cNvSpPr txBox="1">
            <a:spLocks noChangeArrowheads="1"/>
          </p:cNvSpPr>
          <p:nvPr/>
        </p:nvSpPr>
        <p:spPr bwMode="auto">
          <a:xfrm>
            <a:off x="2214563" y="5500688"/>
            <a:ext cx="1038225" cy="430212"/>
          </a:xfrm>
          <a:prstGeom prst="rect">
            <a:avLst/>
          </a:prstGeom>
          <a:solidFill>
            <a:srgbClr val="168BBA">
              <a:alpha val="6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100" b="1" dirty="0"/>
              <a:t>1000L liquid </a:t>
            </a:r>
          </a:p>
          <a:p>
            <a:r>
              <a:rPr lang="en-US" altLang="ja-JP" sz="1100" b="1" dirty="0"/>
              <a:t>storage tank</a:t>
            </a:r>
          </a:p>
        </p:txBody>
      </p:sp>
      <p:cxnSp>
        <p:nvCxnSpPr>
          <p:cNvPr id="269" name="直線矢印コネクタ 268"/>
          <p:cNvCxnSpPr/>
          <p:nvPr/>
        </p:nvCxnSpPr>
        <p:spPr>
          <a:xfrm rot="10800000" flipV="1">
            <a:off x="5383213" y="2724150"/>
            <a:ext cx="2614612" cy="1062038"/>
          </a:xfrm>
          <a:prstGeom prst="straightConnector1">
            <a:avLst/>
          </a:prstGeom>
          <a:ln w="28575"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8" name="Text Box 35"/>
          <p:cNvSpPr txBox="1">
            <a:spLocks noChangeArrowheads="1"/>
          </p:cNvSpPr>
          <p:nvPr/>
        </p:nvSpPr>
        <p:spPr bwMode="auto">
          <a:xfrm>
            <a:off x="4643438" y="5000625"/>
            <a:ext cx="1039812" cy="430213"/>
          </a:xfrm>
          <a:prstGeom prst="rect">
            <a:avLst/>
          </a:prstGeom>
          <a:solidFill>
            <a:srgbClr val="168BBA">
              <a:alpha val="6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100" b="1" dirty="0"/>
              <a:t>900L</a:t>
            </a:r>
            <a:br>
              <a:rPr lang="en-US" altLang="ja-JP" sz="1100" b="1" dirty="0"/>
            </a:br>
            <a:r>
              <a:rPr lang="en-US" altLang="ja-JP" sz="1100" b="1" dirty="0"/>
              <a:t>LXe detector</a:t>
            </a:r>
          </a:p>
        </p:txBody>
      </p:sp>
      <p:sp>
        <p:nvSpPr>
          <p:cNvPr id="20499" name="テキスト ボックス 270"/>
          <p:cNvSpPr txBox="1">
            <a:spLocks noChangeArrowheads="1"/>
          </p:cNvSpPr>
          <p:nvPr/>
        </p:nvSpPr>
        <p:spPr bwMode="auto">
          <a:xfrm>
            <a:off x="142875" y="1143000"/>
            <a:ext cx="928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solidFill>
                  <a:srgbClr val="FFFFFF"/>
                </a:solidFill>
              </a:rPr>
              <a:t>gas</a:t>
            </a: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20500" name="テキスト ボックス 271"/>
          <p:cNvSpPr txBox="1">
            <a:spLocks noChangeArrowheads="1"/>
          </p:cNvSpPr>
          <p:nvPr/>
        </p:nvSpPr>
        <p:spPr bwMode="auto">
          <a:xfrm>
            <a:off x="71438" y="3500438"/>
            <a:ext cx="928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solidFill>
                  <a:srgbClr val="FFFFFF"/>
                </a:solidFill>
              </a:rPr>
              <a:t>liquid</a:t>
            </a:r>
            <a:endParaRPr lang="ja-JP" altLang="en-US" dirty="0">
              <a:solidFill>
                <a:srgbClr val="FFFFFF"/>
              </a:solidFill>
            </a:endParaRPr>
          </a:p>
        </p:txBody>
      </p:sp>
      <p:cxnSp>
        <p:nvCxnSpPr>
          <p:cNvPr id="273" name="直線矢印コネクタ 272"/>
          <p:cNvCxnSpPr>
            <a:stCxn id="14354" idx="3"/>
          </p:cNvCxnSpPr>
          <p:nvPr/>
        </p:nvCxnSpPr>
        <p:spPr>
          <a:xfrm>
            <a:off x="2000250" y="5030788"/>
            <a:ext cx="714375" cy="41275"/>
          </a:xfrm>
          <a:prstGeom prst="straightConnector1">
            <a:avLst/>
          </a:prstGeom>
          <a:ln w="28575"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直線矢印コネクタ 276"/>
          <p:cNvCxnSpPr>
            <a:stCxn id="14353" idx="3"/>
          </p:cNvCxnSpPr>
          <p:nvPr/>
        </p:nvCxnSpPr>
        <p:spPr>
          <a:xfrm>
            <a:off x="2789238" y="2249488"/>
            <a:ext cx="3068637" cy="822325"/>
          </a:xfrm>
          <a:prstGeom prst="straightConnector1">
            <a:avLst/>
          </a:prstGeom>
          <a:ln w="28575"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直線矢印コネクタ 279"/>
          <p:cNvCxnSpPr>
            <a:stCxn id="14343" idx="1"/>
          </p:cNvCxnSpPr>
          <p:nvPr/>
        </p:nvCxnSpPr>
        <p:spPr>
          <a:xfrm rot="10800000" flipV="1">
            <a:off x="4668838" y="4608513"/>
            <a:ext cx="2474912" cy="273050"/>
          </a:xfrm>
          <a:prstGeom prst="straightConnector1">
            <a:avLst/>
          </a:prstGeom>
          <a:ln w="28575"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4" name="テキスト ボックス 14"/>
          <p:cNvSpPr txBox="1">
            <a:spLocks noChangeArrowheads="1"/>
          </p:cNvSpPr>
          <p:nvPr/>
        </p:nvSpPr>
        <p:spPr bwMode="auto">
          <a:xfrm>
            <a:off x="3857625" y="4906963"/>
            <a:ext cx="6429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b="1" dirty="0"/>
              <a:t>LN</a:t>
            </a:r>
            <a:r>
              <a:rPr lang="en-US" altLang="ja-JP" sz="1100" b="1" dirty="0"/>
              <a:t>2</a:t>
            </a:r>
            <a:endParaRPr lang="ja-JP" altLang="en-US" sz="1400" b="1" dirty="0"/>
          </a:p>
        </p:txBody>
      </p:sp>
      <p:sp>
        <p:nvSpPr>
          <p:cNvPr id="283" name="フリーフォーム 282"/>
          <p:cNvSpPr/>
          <p:nvPr/>
        </p:nvSpPr>
        <p:spPr>
          <a:xfrm>
            <a:off x="4084638" y="4440238"/>
            <a:ext cx="284162" cy="514350"/>
          </a:xfrm>
          <a:custGeom>
            <a:avLst/>
            <a:gdLst>
              <a:gd name="connsiteX0" fmla="*/ 12879 w 283336"/>
              <a:gd name="connsiteY0" fmla="*/ 0 h 515155"/>
              <a:gd name="connsiteX1" fmla="*/ 0 w 283336"/>
              <a:gd name="connsiteY1" fmla="*/ 515155 h 515155"/>
              <a:gd name="connsiteX2" fmla="*/ 283336 w 283336"/>
              <a:gd name="connsiteY2" fmla="*/ 515155 h 515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3336" h="515155">
                <a:moveTo>
                  <a:pt x="12879" y="0"/>
                </a:moveTo>
                <a:lnTo>
                  <a:pt x="0" y="515155"/>
                </a:lnTo>
                <a:lnTo>
                  <a:pt x="283336" y="515155"/>
                </a:lnTo>
              </a:path>
            </a:pathLst>
          </a:cu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角丸四角形 103"/>
          <p:cNvSpPr/>
          <p:nvPr/>
        </p:nvSpPr>
        <p:spPr>
          <a:xfrm>
            <a:off x="388938" y="1714500"/>
            <a:ext cx="2571750" cy="28575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103" name="角丸四角形 102"/>
          <p:cNvSpPr/>
          <p:nvPr/>
        </p:nvSpPr>
        <p:spPr>
          <a:xfrm>
            <a:off x="379413" y="1111250"/>
            <a:ext cx="2763837" cy="285750"/>
          </a:xfrm>
          <a:prstGeom prst="roundRect">
            <a:avLst/>
          </a:prstGeom>
          <a:solidFill>
            <a:srgbClr val="CC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Purification system</a:t>
            </a:r>
            <a:endParaRPr lang="ja-JP" altLang="en-US" dirty="0"/>
          </a:p>
        </p:txBody>
      </p:sp>
      <p:sp>
        <p:nvSpPr>
          <p:cNvPr id="21509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1000125"/>
            <a:ext cx="8686800" cy="1357313"/>
          </a:xfrm>
        </p:spPr>
        <p:txBody>
          <a:bodyPr/>
          <a:lstStyle/>
          <a:p>
            <a:pPr eaLnBrk="1" hangingPunct="1"/>
            <a:r>
              <a:rPr lang="en-US" altLang="ja-JP" sz="2000" b="1" i="1" dirty="0" smtClean="0">
                <a:latin typeface="Arial" charset="0"/>
              </a:rPr>
              <a:t>Gaseous purification</a:t>
            </a:r>
          </a:p>
          <a:p>
            <a:pPr lvl="1"/>
            <a:r>
              <a:rPr lang="en-US" altLang="ja-JP" sz="1600" dirty="0" smtClean="0">
                <a:latin typeface="Arial" charset="0"/>
              </a:rPr>
              <a:t>A getter removes H</a:t>
            </a:r>
            <a:r>
              <a:rPr lang="en-US" altLang="ja-JP" sz="900" dirty="0" smtClean="0">
                <a:latin typeface="Arial" charset="0"/>
              </a:rPr>
              <a:t>2</a:t>
            </a:r>
            <a:r>
              <a:rPr lang="en-US" altLang="ja-JP" sz="1600" dirty="0" smtClean="0">
                <a:latin typeface="Arial" charset="0"/>
              </a:rPr>
              <a:t>O,O</a:t>
            </a:r>
            <a:r>
              <a:rPr lang="en-US" altLang="ja-JP" sz="900" dirty="0" smtClean="0">
                <a:latin typeface="Arial" charset="0"/>
              </a:rPr>
              <a:t>2</a:t>
            </a:r>
            <a:r>
              <a:rPr lang="en-US" altLang="ja-JP" sz="1600" dirty="0" smtClean="0">
                <a:latin typeface="Arial" charset="0"/>
              </a:rPr>
              <a:t>,CO,CO</a:t>
            </a:r>
            <a:r>
              <a:rPr lang="en-US" altLang="ja-JP" sz="900" dirty="0" smtClean="0">
                <a:latin typeface="Arial" charset="0"/>
              </a:rPr>
              <a:t>2</a:t>
            </a:r>
            <a:r>
              <a:rPr lang="en-US" altLang="ja-JP" sz="1600" dirty="0" smtClean="0">
                <a:latin typeface="Arial" charset="0"/>
              </a:rPr>
              <a:t>,H</a:t>
            </a:r>
            <a:r>
              <a:rPr lang="en-US" altLang="ja-JP" sz="900" dirty="0" smtClean="0">
                <a:latin typeface="Arial" charset="0"/>
              </a:rPr>
              <a:t>2</a:t>
            </a:r>
            <a:r>
              <a:rPr lang="en-US" altLang="ja-JP" sz="1600" dirty="0" smtClean="0">
                <a:latin typeface="Arial" charset="0"/>
              </a:rPr>
              <a:t>,N</a:t>
            </a:r>
            <a:r>
              <a:rPr lang="en-US" altLang="ja-JP" sz="900" dirty="0" smtClean="0">
                <a:latin typeface="Arial" charset="0"/>
              </a:rPr>
              <a:t>2</a:t>
            </a:r>
            <a:r>
              <a:rPr lang="en-US" altLang="ja-JP" sz="1600" dirty="0" smtClean="0">
                <a:latin typeface="Arial" charset="0"/>
              </a:rPr>
              <a:t> and hydro carbon molecules. </a:t>
            </a:r>
            <a:r>
              <a:rPr lang="en-US" altLang="ja-JP" sz="1200" dirty="0" smtClean="0">
                <a:latin typeface="Arial" charset="0"/>
              </a:rPr>
              <a:t>(10 to 50 l/min)</a:t>
            </a:r>
            <a:endParaRPr lang="en-US" altLang="ja-JP" sz="1600" dirty="0" smtClean="0">
              <a:latin typeface="Arial" charset="0"/>
            </a:endParaRPr>
          </a:p>
          <a:p>
            <a:pPr eaLnBrk="1" hangingPunct="1"/>
            <a:r>
              <a:rPr lang="en-US" altLang="ja-JP" sz="2000" dirty="0" smtClean="0">
                <a:latin typeface="Arial" charset="0"/>
              </a:rPr>
              <a:t> </a:t>
            </a:r>
            <a:r>
              <a:rPr lang="en-US" altLang="ja-JP" sz="2000" b="1" i="1" dirty="0" smtClean="0">
                <a:latin typeface="Arial" charset="0"/>
              </a:rPr>
              <a:t>Liquid purification</a:t>
            </a:r>
          </a:p>
          <a:p>
            <a:pPr lvl="1"/>
            <a:r>
              <a:rPr lang="en-US" altLang="ja-JP" sz="1600" dirty="0" smtClean="0">
                <a:latin typeface="Arial" charset="0"/>
              </a:rPr>
              <a:t>By a molecular sieves and O</a:t>
            </a:r>
            <a:r>
              <a:rPr lang="en-US" altLang="ja-JP" sz="900" dirty="0" smtClean="0">
                <a:latin typeface="Arial" charset="0"/>
              </a:rPr>
              <a:t>2</a:t>
            </a:r>
            <a:r>
              <a:rPr lang="en-US" altLang="ja-JP" sz="1600" dirty="0" smtClean="0">
                <a:latin typeface="Arial" charset="0"/>
              </a:rPr>
              <a:t> getter, water and O</a:t>
            </a:r>
            <a:r>
              <a:rPr lang="en-US" altLang="ja-JP" sz="900" dirty="0" smtClean="0">
                <a:latin typeface="Arial" charset="0"/>
              </a:rPr>
              <a:t>2</a:t>
            </a:r>
            <a:r>
              <a:rPr lang="en-US" altLang="ja-JP" sz="1600" dirty="0" smtClean="0">
                <a:latin typeface="Arial" charset="0"/>
              </a:rPr>
              <a:t> are removed. </a:t>
            </a:r>
            <a:r>
              <a:rPr lang="en-US" altLang="ja-JP" sz="1200" dirty="0" smtClean="0">
                <a:latin typeface="Arial" charset="0"/>
              </a:rPr>
              <a:t>(100l/h) </a:t>
            </a:r>
            <a:endParaRPr lang="ja-JP" altLang="en-US" sz="3600" dirty="0" smtClean="0">
              <a:latin typeface="Arial" charset="0"/>
            </a:endParaRPr>
          </a:p>
        </p:txBody>
      </p:sp>
      <p:sp>
        <p:nvSpPr>
          <p:cNvPr id="21510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21511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4854575"/>
            <a:ext cx="2714625" cy="1717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1512" name="テキスト ボックス 33"/>
          <p:cNvSpPr txBox="1">
            <a:spLocks noChangeArrowheads="1"/>
          </p:cNvSpPr>
          <p:nvPr/>
        </p:nvSpPr>
        <p:spPr bwMode="auto">
          <a:xfrm>
            <a:off x="214313" y="4344988"/>
            <a:ext cx="2714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 dirty="0"/>
              <a:t>Water and oxygen absorb</a:t>
            </a:r>
          </a:p>
          <a:p>
            <a:r>
              <a:rPr lang="en-US" altLang="ja-JP" sz="1600" dirty="0"/>
              <a:t>    scintillation light</a:t>
            </a:r>
            <a:endParaRPr lang="ja-JP" altLang="en-US" sz="1600" dirty="0"/>
          </a:p>
        </p:txBody>
      </p:sp>
      <p:sp>
        <p:nvSpPr>
          <p:cNvPr id="21513" name="スライド番号プレースホルダ 3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BBEFCC32-37D8-4BC7-9D91-87B2EEB1DD7F}" type="slidenum">
              <a:rPr lang="ja-JP" altLang="en-US" smtClean="0">
                <a:ea typeface="ＭＳ Ｐゴシック" pitchFamily="50" charset="-128"/>
              </a:rPr>
              <a:pPr/>
              <a:t>7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21514" name="フッター プレースホルダ 7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pic>
        <p:nvPicPr>
          <p:cNvPr id="21515" name="Picture 36" descr="C:\Documents and Settings\nisimura\My Documents\Gas_purifica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88" y="2339975"/>
            <a:ext cx="573881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" name="フリーフォーム 82"/>
          <p:cNvSpPr/>
          <p:nvPr/>
        </p:nvSpPr>
        <p:spPr>
          <a:xfrm>
            <a:off x="6500813" y="2911475"/>
            <a:ext cx="744537" cy="866775"/>
          </a:xfrm>
          <a:custGeom>
            <a:avLst/>
            <a:gdLst>
              <a:gd name="connsiteX0" fmla="*/ 733586 w 743918"/>
              <a:gd name="connsiteY0" fmla="*/ 867905 h 867905"/>
              <a:gd name="connsiteX1" fmla="*/ 743918 w 743918"/>
              <a:gd name="connsiteY1" fmla="*/ 0 h 867905"/>
              <a:gd name="connsiteX2" fmla="*/ 0 w 743918"/>
              <a:gd name="connsiteY2" fmla="*/ 0 h 867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3918" h="867905">
                <a:moveTo>
                  <a:pt x="733586" y="867905"/>
                </a:moveTo>
                <a:lnTo>
                  <a:pt x="743918" y="0"/>
                </a:lnTo>
                <a:lnTo>
                  <a:pt x="0" y="0"/>
                </a:lnTo>
              </a:path>
            </a:pathLst>
          </a:custGeom>
          <a:ln w="57150">
            <a:solidFill>
              <a:srgbClr val="CC66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84" name="フリーフォーム 83"/>
          <p:cNvSpPr/>
          <p:nvPr/>
        </p:nvSpPr>
        <p:spPr>
          <a:xfrm>
            <a:off x="5229225" y="2921000"/>
            <a:ext cx="1914525" cy="676275"/>
          </a:xfrm>
          <a:custGeom>
            <a:avLst/>
            <a:gdLst>
              <a:gd name="connsiteX0" fmla="*/ 423620 w 1952786"/>
              <a:gd name="connsiteY0" fmla="*/ 5166 h 676759"/>
              <a:gd name="connsiteX1" fmla="*/ 0 w 1952786"/>
              <a:gd name="connsiteY1" fmla="*/ 0 h 676759"/>
              <a:gd name="connsiteX2" fmla="*/ 5166 w 1952786"/>
              <a:gd name="connsiteY2" fmla="*/ 294468 h 676759"/>
              <a:gd name="connsiteX3" fmla="*/ 1947620 w 1952786"/>
              <a:gd name="connsiteY3" fmla="*/ 289302 h 676759"/>
              <a:gd name="connsiteX4" fmla="*/ 1952786 w 1952786"/>
              <a:gd name="connsiteY4" fmla="*/ 676759 h 676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786" h="676759">
                <a:moveTo>
                  <a:pt x="423620" y="5166"/>
                </a:moveTo>
                <a:lnTo>
                  <a:pt x="0" y="0"/>
                </a:lnTo>
                <a:lnTo>
                  <a:pt x="5166" y="294468"/>
                </a:lnTo>
                <a:lnTo>
                  <a:pt x="1947620" y="289302"/>
                </a:lnTo>
                <a:lnTo>
                  <a:pt x="1952786" y="676759"/>
                </a:lnTo>
              </a:path>
            </a:pathLst>
          </a:custGeom>
          <a:ln w="57150">
            <a:solidFill>
              <a:srgbClr val="CC66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86" name="フリーフォーム 85"/>
          <p:cNvSpPr/>
          <p:nvPr/>
        </p:nvSpPr>
        <p:spPr>
          <a:xfrm>
            <a:off x="5553075" y="5603875"/>
            <a:ext cx="1530350" cy="715963"/>
          </a:xfrm>
          <a:custGeom>
            <a:avLst/>
            <a:gdLst>
              <a:gd name="connsiteX0" fmla="*/ 1530027 w 1530027"/>
              <a:gd name="connsiteY0" fmla="*/ 687952 h 715504"/>
              <a:gd name="connsiteX1" fmla="*/ 569132 w 1530027"/>
              <a:gd name="connsiteY1" fmla="*/ 687952 h 715504"/>
              <a:gd name="connsiteX2" fmla="*/ 383152 w 1530027"/>
              <a:gd name="connsiteY2" fmla="*/ 667288 h 715504"/>
              <a:gd name="connsiteX3" fmla="*/ 284996 w 1530027"/>
              <a:gd name="connsiteY3" fmla="*/ 569132 h 715504"/>
              <a:gd name="connsiteX4" fmla="*/ 274664 w 1530027"/>
              <a:gd name="connsiteY4" fmla="*/ 408983 h 715504"/>
              <a:gd name="connsiteX5" fmla="*/ 279830 w 1530027"/>
              <a:gd name="connsiteY5" fmla="*/ 233335 h 715504"/>
              <a:gd name="connsiteX6" fmla="*/ 253999 w 1530027"/>
              <a:gd name="connsiteY6" fmla="*/ 73186 h 715504"/>
              <a:gd name="connsiteX7" fmla="*/ 145511 w 1530027"/>
              <a:gd name="connsiteY7" fmla="*/ 6027 h 715504"/>
              <a:gd name="connsiteX8" fmla="*/ 47355 w 1530027"/>
              <a:gd name="connsiteY8" fmla="*/ 37023 h 715504"/>
              <a:gd name="connsiteX9" fmla="*/ 6027 w 1530027"/>
              <a:gd name="connsiteY9" fmla="*/ 124847 h 715504"/>
              <a:gd name="connsiteX10" fmla="*/ 11193 w 1530027"/>
              <a:gd name="connsiteY10" fmla="*/ 217837 h 715504"/>
              <a:gd name="connsiteX11" fmla="*/ 21525 w 1530027"/>
              <a:gd name="connsiteY11" fmla="*/ 636291 h 715504"/>
              <a:gd name="connsiteX12" fmla="*/ 21525 w 1530027"/>
              <a:gd name="connsiteY12" fmla="*/ 693118 h 71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30027" h="715504">
                <a:moveTo>
                  <a:pt x="1530027" y="687952"/>
                </a:moveTo>
                <a:lnTo>
                  <a:pt x="569132" y="687952"/>
                </a:lnTo>
                <a:cubicBezTo>
                  <a:pt x="377986" y="684508"/>
                  <a:pt x="430508" y="687091"/>
                  <a:pt x="383152" y="667288"/>
                </a:cubicBezTo>
                <a:cubicBezTo>
                  <a:pt x="335796" y="647485"/>
                  <a:pt x="303077" y="612183"/>
                  <a:pt x="284996" y="569132"/>
                </a:cubicBezTo>
                <a:cubicBezTo>
                  <a:pt x="266915" y="526081"/>
                  <a:pt x="275525" y="464949"/>
                  <a:pt x="274664" y="408983"/>
                </a:cubicBezTo>
                <a:cubicBezTo>
                  <a:pt x="273803" y="353017"/>
                  <a:pt x="283274" y="289301"/>
                  <a:pt x="279830" y="233335"/>
                </a:cubicBezTo>
                <a:cubicBezTo>
                  <a:pt x="276386" y="177369"/>
                  <a:pt x="276385" y="111071"/>
                  <a:pt x="253999" y="73186"/>
                </a:cubicBezTo>
                <a:cubicBezTo>
                  <a:pt x="231613" y="35301"/>
                  <a:pt x="179952" y="12054"/>
                  <a:pt x="145511" y="6027"/>
                </a:cubicBezTo>
                <a:cubicBezTo>
                  <a:pt x="111070" y="0"/>
                  <a:pt x="70602" y="17220"/>
                  <a:pt x="47355" y="37023"/>
                </a:cubicBezTo>
                <a:cubicBezTo>
                  <a:pt x="24108" y="56826"/>
                  <a:pt x="12054" y="94711"/>
                  <a:pt x="6027" y="124847"/>
                </a:cubicBezTo>
                <a:cubicBezTo>
                  <a:pt x="0" y="154983"/>
                  <a:pt x="8610" y="132596"/>
                  <a:pt x="11193" y="217837"/>
                </a:cubicBezTo>
                <a:cubicBezTo>
                  <a:pt x="13776" y="303078"/>
                  <a:pt x="19803" y="557078"/>
                  <a:pt x="21525" y="636291"/>
                </a:cubicBezTo>
                <a:cubicBezTo>
                  <a:pt x="23247" y="715504"/>
                  <a:pt x="22386" y="704311"/>
                  <a:pt x="21525" y="693118"/>
                </a:cubicBezTo>
              </a:path>
            </a:pathLst>
          </a:custGeom>
          <a:ln w="57150">
            <a:solidFill>
              <a:srgbClr val="66FF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87" name="フリーフォーム 86"/>
          <p:cNvSpPr/>
          <p:nvPr/>
        </p:nvSpPr>
        <p:spPr>
          <a:xfrm>
            <a:off x="5337175" y="4003675"/>
            <a:ext cx="692150" cy="2273300"/>
          </a:xfrm>
          <a:custGeom>
            <a:avLst/>
            <a:gdLst>
              <a:gd name="connsiteX0" fmla="*/ 98156 w 692258"/>
              <a:gd name="connsiteY0" fmla="*/ 2273085 h 2273085"/>
              <a:gd name="connsiteX1" fmla="*/ 15499 w 692258"/>
              <a:gd name="connsiteY1" fmla="*/ 2273085 h 2273085"/>
              <a:gd name="connsiteX2" fmla="*/ 0 w 692258"/>
              <a:gd name="connsiteY2" fmla="*/ 0 h 2273085"/>
              <a:gd name="connsiteX3" fmla="*/ 692258 w 692258"/>
              <a:gd name="connsiteY3" fmla="*/ 0 h 2273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2258" h="2273085">
                <a:moveTo>
                  <a:pt x="98156" y="2273085"/>
                </a:moveTo>
                <a:lnTo>
                  <a:pt x="15499" y="2273085"/>
                </a:lnTo>
                <a:lnTo>
                  <a:pt x="0" y="0"/>
                </a:lnTo>
                <a:lnTo>
                  <a:pt x="692258" y="0"/>
                </a:lnTo>
              </a:path>
            </a:pathLst>
          </a:custGeom>
          <a:ln w="57150">
            <a:solidFill>
              <a:srgbClr val="66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88" name="フリーフォーム 87"/>
          <p:cNvSpPr/>
          <p:nvPr/>
        </p:nvSpPr>
        <p:spPr>
          <a:xfrm>
            <a:off x="6024563" y="3311525"/>
            <a:ext cx="1006475" cy="795338"/>
          </a:xfrm>
          <a:custGeom>
            <a:avLst/>
            <a:gdLst>
              <a:gd name="connsiteX0" fmla="*/ 5166 w 1007390"/>
              <a:gd name="connsiteY0" fmla="*/ 687092 h 795580"/>
              <a:gd name="connsiteX1" fmla="*/ 0 w 1007390"/>
              <a:gd name="connsiteY1" fmla="*/ 0 h 795580"/>
              <a:gd name="connsiteX2" fmla="*/ 1002223 w 1007390"/>
              <a:gd name="connsiteY2" fmla="*/ 0 h 795580"/>
              <a:gd name="connsiteX3" fmla="*/ 1007390 w 1007390"/>
              <a:gd name="connsiteY3" fmla="*/ 795580 h 79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390" h="795580">
                <a:moveTo>
                  <a:pt x="5166" y="687092"/>
                </a:moveTo>
                <a:lnTo>
                  <a:pt x="0" y="0"/>
                </a:lnTo>
                <a:lnTo>
                  <a:pt x="1002223" y="0"/>
                </a:lnTo>
                <a:cubicBezTo>
                  <a:pt x="1003945" y="265193"/>
                  <a:pt x="1005668" y="530387"/>
                  <a:pt x="1007390" y="795580"/>
                </a:cubicBezTo>
              </a:path>
            </a:pathLst>
          </a:custGeom>
          <a:ln w="57150">
            <a:solidFill>
              <a:srgbClr val="66FFFF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grpSp>
        <p:nvGrpSpPr>
          <p:cNvPr id="21521" name="グループ化 95"/>
          <p:cNvGrpSpPr>
            <a:grpSpLocks/>
          </p:cNvGrpSpPr>
          <p:nvPr/>
        </p:nvGrpSpPr>
        <p:grpSpPr bwMode="auto">
          <a:xfrm>
            <a:off x="5226050" y="2921000"/>
            <a:ext cx="2016125" cy="3408363"/>
            <a:chOff x="1214414" y="3063227"/>
            <a:chExt cx="2014779" cy="3409074"/>
          </a:xfrm>
        </p:grpSpPr>
        <p:sp>
          <p:nvSpPr>
            <p:cNvPr id="91" name="フリーフォーム 90"/>
            <p:cNvSpPr/>
            <p:nvPr/>
          </p:nvSpPr>
          <p:spPr>
            <a:xfrm>
              <a:off x="2485153" y="3063227"/>
              <a:ext cx="744040" cy="868544"/>
            </a:xfrm>
            <a:custGeom>
              <a:avLst/>
              <a:gdLst>
                <a:gd name="connsiteX0" fmla="*/ 733586 w 743918"/>
                <a:gd name="connsiteY0" fmla="*/ 867905 h 867905"/>
                <a:gd name="connsiteX1" fmla="*/ 743918 w 743918"/>
                <a:gd name="connsiteY1" fmla="*/ 0 h 867905"/>
                <a:gd name="connsiteX2" fmla="*/ 0 w 743918"/>
                <a:gd name="connsiteY2" fmla="*/ 0 h 867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3918" h="867905">
                  <a:moveTo>
                    <a:pt x="733586" y="867905"/>
                  </a:moveTo>
                  <a:lnTo>
                    <a:pt x="743918" y="0"/>
                  </a:lnTo>
                  <a:lnTo>
                    <a:pt x="0" y="0"/>
                  </a:lnTo>
                </a:path>
              </a:pathLst>
            </a:custGeom>
            <a:ln w="57150">
              <a:solidFill>
                <a:srgbClr val="7030A0"/>
              </a:solidFill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92" name="フリーフォーム 91"/>
            <p:cNvSpPr/>
            <p:nvPr/>
          </p:nvSpPr>
          <p:spPr>
            <a:xfrm>
              <a:off x="1214414" y="3074342"/>
              <a:ext cx="1913247" cy="676416"/>
            </a:xfrm>
            <a:custGeom>
              <a:avLst/>
              <a:gdLst>
                <a:gd name="connsiteX0" fmla="*/ 423620 w 1952786"/>
                <a:gd name="connsiteY0" fmla="*/ 5166 h 676759"/>
                <a:gd name="connsiteX1" fmla="*/ 0 w 1952786"/>
                <a:gd name="connsiteY1" fmla="*/ 0 h 676759"/>
                <a:gd name="connsiteX2" fmla="*/ 5166 w 1952786"/>
                <a:gd name="connsiteY2" fmla="*/ 294468 h 676759"/>
                <a:gd name="connsiteX3" fmla="*/ 1947620 w 1952786"/>
                <a:gd name="connsiteY3" fmla="*/ 289302 h 676759"/>
                <a:gd name="connsiteX4" fmla="*/ 1952786 w 1952786"/>
                <a:gd name="connsiteY4" fmla="*/ 676759 h 676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786" h="676759">
                  <a:moveTo>
                    <a:pt x="423620" y="5166"/>
                  </a:moveTo>
                  <a:lnTo>
                    <a:pt x="0" y="0"/>
                  </a:lnTo>
                  <a:lnTo>
                    <a:pt x="5166" y="294468"/>
                  </a:lnTo>
                  <a:lnTo>
                    <a:pt x="1947620" y="289302"/>
                  </a:lnTo>
                  <a:lnTo>
                    <a:pt x="1952786" y="676759"/>
                  </a:lnTo>
                </a:path>
              </a:pathLst>
            </a:custGeom>
            <a:ln w="57150">
              <a:solidFill>
                <a:srgbClr val="7030A0"/>
              </a:solidFill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93" name="フリーフォーム 92"/>
            <p:cNvSpPr/>
            <p:nvPr/>
          </p:nvSpPr>
          <p:spPr>
            <a:xfrm>
              <a:off x="1538048" y="5756189"/>
              <a:ext cx="1529328" cy="716112"/>
            </a:xfrm>
            <a:custGeom>
              <a:avLst/>
              <a:gdLst>
                <a:gd name="connsiteX0" fmla="*/ 1530027 w 1530027"/>
                <a:gd name="connsiteY0" fmla="*/ 687952 h 715504"/>
                <a:gd name="connsiteX1" fmla="*/ 569132 w 1530027"/>
                <a:gd name="connsiteY1" fmla="*/ 687952 h 715504"/>
                <a:gd name="connsiteX2" fmla="*/ 383152 w 1530027"/>
                <a:gd name="connsiteY2" fmla="*/ 667288 h 715504"/>
                <a:gd name="connsiteX3" fmla="*/ 284996 w 1530027"/>
                <a:gd name="connsiteY3" fmla="*/ 569132 h 715504"/>
                <a:gd name="connsiteX4" fmla="*/ 274664 w 1530027"/>
                <a:gd name="connsiteY4" fmla="*/ 408983 h 715504"/>
                <a:gd name="connsiteX5" fmla="*/ 279830 w 1530027"/>
                <a:gd name="connsiteY5" fmla="*/ 233335 h 715504"/>
                <a:gd name="connsiteX6" fmla="*/ 253999 w 1530027"/>
                <a:gd name="connsiteY6" fmla="*/ 73186 h 715504"/>
                <a:gd name="connsiteX7" fmla="*/ 145511 w 1530027"/>
                <a:gd name="connsiteY7" fmla="*/ 6027 h 715504"/>
                <a:gd name="connsiteX8" fmla="*/ 47355 w 1530027"/>
                <a:gd name="connsiteY8" fmla="*/ 37023 h 715504"/>
                <a:gd name="connsiteX9" fmla="*/ 6027 w 1530027"/>
                <a:gd name="connsiteY9" fmla="*/ 124847 h 715504"/>
                <a:gd name="connsiteX10" fmla="*/ 11193 w 1530027"/>
                <a:gd name="connsiteY10" fmla="*/ 217837 h 715504"/>
                <a:gd name="connsiteX11" fmla="*/ 21525 w 1530027"/>
                <a:gd name="connsiteY11" fmla="*/ 636291 h 715504"/>
                <a:gd name="connsiteX12" fmla="*/ 21525 w 1530027"/>
                <a:gd name="connsiteY12" fmla="*/ 693118 h 71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30027" h="715504">
                  <a:moveTo>
                    <a:pt x="1530027" y="687952"/>
                  </a:moveTo>
                  <a:lnTo>
                    <a:pt x="569132" y="687952"/>
                  </a:lnTo>
                  <a:cubicBezTo>
                    <a:pt x="377986" y="684508"/>
                    <a:pt x="430508" y="687091"/>
                    <a:pt x="383152" y="667288"/>
                  </a:cubicBezTo>
                  <a:cubicBezTo>
                    <a:pt x="335796" y="647485"/>
                    <a:pt x="303077" y="612183"/>
                    <a:pt x="284996" y="569132"/>
                  </a:cubicBezTo>
                  <a:cubicBezTo>
                    <a:pt x="266915" y="526081"/>
                    <a:pt x="275525" y="464949"/>
                    <a:pt x="274664" y="408983"/>
                  </a:cubicBezTo>
                  <a:cubicBezTo>
                    <a:pt x="273803" y="353017"/>
                    <a:pt x="283274" y="289301"/>
                    <a:pt x="279830" y="233335"/>
                  </a:cubicBezTo>
                  <a:cubicBezTo>
                    <a:pt x="276386" y="177369"/>
                    <a:pt x="276385" y="111071"/>
                    <a:pt x="253999" y="73186"/>
                  </a:cubicBezTo>
                  <a:cubicBezTo>
                    <a:pt x="231613" y="35301"/>
                    <a:pt x="179952" y="12054"/>
                    <a:pt x="145511" y="6027"/>
                  </a:cubicBezTo>
                  <a:cubicBezTo>
                    <a:pt x="111070" y="0"/>
                    <a:pt x="70602" y="17220"/>
                    <a:pt x="47355" y="37023"/>
                  </a:cubicBezTo>
                  <a:cubicBezTo>
                    <a:pt x="24108" y="56826"/>
                    <a:pt x="12054" y="94711"/>
                    <a:pt x="6027" y="124847"/>
                  </a:cubicBezTo>
                  <a:cubicBezTo>
                    <a:pt x="0" y="154983"/>
                    <a:pt x="8610" y="132596"/>
                    <a:pt x="11193" y="217837"/>
                  </a:cubicBezTo>
                  <a:cubicBezTo>
                    <a:pt x="13776" y="303078"/>
                    <a:pt x="19803" y="557078"/>
                    <a:pt x="21525" y="636291"/>
                  </a:cubicBezTo>
                  <a:cubicBezTo>
                    <a:pt x="23247" y="715504"/>
                    <a:pt x="22386" y="704311"/>
                    <a:pt x="21525" y="693118"/>
                  </a:cubicBezTo>
                </a:path>
              </a:pathLst>
            </a:custGeom>
            <a:ln w="57150">
              <a:solidFill>
                <a:srgbClr val="00B0F0"/>
              </a:solidFill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94" name="フリーフォーム 93"/>
            <p:cNvSpPr/>
            <p:nvPr/>
          </p:nvSpPr>
          <p:spPr>
            <a:xfrm>
              <a:off x="1322292" y="4155655"/>
              <a:ext cx="691688" cy="2273774"/>
            </a:xfrm>
            <a:custGeom>
              <a:avLst/>
              <a:gdLst>
                <a:gd name="connsiteX0" fmla="*/ 98156 w 692258"/>
                <a:gd name="connsiteY0" fmla="*/ 2273085 h 2273085"/>
                <a:gd name="connsiteX1" fmla="*/ 15499 w 692258"/>
                <a:gd name="connsiteY1" fmla="*/ 2273085 h 2273085"/>
                <a:gd name="connsiteX2" fmla="*/ 0 w 692258"/>
                <a:gd name="connsiteY2" fmla="*/ 0 h 2273085"/>
                <a:gd name="connsiteX3" fmla="*/ 692258 w 692258"/>
                <a:gd name="connsiteY3" fmla="*/ 0 h 227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258" h="2273085">
                  <a:moveTo>
                    <a:pt x="98156" y="2273085"/>
                  </a:moveTo>
                  <a:lnTo>
                    <a:pt x="15499" y="2273085"/>
                  </a:lnTo>
                  <a:lnTo>
                    <a:pt x="0" y="0"/>
                  </a:lnTo>
                  <a:lnTo>
                    <a:pt x="692258" y="0"/>
                  </a:lnTo>
                </a:path>
              </a:pathLst>
            </a:custGeom>
            <a:ln w="57150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95" name="フリーフォーム 94"/>
            <p:cNvSpPr/>
            <p:nvPr/>
          </p:nvSpPr>
          <p:spPr>
            <a:xfrm>
              <a:off x="2009221" y="3463360"/>
              <a:ext cx="1007389" cy="795504"/>
            </a:xfrm>
            <a:custGeom>
              <a:avLst/>
              <a:gdLst>
                <a:gd name="connsiteX0" fmla="*/ 5166 w 1007390"/>
                <a:gd name="connsiteY0" fmla="*/ 687092 h 795580"/>
                <a:gd name="connsiteX1" fmla="*/ 0 w 1007390"/>
                <a:gd name="connsiteY1" fmla="*/ 0 h 795580"/>
                <a:gd name="connsiteX2" fmla="*/ 1002223 w 1007390"/>
                <a:gd name="connsiteY2" fmla="*/ 0 h 795580"/>
                <a:gd name="connsiteX3" fmla="*/ 1007390 w 1007390"/>
                <a:gd name="connsiteY3" fmla="*/ 795580 h 795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7390" h="795580">
                  <a:moveTo>
                    <a:pt x="5166" y="687092"/>
                  </a:moveTo>
                  <a:lnTo>
                    <a:pt x="0" y="0"/>
                  </a:lnTo>
                  <a:lnTo>
                    <a:pt x="1002223" y="0"/>
                  </a:lnTo>
                  <a:cubicBezTo>
                    <a:pt x="1003945" y="265193"/>
                    <a:pt x="1005668" y="530387"/>
                    <a:pt x="1007390" y="795580"/>
                  </a:cubicBezTo>
                </a:path>
              </a:pathLst>
            </a:custGeom>
            <a:ln w="57150">
              <a:solidFill>
                <a:srgbClr val="00B0F0"/>
              </a:solidFill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</p:grpSp>
      <p:sp>
        <p:nvSpPr>
          <p:cNvPr id="21522" name="Text Box 35"/>
          <p:cNvSpPr txBox="1">
            <a:spLocks noChangeArrowheads="1"/>
          </p:cNvSpPr>
          <p:nvPr/>
        </p:nvSpPr>
        <p:spPr bwMode="auto">
          <a:xfrm>
            <a:off x="6183313" y="5349875"/>
            <a:ext cx="1038225" cy="430213"/>
          </a:xfrm>
          <a:prstGeom prst="rect">
            <a:avLst/>
          </a:prstGeom>
          <a:solidFill>
            <a:srgbClr val="168BBA">
              <a:alpha val="6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100" b="1" dirty="0"/>
              <a:t>900L</a:t>
            </a:r>
            <a:br>
              <a:rPr lang="en-US" altLang="ja-JP" sz="1100" b="1" dirty="0"/>
            </a:br>
            <a:r>
              <a:rPr lang="en-US" altLang="ja-JP" sz="1100" b="1" dirty="0"/>
              <a:t>LXe detector</a:t>
            </a:r>
          </a:p>
        </p:txBody>
      </p:sp>
      <p:pic>
        <p:nvPicPr>
          <p:cNvPr id="112" name="Picture 4" descr="IMG_11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75" y="2533650"/>
            <a:ext cx="1266825" cy="1689100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outerShdw blurRad="50800" dist="38100" dir="2700000" algn="tl" rotWithShape="0">
              <a:srgbClr val="00B0F0">
                <a:alpha val="40000"/>
              </a:srgbClr>
            </a:outerShdw>
          </a:effectLst>
        </p:spPr>
      </p:pic>
      <p:pic>
        <p:nvPicPr>
          <p:cNvPr id="15399" name="Picture 39" descr="C:\laciescratch3\cal_pics\2007\070614\DSC_00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2428875"/>
            <a:ext cx="1143000" cy="1785938"/>
          </a:xfrm>
          <a:prstGeom prst="rect">
            <a:avLst/>
          </a:prstGeom>
          <a:noFill/>
          <a:ln>
            <a:solidFill>
              <a:srgbClr val="7030A0"/>
            </a:solidFill>
          </a:ln>
          <a:effectLst>
            <a:outerShdw blurRad="50800" dist="38100" dir="2700000" algn="tl" rotWithShape="0">
              <a:srgbClr val="7030A0">
                <a:alpha val="40000"/>
              </a:srgbClr>
            </a:outerShdw>
          </a:effectLst>
        </p:spPr>
      </p:pic>
      <p:sp>
        <p:nvSpPr>
          <p:cNvPr id="115" name="正方形/長方形 114"/>
          <p:cNvSpPr/>
          <p:nvPr/>
        </p:nvSpPr>
        <p:spPr>
          <a:xfrm>
            <a:off x="5618163" y="2370138"/>
            <a:ext cx="1000125" cy="714375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119" name="直線矢印コネクタ 118"/>
          <p:cNvCxnSpPr/>
          <p:nvPr/>
        </p:nvCxnSpPr>
        <p:spPr>
          <a:xfrm>
            <a:off x="3143250" y="4214813"/>
            <a:ext cx="2071688" cy="1571625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線矢印コネクタ 120"/>
          <p:cNvCxnSpPr/>
          <p:nvPr/>
        </p:nvCxnSpPr>
        <p:spPr>
          <a:xfrm>
            <a:off x="1428750" y="2428875"/>
            <a:ext cx="4143375" cy="1588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5572132" y="2428868"/>
            <a:ext cx="1143008" cy="307777"/>
          </a:xfrm>
          <a:prstGeom prst="rect">
            <a:avLst/>
          </a:prstGeom>
          <a:solidFill>
            <a:srgbClr val="CC66FF">
              <a:alpha val="25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7030A0"/>
                </a:solidFill>
              </a:rPr>
              <a:t>Gas phase</a:t>
            </a:r>
            <a:endParaRPr kumimoji="1" lang="ja-JP" altLang="en-US" sz="1400" b="1" dirty="0">
              <a:solidFill>
                <a:srgbClr val="7030A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286380" y="4978611"/>
            <a:ext cx="785818" cy="523220"/>
          </a:xfrm>
          <a:prstGeom prst="rect">
            <a:avLst/>
          </a:prstGeom>
          <a:solidFill>
            <a:schemeClr val="accent2">
              <a:lumMod val="20000"/>
              <a:lumOff val="80000"/>
              <a:alpha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b="1" dirty="0" smtClean="0">
                <a:solidFill>
                  <a:srgbClr val="000099"/>
                </a:solidFill>
              </a:rPr>
              <a:t>Liquid</a:t>
            </a:r>
          </a:p>
          <a:p>
            <a:r>
              <a:rPr kumimoji="1" lang="en-US" altLang="ja-JP" sz="1400" b="1" dirty="0" smtClean="0">
                <a:solidFill>
                  <a:srgbClr val="000099"/>
                </a:solidFill>
              </a:rPr>
              <a:t> phase</a:t>
            </a:r>
            <a:endParaRPr kumimoji="1" lang="ja-JP" altLang="en-US" sz="14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solidFill>
                  <a:schemeClr val="bg1"/>
                </a:solidFill>
                <a:ea typeface="ＭＳ Ｐゴシック" pitchFamily="50" charset="-128"/>
              </a:rPr>
              <a:t>19/Feb./2010</a:t>
            </a:r>
            <a:endParaRPr lang="ja-JP" altLang="en-US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sp>
        <p:nvSpPr>
          <p:cNvPr id="22531" name="コンテンツ プレースホルダ 2"/>
          <p:cNvSpPr>
            <a:spLocks noGrp="1"/>
          </p:cNvSpPr>
          <p:nvPr>
            <p:ph idx="4294967295"/>
          </p:nvPr>
        </p:nvSpPr>
        <p:spPr>
          <a:xfrm>
            <a:off x="0" y="1143000"/>
            <a:ext cx="8229600" cy="5143500"/>
          </a:xfrm>
        </p:spPr>
        <p:txBody>
          <a:bodyPr/>
          <a:lstStyle/>
          <a:p>
            <a:pPr eaLnBrk="1" hangingPunct="1"/>
            <a:r>
              <a:rPr lang="en-US" altLang="ja-JP" dirty="0" smtClean="0">
                <a:solidFill>
                  <a:schemeClr val="bg1"/>
                </a:solidFill>
                <a:latin typeface="Arial" charset="0"/>
              </a:rPr>
              <a:t>Run 2008</a:t>
            </a:r>
          </a:p>
          <a:p>
            <a:pPr eaLnBrk="1" hangingPunct="1">
              <a:buFont typeface="Wingdings 2" pitchFamily="18" charset="2"/>
              <a:buNone/>
            </a:pPr>
            <a:endParaRPr lang="en-US" altLang="ja-JP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/>
            <a:r>
              <a:rPr lang="en-US" altLang="ja-JP" dirty="0" smtClean="0">
                <a:solidFill>
                  <a:schemeClr val="bg1"/>
                </a:solidFill>
                <a:latin typeface="Arial" charset="0"/>
              </a:rPr>
              <a:t>Calibration of PMT</a:t>
            </a:r>
          </a:p>
          <a:p>
            <a:pPr lvl="1" eaLnBrk="1" hangingPunct="1"/>
            <a:r>
              <a:rPr lang="en-US" altLang="ja-JP" dirty="0" smtClean="0">
                <a:solidFill>
                  <a:schemeClr val="bg1"/>
                </a:solidFill>
                <a:latin typeface="Arial" charset="0"/>
              </a:rPr>
              <a:t>Gain</a:t>
            </a:r>
          </a:p>
          <a:p>
            <a:pPr lvl="1" eaLnBrk="1" hangingPunct="1"/>
            <a:r>
              <a:rPr lang="en-US" altLang="ja-JP" dirty="0" smtClean="0">
                <a:solidFill>
                  <a:schemeClr val="bg1"/>
                </a:solidFill>
                <a:latin typeface="Arial" charset="0"/>
              </a:rPr>
              <a:t>Quantum efficiency</a:t>
            </a:r>
          </a:p>
          <a:p>
            <a:pPr eaLnBrk="1" hangingPunct="1"/>
            <a:endParaRPr lang="en-US" altLang="ja-JP" dirty="0" smtClean="0">
              <a:solidFill>
                <a:schemeClr val="bg1"/>
              </a:solidFill>
              <a:latin typeface="Arial" charset="0"/>
            </a:endParaRPr>
          </a:p>
          <a:p>
            <a:pPr eaLnBrk="1" hangingPunct="1"/>
            <a:r>
              <a:rPr lang="en-US" altLang="ja-JP" dirty="0" smtClean="0">
                <a:solidFill>
                  <a:schemeClr val="bg1"/>
                </a:solidFill>
                <a:latin typeface="Arial" charset="0"/>
              </a:rPr>
              <a:t>Monitor</a:t>
            </a:r>
          </a:p>
          <a:p>
            <a:pPr lvl="1" eaLnBrk="1" hangingPunct="1"/>
            <a:r>
              <a:rPr lang="en-US" altLang="ja-JP" dirty="0" smtClean="0">
                <a:solidFill>
                  <a:schemeClr val="bg1"/>
                </a:solidFill>
                <a:latin typeface="Arial" charset="0"/>
              </a:rPr>
              <a:t>Set up</a:t>
            </a:r>
          </a:p>
          <a:p>
            <a:pPr lvl="1" eaLnBrk="1" hangingPunct="1"/>
            <a:r>
              <a:rPr lang="en-US" altLang="ja-JP" dirty="0" smtClean="0">
                <a:solidFill>
                  <a:schemeClr val="bg1"/>
                </a:solidFill>
                <a:latin typeface="Arial" charset="0"/>
              </a:rPr>
              <a:t>Light yield and purification</a:t>
            </a:r>
            <a:endParaRPr lang="ja-JP" altLang="en-US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0" y="95250"/>
            <a:ext cx="8858250" cy="9048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Calibration and Monitor in 2008</a:t>
            </a:r>
            <a:endParaRPr lang="ja-JP" altLang="en-US" dirty="0" smtClean="0"/>
          </a:p>
        </p:txBody>
      </p:sp>
      <p:sp>
        <p:nvSpPr>
          <p:cNvPr id="22533" name="スライド番号プレースホルダ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D91C987C-9C6F-4D6B-8625-7527FDD67CC1}" type="slidenum">
              <a:rPr lang="ja-JP" altLang="en-US" smtClean="0">
                <a:solidFill>
                  <a:schemeClr val="bg1"/>
                </a:solidFill>
                <a:ea typeface="ＭＳ Ｐゴシック" pitchFamily="50" charset="-128"/>
              </a:rPr>
              <a:pPr/>
              <a:t>8</a:t>
            </a:fld>
            <a:endParaRPr lang="ja-JP" altLang="en-US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  <p:pic>
        <p:nvPicPr>
          <p:cNvPr id="8" name="Picture 10" descr="xenon_displa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4383088"/>
            <a:ext cx="265747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9" descr="xenon_wavefor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5213" y="5143500"/>
            <a:ext cx="1657350" cy="131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16392" name="Picture 8" descr="C:\Documents and Settings\nisimura\My Documents\DSC00713.JPG"/>
          <p:cNvPicPr>
            <a:picLocks noChangeAspect="1" noChangeArrowheads="1"/>
          </p:cNvPicPr>
          <p:nvPr/>
        </p:nvPicPr>
        <p:blipFill>
          <a:blip r:embed="rId5"/>
          <a:srcRect l="5590" t="29814" r="3104" b="35403"/>
          <a:stretch>
            <a:fillRect/>
          </a:stretch>
        </p:blipFill>
        <p:spPr bwMode="auto">
          <a:xfrm>
            <a:off x="4786314" y="2428868"/>
            <a:ext cx="3500462" cy="1000132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2537" name="フッター プレースホルダ 1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solidFill>
                  <a:schemeClr val="bg1"/>
                </a:solidFill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solidFill>
                <a:schemeClr val="bg1"/>
              </a:solidFill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Run 2008</a:t>
            </a:r>
            <a:endParaRPr lang="ja-JP" altLang="en-US" dirty="0" smtClean="0"/>
          </a:p>
        </p:txBody>
      </p:sp>
      <p:sp>
        <p:nvSpPr>
          <p:cNvPr id="23555" name="コンテンツ プレースホルダ 2"/>
          <p:cNvSpPr>
            <a:spLocks noGrp="1"/>
          </p:cNvSpPr>
          <p:nvPr>
            <p:ph idx="1"/>
          </p:nvPr>
        </p:nvSpPr>
        <p:spPr>
          <a:xfrm>
            <a:off x="1000125" y="1143000"/>
            <a:ext cx="8143875" cy="47863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700" dirty="0" smtClean="0">
                <a:latin typeface="Arial" charset="0"/>
              </a:rPr>
              <a:t>Engineering run in 2007</a:t>
            </a:r>
          </a:p>
          <a:p>
            <a:pPr eaLnBrk="1" hangingPunct="1">
              <a:lnSpc>
                <a:spcPct val="90000"/>
              </a:lnSpc>
            </a:pPr>
            <a:endParaRPr lang="en-US" altLang="ja-JP" sz="25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ja-JP" sz="2700" dirty="0" smtClean="0">
                <a:latin typeface="Arial" charset="0"/>
              </a:rPr>
              <a:t>2008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ja-JP" sz="2400" dirty="0" smtClean="0">
                <a:latin typeface="Arial" charset="0"/>
              </a:rPr>
              <a:t>- Mar.	Maintenance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ja-JP" sz="2400" dirty="0" smtClean="0">
                <a:latin typeface="Arial" charset="0"/>
              </a:rPr>
              <a:t>Jun. 	Installation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ja-JP" sz="2400" dirty="0" smtClean="0">
                <a:latin typeface="Arial" charset="0"/>
              </a:rPr>
              <a:t>Jul. 	Purification and Monitor of the light yield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ja-JP" sz="2400" dirty="0" smtClean="0">
                <a:latin typeface="Arial" charset="0"/>
              </a:rPr>
              <a:t>Aug.	 </a:t>
            </a:r>
            <a:r>
              <a:rPr lang="en-US" altLang="ja-JP" sz="2400" dirty="0" smtClean="0">
                <a:latin typeface="Symbol" pitchFamily="18" charset="2"/>
              </a:rPr>
              <a:t>p</a:t>
            </a:r>
            <a:r>
              <a:rPr lang="en-US" altLang="ja-JP" sz="2400" baseline="30000" dirty="0" smtClean="0">
                <a:latin typeface="Arial" charset="0"/>
              </a:rPr>
              <a:t>0</a:t>
            </a:r>
            <a:r>
              <a:rPr lang="en-US" altLang="ja-JP" sz="2400" dirty="0" smtClean="0">
                <a:latin typeface="Arial" charset="0"/>
              </a:rPr>
              <a:t> run for the calibration of LXe detector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ja-JP" sz="2400" dirty="0" smtClean="0">
                <a:latin typeface="Arial" charset="0"/>
              </a:rPr>
              <a:t>Sep.	Trigger setup and started physics run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ja-JP" sz="2400" dirty="0" smtClean="0">
                <a:latin typeface="Arial" charset="0"/>
              </a:rPr>
              <a:t>Oct. 	Taking physics data, purification again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ja-JP" sz="2400" dirty="0" smtClean="0">
                <a:latin typeface="Arial" charset="0"/>
              </a:rPr>
              <a:t>Nov.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ja-JP" sz="2400" dirty="0" smtClean="0">
                <a:latin typeface="Arial" charset="0"/>
              </a:rPr>
              <a:t>Dec.	 </a:t>
            </a:r>
            <a:r>
              <a:rPr lang="en-US" altLang="ja-JP" sz="2400" dirty="0" smtClean="0">
                <a:latin typeface="Symbol" pitchFamily="18" charset="2"/>
              </a:rPr>
              <a:t>p</a:t>
            </a:r>
            <a:r>
              <a:rPr lang="en-US" altLang="ja-JP" sz="2400" baseline="30000" dirty="0" smtClean="0">
                <a:latin typeface="Symbol" pitchFamily="18" charset="2"/>
              </a:rPr>
              <a:t>0</a:t>
            </a:r>
            <a:r>
              <a:rPr lang="en-US" altLang="ja-JP" sz="2400" dirty="0" smtClean="0">
                <a:latin typeface="Arial" charset="0"/>
              </a:rPr>
              <a:t> run again at the end of Dec.</a:t>
            </a:r>
          </a:p>
        </p:txBody>
      </p:sp>
      <p:sp>
        <p:nvSpPr>
          <p:cNvPr id="23556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19/Feb./2010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rot="5400000">
            <a:off x="-488950" y="3895725"/>
            <a:ext cx="34559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1046163" y="2747963"/>
            <a:ext cx="35718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1050925" y="3128963"/>
            <a:ext cx="357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1046163" y="3532188"/>
            <a:ext cx="35718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050925" y="3935413"/>
            <a:ext cx="3571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1058863" y="4318000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1063625" y="4721225"/>
            <a:ext cx="3571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1071563" y="5149850"/>
            <a:ext cx="3571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rot="5400000">
            <a:off x="229394" y="4787107"/>
            <a:ext cx="1285875" cy="1587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rot="5400000">
            <a:off x="525462" y="5516563"/>
            <a:ext cx="252413" cy="1588"/>
          </a:xfrm>
          <a:prstGeom prst="straightConnector1">
            <a:avLst/>
          </a:prstGeom>
          <a:ln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rot="5400000">
            <a:off x="410369" y="3753644"/>
            <a:ext cx="466725" cy="1587"/>
          </a:xfrm>
          <a:prstGeom prst="straightConnector1">
            <a:avLst/>
          </a:prstGeom>
          <a:ln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 rot="5400000">
            <a:off x="-213518" y="5144294"/>
            <a:ext cx="1143000" cy="158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rot="5400000">
            <a:off x="73026" y="3714750"/>
            <a:ext cx="569912" cy="158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rot="5400000">
            <a:off x="2381" y="2785269"/>
            <a:ext cx="714375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7" name="テキスト ボックス 27"/>
          <p:cNvSpPr txBox="1">
            <a:spLocks noChangeArrowheads="1"/>
          </p:cNvSpPr>
          <p:nvPr/>
        </p:nvSpPr>
        <p:spPr bwMode="auto">
          <a:xfrm rot="16200000">
            <a:off x="-343700" y="1509495"/>
            <a:ext cx="13573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600" b="1" dirty="0">
                <a:solidFill>
                  <a:schemeClr val="accent4">
                    <a:lumMod val="50000"/>
                  </a:schemeClr>
                </a:solidFill>
              </a:rPr>
              <a:t>purification</a:t>
            </a:r>
            <a:endParaRPr lang="ja-JP" altLang="en-US" sz="1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3572" name="テキスト ボックス 28"/>
          <p:cNvSpPr txBox="1">
            <a:spLocks noChangeArrowheads="1"/>
          </p:cNvSpPr>
          <p:nvPr/>
        </p:nvSpPr>
        <p:spPr bwMode="auto">
          <a:xfrm rot="-5400000">
            <a:off x="103981" y="2366755"/>
            <a:ext cx="10715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 b="1" dirty="0">
                <a:solidFill>
                  <a:srgbClr val="000099"/>
                </a:solidFill>
                <a:latin typeface="Symbol" pitchFamily="18" charset="2"/>
              </a:rPr>
              <a:t>p</a:t>
            </a:r>
            <a:r>
              <a:rPr lang="en-US" altLang="ja-JP" sz="1600" b="1" baseline="30000" dirty="0">
                <a:solidFill>
                  <a:srgbClr val="000099"/>
                </a:solidFill>
              </a:rPr>
              <a:t>0</a:t>
            </a:r>
            <a:r>
              <a:rPr lang="en-US" altLang="ja-JP" sz="1600" b="1" dirty="0">
                <a:solidFill>
                  <a:srgbClr val="000099"/>
                </a:solidFill>
              </a:rPr>
              <a:t> run</a:t>
            </a:r>
            <a:endParaRPr lang="ja-JP" altLang="en-US" sz="1600" b="1" dirty="0">
              <a:solidFill>
                <a:srgbClr val="000099"/>
              </a:solidFill>
            </a:endParaRPr>
          </a:p>
        </p:txBody>
      </p:sp>
      <p:sp>
        <p:nvSpPr>
          <p:cNvPr id="23573" name="テキスト ボックス 29"/>
          <p:cNvSpPr txBox="1">
            <a:spLocks noChangeArrowheads="1"/>
          </p:cNvSpPr>
          <p:nvPr/>
        </p:nvSpPr>
        <p:spPr bwMode="auto">
          <a:xfrm rot="-5400000">
            <a:off x="152401" y="3188286"/>
            <a:ext cx="14287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600" b="1" dirty="0">
                <a:solidFill>
                  <a:srgbClr val="FF0000"/>
                </a:solidFill>
              </a:rPr>
              <a:t>physics run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23574" name="スライド番号プレースホルダ 2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numCol="1" anchorCtr="0" compatLnSpc="1">
            <a:prstTxWarp prst="textNoShape">
              <a:avLst/>
            </a:prstTxWarp>
          </a:bodyPr>
          <a:lstStyle/>
          <a:p>
            <a:fld id="{40B5F3A1-D690-4612-9ED6-62944C47A286}" type="slidenum">
              <a:rPr lang="ja-JP" altLang="en-US" smtClean="0">
                <a:ea typeface="ＭＳ Ｐゴシック" pitchFamily="50" charset="-128"/>
              </a:rPr>
              <a:pPr/>
              <a:t>9</a:t>
            </a:fld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23575" name="フッター プレースホルダ 2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ea typeface="ＭＳ Ｐゴシック" pitchFamily="50" charset="-128"/>
              </a:rPr>
              <a:t>Yasuhiro NISHIMURA      The 12th Vienna Conference on Instrumentation</a:t>
            </a:r>
            <a:endParaRPr lang="ja-JP" altLang="en-US" dirty="0" smtClean="0">
              <a:ea typeface="ＭＳ Ｐゴシック" pitchFamily="50" charset="-128"/>
            </a:endParaRPr>
          </a:p>
        </p:txBody>
      </p:sp>
      <p:sp>
        <p:nvSpPr>
          <p:cNvPr id="23576" name="テキスト ボックス 29"/>
          <p:cNvSpPr txBox="1">
            <a:spLocks noChangeArrowheads="1"/>
          </p:cNvSpPr>
          <p:nvPr/>
        </p:nvSpPr>
        <p:spPr bwMode="auto">
          <a:xfrm>
            <a:off x="1643063" y="5957888"/>
            <a:ext cx="7358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38150" indent="-273050"/>
            <a:r>
              <a:rPr lang="en-US" altLang="ja-JP" sz="2000" i="1" dirty="0"/>
              <a:t>LXe </a:t>
            </a:r>
            <a:r>
              <a:rPr lang="en-US" altLang="ja-JP" sz="2000" i="1" dirty="0" smtClean="0"/>
              <a:t>detector </a:t>
            </a:r>
            <a:r>
              <a:rPr lang="en-US" altLang="ja-JP" sz="2000" i="1" dirty="0"/>
              <a:t>successfully operated in 3-month physics run !</a:t>
            </a:r>
            <a:endParaRPr lang="ja-JP" alt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モジュール">
  <a:themeElements>
    <a:clrScheme name="モジュール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モジュール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モジュール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13343</TotalTime>
  <Words>2061</Words>
  <Application>Microsoft Office PowerPoint</Application>
  <PresentationFormat>画面に合わせる (4:3)</PresentationFormat>
  <Paragraphs>545</Paragraphs>
  <Slides>30</Slides>
  <Notes>14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30</vt:i4>
      </vt:variant>
    </vt:vector>
  </HeadingPairs>
  <TitlesOfParts>
    <vt:vector size="32" baseType="lpstr">
      <vt:lpstr>モジュール</vt:lpstr>
      <vt:lpstr>数式</vt:lpstr>
      <vt:lpstr>Performance of           the Liquid Xenon Detector                       for the MEG experiment</vt:lpstr>
      <vt:lpstr>Search for m → e g</vt:lpstr>
      <vt:lpstr>MEG Detector</vt:lpstr>
      <vt:lpstr>Liquid xenon detector</vt:lpstr>
      <vt:lpstr>Development of liquid xenon detectors</vt:lpstr>
      <vt:lpstr>Cryogenic System</vt:lpstr>
      <vt:lpstr>Purification system</vt:lpstr>
      <vt:lpstr>Calibration and Monitor in 2008</vt:lpstr>
      <vt:lpstr>Run 2008</vt:lpstr>
      <vt:lpstr>PMT gain calibration with LEDs</vt:lpstr>
      <vt:lpstr>Q.E. calibration with 241Am a source</vt:lpstr>
      <vt:lpstr>Cockcroft-Walton accelerator</vt:lpstr>
      <vt:lpstr>Light yield in 2008</vt:lpstr>
      <vt:lpstr>Performance of g ray measurement</vt:lpstr>
      <vt:lpstr>Reconstruction in 2008</vt:lpstr>
      <vt:lpstr>p0 run for g-ray around signal energy</vt:lpstr>
      <vt:lpstr>Detectors to tag g from p0</vt:lpstr>
      <vt:lpstr>Set up for p0 run</vt:lpstr>
      <vt:lpstr>Energy resolution</vt:lpstr>
      <vt:lpstr>Linearity and energy scale</vt:lpstr>
      <vt:lpstr>Timing</vt:lpstr>
      <vt:lpstr>Position</vt:lpstr>
      <vt:lpstr>Detection efficiency</vt:lpstr>
      <vt:lpstr>g measurement in physics run 2008</vt:lpstr>
      <vt:lpstr>Conclusions</vt:lpstr>
      <vt:lpstr>Our MEG collaborators</vt:lpstr>
      <vt:lpstr>End of slides</vt:lpstr>
      <vt:lpstr>Back up slides</vt:lpstr>
      <vt:lpstr>Light yield in 2009</vt:lpstr>
      <vt:lpstr>Correction for non-uniformity</vt:lpstr>
    </vt:vector>
  </TitlesOfParts>
  <Company>ICEPP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of the Liquid Xenon Detector for the MEG experiment</dc:title>
  <dc:creator>Yasuhiro NISHIMURA</dc:creator>
  <dc:description>http://indico.cern.ch/contributionDisplay.py?contribId=242&amp;confId=51276</dc:description>
  <cp:lastModifiedBy>nisimura</cp:lastModifiedBy>
  <cp:revision>76</cp:revision>
  <dcterms:created xsi:type="dcterms:W3CDTF">2010-01-14T03:13:47Z</dcterms:created>
  <dcterms:modified xsi:type="dcterms:W3CDTF">2010-02-17T16:42:16Z</dcterms:modified>
  <cp:category>Particle Physics</cp:category>
  <cp:contentStatus>最終版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