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37"/>
  </p:notesMasterIdLst>
  <p:handoutMasterIdLst>
    <p:handoutMasterId r:id="rId38"/>
  </p:handoutMasterIdLst>
  <p:sldIdLst>
    <p:sldId id="256" r:id="rId5"/>
    <p:sldId id="426" r:id="rId6"/>
    <p:sldId id="549" r:id="rId7"/>
    <p:sldId id="617" r:id="rId8"/>
    <p:sldId id="597" r:id="rId9"/>
    <p:sldId id="628" r:id="rId10"/>
    <p:sldId id="609" r:id="rId11"/>
    <p:sldId id="611" r:id="rId12"/>
    <p:sldId id="450" r:id="rId13"/>
    <p:sldId id="578" r:id="rId14"/>
    <p:sldId id="623" r:id="rId15"/>
    <p:sldId id="615" r:id="rId16"/>
    <p:sldId id="596" r:id="rId17"/>
    <p:sldId id="618" r:id="rId18"/>
    <p:sldId id="586" r:id="rId19"/>
    <p:sldId id="634" r:id="rId20"/>
    <p:sldId id="587" r:id="rId21"/>
    <p:sldId id="571" r:id="rId22"/>
    <p:sldId id="524" r:id="rId23"/>
    <p:sldId id="616" r:id="rId24"/>
    <p:sldId id="525" r:id="rId25"/>
    <p:sldId id="590" r:id="rId26"/>
    <p:sldId id="627" r:id="rId27"/>
    <p:sldId id="620" r:id="rId28"/>
    <p:sldId id="626" r:id="rId29"/>
    <p:sldId id="621" r:id="rId30"/>
    <p:sldId id="622" r:id="rId31"/>
    <p:sldId id="619" r:id="rId32"/>
    <p:sldId id="629" r:id="rId33"/>
    <p:sldId id="630" r:id="rId34"/>
    <p:sldId id="635" r:id="rId35"/>
    <p:sldId id="633" r:id="rId36"/>
  </p:sldIdLst>
  <p:sldSz cx="13004800" cy="9753600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333333"/>
    <a:srgbClr val="FFCC00"/>
    <a:srgbClr val="FF9900"/>
    <a:srgbClr val="663300"/>
    <a:srgbClr val="006600"/>
    <a:srgbClr val="0066CC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>
        <p:scale>
          <a:sx n="66" d="100"/>
          <a:sy n="66" d="100"/>
        </p:scale>
        <p:origin x="126" y="54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wmf"/><Relationship Id="rId1" Type="http://schemas.openxmlformats.org/officeDocument/2006/relationships/image" Target="../media/image31.e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5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8496439-C312-45FE-8A7F-23C331F936BD}" type="datetime1">
              <a:rPr lang="en-US"/>
              <a:pPr>
                <a:defRPr/>
              </a:pPr>
              <a:t>2/18/2010</a:t>
            </a:fld>
            <a:endParaRPr lang="en-US"/>
          </a:p>
        </p:txBody>
      </p:sp>
      <p:sp>
        <p:nvSpPr>
          <p:cNvPr id="375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12th Vienna Conference on Instrumentation - VCI 2010</a:t>
            </a:r>
          </a:p>
        </p:txBody>
      </p:sp>
      <p:sp>
        <p:nvSpPr>
          <p:cNvPr id="375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5B48FE9-ADE2-45E5-BB0E-33D0A2A066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DA0CB8A-C9B3-460C-A9FF-92ED298408CD}" type="datetime1">
              <a:rPr lang="en-US"/>
              <a:pPr>
                <a:defRPr/>
              </a:pPr>
              <a:t>2/18/2010</a:t>
            </a:fld>
            <a:endParaRPr lang="en-US"/>
          </a:p>
        </p:txBody>
      </p:sp>
      <p:sp>
        <p:nvSpPr>
          <p:cNvPr id="55300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12th Vienna Conference on Instrumentation - VCI 2010</a:t>
            </a:r>
          </a:p>
        </p:txBody>
      </p:sp>
      <p:sp>
        <p:nvSpPr>
          <p:cNvPr id="410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7B3C575-A006-4AC5-A6FF-37A37F6CEA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523538" y="942975"/>
            <a:ext cx="2124075" cy="70897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46550" y="942975"/>
            <a:ext cx="6224588" cy="7089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D128E-4967-4CE9-B158-2F028E8F034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44346-26ED-4789-BD04-0EAD1A34597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55524-F92B-43F9-BFC0-BDA28B8D882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27238" y="1917700"/>
            <a:ext cx="5232400" cy="745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12038" y="1917700"/>
            <a:ext cx="5232400" cy="745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AAE5C-E63A-4458-9D1F-EE706D8A114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E8D07-03B4-4F6A-8F70-BA5E6173F9C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CDB66-42C8-4BC8-9912-101E500A204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FFA5D-8A86-475D-90E7-404A9784E21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41EE8-DB4C-47FC-8D6D-E49A811E430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89ED3-1D1D-436D-B918-5FEF8E9F084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A4A30-4769-4401-B3D4-F25E443EEE8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90138" y="398463"/>
            <a:ext cx="2654300" cy="89741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27238" y="398463"/>
            <a:ext cx="7810500" cy="89741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73643-68EE-4D91-8A39-3D43F344210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7238" y="398463"/>
            <a:ext cx="10617200" cy="1498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027238" y="1917700"/>
            <a:ext cx="10617200" cy="7454900"/>
          </a:xfrm>
        </p:spPr>
        <p:txBody>
          <a:bodyPr/>
          <a:lstStyle/>
          <a:p>
            <a:pPr lvl="0"/>
            <a:endParaRPr lang="de-DE" noProof="0">
              <a:sym typeface="Gill Sans" charset="0"/>
            </a:endParaRP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F395D-DB38-42A0-ADFD-500D3BA88ED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027238" y="398463"/>
            <a:ext cx="10617200" cy="1498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27238" y="1917700"/>
            <a:ext cx="5232400" cy="3651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7412038" y="1917700"/>
            <a:ext cx="5232400" cy="3651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027238" y="5721350"/>
            <a:ext cx="5232400" cy="3651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12038" y="5721350"/>
            <a:ext cx="5232400" cy="3651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B68AB-7D2A-4970-A480-25D5463494B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7238" y="398463"/>
            <a:ext cx="10617200" cy="1498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27238" y="1917700"/>
            <a:ext cx="5232400" cy="7454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7412038" y="1917700"/>
            <a:ext cx="5232400" cy="3651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412038" y="5721350"/>
            <a:ext cx="5232400" cy="3651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3D1CA-11AE-4123-9426-47B649158F4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7238" y="398463"/>
            <a:ext cx="10617200" cy="1498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027238" y="1917700"/>
            <a:ext cx="5232400" cy="7454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12038" y="1917700"/>
            <a:ext cx="5232400" cy="7454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5658B-19BE-49E6-937C-B6E4CF78E6F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027238" y="398463"/>
            <a:ext cx="10617200" cy="89741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A5778-72CC-4938-97DA-081CA9CAB2B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49949-6847-4B22-A1BD-0FDD2670B9F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847CB-AB13-439D-861D-5F008A9FB9A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1E0EA-36D7-41EC-9535-389864C413A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C6DBF-22EC-4151-97B5-FDEC033616A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F422C-7428-4DBB-9544-846A8952352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EB596-1589-4901-AE1A-91E21C525D3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39742-F065-4A5E-A80C-DCF53D38CE2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1D029-DA6C-48B2-8EC9-6732496D4B3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DCE59-5674-43CF-B54E-7E01FA43002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1E7BF-A509-49F9-AB00-19C1E8B99E2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28188" y="2276475"/>
            <a:ext cx="2990850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824913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90824-9BE0-4EB9-8602-FEFB3405C04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17977-167C-4327-82F7-F1943BD794C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46550" y="3441700"/>
            <a:ext cx="4165600" cy="4591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64550" y="3441700"/>
            <a:ext cx="4165600" cy="4591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C8284-6699-478F-B896-21F6A45684C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C863D-CB26-470B-8490-7B856C93DA8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4500" y="2374900"/>
            <a:ext cx="5981700" cy="650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981700" cy="650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F789B-955F-4718-AFE2-7EDFBE994CD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85D7E-29C5-4F71-9235-30BE9CAE3936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4A8AE-C7F0-4089-BEE5-C201B752DD9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982B9-59BE-48CE-B690-9420ACA4539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83C37-5DD2-4A55-A7AE-0AF15D0AFD6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>
              <a:sym typeface="Verdana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75FD6-7004-4429-AF73-9BF16431668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BD258-F6A2-43E8-9E8A-323AD19828A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31350" y="152400"/>
            <a:ext cx="3028950" cy="8724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4500" y="152400"/>
            <a:ext cx="8934450" cy="8724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DA76E-0F38-4820-BEBB-DECCA961842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146550" y="942975"/>
            <a:ext cx="8501063" cy="2498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108599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46550" y="3441700"/>
            <a:ext cx="8483600" cy="4591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108599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/>
  <p:txStyles>
    <p:titleStyle>
      <a:lvl1pPr marL="6350" indent="-6350" algn="r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0061A0"/>
          </a:solidFill>
          <a:latin typeface="+mj-lt"/>
          <a:ea typeface="+mj-ea"/>
          <a:cs typeface="+mj-cs"/>
          <a:sym typeface="Gill Sans"/>
        </a:defRPr>
      </a:lvl1pPr>
      <a:lvl2pPr marL="6350" indent="-6350" algn="r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0061A0"/>
          </a:solidFill>
          <a:latin typeface="Gill Sans" charset="0"/>
          <a:sym typeface="Gill Sans"/>
        </a:defRPr>
      </a:lvl2pPr>
      <a:lvl3pPr marL="6350" indent="-6350" algn="r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0061A0"/>
          </a:solidFill>
          <a:latin typeface="Gill Sans" charset="0"/>
          <a:sym typeface="Gill Sans"/>
        </a:defRPr>
      </a:lvl3pPr>
      <a:lvl4pPr marL="6350" indent="-6350" algn="r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0061A0"/>
          </a:solidFill>
          <a:latin typeface="Gill Sans" charset="0"/>
          <a:sym typeface="Gill Sans"/>
        </a:defRPr>
      </a:lvl4pPr>
      <a:lvl5pPr marL="6350" indent="-6350" algn="r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0061A0"/>
          </a:solidFill>
          <a:latin typeface="Gill Sans" charset="0"/>
          <a:sym typeface="Gill Sans"/>
        </a:defRPr>
      </a:lvl5pPr>
      <a:lvl6pPr marL="463550" algn="r" rtl="0" fontAlgn="base">
        <a:spcBef>
          <a:spcPct val="0"/>
        </a:spcBef>
        <a:spcAft>
          <a:spcPct val="0"/>
        </a:spcAft>
        <a:defRPr sz="5000" b="1">
          <a:solidFill>
            <a:srgbClr val="0061A0"/>
          </a:solidFill>
          <a:latin typeface="Gill Sans" charset="0"/>
          <a:sym typeface="Gill Sans" charset="0"/>
        </a:defRPr>
      </a:lvl6pPr>
      <a:lvl7pPr marL="920750" algn="r" rtl="0" fontAlgn="base">
        <a:spcBef>
          <a:spcPct val="0"/>
        </a:spcBef>
        <a:spcAft>
          <a:spcPct val="0"/>
        </a:spcAft>
        <a:defRPr sz="5000" b="1">
          <a:solidFill>
            <a:srgbClr val="0061A0"/>
          </a:solidFill>
          <a:latin typeface="Gill Sans" charset="0"/>
          <a:sym typeface="Gill Sans" charset="0"/>
        </a:defRPr>
      </a:lvl7pPr>
      <a:lvl8pPr marL="1377950" algn="r" rtl="0" fontAlgn="base">
        <a:spcBef>
          <a:spcPct val="0"/>
        </a:spcBef>
        <a:spcAft>
          <a:spcPct val="0"/>
        </a:spcAft>
        <a:defRPr sz="5000" b="1">
          <a:solidFill>
            <a:srgbClr val="0061A0"/>
          </a:solidFill>
          <a:latin typeface="Gill Sans" charset="0"/>
          <a:sym typeface="Gill Sans" charset="0"/>
        </a:defRPr>
      </a:lvl8pPr>
      <a:lvl9pPr marL="1835150" algn="r" rtl="0" fontAlgn="base">
        <a:spcBef>
          <a:spcPct val="0"/>
        </a:spcBef>
        <a:spcAft>
          <a:spcPct val="0"/>
        </a:spcAft>
        <a:defRPr sz="5000" b="1">
          <a:solidFill>
            <a:srgbClr val="0061A0"/>
          </a:solidFill>
          <a:latin typeface="Gill Sans" charset="0"/>
          <a:sym typeface="Gill Sans" charset="0"/>
        </a:defRPr>
      </a:lvl9pPr>
    </p:titleStyle>
    <p:bodyStyle>
      <a:lvl1pPr marL="6350" indent="-6350" algn="r" rtl="0" eaLnBrk="0" fontAlgn="base" hangingPunct="0">
        <a:spcBef>
          <a:spcPts val="900"/>
        </a:spcBef>
        <a:spcAft>
          <a:spcPct val="0"/>
        </a:spcAft>
        <a:buChar char="•"/>
        <a:defRPr sz="3800">
          <a:solidFill>
            <a:srgbClr val="808080"/>
          </a:solidFill>
          <a:latin typeface="+mn-lt"/>
          <a:ea typeface="+mn-ea"/>
          <a:cs typeface="+mn-cs"/>
          <a:sym typeface="Gill Sans"/>
        </a:defRPr>
      </a:lvl1pPr>
      <a:lvl2pPr marL="657225" indent="-200025" algn="r" rtl="0" eaLnBrk="0" fontAlgn="base" hangingPunct="0">
        <a:spcBef>
          <a:spcPts val="800"/>
        </a:spcBef>
        <a:spcAft>
          <a:spcPct val="0"/>
        </a:spcAft>
        <a:buChar char="–"/>
        <a:defRPr sz="3400">
          <a:solidFill>
            <a:schemeClr val="tx1"/>
          </a:solidFill>
          <a:latin typeface="+mn-lt"/>
          <a:ea typeface="MS PGothic" pitchFamily="34" charset="-128"/>
          <a:cs typeface="MS PGothic" charset="-128"/>
          <a:sym typeface="Gill Sans"/>
        </a:defRPr>
      </a:lvl2pPr>
      <a:lvl3pPr marL="1306513" indent="-392113" algn="r" rtl="0" eaLnBrk="0" fontAlgn="base" hangingPunct="0">
        <a:spcBef>
          <a:spcPts val="8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MS PGothic" pitchFamily="34" charset="-128"/>
          <a:cs typeface="MS PGothic" charset="-128"/>
          <a:sym typeface="Gill Sans"/>
        </a:defRPr>
      </a:lvl3pPr>
      <a:lvl4pPr marL="1957388" indent="-585788" algn="r" rtl="0" eaLnBrk="0" fontAlgn="base" hangingPunct="0">
        <a:spcBef>
          <a:spcPts val="7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-128"/>
          <a:sym typeface="Gill Sans"/>
        </a:defRPr>
      </a:lvl4pPr>
      <a:lvl5pPr marL="2606675" indent="-777875" algn="r" rtl="0" eaLnBrk="0" fontAlgn="base" hangingPunct="0">
        <a:spcBef>
          <a:spcPts val="7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MS PGothic" pitchFamily="34" charset="-128"/>
          <a:cs typeface="MS PGothic" charset="-128"/>
          <a:sym typeface="Gill Sans"/>
        </a:defRPr>
      </a:lvl5pPr>
      <a:lvl6pPr marL="3063875" algn="r" rtl="0" fontAlgn="base">
        <a:spcBef>
          <a:spcPts val="700"/>
        </a:spcBef>
        <a:spcAft>
          <a:spcPct val="0"/>
        </a:spcAft>
        <a:defRPr sz="28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6pPr>
      <a:lvl7pPr marL="3521075" algn="r" rtl="0" fontAlgn="base">
        <a:spcBef>
          <a:spcPts val="700"/>
        </a:spcBef>
        <a:spcAft>
          <a:spcPct val="0"/>
        </a:spcAft>
        <a:defRPr sz="28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7pPr>
      <a:lvl8pPr marL="3978275" algn="r" rtl="0" fontAlgn="base">
        <a:spcBef>
          <a:spcPts val="700"/>
        </a:spcBef>
        <a:spcAft>
          <a:spcPct val="0"/>
        </a:spcAft>
        <a:defRPr sz="28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8pPr>
      <a:lvl9pPr marL="4435475" algn="r" rtl="0" fontAlgn="base">
        <a:spcBef>
          <a:spcPts val="700"/>
        </a:spcBef>
        <a:spcAft>
          <a:spcPct val="0"/>
        </a:spcAft>
        <a:defRPr sz="28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027238" y="398463"/>
            <a:ext cx="10617200" cy="149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108599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27238" y="1917700"/>
            <a:ext cx="10617200" cy="7454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108599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  <p:sp>
        <p:nvSpPr>
          <p:cNvPr id="20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808080"/>
                </a:solidFill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B2EFE66D-6896-43C5-8945-C61575AA450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</p:sldLayoutIdLst>
  <p:transition/>
  <p:hf hdr="0" ftr="0" dt="0"/>
  <p:txStyles>
    <p:titleStyle>
      <a:lvl1pPr marL="6350" indent="-635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marL="6350" indent="-635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Gill Sans" charset="0"/>
          <a:sym typeface="Gill Sans"/>
        </a:defRPr>
      </a:lvl2pPr>
      <a:lvl3pPr marL="6350" indent="-635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Gill Sans" charset="0"/>
          <a:sym typeface="Gill Sans"/>
        </a:defRPr>
      </a:lvl3pPr>
      <a:lvl4pPr marL="6350" indent="-635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Gill Sans" charset="0"/>
          <a:sym typeface="Gill Sans"/>
        </a:defRPr>
      </a:lvl4pPr>
      <a:lvl5pPr marL="6350" indent="-635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Gill Sans" charset="0"/>
          <a:sym typeface="Gill Sans"/>
        </a:defRPr>
      </a:lvl5pPr>
      <a:lvl6pPr marL="463550" algn="l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Gill Sans" charset="0"/>
          <a:sym typeface="Gill Sans" charset="0"/>
        </a:defRPr>
      </a:lvl6pPr>
      <a:lvl7pPr marL="920750" algn="l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Gill Sans" charset="0"/>
          <a:sym typeface="Gill Sans" charset="0"/>
        </a:defRPr>
      </a:lvl7pPr>
      <a:lvl8pPr marL="1377950" algn="l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Gill Sans" charset="0"/>
          <a:sym typeface="Gill Sans" charset="0"/>
        </a:defRPr>
      </a:lvl8pPr>
      <a:lvl9pPr marL="1835150" algn="l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Gill Sans" charset="0"/>
          <a:sym typeface="Gill Sans" charset="0"/>
        </a:defRPr>
      </a:lvl9pPr>
    </p:titleStyle>
    <p:bodyStyle>
      <a:lvl1pPr marL="287338" indent="-228600" algn="l" rtl="0" eaLnBrk="0" fontAlgn="base" hangingPunct="0">
        <a:spcBef>
          <a:spcPct val="0"/>
        </a:spcBef>
        <a:spcAft>
          <a:spcPct val="0"/>
        </a:spcAft>
        <a:buClr>
          <a:srgbClr val="0061A0"/>
        </a:buClr>
        <a:buSzPct val="100000"/>
        <a:buFont typeface="Gill Sans"/>
        <a:buChar char="•"/>
        <a:defRPr sz="3400">
          <a:solidFill>
            <a:srgbClr val="0061A0"/>
          </a:solidFill>
          <a:latin typeface="+mn-lt"/>
          <a:ea typeface="+mn-ea"/>
          <a:cs typeface="+mn-cs"/>
          <a:sym typeface="Gill Sans"/>
        </a:defRPr>
      </a:lvl1pPr>
      <a:lvl2pPr marL="528638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Gill Sans"/>
        <a:buChar char="•"/>
        <a:defRPr sz="3000">
          <a:solidFill>
            <a:schemeClr val="tx1"/>
          </a:solidFill>
          <a:latin typeface="+mn-lt"/>
          <a:ea typeface="MS PGothic" pitchFamily="34" charset="-128"/>
          <a:cs typeface="MS PGothic" charset="-128"/>
          <a:sym typeface="Gill Sans"/>
        </a:defRPr>
      </a:lvl2pPr>
      <a:lvl3pPr marL="711200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Gill Sans"/>
        <a:buChar char="•"/>
        <a:defRPr sz="2800">
          <a:solidFill>
            <a:schemeClr val="tx1"/>
          </a:solidFill>
          <a:latin typeface="+mn-lt"/>
          <a:ea typeface="MS PGothic" pitchFamily="34" charset="-128"/>
          <a:cs typeface="MS PGothic" charset="-128"/>
          <a:sym typeface="Gill Sans"/>
        </a:defRPr>
      </a:lvl3pPr>
      <a:lvl4pPr marL="939800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Gill Sans"/>
        <a:buChar char="–"/>
        <a:defRPr sz="2400">
          <a:solidFill>
            <a:schemeClr val="tx1"/>
          </a:solidFill>
          <a:latin typeface="+mn-lt"/>
          <a:ea typeface="MS PGothic" pitchFamily="34" charset="-128"/>
          <a:cs typeface="MS PGothic" charset="-128"/>
          <a:sym typeface="Gill Sans"/>
        </a:defRPr>
      </a:lvl4pPr>
      <a:lvl5pPr marL="1117600" indent="-22860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Gill Sans"/>
        <a:buChar char="»"/>
        <a:defRPr sz="2400">
          <a:solidFill>
            <a:schemeClr val="tx1"/>
          </a:solidFill>
          <a:latin typeface="+mn-lt"/>
          <a:ea typeface="MS PGothic" pitchFamily="34" charset="-128"/>
          <a:cs typeface="MS PGothic" charset="-128"/>
          <a:sym typeface="Gill Sans"/>
        </a:defRPr>
      </a:lvl5pPr>
      <a:lvl6pPr marL="1574800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Gill Sans" charset="0"/>
        <a:buChar char="»"/>
        <a:defRPr sz="24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6pPr>
      <a:lvl7pPr marL="2032000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Gill Sans" charset="0"/>
        <a:buChar char="»"/>
        <a:defRPr sz="24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7pPr>
      <a:lvl8pPr marL="2489200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Gill Sans" charset="0"/>
        <a:buChar char="»"/>
        <a:defRPr sz="24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8pPr>
      <a:lvl9pPr marL="2946400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Gill Sans" charset="0"/>
        <a:buChar char="»"/>
        <a:defRPr sz="24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001838" y="3052763"/>
            <a:ext cx="10617200" cy="2387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108599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/>
          </p:cNvSpPr>
          <p:nvPr/>
        </p:nvSpPr>
        <p:spPr bwMode="auto">
          <a:xfrm rot="-5400000">
            <a:off x="-1618457" y="4021932"/>
            <a:ext cx="4837113" cy="41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57799" bIns="0"/>
          <a:lstStyle/>
          <a:p>
            <a:pPr marL="57150">
              <a:spcBef>
                <a:spcPts val="1300"/>
              </a:spcBef>
              <a:defRPr/>
            </a:pPr>
            <a:r>
              <a:rPr lang="en-US" sz="2200">
                <a:solidFill>
                  <a:srgbClr val="FFFFFF"/>
                </a:solidFill>
                <a:ea typeface="Arial" charset="0"/>
              </a:rPr>
              <a:t>Stefan Meyer Institute</a:t>
            </a:r>
          </a:p>
        </p:txBody>
      </p:sp>
      <p:sp>
        <p:nvSpPr>
          <p:cNvPr id="3075" name="Rectangle 3"/>
          <p:cNvSpPr>
            <a:spLocks/>
          </p:cNvSpPr>
          <p:nvPr/>
        </p:nvSpPr>
        <p:spPr bwMode="auto">
          <a:xfrm>
            <a:off x="2451100" y="9321800"/>
            <a:ext cx="1957388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57799" bIns="0">
            <a:spAutoFit/>
          </a:bodyPr>
          <a:lstStyle/>
          <a:p>
            <a:pPr marL="57150">
              <a:defRPr/>
            </a:pPr>
            <a:r>
              <a:rPr lang="en-US" sz="1800">
                <a:solidFill>
                  <a:srgbClr val="9C9C9C"/>
                </a:solidFill>
                <a:latin typeface="Gill Sans" charset="0"/>
                <a:cs typeface="+mn-cs"/>
                <a:sym typeface="Gill Sans" charset="0"/>
              </a:rPr>
              <a:t>Eberhard Widmann</a:t>
            </a:r>
          </a:p>
        </p:txBody>
      </p:sp>
      <p:pic>
        <p:nvPicPr>
          <p:cNvPr id="30725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31800" y="8458200"/>
            <a:ext cx="774700" cy="774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7" name="Text Box 5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808080"/>
                </a:solidFill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CC7FF00E-7DD6-428C-A995-5792C427A65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ransition/>
  <p:hf hdr="0" ftr="0" dt="0"/>
  <p:txStyles>
    <p:titleStyle>
      <a:lvl1pPr marL="6350" indent="-6350" algn="ctr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006699"/>
          </a:solidFill>
          <a:latin typeface="+mj-lt"/>
          <a:ea typeface="+mj-ea"/>
          <a:cs typeface="+mj-cs"/>
          <a:sym typeface="Gill Sans"/>
        </a:defRPr>
      </a:lvl1pPr>
      <a:lvl2pPr marL="6350" indent="-6350" algn="ctr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006699"/>
          </a:solidFill>
          <a:latin typeface="Gill Sans" charset="0"/>
          <a:sym typeface="Gill Sans"/>
        </a:defRPr>
      </a:lvl2pPr>
      <a:lvl3pPr marL="6350" indent="-6350" algn="ctr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006699"/>
          </a:solidFill>
          <a:latin typeface="Gill Sans" charset="0"/>
          <a:sym typeface="Gill Sans"/>
        </a:defRPr>
      </a:lvl3pPr>
      <a:lvl4pPr marL="6350" indent="-6350" algn="ctr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006699"/>
          </a:solidFill>
          <a:latin typeface="Gill Sans" charset="0"/>
          <a:sym typeface="Gill Sans"/>
        </a:defRPr>
      </a:lvl4pPr>
      <a:lvl5pPr marL="6350" indent="-6350" algn="ctr" rtl="0" eaLnBrk="0" fontAlgn="base" hangingPunct="0">
        <a:spcBef>
          <a:spcPct val="0"/>
        </a:spcBef>
        <a:spcAft>
          <a:spcPct val="0"/>
        </a:spcAft>
        <a:defRPr sz="5000" b="1">
          <a:solidFill>
            <a:srgbClr val="006699"/>
          </a:solidFill>
          <a:latin typeface="Gill Sans" charset="0"/>
          <a:sym typeface="Gill Sans"/>
        </a:defRPr>
      </a:lvl5pPr>
      <a:lvl6pPr marL="463550" algn="ctr" rtl="0" fontAlgn="base">
        <a:spcBef>
          <a:spcPct val="0"/>
        </a:spcBef>
        <a:spcAft>
          <a:spcPct val="0"/>
        </a:spcAft>
        <a:defRPr sz="5000" b="1">
          <a:solidFill>
            <a:srgbClr val="006699"/>
          </a:solidFill>
          <a:latin typeface="Gill Sans" charset="0"/>
          <a:sym typeface="Gill Sans" charset="0"/>
        </a:defRPr>
      </a:lvl6pPr>
      <a:lvl7pPr marL="920750" algn="ctr" rtl="0" fontAlgn="base">
        <a:spcBef>
          <a:spcPct val="0"/>
        </a:spcBef>
        <a:spcAft>
          <a:spcPct val="0"/>
        </a:spcAft>
        <a:defRPr sz="5000" b="1">
          <a:solidFill>
            <a:srgbClr val="006699"/>
          </a:solidFill>
          <a:latin typeface="Gill Sans" charset="0"/>
          <a:sym typeface="Gill Sans" charset="0"/>
        </a:defRPr>
      </a:lvl7pPr>
      <a:lvl8pPr marL="1377950" algn="ctr" rtl="0" fontAlgn="base">
        <a:spcBef>
          <a:spcPct val="0"/>
        </a:spcBef>
        <a:spcAft>
          <a:spcPct val="0"/>
        </a:spcAft>
        <a:defRPr sz="5000" b="1">
          <a:solidFill>
            <a:srgbClr val="006699"/>
          </a:solidFill>
          <a:latin typeface="Gill Sans" charset="0"/>
          <a:sym typeface="Gill Sans" charset="0"/>
        </a:defRPr>
      </a:lvl8pPr>
      <a:lvl9pPr marL="1835150" algn="ctr" rtl="0" fontAlgn="base">
        <a:spcBef>
          <a:spcPct val="0"/>
        </a:spcBef>
        <a:spcAft>
          <a:spcPct val="0"/>
        </a:spcAft>
        <a:defRPr sz="5000" b="1">
          <a:solidFill>
            <a:srgbClr val="006699"/>
          </a:solidFill>
          <a:latin typeface="Gill Sans" charset="0"/>
          <a:sym typeface="Gill Sans" charset="0"/>
        </a:defRPr>
      </a:lvl9pPr>
    </p:titleStyle>
    <p:bodyStyle>
      <a:lvl1pPr marL="338138" indent="-228600" algn="l" rtl="0" eaLnBrk="0" fontAlgn="base" hangingPunct="0">
        <a:spcBef>
          <a:spcPct val="0"/>
        </a:spcBef>
        <a:spcAft>
          <a:spcPct val="0"/>
        </a:spcAft>
        <a:buClr>
          <a:srgbClr val="0061A0"/>
        </a:buClr>
        <a:buSzPct val="100000"/>
        <a:buFont typeface="Gill Sans"/>
        <a:buChar char="•"/>
        <a:defRPr sz="3400">
          <a:solidFill>
            <a:srgbClr val="0061A0"/>
          </a:solidFill>
          <a:latin typeface="+mn-lt"/>
          <a:ea typeface="+mn-ea"/>
          <a:cs typeface="+mn-cs"/>
          <a:sym typeface="Gill Sans"/>
        </a:defRPr>
      </a:lvl1pPr>
      <a:lvl2pPr marL="579438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Gill Sans"/>
        <a:buChar char="•"/>
        <a:defRPr sz="3000">
          <a:solidFill>
            <a:schemeClr val="tx1"/>
          </a:solidFill>
          <a:latin typeface="+mn-lt"/>
          <a:ea typeface="MS PGothic" pitchFamily="34" charset="-128"/>
          <a:cs typeface="MS PGothic" charset="-128"/>
          <a:sym typeface="Gill Sans"/>
        </a:defRPr>
      </a:lvl2pPr>
      <a:lvl3pPr marL="762000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Gill Sans"/>
        <a:buChar char="•"/>
        <a:defRPr sz="2800">
          <a:solidFill>
            <a:schemeClr val="tx1"/>
          </a:solidFill>
          <a:latin typeface="+mn-lt"/>
          <a:ea typeface="MS PGothic" pitchFamily="34" charset="-128"/>
          <a:cs typeface="MS PGothic" charset="-128"/>
          <a:sym typeface="Gill Sans"/>
        </a:defRPr>
      </a:lvl3pPr>
      <a:lvl4pPr marL="990600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Gill Sans"/>
        <a:buChar char="–"/>
        <a:defRPr sz="2400">
          <a:solidFill>
            <a:schemeClr val="tx1"/>
          </a:solidFill>
          <a:latin typeface="+mn-lt"/>
          <a:ea typeface="MS PGothic" pitchFamily="34" charset="-128"/>
          <a:cs typeface="MS PGothic" charset="-128"/>
          <a:sym typeface="Gill Sans"/>
        </a:defRPr>
      </a:lvl4pPr>
      <a:lvl5pPr marL="1168400" indent="-22860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Gill Sans"/>
        <a:buChar char="»"/>
        <a:defRPr sz="2400">
          <a:solidFill>
            <a:schemeClr val="tx1"/>
          </a:solidFill>
          <a:latin typeface="+mn-lt"/>
          <a:ea typeface="MS PGothic" pitchFamily="34" charset="-128"/>
          <a:cs typeface="MS PGothic" charset="-128"/>
          <a:sym typeface="Gill Sans"/>
        </a:defRPr>
      </a:lvl5pPr>
      <a:lvl6pPr marL="1625600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Gill Sans" charset="0"/>
        <a:buChar char="»"/>
        <a:defRPr sz="24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6pPr>
      <a:lvl7pPr marL="2082800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Gill Sans" charset="0"/>
        <a:buChar char="»"/>
        <a:defRPr sz="24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7pPr>
      <a:lvl8pPr marL="2540000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Gill Sans" charset="0"/>
        <a:buChar char="»"/>
        <a:defRPr sz="24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8pPr>
      <a:lvl9pPr marL="2997200" indent="-22860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Gill Sans" charset="0"/>
        <a:buChar char="»"/>
        <a:defRPr sz="2400">
          <a:solidFill>
            <a:schemeClr val="tx1"/>
          </a:solidFill>
          <a:latin typeface="+mn-lt"/>
          <a:ea typeface="ＭＳ Ｐゴシック" charset="-128"/>
          <a:sym typeface="Gill Sans" charset="0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44500" y="152400"/>
            <a:ext cx="12115800" cy="137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rculanum"/>
              </a:rPr>
              <a:t>Click to edit Master title style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4500" y="2374900"/>
            <a:ext cx="12115800" cy="6502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Verdana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Verdana" pitchFamily="34" charset="0"/>
              </a:rPr>
              <a:t>Second level</a:t>
            </a:r>
          </a:p>
          <a:p>
            <a:pPr lvl="2"/>
            <a:r>
              <a:rPr lang="en-US" smtClean="0">
                <a:sym typeface="Verdana" pitchFamily="34" charset="0"/>
              </a:rPr>
              <a:t>Third level</a:t>
            </a:r>
          </a:p>
          <a:p>
            <a:pPr lvl="3"/>
            <a:r>
              <a:rPr lang="en-US" smtClean="0">
                <a:sym typeface="Verdana" pitchFamily="34" charset="0"/>
              </a:rPr>
              <a:t>Fourth level</a:t>
            </a:r>
          </a:p>
          <a:p>
            <a:pPr lvl="4"/>
            <a:r>
              <a:rPr lang="en-US" smtClean="0">
                <a:sym typeface="Verdana" pitchFamily="34" charset="0"/>
              </a:rPr>
              <a:t>Fifth level</a:t>
            </a:r>
          </a:p>
        </p:txBody>
      </p:sp>
      <p:pic>
        <p:nvPicPr>
          <p:cNvPr id="43012" name="Picture 3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963400" y="8909050"/>
            <a:ext cx="1054100" cy="825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/>
          </p:cNvSpPr>
          <p:nvPr/>
        </p:nvSpPr>
        <p:spPr bwMode="auto">
          <a:xfrm>
            <a:off x="850900" y="9231313"/>
            <a:ext cx="11049000" cy="34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63500" tIns="63500" rIns="121299" bIns="63500"/>
          <a:lstStyle/>
          <a:p>
            <a:pPr>
              <a:defRPr/>
            </a:pPr>
            <a:r>
              <a:rPr lang="en-US" sz="1400">
                <a:latin typeface="Verdana" charset="0"/>
                <a:cs typeface="+mn-cs"/>
                <a:sym typeface="Verdana" charset="0"/>
              </a:rPr>
              <a:t>E. Widmann, Fundamental tests with trapped antiprotons                          Heraeus Winter School Hirschegg Apr. 2006</a:t>
            </a:r>
          </a:p>
        </p:txBody>
      </p:sp>
      <p:sp>
        <p:nvSpPr>
          <p:cNvPr id="4101" name="Text Box 5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627813" y="9194800"/>
            <a:ext cx="315912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chemeClr val="tx1"/>
                </a:solidFill>
                <a:latin typeface="Palatino" charset="0"/>
                <a:ea typeface="Arial" charset="0"/>
                <a:cs typeface="Arial" charset="0"/>
                <a:sym typeface="Palatino" charset="0"/>
              </a:defRPr>
            </a:lvl1pPr>
          </a:lstStyle>
          <a:p>
            <a:pPr>
              <a:defRPr/>
            </a:pPr>
            <a:fld id="{E73B6229-7DE6-4E58-99CE-CDA80F68CFD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3015" name="Picture 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8100" y="8915400"/>
            <a:ext cx="838200" cy="83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F3F3F"/>
          </a:solidFill>
          <a:latin typeface="+mj-lt"/>
          <a:ea typeface="+mj-ea"/>
          <a:cs typeface="+mj-cs"/>
          <a:sym typeface="Herculanum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F3F3F"/>
          </a:solidFill>
          <a:latin typeface="Herculanum" charset="0"/>
          <a:sym typeface="Herculanum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F3F3F"/>
          </a:solidFill>
          <a:latin typeface="Herculanum" charset="0"/>
          <a:sym typeface="Herculanum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F3F3F"/>
          </a:solidFill>
          <a:latin typeface="Herculanum" charset="0"/>
          <a:sym typeface="Herculanum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F3F3F"/>
          </a:solidFill>
          <a:latin typeface="Herculanum" charset="0"/>
          <a:sym typeface="Herculanum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3F3F3F"/>
          </a:solidFill>
          <a:latin typeface="Herculanum" charset="0"/>
          <a:sym typeface="Herculanum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3F3F3F"/>
          </a:solidFill>
          <a:latin typeface="Herculanum" charset="0"/>
          <a:sym typeface="Herculanum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3F3F3F"/>
          </a:solidFill>
          <a:latin typeface="Herculanum" charset="0"/>
          <a:sym typeface="Herculanum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3F3F3F"/>
          </a:solidFill>
          <a:latin typeface="Herculanum" charset="0"/>
          <a:sym typeface="Herculanum" charset="0"/>
        </a:defRPr>
      </a:lvl9pPr>
    </p:titleStyle>
    <p:bodyStyle>
      <a:lvl1pPr marL="508000" indent="-393700" algn="l" rtl="0" eaLnBrk="0" fontAlgn="base" hangingPunct="0">
        <a:spcBef>
          <a:spcPts val="500"/>
        </a:spcBef>
        <a:spcAft>
          <a:spcPct val="0"/>
        </a:spcAft>
        <a:buSzPct val="52000"/>
        <a:buChar char="•"/>
        <a:defRPr sz="2800">
          <a:solidFill>
            <a:srgbClr val="0000FF"/>
          </a:solidFill>
          <a:latin typeface="+mn-lt"/>
          <a:ea typeface="+mn-ea"/>
          <a:cs typeface="+mn-cs"/>
          <a:sym typeface="Verdana" pitchFamily="34" charset="0"/>
        </a:defRPr>
      </a:lvl1pPr>
      <a:lvl2pPr marL="762000" indent="-393700" algn="l" rtl="0" eaLnBrk="0" fontAlgn="base" hangingPunct="0">
        <a:spcBef>
          <a:spcPts val="500"/>
        </a:spcBef>
        <a:spcAft>
          <a:spcPct val="0"/>
        </a:spcAft>
        <a:buSzPct val="52000"/>
        <a:buChar char="•"/>
        <a:defRPr sz="2400">
          <a:solidFill>
            <a:srgbClr val="000000"/>
          </a:solidFill>
          <a:latin typeface="+mn-lt"/>
          <a:ea typeface="MS PGothic" pitchFamily="34" charset="-128"/>
          <a:cs typeface="MS PGothic" charset="-128"/>
          <a:sym typeface="Verdana" pitchFamily="34" charset="0"/>
        </a:defRPr>
      </a:lvl2pPr>
      <a:lvl3pPr marL="1155700" indent="-393700" algn="l" rtl="0" eaLnBrk="0" fontAlgn="base" hangingPunct="0">
        <a:spcBef>
          <a:spcPts val="500"/>
        </a:spcBef>
        <a:spcAft>
          <a:spcPct val="0"/>
        </a:spcAft>
        <a:buSzPct val="52000"/>
        <a:buChar char="•"/>
        <a:defRPr sz="2400">
          <a:solidFill>
            <a:srgbClr val="000000"/>
          </a:solidFill>
          <a:latin typeface="+mn-lt"/>
          <a:ea typeface="MS PGothic" pitchFamily="34" charset="-128"/>
          <a:cs typeface="MS PGothic" charset="-128"/>
          <a:sym typeface="Verdana" pitchFamily="34" charset="0"/>
        </a:defRPr>
      </a:lvl3pPr>
      <a:lvl4pPr marL="1549400" indent="-393700" algn="l" rtl="0" eaLnBrk="0" fontAlgn="base" hangingPunct="0">
        <a:spcBef>
          <a:spcPts val="500"/>
        </a:spcBef>
        <a:spcAft>
          <a:spcPct val="0"/>
        </a:spcAft>
        <a:buSzPct val="52000"/>
        <a:buChar char="•"/>
        <a:defRPr sz="2400">
          <a:solidFill>
            <a:srgbClr val="000000"/>
          </a:solidFill>
          <a:latin typeface="+mn-lt"/>
          <a:ea typeface="MS PGothic" pitchFamily="34" charset="-128"/>
          <a:cs typeface="MS PGothic" charset="-128"/>
          <a:sym typeface="Verdana" pitchFamily="34" charset="0"/>
        </a:defRPr>
      </a:lvl4pPr>
      <a:lvl5pPr marL="1930400" indent="-393700" algn="l" rtl="0" eaLnBrk="0" fontAlgn="base" hangingPunct="0">
        <a:spcBef>
          <a:spcPts val="500"/>
        </a:spcBef>
        <a:spcAft>
          <a:spcPct val="0"/>
        </a:spcAft>
        <a:buSzPct val="52000"/>
        <a:buChar char="•"/>
        <a:defRPr sz="2400">
          <a:solidFill>
            <a:srgbClr val="000000"/>
          </a:solidFill>
          <a:latin typeface="+mn-lt"/>
          <a:ea typeface="MS PGothic" pitchFamily="34" charset="-128"/>
          <a:cs typeface="MS PGothic" charset="-128"/>
          <a:sym typeface="Verdana" pitchFamily="34" charset="0"/>
        </a:defRPr>
      </a:lvl5pPr>
      <a:lvl6pPr marL="2387600" indent="-393700" algn="l" rtl="0" fontAlgn="base">
        <a:spcBef>
          <a:spcPts val="500"/>
        </a:spcBef>
        <a:spcAft>
          <a:spcPct val="0"/>
        </a:spcAft>
        <a:buSzPct val="52000"/>
        <a:buChar char="•"/>
        <a:defRPr sz="2400">
          <a:solidFill>
            <a:srgbClr val="000000"/>
          </a:solidFill>
          <a:latin typeface="+mn-lt"/>
          <a:ea typeface="ＭＳ Ｐゴシック" charset="-128"/>
          <a:sym typeface="Verdana" charset="0"/>
        </a:defRPr>
      </a:lvl6pPr>
      <a:lvl7pPr marL="2844800" indent="-393700" algn="l" rtl="0" fontAlgn="base">
        <a:spcBef>
          <a:spcPts val="500"/>
        </a:spcBef>
        <a:spcAft>
          <a:spcPct val="0"/>
        </a:spcAft>
        <a:buSzPct val="52000"/>
        <a:buChar char="•"/>
        <a:defRPr sz="2400">
          <a:solidFill>
            <a:srgbClr val="000000"/>
          </a:solidFill>
          <a:latin typeface="+mn-lt"/>
          <a:ea typeface="ＭＳ Ｐゴシック" charset="-128"/>
          <a:sym typeface="Verdana" charset="0"/>
        </a:defRPr>
      </a:lvl7pPr>
      <a:lvl8pPr marL="3302000" indent="-393700" algn="l" rtl="0" fontAlgn="base">
        <a:spcBef>
          <a:spcPts val="500"/>
        </a:spcBef>
        <a:spcAft>
          <a:spcPct val="0"/>
        </a:spcAft>
        <a:buSzPct val="52000"/>
        <a:buChar char="•"/>
        <a:defRPr sz="2400">
          <a:solidFill>
            <a:srgbClr val="000000"/>
          </a:solidFill>
          <a:latin typeface="+mn-lt"/>
          <a:ea typeface="ＭＳ Ｐゴシック" charset="-128"/>
          <a:sym typeface="Verdana" charset="0"/>
        </a:defRPr>
      </a:lvl8pPr>
      <a:lvl9pPr marL="3759200" indent="-393700" algn="l" rtl="0" fontAlgn="base">
        <a:spcBef>
          <a:spcPts val="500"/>
        </a:spcBef>
        <a:spcAft>
          <a:spcPct val="0"/>
        </a:spcAft>
        <a:buSzPct val="52000"/>
        <a:buChar char="•"/>
        <a:defRPr sz="2400">
          <a:solidFill>
            <a:srgbClr val="000000"/>
          </a:solidFill>
          <a:latin typeface="+mn-lt"/>
          <a:ea typeface="ＭＳ Ｐゴシック" charset="-128"/>
          <a:sym typeface="Verdana" charset="0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.png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png"/><Relationship Id="rId4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slideLayout" Target="../slideLayouts/slideLayout2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10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3.png"/><Relationship Id="rId7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slideLayout" Target="../slideLayouts/slideLayout18.xml"/><Relationship Id="rId7" Type="http://schemas.openxmlformats.org/officeDocument/2006/relationships/oleObject" Target="../embeddings/oleObject3.bin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image" Target="../media/image3.png"/><Relationship Id="rId10" Type="http://schemas.openxmlformats.org/officeDocument/2006/relationships/oleObject" Target="../embeddings/oleObject8.bin"/><Relationship Id="rId4" Type="http://schemas.openxmlformats.org/officeDocument/2006/relationships/image" Target="../media/image8.png"/><Relationship Id="rId9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/>
          </p:cNvSpPr>
          <p:nvPr/>
        </p:nvSpPr>
        <p:spPr bwMode="auto">
          <a:xfrm>
            <a:off x="3530600" y="8229600"/>
            <a:ext cx="82169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57799" bIns="0"/>
          <a:lstStyle/>
          <a:p>
            <a:pPr marL="57150" algn="ctr">
              <a:spcBef>
                <a:spcPts val="1488"/>
              </a:spcBef>
            </a:pPr>
            <a:r>
              <a:rPr lang="en-US">
                <a:solidFill>
                  <a:srgbClr val="008000"/>
                </a:solidFill>
                <a:latin typeface="Gill Sans"/>
                <a:sym typeface="Gill Sans"/>
              </a:rPr>
              <a:t>Stefan</a:t>
            </a:r>
            <a:r>
              <a:rPr lang="en-US">
                <a:solidFill>
                  <a:schemeClr val="tx1"/>
                </a:solidFill>
                <a:latin typeface="Gill Sans"/>
                <a:sym typeface="Gill Sans"/>
              </a:rPr>
              <a:t> </a:t>
            </a:r>
            <a:r>
              <a:rPr lang="en-US">
                <a:solidFill>
                  <a:srgbClr val="0033CC"/>
                </a:solidFill>
                <a:latin typeface="Gill Sans"/>
                <a:sym typeface="Gill Sans"/>
              </a:rPr>
              <a:t>Meyer</a:t>
            </a:r>
            <a:r>
              <a:rPr lang="en-US">
                <a:solidFill>
                  <a:schemeClr val="tx1"/>
                </a:solidFill>
                <a:latin typeface="Gill Sans"/>
                <a:sym typeface="Gill Sans"/>
              </a:rPr>
              <a:t> </a:t>
            </a:r>
            <a:r>
              <a:rPr lang="en-US">
                <a:solidFill>
                  <a:srgbClr val="FF0000"/>
                </a:solidFill>
                <a:latin typeface="Gill Sans"/>
                <a:sym typeface="Gill Sans"/>
              </a:rPr>
              <a:t>Institute</a:t>
            </a:r>
            <a:r>
              <a:rPr lang="en-US">
                <a:solidFill>
                  <a:schemeClr val="tx1"/>
                </a:solidFill>
                <a:latin typeface="Gill Sans"/>
                <a:sym typeface="Gill Sans"/>
              </a:rPr>
              <a:t> </a:t>
            </a:r>
            <a:r>
              <a:rPr lang="en-US">
                <a:solidFill>
                  <a:srgbClr val="4D4D4D"/>
                </a:solidFill>
                <a:latin typeface="Gill Sans"/>
                <a:sym typeface="Gill Sans"/>
              </a:rPr>
              <a:t>for Subatomic Physics, Vienna</a:t>
            </a: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6959600"/>
            <a:ext cx="1536700" cy="1536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7347" name="Rectangle 3"/>
          <p:cNvSpPr>
            <a:spLocks noGrp="1" noChangeArrowheads="1"/>
          </p:cNvSpPr>
          <p:nvPr>
            <p:ph type="title"/>
          </p:nvPr>
        </p:nvSpPr>
        <p:spPr>
          <a:xfrm>
            <a:off x="3302000" y="2514600"/>
            <a:ext cx="9372600" cy="1828800"/>
          </a:xfrm>
        </p:spPr>
        <p:txBody>
          <a:bodyPr rIns="166398"/>
          <a:lstStyle/>
          <a:p>
            <a:pPr marL="57150" indent="0" algn="ctr" eaLnBrk="1" hangingPunct="1"/>
            <a:r>
              <a:rPr lang="en-US" sz="3200" smtClean="0">
                <a:solidFill>
                  <a:srgbClr val="0066CC"/>
                </a:solidFill>
                <a:latin typeface="Georgia" pitchFamily="18" charset="0"/>
              </a:rPr>
              <a:t>Study</a:t>
            </a:r>
            <a:r>
              <a:rPr lang="en-US" b="0" smtClean="0">
                <a:solidFill>
                  <a:srgbClr val="0066CC"/>
                </a:solidFill>
              </a:rPr>
              <a:t> </a:t>
            </a:r>
            <a:r>
              <a:rPr lang="en-US" sz="3200" smtClean="0">
                <a:solidFill>
                  <a:srgbClr val="0066CC"/>
                </a:solidFill>
                <a:latin typeface="Georgia" pitchFamily="18" charset="0"/>
              </a:rPr>
              <a:t>of timing performance of Silicon Photomultiplier and application for a Cherenkov detector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749800" y="5638800"/>
            <a:ext cx="6629400" cy="533400"/>
          </a:xfrm>
        </p:spPr>
        <p:txBody>
          <a:bodyPr rIns="166398"/>
          <a:lstStyle/>
          <a:p>
            <a:pPr marL="57150" indent="0" algn="ctr" eaLnBrk="1" hangingPunct="1">
              <a:lnSpc>
                <a:spcPct val="90000"/>
              </a:lnSpc>
              <a:buFontTx/>
              <a:buNone/>
            </a:pPr>
            <a:r>
              <a:rPr lang="en-US" sz="2400" smtClean="0">
                <a:solidFill>
                  <a:srgbClr val="4D4D4D"/>
                </a:solidFill>
                <a:cs typeface="Arial" charset="0"/>
              </a:rPr>
              <a:t>G. Ahmed, P. Bühler, J. Marton, K. Suzuki</a:t>
            </a: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3211513" y="9237663"/>
            <a:ext cx="838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/>
              </a:rPr>
              <a:t>G. Ahmed,                                     12th -VCI 2010                 18.Feb, 2010</a:t>
            </a:r>
          </a:p>
        </p:txBody>
      </p:sp>
      <p:pic>
        <p:nvPicPr>
          <p:cNvPr id="57350" name="Picture 8" descr="VCI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074400" y="276225"/>
            <a:ext cx="167640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500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2000" y="4572000"/>
            <a:ext cx="76962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4555" name="Picture 12" descr="mppc_1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07688" y="4267200"/>
            <a:ext cx="1828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4547" name="Text Box 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4D42D3B-F2DC-4009-B95B-AFD2D8ECB299}" type="slidenum">
              <a:rPr lang="ar-SA" smtClean="0"/>
              <a:pPr/>
              <a:t>10</a:t>
            </a:fld>
            <a:endParaRPr lang="en-US" smtClean="0"/>
          </a:p>
        </p:txBody>
      </p:sp>
      <p:sp>
        <p:nvSpPr>
          <p:cNvPr id="364548" name="Slide Number Placeholder 3"/>
          <p:cNvSpPr txBox="1">
            <a:spLocks noGrp="1"/>
          </p:cNvSpPr>
          <p:nvPr/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678C025A-281E-4916-A227-FB57B70ADF16}" type="slidenum">
              <a:rPr lang="ar-SA" sz="1800">
                <a:solidFill>
                  <a:srgbClr val="808080"/>
                </a:solidFill>
              </a:rPr>
              <a:pPr algn="ctr"/>
              <a:t>10</a:t>
            </a:fld>
            <a:endParaRPr lang="en-US" sz="1800">
              <a:solidFill>
                <a:srgbClr val="808080"/>
              </a:solidFill>
            </a:endParaRPr>
          </a:p>
        </p:txBody>
      </p:sp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40000" y="533400"/>
            <a:ext cx="8229600" cy="838200"/>
          </a:xfrm>
        </p:spPr>
        <p:txBody>
          <a:bodyPr/>
          <a:lstStyle/>
          <a:p>
            <a:pPr indent="0" algn="ctr" eaLnBrk="1" hangingPunct="1"/>
            <a:r>
              <a:rPr lang="en-US" altLang="ja-JP" sz="4000" b="1" smtClean="0">
                <a:solidFill>
                  <a:srgbClr val="0066CC"/>
                </a:solidFill>
                <a:latin typeface="Georgia" pitchFamily="18" charset="0"/>
                <a:ea typeface="MS PGothic" charset="-128"/>
                <a:cs typeface="Arial" charset="0"/>
              </a:rPr>
              <a:t>Cherenkov counter prototype</a:t>
            </a:r>
            <a:endParaRPr lang="en-US" sz="4000" b="1" smtClean="0">
              <a:solidFill>
                <a:srgbClr val="0066CC"/>
              </a:solidFill>
              <a:latin typeface="Georgia" pitchFamily="18" charset="0"/>
              <a:ea typeface="MS PGothic" charset="-128"/>
              <a:cs typeface="Arial" charset="0"/>
            </a:endParaRPr>
          </a:p>
        </p:txBody>
      </p:sp>
      <p:pic>
        <p:nvPicPr>
          <p:cNvPr id="3645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9400" y="1828800"/>
            <a:ext cx="11277600" cy="2133600"/>
          </a:xfrm>
        </p:spPr>
        <p:txBody>
          <a:bodyPr/>
          <a:lstStyle/>
          <a:p>
            <a:pPr algn="just" eaLnBrk="1" hangingPunct="1">
              <a:buClr>
                <a:srgbClr val="4D4D4D"/>
              </a:buClr>
              <a:buFont typeface="Gill Sans"/>
              <a:buBlip>
                <a:blip r:embed="rId5"/>
              </a:buBlip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A radiator made of quartz, 1 cm thick and 5 cm long, optically coupled on both sides to 3×3 mm</a:t>
            </a:r>
            <a:r>
              <a:rPr lang="en-US" sz="3000" baseline="30000" smtClean="0">
                <a:solidFill>
                  <a:srgbClr val="4D4D4D"/>
                </a:solidFill>
                <a:latin typeface="Arial" charset="0"/>
                <a:cs typeface="Arial" charset="0"/>
              </a:rPr>
              <a:t>2</a:t>
            </a: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MPPCs(S10362-33-100C) Hamamatsu, </a:t>
            </a: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  <a:sym typeface="Arial" charset="0"/>
              </a:rPr>
              <a:t>this devices was primarily selected because of its large active area. </a:t>
            </a:r>
            <a:endParaRPr lang="en-US" sz="3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buFont typeface="Gill Sans"/>
              <a:buNone/>
            </a:pPr>
            <a:endParaRPr lang="en-US" sz="3000" smtClean="0">
              <a:solidFill>
                <a:srgbClr val="4D4D4D"/>
              </a:solidFill>
              <a:latin typeface="Arial" charset="0"/>
              <a:cs typeface="Arial" charset="0"/>
            </a:endParaRPr>
          </a:p>
        </p:txBody>
      </p:sp>
      <p:sp>
        <p:nvSpPr>
          <p:cNvPr id="363539" name="Rectangle 19"/>
          <p:cNvSpPr>
            <a:spLocks noChangeArrowheads="1"/>
          </p:cNvSpPr>
          <p:nvPr/>
        </p:nvSpPr>
        <p:spPr bwMode="auto">
          <a:xfrm>
            <a:off x="1625600" y="1981200"/>
            <a:ext cx="11125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5"/>
              </a:buBlip>
            </a:pPr>
            <a:r>
              <a:rPr lang="en-US" sz="2800"/>
              <a:t> </a:t>
            </a:r>
            <a:r>
              <a:rPr lang="en-US" sz="3000">
                <a:solidFill>
                  <a:srgbClr val="4D4D4D"/>
                </a:solidFill>
              </a:rPr>
              <a:t>The other series (S10362-11) has potentially better intrinsic timing performance, however due to the smaller sensitive area (1mm</a:t>
            </a:r>
            <a:r>
              <a:rPr lang="en-US" sz="3000" baseline="30000">
                <a:solidFill>
                  <a:srgbClr val="4D4D4D"/>
                </a:solidFill>
              </a:rPr>
              <a:t>2</a:t>
            </a:r>
            <a:r>
              <a:rPr lang="en-US" sz="3000">
                <a:solidFill>
                  <a:srgbClr val="4D4D4D"/>
                </a:solidFill>
              </a:rPr>
              <a:t>), the reduction of photon collection will have a negative impact on the overall timing performance.</a:t>
            </a:r>
          </a:p>
        </p:txBody>
      </p:sp>
      <p:sp>
        <p:nvSpPr>
          <p:cNvPr id="239668" name="Rectangle 52"/>
          <p:cNvSpPr>
            <a:spLocks noChangeArrowheads="1"/>
          </p:cNvSpPr>
          <p:nvPr/>
        </p:nvSpPr>
        <p:spPr bwMode="auto">
          <a:xfrm>
            <a:off x="1625600" y="9328150"/>
            <a:ext cx="4738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/>
              </a:rPr>
              <a:t>12th -VCI 2010                 18.Feb, 2010</a:t>
            </a:r>
          </a:p>
        </p:txBody>
      </p:sp>
      <p:pic>
        <p:nvPicPr>
          <p:cNvPr id="364554" name="Picture 1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693400" y="4267200"/>
            <a:ext cx="1862138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2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6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362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4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363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64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498" grpId="0"/>
      <p:bldP spid="362499" grpId="0" build="p"/>
      <p:bldP spid="3635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37" name="Rectangle 17"/>
          <p:cNvSpPr>
            <a:spLocks noChangeArrowheads="1"/>
          </p:cNvSpPr>
          <p:nvPr/>
        </p:nvSpPr>
        <p:spPr bwMode="auto">
          <a:xfrm>
            <a:off x="1549400" y="7086600"/>
            <a:ext cx="11049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en-US" sz="3000">
                <a:solidFill>
                  <a:srgbClr val="4D4D4D"/>
                </a:solidFill>
              </a:rPr>
              <a:t> In order to reduce the losses due to imperfect reflection the    radiator is wrapped with an aluminum foil and covered with light- tight black tape. </a:t>
            </a:r>
          </a:p>
        </p:txBody>
      </p:sp>
      <p:sp>
        <p:nvSpPr>
          <p:cNvPr id="362501" name="Rectangle 3"/>
          <p:cNvSpPr>
            <a:spLocks noChangeArrowheads="1"/>
          </p:cNvSpPr>
          <p:nvPr/>
        </p:nvSpPr>
        <p:spPr bwMode="auto">
          <a:xfrm>
            <a:off x="1549400" y="7239000"/>
            <a:ext cx="11455400" cy="12192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Blip>
                <a:blip r:embed="rId2"/>
              </a:buBlip>
            </a:pPr>
            <a:r>
              <a:rPr lang="en-US" sz="3000">
                <a:solidFill>
                  <a:srgbClr val="4D4D4D"/>
                </a:solidFill>
                <a:sym typeface="Gill Sans"/>
              </a:rPr>
              <a:t> MPPC signals are ampliﬁed with fast preamp, AMP_0611, while attached directly to the preamp board to minimize electronic noise pick-up.</a:t>
            </a:r>
          </a:p>
        </p:txBody>
      </p:sp>
      <p:grpSp>
        <p:nvGrpSpPr>
          <p:cNvPr id="379920" name="Group 16"/>
          <p:cNvGrpSpPr>
            <a:grpSpLocks/>
          </p:cNvGrpSpPr>
          <p:nvPr/>
        </p:nvGrpSpPr>
        <p:grpSpPr bwMode="auto">
          <a:xfrm>
            <a:off x="3302000" y="1524000"/>
            <a:ext cx="7745413" cy="5105400"/>
            <a:chOff x="2176" y="1728"/>
            <a:chExt cx="4879" cy="3216"/>
          </a:xfrm>
        </p:grpSpPr>
        <p:grpSp>
          <p:nvGrpSpPr>
            <p:cNvPr id="365574" name="Group 17"/>
            <p:cNvGrpSpPr>
              <a:grpSpLocks/>
            </p:cNvGrpSpPr>
            <p:nvPr/>
          </p:nvGrpSpPr>
          <p:grpSpPr bwMode="auto">
            <a:xfrm>
              <a:off x="2176" y="1728"/>
              <a:ext cx="4879" cy="2928"/>
              <a:chOff x="2320" y="3524"/>
              <a:chExt cx="4639" cy="2608"/>
            </a:xfrm>
          </p:grpSpPr>
          <p:pic>
            <p:nvPicPr>
              <p:cNvPr id="365576" name="Picture 24" descr="23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320" y="3524"/>
                <a:ext cx="4639" cy="2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65577" name="Line 16"/>
              <p:cNvSpPr>
                <a:spLocks noChangeShapeType="1"/>
              </p:cNvSpPr>
              <p:nvPr/>
            </p:nvSpPr>
            <p:spPr bwMode="auto">
              <a:xfrm flipV="1">
                <a:off x="2992" y="4800"/>
                <a:ext cx="432" cy="624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5578" name="Line 13"/>
              <p:cNvSpPr>
                <a:spLocks noChangeShapeType="1"/>
              </p:cNvSpPr>
              <p:nvPr/>
            </p:nvSpPr>
            <p:spPr bwMode="auto">
              <a:xfrm flipH="1" flipV="1">
                <a:off x="4672" y="4848"/>
                <a:ext cx="576" cy="624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5579" name="Text Box 47"/>
              <p:cNvSpPr txBox="1">
                <a:spLocks noChangeArrowheads="1"/>
              </p:cNvSpPr>
              <p:nvPr/>
            </p:nvSpPr>
            <p:spPr bwMode="auto">
              <a:xfrm>
                <a:off x="5264" y="5520"/>
                <a:ext cx="633" cy="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it-IT" sz="2000">
                    <a:solidFill>
                      <a:schemeClr val="bg1"/>
                    </a:solidFill>
                    <a:latin typeface="Times New Roman" pitchFamily="18" charset="0"/>
                  </a:rPr>
                  <a:t>Radiator</a:t>
                </a:r>
                <a:endParaRPr lang="en-US" sz="200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5580" name="Text Box 45"/>
              <p:cNvSpPr txBox="1">
                <a:spLocks noChangeArrowheads="1"/>
              </p:cNvSpPr>
              <p:nvPr/>
            </p:nvSpPr>
            <p:spPr bwMode="auto">
              <a:xfrm>
                <a:off x="2717" y="5424"/>
                <a:ext cx="517" cy="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it-IT" sz="2000">
                    <a:solidFill>
                      <a:schemeClr val="bg1"/>
                    </a:solidFill>
                    <a:latin typeface="Times New Roman" pitchFamily="18" charset="0"/>
                  </a:rPr>
                  <a:t>MPPC</a:t>
                </a:r>
                <a:endParaRPr lang="en-US" sz="200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65581" name="Line 14"/>
              <p:cNvSpPr>
                <a:spLocks noChangeShapeType="1"/>
              </p:cNvSpPr>
              <p:nvPr/>
            </p:nvSpPr>
            <p:spPr bwMode="auto">
              <a:xfrm flipH="1" flipV="1">
                <a:off x="6253" y="4416"/>
                <a:ext cx="3" cy="576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5582" name="Text Box 51"/>
              <p:cNvSpPr txBox="1">
                <a:spLocks noChangeArrowheads="1"/>
              </p:cNvSpPr>
              <p:nvPr/>
            </p:nvSpPr>
            <p:spPr bwMode="auto">
              <a:xfrm>
                <a:off x="5872" y="5040"/>
                <a:ext cx="977" cy="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ja-JP" sz="2000">
                    <a:solidFill>
                      <a:schemeClr val="bg1"/>
                    </a:solidFill>
                    <a:latin typeface="Times New Roman" pitchFamily="18" charset="0"/>
                    <a:ea typeface="MS PGothic" charset="-128"/>
                    <a:cs typeface="Times New Roman" pitchFamily="18" charset="0"/>
                  </a:rPr>
                  <a:t>Preamplifier</a:t>
                </a:r>
              </a:p>
            </p:txBody>
          </p:sp>
        </p:grpSp>
        <p:sp>
          <p:nvSpPr>
            <p:cNvPr id="365575" name="Rectangle 18"/>
            <p:cNvSpPr>
              <a:spLocks noChangeArrowheads="1"/>
            </p:cNvSpPr>
            <p:nvPr/>
          </p:nvSpPr>
          <p:spPr bwMode="auto">
            <a:xfrm>
              <a:off x="2464" y="4656"/>
              <a:ext cx="417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4D4D4D"/>
                  </a:solidFill>
                </a:rPr>
                <a:t>Photograph of the prototype Cherenkov counter</a:t>
              </a:r>
            </a:p>
          </p:txBody>
        </p:sp>
      </p:grpSp>
      <p:sp>
        <p:nvSpPr>
          <p:cNvPr id="362498" name="Rectangle 2"/>
          <p:cNvSpPr>
            <a:spLocks noChangeArrowheads="1"/>
          </p:cNvSpPr>
          <p:nvPr/>
        </p:nvSpPr>
        <p:spPr bwMode="auto">
          <a:xfrm>
            <a:off x="3073400" y="457200"/>
            <a:ext cx="8229600" cy="83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6350" algn="ctr"/>
            <a:r>
              <a:rPr lang="en-US" altLang="ja-JP" sz="4000" b="1">
                <a:solidFill>
                  <a:srgbClr val="0066CC"/>
                </a:solidFill>
                <a:latin typeface="Georgia" pitchFamily="18" charset="0"/>
                <a:ea typeface="MS PGothic" charset="-128"/>
                <a:sym typeface="Gill Sans"/>
              </a:rPr>
              <a:t>Cherenkov counter prototype</a:t>
            </a:r>
            <a:endParaRPr lang="en-US" sz="4000" b="1">
              <a:solidFill>
                <a:srgbClr val="0066CC"/>
              </a:solidFill>
              <a:latin typeface="Georgia" pitchFamily="18" charset="0"/>
              <a:ea typeface="MS PGothic" charset="-128"/>
              <a:sym typeface="Gill Sans"/>
            </a:endParaRPr>
          </a:p>
        </p:txBody>
      </p:sp>
      <p:sp>
        <p:nvSpPr>
          <p:cNvPr id="239668" name="Rectangle 52"/>
          <p:cNvSpPr>
            <a:spLocks noChangeArrowheads="1"/>
          </p:cNvSpPr>
          <p:nvPr/>
        </p:nvSpPr>
        <p:spPr bwMode="auto">
          <a:xfrm>
            <a:off x="1625600" y="9328150"/>
            <a:ext cx="4738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/>
              </a:rPr>
              <a:t>12th -VCI 2010                 18.Feb, 2010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2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9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363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362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3537" grpId="0" build="allAtOnce"/>
      <p:bldP spid="362501" grpId="0"/>
      <p:bldP spid="36249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545" name="Picture 7" descr="3D Character (45) [1600x1200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7600" y="4648200"/>
            <a:ext cx="6705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6594" name="Text Box 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DE60B1E-068A-4A9D-8C1D-41A8962000F8}" type="slidenum">
              <a:rPr lang="ar-SA" smtClean="0"/>
              <a:pPr/>
              <a:t>12</a:t>
            </a:fld>
            <a:endParaRPr lang="en-US" smtClean="0"/>
          </a:p>
        </p:txBody>
      </p:sp>
      <p:sp>
        <p:nvSpPr>
          <p:cNvPr id="363521" name="Rectangle 4"/>
          <p:cNvSpPr>
            <a:spLocks noChangeArrowheads="1"/>
          </p:cNvSpPr>
          <p:nvPr/>
        </p:nvSpPr>
        <p:spPr bwMode="auto">
          <a:xfrm>
            <a:off x="1625600" y="2743200"/>
            <a:ext cx="11049000" cy="51054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Blip>
                <a:blip r:embed="rId3"/>
              </a:buBlip>
            </a:pPr>
            <a:r>
              <a:rPr lang="en-US" sz="3000">
                <a:solidFill>
                  <a:srgbClr val="4D4D4D"/>
                </a:solidFill>
              </a:rPr>
              <a:t> We estimate ~20 detectable photo-electrons on each photosensor due to radiator interaction with 500 MeV electron beam, considering light losses due to transmission, absorption and photosensor efficiency.</a:t>
            </a:r>
          </a:p>
          <a:p>
            <a:pPr marL="287338" indent="-228600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Char char="•"/>
            </a:pPr>
            <a:endParaRPr lang="en-US" sz="3000">
              <a:solidFill>
                <a:srgbClr val="4D4D4D"/>
              </a:solidFill>
            </a:endParaRP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Blip>
                <a:blip r:embed="rId3"/>
              </a:buBlip>
            </a:pPr>
            <a:r>
              <a:rPr lang="en-US" sz="3000">
                <a:solidFill>
                  <a:srgbClr val="4D4D4D"/>
                </a:solidFill>
              </a:rPr>
              <a:t> Based on the number of photons, the expected time resolution is ~200 ps, according to our previous  laboratory measurements.</a:t>
            </a: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Blip>
                <a:blip r:embed="rId3"/>
              </a:buBlip>
            </a:pPr>
            <a:endParaRPr lang="en-US" sz="3000">
              <a:solidFill>
                <a:srgbClr val="4D4D4D"/>
              </a:solidFill>
            </a:endParaRP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Blip>
                <a:blip r:embed="rId3"/>
              </a:buBlip>
            </a:pPr>
            <a:r>
              <a:rPr lang="en-US" sz="3000">
                <a:solidFill>
                  <a:srgbClr val="4D4D4D"/>
                </a:solidFill>
              </a:rPr>
              <a:t> For a comparison, scintillating fiber gives ~20 photons/1 mm</a:t>
            </a:r>
            <a:r>
              <a:rPr lang="en-US" baseline="30000">
                <a:solidFill>
                  <a:srgbClr val="4D4D4D"/>
                </a:solidFill>
              </a:rPr>
              <a:t>2</a:t>
            </a:r>
            <a:r>
              <a:rPr lang="en-US" sz="3000">
                <a:solidFill>
                  <a:srgbClr val="4D4D4D"/>
                </a:solidFill>
              </a:rPr>
              <a:t> but presumably photon is generated “slowly” (~2 ns) compared to the Cherenkov process (~30 ps). It’s interesting to see if the SiPM can exploit that.</a:t>
            </a:r>
          </a:p>
        </p:txBody>
      </p:sp>
      <p:sp>
        <p:nvSpPr>
          <p:cNvPr id="363522" name="Rectangle 2"/>
          <p:cNvSpPr>
            <a:spLocks noChangeArrowheads="1"/>
          </p:cNvSpPr>
          <p:nvPr/>
        </p:nvSpPr>
        <p:spPr bwMode="auto">
          <a:xfrm>
            <a:off x="2997200" y="914400"/>
            <a:ext cx="8305800" cy="8382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6350" algn="ctr"/>
            <a:r>
              <a:rPr lang="en-US" altLang="ja-JP" sz="4000" b="1">
                <a:solidFill>
                  <a:srgbClr val="0066CC"/>
                </a:solidFill>
                <a:latin typeface="Georgia" pitchFamily="18" charset="0"/>
                <a:ea typeface="MS PGothic" charset="-128"/>
                <a:sym typeface="Gill Sans"/>
              </a:rPr>
              <a:t>Cherenkov counter prototype</a:t>
            </a:r>
            <a:endParaRPr lang="en-US" sz="4000" b="1">
              <a:solidFill>
                <a:srgbClr val="0066CC"/>
              </a:solidFill>
              <a:latin typeface="Georgia" pitchFamily="18" charset="0"/>
              <a:ea typeface="MS PGothic" charset="-128"/>
              <a:sym typeface="Gill Sans"/>
            </a:endParaRPr>
          </a:p>
        </p:txBody>
      </p:sp>
      <p:pic>
        <p:nvPicPr>
          <p:cNvPr id="36659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63525" name="Rectangle 5"/>
          <p:cNvSpPr>
            <a:spLocks noChangeArrowheads="1"/>
          </p:cNvSpPr>
          <p:nvPr/>
        </p:nvSpPr>
        <p:spPr bwMode="auto">
          <a:xfrm>
            <a:off x="1625600" y="9328150"/>
            <a:ext cx="4738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/>
              </a:rPr>
              <a:t>12th -VCI 2010                 18.Feb, 2010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3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4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3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3521" grpId="0"/>
      <p:bldP spid="3635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7" name="Text Box 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ED2E3CB-317A-41E1-AC6C-E7BE4971EFC9}" type="slidenum">
              <a:rPr lang="ar-SA" smtClean="0"/>
              <a:pPr/>
              <a:t>13</a:t>
            </a:fld>
            <a:endParaRPr lang="en-US" smtClean="0"/>
          </a:p>
        </p:txBody>
      </p:sp>
      <p:pic>
        <p:nvPicPr>
          <p:cNvPr id="367618" name="Picture 18" descr="BTF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9725" y="2819400"/>
            <a:ext cx="10125075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7619" name="Slide Number Placeholder 3"/>
          <p:cNvSpPr txBox="1">
            <a:spLocks noGrp="1"/>
          </p:cNvSpPr>
          <p:nvPr/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99DF93AD-BD57-4C91-B32B-D48680684824}" type="slidenum">
              <a:rPr lang="ar-SA" sz="1800">
                <a:solidFill>
                  <a:srgbClr val="808080"/>
                </a:solidFill>
              </a:rPr>
              <a:pPr algn="ctr"/>
              <a:t>13</a:t>
            </a:fld>
            <a:endParaRPr lang="en-US" sz="1800">
              <a:solidFill>
                <a:srgbClr val="808080"/>
              </a:solidFill>
            </a:endParaRPr>
          </a:p>
        </p:txBody>
      </p:sp>
      <p:pic>
        <p:nvPicPr>
          <p:cNvPr id="36762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6454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02000" y="609600"/>
            <a:ext cx="7543800" cy="762000"/>
          </a:xfrm>
        </p:spPr>
        <p:txBody>
          <a:bodyPr/>
          <a:lstStyle/>
          <a:p>
            <a:pPr indent="0" eaLnBrk="1" hangingPunct="1"/>
            <a:r>
              <a:rPr lang="en-US" sz="3800" b="1" smtClean="0">
                <a:solidFill>
                  <a:srgbClr val="0066CC"/>
                </a:solidFill>
                <a:latin typeface="Georgia" pitchFamily="18" charset="0"/>
                <a:cs typeface="Arial" charset="0"/>
              </a:rPr>
              <a:t>The Beam Test Facility (BTF) </a:t>
            </a:r>
          </a:p>
        </p:txBody>
      </p:sp>
      <p:sp>
        <p:nvSpPr>
          <p:cNvPr id="364549" name="Rectangle 17"/>
          <p:cNvSpPr>
            <a:spLocks noChangeArrowheads="1"/>
          </p:cNvSpPr>
          <p:nvPr/>
        </p:nvSpPr>
        <p:spPr bwMode="auto">
          <a:xfrm>
            <a:off x="1473200" y="1752600"/>
            <a:ext cx="11074400" cy="47244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Blip>
                <a:blip r:embed="rId4"/>
              </a:buBlip>
            </a:pPr>
            <a:r>
              <a:rPr lang="en-US" sz="3000">
                <a:solidFill>
                  <a:srgbClr val="4D4D4D"/>
                </a:solidFill>
              </a:rPr>
              <a:t> The DAFNE Beam Test Facility (BTF) initially optimized to produce single electrons and positrons in 25 – 750 MeV energy.</a:t>
            </a: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None/>
            </a:pPr>
            <a:endParaRPr lang="en-US" sz="2000">
              <a:solidFill>
                <a:srgbClr val="4D4D4D"/>
              </a:solidFill>
            </a:endParaRP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Blip>
                <a:blip r:embed="rId4"/>
              </a:buBlip>
            </a:pPr>
            <a:r>
              <a:rPr lang="en-US" sz="3000">
                <a:solidFill>
                  <a:srgbClr val="4D4D4D"/>
                </a:solidFill>
              </a:rPr>
              <a:t> Beam line was tuned to maximize single-particle </a:t>
            </a:r>
          </a:p>
          <a:p>
            <a:pPr marL="287338" indent="-228600"/>
            <a:r>
              <a:rPr lang="en-US" sz="3000">
                <a:solidFill>
                  <a:srgbClr val="4D4D4D"/>
                </a:solidFill>
              </a:rPr>
              <a:t>   events with repetition rate 50 Hz with a maximum </a:t>
            </a:r>
          </a:p>
          <a:p>
            <a:pPr marL="287338" indent="-228600"/>
            <a:r>
              <a:rPr lang="en-US" sz="3000">
                <a:solidFill>
                  <a:srgbClr val="4D4D4D"/>
                </a:solidFill>
              </a:rPr>
              <a:t>   particle flux of 1 kHz, so that the maximum </a:t>
            </a:r>
          </a:p>
          <a:p>
            <a:pPr marL="287338" indent="-228600"/>
            <a:r>
              <a:rPr lang="en-US" sz="3000">
                <a:solidFill>
                  <a:srgbClr val="4D4D4D"/>
                </a:solidFill>
              </a:rPr>
              <a:t>   multiplicity is 20 particles per pulse.</a:t>
            </a:r>
          </a:p>
          <a:p>
            <a:pPr marL="287338" indent="-228600"/>
            <a:endParaRPr lang="en-US" sz="2000">
              <a:solidFill>
                <a:srgbClr val="4D4D4D"/>
              </a:solidFill>
            </a:endParaRPr>
          </a:p>
          <a:p>
            <a:pPr marL="287338" indent="-228600">
              <a:buFontTx/>
              <a:buBlip>
                <a:blip r:embed="rId4"/>
              </a:buBlip>
            </a:pPr>
            <a:r>
              <a:rPr lang="en-US" sz="3000">
                <a:solidFill>
                  <a:srgbClr val="4D4D4D"/>
                </a:solidFill>
                <a:sym typeface="Gill Sans"/>
              </a:rPr>
              <a:t> BTF magnets were set to select e+/− with </a:t>
            </a: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4D4D4D"/>
                </a:solidFill>
                <a:sym typeface="Gill Sans"/>
              </a:rPr>
              <a:t>   energy of ~ 490  MeV.</a:t>
            </a:r>
          </a:p>
        </p:txBody>
      </p:sp>
      <p:sp>
        <p:nvSpPr>
          <p:cNvPr id="364550" name="Rectangle 19"/>
          <p:cNvSpPr>
            <a:spLocks noChangeArrowheads="1"/>
          </p:cNvSpPr>
          <p:nvPr/>
        </p:nvSpPr>
        <p:spPr bwMode="auto">
          <a:xfrm>
            <a:off x="2540000" y="8610600"/>
            <a:ext cx="9220200" cy="5334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None/>
            </a:pPr>
            <a:r>
              <a:rPr lang="en-US" sz="2800">
                <a:solidFill>
                  <a:srgbClr val="4D4D4D"/>
                </a:solidFill>
              </a:rPr>
              <a:t>Layout of the BTF transfer line and its main components. </a:t>
            </a:r>
          </a:p>
        </p:txBody>
      </p:sp>
      <p:sp>
        <p:nvSpPr>
          <p:cNvPr id="364552" name="Rectangle 8"/>
          <p:cNvSpPr>
            <a:spLocks noChangeArrowheads="1"/>
          </p:cNvSpPr>
          <p:nvPr/>
        </p:nvSpPr>
        <p:spPr bwMode="auto">
          <a:xfrm>
            <a:off x="1625600" y="9328150"/>
            <a:ext cx="4738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/>
              </a:rPr>
              <a:t>12th -VCI 2010                 18.Feb, 2010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4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64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4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548" grpId="0"/>
      <p:bldP spid="364549" grpId="0"/>
      <p:bldP spid="3645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1" name="Text Box 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E511A40-A43C-4C66-9B07-9AF065E6ABDB}" type="slidenum">
              <a:rPr lang="ar-SA" smtClean="0"/>
              <a:pPr/>
              <a:t>14</a:t>
            </a:fld>
            <a:endParaRPr lang="en-US" smtClean="0"/>
          </a:p>
        </p:txBody>
      </p:sp>
      <p:pic>
        <p:nvPicPr>
          <p:cNvPr id="36557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11600" y="3068638"/>
            <a:ext cx="73406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5571" name="Rectangle 14"/>
          <p:cNvSpPr>
            <a:spLocks noChangeArrowheads="1"/>
          </p:cNvSpPr>
          <p:nvPr/>
        </p:nvSpPr>
        <p:spPr bwMode="auto">
          <a:xfrm>
            <a:off x="1549400" y="1371600"/>
            <a:ext cx="11201400" cy="1524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 algn="just">
              <a:buFontTx/>
              <a:buBlip>
                <a:blip r:embed="rId3"/>
              </a:buBlip>
            </a:pPr>
            <a:r>
              <a:rPr lang="en-US" sz="2800">
                <a:solidFill>
                  <a:srgbClr val="4D4D4D"/>
                </a:solidFill>
              </a:rPr>
              <a:t> The separate peaks correspond to beam pulses of 1, 2, 3, and more beam particles. This information allows to select beam pulses of a specific multiplicity by software in later analysis.</a:t>
            </a:r>
          </a:p>
        </p:txBody>
      </p:sp>
      <p:sp>
        <p:nvSpPr>
          <p:cNvPr id="365572" name="Rectangle 15"/>
          <p:cNvSpPr>
            <a:spLocks noChangeArrowheads="1"/>
          </p:cNvSpPr>
          <p:nvPr/>
        </p:nvSpPr>
        <p:spPr bwMode="auto">
          <a:xfrm>
            <a:off x="1549400" y="1066800"/>
            <a:ext cx="11455400" cy="1905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 algn="just">
              <a:buFontTx/>
              <a:buBlip>
                <a:blip r:embed="rId3"/>
              </a:buBlip>
            </a:pPr>
            <a:r>
              <a:rPr lang="en-US" sz="2800">
                <a:solidFill>
                  <a:srgbClr val="4D4D4D"/>
                </a:solidFill>
              </a:rPr>
              <a:t> The beam diagnostics elements at BTF include a Pb-glass calorimeter. The beam particles are totally absorbed in the calorimeter so that the integrated signal from detector provides a measure of the beam particle multiplicity.</a:t>
            </a:r>
          </a:p>
        </p:txBody>
      </p:sp>
      <p:sp>
        <p:nvSpPr>
          <p:cNvPr id="368645" name="Rectangle 2"/>
          <p:cNvSpPr>
            <a:spLocks noChangeArrowheads="1"/>
          </p:cNvSpPr>
          <p:nvPr/>
        </p:nvSpPr>
        <p:spPr bwMode="auto">
          <a:xfrm>
            <a:off x="4673600" y="228600"/>
            <a:ext cx="5029200" cy="8969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6350"/>
            <a:r>
              <a:rPr lang="en-US" sz="4200" b="1">
                <a:solidFill>
                  <a:srgbClr val="0066CC"/>
                </a:solidFill>
                <a:latin typeface="Georgia" pitchFamily="18" charset="0"/>
                <a:sym typeface="Gill Sans"/>
              </a:rPr>
              <a:t>Test at the BTF</a:t>
            </a:r>
          </a:p>
        </p:txBody>
      </p:sp>
      <p:sp>
        <p:nvSpPr>
          <p:cNvPr id="365574" name="Rectangle 6"/>
          <p:cNvSpPr>
            <a:spLocks noChangeArrowheads="1"/>
          </p:cNvSpPr>
          <p:nvPr/>
        </p:nvSpPr>
        <p:spPr bwMode="auto">
          <a:xfrm>
            <a:off x="1625600" y="9328150"/>
            <a:ext cx="4738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/>
              </a:rPr>
              <a:t>12th -VCI 2010                 18.Feb, 2010</a:t>
            </a:r>
          </a:p>
        </p:txBody>
      </p:sp>
      <p:pic>
        <p:nvPicPr>
          <p:cNvPr id="36864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Rectangle 14"/>
          <p:cNvSpPr>
            <a:spLocks noChangeArrowheads="1"/>
          </p:cNvSpPr>
          <p:nvPr/>
        </p:nvSpPr>
        <p:spPr bwMode="auto">
          <a:xfrm>
            <a:off x="1549400" y="7772400"/>
            <a:ext cx="11201400" cy="1066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 algn="just">
              <a:buFontTx/>
              <a:buBlip>
                <a:blip r:embed="rId3"/>
              </a:buBlip>
            </a:pPr>
            <a:r>
              <a:rPr lang="en-US" sz="3000">
                <a:solidFill>
                  <a:srgbClr val="4D4D4D"/>
                </a:solidFill>
              </a:rPr>
              <a:t> </a:t>
            </a:r>
            <a:r>
              <a:rPr lang="en-US" sz="2800">
                <a:solidFill>
                  <a:srgbClr val="4D4D4D"/>
                </a:solidFill>
              </a:rPr>
              <a:t>Calo</a:t>
            </a:r>
            <a:r>
              <a:rPr lang="en-US"/>
              <a:t> </a:t>
            </a:r>
            <a:r>
              <a:rPr lang="en-US" sz="2800">
                <a:solidFill>
                  <a:srgbClr val="4D4D4D"/>
                </a:solidFill>
              </a:rPr>
              <a:t>typical energy</a:t>
            </a:r>
            <a:r>
              <a:rPr lang="en-US"/>
              <a:t> </a:t>
            </a:r>
            <a:r>
              <a:rPr lang="en-US" sz="2800">
                <a:solidFill>
                  <a:srgbClr val="4D4D4D"/>
                </a:solidFill>
              </a:rPr>
              <a:t>spectrum of BTF beam at low multiplicity was acquired with charge ADC.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365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65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365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571" grpId="0"/>
      <p:bldP spid="365572" grpId="0" build="allAtOnce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17" name="Picture 10" descr="3D Character (99) [1600x1200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88600" y="381000"/>
            <a:ext cx="2616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666" name="Text Box 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472D666-D76D-4B8A-844B-4DDD4403E823}" type="slidenum">
              <a:rPr lang="ar-SA" smtClean="0"/>
              <a:pPr/>
              <a:t>15</a:t>
            </a:fld>
            <a:endParaRPr lang="en-US" smtClean="0"/>
          </a:p>
        </p:txBody>
      </p:sp>
      <p:sp>
        <p:nvSpPr>
          <p:cNvPr id="369667" name="Slide Number Placeholder 3"/>
          <p:cNvSpPr txBox="1">
            <a:spLocks noGrp="1"/>
          </p:cNvSpPr>
          <p:nvPr/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63CB3801-50E0-45D8-A583-092F1B363D34}" type="slidenum">
              <a:rPr lang="ar-SA" sz="1800">
                <a:solidFill>
                  <a:srgbClr val="808080"/>
                </a:solidFill>
              </a:rPr>
              <a:pPr algn="ctr"/>
              <a:t>15</a:t>
            </a:fld>
            <a:endParaRPr lang="en-US" sz="1800">
              <a:solidFill>
                <a:srgbClr val="808080"/>
              </a:solidFill>
            </a:endParaRPr>
          </a:p>
        </p:txBody>
      </p:sp>
      <p:sp>
        <p:nvSpPr>
          <p:cNvPr id="36966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54600" y="609600"/>
            <a:ext cx="4648200" cy="838200"/>
          </a:xfrm>
        </p:spPr>
        <p:txBody>
          <a:bodyPr/>
          <a:lstStyle/>
          <a:p>
            <a:pPr indent="0" algn="ctr" eaLnBrk="1" hangingPunct="1"/>
            <a:r>
              <a:rPr lang="en-US" sz="4000" b="1" smtClean="0">
                <a:solidFill>
                  <a:srgbClr val="0066CC"/>
                </a:solidFill>
                <a:latin typeface="Georgia" pitchFamily="18" charset="0"/>
                <a:cs typeface="Arial" charset="0"/>
              </a:rPr>
              <a:t>Detector setup</a:t>
            </a:r>
          </a:p>
        </p:txBody>
      </p:sp>
      <p:sp>
        <p:nvSpPr>
          <p:cNvPr id="36966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0" y="1600200"/>
            <a:ext cx="11480800" cy="7543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4D4D4D"/>
              </a:buClr>
              <a:buFont typeface="Gill Sans"/>
              <a:buBlip>
                <a:blip r:embed="rId3"/>
              </a:buBlip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Four detectors were installed for the measurements.</a:t>
            </a:r>
          </a:p>
          <a:p>
            <a:pPr eaLnBrk="1" hangingPunct="1">
              <a:lnSpc>
                <a:spcPct val="80000"/>
              </a:lnSpc>
              <a:buClr>
                <a:srgbClr val="4D4D4D"/>
              </a:buClr>
              <a:buFont typeface="Gill Sans"/>
              <a:buNone/>
            </a:pPr>
            <a:endParaRPr lang="en-US" sz="2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Clr>
                <a:srgbClr val="4D4D4D"/>
              </a:buClr>
              <a:buFont typeface="Gill Sans"/>
              <a:buBlip>
                <a:blip r:embed="rId3"/>
              </a:buBlip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T1 &amp; T2 are the reference counters for the TOF </a:t>
            </a:r>
          </a:p>
          <a:p>
            <a:pPr eaLnBrk="1" hangingPunct="1">
              <a:lnSpc>
                <a:spcPct val="80000"/>
              </a:lnSpc>
              <a:buClr>
                <a:srgbClr val="4D4D4D"/>
              </a:buClr>
              <a:buFont typeface="Gill Sans"/>
              <a:buNone/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 measurements, consist of scintillators (</a:t>
            </a: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</a:rPr>
              <a:t>BC-408: 2, 1 cm</a:t>
            </a: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) </a:t>
            </a:r>
          </a:p>
          <a:p>
            <a:pPr eaLnBrk="1" hangingPunct="1">
              <a:lnSpc>
                <a:spcPct val="80000"/>
              </a:lnSpc>
              <a:buClr>
                <a:srgbClr val="4D4D4D"/>
              </a:buClr>
              <a:buFont typeface="Gill Sans"/>
              <a:buNone/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 and read out on both ends by PMTs (</a:t>
            </a: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</a:rPr>
              <a:t>Hama- H8409-70</a:t>
            </a: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).</a:t>
            </a:r>
          </a:p>
          <a:p>
            <a:pPr eaLnBrk="1" hangingPunct="1">
              <a:lnSpc>
                <a:spcPct val="80000"/>
              </a:lnSpc>
              <a:buClr>
                <a:srgbClr val="4D4D4D"/>
              </a:buClr>
              <a:buFont typeface="Gill Sans"/>
              <a:buNone/>
            </a:pPr>
            <a:endParaRPr lang="en-US" sz="2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Clr>
                <a:srgbClr val="4D4D4D"/>
              </a:buClr>
              <a:buFont typeface="Gill Sans"/>
              <a:buBlip>
                <a:blip r:embed="rId3"/>
              </a:buBlip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The Cherenkov counter C1 is placed between T2 and </a:t>
            </a:r>
          </a:p>
          <a:p>
            <a:pPr eaLnBrk="1" hangingPunct="1">
              <a:lnSpc>
                <a:spcPct val="80000"/>
              </a:lnSpc>
              <a:buClr>
                <a:srgbClr val="4D4D4D"/>
              </a:buClr>
              <a:buFont typeface="Gill Sans"/>
              <a:buNone/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 the Calo.</a:t>
            </a: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Blip>
                <a:blip r:embed="rId3"/>
              </a:buBlip>
            </a:pPr>
            <a:endParaRPr lang="en-US" sz="3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Blip>
                <a:blip r:embed="rId3"/>
              </a:buBlip>
            </a:pPr>
            <a:endParaRPr lang="en-US" sz="3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Blip>
                <a:blip r:embed="rId3"/>
              </a:buBlip>
            </a:pPr>
            <a:endParaRPr lang="en-US" sz="3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Blip>
                <a:blip r:embed="rId3"/>
              </a:buBlip>
            </a:pPr>
            <a:endParaRPr lang="en-US" sz="3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Blip>
                <a:blip r:embed="rId3"/>
              </a:buBlip>
            </a:pPr>
            <a:endParaRPr lang="en-US" sz="3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Blip>
                <a:blip r:embed="rId3"/>
              </a:buBlip>
            </a:pPr>
            <a:endParaRPr lang="en-US" sz="3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None/>
            </a:pPr>
            <a:endParaRPr lang="en-US" sz="3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None/>
            </a:pPr>
            <a:endParaRPr lang="en-US" sz="3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None/>
            </a:pPr>
            <a:endParaRPr lang="en-US" sz="3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Blip>
                <a:blip r:embed="rId3"/>
              </a:buBlip>
            </a:pPr>
            <a:endParaRPr lang="en-US" sz="3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Blip>
                <a:blip r:embed="rId3"/>
              </a:buBlip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Data taking was triggered by a coincidence between T1, T2 </a:t>
            </a: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None/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  and extraction signal provided by the accelerator.</a:t>
            </a:r>
          </a:p>
        </p:txBody>
      </p:sp>
      <p:pic>
        <p:nvPicPr>
          <p:cNvPr id="36967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63800" y="4800600"/>
            <a:ext cx="9296400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967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66599" name="Rectangle 7"/>
          <p:cNvSpPr>
            <a:spLocks noChangeArrowheads="1"/>
          </p:cNvSpPr>
          <p:nvPr/>
        </p:nvSpPr>
        <p:spPr bwMode="auto">
          <a:xfrm>
            <a:off x="7264400" y="9356725"/>
            <a:ext cx="4738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/>
              </a:rPr>
              <a:t>12th -VCI 2010                 18.Feb, 2010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7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170" name="Group 2"/>
          <p:cNvGrpSpPr>
            <a:grpSpLocks/>
          </p:cNvGrpSpPr>
          <p:nvPr/>
        </p:nvGrpSpPr>
        <p:grpSpPr bwMode="auto">
          <a:xfrm>
            <a:off x="1585913" y="304800"/>
            <a:ext cx="11455400" cy="9448800"/>
            <a:chOff x="999" y="192"/>
            <a:chExt cx="7216" cy="5952"/>
          </a:xfrm>
        </p:grpSpPr>
        <p:sp>
          <p:nvSpPr>
            <p:cNvPr id="370702" name="Rectangle 2"/>
            <p:cNvSpPr>
              <a:spLocks noChangeArrowheads="1"/>
            </p:cNvSpPr>
            <p:nvPr/>
          </p:nvSpPr>
          <p:spPr bwMode="auto">
            <a:xfrm>
              <a:off x="2128" y="192"/>
              <a:ext cx="4464" cy="44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50800" tIns="50800" rIns="108599" bIns="50800">
              <a:spAutoFit/>
            </a:bodyPr>
            <a:lstStyle/>
            <a:p>
              <a:pPr marL="6350" algn="ctr"/>
              <a:r>
                <a:rPr lang="en-US" sz="4000" b="1">
                  <a:solidFill>
                    <a:srgbClr val="0066CC"/>
                  </a:solidFill>
                  <a:latin typeface="Georgia" pitchFamily="18" charset="0"/>
                  <a:sym typeface="Gill Sans"/>
                </a:rPr>
                <a:t>Detector setup (BTF-hall)</a:t>
              </a:r>
            </a:p>
          </p:txBody>
        </p:sp>
        <p:grpSp>
          <p:nvGrpSpPr>
            <p:cNvPr id="370703" name="Group 4"/>
            <p:cNvGrpSpPr>
              <a:grpSpLocks/>
            </p:cNvGrpSpPr>
            <p:nvPr/>
          </p:nvGrpSpPr>
          <p:grpSpPr bwMode="auto">
            <a:xfrm>
              <a:off x="999" y="768"/>
              <a:ext cx="7216" cy="5376"/>
              <a:chOff x="999" y="768"/>
              <a:chExt cx="7216" cy="5376"/>
            </a:xfrm>
          </p:grpSpPr>
          <p:pic>
            <p:nvPicPr>
              <p:cNvPr id="370704" name="Picture 5" descr="P7060249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999" y="768"/>
                <a:ext cx="7216" cy="5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70705" name="Group 6"/>
              <p:cNvGrpSpPr>
                <a:grpSpLocks/>
              </p:cNvGrpSpPr>
              <p:nvPr/>
            </p:nvGrpSpPr>
            <p:grpSpPr bwMode="auto">
              <a:xfrm>
                <a:off x="2249" y="1056"/>
                <a:ext cx="5622" cy="4426"/>
                <a:chOff x="2249" y="1056"/>
                <a:chExt cx="5622" cy="4426"/>
              </a:xfrm>
            </p:grpSpPr>
            <p:sp>
              <p:nvSpPr>
                <p:cNvPr id="370706" name="Line 24"/>
                <p:cNvSpPr>
                  <a:spLocks noChangeShapeType="1"/>
                </p:cNvSpPr>
                <p:nvPr/>
              </p:nvSpPr>
              <p:spPr bwMode="auto">
                <a:xfrm flipH="1">
                  <a:off x="5680" y="1344"/>
                  <a:ext cx="192" cy="1200"/>
                </a:xfrm>
                <a:prstGeom prst="line">
                  <a:avLst/>
                </a:prstGeom>
                <a:noFill/>
                <a:ln w="28575">
                  <a:solidFill>
                    <a:srgbClr val="FFFF0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0707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3136" y="2688"/>
                  <a:ext cx="2400" cy="336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prstDash val="dashDot"/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0708" name="Text Box 41"/>
                <p:cNvSpPr txBox="1">
                  <a:spLocks noChangeArrowheads="1"/>
                </p:cNvSpPr>
                <p:nvPr/>
              </p:nvSpPr>
              <p:spPr bwMode="auto">
                <a:xfrm rot="-383065">
                  <a:off x="3479" y="3168"/>
                  <a:ext cx="1529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2000">
                      <a:solidFill>
                        <a:srgbClr val="FFFF00"/>
                      </a:solidFill>
                    </a:rPr>
                    <a:t>(e</a:t>
                  </a:r>
                  <a:r>
                    <a:rPr lang="it-IT" sz="2000" baseline="30000">
                      <a:solidFill>
                        <a:srgbClr val="FFFF00"/>
                      </a:solidFill>
                    </a:rPr>
                    <a:t>-/+</a:t>
                  </a:r>
                  <a:r>
                    <a:rPr lang="it-IT" sz="2000">
                      <a:solidFill>
                        <a:srgbClr val="FFFF00"/>
                      </a:solidFill>
                    </a:rPr>
                    <a:t>) beam direction</a:t>
                  </a:r>
                  <a:endParaRPr lang="en-US" sz="2000">
                    <a:solidFill>
                      <a:srgbClr val="FFFF00"/>
                    </a:solidFill>
                  </a:endParaRPr>
                </a:p>
              </p:txBody>
            </p:sp>
            <p:grpSp>
              <p:nvGrpSpPr>
                <p:cNvPr id="370709" name="Group 10"/>
                <p:cNvGrpSpPr>
                  <a:grpSpLocks/>
                </p:cNvGrpSpPr>
                <p:nvPr/>
              </p:nvGrpSpPr>
              <p:grpSpPr bwMode="auto">
                <a:xfrm>
                  <a:off x="6208" y="2640"/>
                  <a:ext cx="1663" cy="1018"/>
                  <a:chOff x="6208" y="2640"/>
                  <a:chExt cx="1663" cy="1018"/>
                </a:xfrm>
              </p:grpSpPr>
              <p:sp>
                <p:nvSpPr>
                  <p:cNvPr id="370723" name="Line 2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6208" y="2640"/>
                    <a:ext cx="816" cy="768"/>
                  </a:xfrm>
                  <a:prstGeom prst="line">
                    <a:avLst/>
                  </a:prstGeom>
                  <a:noFill/>
                  <a:ln w="28575">
                    <a:solidFill>
                      <a:srgbClr val="FFFF00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0724" name="Text 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48" y="3408"/>
                    <a:ext cx="1423" cy="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2000">
                        <a:solidFill>
                          <a:srgbClr val="FFFF00"/>
                        </a:solidFill>
                      </a:rPr>
                      <a:t>Calorimeter (Calo)</a:t>
                    </a:r>
                  </a:p>
                </p:txBody>
              </p:sp>
            </p:grpSp>
            <p:grpSp>
              <p:nvGrpSpPr>
                <p:cNvPr id="370710" name="Group 13"/>
                <p:cNvGrpSpPr>
                  <a:grpSpLocks/>
                </p:cNvGrpSpPr>
                <p:nvPr/>
              </p:nvGrpSpPr>
              <p:grpSpPr bwMode="auto">
                <a:xfrm>
                  <a:off x="3632" y="4224"/>
                  <a:ext cx="2768" cy="1258"/>
                  <a:chOff x="2770" y="4512"/>
                  <a:chExt cx="2768" cy="1258"/>
                </a:xfrm>
              </p:grpSpPr>
              <p:sp>
                <p:nvSpPr>
                  <p:cNvPr id="370719" name="Line 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32" y="5088"/>
                    <a:ext cx="768" cy="24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00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0720" name="Text Box 4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70" y="5328"/>
                    <a:ext cx="2461" cy="4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it-IT" sz="2000">
                        <a:solidFill>
                          <a:srgbClr val="FFFF00"/>
                        </a:solidFill>
                      </a:rPr>
                      <a:t>Water cooling sys,</a:t>
                    </a:r>
                  </a:p>
                  <a:p>
                    <a:pPr algn="ctr"/>
                    <a:r>
                      <a:rPr lang="it-IT" sz="2000">
                        <a:solidFill>
                          <a:srgbClr val="FFFF00"/>
                        </a:solidFill>
                      </a:rPr>
                      <a:t>Bias voltage sys, temp. controller</a:t>
                    </a:r>
                    <a:endParaRPr lang="en-US" sz="2000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370721" name="Line 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32" y="4512"/>
                    <a:ext cx="1094" cy="816"/>
                  </a:xfrm>
                  <a:prstGeom prst="line">
                    <a:avLst/>
                  </a:prstGeom>
                  <a:noFill/>
                  <a:ln w="28575">
                    <a:solidFill>
                      <a:srgbClr val="FFFF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22" name="Line 5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32" y="4800"/>
                    <a:ext cx="1106" cy="528"/>
                  </a:xfrm>
                  <a:prstGeom prst="line">
                    <a:avLst/>
                  </a:prstGeom>
                  <a:noFill/>
                  <a:ln w="28575">
                    <a:solidFill>
                      <a:srgbClr val="FFFF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70711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5008" y="1056"/>
                  <a:ext cx="1992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2000">
                      <a:solidFill>
                        <a:srgbClr val="FFFF00"/>
                      </a:solidFill>
                    </a:rPr>
                    <a:t>Cherenkov Counter Al box</a:t>
                  </a:r>
                  <a:endParaRPr lang="en-US" sz="200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70712" name="Rectangle 30"/>
                <p:cNvSpPr>
                  <a:spLocks noChangeArrowheads="1"/>
                </p:cNvSpPr>
                <p:nvPr/>
              </p:nvSpPr>
              <p:spPr bwMode="auto">
                <a:xfrm>
                  <a:off x="2249" y="2496"/>
                  <a:ext cx="1367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ja-JP" sz="2000">
                      <a:solidFill>
                        <a:srgbClr val="FFFF00"/>
                      </a:solidFill>
                      <a:ea typeface="MS PGothic" charset="-128"/>
                    </a:rPr>
                    <a:t>Start counter (T1)</a:t>
                  </a:r>
                  <a:endParaRPr lang="en-US" sz="200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70713" name="Line 31"/>
                <p:cNvSpPr>
                  <a:spLocks noChangeShapeType="1"/>
                </p:cNvSpPr>
                <p:nvPr/>
              </p:nvSpPr>
              <p:spPr bwMode="auto">
                <a:xfrm>
                  <a:off x="2944" y="2736"/>
                  <a:ext cx="336" cy="288"/>
                </a:xfrm>
                <a:prstGeom prst="line">
                  <a:avLst/>
                </a:prstGeom>
                <a:noFill/>
                <a:ln w="28575">
                  <a:solidFill>
                    <a:srgbClr val="FFCC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714" name="Rectangle 32"/>
                <p:cNvSpPr>
                  <a:spLocks noChangeArrowheads="1"/>
                </p:cNvSpPr>
                <p:nvPr/>
              </p:nvSpPr>
              <p:spPr bwMode="auto">
                <a:xfrm>
                  <a:off x="4409" y="1776"/>
                  <a:ext cx="1367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000">
                      <a:solidFill>
                        <a:srgbClr val="FFFF00"/>
                      </a:solidFill>
                      <a:ea typeface="MS PGothic" charset="-128"/>
                    </a:rPr>
                    <a:t>Start counter (T1)</a:t>
                  </a:r>
                  <a:endParaRPr lang="en-US" sz="200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70715" name="Line 33"/>
                <p:cNvSpPr>
                  <a:spLocks noChangeShapeType="1"/>
                </p:cNvSpPr>
                <p:nvPr/>
              </p:nvSpPr>
              <p:spPr bwMode="auto">
                <a:xfrm>
                  <a:off x="5104" y="2016"/>
                  <a:ext cx="192" cy="672"/>
                </a:xfrm>
                <a:prstGeom prst="line">
                  <a:avLst/>
                </a:prstGeom>
                <a:noFill/>
                <a:ln w="28575">
                  <a:solidFill>
                    <a:srgbClr val="FFCC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70716" name="Group 23"/>
                <p:cNvGrpSpPr>
                  <a:grpSpLocks/>
                </p:cNvGrpSpPr>
                <p:nvPr/>
              </p:nvGrpSpPr>
              <p:grpSpPr bwMode="auto">
                <a:xfrm>
                  <a:off x="4672" y="3600"/>
                  <a:ext cx="1392" cy="579"/>
                  <a:chOff x="3472" y="3607"/>
                  <a:chExt cx="1392" cy="579"/>
                </a:xfrm>
              </p:grpSpPr>
              <p:sp>
                <p:nvSpPr>
                  <p:cNvPr id="370717" name="Line 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28" y="3607"/>
                    <a:ext cx="336" cy="329"/>
                  </a:xfrm>
                  <a:prstGeom prst="line">
                    <a:avLst/>
                  </a:prstGeom>
                  <a:noFill/>
                  <a:ln w="28575">
                    <a:solidFill>
                      <a:srgbClr val="FFFF00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0718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472" y="3936"/>
                    <a:ext cx="1121" cy="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ja-JP" sz="2000">
                        <a:solidFill>
                          <a:srgbClr val="FFFF00"/>
                        </a:solidFill>
                        <a:ea typeface="MS PGothic" charset="-128"/>
                      </a:rPr>
                      <a:t>Vacuum valve</a:t>
                    </a:r>
                  </a:p>
                </p:txBody>
              </p:sp>
            </p:grpSp>
          </p:grpSp>
        </p:grpSp>
      </p:grpSp>
      <p:pic>
        <p:nvPicPr>
          <p:cNvPr id="381957" name="Picture 8" descr="P1070447 [800x600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35400" y="3925888"/>
            <a:ext cx="6705600" cy="575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0726" name="Rectangle 38"/>
          <p:cNvSpPr>
            <a:spLocks noChangeArrowheads="1"/>
          </p:cNvSpPr>
          <p:nvPr/>
        </p:nvSpPr>
        <p:spPr bwMode="auto">
          <a:xfrm>
            <a:off x="1625600" y="136525"/>
            <a:ext cx="113792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0066CC"/>
                </a:solidFill>
                <a:latin typeface="Georgia" pitchFamily="18" charset="0"/>
                <a:sym typeface="Gill Sans"/>
              </a:rPr>
              <a:t>Test at the BTF</a:t>
            </a:r>
            <a:endParaRPr lang="en-US" sz="4000" b="1">
              <a:solidFill>
                <a:srgbClr val="0066CC"/>
              </a:solidFill>
              <a:latin typeface="Georgia" pitchFamily="18" charset="0"/>
            </a:endParaRPr>
          </a:p>
          <a:p>
            <a:pPr algn="just">
              <a:buFontTx/>
              <a:buChar char="•"/>
            </a:pPr>
            <a:r>
              <a:rPr lang="en-US" sz="3000">
                <a:solidFill>
                  <a:srgbClr val="4D4D4D"/>
                </a:solidFill>
              </a:rPr>
              <a:t> For testing the Cherenkov counter is mounted in a light and vacuum tight aluminum box, SiPMs are thermally coupled to water-cooled peltier elements, which allows to regulate the temperature of the device down to approximately −20</a:t>
            </a:r>
            <a:r>
              <a:rPr lang="en-US" sz="3000" baseline="30000">
                <a:solidFill>
                  <a:srgbClr val="4D4D4D"/>
                </a:solidFill>
              </a:rPr>
              <a:t>◦</a:t>
            </a:r>
            <a:r>
              <a:rPr lang="en-US" sz="3000">
                <a:solidFill>
                  <a:srgbClr val="4D4D4D"/>
                </a:solidFill>
              </a:rPr>
              <a:t>C.</a:t>
            </a:r>
          </a:p>
          <a:p>
            <a:pPr algn="just"/>
            <a:endParaRPr lang="en-US" sz="2000">
              <a:solidFill>
                <a:srgbClr val="4D4D4D"/>
              </a:solidFill>
            </a:endParaRPr>
          </a:p>
          <a:p>
            <a:pPr algn="just">
              <a:buFontTx/>
              <a:buChar char="•"/>
            </a:pPr>
            <a:r>
              <a:rPr lang="en-US" sz="3000">
                <a:solidFill>
                  <a:srgbClr val="4D4D4D"/>
                </a:solidFill>
              </a:rPr>
              <a:t> In order to avoid condensation the box is evacuated to a pressure of ≈ 10</a:t>
            </a:r>
            <a:r>
              <a:rPr lang="en-US" sz="3000" baseline="30000">
                <a:solidFill>
                  <a:srgbClr val="4D4D4D"/>
                </a:solidFill>
              </a:rPr>
              <a:t>−3</a:t>
            </a:r>
            <a:r>
              <a:rPr lang="en-US" sz="3000">
                <a:solidFill>
                  <a:srgbClr val="4D4D4D"/>
                </a:solidFill>
              </a:rPr>
              <a:t> mbar.</a:t>
            </a:r>
          </a:p>
        </p:txBody>
      </p:sp>
      <p:grpSp>
        <p:nvGrpSpPr>
          <p:cNvPr id="370727" name="Group 39"/>
          <p:cNvGrpSpPr>
            <a:grpSpLocks/>
          </p:cNvGrpSpPr>
          <p:nvPr/>
        </p:nvGrpSpPr>
        <p:grpSpPr bwMode="auto">
          <a:xfrm>
            <a:off x="3840163" y="3836988"/>
            <a:ext cx="6638925" cy="5502275"/>
            <a:chOff x="2512" y="528"/>
            <a:chExt cx="4182" cy="3466"/>
          </a:xfrm>
        </p:grpSpPr>
        <p:sp>
          <p:nvSpPr>
            <p:cNvPr id="370728" name="Rectangle 32"/>
            <p:cNvSpPr>
              <a:spLocks noChangeArrowheads="1"/>
            </p:cNvSpPr>
            <p:nvPr/>
          </p:nvSpPr>
          <p:spPr bwMode="auto">
            <a:xfrm>
              <a:off x="2537" y="1382"/>
              <a:ext cx="136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FFFF00"/>
                  </a:solidFill>
                  <a:ea typeface="MS PGothic" charset="-128"/>
                </a:rPr>
                <a:t>Start counter (T1)</a:t>
              </a:r>
              <a:endParaRPr lang="en-US" sz="2000">
                <a:solidFill>
                  <a:srgbClr val="FFFF00"/>
                </a:solidFill>
              </a:endParaRPr>
            </a:p>
          </p:txBody>
        </p:sp>
        <p:sp>
          <p:nvSpPr>
            <p:cNvPr id="370729" name="Line 25"/>
            <p:cNvSpPr>
              <a:spLocks noChangeShapeType="1"/>
            </p:cNvSpPr>
            <p:nvPr/>
          </p:nvSpPr>
          <p:spPr bwMode="auto">
            <a:xfrm>
              <a:off x="3184" y="1632"/>
              <a:ext cx="88" cy="5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730" name="Text Box 42"/>
            <p:cNvSpPr txBox="1">
              <a:spLocks noChangeArrowheads="1"/>
            </p:cNvSpPr>
            <p:nvPr/>
          </p:nvSpPr>
          <p:spPr bwMode="auto">
            <a:xfrm>
              <a:off x="4576" y="3312"/>
              <a:ext cx="185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it-IT" sz="2000">
                  <a:solidFill>
                    <a:srgbClr val="FFFF00"/>
                  </a:solidFill>
                </a:rPr>
                <a:t>Cherenkov Counter (C1)</a:t>
              </a:r>
              <a:endParaRPr lang="en-US" sz="2000">
                <a:solidFill>
                  <a:srgbClr val="FFFF00"/>
                </a:solidFill>
              </a:endParaRPr>
            </a:p>
          </p:txBody>
        </p:sp>
        <p:sp>
          <p:nvSpPr>
            <p:cNvPr id="370731" name="Line 20"/>
            <p:cNvSpPr>
              <a:spLocks noChangeShapeType="1"/>
            </p:cNvSpPr>
            <p:nvPr/>
          </p:nvSpPr>
          <p:spPr bwMode="auto">
            <a:xfrm>
              <a:off x="3664" y="816"/>
              <a:ext cx="472" cy="14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732" name="Text Box 46"/>
            <p:cNvSpPr txBox="1">
              <a:spLocks noChangeArrowheads="1"/>
            </p:cNvSpPr>
            <p:nvPr/>
          </p:nvSpPr>
          <p:spPr bwMode="auto">
            <a:xfrm>
              <a:off x="2512" y="566"/>
              <a:ext cx="147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it-IT" sz="2000">
                  <a:solidFill>
                    <a:srgbClr val="FFFF00"/>
                  </a:solidFill>
                </a:rPr>
                <a:t>Analoge signal out.</a:t>
              </a:r>
              <a:endParaRPr lang="en-US" sz="2000">
                <a:solidFill>
                  <a:srgbClr val="FFFF00"/>
                </a:solidFill>
              </a:endParaRPr>
            </a:p>
          </p:txBody>
        </p:sp>
        <p:sp>
          <p:nvSpPr>
            <p:cNvPr id="370733" name="Text Box 52"/>
            <p:cNvSpPr txBox="1">
              <a:spLocks noChangeArrowheads="1"/>
            </p:cNvSpPr>
            <p:nvPr/>
          </p:nvSpPr>
          <p:spPr bwMode="auto">
            <a:xfrm>
              <a:off x="5440" y="528"/>
              <a:ext cx="12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it-IT" sz="2000">
                  <a:solidFill>
                    <a:srgbClr val="FFFF00"/>
                  </a:solidFill>
                </a:rPr>
                <a:t>Bias connectors</a:t>
              </a:r>
              <a:endParaRPr lang="en-US" sz="2000">
                <a:solidFill>
                  <a:srgbClr val="FFFF00"/>
                </a:solidFill>
              </a:endParaRPr>
            </a:p>
          </p:txBody>
        </p:sp>
        <p:sp>
          <p:nvSpPr>
            <p:cNvPr id="370734" name="Line 25"/>
            <p:cNvSpPr>
              <a:spLocks noChangeShapeType="1"/>
            </p:cNvSpPr>
            <p:nvPr/>
          </p:nvSpPr>
          <p:spPr bwMode="auto">
            <a:xfrm flipH="1" flipV="1">
              <a:off x="4760" y="2160"/>
              <a:ext cx="248" cy="115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735" name="Line 25"/>
            <p:cNvSpPr>
              <a:spLocks noChangeShapeType="1"/>
            </p:cNvSpPr>
            <p:nvPr/>
          </p:nvSpPr>
          <p:spPr bwMode="auto">
            <a:xfrm flipH="1">
              <a:off x="5336" y="816"/>
              <a:ext cx="344" cy="19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736" name="Line 24"/>
            <p:cNvSpPr>
              <a:spLocks noChangeShapeType="1"/>
            </p:cNvSpPr>
            <p:nvPr/>
          </p:nvSpPr>
          <p:spPr bwMode="auto">
            <a:xfrm flipV="1">
              <a:off x="6264" y="3360"/>
              <a:ext cx="280" cy="38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737" name="Rectangle 35"/>
            <p:cNvSpPr>
              <a:spLocks noChangeArrowheads="1"/>
            </p:cNvSpPr>
            <p:nvPr/>
          </p:nvSpPr>
          <p:spPr bwMode="auto">
            <a:xfrm>
              <a:off x="5344" y="3744"/>
              <a:ext cx="112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FFFF00"/>
                  </a:solidFill>
                  <a:ea typeface="MS PGothic" charset="-128"/>
                </a:rPr>
                <a:t>Vacuum valve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381957"/>
                                        </p:tgtEl>
                                      </p:cBhvr>
                                      <p:by x="48000" y="48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15 -0.03907 L -0.30468 -0.43164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" y="-19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1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7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665" name="Picture 9" descr="3D Character (73) [1600x1200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17000" y="469900"/>
            <a:ext cx="396240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1714" name="Text Box 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CFEF728-8E96-4A5E-9C51-9539AF56728F}" type="slidenum">
              <a:rPr lang="ar-SA" smtClean="0"/>
              <a:pPr/>
              <a:t>17</a:t>
            </a:fld>
            <a:endParaRPr lang="en-US" smtClean="0"/>
          </a:p>
        </p:txBody>
      </p:sp>
      <p:sp>
        <p:nvSpPr>
          <p:cNvPr id="371715" name="Slide Number Placeholder 3"/>
          <p:cNvSpPr txBox="1">
            <a:spLocks noGrp="1"/>
          </p:cNvSpPr>
          <p:nvPr/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EA3CDF66-CB5C-470C-9103-4D8F2D6841F5}" type="slidenum">
              <a:rPr lang="ar-SA" sz="1800">
                <a:solidFill>
                  <a:srgbClr val="808080"/>
                </a:solidFill>
              </a:rPr>
              <a:pPr algn="ctr"/>
              <a:t>17</a:t>
            </a:fld>
            <a:endParaRPr lang="en-US" sz="1800">
              <a:solidFill>
                <a:srgbClr val="808080"/>
              </a:solidFill>
            </a:endParaRPr>
          </a:p>
        </p:txBody>
      </p:sp>
      <p:sp>
        <p:nvSpPr>
          <p:cNvPr id="37171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11600" y="609600"/>
            <a:ext cx="6172200" cy="762000"/>
          </a:xfrm>
        </p:spPr>
        <p:txBody>
          <a:bodyPr/>
          <a:lstStyle/>
          <a:p>
            <a:pPr indent="0" algn="ctr" eaLnBrk="1" hangingPunct="1"/>
            <a:r>
              <a:rPr lang="en-US" sz="4000" b="1" smtClean="0">
                <a:solidFill>
                  <a:srgbClr val="0066CC"/>
                </a:solidFill>
                <a:latin typeface="Georgia" pitchFamily="18" charset="0"/>
                <a:cs typeface="Arial" charset="0"/>
              </a:rPr>
              <a:t>Readout electronics</a:t>
            </a:r>
          </a:p>
        </p:txBody>
      </p:sp>
      <p:sp>
        <p:nvSpPr>
          <p:cNvPr id="24371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25600" y="1752600"/>
            <a:ext cx="11201400" cy="26670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Blip>
                <a:blip r:embed="rId3"/>
              </a:buBlip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The readout electronics was set up to measure </a:t>
            </a: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None/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 charge spectra and TOF between the reference </a:t>
            </a: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None/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 and Cherenkov counters.</a:t>
            </a: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None/>
            </a:pPr>
            <a:endParaRPr lang="en-US" sz="2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Blip>
                <a:blip r:embed="rId3"/>
              </a:buBlip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Each counter signal output was split into two lines.</a:t>
            </a: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None/>
            </a:pPr>
            <a:endParaRPr lang="en-US" sz="2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Blip>
                <a:blip r:embed="rId3"/>
              </a:buBlip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One was connected to a QDC for the charge measurement. </a:t>
            </a:r>
          </a:p>
        </p:txBody>
      </p:sp>
      <p:pic>
        <p:nvPicPr>
          <p:cNvPr id="3686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26000" y="4114800"/>
            <a:ext cx="5248275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3718" name="Text Box 8"/>
          <p:cNvSpPr txBox="1">
            <a:spLocks noChangeArrowheads="1"/>
          </p:cNvSpPr>
          <p:nvPr/>
        </p:nvSpPr>
        <p:spPr bwMode="auto">
          <a:xfrm>
            <a:off x="1701800" y="2057400"/>
            <a:ext cx="10972800" cy="21336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Blip>
                <a:blip r:embed="rId3"/>
              </a:buBlip>
            </a:pPr>
            <a:r>
              <a:rPr lang="en-US" sz="3000">
                <a:solidFill>
                  <a:srgbClr val="4D4D4D"/>
                </a:solidFill>
                <a:sym typeface="Gill Sans"/>
              </a:rPr>
              <a:t> The other line was fed into a leading edge </a:t>
            </a: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4D4D4D"/>
                </a:solidFill>
                <a:sym typeface="Gill Sans"/>
              </a:rPr>
              <a:t>  discriminator and the outputs were fed into a TDC</a:t>
            </a: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4D4D4D"/>
                </a:solidFill>
                <a:sym typeface="Gill Sans"/>
              </a:rPr>
              <a:t>  for the time measurements, and were also used to </a:t>
            </a: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4D4D4D"/>
                </a:solidFill>
                <a:sym typeface="Gill Sans"/>
              </a:rPr>
              <a:t>  produce a gate signal for the QDC and a common </a:t>
            </a: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4D4D4D"/>
                </a:solidFill>
                <a:sym typeface="Gill Sans"/>
              </a:rPr>
              <a:t>  start signal for the TDC.</a:t>
            </a:r>
            <a:endParaRPr lang="en-US" sz="3000">
              <a:solidFill>
                <a:srgbClr val="4D4D4D"/>
              </a:solidFill>
            </a:endParaRPr>
          </a:p>
        </p:txBody>
      </p:sp>
      <p:pic>
        <p:nvPicPr>
          <p:cNvPr id="37172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43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9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243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243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43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2437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8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243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746" name="Picture 4" descr="BTF0907_ADC_analys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5800" y="4343400"/>
            <a:ext cx="88392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2738" name="Text Box 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799F5C7-A488-480F-B1CA-5D327A319D0C}" type="slidenum">
              <a:rPr lang="ar-SA" smtClean="0"/>
              <a:pPr/>
              <a:t>18</a:t>
            </a:fld>
            <a:endParaRPr lang="en-US" smtClean="0"/>
          </a:p>
        </p:txBody>
      </p:sp>
      <p:sp>
        <p:nvSpPr>
          <p:cNvPr id="372739" name="Slide Number Placeholder 4"/>
          <p:cNvSpPr txBox="1">
            <a:spLocks noGrp="1"/>
          </p:cNvSpPr>
          <p:nvPr/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5DD6D3F3-F9AE-48B1-9D2C-76F4259A2F40}" type="slidenum">
              <a:rPr lang="ar-SA" sz="1800">
                <a:solidFill>
                  <a:srgbClr val="808080"/>
                </a:solidFill>
              </a:rPr>
              <a:pPr algn="ctr"/>
              <a:t>18</a:t>
            </a:fld>
            <a:endParaRPr lang="en-US" sz="1800">
              <a:solidFill>
                <a:srgbClr val="808080"/>
              </a:solidFill>
            </a:endParaRPr>
          </a:p>
        </p:txBody>
      </p:sp>
      <p:pic>
        <p:nvPicPr>
          <p:cNvPr id="37274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70693" name="Picture 8" descr="3D Character (84) [1600x1200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94750" y="304800"/>
            <a:ext cx="42100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67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49400" y="914400"/>
            <a:ext cx="11201400" cy="3479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Blip>
                <a:blip r:embed="rId5"/>
              </a:buBlip>
            </a:pP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</a:rPr>
              <a:t> All the QDC and TDC signals were recorded to PC </a:t>
            </a: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None/>
            </a:pP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</a:rPr>
              <a:t>   via CAMAC PCI bus interface and stored for ofﬂine </a:t>
            </a: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None/>
            </a:pP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</a:rPr>
              <a:t>   analysis.</a:t>
            </a: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None/>
            </a:pPr>
            <a:endParaRPr lang="en-US" sz="16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Blip>
                <a:blip r:embed="rId5"/>
              </a:buBlip>
            </a:pP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  <a:sym typeface="Arial" charset="0"/>
              </a:rPr>
              <a:t> Figure shows Cherenkov counter recorded charge spectra for each MPPC side, while black and blue lines represent the charge distributions measured while beam-on and beam-off conditions. </a:t>
            </a: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None/>
            </a:pPr>
            <a:endParaRPr lang="en-US" sz="1600" smtClean="0">
              <a:solidFill>
                <a:srgbClr val="4D4D4D"/>
              </a:solidFill>
              <a:latin typeface="Arial" charset="0"/>
              <a:cs typeface="Arial" charset="0"/>
              <a:sym typeface="Arial" charset="0"/>
            </a:endParaRPr>
          </a:p>
          <a:p>
            <a:pPr>
              <a:lnSpc>
                <a:spcPct val="90000"/>
              </a:lnSpc>
              <a:buFont typeface="Gill Sans"/>
              <a:buBlip>
                <a:blip r:embed="rId5"/>
              </a:buBlip>
            </a:pP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  <a:sym typeface="Arial" charset="0"/>
              </a:rPr>
              <a:t> </a:t>
            </a: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</a:rPr>
              <a:t>In response to the penetrating particles, </a:t>
            </a: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  <a:sym typeface="Arial" charset="0"/>
              </a:rPr>
              <a:t>each MPPC sensor was able to detect </a:t>
            </a: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</a:rPr>
              <a:t>an average number of </a:t>
            </a:r>
            <a:r>
              <a:rPr lang="en-US" sz="2800" smtClean="0">
                <a:solidFill>
                  <a:srgbClr val="0066CC"/>
                </a:solidFill>
                <a:latin typeface="Arial" charset="0"/>
                <a:cs typeface="Arial" charset="0"/>
              </a:rPr>
              <a:t>8 </a:t>
            </a: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</a:rPr>
              <a:t>photons</a:t>
            </a: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  <a:sym typeface="Arial" charset="0"/>
              </a:rPr>
              <a:t>. </a:t>
            </a:r>
          </a:p>
        </p:txBody>
      </p:sp>
      <p:sp>
        <p:nvSpPr>
          <p:cNvPr id="372743" name="Rectangle 2"/>
          <p:cNvSpPr>
            <a:spLocks noGrp="1" noChangeArrowheads="1"/>
          </p:cNvSpPr>
          <p:nvPr>
            <p:ph type="title"/>
          </p:nvPr>
        </p:nvSpPr>
        <p:spPr>
          <a:xfrm>
            <a:off x="3759200" y="228600"/>
            <a:ext cx="6248400" cy="762000"/>
          </a:xfrm>
        </p:spPr>
        <p:txBody>
          <a:bodyPr/>
          <a:lstStyle/>
          <a:p>
            <a:pPr indent="0" algn="ctr" eaLnBrk="1" hangingPunct="1"/>
            <a:r>
              <a:rPr lang="en-US" altLang="ja-JP" sz="4000" b="1" smtClean="0">
                <a:solidFill>
                  <a:srgbClr val="0066CC"/>
                </a:solidFill>
                <a:latin typeface="Georgia" pitchFamily="18" charset="0"/>
                <a:ea typeface="MS PGothic" charset="-128"/>
                <a:cs typeface="Arial" charset="0"/>
              </a:rPr>
              <a:t>Beam test and results</a:t>
            </a:r>
            <a:endParaRPr lang="en-US" sz="4000" b="1" smtClean="0">
              <a:solidFill>
                <a:srgbClr val="0066CC"/>
              </a:solidFill>
              <a:latin typeface="Georgia" pitchFamily="18" charset="0"/>
              <a:ea typeface="MS PGothic" charset="-128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0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369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369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369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369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3696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2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70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713" name="Picture 14" descr="3D Character (84) [1600x1200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166688"/>
            <a:ext cx="3987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3762" name="Picture 16" descr="re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97025" y="4217988"/>
            <a:ext cx="11379200" cy="553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3763" name="Text Box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382500" y="9398000"/>
            <a:ext cx="368300" cy="355600"/>
          </a:xfrm>
          <a:noFill/>
        </p:spPr>
        <p:txBody>
          <a:bodyPr/>
          <a:lstStyle/>
          <a:p>
            <a:fld id="{6FED1C20-C422-421A-BA54-495A17E6546E}" type="slidenum">
              <a:rPr lang="ar-SA" smtClean="0"/>
              <a:pPr/>
              <a:t>19</a:t>
            </a:fld>
            <a:endParaRPr lang="en-US" smtClean="0"/>
          </a:p>
        </p:txBody>
      </p:sp>
      <p:sp>
        <p:nvSpPr>
          <p:cNvPr id="373764" name="Slide Number Placeholder 3"/>
          <p:cNvSpPr txBox="1">
            <a:spLocks noGrp="1"/>
          </p:cNvSpPr>
          <p:nvPr/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DB02E84C-7FE0-46A3-9482-9FD3F249B247}" type="slidenum">
              <a:rPr lang="ar-SA" sz="1800">
                <a:solidFill>
                  <a:srgbClr val="808080"/>
                </a:solidFill>
              </a:rPr>
              <a:pPr algn="ctr"/>
              <a:t>19</a:t>
            </a:fld>
            <a:endParaRPr lang="en-US" sz="1800">
              <a:solidFill>
                <a:srgbClr val="808080"/>
              </a:solidFill>
            </a:endParaRPr>
          </a:p>
        </p:txBody>
      </p:sp>
      <p:pic>
        <p:nvPicPr>
          <p:cNvPr id="37376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70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01800" y="1371600"/>
            <a:ext cx="10972800" cy="25908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Blip>
                <a:blip r:embed="rId5"/>
              </a:buBlip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For data analysis, we selected only single particle </a:t>
            </a: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None/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(</a:t>
            </a:r>
            <a:r>
              <a:rPr lang="en-US" sz="3000" i="1" smtClean="0">
                <a:solidFill>
                  <a:srgbClr val="4D4D4D"/>
                </a:solidFill>
                <a:latin typeface="Arial" charset="0"/>
                <a:cs typeface="Arial" charset="0"/>
              </a:rPr>
              <a:t>e</a:t>
            </a:r>
            <a:r>
              <a:rPr lang="en-US" sz="3000" i="1" baseline="30000" smtClean="0">
                <a:solidFill>
                  <a:srgbClr val="4D4D4D"/>
                </a:solidFill>
                <a:latin typeface="Arial" charset="0"/>
                <a:cs typeface="Arial" charset="0"/>
              </a:rPr>
              <a:t>+/−</a:t>
            </a: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) events using the calorimeter energy spectrum.</a:t>
            </a:r>
          </a:p>
          <a:p>
            <a:pPr algn="just" eaLnBrk="1" hangingPunct="1">
              <a:lnSpc>
                <a:spcPct val="80000"/>
              </a:lnSpc>
              <a:buClr>
                <a:srgbClr val="4D4D4D"/>
              </a:buClr>
              <a:buFont typeface="Gill Sans"/>
              <a:buBlip>
                <a:blip r:embed="rId5"/>
              </a:buBlip>
            </a:pPr>
            <a:endParaRPr lang="en-US" sz="3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Font typeface="Gill Sans"/>
              <a:buBlip>
                <a:blip r:embed="rId5"/>
              </a:buBlip>
            </a:pPr>
            <a:r>
              <a:rPr lang="en-US" sz="3000" smtClean="0">
                <a:solidFill>
                  <a:srgbClr val="4D4D4D"/>
                </a:solidFill>
              </a:rPr>
              <a:t> We measured TOFs between the three possible pairs of counters T1, T2 and C1 in order to disentangle intrinsic timing resolution for each counter. </a:t>
            </a:r>
          </a:p>
        </p:txBody>
      </p:sp>
      <p:sp>
        <p:nvSpPr>
          <p:cNvPr id="373767" name="Rectangle 2"/>
          <p:cNvSpPr>
            <a:spLocks noChangeArrowheads="1"/>
          </p:cNvSpPr>
          <p:nvPr/>
        </p:nvSpPr>
        <p:spPr bwMode="auto">
          <a:xfrm>
            <a:off x="4064000" y="381000"/>
            <a:ext cx="6248400" cy="762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6350" algn="ctr"/>
            <a:r>
              <a:rPr lang="en-US" altLang="ja-JP" sz="4000" b="1">
                <a:solidFill>
                  <a:srgbClr val="0066CC"/>
                </a:solidFill>
                <a:latin typeface="Georgia" pitchFamily="18" charset="0"/>
                <a:ea typeface="MS PGothic" charset="-128"/>
                <a:sym typeface="Gill Sans"/>
              </a:rPr>
              <a:t>Beam test and results</a:t>
            </a:r>
            <a:endParaRPr lang="en-US" sz="4000" b="1">
              <a:solidFill>
                <a:srgbClr val="0066CC"/>
              </a:solidFill>
              <a:latin typeface="Georgia" pitchFamily="18" charset="0"/>
              <a:ea typeface="MS PGothic" charset="-128"/>
              <a:sym typeface="Gill Sans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778000" y="1295400"/>
            <a:ext cx="10820400" cy="297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 eaLnBrk="0" hangingPunct="0">
              <a:lnSpc>
                <a:spcPct val="80000"/>
              </a:lnSpc>
              <a:buClr>
                <a:srgbClr val="0061A0"/>
              </a:buClr>
              <a:buSzPct val="100000"/>
              <a:buFont typeface="Gill Sans"/>
              <a:buBlip>
                <a:blip r:embed="rId5"/>
              </a:buBlip>
            </a:pPr>
            <a:r>
              <a:rPr lang="en-US" sz="3000">
                <a:solidFill>
                  <a:srgbClr val="4D4D4D"/>
                </a:solidFill>
                <a:latin typeface="Gill Sans"/>
                <a:sym typeface="Gill Sans"/>
              </a:rPr>
              <a:t> TOF(T1-T2) = </a:t>
            </a:r>
            <a:r>
              <a:rPr lang="en-US" sz="3000">
                <a:solidFill>
                  <a:srgbClr val="0066CC"/>
                </a:solidFill>
                <a:latin typeface="Gill Sans"/>
                <a:sym typeface="Gill Sans"/>
              </a:rPr>
              <a:t>130 ps</a:t>
            </a:r>
            <a:r>
              <a:rPr lang="en-US" sz="3000">
                <a:solidFill>
                  <a:srgbClr val="4D4D4D"/>
                </a:solidFill>
                <a:latin typeface="Gill Sans"/>
                <a:sym typeface="Gill Sans"/>
              </a:rPr>
              <a:t>. T1 and T2  performance </a:t>
            </a:r>
          </a:p>
          <a:p>
            <a:pPr marL="287338" indent="-228600" eaLnBrk="0" hangingPunct="0">
              <a:lnSpc>
                <a:spcPct val="80000"/>
              </a:lnSpc>
              <a:buClr>
                <a:srgbClr val="0061A0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4D4D4D"/>
                </a:solidFill>
                <a:latin typeface="Gill Sans"/>
                <a:sym typeface="Gill Sans"/>
              </a:rPr>
              <a:t>  good enough ( </a:t>
            </a:r>
            <a:r>
              <a:rPr lang="en-US" sz="3000">
                <a:solidFill>
                  <a:srgbClr val="0066CC"/>
                </a:solidFill>
                <a:latin typeface="Gill Sans"/>
                <a:sym typeface="Gill Sans"/>
              </a:rPr>
              <a:t>~100 ps</a:t>
            </a:r>
            <a:r>
              <a:rPr lang="en-US" sz="3000">
                <a:solidFill>
                  <a:srgbClr val="4D4D4D"/>
                </a:solidFill>
                <a:latin typeface="Gill Sans"/>
                <a:sym typeface="Gill Sans"/>
              </a:rPr>
              <a:t>) to evaluate C1.</a:t>
            </a:r>
          </a:p>
          <a:p>
            <a:pPr marL="287338" indent="-228600" eaLnBrk="0" hangingPunct="0">
              <a:lnSpc>
                <a:spcPct val="80000"/>
              </a:lnSpc>
              <a:buClr>
                <a:srgbClr val="0061A0"/>
              </a:buClr>
              <a:buSzPct val="100000"/>
              <a:buFont typeface="Gill Sans"/>
              <a:buNone/>
            </a:pPr>
            <a:endParaRPr lang="en-US" sz="2000">
              <a:solidFill>
                <a:srgbClr val="4D4D4D"/>
              </a:solidFill>
              <a:latin typeface="Gill Sans"/>
              <a:sym typeface="Gill Sans"/>
            </a:endParaRPr>
          </a:p>
          <a:p>
            <a:pPr marL="287338" indent="-228600" eaLnBrk="0" hangingPunct="0">
              <a:lnSpc>
                <a:spcPct val="80000"/>
              </a:lnSpc>
              <a:buClr>
                <a:srgbClr val="0061A0"/>
              </a:buClr>
              <a:buSzPct val="100000"/>
              <a:buFont typeface="Gill Sans"/>
              <a:buBlip>
                <a:blip r:embed="rId5"/>
              </a:buBlip>
            </a:pPr>
            <a:r>
              <a:rPr lang="en-US" sz="3000">
                <a:solidFill>
                  <a:srgbClr val="4D4D4D"/>
                </a:solidFill>
                <a:latin typeface="Gill Sans"/>
                <a:sym typeface="Gill Sans"/>
              </a:rPr>
              <a:t> Cherenkov counter time resolution is </a:t>
            </a:r>
            <a:r>
              <a:rPr lang="en-US" sz="3000">
                <a:solidFill>
                  <a:srgbClr val="0066CC"/>
                </a:solidFill>
                <a:latin typeface="Gill Sans"/>
                <a:sym typeface="Gill Sans"/>
              </a:rPr>
              <a:t>350 ±100 ps</a:t>
            </a:r>
            <a:r>
              <a:rPr lang="en-US" sz="3000">
                <a:solidFill>
                  <a:srgbClr val="4D4D4D"/>
                </a:solidFill>
                <a:latin typeface="Gill Sans"/>
                <a:sym typeface="Gill Sans"/>
              </a:rPr>
              <a:t>.</a:t>
            </a:r>
          </a:p>
          <a:p>
            <a:pPr marL="287338" indent="-228600" eaLnBrk="0" hangingPunct="0">
              <a:lnSpc>
                <a:spcPct val="80000"/>
              </a:lnSpc>
              <a:buClr>
                <a:srgbClr val="0061A0"/>
              </a:buClr>
              <a:buSzPct val="100000"/>
              <a:buFont typeface="Gill Sans"/>
              <a:buNone/>
            </a:pPr>
            <a:endParaRPr lang="en-US" sz="2000">
              <a:solidFill>
                <a:srgbClr val="4D4D4D"/>
              </a:solidFill>
              <a:latin typeface="Gill Sans"/>
              <a:sym typeface="Gill Sans"/>
            </a:endParaRPr>
          </a:p>
          <a:p>
            <a:pPr marL="287338" indent="-228600" eaLnBrk="0" hangingPunct="0">
              <a:lnSpc>
                <a:spcPct val="80000"/>
              </a:lnSpc>
              <a:buClr>
                <a:srgbClr val="0061A0"/>
              </a:buClr>
              <a:buSzPct val="100000"/>
              <a:buFont typeface="Gill Sans"/>
              <a:buBlip>
                <a:blip r:embed="rId5"/>
              </a:buBlip>
            </a:pPr>
            <a:r>
              <a:rPr lang="en-US" sz="3000">
                <a:solidFill>
                  <a:srgbClr val="4D4D4D"/>
                </a:solidFill>
                <a:latin typeface="Gill Sans"/>
                <a:sym typeface="Gill Sans"/>
              </a:rPr>
              <a:t> The result not overwhelming but in agreement .</a:t>
            </a:r>
          </a:p>
          <a:p>
            <a:pPr marL="287338" indent="-228600" eaLnBrk="0" hangingPunct="0">
              <a:lnSpc>
                <a:spcPct val="80000"/>
              </a:lnSpc>
              <a:buClr>
                <a:srgbClr val="0061A0"/>
              </a:buClr>
              <a:buSzPct val="100000"/>
              <a:buFont typeface="Gill Sans"/>
              <a:buNone/>
            </a:pPr>
            <a:endParaRPr lang="en-US" sz="2000">
              <a:solidFill>
                <a:srgbClr val="4D4D4D"/>
              </a:solidFill>
              <a:latin typeface="Gill Sans"/>
              <a:sym typeface="Gill Sans"/>
            </a:endParaRPr>
          </a:p>
          <a:p>
            <a:pPr marL="287338" indent="-228600" eaLnBrk="0" hangingPunct="0">
              <a:lnSpc>
                <a:spcPct val="80000"/>
              </a:lnSpc>
              <a:buClr>
                <a:srgbClr val="0061A0"/>
              </a:buClr>
              <a:buSzPct val="100000"/>
              <a:buFont typeface="Gill Sans"/>
              <a:buBlip>
                <a:blip r:embed="rId5"/>
              </a:buBlip>
            </a:pPr>
            <a:r>
              <a:rPr lang="en-US" sz="3000">
                <a:solidFill>
                  <a:srgbClr val="4D4D4D"/>
                </a:solidFill>
                <a:latin typeface="Gill Sans"/>
                <a:sym typeface="Gill Sans"/>
              </a:rPr>
              <a:t> Accuracy of the measurements was limited by the low statistics.</a:t>
            </a:r>
          </a:p>
        </p:txBody>
      </p:sp>
      <p:sp>
        <p:nvSpPr>
          <p:cNvPr id="373769" name="Rectangle 12"/>
          <p:cNvSpPr>
            <a:spLocks noChangeArrowheads="1"/>
          </p:cNvSpPr>
          <p:nvPr/>
        </p:nvSpPr>
        <p:spPr bwMode="auto">
          <a:xfrm>
            <a:off x="11455400" y="4343400"/>
            <a:ext cx="1312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ym typeface="Gill Sans"/>
              </a:rPr>
              <a:t>σ = 130 ps</a:t>
            </a:r>
          </a:p>
        </p:txBody>
      </p:sp>
      <p:sp>
        <p:nvSpPr>
          <p:cNvPr id="373770" name="Rectangle 3"/>
          <p:cNvSpPr>
            <a:spLocks noChangeArrowheads="1"/>
          </p:cNvSpPr>
          <p:nvPr/>
        </p:nvSpPr>
        <p:spPr bwMode="auto">
          <a:xfrm rot="-5400000">
            <a:off x="8102600" y="6324600"/>
            <a:ext cx="42672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 eaLnBrk="0" hangingPunct="0">
              <a:buClr>
                <a:schemeClr val="bg1"/>
              </a:buClr>
              <a:buSzPct val="100000"/>
              <a:buFont typeface="Gill Sans"/>
              <a:buChar char="•"/>
            </a:pPr>
            <a:r>
              <a:rPr lang="en-US" sz="1800" b="1">
                <a:solidFill>
                  <a:srgbClr val="0000CC"/>
                </a:solidFill>
                <a:sym typeface="Gill Sans"/>
              </a:rPr>
              <a:t>Time difference between T1 and T2</a:t>
            </a:r>
          </a:p>
        </p:txBody>
      </p:sp>
      <p:sp>
        <p:nvSpPr>
          <p:cNvPr id="373771" name="Rectangle 10"/>
          <p:cNvSpPr>
            <a:spLocks noChangeArrowheads="1"/>
          </p:cNvSpPr>
          <p:nvPr/>
        </p:nvSpPr>
        <p:spPr bwMode="auto">
          <a:xfrm>
            <a:off x="7493000" y="4343400"/>
            <a:ext cx="1312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ym typeface="Gill Sans"/>
              </a:rPr>
              <a:t>σ =</a:t>
            </a:r>
            <a:r>
              <a:rPr lang="en-US" sz="1800" i="1">
                <a:solidFill>
                  <a:schemeClr val="tx1"/>
                </a:solidFill>
                <a:sym typeface="Gill Sans"/>
              </a:rPr>
              <a:t> </a:t>
            </a:r>
            <a:r>
              <a:rPr lang="en-US" sz="1800" b="1">
                <a:sym typeface="Gill Sans"/>
              </a:rPr>
              <a:t>365 ps</a:t>
            </a:r>
          </a:p>
        </p:txBody>
      </p:sp>
      <p:sp>
        <p:nvSpPr>
          <p:cNvPr id="373772" name="Rectangle 3"/>
          <p:cNvSpPr>
            <a:spLocks noChangeArrowheads="1"/>
          </p:cNvSpPr>
          <p:nvPr/>
        </p:nvSpPr>
        <p:spPr bwMode="auto">
          <a:xfrm rot="-5400000">
            <a:off x="3911600" y="6172200"/>
            <a:ext cx="4572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 eaLnBrk="0" hangingPunct="0">
              <a:buClr>
                <a:schemeClr val="bg1"/>
              </a:buClr>
              <a:buSzPct val="100000"/>
              <a:buFont typeface="Gill Sans"/>
              <a:buChar char="•"/>
            </a:pPr>
            <a:r>
              <a:rPr lang="en-US" sz="1800" b="1">
                <a:solidFill>
                  <a:srgbClr val="0000CC"/>
                </a:solidFill>
                <a:sym typeface="Gill Sans"/>
              </a:rPr>
              <a:t>Time difference between T2 and TC</a:t>
            </a:r>
          </a:p>
        </p:txBody>
      </p:sp>
      <p:sp>
        <p:nvSpPr>
          <p:cNvPr id="373773" name="Rectangle 11"/>
          <p:cNvSpPr>
            <a:spLocks noChangeArrowheads="1"/>
          </p:cNvSpPr>
          <p:nvPr/>
        </p:nvSpPr>
        <p:spPr bwMode="auto">
          <a:xfrm>
            <a:off x="3530600" y="4343400"/>
            <a:ext cx="1312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ym typeface="Gill Sans"/>
              </a:rPr>
              <a:t>σ = 360 ps</a:t>
            </a:r>
          </a:p>
        </p:txBody>
      </p:sp>
      <p:sp>
        <p:nvSpPr>
          <p:cNvPr id="373774" name="Rectangle 3"/>
          <p:cNvSpPr>
            <a:spLocks noChangeArrowheads="1"/>
          </p:cNvSpPr>
          <p:nvPr/>
        </p:nvSpPr>
        <p:spPr bwMode="auto">
          <a:xfrm rot="-5400000">
            <a:off x="139700" y="6286500"/>
            <a:ext cx="4343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 eaLnBrk="0" hangingPunct="0">
              <a:buClr>
                <a:schemeClr val="bg1"/>
              </a:buClr>
              <a:buSzPct val="100000"/>
              <a:buFont typeface="Gill Sans"/>
              <a:buChar char="•"/>
            </a:pPr>
            <a:r>
              <a:rPr lang="en-US" sz="1800" b="1">
                <a:solidFill>
                  <a:srgbClr val="0000CC"/>
                </a:solidFill>
                <a:sym typeface="Gill Sans"/>
              </a:rPr>
              <a:t>Time difference between T1 and TC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1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370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370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370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5"/>
          <p:cNvSpPr>
            <a:spLocks/>
          </p:cNvSpPr>
          <p:nvPr/>
        </p:nvSpPr>
        <p:spPr bwMode="auto">
          <a:xfrm>
            <a:off x="3454400" y="2971800"/>
            <a:ext cx="61722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en-US" sz="3000">
                <a:solidFill>
                  <a:srgbClr val="4D4D4D"/>
                </a:solidFill>
              </a:rPr>
              <a:t> </a:t>
            </a:r>
            <a:r>
              <a:rPr lang="en-GB" sz="3000">
                <a:solidFill>
                  <a:srgbClr val="4D4D4D"/>
                </a:solidFill>
              </a:rPr>
              <a:t>Motivation.</a:t>
            </a:r>
          </a:p>
          <a:p>
            <a:pPr>
              <a:buFontTx/>
              <a:buBlip>
                <a:blip r:embed="rId2"/>
              </a:buBlip>
            </a:pPr>
            <a:endParaRPr lang="en-US" sz="3000">
              <a:solidFill>
                <a:srgbClr val="4D4D4D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n-GB" sz="3000">
                <a:solidFill>
                  <a:srgbClr val="4D4D4D"/>
                </a:solidFill>
              </a:rPr>
              <a:t> SiPM</a:t>
            </a:r>
            <a:r>
              <a:rPr lang="en-GB">
                <a:solidFill>
                  <a:srgbClr val="4D4D4D"/>
                </a:solidFill>
              </a:rPr>
              <a:t> </a:t>
            </a:r>
            <a:r>
              <a:rPr lang="en-GB" sz="3000">
                <a:solidFill>
                  <a:srgbClr val="4D4D4D"/>
                </a:solidFill>
              </a:rPr>
              <a:t>timing performance.</a:t>
            </a:r>
          </a:p>
          <a:p>
            <a:pPr>
              <a:buFontTx/>
              <a:buBlip>
                <a:blip r:embed="rId2"/>
              </a:buBlip>
            </a:pPr>
            <a:endParaRPr lang="en-GB" sz="3000">
              <a:solidFill>
                <a:srgbClr val="4D4D4D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 Cherenkov counter prototype.</a:t>
            </a:r>
            <a:endParaRPr lang="en-GB" sz="3000">
              <a:solidFill>
                <a:srgbClr val="4D4D4D"/>
              </a:solidFill>
              <a:ea typeface="MS PGothic" charset="-128"/>
            </a:endParaRPr>
          </a:p>
          <a:p>
            <a:pPr>
              <a:buFontTx/>
              <a:buBlip>
                <a:blip r:embed="rId2"/>
              </a:buBlip>
            </a:pPr>
            <a:endParaRPr lang="en-GB" sz="3000">
              <a:solidFill>
                <a:srgbClr val="4D4D4D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 Beam test and results.</a:t>
            </a:r>
          </a:p>
          <a:p>
            <a:pPr>
              <a:buFontTx/>
              <a:buBlip>
                <a:blip r:embed="rId2"/>
              </a:buBlip>
            </a:pPr>
            <a:endParaRPr lang="en-GB" sz="3000">
              <a:solidFill>
                <a:srgbClr val="4D4D4D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 Summary &amp; conclusion.</a:t>
            </a:r>
          </a:p>
          <a:p>
            <a:pPr>
              <a:buFontTx/>
              <a:buBlip>
                <a:blip r:embed="rId2"/>
              </a:buBlip>
            </a:pPr>
            <a:endParaRPr lang="en-US" altLang="ja-JP" sz="3000">
              <a:solidFill>
                <a:srgbClr val="4D4D4D"/>
              </a:solidFill>
              <a:ea typeface="MS PGothic" charset="-128"/>
              <a:sym typeface="Gill Sans"/>
            </a:endParaRPr>
          </a:p>
        </p:txBody>
      </p:sp>
      <p:sp>
        <p:nvSpPr>
          <p:cNvPr id="55299" name="Rectangle 6"/>
          <p:cNvSpPr>
            <a:spLocks noGrp="1" noChangeArrowheads="1"/>
          </p:cNvSpPr>
          <p:nvPr>
            <p:ph type="title"/>
          </p:nvPr>
        </p:nvSpPr>
        <p:spPr>
          <a:xfrm>
            <a:off x="6045200" y="1295400"/>
            <a:ext cx="3505200" cy="936625"/>
          </a:xfrm>
        </p:spPr>
        <p:txBody>
          <a:bodyPr anchor="ctr"/>
          <a:lstStyle/>
          <a:p>
            <a:pPr indent="0" algn="ctr" eaLnBrk="1" hangingPunct="1"/>
            <a:r>
              <a:rPr lang="en-GB" sz="4000" smtClean="0">
                <a:solidFill>
                  <a:srgbClr val="0066CC"/>
                </a:solidFill>
                <a:latin typeface="Georgia" pitchFamily="18" charset="0"/>
              </a:rPr>
              <a:t>Outline</a:t>
            </a:r>
          </a:p>
        </p:txBody>
      </p:sp>
      <p:pic>
        <p:nvPicPr>
          <p:cNvPr id="5939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6959600"/>
            <a:ext cx="1536700" cy="1536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8372" name="Picture 6" descr="3D Character (55) [1600x1200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32850" y="2286000"/>
            <a:ext cx="417195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7" name="Rectangle 7"/>
          <p:cNvSpPr>
            <a:spLocks noChangeArrowheads="1"/>
          </p:cNvSpPr>
          <p:nvPr/>
        </p:nvSpPr>
        <p:spPr bwMode="auto">
          <a:xfrm>
            <a:off x="3302000" y="9356725"/>
            <a:ext cx="4738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/>
              </a:rPr>
              <a:t>12th -VCI 2010                 18.Feb, 2010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5" name="Text Box 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209CCFE-9483-4337-A06E-EF81B2A8E08D}" type="slidenum">
              <a:rPr lang="ar-SA" smtClean="0"/>
              <a:pPr/>
              <a:t>20</a:t>
            </a:fld>
            <a:endParaRPr lang="en-US" smtClean="0"/>
          </a:p>
        </p:txBody>
      </p:sp>
      <p:sp>
        <p:nvSpPr>
          <p:cNvPr id="374786" name="Rectangle 2"/>
          <p:cNvSpPr>
            <a:spLocks noChangeArrowheads="1"/>
          </p:cNvSpPr>
          <p:nvPr/>
        </p:nvSpPr>
        <p:spPr bwMode="auto">
          <a:xfrm>
            <a:off x="5892800" y="609600"/>
            <a:ext cx="2743200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6350"/>
            <a:r>
              <a:rPr lang="en-US" altLang="ja-JP" sz="4000" b="1">
                <a:solidFill>
                  <a:srgbClr val="0066CC"/>
                </a:solidFill>
                <a:latin typeface="Georgia" pitchFamily="18" charset="0"/>
                <a:ea typeface="MS PGothic" charset="-128"/>
                <a:sym typeface="Gill Sans"/>
              </a:rPr>
              <a:t>Summary</a:t>
            </a:r>
            <a:r>
              <a:rPr lang="en-US" altLang="ja-JP" sz="4400">
                <a:solidFill>
                  <a:schemeClr val="bg1"/>
                </a:solidFill>
                <a:latin typeface="Gill Sans"/>
                <a:ea typeface="MS PGothic" charset="-128"/>
                <a:sym typeface="Gill Sans"/>
              </a:rPr>
              <a:t> </a:t>
            </a:r>
            <a:endParaRPr lang="en-US" sz="4400">
              <a:solidFill>
                <a:schemeClr val="bg1"/>
              </a:solidFill>
              <a:latin typeface="Gill Sans"/>
              <a:ea typeface="MS PGothic" charset="-128"/>
              <a:sym typeface="Gill Sans"/>
            </a:endParaRPr>
          </a:p>
        </p:txBody>
      </p:sp>
      <p:pic>
        <p:nvPicPr>
          <p:cNvPr id="3747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72740" name="Picture 6" descr="3D Character (13) [1600x1200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88400" y="4724400"/>
            <a:ext cx="4216400" cy="330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17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3200" y="1981200"/>
            <a:ext cx="11049000" cy="6629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Blip>
                <a:blip r:embed="rId4"/>
              </a:buBlip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Cherenkov counter was able to detect </a:t>
            </a:r>
            <a:r>
              <a:rPr lang="en-US" sz="3000" smtClean="0">
                <a:solidFill>
                  <a:srgbClr val="0066CC"/>
                </a:solidFill>
                <a:latin typeface="Arial" charset="0"/>
                <a:cs typeface="Arial" charset="0"/>
              </a:rPr>
              <a:t>8</a:t>
            </a: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photons in comparison with </a:t>
            </a:r>
            <a:r>
              <a:rPr lang="en-US" sz="3000" smtClean="0">
                <a:solidFill>
                  <a:srgbClr val="0066CC"/>
                </a:solidFill>
                <a:latin typeface="Arial" charset="0"/>
                <a:cs typeface="Arial" charset="0"/>
              </a:rPr>
              <a:t>~20</a:t>
            </a: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photons expected.</a:t>
            </a: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None/>
            </a:pPr>
            <a:endParaRPr lang="en-US" sz="3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Blip>
                <a:blip r:embed="rId4"/>
              </a:buBlip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The achieved  time resolution is </a:t>
            </a:r>
            <a:r>
              <a:rPr lang="en-US" sz="3000" smtClean="0">
                <a:solidFill>
                  <a:srgbClr val="0066CC"/>
                </a:solidFill>
                <a:latin typeface="Arial" charset="0"/>
                <a:cs typeface="Arial" charset="0"/>
              </a:rPr>
              <a:t>350 ± 100 ps</a:t>
            </a: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in comparison with </a:t>
            </a:r>
            <a:r>
              <a:rPr lang="en-US" sz="3000" smtClean="0">
                <a:solidFill>
                  <a:srgbClr val="0066CC"/>
                </a:solidFill>
                <a:latin typeface="Arial" charset="0"/>
                <a:cs typeface="Arial" charset="0"/>
              </a:rPr>
              <a:t>280 ps</a:t>
            </a: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measured in the lab.</a:t>
            </a: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None/>
            </a:pPr>
            <a:endParaRPr lang="en-US" sz="3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Blip>
                <a:blip r:embed="rId4"/>
              </a:buBlip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The detected photons are lower than the expected, however the achieved time resolution is in an agreement with </a:t>
            </a: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None/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 the expectation at the given number of photons.</a:t>
            </a: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Blip>
                <a:blip r:embed="rId4"/>
              </a:buBlip>
            </a:pPr>
            <a:endParaRPr lang="en-US" sz="3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Blip>
                <a:blip r:embed="rId4"/>
              </a:buBlip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Signal rise time turned out to be slow.</a:t>
            </a: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None/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Blip>
                <a:blip r:embed="rId4"/>
              </a:buBlip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AMP_0611 has </a:t>
            </a:r>
            <a:r>
              <a:rPr lang="en-US" sz="3000" smtClean="0">
                <a:solidFill>
                  <a:srgbClr val="0066CC"/>
                </a:solidFill>
                <a:latin typeface="Arial" charset="0"/>
                <a:cs typeface="Arial" charset="0"/>
              </a:rPr>
              <a:t>2-3 ns</a:t>
            </a: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risetime depending on the </a:t>
            </a: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None/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  input pulse height, instead of what is claimed (</a:t>
            </a:r>
            <a:r>
              <a:rPr lang="en-US" sz="3000" smtClean="0">
                <a:solidFill>
                  <a:srgbClr val="0066CC"/>
                </a:solidFill>
                <a:latin typeface="Arial" charset="0"/>
                <a:cs typeface="Arial" charset="0"/>
              </a:rPr>
              <a:t>700 ps</a:t>
            </a: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).</a:t>
            </a: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None/>
            </a:pPr>
            <a:endParaRPr lang="en-US" sz="20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Blip>
                <a:blip r:embed="rId4"/>
              </a:buBlip>
            </a:pPr>
            <a:r>
              <a:rPr lang="en-US" sz="3000" smtClean="0">
                <a:solidFill>
                  <a:srgbClr val="4D4D4D"/>
                </a:solidFill>
                <a:latin typeface="Arial" charset="0"/>
                <a:cs typeface="Arial" charset="0"/>
              </a:rPr>
              <a:t> Risetime measurement of raw SiPM output on the way.</a:t>
            </a:r>
          </a:p>
        </p:txBody>
      </p:sp>
      <p:sp>
        <p:nvSpPr>
          <p:cNvPr id="371718" name="Rectangle 6"/>
          <p:cNvSpPr>
            <a:spLocks noChangeArrowheads="1"/>
          </p:cNvSpPr>
          <p:nvPr/>
        </p:nvSpPr>
        <p:spPr bwMode="auto">
          <a:xfrm>
            <a:off x="1625600" y="9328150"/>
            <a:ext cx="4738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/>
              </a:rPr>
              <a:t>12th -VCI 2010                 18.Feb, 2010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2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371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371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371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3717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3717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3717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1000"/>
                                        <p:tgtEl>
                                          <p:spTgt spid="3717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3717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3717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09" name="Text Box 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A48E285-35C7-4ED6-AB6B-35EBC768AB4A}" type="slidenum">
              <a:rPr lang="ar-SA" smtClean="0"/>
              <a:pPr/>
              <a:t>21</a:t>
            </a:fld>
            <a:endParaRPr lang="en-US" smtClean="0"/>
          </a:p>
        </p:txBody>
      </p:sp>
      <p:sp>
        <p:nvSpPr>
          <p:cNvPr id="375810" name="Slide Number Placeholder 3"/>
          <p:cNvSpPr txBox="1">
            <a:spLocks noGrp="1"/>
          </p:cNvSpPr>
          <p:nvPr/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31B4F076-6CDA-482F-9BB5-34AE14A4CB81}" type="slidenum">
              <a:rPr lang="ar-SA" sz="1800">
                <a:solidFill>
                  <a:srgbClr val="808080"/>
                </a:solidFill>
              </a:rPr>
              <a:pPr algn="ctr"/>
              <a:t>21</a:t>
            </a:fld>
            <a:endParaRPr lang="en-US" sz="1800">
              <a:solidFill>
                <a:srgbClr val="808080"/>
              </a:solidFill>
            </a:endParaRPr>
          </a:p>
        </p:txBody>
      </p:sp>
      <p:sp>
        <p:nvSpPr>
          <p:cNvPr id="375811" name="Rectangle 2"/>
          <p:cNvSpPr>
            <a:spLocks noGrp="1" noChangeArrowheads="1"/>
          </p:cNvSpPr>
          <p:nvPr>
            <p:ph type="title"/>
          </p:nvPr>
        </p:nvSpPr>
        <p:spPr>
          <a:xfrm>
            <a:off x="5359400" y="609600"/>
            <a:ext cx="3505200" cy="914400"/>
          </a:xfrm>
        </p:spPr>
        <p:txBody>
          <a:bodyPr/>
          <a:lstStyle/>
          <a:p>
            <a:pPr indent="0" eaLnBrk="1" hangingPunct="1"/>
            <a:r>
              <a:rPr lang="en-US" altLang="ja-JP" sz="4400" b="1" smtClean="0">
                <a:solidFill>
                  <a:srgbClr val="0066CC"/>
                </a:solidFill>
                <a:latin typeface="Georgia" pitchFamily="18" charset="0"/>
                <a:ea typeface="MS PGothic" charset="-128"/>
                <a:cs typeface="Arial" charset="0"/>
              </a:rPr>
              <a:t>Conclusion </a:t>
            </a:r>
            <a:endParaRPr lang="en-US" sz="4400" b="1" smtClean="0">
              <a:solidFill>
                <a:srgbClr val="0066CC"/>
              </a:solidFill>
              <a:latin typeface="Georgia" pitchFamily="18" charset="0"/>
              <a:ea typeface="MS PGothic" charset="-128"/>
              <a:cs typeface="Arial" charset="0"/>
            </a:endParaRPr>
          </a:p>
        </p:txBody>
      </p:sp>
      <p:pic>
        <p:nvPicPr>
          <p:cNvPr id="3758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75813" name="Picture 7" descr="3D Character (90) [1600x1200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31400" y="4524375"/>
            <a:ext cx="3030538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5814" name="Rectangle 3"/>
          <p:cNvSpPr>
            <a:spLocks noChangeArrowheads="1"/>
          </p:cNvSpPr>
          <p:nvPr/>
        </p:nvSpPr>
        <p:spPr bwMode="auto">
          <a:xfrm>
            <a:off x="1587500" y="1752600"/>
            <a:ext cx="11163300" cy="59436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Blip>
                <a:blip r:embed="rId4"/>
              </a:buBlip>
            </a:pPr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 We are evaluating SiPM in terms of timing measurement.</a:t>
            </a: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Blip>
                <a:blip r:embed="rId4"/>
              </a:buBlip>
            </a:pPr>
            <a:endParaRPr lang="en-US" altLang="ja-JP" sz="3000">
              <a:solidFill>
                <a:srgbClr val="4D4D4D"/>
              </a:solidFill>
              <a:ea typeface="MS PGothic" charset="-128"/>
              <a:sym typeface="Gill Sans"/>
            </a:endParaRP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Blip>
                <a:blip r:embed="rId4"/>
              </a:buBlip>
            </a:pPr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 According to our measurement time resolution is not great, though there’s inconsistency with Hamamatsu catalog.</a:t>
            </a: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Blip>
                <a:blip r:embed="rId4"/>
              </a:buBlip>
            </a:pPr>
            <a:endParaRPr lang="en-US" altLang="ja-JP" sz="3000">
              <a:solidFill>
                <a:srgbClr val="4D4D4D"/>
              </a:solidFill>
              <a:ea typeface="MS PGothic" charset="-128"/>
              <a:sym typeface="Gill Sans"/>
            </a:endParaRP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Blip>
                <a:blip r:embed="rId4"/>
              </a:buBlip>
            </a:pPr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 Simple Cherenkov counter with SiPM was constructed and tested using </a:t>
            </a:r>
            <a:r>
              <a:rPr lang="en-US" altLang="ja-JP" sz="3000" i="1">
                <a:solidFill>
                  <a:srgbClr val="4D4D4D"/>
                </a:solidFill>
                <a:ea typeface="MS PGothic" charset="-128"/>
                <a:sym typeface="Gill Sans"/>
              </a:rPr>
              <a:t>e</a:t>
            </a:r>
            <a:r>
              <a:rPr lang="en-US" altLang="ja-JP" sz="3000" i="1" baseline="30000">
                <a:solidFill>
                  <a:srgbClr val="4D4D4D"/>
                </a:solidFill>
                <a:ea typeface="MS PGothic" charset="-128"/>
                <a:sym typeface="Gill Sans"/>
              </a:rPr>
              <a:t>+/−</a:t>
            </a:r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 beam. The aim was to make a proof of     principle and to obtain a first measure of the timing resolution of this device with a TOF measurement in a real accelerator environment.</a:t>
            </a: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None/>
            </a:pPr>
            <a:endParaRPr lang="en-US" altLang="ja-JP" sz="3000">
              <a:solidFill>
                <a:srgbClr val="4D4D4D"/>
              </a:solidFill>
              <a:ea typeface="MS PGothic" charset="-128"/>
              <a:sym typeface="Gill Sans"/>
            </a:endParaRPr>
          </a:p>
          <a:p>
            <a:pPr marL="287338" indent="-228600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Blip>
                <a:blip r:embed="rId4"/>
              </a:buBlip>
            </a:pPr>
            <a:r>
              <a:rPr lang="en-US" sz="3000">
                <a:solidFill>
                  <a:srgbClr val="4D4D4D"/>
                </a:solidFill>
              </a:rPr>
              <a:t> Sub-nanosecond (</a:t>
            </a:r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~350 ps ) </a:t>
            </a:r>
            <a:r>
              <a:rPr lang="en-US" sz="3000">
                <a:solidFill>
                  <a:srgbClr val="4D4D4D"/>
                </a:solidFill>
              </a:rPr>
              <a:t>time resolution has </a:t>
            </a:r>
          </a:p>
          <a:p>
            <a:pPr marL="287338" indent="-228600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4D4D4D"/>
                </a:solidFill>
              </a:rPr>
              <a:t>  been achieved.</a:t>
            </a: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None/>
            </a:pPr>
            <a:endParaRPr lang="en-US" sz="3000">
              <a:solidFill>
                <a:srgbClr val="4D4D4D"/>
              </a:solidFill>
              <a:ea typeface="MS PGothic" charset="-128"/>
              <a:sym typeface="Gill Sans"/>
            </a:endParaRP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Blip>
                <a:blip r:embed="rId4"/>
              </a:buBlip>
            </a:pPr>
            <a:r>
              <a:rPr lang="en-US" sz="3000">
                <a:solidFill>
                  <a:srgbClr val="4D4D4D"/>
                </a:solidFill>
                <a:sym typeface="Gill Sans"/>
              </a:rPr>
              <a:t> Current limitation seems to come from the </a:t>
            </a: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4D4D4D"/>
                </a:solidFill>
                <a:sym typeface="Gill Sans"/>
              </a:rPr>
              <a:t>   detector performance itself, though there is a room </a:t>
            </a: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4D4D4D"/>
                </a:solidFill>
                <a:sym typeface="Gill Sans"/>
              </a:rPr>
              <a:t>   for improvement (preamp, more carefully designed </a:t>
            </a:r>
          </a:p>
          <a:p>
            <a:pPr marL="287338" indent="-228600" algn="just">
              <a:lnSpc>
                <a:spcPct val="80000"/>
              </a:lnSpc>
              <a:buClr>
                <a:srgbClr val="4D4D4D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4D4D4D"/>
                </a:solidFill>
                <a:sym typeface="Gill Sans"/>
              </a:rPr>
              <a:t>   radiator and light guide).</a:t>
            </a:r>
            <a:endParaRPr lang="ar-SA" sz="3000">
              <a:solidFill>
                <a:srgbClr val="4D4D4D"/>
              </a:solidFill>
              <a:sym typeface="Gill Sans"/>
            </a:endParaRPr>
          </a:p>
        </p:txBody>
      </p:sp>
      <p:sp>
        <p:nvSpPr>
          <p:cNvPr id="372743" name="Rectangle 7"/>
          <p:cNvSpPr>
            <a:spLocks noChangeArrowheads="1"/>
          </p:cNvSpPr>
          <p:nvPr/>
        </p:nvSpPr>
        <p:spPr bwMode="auto">
          <a:xfrm>
            <a:off x="1625600" y="9328150"/>
            <a:ext cx="4738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/>
              </a:rPr>
              <a:t>12th -VCI 2010                 18.Feb, 2010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3" name="Text Box 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F26F6F0-98EE-47C6-B4ED-1BD8709B55FE}" type="slidenum">
              <a:rPr lang="ar-SA" smtClean="0"/>
              <a:pPr/>
              <a:t>22</a:t>
            </a:fld>
            <a:endParaRPr lang="en-US" smtClean="0"/>
          </a:p>
        </p:txBody>
      </p:sp>
      <p:sp>
        <p:nvSpPr>
          <p:cNvPr id="376834" name="Slide Number Placeholder 3"/>
          <p:cNvSpPr txBox="1">
            <a:spLocks noGrp="1"/>
          </p:cNvSpPr>
          <p:nvPr/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B395F785-9F8F-479B-963C-8A9A452579AA}" type="slidenum">
              <a:rPr lang="ar-SA" sz="1800">
                <a:solidFill>
                  <a:srgbClr val="808080"/>
                </a:solidFill>
              </a:rPr>
              <a:pPr algn="ctr"/>
              <a:t>22</a:t>
            </a:fld>
            <a:endParaRPr lang="en-US" sz="1800">
              <a:solidFill>
                <a:srgbClr val="808080"/>
              </a:solidFill>
            </a:endParaRPr>
          </a:p>
        </p:txBody>
      </p:sp>
      <p:pic>
        <p:nvPicPr>
          <p:cNvPr id="3768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76836" name="Picture 6" descr="3D Character (98) [1600x1200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4000" y="2667000"/>
            <a:ext cx="3540125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2739" name="Rectangle 3"/>
          <p:cNvSpPr>
            <a:spLocks noChangeArrowheads="1"/>
          </p:cNvSpPr>
          <p:nvPr/>
        </p:nvSpPr>
        <p:spPr bwMode="auto">
          <a:xfrm>
            <a:off x="3911600" y="4114800"/>
            <a:ext cx="5562600" cy="16764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50800" tIns="50800" rIns="108599" bIns="50800"/>
          <a:lstStyle/>
          <a:p>
            <a:pPr marL="6350">
              <a:defRPr/>
            </a:pPr>
            <a:r>
              <a:rPr lang="en-US" altLang="ja-JP" sz="44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MS PGothic"/>
                <a:cs typeface="MS PGothic"/>
                <a:sym typeface="Gill Sans"/>
              </a:rPr>
              <a:t>Thank You for your attention !</a:t>
            </a:r>
          </a:p>
        </p:txBody>
      </p:sp>
      <p:sp>
        <p:nvSpPr>
          <p:cNvPr id="373766" name="Rectangle 6"/>
          <p:cNvSpPr>
            <a:spLocks noChangeArrowheads="1"/>
          </p:cNvSpPr>
          <p:nvPr/>
        </p:nvSpPr>
        <p:spPr bwMode="auto">
          <a:xfrm>
            <a:off x="1625600" y="9328150"/>
            <a:ext cx="4738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/>
              </a:rPr>
              <a:t>12th -VCI 2010                 18.Feb, 2010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4" name="Rectangle 4"/>
          <p:cNvSpPr>
            <a:spLocks noChangeArrowheads="1"/>
          </p:cNvSpPr>
          <p:nvPr/>
        </p:nvSpPr>
        <p:spPr bwMode="auto">
          <a:xfrm>
            <a:off x="5969000" y="3886200"/>
            <a:ext cx="2100263" cy="7016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50800" tIns="50800" rIns="108599" bIns="50800"/>
          <a:lstStyle/>
          <a:p>
            <a:pPr marL="6350">
              <a:defRPr/>
            </a:pPr>
            <a:r>
              <a:rPr lang="en-US" sz="44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Spare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81" name="Picture 5" descr="BTF0907_ADC_analysis_w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9200" y="2362200"/>
            <a:ext cx="719931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905" name="Picture 4" descr="BTF0907_ADC_analysis_w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5000" y="2057400"/>
            <a:ext cx="719931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29" name="Rectangle 4"/>
          <p:cNvSpPr>
            <a:spLocks noChangeArrowheads="1"/>
          </p:cNvSpPr>
          <p:nvPr/>
        </p:nvSpPr>
        <p:spPr bwMode="auto">
          <a:xfrm>
            <a:off x="1625600" y="4495800"/>
            <a:ext cx="11049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/>
              <a:t>The number of photons produced per unit path length of a particle with charge </a:t>
            </a:r>
            <a:r>
              <a:rPr lang="en-US" sz="3000" i="1"/>
              <a:t>ze </a:t>
            </a:r>
            <a:r>
              <a:rPr lang="en-US" sz="3000"/>
              <a:t>and per unit energy interval of the photons is</a:t>
            </a:r>
          </a:p>
        </p:txBody>
      </p:sp>
      <p:pic>
        <p:nvPicPr>
          <p:cNvPr id="3809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78200" y="6248400"/>
            <a:ext cx="6948488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0931" name="Rectangle 7"/>
          <p:cNvSpPr>
            <a:spLocks noChangeArrowheads="1"/>
          </p:cNvSpPr>
          <p:nvPr/>
        </p:nvSpPr>
        <p:spPr bwMode="auto">
          <a:xfrm>
            <a:off x="1625600" y="914400"/>
            <a:ext cx="109728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Cherenkov Radiation. The angle </a:t>
            </a:r>
            <a:r>
              <a:rPr lang="en-US" sz="2800" i="1"/>
              <a:t>θc </a:t>
            </a:r>
            <a:r>
              <a:rPr lang="en-US" sz="2800"/>
              <a:t>of Cherenkov radiation, relative to the particle’s direction, for a particle with velocity </a:t>
            </a:r>
            <a:r>
              <a:rPr lang="en-US" sz="2800" i="1"/>
              <a:t>βc </a:t>
            </a:r>
            <a:r>
              <a:rPr lang="en-US" sz="2800"/>
              <a:t>in a medium with index of refraction </a:t>
            </a:r>
            <a:r>
              <a:rPr lang="en-US" sz="2800" i="1"/>
              <a:t>n </a:t>
            </a:r>
            <a:r>
              <a:rPr lang="en-US" sz="2800"/>
              <a:t>is</a:t>
            </a:r>
          </a:p>
        </p:txBody>
      </p:sp>
      <p:pic>
        <p:nvPicPr>
          <p:cNvPr id="38093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6800" y="2590800"/>
            <a:ext cx="76962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3" name="Rectangle 5"/>
          <p:cNvSpPr>
            <a:spLocks noChangeArrowheads="1"/>
          </p:cNvSpPr>
          <p:nvPr/>
        </p:nvSpPr>
        <p:spPr bwMode="auto">
          <a:xfrm>
            <a:off x="1701800" y="1524000"/>
            <a:ext cx="1097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Calculate the number of emitted Cherenkov radiation if electrons with energy 489 MeV bathing throw 1 cm quartz glass of refractive index (n = 1.46).</a:t>
            </a:r>
          </a:p>
        </p:txBody>
      </p:sp>
      <p:sp>
        <p:nvSpPr>
          <p:cNvPr id="381954" name="Rectangle 6"/>
          <p:cNvSpPr>
            <a:spLocks noChangeArrowheads="1"/>
          </p:cNvSpPr>
          <p:nvPr/>
        </p:nvSpPr>
        <p:spPr bwMode="auto">
          <a:xfrm>
            <a:off x="1625600" y="2590800"/>
            <a:ext cx="5268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According to the relativistic dynamics,</a:t>
            </a:r>
          </a:p>
        </p:txBody>
      </p:sp>
      <p:pic>
        <p:nvPicPr>
          <p:cNvPr id="3819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4200" y="3429000"/>
            <a:ext cx="2819400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195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68600" y="5105400"/>
            <a:ext cx="9372600" cy="200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7" name="Rectangle 4"/>
          <p:cNvSpPr>
            <a:spLocks noGrp="1" noChangeArrowheads="1"/>
          </p:cNvSpPr>
          <p:nvPr>
            <p:ph type="title"/>
          </p:nvPr>
        </p:nvSpPr>
        <p:spPr>
          <a:xfrm>
            <a:off x="6273800" y="609600"/>
            <a:ext cx="1447800" cy="712788"/>
          </a:xfrm>
        </p:spPr>
        <p:txBody>
          <a:bodyPr anchor="ctr"/>
          <a:lstStyle/>
          <a:p>
            <a:r>
              <a:rPr lang="en-US" smtClean="0"/>
              <a:t>TOF</a:t>
            </a:r>
          </a:p>
        </p:txBody>
      </p:sp>
      <p:sp>
        <p:nvSpPr>
          <p:cNvPr id="38297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49400" y="1752600"/>
            <a:ext cx="11455400" cy="2286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000" smtClean="0"/>
              <a:t>Ti = (TiLeft + TiRight)/2  average mean time for each detectors.</a:t>
            </a:r>
          </a:p>
          <a:p>
            <a:pPr>
              <a:lnSpc>
                <a:spcPct val="80000"/>
              </a:lnSpc>
            </a:pPr>
            <a:endParaRPr lang="en-US" sz="3000" smtClean="0"/>
          </a:p>
          <a:p>
            <a:pPr>
              <a:lnSpc>
                <a:spcPct val="80000"/>
              </a:lnSpc>
            </a:pPr>
            <a:r>
              <a:rPr lang="de-DE" sz="3000" smtClean="0"/>
              <a:t>TOF (</a:t>
            </a:r>
            <a:r>
              <a:rPr lang="en-US" sz="3000" smtClean="0"/>
              <a:t>Tc</a:t>
            </a:r>
            <a:r>
              <a:rPr lang="de-DE" sz="3000" smtClean="0"/>
              <a:t>, T1) = T</a:t>
            </a:r>
            <a:r>
              <a:rPr lang="de-DE" sz="3000" i="1" baseline="-25000" smtClean="0"/>
              <a:t>T1</a:t>
            </a:r>
            <a:r>
              <a:rPr lang="de-DE" sz="3000" i="1" smtClean="0"/>
              <a:t> </a:t>
            </a:r>
            <a:r>
              <a:rPr lang="de-DE" sz="3000" smtClean="0"/>
              <a:t>– T</a:t>
            </a:r>
            <a:r>
              <a:rPr lang="de-DE" sz="3000" i="1" baseline="-25000" smtClean="0"/>
              <a:t>C.</a:t>
            </a:r>
          </a:p>
          <a:p>
            <a:pPr>
              <a:lnSpc>
                <a:spcPct val="80000"/>
              </a:lnSpc>
            </a:pPr>
            <a:endParaRPr lang="de-DE" sz="3000" i="1" baseline="-25000" smtClean="0"/>
          </a:p>
          <a:p>
            <a:pPr>
              <a:lnSpc>
                <a:spcPct val="80000"/>
              </a:lnSpc>
            </a:pPr>
            <a:r>
              <a:rPr lang="en-US" sz="3000" smtClean="0"/>
              <a:t>The intrinsic timing resolution of each counter is obtained by solving three linear equations of the TOF resolutions among three counters, the Tc, the T1 and the T2</a:t>
            </a:r>
          </a:p>
        </p:txBody>
      </p:sp>
      <p:sp>
        <p:nvSpPr>
          <p:cNvPr id="382979" name="Rectangle 6"/>
          <p:cNvSpPr>
            <a:spLocks noChangeArrowheads="1"/>
          </p:cNvSpPr>
          <p:nvPr/>
        </p:nvSpPr>
        <p:spPr bwMode="auto">
          <a:xfrm>
            <a:off x="1778000" y="3200400"/>
            <a:ext cx="10795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 eaLnBrk="0" hangingPunct="0">
              <a:buClr>
                <a:srgbClr val="0061A0"/>
              </a:buClr>
              <a:buSzPct val="100000"/>
              <a:buFont typeface="Gill Sans"/>
              <a:buChar char="•"/>
            </a:pPr>
            <a:endParaRPr lang="de-DE" sz="3000">
              <a:solidFill>
                <a:srgbClr val="0061A0"/>
              </a:solidFill>
              <a:latin typeface="Gill Sans"/>
              <a:sym typeface="Gill Sans"/>
            </a:endParaRPr>
          </a:p>
        </p:txBody>
      </p:sp>
      <p:sp>
        <p:nvSpPr>
          <p:cNvPr id="382980" name="Rectangle 7"/>
          <p:cNvSpPr>
            <a:spLocks noChangeArrowheads="1"/>
          </p:cNvSpPr>
          <p:nvPr/>
        </p:nvSpPr>
        <p:spPr bwMode="auto">
          <a:xfrm>
            <a:off x="3149600" y="5562600"/>
            <a:ext cx="5410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 eaLnBrk="0" hangingPunct="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0061A0"/>
                </a:solidFill>
                <a:latin typeface="Symbol" pitchFamily="18" charset="2"/>
                <a:sym typeface="Gill Sans"/>
              </a:rPr>
              <a:t>s</a:t>
            </a:r>
            <a:r>
              <a:rPr lang="en-US" sz="3000" baseline="30000">
                <a:solidFill>
                  <a:srgbClr val="0061A0"/>
                </a:solidFill>
                <a:latin typeface="Gill Sans"/>
                <a:sym typeface="Gill Sans"/>
              </a:rPr>
              <a:t>2</a:t>
            </a:r>
            <a:r>
              <a:rPr lang="en-US" sz="3000" i="1">
                <a:solidFill>
                  <a:srgbClr val="0061A0"/>
                </a:solidFill>
                <a:latin typeface="Gill Sans"/>
                <a:sym typeface="Gill Sans"/>
              </a:rPr>
              <a:t>TOF </a:t>
            </a:r>
            <a:r>
              <a:rPr lang="en-US" sz="3000">
                <a:solidFill>
                  <a:srgbClr val="0061A0"/>
                </a:solidFill>
                <a:latin typeface="Gill Sans"/>
                <a:sym typeface="Gill Sans"/>
              </a:rPr>
              <a:t>(T</a:t>
            </a:r>
            <a:r>
              <a:rPr lang="en-US" sz="3000" baseline="-25000">
                <a:solidFill>
                  <a:srgbClr val="0061A0"/>
                </a:solidFill>
                <a:latin typeface="Gill Sans"/>
                <a:sym typeface="Gill Sans"/>
              </a:rPr>
              <a:t>C</a:t>
            </a:r>
            <a:r>
              <a:rPr lang="en-US" sz="3000">
                <a:solidFill>
                  <a:srgbClr val="0061A0"/>
                </a:solidFill>
                <a:latin typeface="Gill Sans"/>
                <a:sym typeface="Gill Sans"/>
              </a:rPr>
              <a:t>, T</a:t>
            </a:r>
            <a:r>
              <a:rPr lang="en-US" sz="3000" baseline="-25000">
                <a:solidFill>
                  <a:srgbClr val="0061A0"/>
                </a:solidFill>
                <a:latin typeface="Gill Sans"/>
                <a:sym typeface="Gill Sans"/>
              </a:rPr>
              <a:t>1</a:t>
            </a:r>
            <a:r>
              <a:rPr lang="en-US" sz="3000">
                <a:solidFill>
                  <a:srgbClr val="0061A0"/>
                </a:solidFill>
                <a:latin typeface="Gill Sans"/>
                <a:sym typeface="Gill Sans"/>
              </a:rPr>
              <a:t>) = </a:t>
            </a:r>
            <a:r>
              <a:rPr lang="en-US" sz="3000">
                <a:solidFill>
                  <a:srgbClr val="0061A0"/>
                </a:solidFill>
                <a:latin typeface="Symbol" pitchFamily="18" charset="2"/>
                <a:sym typeface="Gill Sans"/>
              </a:rPr>
              <a:t>s</a:t>
            </a:r>
            <a:r>
              <a:rPr lang="en-US" sz="3000" baseline="30000">
                <a:solidFill>
                  <a:srgbClr val="0061A0"/>
                </a:solidFill>
                <a:latin typeface="Gill Sans"/>
                <a:sym typeface="Gill Sans"/>
              </a:rPr>
              <a:t>2</a:t>
            </a:r>
            <a:r>
              <a:rPr lang="en-US" sz="3000" i="1">
                <a:solidFill>
                  <a:srgbClr val="0061A0"/>
                </a:solidFill>
                <a:latin typeface="Gill Sans"/>
                <a:sym typeface="Gill Sans"/>
              </a:rPr>
              <a:t>T</a:t>
            </a:r>
            <a:r>
              <a:rPr lang="en-US" sz="3000" baseline="-25000">
                <a:solidFill>
                  <a:srgbClr val="0061A0"/>
                </a:solidFill>
                <a:latin typeface="Gill Sans"/>
                <a:sym typeface="Gill Sans"/>
              </a:rPr>
              <a:t>C</a:t>
            </a:r>
            <a:r>
              <a:rPr lang="en-US" sz="3000">
                <a:solidFill>
                  <a:srgbClr val="0061A0"/>
                </a:solidFill>
                <a:latin typeface="Gill Sans"/>
                <a:sym typeface="Gill Sans"/>
              </a:rPr>
              <a:t> + </a:t>
            </a:r>
            <a:r>
              <a:rPr lang="en-US" sz="3000">
                <a:solidFill>
                  <a:srgbClr val="0061A0"/>
                </a:solidFill>
                <a:latin typeface="Symbol" pitchFamily="18" charset="2"/>
                <a:sym typeface="Gill Sans"/>
              </a:rPr>
              <a:t>s</a:t>
            </a:r>
            <a:r>
              <a:rPr lang="en-US" sz="3000" baseline="30000">
                <a:solidFill>
                  <a:srgbClr val="0061A0"/>
                </a:solidFill>
                <a:latin typeface="Gill Sans"/>
                <a:sym typeface="Gill Sans"/>
              </a:rPr>
              <a:t>2</a:t>
            </a:r>
            <a:r>
              <a:rPr lang="en-US" sz="3000" i="1">
                <a:solidFill>
                  <a:srgbClr val="0061A0"/>
                </a:solidFill>
                <a:latin typeface="Gill Sans"/>
                <a:sym typeface="Gill Sans"/>
              </a:rPr>
              <a:t>T</a:t>
            </a:r>
            <a:r>
              <a:rPr lang="en-US" sz="3000" baseline="-25000">
                <a:solidFill>
                  <a:srgbClr val="0061A0"/>
                </a:solidFill>
                <a:latin typeface="Gill Sans"/>
                <a:sym typeface="Gill Sans"/>
              </a:rPr>
              <a:t>T1</a:t>
            </a:r>
            <a:r>
              <a:rPr lang="en-US" sz="3000">
                <a:solidFill>
                  <a:srgbClr val="0061A0"/>
                </a:solidFill>
                <a:latin typeface="Gill Sans"/>
                <a:sym typeface="Gill Sans"/>
              </a:rPr>
              <a:t> </a:t>
            </a:r>
          </a:p>
          <a:p>
            <a:pPr marL="287338" indent="-228600" eaLnBrk="0" hangingPunct="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0061A0"/>
                </a:solidFill>
                <a:latin typeface="Symbol" pitchFamily="18" charset="2"/>
                <a:sym typeface="Gill Sans"/>
              </a:rPr>
              <a:t>s</a:t>
            </a:r>
            <a:r>
              <a:rPr lang="en-US" sz="3000" baseline="30000">
                <a:solidFill>
                  <a:srgbClr val="0061A0"/>
                </a:solidFill>
                <a:latin typeface="Gill Sans"/>
                <a:sym typeface="Gill Sans"/>
              </a:rPr>
              <a:t>2</a:t>
            </a:r>
            <a:r>
              <a:rPr lang="en-US" sz="3000" i="1">
                <a:solidFill>
                  <a:srgbClr val="0061A0"/>
                </a:solidFill>
                <a:latin typeface="Gill Sans"/>
                <a:sym typeface="Gill Sans"/>
              </a:rPr>
              <a:t>TOF</a:t>
            </a:r>
            <a:r>
              <a:rPr lang="en-US" sz="3000">
                <a:solidFill>
                  <a:srgbClr val="0061A0"/>
                </a:solidFill>
                <a:latin typeface="Gill Sans"/>
                <a:sym typeface="Gill Sans"/>
              </a:rPr>
              <a:t>(T</a:t>
            </a:r>
            <a:r>
              <a:rPr lang="en-US" sz="3000" baseline="-25000">
                <a:solidFill>
                  <a:srgbClr val="0061A0"/>
                </a:solidFill>
                <a:latin typeface="Gill Sans"/>
                <a:sym typeface="Gill Sans"/>
              </a:rPr>
              <a:t>C</a:t>
            </a:r>
            <a:r>
              <a:rPr lang="en-US" sz="3000">
                <a:solidFill>
                  <a:srgbClr val="0061A0"/>
                </a:solidFill>
                <a:latin typeface="Gill Sans"/>
                <a:sym typeface="Gill Sans"/>
              </a:rPr>
              <a:t>, T</a:t>
            </a:r>
            <a:r>
              <a:rPr lang="en-US" sz="3000" baseline="-25000">
                <a:solidFill>
                  <a:srgbClr val="0061A0"/>
                </a:solidFill>
                <a:latin typeface="Gill Sans"/>
                <a:sym typeface="Gill Sans"/>
              </a:rPr>
              <a:t>2</a:t>
            </a:r>
            <a:r>
              <a:rPr lang="en-US" sz="3000">
                <a:solidFill>
                  <a:srgbClr val="0061A0"/>
                </a:solidFill>
                <a:latin typeface="Gill Sans"/>
                <a:sym typeface="Gill Sans"/>
              </a:rPr>
              <a:t>) = </a:t>
            </a:r>
            <a:r>
              <a:rPr lang="en-US" sz="3000">
                <a:solidFill>
                  <a:srgbClr val="0061A0"/>
                </a:solidFill>
                <a:latin typeface="Symbol" pitchFamily="18" charset="2"/>
                <a:sym typeface="Gill Sans"/>
              </a:rPr>
              <a:t>s</a:t>
            </a:r>
            <a:r>
              <a:rPr lang="en-US" sz="3000" baseline="30000">
                <a:solidFill>
                  <a:srgbClr val="0061A0"/>
                </a:solidFill>
                <a:latin typeface="Gill Sans"/>
                <a:sym typeface="Gill Sans"/>
              </a:rPr>
              <a:t>2</a:t>
            </a:r>
            <a:r>
              <a:rPr lang="en-US" sz="3000" i="1">
                <a:solidFill>
                  <a:srgbClr val="0061A0"/>
                </a:solidFill>
                <a:latin typeface="Gill Sans"/>
                <a:sym typeface="Gill Sans"/>
              </a:rPr>
              <a:t>T</a:t>
            </a:r>
            <a:r>
              <a:rPr lang="en-US" sz="3000" baseline="-25000">
                <a:solidFill>
                  <a:srgbClr val="0061A0"/>
                </a:solidFill>
                <a:latin typeface="Gill Sans"/>
                <a:sym typeface="Gill Sans"/>
              </a:rPr>
              <a:t>C</a:t>
            </a:r>
            <a:r>
              <a:rPr lang="en-US" sz="3000">
                <a:solidFill>
                  <a:srgbClr val="0061A0"/>
                </a:solidFill>
                <a:latin typeface="Gill Sans"/>
                <a:sym typeface="Gill Sans"/>
              </a:rPr>
              <a:t> + </a:t>
            </a:r>
            <a:r>
              <a:rPr lang="en-US" sz="3000">
                <a:solidFill>
                  <a:srgbClr val="0061A0"/>
                </a:solidFill>
                <a:latin typeface="Symbol" pitchFamily="18" charset="2"/>
                <a:sym typeface="Gill Sans"/>
              </a:rPr>
              <a:t>s</a:t>
            </a:r>
            <a:r>
              <a:rPr lang="en-US" sz="3000" baseline="30000">
                <a:solidFill>
                  <a:srgbClr val="0061A0"/>
                </a:solidFill>
                <a:latin typeface="Gill Sans"/>
                <a:sym typeface="Gill Sans"/>
              </a:rPr>
              <a:t>2</a:t>
            </a:r>
            <a:r>
              <a:rPr lang="en-US" sz="3000" i="1">
                <a:solidFill>
                  <a:srgbClr val="0061A0"/>
                </a:solidFill>
                <a:latin typeface="Gill Sans"/>
                <a:sym typeface="Gill Sans"/>
              </a:rPr>
              <a:t>T</a:t>
            </a:r>
            <a:r>
              <a:rPr lang="en-US" sz="3000" baseline="-25000">
                <a:solidFill>
                  <a:srgbClr val="0061A0"/>
                </a:solidFill>
                <a:latin typeface="Gill Sans"/>
                <a:sym typeface="Gill Sans"/>
              </a:rPr>
              <a:t>T2</a:t>
            </a:r>
            <a:r>
              <a:rPr lang="en-US" sz="3000">
                <a:solidFill>
                  <a:srgbClr val="0061A0"/>
                </a:solidFill>
                <a:latin typeface="Gill Sans"/>
                <a:sym typeface="Gill Sans"/>
              </a:rPr>
              <a:t>  </a:t>
            </a:r>
          </a:p>
          <a:p>
            <a:pPr marL="287338" indent="-228600" eaLnBrk="0" hangingPunct="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0061A0"/>
                </a:solidFill>
                <a:latin typeface="Symbol" pitchFamily="18" charset="2"/>
                <a:sym typeface="Gill Sans"/>
              </a:rPr>
              <a:t>s</a:t>
            </a:r>
            <a:r>
              <a:rPr lang="en-US" sz="3000" baseline="30000">
                <a:solidFill>
                  <a:srgbClr val="0061A0"/>
                </a:solidFill>
                <a:latin typeface="Gill Sans"/>
                <a:sym typeface="Gill Sans"/>
              </a:rPr>
              <a:t>2</a:t>
            </a:r>
            <a:r>
              <a:rPr lang="en-US" sz="3000">
                <a:solidFill>
                  <a:srgbClr val="0061A0"/>
                </a:solidFill>
                <a:latin typeface="Gill Sans"/>
                <a:sym typeface="Gill Sans"/>
              </a:rPr>
              <a:t>TOF(T</a:t>
            </a:r>
            <a:r>
              <a:rPr lang="en-US" sz="3000" baseline="-25000">
                <a:solidFill>
                  <a:srgbClr val="0061A0"/>
                </a:solidFill>
                <a:latin typeface="Gill Sans"/>
                <a:sym typeface="Gill Sans"/>
              </a:rPr>
              <a:t>1</a:t>
            </a:r>
            <a:r>
              <a:rPr lang="en-US" sz="3000">
                <a:solidFill>
                  <a:srgbClr val="0061A0"/>
                </a:solidFill>
                <a:latin typeface="Gill Sans"/>
                <a:sym typeface="Gill Sans"/>
              </a:rPr>
              <a:t>, T</a:t>
            </a:r>
            <a:r>
              <a:rPr lang="en-US" sz="3000" baseline="-25000">
                <a:solidFill>
                  <a:srgbClr val="0061A0"/>
                </a:solidFill>
                <a:latin typeface="Gill Sans"/>
                <a:sym typeface="Gill Sans"/>
              </a:rPr>
              <a:t>2</a:t>
            </a:r>
            <a:r>
              <a:rPr lang="en-US" sz="3000">
                <a:solidFill>
                  <a:srgbClr val="0061A0"/>
                </a:solidFill>
                <a:latin typeface="Gill Sans"/>
                <a:sym typeface="Gill Sans"/>
              </a:rPr>
              <a:t>) = </a:t>
            </a:r>
            <a:r>
              <a:rPr lang="en-US" sz="3000">
                <a:solidFill>
                  <a:srgbClr val="0061A0"/>
                </a:solidFill>
                <a:latin typeface="Symbol" pitchFamily="18" charset="2"/>
                <a:sym typeface="Gill Sans"/>
              </a:rPr>
              <a:t>s</a:t>
            </a:r>
            <a:r>
              <a:rPr lang="en-US" sz="3000" baseline="30000">
                <a:solidFill>
                  <a:srgbClr val="0061A0"/>
                </a:solidFill>
                <a:latin typeface="Gill Sans"/>
                <a:sym typeface="Gill Sans"/>
              </a:rPr>
              <a:t>2</a:t>
            </a:r>
            <a:r>
              <a:rPr lang="en-US" sz="3000" i="1">
                <a:solidFill>
                  <a:srgbClr val="0061A0"/>
                </a:solidFill>
                <a:latin typeface="Gill Sans"/>
                <a:sym typeface="Gill Sans"/>
              </a:rPr>
              <a:t>T</a:t>
            </a:r>
            <a:r>
              <a:rPr lang="en-US" sz="3000" baseline="-25000">
                <a:solidFill>
                  <a:srgbClr val="0061A0"/>
                </a:solidFill>
                <a:latin typeface="Gill Sans"/>
                <a:sym typeface="Gill Sans"/>
              </a:rPr>
              <a:t>T2</a:t>
            </a:r>
            <a:r>
              <a:rPr lang="en-US" sz="3000">
                <a:solidFill>
                  <a:srgbClr val="0061A0"/>
                </a:solidFill>
                <a:latin typeface="Gill Sans"/>
                <a:sym typeface="Gill Sans"/>
              </a:rPr>
              <a:t> + </a:t>
            </a:r>
            <a:r>
              <a:rPr lang="en-US" sz="3000">
                <a:solidFill>
                  <a:srgbClr val="0061A0"/>
                </a:solidFill>
                <a:latin typeface="Symbol" pitchFamily="18" charset="2"/>
                <a:sym typeface="Gill Sans"/>
              </a:rPr>
              <a:t>s</a:t>
            </a:r>
            <a:r>
              <a:rPr lang="en-US" sz="3000" baseline="30000">
                <a:solidFill>
                  <a:srgbClr val="0061A0"/>
                </a:solidFill>
                <a:latin typeface="Gill Sans"/>
                <a:sym typeface="Gill Sans"/>
              </a:rPr>
              <a:t>2</a:t>
            </a:r>
            <a:r>
              <a:rPr lang="en-US" sz="3000" i="1">
                <a:solidFill>
                  <a:srgbClr val="0061A0"/>
                </a:solidFill>
                <a:latin typeface="Gill Sans"/>
                <a:sym typeface="Gill Sans"/>
              </a:rPr>
              <a:t>T</a:t>
            </a:r>
            <a:r>
              <a:rPr lang="en-US" sz="3000" baseline="-25000">
                <a:solidFill>
                  <a:srgbClr val="0061A0"/>
                </a:solidFill>
                <a:latin typeface="Gill Sans"/>
                <a:sym typeface="Gill Sans"/>
              </a:rPr>
              <a:t>T1</a:t>
            </a:r>
          </a:p>
        </p:txBody>
      </p:sp>
      <p:sp>
        <p:nvSpPr>
          <p:cNvPr id="382981" name="AutoShape 8"/>
          <p:cNvSpPr>
            <a:spLocks/>
          </p:cNvSpPr>
          <p:nvPr/>
        </p:nvSpPr>
        <p:spPr bwMode="auto">
          <a:xfrm>
            <a:off x="8559800" y="5638800"/>
            <a:ext cx="457200" cy="1524000"/>
          </a:xfrm>
          <a:prstGeom prst="rightBracket">
            <a:avLst>
              <a:gd name="adj" fmla="val 27778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82982" name="Rectangle 9"/>
          <p:cNvSpPr>
            <a:spLocks noChangeArrowheads="1"/>
          </p:cNvSpPr>
          <p:nvPr/>
        </p:nvSpPr>
        <p:spPr bwMode="auto">
          <a:xfrm>
            <a:off x="9398000" y="5638800"/>
            <a:ext cx="1371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 eaLnBrk="0" hangingPunct="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0061A0"/>
                </a:solidFill>
                <a:latin typeface="Symbol" pitchFamily="18" charset="2"/>
                <a:sym typeface="Gill Sans"/>
              </a:rPr>
              <a:t>s</a:t>
            </a:r>
            <a:r>
              <a:rPr lang="en-US" sz="3000" i="1">
                <a:solidFill>
                  <a:srgbClr val="0061A0"/>
                </a:solidFill>
                <a:latin typeface="Gill Sans"/>
                <a:sym typeface="Gill Sans"/>
              </a:rPr>
              <a:t>T</a:t>
            </a:r>
            <a:r>
              <a:rPr lang="en-US" sz="3000" baseline="-25000">
                <a:solidFill>
                  <a:srgbClr val="0061A0"/>
                </a:solidFill>
                <a:latin typeface="Gill Sans"/>
                <a:sym typeface="Gill Sans"/>
              </a:rPr>
              <a:t>C</a:t>
            </a:r>
            <a:r>
              <a:rPr lang="en-US" sz="3000">
                <a:solidFill>
                  <a:srgbClr val="0061A0"/>
                </a:solidFill>
                <a:latin typeface="Gill Sans"/>
                <a:sym typeface="Gill Sans"/>
              </a:rPr>
              <a:t> =</a:t>
            </a:r>
          </a:p>
          <a:p>
            <a:pPr marL="287338" indent="-228600" eaLnBrk="0" hangingPunct="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0061A0"/>
                </a:solidFill>
                <a:latin typeface="Symbol" pitchFamily="18" charset="2"/>
                <a:sym typeface="Gill Sans"/>
              </a:rPr>
              <a:t>s</a:t>
            </a:r>
            <a:r>
              <a:rPr lang="en-US" sz="3000" i="1">
                <a:solidFill>
                  <a:srgbClr val="0061A0"/>
                </a:solidFill>
                <a:latin typeface="Gill Sans"/>
                <a:sym typeface="Gill Sans"/>
              </a:rPr>
              <a:t>T</a:t>
            </a:r>
            <a:r>
              <a:rPr lang="en-US" sz="3000" baseline="-25000">
                <a:solidFill>
                  <a:srgbClr val="0061A0"/>
                </a:solidFill>
                <a:latin typeface="Gill Sans"/>
                <a:sym typeface="Gill Sans"/>
              </a:rPr>
              <a:t>T1</a:t>
            </a:r>
            <a:r>
              <a:rPr lang="en-US" sz="3000">
                <a:solidFill>
                  <a:srgbClr val="0061A0"/>
                </a:solidFill>
                <a:latin typeface="Gill Sans"/>
                <a:sym typeface="Gill Sans"/>
              </a:rPr>
              <a:t>= </a:t>
            </a:r>
          </a:p>
          <a:p>
            <a:pPr marL="287338" indent="-228600" eaLnBrk="0" hangingPunct="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0061A0"/>
                </a:solidFill>
                <a:latin typeface="Symbol" pitchFamily="18" charset="2"/>
                <a:sym typeface="Gill Sans"/>
              </a:rPr>
              <a:t>s</a:t>
            </a:r>
            <a:r>
              <a:rPr lang="en-US" sz="3000" i="1">
                <a:solidFill>
                  <a:srgbClr val="0061A0"/>
                </a:solidFill>
                <a:latin typeface="Gill Sans"/>
                <a:sym typeface="Gill Sans"/>
              </a:rPr>
              <a:t>T</a:t>
            </a:r>
            <a:r>
              <a:rPr lang="en-US" sz="3000" baseline="-25000">
                <a:solidFill>
                  <a:srgbClr val="0061A0"/>
                </a:solidFill>
                <a:latin typeface="Gill Sans"/>
                <a:sym typeface="Gill Sans"/>
              </a:rPr>
              <a:t>T2</a:t>
            </a:r>
            <a:r>
              <a:rPr lang="ar-EG" sz="3000" baseline="-25000">
                <a:solidFill>
                  <a:srgbClr val="0061A0"/>
                </a:solidFill>
                <a:latin typeface="Gill Sans"/>
                <a:sym typeface="Gill Sans"/>
              </a:rPr>
              <a:t>=</a:t>
            </a:r>
            <a:endParaRPr lang="en-US" sz="3000" baseline="-25000">
              <a:solidFill>
                <a:srgbClr val="0061A0"/>
              </a:solidFill>
              <a:latin typeface="Gill Sans"/>
              <a:sym typeface="Gill San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1" name="Text Box 3"/>
          <p:cNvSpPr txBox="1">
            <a:spLocks noGrp="1" noChangeArrowheads="1"/>
          </p:cNvSpPr>
          <p:nvPr/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D9FBAFF2-D4F0-4046-97DA-B8EDA7E4E556}" type="slidenum">
              <a:rPr lang="ar-SA" sz="1800">
                <a:solidFill>
                  <a:srgbClr val="808080"/>
                </a:solidFill>
              </a:rPr>
              <a:pPr algn="ctr"/>
              <a:t>29</a:t>
            </a:fld>
            <a:endParaRPr lang="en-US" sz="1800">
              <a:solidFill>
                <a:srgbClr val="808080"/>
              </a:solidFill>
            </a:endParaRPr>
          </a:p>
        </p:txBody>
      </p:sp>
      <p:sp>
        <p:nvSpPr>
          <p:cNvPr id="384002" name="Slide Number Placeholder 4"/>
          <p:cNvSpPr txBox="1">
            <a:spLocks noGrp="1"/>
          </p:cNvSpPr>
          <p:nvPr/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4747AA7E-F770-443F-AA17-B86AE9E8A361}" type="slidenum">
              <a:rPr lang="ar-SA" sz="1800">
                <a:solidFill>
                  <a:srgbClr val="808080"/>
                </a:solidFill>
              </a:rPr>
              <a:pPr algn="ctr"/>
              <a:t>29</a:t>
            </a:fld>
            <a:endParaRPr lang="en-US" sz="1800">
              <a:solidFill>
                <a:srgbClr val="808080"/>
              </a:solidFill>
            </a:endParaRPr>
          </a:p>
        </p:txBody>
      </p:sp>
      <p:pic>
        <p:nvPicPr>
          <p:cNvPr id="369667" name="Picture 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1000" y="4495800"/>
            <a:ext cx="88773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400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70693" name="Picture 8" descr="3D Character (84) [1600x1200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94750" y="304800"/>
            <a:ext cx="42100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67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549400" y="914400"/>
            <a:ext cx="11201400" cy="3479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Blip>
                <a:blip r:embed="rId5"/>
              </a:buBlip>
            </a:pP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</a:rPr>
              <a:t> All the QDC and TDC signals were recorded to PC </a:t>
            </a: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None/>
            </a:pP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</a:rPr>
              <a:t>   via CAMAC PCI bus interface and stored for ofﬂine </a:t>
            </a: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None/>
            </a:pP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</a:rPr>
              <a:t>   analysis.</a:t>
            </a: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None/>
            </a:pPr>
            <a:endParaRPr lang="en-US" sz="1600" smtClean="0">
              <a:solidFill>
                <a:srgbClr val="4D4D4D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Blip>
                <a:blip r:embed="rId5"/>
              </a:buBlip>
            </a:pP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  <a:sym typeface="Arial" charset="0"/>
              </a:rPr>
              <a:t> Figure shows Cherenkov counter recorded charge spectra for each MPPC side, while black and blue lines represent the charge distributions measured while beam-on and beam-off conditions. </a:t>
            </a:r>
          </a:p>
          <a:p>
            <a:pPr algn="just" eaLnBrk="1" hangingPunct="1">
              <a:lnSpc>
                <a:spcPct val="90000"/>
              </a:lnSpc>
              <a:buClr>
                <a:srgbClr val="4D4D4D"/>
              </a:buClr>
              <a:buFont typeface="Gill Sans"/>
              <a:buNone/>
            </a:pPr>
            <a:endParaRPr lang="en-US" sz="1600" smtClean="0">
              <a:solidFill>
                <a:srgbClr val="4D4D4D"/>
              </a:solidFill>
              <a:latin typeface="Arial" charset="0"/>
              <a:cs typeface="Arial" charset="0"/>
              <a:sym typeface="Arial" charset="0"/>
            </a:endParaRPr>
          </a:p>
          <a:p>
            <a:pPr>
              <a:lnSpc>
                <a:spcPct val="90000"/>
              </a:lnSpc>
              <a:buFont typeface="Gill Sans"/>
              <a:buBlip>
                <a:blip r:embed="rId5"/>
              </a:buBlip>
            </a:pP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  <a:sym typeface="Arial" charset="0"/>
              </a:rPr>
              <a:t> </a:t>
            </a: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</a:rPr>
              <a:t>In response to the penetrating particles, </a:t>
            </a: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  <a:sym typeface="Arial" charset="0"/>
              </a:rPr>
              <a:t>each MPPC sensor was able to detect </a:t>
            </a: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</a:rPr>
              <a:t>an average number of </a:t>
            </a:r>
            <a:r>
              <a:rPr lang="en-US" sz="2800" smtClean="0">
                <a:solidFill>
                  <a:srgbClr val="0066CC"/>
                </a:solidFill>
                <a:latin typeface="Arial" charset="0"/>
                <a:cs typeface="Arial" charset="0"/>
              </a:rPr>
              <a:t>8 </a:t>
            </a: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</a:rPr>
              <a:t>photons</a:t>
            </a:r>
            <a:r>
              <a:rPr lang="en-US" sz="2800" smtClean="0">
                <a:solidFill>
                  <a:srgbClr val="4D4D4D"/>
                </a:solidFill>
                <a:latin typeface="Arial" charset="0"/>
                <a:cs typeface="Arial" charset="0"/>
                <a:sym typeface="Arial" charset="0"/>
              </a:rPr>
              <a:t>. </a:t>
            </a:r>
          </a:p>
        </p:txBody>
      </p:sp>
      <p:sp>
        <p:nvSpPr>
          <p:cNvPr id="3840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59200" y="228600"/>
            <a:ext cx="6248400" cy="762000"/>
          </a:xfrm>
        </p:spPr>
        <p:txBody>
          <a:bodyPr/>
          <a:lstStyle/>
          <a:p>
            <a:pPr indent="0" algn="ctr" eaLnBrk="1" hangingPunct="1"/>
            <a:r>
              <a:rPr lang="en-US" altLang="ja-JP" sz="4000" b="1" smtClean="0">
                <a:solidFill>
                  <a:srgbClr val="0066CC"/>
                </a:solidFill>
                <a:latin typeface="Georgia" pitchFamily="18" charset="0"/>
                <a:ea typeface="MS PGothic" charset="-128"/>
                <a:cs typeface="Arial" charset="0"/>
              </a:rPr>
              <a:t>Beam test and results</a:t>
            </a:r>
            <a:endParaRPr lang="en-US" sz="4000" b="1" smtClean="0">
              <a:solidFill>
                <a:srgbClr val="0066CC"/>
              </a:solidFill>
              <a:latin typeface="Georgia" pitchFamily="18" charset="0"/>
              <a:ea typeface="MS PGothic" charset="-128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0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3696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3696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3696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3696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3696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9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7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9DB6930-FD2C-4A8E-BDA7-6EDE0547D127}" type="slidenum">
              <a:rPr lang="ar-SA" smtClean="0"/>
              <a:pPr/>
              <a:t>3</a:t>
            </a:fld>
            <a:endParaRPr lang="en-US" smtClean="0"/>
          </a:p>
        </p:txBody>
      </p:sp>
      <p:sp>
        <p:nvSpPr>
          <p:cNvPr id="60418" name="Text Box 3"/>
          <p:cNvSpPr txBox="1">
            <a:spLocks noGrp="1" noChangeArrowheads="1"/>
          </p:cNvSpPr>
          <p:nvPr/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1BE79EBA-A86F-482B-AE6C-306292E0C12D}" type="slidenum">
              <a:rPr lang="ar-SA" sz="1800">
                <a:solidFill>
                  <a:srgbClr val="808080"/>
                </a:solidFill>
              </a:rPr>
              <a:pPr algn="ctr"/>
              <a:t>3</a:t>
            </a:fld>
            <a:endParaRPr lang="en-US" sz="1800">
              <a:solidFill>
                <a:srgbClr val="808080"/>
              </a:solidFill>
            </a:endParaRPr>
          </a:p>
        </p:txBody>
      </p:sp>
      <p:sp>
        <p:nvSpPr>
          <p:cNvPr id="60419" name="Slide Number Placeholder 3"/>
          <p:cNvSpPr txBox="1">
            <a:spLocks noGrp="1"/>
          </p:cNvSpPr>
          <p:nvPr/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BE057F5F-D22F-4E43-8356-4597B935475A}" type="slidenum">
              <a:rPr lang="ar-SA" sz="1800">
                <a:solidFill>
                  <a:srgbClr val="808080"/>
                </a:solidFill>
              </a:rPr>
              <a:pPr algn="ctr"/>
              <a:t>3</a:t>
            </a:fld>
            <a:endParaRPr lang="en-US" sz="1800">
              <a:solidFill>
                <a:srgbClr val="808080"/>
              </a:solidFill>
            </a:endParaRPr>
          </a:p>
        </p:txBody>
      </p:sp>
      <p:sp>
        <p:nvSpPr>
          <p:cNvPr id="56323" name="Rectangle 6"/>
          <p:cNvSpPr>
            <a:spLocks noChangeArrowheads="1"/>
          </p:cNvSpPr>
          <p:nvPr/>
        </p:nvSpPr>
        <p:spPr bwMode="auto">
          <a:xfrm>
            <a:off x="5283200" y="990600"/>
            <a:ext cx="3538538" cy="1066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 anchor="ctr"/>
          <a:lstStyle/>
          <a:p>
            <a:pPr marL="6350" algn="ctr"/>
            <a:r>
              <a:rPr lang="en-US" sz="4000" b="1">
                <a:solidFill>
                  <a:srgbClr val="0066CC"/>
                </a:solidFill>
                <a:latin typeface="Georgia" pitchFamily="18" charset="0"/>
                <a:sym typeface="Gill Sans"/>
              </a:rPr>
              <a:t>Motivation</a:t>
            </a:r>
            <a:endParaRPr lang="en-GB" sz="4000" b="1">
              <a:solidFill>
                <a:srgbClr val="0066CC"/>
              </a:solidFill>
              <a:latin typeface="Georgia" pitchFamily="18" charset="0"/>
              <a:sym typeface="Gill Sans"/>
            </a:endParaRPr>
          </a:p>
        </p:txBody>
      </p:sp>
      <p:sp>
        <p:nvSpPr>
          <p:cNvPr id="56326" name="Rectangle 5"/>
          <p:cNvSpPr>
            <a:spLocks/>
          </p:cNvSpPr>
          <p:nvPr/>
        </p:nvSpPr>
        <p:spPr bwMode="auto">
          <a:xfrm>
            <a:off x="1778000" y="6400800"/>
            <a:ext cx="10820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en-US" altLang="ja-JP" sz="2800">
                <a:solidFill>
                  <a:srgbClr val="4D4D4D"/>
                </a:solidFill>
                <a:ea typeface="MS PGothic" charset="-128"/>
              </a:rPr>
              <a:t> </a:t>
            </a:r>
            <a:r>
              <a:rPr lang="en-US" altLang="ja-JP" sz="3000">
                <a:solidFill>
                  <a:srgbClr val="4D4D4D"/>
                </a:solidFill>
                <a:ea typeface="MS PGothic" charset="-128"/>
              </a:rPr>
              <a:t>If such a counter works and demonstrates a sufficient timing performance, it could be a valuable alternative for a beam line TOF-start counter, due to the advantages like cheapness, compactness, magnetic field resistance and simple operation.</a:t>
            </a:r>
            <a:endParaRPr lang="en-US" altLang="ja-JP" sz="3000">
              <a:solidFill>
                <a:srgbClr val="4D4D4D"/>
              </a:solidFill>
              <a:ea typeface="MS PGothic" charset="-128"/>
              <a:sym typeface="Gill Sans"/>
            </a:endParaRPr>
          </a:p>
        </p:txBody>
      </p:sp>
      <p:pic>
        <p:nvPicPr>
          <p:cNvPr id="604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9399" name="Picture 10" descr="3D Character (67) [1600x1200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404350" y="0"/>
            <a:ext cx="36004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5"/>
          <p:cNvSpPr>
            <a:spLocks/>
          </p:cNvSpPr>
          <p:nvPr/>
        </p:nvSpPr>
        <p:spPr bwMode="auto">
          <a:xfrm>
            <a:off x="1778000" y="2286000"/>
            <a:ext cx="10820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 Start detector working in a magnetic field</a:t>
            </a:r>
            <a:r>
              <a:rPr lang="en-US" altLang="ja-JP">
                <a:ea typeface="MS PGothic" charset="-128"/>
                <a:sym typeface="Gill Sans"/>
              </a:rPr>
              <a:t> </a:t>
            </a:r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with </a:t>
            </a:r>
          </a:p>
          <a:p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time resolution in the range of 100 ps is highly </a:t>
            </a:r>
          </a:p>
          <a:p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required, this motivated us to think about using </a:t>
            </a:r>
          </a:p>
          <a:p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SiPM for this purpose.</a:t>
            </a:r>
          </a:p>
        </p:txBody>
      </p:sp>
      <p:sp>
        <p:nvSpPr>
          <p:cNvPr id="56322" name="Rectangle 5"/>
          <p:cNvSpPr>
            <a:spLocks/>
          </p:cNvSpPr>
          <p:nvPr/>
        </p:nvSpPr>
        <p:spPr bwMode="auto">
          <a:xfrm>
            <a:off x="1701800" y="4343400"/>
            <a:ext cx="10820400" cy="1920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 Readout of promptly emitted Cherenkov light with SiPM is a promising combination, the idea is to benefit from the promptly emitted light to study the performance of the Cherenkov counter prototype based on the SiPM readout.</a:t>
            </a:r>
          </a:p>
        </p:txBody>
      </p:sp>
      <p:sp>
        <p:nvSpPr>
          <p:cNvPr id="57355" name="Rectangle 11"/>
          <p:cNvSpPr>
            <a:spLocks noChangeArrowheads="1"/>
          </p:cNvSpPr>
          <p:nvPr/>
        </p:nvSpPr>
        <p:spPr bwMode="auto">
          <a:xfrm>
            <a:off x="1625600" y="9328150"/>
            <a:ext cx="4738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/>
              </a:rPr>
              <a:t>12th -VCI 2010                 18.Feb, 2010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/>
      <p:bldP spid="56326" grpId="0"/>
      <p:bldP spid="2" grpId="0"/>
      <p:bldP spid="5632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7085" name="Group 33"/>
          <p:cNvGrpSpPr>
            <a:grpSpLocks/>
          </p:cNvGrpSpPr>
          <p:nvPr/>
        </p:nvGrpSpPr>
        <p:grpSpPr bwMode="auto">
          <a:xfrm>
            <a:off x="5588000" y="4953000"/>
            <a:ext cx="4648200" cy="2743200"/>
            <a:chOff x="5680" y="960"/>
            <a:chExt cx="2512" cy="1728"/>
          </a:xfrm>
        </p:grpSpPr>
        <p:pic>
          <p:nvPicPr>
            <p:cNvPr id="387086" name="Picture 91" descr="LeCroy3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680" y="960"/>
              <a:ext cx="2512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7087" name="Text Box 15"/>
            <p:cNvSpPr txBox="1">
              <a:spLocks noChangeArrowheads="1"/>
            </p:cNvSpPr>
            <p:nvPr/>
          </p:nvSpPr>
          <p:spPr bwMode="auto">
            <a:xfrm>
              <a:off x="7145" y="960"/>
              <a:ext cx="82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chemeClr val="accent2"/>
                  </a:solidFill>
                </a:rPr>
                <a:t>SiPM signal</a:t>
              </a:r>
            </a:p>
          </p:txBody>
        </p:sp>
        <p:sp>
          <p:nvSpPr>
            <p:cNvPr id="387088" name="Text Box 15"/>
            <p:cNvSpPr txBox="1">
              <a:spLocks noChangeArrowheads="1"/>
            </p:cNvSpPr>
            <p:nvPr/>
          </p:nvSpPr>
          <p:spPr bwMode="auto">
            <a:xfrm>
              <a:off x="5776" y="1436"/>
              <a:ext cx="78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chemeClr val="accent2"/>
                  </a:solidFill>
                </a:rPr>
                <a:t>Start signal</a:t>
              </a:r>
            </a:p>
          </p:txBody>
        </p:sp>
        <p:sp>
          <p:nvSpPr>
            <p:cNvPr id="387089" name="Text Box 15"/>
            <p:cNvSpPr txBox="1">
              <a:spLocks noChangeArrowheads="1"/>
            </p:cNvSpPr>
            <p:nvPr/>
          </p:nvSpPr>
          <p:spPr bwMode="auto">
            <a:xfrm>
              <a:off x="5872" y="2016"/>
              <a:ext cx="77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chemeClr val="accent2"/>
                  </a:solidFill>
                </a:rPr>
                <a:t>Stop</a:t>
              </a:r>
              <a:r>
                <a:rPr lang="en-GB" sz="2000">
                  <a:solidFill>
                    <a:schemeClr val="tx1"/>
                  </a:solidFill>
                </a:rPr>
                <a:t> </a:t>
              </a:r>
              <a:r>
                <a:rPr lang="en-GB" sz="2000">
                  <a:solidFill>
                    <a:schemeClr val="accent2"/>
                  </a:solidFill>
                </a:rPr>
                <a:t>signal</a:t>
              </a:r>
            </a:p>
          </p:txBody>
        </p:sp>
        <p:sp>
          <p:nvSpPr>
            <p:cNvPr id="387090" name="Line 95"/>
            <p:cNvSpPr>
              <a:spLocks noChangeShapeType="1"/>
            </p:cNvSpPr>
            <p:nvPr/>
          </p:nvSpPr>
          <p:spPr bwMode="auto">
            <a:xfrm flipH="1">
              <a:off x="6988" y="1113"/>
              <a:ext cx="189" cy="26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7091" name="Line 96"/>
            <p:cNvSpPr>
              <a:spLocks noChangeShapeType="1"/>
            </p:cNvSpPr>
            <p:nvPr/>
          </p:nvSpPr>
          <p:spPr bwMode="auto">
            <a:xfrm>
              <a:off x="6737" y="2144"/>
              <a:ext cx="28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7092" name="Line 97"/>
            <p:cNvSpPr>
              <a:spLocks noChangeShapeType="1"/>
            </p:cNvSpPr>
            <p:nvPr/>
          </p:nvSpPr>
          <p:spPr bwMode="auto">
            <a:xfrm>
              <a:off x="6643" y="1571"/>
              <a:ext cx="28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387084" name="Object 12"/>
          <p:cNvGraphicFramePr>
            <a:graphicFrameLocks noChangeAspect="1"/>
          </p:cNvGraphicFramePr>
          <p:nvPr>
            <p:ph/>
          </p:nvPr>
        </p:nvGraphicFramePr>
        <p:xfrm>
          <a:off x="5511800" y="2209800"/>
          <a:ext cx="4800600" cy="1663700"/>
        </p:xfrm>
        <a:graphic>
          <a:graphicData uri="http://schemas.openxmlformats.org/presentationml/2006/ole">
            <p:oleObj spid="_x0000_s387084" name="Equation" r:id="rId4" imgW="1612800" imgH="558720" progId="Equation.DSMT4">
              <p:embed/>
            </p:oleObj>
          </a:graphicData>
        </a:graphic>
      </p:graphicFrame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8097" name="Group 37"/>
          <p:cNvGrpSpPr>
            <a:grpSpLocks/>
          </p:cNvGrpSpPr>
          <p:nvPr/>
        </p:nvGrpSpPr>
        <p:grpSpPr bwMode="auto">
          <a:xfrm>
            <a:off x="1549400" y="0"/>
            <a:ext cx="11455400" cy="9753600"/>
            <a:chOff x="976" y="0"/>
            <a:chExt cx="7216" cy="6144"/>
          </a:xfrm>
        </p:grpSpPr>
        <p:pic>
          <p:nvPicPr>
            <p:cNvPr id="388111" name="Picture 10" descr="P7050220 [800x600]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76" y="0"/>
              <a:ext cx="7216" cy="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8112" name="Line 24"/>
            <p:cNvSpPr>
              <a:spLocks noChangeShapeType="1"/>
            </p:cNvSpPr>
            <p:nvPr/>
          </p:nvSpPr>
          <p:spPr bwMode="auto">
            <a:xfrm flipH="1">
              <a:off x="4720" y="2208"/>
              <a:ext cx="1075" cy="528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113" name="Line 25"/>
            <p:cNvSpPr>
              <a:spLocks noChangeShapeType="1"/>
            </p:cNvSpPr>
            <p:nvPr/>
          </p:nvSpPr>
          <p:spPr bwMode="auto">
            <a:xfrm flipH="1" flipV="1">
              <a:off x="5200" y="2688"/>
              <a:ext cx="1200" cy="624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114" name="Line 27"/>
            <p:cNvSpPr>
              <a:spLocks noChangeShapeType="1"/>
            </p:cNvSpPr>
            <p:nvPr/>
          </p:nvSpPr>
          <p:spPr bwMode="auto">
            <a:xfrm flipV="1">
              <a:off x="4432" y="5088"/>
              <a:ext cx="768" cy="24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115" name="Line 28"/>
            <p:cNvSpPr>
              <a:spLocks noChangeShapeType="1"/>
            </p:cNvSpPr>
            <p:nvPr/>
          </p:nvSpPr>
          <p:spPr bwMode="auto">
            <a:xfrm flipV="1">
              <a:off x="2032" y="2784"/>
              <a:ext cx="2448" cy="8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Dot"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116" name="Text Box 41"/>
            <p:cNvSpPr txBox="1">
              <a:spLocks noChangeArrowheads="1"/>
            </p:cNvSpPr>
            <p:nvPr/>
          </p:nvSpPr>
          <p:spPr bwMode="auto">
            <a:xfrm rot="-964538">
              <a:off x="2793" y="3312"/>
              <a:ext cx="15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2000">
                  <a:solidFill>
                    <a:srgbClr val="FFFF00"/>
                  </a:solidFill>
                </a:rPr>
                <a:t>(e</a:t>
              </a:r>
              <a:r>
                <a:rPr lang="it-IT" sz="2000" baseline="30000">
                  <a:solidFill>
                    <a:srgbClr val="FFFF00"/>
                  </a:solidFill>
                </a:rPr>
                <a:t>-/+</a:t>
              </a:r>
              <a:r>
                <a:rPr lang="it-IT" sz="2000">
                  <a:solidFill>
                    <a:srgbClr val="FFFF00"/>
                  </a:solidFill>
                </a:rPr>
                <a:t>) beam direction</a:t>
              </a:r>
              <a:endParaRPr lang="en-US" sz="2000">
                <a:solidFill>
                  <a:srgbClr val="FFFF00"/>
                </a:solidFill>
              </a:endParaRPr>
            </a:p>
          </p:txBody>
        </p:sp>
        <p:sp>
          <p:nvSpPr>
            <p:cNvPr id="388117" name="Text Box 43"/>
            <p:cNvSpPr txBox="1">
              <a:spLocks noChangeArrowheads="1"/>
            </p:cNvSpPr>
            <p:nvPr/>
          </p:nvSpPr>
          <p:spPr bwMode="auto">
            <a:xfrm>
              <a:off x="2770" y="5328"/>
              <a:ext cx="246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it-IT" sz="2000">
                  <a:solidFill>
                    <a:srgbClr val="FFFF00"/>
                  </a:solidFill>
                </a:rPr>
                <a:t>Water cooling sys,</a:t>
              </a:r>
            </a:p>
            <a:p>
              <a:pPr algn="ctr"/>
              <a:r>
                <a:rPr lang="it-IT" sz="2000">
                  <a:solidFill>
                    <a:srgbClr val="FFFF00"/>
                  </a:solidFill>
                </a:rPr>
                <a:t>Bias voltage sys, temp. controller</a:t>
              </a:r>
              <a:endParaRPr lang="en-US" sz="2000">
                <a:solidFill>
                  <a:srgbClr val="FFFF00"/>
                </a:solidFill>
              </a:endParaRPr>
            </a:p>
          </p:txBody>
        </p:sp>
        <p:sp>
          <p:nvSpPr>
            <p:cNvPr id="388118" name="Text Box 44"/>
            <p:cNvSpPr txBox="1">
              <a:spLocks noChangeArrowheads="1"/>
            </p:cNvSpPr>
            <p:nvPr/>
          </p:nvSpPr>
          <p:spPr bwMode="auto">
            <a:xfrm>
              <a:off x="6352" y="3072"/>
              <a:ext cx="142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FFFF00"/>
                  </a:solidFill>
                </a:rPr>
                <a:t>Calorimeter (Calo)</a:t>
              </a:r>
            </a:p>
          </p:txBody>
        </p:sp>
        <p:sp>
          <p:nvSpPr>
            <p:cNvPr id="388119" name="Line 53"/>
            <p:cNvSpPr>
              <a:spLocks noChangeShapeType="1"/>
            </p:cNvSpPr>
            <p:nvPr/>
          </p:nvSpPr>
          <p:spPr bwMode="auto">
            <a:xfrm flipV="1">
              <a:off x="4432" y="4512"/>
              <a:ext cx="1094" cy="816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8120" name="Line 54"/>
            <p:cNvSpPr>
              <a:spLocks noChangeShapeType="1"/>
            </p:cNvSpPr>
            <p:nvPr/>
          </p:nvSpPr>
          <p:spPr bwMode="auto">
            <a:xfrm flipV="1">
              <a:off x="4432" y="4800"/>
              <a:ext cx="1106" cy="528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8121" name="Text Box 42"/>
            <p:cNvSpPr txBox="1">
              <a:spLocks noChangeArrowheads="1"/>
            </p:cNvSpPr>
            <p:nvPr/>
          </p:nvSpPr>
          <p:spPr bwMode="auto">
            <a:xfrm>
              <a:off x="5776" y="2016"/>
              <a:ext cx="199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2000">
                  <a:solidFill>
                    <a:srgbClr val="FFFF00"/>
                  </a:solidFill>
                </a:rPr>
                <a:t>Cherenkov Counter Al box</a:t>
              </a:r>
              <a:endParaRPr lang="en-US" sz="2000">
                <a:solidFill>
                  <a:srgbClr val="FFFF00"/>
                </a:solidFill>
              </a:endParaRPr>
            </a:p>
          </p:txBody>
        </p:sp>
        <p:sp>
          <p:nvSpPr>
            <p:cNvPr id="388122" name="Rectangle 30"/>
            <p:cNvSpPr>
              <a:spLocks noChangeArrowheads="1"/>
            </p:cNvSpPr>
            <p:nvPr/>
          </p:nvSpPr>
          <p:spPr bwMode="auto">
            <a:xfrm>
              <a:off x="1131" y="2951"/>
              <a:ext cx="136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000">
                  <a:solidFill>
                    <a:srgbClr val="FFFF00"/>
                  </a:solidFill>
                  <a:ea typeface="MS PGothic" charset="-128"/>
                </a:rPr>
                <a:t>Start counter (T1)</a:t>
              </a:r>
              <a:endParaRPr lang="en-US" sz="2000">
                <a:solidFill>
                  <a:srgbClr val="FFFF00"/>
                </a:solidFill>
              </a:endParaRPr>
            </a:p>
          </p:txBody>
        </p:sp>
        <p:sp>
          <p:nvSpPr>
            <p:cNvPr id="388123" name="Line 31"/>
            <p:cNvSpPr>
              <a:spLocks noChangeShapeType="1"/>
            </p:cNvSpPr>
            <p:nvPr/>
          </p:nvSpPr>
          <p:spPr bwMode="auto">
            <a:xfrm>
              <a:off x="1888" y="3264"/>
              <a:ext cx="336" cy="288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8124" name="Rectangle 32"/>
            <p:cNvSpPr>
              <a:spLocks noChangeArrowheads="1"/>
            </p:cNvSpPr>
            <p:nvPr/>
          </p:nvSpPr>
          <p:spPr bwMode="auto">
            <a:xfrm>
              <a:off x="3520" y="1824"/>
              <a:ext cx="136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FFFF00"/>
                  </a:solidFill>
                  <a:ea typeface="MS PGothic" charset="-128"/>
                </a:rPr>
                <a:t>Start counter (T1)</a:t>
              </a:r>
              <a:endParaRPr lang="en-US" sz="2000">
                <a:solidFill>
                  <a:srgbClr val="FFFF00"/>
                </a:solidFill>
              </a:endParaRPr>
            </a:p>
          </p:txBody>
        </p:sp>
        <p:sp>
          <p:nvSpPr>
            <p:cNvPr id="388125" name="Line 33"/>
            <p:cNvSpPr>
              <a:spLocks noChangeShapeType="1"/>
            </p:cNvSpPr>
            <p:nvPr/>
          </p:nvSpPr>
          <p:spPr bwMode="auto">
            <a:xfrm>
              <a:off x="4048" y="2160"/>
              <a:ext cx="192" cy="672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8126" name="Line 24"/>
            <p:cNvSpPr>
              <a:spLocks noChangeShapeType="1"/>
            </p:cNvSpPr>
            <p:nvPr/>
          </p:nvSpPr>
          <p:spPr bwMode="auto">
            <a:xfrm flipV="1">
              <a:off x="4528" y="3607"/>
              <a:ext cx="336" cy="329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127" name="Rectangle 35"/>
            <p:cNvSpPr>
              <a:spLocks noChangeArrowheads="1"/>
            </p:cNvSpPr>
            <p:nvPr/>
          </p:nvSpPr>
          <p:spPr bwMode="auto">
            <a:xfrm>
              <a:off x="3472" y="3936"/>
              <a:ext cx="112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FFFF00"/>
                  </a:solidFill>
                  <a:ea typeface="MS PGothic" charset="-128"/>
                </a:rPr>
                <a:t>Vacuum valve</a:t>
              </a:r>
            </a:p>
          </p:txBody>
        </p:sp>
      </p:grpSp>
      <p:pic>
        <p:nvPicPr>
          <p:cNvPr id="381957" name="Picture 8" descr="P1070447 [800x600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2738" y="0"/>
            <a:ext cx="11422062" cy="979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0691" name="Rectangle 2"/>
          <p:cNvSpPr>
            <a:spLocks noChangeArrowheads="1"/>
          </p:cNvSpPr>
          <p:nvPr/>
        </p:nvSpPr>
        <p:spPr bwMode="auto">
          <a:xfrm>
            <a:off x="5283200" y="0"/>
            <a:ext cx="4343400" cy="1320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>
            <a:spAutoFit/>
          </a:bodyPr>
          <a:lstStyle/>
          <a:p>
            <a:pPr marL="6350" algn="ctr"/>
            <a:r>
              <a:rPr lang="en-US" sz="4000" b="1">
                <a:solidFill>
                  <a:schemeClr val="bg1"/>
                </a:solidFill>
                <a:latin typeface="Georgia" pitchFamily="18" charset="0"/>
                <a:sym typeface="Gill Sans"/>
              </a:rPr>
              <a:t>Detector setup (BTF-hall)</a:t>
            </a:r>
          </a:p>
        </p:txBody>
      </p:sp>
      <p:grpSp>
        <p:nvGrpSpPr>
          <p:cNvPr id="381990" name="Group 38"/>
          <p:cNvGrpSpPr>
            <a:grpSpLocks/>
          </p:cNvGrpSpPr>
          <p:nvPr/>
        </p:nvGrpSpPr>
        <p:grpSpPr bwMode="auto">
          <a:xfrm>
            <a:off x="1854200" y="838200"/>
            <a:ext cx="10134600" cy="7178675"/>
            <a:chOff x="1168" y="528"/>
            <a:chExt cx="6384" cy="4522"/>
          </a:xfrm>
        </p:grpSpPr>
        <p:sp>
          <p:nvSpPr>
            <p:cNvPr id="388101" name="Rectangle 32"/>
            <p:cNvSpPr>
              <a:spLocks noChangeArrowheads="1"/>
            </p:cNvSpPr>
            <p:nvPr/>
          </p:nvSpPr>
          <p:spPr bwMode="auto">
            <a:xfrm>
              <a:off x="1168" y="1104"/>
              <a:ext cx="136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FFFF00"/>
                  </a:solidFill>
                  <a:ea typeface="MS PGothic" charset="-128"/>
                </a:rPr>
                <a:t>Start counter (T1)</a:t>
              </a:r>
              <a:endParaRPr lang="en-US" sz="2000">
                <a:solidFill>
                  <a:srgbClr val="FFFF00"/>
                </a:solidFill>
              </a:endParaRPr>
            </a:p>
          </p:txBody>
        </p:sp>
        <p:sp>
          <p:nvSpPr>
            <p:cNvPr id="388102" name="Line 25"/>
            <p:cNvSpPr>
              <a:spLocks noChangeShapeType="1"/>
            </p:cNvSpPr>
            <p:nvPr/>
          </p:nvSpPr>
          <p:spPr bwMode="auto">
            <a:xfrm>
              <a:off x="1744" y="1440"/>
              <a:ext cx="624" cy="120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103" name="Text Box 42"/>
            <p:cNvSpPr txBox="1">
              <a:spLocks noChangeArrowheads="1"/>
            </p:cNvSpPr>
            <p:nvPr/>
          </p:nvSpPr>
          <p:spPr bwMode="auto">
            <a:xfrm>
              <a:off x="4528" y="4368"/>
              <a:ext cx="185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it-IT" sz="2000">
                  <a:solidFill>
                    <a:srgbClr val="FFFF00"/>
                  </a:solidFill>
                </a:rPr>
                <a:t>Cherenkov Counter (C1)</a:t>
              </a:r>
              <a:endParaRPr lang="en-US" sz="2000">
                <a:solidFill>
                  <a:srgbClr val="FFFF00"/>
                </a:solidFill>
              </a:endParaRPr>
            </a:p>
          </p:txBody>
        </p:sp>
        <p:sp>
          <p:nvSpPr>
            <p:cNvPr id="388104" name="Line 20"/>
            <p:cNvSpPr>
              <a:spLocks noChangeShapeType="1"/>
            </p:cNvSpPr>
            <p:nvPr/>
          </p:nvSpPr>
          <p:spPr bwMode="auto">
            <a:xfrm flipV="1">
              <a:off x="3520" y="528"/>
              <a:ext cx="240" cy="432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105" name="Text Box 46"/>
            <p:cNvSpPr txBox="1">
              <a:spLocks noChangeArrowheads="1"/>
            </p:cNvSpPr>
            <p:nvPr/>
          </p:nvSpPr>
          <p:spPr bwMode="auto">
            <a:xfrm>
              <a:off x="3136" y="912"/>
              <a:ext cx="147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it-IT" sz="2000">
                  <a:solidFill>
                    <a:srgbClr val="FFFF00"/>
                  </a:solidFill>
                </a:rPr>
                <a:t>Analoge signal out.</a:t>
              </a:r>
              <a:endParaRPr lang="en-US" sz="2000">
                <a:solidFill>
                  <a:srgbClr val="FFFF00"/>
                </a:solidFill>
              </a:endParaRPr>
            </a:p>
          </p:txBody>
        </p:sp>
        <p:sp>
          <p:nvSpPr>
            <p:cNvPr id="388106" name="Text Box 52"/>
            <p:cNvSpPr txBox="1">
              <a:spLocks noChangeArrowheads="1"/>
            </p:cNvSpPr>
            <p:nvPr/>
          </p:nvSpPr>
          <p:spPr bwMode="auto">
            <a:xfrm>
              <a:off x="4768" y="1008"/>
              <a:ext cx="12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it-IT" sz="2000">
                  <a:solidFill>
                    <a:srgbClr val="FFFF00"/>
                  </a:solidFill>
                </a:rPr>
                <a:t>Bias connectors</a:t>
              </a:r>
              <a:endParaRPr lang="en-US" sz="2000">
                <a:solidFill>
                  <a:srgbClr val="FFFF00"/>
                </a:solidFill>
              </a:endParaRPr>
            </a:p>
          </p:txBody>
        </p:sp>
        <p:sp>
          <p:nvSpPr>
            <p:cNvPr id="388107" name="Line 25"/>
            <p:cNvSpPr>
              <a:spLocks noChangeShapeType="1"/>
            </p:cNvSpPr>
            <p:nvPr/>
          </p:nvSpPr>
          <p:spPr bwMode="auto">
            <a:xfrm flipH="1" flipV="1">
              <a:off x="4720" y="2832"/>
              <a:ext cx="720" cy="1488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108" name="Line 25"/>
            <p:cNvSpPr>
              <a:spLocks noChangeShapeType="1"/>
            </p:cNvSpPr>
            <p:nvPr/>
          </p:nvSpPr>
          <p:spPr bwMode="auto">
            <a:xfrm flipV="1">
              <a:off x="5488" y="528"/>
              <a:ext cx="288" cy="48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109" name="Line 24"/>
            <p:cNvSpPr>
              <a:spLocks noChangeShapeType="1"/>
            </p:cNvSpPr>
            <p:nvPr/>
          </p:nvSpPr>
          <p:spPr bwMode="auto">
            <a:xfrm flipV="1">
              <a:off x="7168" y="4368"/>
              <a:ext cx="384" cy="384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110" name="Rectangle 35"/>
            <p:cNvSpPr>
              <a:spLocks noChangeArrowheads="1"/>
            </p:cNvSpPr>
            <p:nvPr/>
          </p:nvSpPr>
          <p:spPr bwMode="auto">
            <a:xfrm>
              <a:off x="6400" y="4800"/>
              <a:ext cx="112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FFFF00"/>
                  </a:solidFill>
                  <a:ea typeface="MS PGothic" charset="-128"/>
                </a:rPr>
                <a:t>Vacuum valve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381957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516 -0.22087 L 0.04273 0.22965 " pathEditMode="relative" rAng="0" ptsTypes="AA">
                                      <p:cBhvr>
                                        <p:cTn id="10" dur="1000" spd="-100000" fill="hold"/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0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179" name="Group 35"/>
          <p:cNvGrpSpPr>
            <a:grpSpLocks/>
          </p:cNvGrpSpPr>
          <p:nvPr/>
        </p:nvGrpSpPr>
        <p:grpSpPr bwMode="auto">
          <a:xfrm>
            <a:off x="1585913" y="304800"/>
            <a:ext cx="11455400" cy="9448800"/>
            <a:chOff x="999" y="192"/>
            <a:chExt cx="7216" cy="5952"/>
          </a:xfrm>
        </p:grpSpPr>
        <p:sp>
          <p:nvSpPr>
            <p:cNvPr id="389134" name="Rectangle 2"/>
            <p:cNvSpPr>
              <a:spLocks noChangeArrowheads="1"/>
            </p:cNvSpPr>
            <p:nvPr/>
          </p:nvSpPr>
          <p:spPr bwMode="auto">
            <a:xfrm>
              <a:off x="2128" y="192"/>
              <a:ext cx="4464" cy="44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50800" tIns="50800" rIns="108599" bIns="50800">
              <a:spAutoFit/>
            </a:bodyPr>
            <a:lstStyle/>
            <a:p>
              <a:pPr marL="6350" algn="ctr"/>
              <a:r>
                <a:rPr lang="en-US" sz="4000" b="1">
                  <a:solidFill>
                    <a:srgbClr val="0066CC"/>
                  </a:solidFill>
                  <a:latin typeface="Georgia" pitchFamily="18" charset="0"/>
                  <a:sym typeface="Gill Sans"/>
                </a:rPr>
                <a:t>Detector setup (BTF-hall)</a:t>
              </a:r>
            </a:p>
          </p:txBody>
        </p:sp>
        <p:grpSp>
          <p:nvGrpSpPr>
            <p:cNvPr id="389135" name="Group 37"/>
            <p:cNvGrpSpPr>
              <a:grpSpLocks/>
            </p:cNvGrpSpPr>
            <p:nvPr/>
          </p:nvGrpSpPr>
          <p:grpSpPr bwMode="auto">
            <a:xfrm>
              <a:off x="999" y="768"/>
              <a:ext cx="7216" cy="5376"/>
              <a:chOff x="999" y="768"/>
              <a:chExt cx="7216" cy="5376"/>
            </a:xfrm>
          </p:grpSpPr>
          <p:pic>
            <p:nvPicPr>
              <p:cNvPr id="389136" name="Picture 38" descr="P7060249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999" y="768"/>
                <a:ext cx="7216" cy="5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89137" name="Group 39"/>
              <p:cNvGrpSpPr>
                <a:grpSpLocks/>
              </p:cNvGrpSpPr>
              <p:nvPr/>
            </p:nvGrpSpPr>
            <p:grpSpPr bwMode="auto">
              <a:xfrm>
                <a:off x="2249" y="1056"/>
                <a:ext cx="5622" cy="4426"/>
                <a:chOff x="2249" y="1056"/>
                <a:chExt cx="5622" cy="4426"/>
              </a:xfrm>
            </p:grpSpPr>
            <p:sp>
              <p:nvSpPr>
                <p:cNvPr id="389138" name="Line 24"/>
                <p:cNvSpPr>
                  <a:spLocks noChangeShapeType="1"/>
                </p:cNvSpPr>
                <p:nvPr/>
              </p:nvSpPr>
              <p:spPr bwMode="auto">
                <a:xfrm flipH="1">
                  <a:off x="5680" y="1344"/>
                  <a:ext cx="192" cy="1200"/>
                </a:xfrm>
                <a:prstGeom prst="line">
                  <a:avLst/>
                </a:prstGeom>
                <a:noFill/>
                <a:ln w="28575">
                  <a:solidFill>
                    <a:srgbClr val="FFFF0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9139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3136" y="2688"/>
                  <a:ext cx="2400" cy="336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prstDash val="dashDot"/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9140" name="Text Box 41"/>
                <p:cNvSpPr txBox="1">
                  <a:spLocks noChangeArrowheads="1"/>
                </p:cNvSpPr>
                <p:nvPr/>
              </p:nvSpPr>
              <p:spPr bwMode="auto">
                <a:xfrm rot="-383065">
                  <a:off x="3479" y="3168"/>
                  <a:ext cx="1529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2000">
                      <a:solidFill>
                        <a:srgbClr val="FFFF00"/>
                      </a:solidFill>
                    </a:rPr>
                    <a:t>(e</a:t>
                  </a:r>
                  <a:r>
                    <a:rPr lang="it-IT" sz="2000" baseline="30000">
                      <a:solidFill>
                        <a:srgbClr val="FFFF00"/>
                      </a:solidFill>
                    </a:rPr>
                    <a:t>-/+</a:t>
                  </a:r>
                  <a:r>
                    <a:rPr lang="it-IT" sz="2000">
                      <a:solidFill>
                        <a:srgbClr val="FFFF00"/>
                      </a:solidFill>
                    </a:rPr>
                    <a:t>) beam direction</a:t>
                  </a:r>
                  <a:endParaRPr lang="en-US" sz="2000">
                    <a:solidFill>
                      <a:srgbClr val="FFFF00"/>
                    </a:solidFill>
                  </a:endParaRPr>
                </a:p>
              </p:txBody>
            </p:sp>
            <p:grpSp>
              <p:nvGrpSpPr>
                <p:cNvPr id="389141" name="Group 43"/>
                <p:cNvGrpSpPr>
                  <a:grpSpLocks/>
                </p:cNvGrpSpPr>
                <p:nvPr/>
              </p:nvGrpSpPr>
              <p:grpSpPr bwMode="auto">
                <a:xfrm>
                  <a:off x="6208" y="2640"/>
                  <a:ext cx="1663" cy="1018"/>
                  <a:chOff x="6208" y="2640"/>
                  <a:chExt cx="1663" cy="1018"/>
                </a:xfrm>
              </p:grpSpPr>
              <p:sp>
                <p:nvSpPr>
                  <p:cNvPr id="389155" name="Line 2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6208" y="2640"/>
                    <a:ext cx="816" cy="768"/>
                  </a:xfrm>
                  <a:prstGeom prst="line">
                    <a:avLst/>
                  </a:prstGeom>
                  <a:noFill/>
                  <a:ln w="28575">
                    <a:solidFill>
                      <a:srgbClr val="FFFF00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89156" name="Text 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48" y="3408"/>
                    <a:ext cx="1423" cy="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2000">
                        <a:solidFill>
                          <a:srgbClr val="FFFF00"/>
                        </a:solidFill>
                      </a:rPr>
                      <a:t>Calorimeter (Calo)</a:t>
                    </a:r>
                  </a:p>
                </p:txBody>
              </p:sp>
            </p:grpSp>
            <p:grpSp>
              <p:nvGrpSpPr>
                <p:cNvPr id="389142" name="Group 46"/>
                <p:cNvGrpSpPr>
                  <a:grpSpLocks/>
                </p:cNvGrpSpPr>
                <p:nvPr/>
              </p:nvGrpSpPr>
              <p:grpSpPr bwMode="auto">
                <a:xfrm>
                  <a:off x="3632" y="4224"/>
                  <a:ext cx="2768" cy="1258"/>
                  <a:chOff x="2770" y="4512"/>
                  <a:chExt cx="2768" cy="1258"/>
                </a:xfrm>
              </p:grpSpPr>
              <p:sp>
                <p:nvSpPr>
                  <p:cNvPr id="389151" name="Line 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32" y="5088"/>
                    <a:ext cx="768" cy="24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00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89152" name="Text Box 4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70" y="5328"/>
                    <a:ext cx="2461" cy="4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it-IT" sz="2000">
                        <a:solidFill>
                          <a:srgbClr val="FFFF00"/>
                        </a:solidFill>
                      </a:rPr>
                      <a:t>Water cooling sys,</a:t>
                    </a:r>
                  </a:p>
                  <a:p>
                    <a:pPr algn="ctr"/>
                    <a:r>
                      <a:rPr lang="it-IT" sz="2000">
                        <a:solidFill>
                          <a:srgbClr val="FFFF00"/>
                        </a:solidFill>
                      </a:rPr>
                      <a:t>Bias voltage sys, temp. controller</a:t>
                    </a:r>
                    <a:endParaRPr lang="en-US" sz="2000">
                      <a:solidFill>
                        <a:srgbClr val="FFFF00"/>
                      </a:solidFill>
                    </a:endParaRPr>
                  </a:p>
                </p:txBody>
              </p:sp>
              <p:sp>
                <p:nvSpPr>
                  <p:cNvPr id="389153" name="Line 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32" y="4512"/>
                    <a:ext cx="1094" cy="816"/>
                  </a:xfrm>
                  <a:prstGeom prst="line">
                    <a:avLst/>
                  </a:prstGeom>
                  <a:noFill/>
                  <a:ln w="28575">
                    <a:solidFill>
                      <a:srgbClr val="FFFF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89154" name="Line 5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32" y="4800"/>
                    <a:ext cx="1106" cy="528"/>
                  </a:xfrm>
                  <a:prstGeom prst="line">
                    <a:avLst/>
                  </a:prstGeom>
                  <a:noFill/>
                  <a:ln w="28575">
                    <a:solidFill>
                      <a:srgbClr val="FFFF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89143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5008" y="1056"/>
                  <a:ext cx="1992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2000">
                      <a:solidFill>
                        <a:srgbClr val="FFFF00"/>
                      </a:solidFill>
                    </a:rPr>
                    <a:t>Cherenkov Counter Al box</a:t>
                  </a:r>
                  <a:endParaRPr lang="en-US" sz="200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89144" name="Rectangle 30"/>
                <p:cNvSpPr>
                  <a:spLocks noChangeArrowheads="1"/>
                </p:cNvSpPr>
                <p:nvPr/>
              </p:nvSpPr>
              <p:spPr bwMode="auto">
                <a:xfrm>
                  <a:off x="2249" y="2496"/>
                  <a:ext cx="1367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ja-JP" sz="2000">
                      <a:solidFill>
                        <a:srgbClr val="FFFF00"/>
                      </a:solidFill>
                      <a:ea typeface="MS PGothic" charset="-128"/>
                    </a:rPr>
                    <a:t>Start counter (T1)</a:t>
                  </a:r>
                  <a:endParaRPr lang="en-US" sz="200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89145" name="Line 31"/>
                <p:cNvSpPr>
                  <a:spLocks noChangeShapeType="1"/>
                </p:cNvSpPr>
                <p:nvPr/>
              </p:nvSpPr>
              <p:spPr bwMode="auto">
                <a:xfrm>
                  <a:off x="2944" y="2736"/>
                  <a:ext cx="336" cy="288"/>
                </a:xfrm>
                <a:prstGeom prst="line">
                  <a:avLst/>
                </a:prstGeom>
                <a:noFill/>
                <a:ln w="28575">
                  <a:solidFill>
                    <a:srgbClr val="FFCC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9146" name="Rectangle 32"/>
                <p:cNvSpPr>
                  <a:spLocks noChangeArrowheads="1"/>
                </p:cNvSpPr>
                <p:nvPr/>
              </p:nvSpPr>
              <p:spPr bwMode="auto">
                <a:xfrm>
                  <a:off x="4409" y="1776"/>
                  <a:ext cx="1367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000">
                      <a:solidFill>
                        <a:srgbClr val="FFFF00"/>
                      </a:solidFill>
                      <a:ea typeface="MS PGothic" charset="-128"/>
                    </a:rPr>
                    <a:t>Start counter (T1)</a:t>
                  </a:r>
                  <a:endParaRPr lang="en-US" sz="200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389147" name="Line 33"/>
                <p:cNvSpPr>
                  <a:spLocks noChangeShapeType="1"/>
                </p:cNvSpPr>
                <p:nvPr/>
              </p:nvSpPr>
              <p:spPr bwMode="auto">
                <a:xfrm>
                  <a:off x="5104" y="2016"/>
                  <a:ext cx="192" cy="672"/>
                </a:xfrm>
                <a:prstGeom prst="line">
                  <a:avLst/>
                </a:prstGeom>
                <a:noFill/>
                <a:ln w="28575">
                  <a:solidFill>
                    <a:srgbClr val="FFCC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89148" name="Group 56"/>
                <p:cNvGrpSpPr>
                  <a:grpSpLocks/>
                </p:cNvGrpSpPr>
                <p:nvPr/>
              </p:nvGrpSpPr>
              <p:grpSpPr bwMode="auto">
                <a:xfrm>
                  <a:off x="4672" y="3600"/>
                  <a:ext cx="1392" cy="579"/>
                  <a:chOff x="3472" y="3607"/>
                  <a:chExt cx="1392" cy="579"/>
                </a:xfrm>
              </p:grpSpPr>
              <p:sp>
                <p:nvSpPr>
                  <p:cNvPr id="389149" name="Line 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28" y="3607"/>
                    <a:ext cx="336" cy="329"/>
                  </a:xfrm>
                  <a:prstGeom prst="line">
                    <a:avLst/>
                  </a:prstGeom>
                  <a:noFill/>
                  <a:ln w="28575">
                    <a:solidFill>
                      <a:srgbClr val="FFFF00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89150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472" y="3936"/>
                    <a:ext cx="1121" cy="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ja-JP" sz="2000">
                        <a:solidFill>
                          <a:srgbClr val="FFFF00"/>
                        </a:solidFill>
                        <a:ea typeface="MS PGothic" charset="-128"/>
                      </a:rPr>
                      <a:t>Vacuum valve</a:t>
                    </a:r>
                  </a:p>
                </p:txBody>
              </p:sp>
            </p:grpSp>
          </p:grpSp>
        </p:grpSp>
      </p:grpSp>
      <p:pic>
        <p:nvPicPr>
          <p:cNvPr id="381957" name="Picture 8" descr="P1070447 [800x600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35400" y="2112963"/>
            <a:ext cx="6705600" cy="575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0178" name="Group 34"/>
          <p:cNvGrpSpPr>
            <a:grpSpLocks/>
          </p:cNvGrpSpPr>
          <p:nvPr/>
        </p:nvGrpSpPr>
        <p:grpSpPr bwMode="auto">
          <a:xfrm>
            <a:off x="1625600" y="1371600"/>
            <a:ext cx="10771188" cy="7178675"/>
            <a:chOff x="1024" y="864"/>
            <a:chExt cx="6785" cy="4522"/>
          </a:xfrm>
        </p:grpSpPr>
        <p:sp>
          <p:nvSpPr>
            <p:cNvPr id="389124" name="Rectangle 32"/>
            <p:cNvSpPr>
              <a:spLocks noChangeArrowheads="1"/>
            </p:cNvSpPr>
            <p:nvPr/>
          </p:nvSpPr>
          <p:spPr bwMode="auto">
            <a:xfrm>
              <a:off x="1024" y="1968"/>
              <a:ext cx="136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333333"/>
                  </a:solidFill>
                  <a:ea typeface="MS PGothic" charset="-128"/>
                </a:rPr>
                <a:t>Start counter (T1)</a:t>
              </a:r>
              <a:endParaRPr lang="en-US" sz="2000">
                <a:solidFill>
                  <a:srgbClr val="333333"/>
                </a:solidFill>
              </a:endParaRPr>
            </a:p>
          </p:txBody>
        </p:sp>
        <p:sp>
          <p:nvSpPr>
            <p:cNvPr id="389125" name="Line 25"/>
            <p:cNvSpPr>
              <a:spLocks noChangeShapeType="1"/>
            </p:cNvSpPr>
            <p:nvPr/>
          </p:nvSpPr>
          <p:spPr bwMode="auto">
            <a:xfrm>
              <a:off x="2224" y="2256"/>
              <a:ext cx="960" cy="48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126" name="Text Box 42"/>
            <p:cNvSpPr txBox="1">
              <a:spLocks noChangeArrowheads="1"/>
            </p:cNvSpPr>
            <p:nvPr/>
          </p:nvSpPr>
          <p:spPr bwMode="auto">
            <a:xfrm>
              <a:off x="4288" y="5136"/>
              <a:ext cx="185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it-IT" sz="2000">
                  <a:solidFill>
                    <a:srgbClr val="333333"/>
                  </a:solidFill>
                </a:rPr>
                <a:t>Cherenkov Counter (C1)</a:t>
              </a:r>
              <a:endParaRPr lang="en-US" sz="2000">
                <a:solidFill>
                  <a:srgbClr val="333333"/>
                </a:solidFill>
              </a:endParaRPr>
            </a:p>
          </p:txBody>
        </p:sp>
        <p:sp>
          <p:nvSpPr>
            <p:cNvPr id="389127" name="Line 20"/>
            <p:cNvSpPr>
              <a:spLocks noChangeShapeType="1"/>
            </p:cNvSpPr>
            <p:nvPr/>
          </p:nvSpPr>
          <p:spPr bwMode="auto">
            <a:xfrm>
              <a:off x="3664" y="1152"/>
              <a:ext cx="384" cy="33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128" name="Text Box 46"/>
            <p:cNvSpPr txBox="1">
              <a:spLocks noChangeArrowheads="1"/>
            </p:cNvSpPr>
            <p:nvPr/>
          </p:nvSpPr>
          <p:spPr bwMode="auto">
            <a:xfrm>
              <a:off x="2416" y="864"/>
              <a:ext cx="147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it-IT" sz="2000">
                  <a:solidFill>
                    <a:srgbClr val="333333"/>
                  </a:solidFill>
                </a:rPr>
                <a:t>Analoge signal out.</a:t>
              </a:r>
              <a:endParaRPr lang="en-US" sz="2000">
                <a:solidFill>
                  <a:srgbClr val="333333"/>
                </a:solidFill>
              </a:endParaRPr>
            </a:p>
          </p:txBody>
        </p:sp>
        <p:sp>
          <p:nvSpPr>
            <p:cNvPr id="389129" name="Text Box 52"/>
            <p:cNvSpPr txBox="1">
              <a:spLocks noChangeArrowheads="1"/>
            </p:cNvSpPr>
            <p:nvPr/>
          </p:nvSpPr>
          <p:spPr bwMode="auto">
            <a:xfrm>
              <a:off x="5008" y="912"/>
              <a:ext cx="12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it-IT" sz="2000">
                  <a:solidFill>
                    <a:srgbClr val="333333"/>
                  </a:solidFill>
                </a:rPr>
                <a:t>Bias connectors</a:t>
              </a:r>
              <a:endParaRPr lang="en-US" sz="2000">
                <a:solidFill>
                  <a:srgbClr val="333333"/>
                </a:solidFill>
              </a:endParaRPr>
            </a:p>
          </p:txBody>
        </p:sp>
        <p:sp>
          <p:nvSpPr>
            <p:cNvPr id="389130" name="Line 25"/>
            <p:cNvSpPr>
              <a:spLocks noChangeShapeType="1"/>
            </p:cNvSpPr>
            <p:nvPr/>
          </p:nvSpPr>
          <p:spPr bwMode="auto">
            <a:xfrm flipH="1" flipV="1">
              <a:off x="4672" y="2928"/>
              <a:ext cx="480" cy="216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131" name="Line 25"/>
            <p:cNvSpPr>
              <a:spLocks noChangeShapeType="1"/>
            </p:cNvSpPr>
            <p:nvPr/>
          </p:nvSpPr>
          <p:spPr bwMode="auto">
            <a:xfrm flipH="1">
              <a:off x="5248" y="1152"/>
              <a:ext cx="336" cy="38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132" name="Line 24"/>
            <p:cNvSpPr>
              <a:spLocks noChangeShapeType="1"/>
            </p:cNvSpPr>
            <p:nvPr/>
          </p:nvSpPr>
          <p:spPr bwMode="auto">
            <a:xfrm flipH="1" flipV="1">
              <a:off x="6352" y="3936"/>
              <a:ext cx="48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133" name="Rectangle 35"/>
            <p:cNvSpPr>
              <a:spLocks noChangeArrowheads="1"/>
            </p:cNvSpPr>
            <p:nvPr/>
          </p:nvSpPr>
          <p:spPr bwMode="auto">
            <a:xfrm>
              <a:off x="6688" y="4272"/>
              <a:ext cx="112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333333"/>
                  </a:solidFill>
                  <a:ea typeface="MS PGothic" charset="-128"/>
                </a:rPr>
                <a:t>Vacuum valve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381957"/>
                                        </p:tgtEl>
                                      </p:cBhvr>
                                      <p:by x="48000" y="48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15 -0.03906 L -0.30468 -0.2379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" y="-9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ABDB3A0-D1FA-4ECC-8818-81FC90B0234D}" type="slidenum">
              <a:rPr lang="ar-SA" smtClean="0"/>
              <a:pPr/>
              <a:t>4</a:t>
            </a:fld>
            <a:endParaRPr lang="en-US" smtClean="0"/>
          </a:p>
        </p:txBody>
      </p:sp>
      <p:sp>
        <p:nvSpPr>
          <p:cNvPr id="61442" name="Slide Number Placeholder 3"/>
          <p:cNvSpPr txBox="1">
            <a:spLocks noGrp="1"/>
          </p:cNvSpPr>
          <p:nvPr/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2EAF73CB-45F1-44BB-95BB-7F23F3F7B02A}" type="slidenum">
              <a:rPr lang="ar-SA" sz="1800">
                <a:solidFill>
                  <a:srgbClr val="808080"/>
                </a:solidFill>
              </a:rPr>
              <a:pPr algn="ctr"/>
              <a:t>4</a:t>
            </a:fld>
            <a:endParaRPr lang="en-US" sz="1800">
              <a:solidFill>
                <a:srgbClr val="808080"/>
              </a:solidFill>
            </a:endParaRPr>
          </a:p>
        </p:txBody>
      </p:sp>
      <p:sp>
        <p:nvSpPr>
          <p:cNvPr id="61443" name="Text Box 20"/>
          <p:cNvSpPr txBox="1">
            <a:spLocks noChangeArrowheads="1"/>
          </p:cNvSpPr>
          <p:nvPr/>
        </p:nvSpPr>
        <p:spPr bwMode="auto">
          <a:xfrm>
            <a:off x="1473200" y="8534400"/>
            <a:ext cx="45529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ja-JP" sz="2000">
                <a:solidFill>
                  <a:srgbClr val="4D4D4D"/>
                </a:solidFill>
                <a:ea typeface="MS PGothic" charset="-128"/>
              </a:rPr>
              <a:t>Hamamatsu MPPC, Zecotek MAPD different sizes</a:t>
            </a:r>
          </a:p>
        </p:txBody>
      </p:sp>
      <p:sp>
        <p:nvSpPr>
          <p:cNvPr id="61444" name="Text Box 21"/>
          <p:cNvSpPr txBox="1">
            <a:spLocks noChangeArrowheads="1"/>
          </p:cNvSpPr>
          <p:nvPr/>
        </p:nvSpPr>
        <p:spPr bwMode="auto">
          <a:xfrm>
            <a:off x="6273800" y="8610600"/>
            <a:ext cx="6502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ja-JP" sz="2000">
                <a:solidFill>
                  <a:srgbClr val="4D4D4D"/>
                </a:solidFill>
                <a:ea typeface="MS PGothic" charset="-128"/>
              </a:rPr>
              <a:t>Dark box, Keithley 617 programmable electrometer,</a:t>
            </a:r>
          </a:p>
          <a:p>
            <a:pPr algn="ctr" eaLnBrk="0" hangingPunct="0"/>
            <a:r>
              <a:rPr lang="en-US" altLang="ja-JP" sz="2000">
                <a:solidFill>
                  <a:srgbClr val="4D4D4D"/>
                </a:solidFill>
                <a:ea typeface="MS PGothic" charset="-128"/>
              </a:rPr>
              <a:t>Pico second laser system</a:t>
            </a:r>
          </a:p>
        </p:txBody>
      </p:sp>
      <p:sp>
        <p:nvSpPr>
          <p:cNvPr id="58375" name="Rectangle 6"/>
          <p:cNvSpPr>
            <a:spLocks noChangeArrowheads="1"/>
          </p:cNvSpPr>
          <p:nvPr/>
        </p:nvSpPr>
        <p:spPr bwMode="auto">
          <a:xfrm>
            <a:off x="2006600" y="838200"/>
            <a:ext cx="38100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6350"/>
            <a:r>
              <a:rPr lang="it-IT" sz="4000" b="1">
                <a:solidFill>
                  <a:srgbClr val="0066CC"/>
                </a:solidFill>
                <a:latin typeface="Georgia" pitchFamily="18" charset="0"/>
                <a:sym typeface="Gill Sans"/>
              </a:rPr>
              <a:t>SMI activities</a:t>
            </a:r>
            <a:endParaRPr lang="en-US" sz="4000" b="1">
              <a:solidFill>
                <a:srgbClr val="0066CC"/>
              </a:solidFill>
              <a:latin typeface="Georgia" pitchFamily="18" charset="0"/>
              <a:sym typeface="Gill Sans"/>
            </a:endParaRPr>
          </a:p>
        </p:txBody>
      </p:sp>
      <p:sp>
        <p:nvSpPr>
          <p:cNvPr id="58376" name="Rectangle 7"/>
          <p:cNvSpPr>
            <a:spLocks noChangeArrowheads="1"/>
          </p:cNvSpPr>
          <p:nvPr/>
        </p:nvSpPr>
        <p:spPr bwMode="auto">
          <a:xfrm>
            <a:off x="1625600" y="1752600"/>
            <a:ext cx="6477000" cy="160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>
              <a:buFontTx/>
              <a:buBlip>
                <a:blip r:embed="rId2"/>
              </a:buBlip>
            </a:pPr>
            <a:r>
              <a:rPr lang="it-IT" sz="3000">
                <a:solidFill>
                  <a:srgbClr val="4D4D4D"/>
                </a:solidFill>
                <a:sym typeface="Gill Sans"/>
              </a:rPr>
              <a:t> Test different types of SiPM</a:t>
            </a:r>
          </a:p>
          <a:p>
            <a:pPr marL="287338" indent="-228600"/>
            <a:r>
              <a:rPr lang="it-IT" sz="3000">
                <a:solidFill>
                  <a:srgbClr val="4D4D4D"/>
                </a:solidFill>
                <a:sym typeface="Gill Sans"/>
              </a:rPr>
              <a:t>(</a:t>
            </a:r>
            <a:r>
              <a:rPr lang="ru-RU" sz="3000">
                <a:solidFill>
                  <a:srgbClr val="4D4D4D"/>
                </a:solidFill>
              </a:rPr>
              <a:t>MAPD</a:t>
            </a:r>
            <a:r>
              <a:rPr lang="en-US" sz="3000">
                <a:solidFill>
                  <a:srgbClr val="4D4D4D"/>
                </a:solidFill>
              </a:rPr>
              <a:t>-</a:t>
            </a:r>
            <a:r>
              <a:rPr lang="ru-RU" sz="3000">
                <a:solidFill>
                  <a:srgbClr val="4D4D4D"/>
                </a:solidFill>
              </a:rPr>
              <a:t>Zecotek, SiPM</a:t>
            </a:r>
            <a:r>
              <a:rPr lang="en-US" sz="3000">
                <a:solidFill>
                  <a:srgbClr val="4D4D4D"/>
                </a:solidFill>
              </a:rPr>
              <a:t>-</a:t>
            </a:r>
            <a:r>
              <a:rPr lang="ru-RU" sz="3000">
                <a:solidFill>
                  <a:srgbClr val="4D4D4D"/>
                </a:solidFill>
              </a:rPr>
              <a:t>Phot</a:t>
            </a:r>
            <a:r>
              <a:rPr lang="en-US" sz="3000">
                <a:solidFill>
                  <a:srgbClr val="4D4D4D"/>
                </a:solidFill>
              </a:rPr>
              <a:t>o</a:t>
            </a:r>
            <a:r>
              <a:rPr lang="ru-RU" sz="3000">
                <a:solidFill>
                  <a:srgbClr val="4D4D4D"/>
                </a:solidFill>
              </a:rPr>
              <a:t>nique, </a:t>
            </a:r>
            <a:r>
              <a:rPr lang="en-US" sz="3000">
                <a:solidFill>
                  <a:srgbClr val="4D4D4D"/>
                </a:solidFill>
              </a:rPr>
              <a:t>MPPC-Hamamatsu, ….)</a:t>
            </a:r>
            <a:endParaRPr lang="en-US" sz="3000">
              <a:solidFill>
                <a:srgbClr val="4D4D4D"/>
              </a:solidFill>
              <a:sym typeface="Gill Sans"/>
            </a:endParaRPr>
          </a:p>
        </p:txBody>
      </p:sp>
      <p:pic>
        <p:nvPicPr>
          <p:cNvPr id="6144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61448" name="Group 24"/>
          <p:cNvGrpSpPr>
            <a:grpSpLocks/>
          </p:cNvGrpSpPr>
          <p:nvPr/>
        </p:nvGrpSpPr>
        <p:grpSpPr bwMode="auto">
          <a:xfrm>
            <a:off x="1577975" y="0"/>
            <a:ext cx="11426825" cy="8467725"/>
            <a:chOff x="994" y="0"/>
            <a:chExt cx="7198" cy="5334"/>
          </a:xfrm>
        </p:grpSpPr>
        <p:pic>
          <p:nvPicPr>
            <p:cNvPr id="61453" name="Picture 22" descr="P1290092_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48" y="0"/>
              <a:ext cx="2944" cy="2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54" name="Picture 23" descr="P1290078_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184" y="2255"/>
              <a:ext cx="5008" cy="30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1455" name="Group 23"/>
            <p:cNvGrpSpPr>
              <a:grpSpLocks/>
            </p:cNvGrpSpPr>
            <p:nvPr/>
          </p:nvGrpSpPr>
          <p:grpSpPr bwMode="auto">
            <a:xfrm>
              <a:off x="994" y="2742"/>
              <a:ext cx="2193" cy="2592"/>
              <a:chOff x="994" y="2742"/>
              <a:chExt cx="2193" cy="2592"/>
            </a:xfrm>
          </p:grpSpPr>
          <p:pic>
            <p:nvPicPr>
              <p:cNvPr id="61456" name="Picture 16" descr="untitled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179" y="3702"/>
                <a:ext cx="1008" cy="9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457" name="Picture 17" descr="2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994" y="4526"/>
                <a:ext cx="1182" cy="8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458" name="Picture 18" descr="3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2176" y="2742"/>
                <a:ext cx="1008" cy="9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459" name="Picture 19"/>
              <p:cNvPicPr>
                <a:picLocks noChangeAspect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1003" y="2742"/>
                <a:ext cx="1173" cy="9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460" name="Picture 12" descr="mppc_150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2176" y="4566"/>
                <a:ext cx="1008" cy="7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1461" name="Picture 24" descr="MAPD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997" y="3705"/>
                <a:ext cx="1179" cy="8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8386" name="Rectangle 18"/>
          <p:cNvSpPr>
            <a:spLocks noChangeArrowheads="1"/>
          </p:cNvSpPr>
          <p:nvPr/>
        </p:nvSpPr>
        <p:spPr bwMode="auto">
          <a:xfrm>
            <a:off x="1625600" y="9328150"/>
            <a:ext cx="4738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/>
              </a:rPr>
              <a:t>12th -VCI 2010                 18.Feb, 2010</a:t>
            </a:r>
          </a:p>
        </p:txBody>
      </p:sp>
      <p:sp>
        <p:nvSpPr>
          <p:cNvPr id="61450" name="Rectangle 8"/>
          <p:cNvSpPr>
            <a:spLocks noChangeArrowheads="1"/>
          </p:cNvSpPr>
          <p:nvPr/>
        </p:nvSpPr>
        <p:spPr bwMode="auto">
          <a:xfrm>
            <a:off x="4978400" y="6858000"/>
            <a:ext cx="2133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>
              <a:buClr>
                <a:srgbClr val="4D4D4D"/>
              </a:buClr>
              <a:buSzPct val="100000"/>
              <a:buFont typeface="Gill Sans"/>
              <a:buNone/>
            </a:pPr>
            <a:r>
              <a:rPr lang="en-US" altLang="ja-JP" sz="2000">
                <a:solidFill>
                  <a:schemeClr val="bg1"/>
                </a:solidFill>
                <a:ea typeface="MS PGothic" charset="-128"/>
                <a:sym typeface="Gill Sans"/>
              </a:rPr>
              <a:t>CAMAC system</a:t>
            </a:r>
            <a:r>
              <a:rPr lang="en-US" altLang="ja-JP" sz="2600">
                <a:solidFill>
                  <a:schemeClr val="bg1"/>
                </a:solidFill>
                <a:ea typeface="MS PGothic" charset="-128"/>
                <a:sym typeface="Gill Sans"/>
              </a:rPr>
              <a:t>.</a:t>
            </a:r>
          </a:p>
        </p:txBody>
      </p:sp>
      <p:sp>
        <p:nvSpPr>
          <p:cNvPr id="61451" name="Rectangle 8"/>
          <p:cNvSpPr>
            <a:spLocks noChangeArrowheads="1"/>
          </p:cNvSpPr>
          <p:nvPr/>
        </p:nvSpPr>
        <p:spPr bwMode="auto">
          <a:xfrm>
            <a:off x="5359400" y="78486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>
              <a:buClr>
                <a:srgbClr val="4D4D4D"/>
              </a:buClr>
              <a:buSzPct val="100000"/>
              <a:buFont typeface="Gill Sans"/>
              <a:buNone/>
            </a:pPr>
            <a:r>
              <a:rPr lang="en-US" altLang="ja-JP" sz="2000">
                <a:solidFill>
                  <a:schemeClr val="bg1"/>
                </a:solidFill>
                <a:ea typeface="MS PGothic" charset="-128"/>
                <a:sym typeface="Gill Sans"/>
              </a:rPr>
              <a:t>Water Cooling system.</a:t>
            </a:r>
          </a:p>
          <a:p>
            <a:pPr marL="287338" indent="-228600">
              <a:buClr>
                <a:srgbClr val="4D4D4D"/>
              </a:buClr>
              <a:buSzPct val="100000"/>
              <a:buFont typeface="Gill Sans"/>
              <a:buNone/>
            </a:pPr>
            <a:endParaRPr lang="en-US" altLang="ja-JP" sz="2000">
              <a:solidFill>
                <a:schemeClr val="bg1"/>
              </a:solidFill>
              <a:ea typeface="MS PGothic" charset="-128"/>
              <a:sym typeface="Gill Sans"/>
            </a:endParaRPr>
          </a:p>
        </p:txBody>
      </p:sp>
      <p:sp>
        <p:nvSpPr>
          <p:cNvPr id="61452" name="Rectangle 8"/>
          <p:cNvSpPr>
            <a:spLocks noChangeArrowheads="1"/>
          </p:cNvSpPr>
          <p:nvPr/>
        </p:nvSpPr>
        <p:spPr bwMode="auto">
          <a:xfrm>
            <a:off x="8407400" y="25146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>
              <a:buClr>
                <a:srgbClr val="4D4D4D"/>
              </a:buClr>
              <a:buSzPct val="100000"/>
              <a:buFont typeface="Gill Sans"/>
              <a:buNone/>
            </a:pPr>
            <a:r>
              <a:rPr lang="en-US" altLang="ja-JP" sz="2000">
                <a:solidFill>
                  <a:schemeClr val="bg1"/>
                </a:solidFill>
                <a:ea typeface="MS PGothic" charset="-128"/>
                <a:sym typeface="Gill Sans"/>
              </a:rPr>
              <a:t>3.5 GHz, 40GS/s.</a:t>
            </a:r>
          </a:p>
          <a:p>
            <a:pPr marL="287338" indent="-228600">
              <a:buClr>
                <a:srgbClr val="4D4D4D"/>
              </a:buClr>
              <a:buSzPct val="100000"/>
              <a:buFont typeface="Gill Sans"/>
              <a:buNone/>
            </a:pPr>
            <a:endParaRPr lang="en-US" altLang="ja-JP" sz="2000">
              <a:solidFill>
                <a:schemeClr val="bg1"/>
              </a:solidFill>
              <a:ea typeface="MS PGothic" charset="-128"/>
              <a:sym typeface="Gill San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5" grpId="0"/>
      <p:bldP spid="583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99" name="Text Box 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655D560-EAD4-4742-AACA-A8ACD1C08CB3}" type="slidenum">
              <a:rPr lang="ar-SA" smtClean="0"/>
              <a:pPr/>
              <a:t>5</a:t>
            </a:fld>
            <a:endParaRPr lang="en-US" smtClean="0"/>
          </a:p>
        </p:txBody>
      </p:sp>
      <p:sp>
        <p:nvSpPr>
          <p:cNvPr id="358500" name="Slide Number Placeholder 6"/>
          <p:cNvSpPr txBox="1">
            <a:spLocks noGrp="1"/>
          </p:cNvSpPr>
          <p:nvPr/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9EE4C135-D49F-423C-8A02-B792A76D290A}" type="slidenum">
              <a:rPr lang="ar-SA" sz="1800">
                <a:solidFill>
                  <a:srgbClr val="808080"/>
                </a:solidFill>
              </a:rPr>
              <a:pPr algn="ctr"/>
              <a:t>5</a:t>
            </a:fld>
            <a:endParaRPr lang="en-US" sz="1800">
              <a:solidFill>
                <a:srgbClr val="808080"/>
              </a:solidFill>
            </a:endParaRPr>
          </a:p>
        </p:txBody>
      </p:sp>
      <p:sp>
        <p:nvSpPr>
          <p:cNvPr id="358501" name="Rectangle 7"/>
          <p:cNvSpPr>
            <a:spLocks noChangeArrowheads="1"/>
          </p:cNvSpPr>
          <p:nvPr/>
        </p:nvSpPr>
        <p:spPr bwMode="auto">
          <a:xfrm>
            <a:off x="2616200" y="457200"/>
            <a:ext cx="87630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>
              <a:buClr>
                <a:schemeClr val="bg1"/>
              </a:buClr>
              <a:buSzPct val="100000"/>
              <a:buFont typeface="Gill Sans"/>
              <a:buChar char="•"/>
            </a:pPr>
            <a:r>
              <a:rPr lang="it-IT" sz="4000" b="1">
                <a:solidFill>
                  <a:srgbClr val="0066CC"/>
                </a:solidFill>
                <a:latin typeface="Georgia" pitchFamily="18" charset="0"/>
                <a:sym typeface="Gill Sans"/>
              </a:rPr>
              <a:t>SiPM parameter measurements</a:t>
            </a:r>
            <a:endParaRPr lang="en-US" sz="4000" b="1">
              <a:solidFill>
                <a:srgbClr val="0066CC"/>
              </a:solidFill>
              <a:latin typeface="Georgia" pitchFamily="18" charset="0"/>
              <a:sym typeface="Gill Sans"/>
            </a:endParaRPr>
          </a:p>
        </p:txBody>
      </p:sp>
      <p:pic>
        <p:nvPicPr>
          <p:cNvPr id="3585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58503" name="Rectangle 7"/>
          <p:cNvSpPr>
            <a:spLocks noChangeArrowheads="1"/>
          </p:cNvSpPr>
          <p:nvPr/>
        </p:nvSpPr>
        <p:spPr bwMode="auto">
          <a:xfrm>
            <a:off x="8483600" y="4953000"/>
            <a:ext cx="3267075" cy="568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b="1">
                <a:solidFill>
                  <a:schemeClr val="tx1"/>
                </a:solidFill>
                <a:sym typeface="Gill Sans"/>
              </a:rPr>
              <a:t>Gain vs Bias Voltage</a:t>
            </a:r>
            <a:endParaRPr lang="it-IT" b="1">
              <a:solidFill>
                <a:schemeClr val="tx1"/>
              </a:solidFill>
              <a:sym typeface="Gill Sans"/>
            </a:endParaRPr>
          </a:p>
          <a:p>
            <a:pPr marL="528638" lvl="1" indent="-228600">
              <a:buClr>
                <a:schemeClr val="bg1"/>
              </a:buClr>
              <a:buSzPct val="100000"/>
              <a:buFont typeface="Wingdings" pitchFamily="2" charset="2"/>
              <a:buNone/>
            </a:pPr>
            <a:endParaRPr lang="en-US" sz="2600" b="1">
              <a:solidFill>
                <a:schemeClr val="tx1"/>
              </a:solidFill>
              <a:latin typeface="Gill Sans"/>
              <a:ea typeface="MS PGothic" charset="-128"/>
              <a:sym typeface="Gill Sans"/>
            </a:endParaRPr>
          </a:p>
        </p:txBody>
      </p:sp>
      <p:sp>
        <p:nvSpPr>
          <p:cNvPr id="358504" name="Text Box 126"/>
          <p:cNvSpPr txBox="1">
            <a:spLocks noChangeArrowheads="1"/>
          </p:cNvSpPr>
          <p:nvPr/>
        </p:nvSpPr>
        <p:spPr bwMode="auto">
          <a:xfrm>
            <a:off x="10845800" y="5562600"/>
            <a:ext cx="1905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b="1"/>
              <a:t>Hamamatsu </a:t>
            </a:r>
          </a:p>
          <a:p>
            <a:pPr algn="ctr"/>
            <a:r>
              <a:rPr lang="en-US" sz="1600" b="1"/>
              <a:t>(S10362-33-100C)</a:t>
            </a:r>
          </a:p>
        </p:txBody>
      </p:sp>
      <p:sp>
        <p:nvSpPr>
          <p:cNvPr id="358525" name="Rectangle 125"/>
          <p:cNvSpPr>
            <a:spLocks noChangeArrowheads="1"/>
          </p:cNvSpPr>
          <p:nvPr/>
        </p:nvSpPr>
        <p:spPr bwMode="auto">
          <a:xfrm>
            <a:off x="1625600" y="9328150"/>
            <a:ext cx="4738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/>
              </a:rPr>
              <a:t>12th -VCI 2010                 18.Feb, 2010</a:t>
            </a:r>
          </a:p>
        </p:txBody>
      </p:sp>
      <p:grpSp>
        <p:nvGrpSpPr>
          <p:cNvPr id="358506" name="Group 139"/>
          <p:cNvGrpSpPr>
            <a:grpSpLocks/>
          </p:cNvGrpSpPr>
          <p:nvPr/>
        </p:nvGrpSpPr>
        <p:grpSpPr bwMode="auto">
          <a:xfrm>
            <a:off x="1625600" y="1371600"/>
            <a:ext cx="6121400" cy="4106863"/>
            <a:chOff x="1024" y="864"/>
            <a:chExt cx="3856" cy="2587"/>
          </a:xfrm>
        </p:grpSpPr>
        <p:graphicFrame>
          <p:nvGraphicFramePr>
            <p:cNvPr id="358496" name="Object 96"/>
            <p:cNvGraphicFramePr>
              <a:graphicFrameLocks noChangeAspect="1"/>
            </p:cNvGraphicFramePr>
            <p:nvPr/>
          </p:nvGraphicFramePr>
          <p:xfrm>
            <a:off x="1024" y="1008"/>
            <a:ext cx="3856" cy="2443"/>
          </p:xfrm>
          <a:graphic>
            <a:graphicData uri="http://schemas.openxmlformats.org/presentationml/2006/ole">
              <p:oleObj spid="_x0000_s358496" name="Chart" r:id="rId5" imgW="6753134" imgH="3971834" progId="Excel.Chart.8">
                <p:embed/>
              </p:oleObj>
            </a:graphicData>
          </a:graphic>
        </p:graphicFrame>
        <p:sp>
          <p:nvSpPr>
            <p:cNvPr id="358537" name="Rectangle 7"/>
            <p:cNvSpPr>
              <a:spLocks noChangeArrowheads="1"/>
            </p:cNvSpPr>
            <p:nvPr/>
          </p:nvSpPr>
          <p:spPr bwMode="auto">
            <a:xfrm>
              <a:off x="1696" y="864"/>
              <a:ext cx="2806" cy="3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50800" tIns="50800" rIns="108599" bIns="50800"/>
            <a:lstStyle/>
            <a:p>
              <a:pPr marL="287338" indent="-228600">
                <a:buClr>
                  <a:srgbClr val="0061A0"/>
                </a:buClr>
                <a:buSzPct val="100000"/>
                <a:buFont typeface="Gill Sans"/>
                <a:buNone/>
              </a:pPr>
              <a:r>
                <a:rPr lang="en-US" b="1">
                  <a:solidFill>
                    <a:schemeClr val="tx1"/>
                  </a:solidFill>
                  <a:sym typeface="Gill Sans"/>
                </a:rPr>
                <a:t>Dark current vs Bias Voltage</a:t>
              </a:r>
              <a:endParaRPr lang="it-IT" b="1">
                <a:solidFill>
                  <a:schemeClr val="tx1"/>
                </a:solidFill>
                <a:sym typeface="Gill Sans"/>
              </a:endParaRPr>
            </a:p>
            <a:p>
              <a:pPr marL="528638" lvl="1" indent="-228600">
                <a:buClr>
                  <a:schemeClr val="bg1"/>
                </a:buClr>
                <a:buSzPct val="100000"/>
                <a:buFont typeface="Wingdings" pitchFamily="2" charset="2"/>
                <a:buNone/>
              </a:pPr>
              <a:endParaRPr lang="en-US" sz="2600" b="1">
                <a:solidFill>
                  <a:schemeClr val="tx1"/>
                </a:solidFill>
                <a:latin typeface="Gill Sans"/>
                <a:ea typeface="MS PGothic" charset="-128"/>
                <a:sym typeface="Gill Sans"/>
              </a:endParaRPr>
            </a:p>
          </p:txBody>
        </p:sp>
        <p:sp>
          <p:nvSpPr>
            <p:cNvPr id="358538" name="Rectangle 133"/>
            <p:cNvSpPr>
              <a:spLocks noChangeArrowheads="1"/>
            </p:cNvSpPr>
            <p:nvPr/>
          </p:nvSpPr>
          <p:spPr bwMode="auto">
            <a:xfrm rot="-5400000">
              <a:off x="3596" y="1892"/>
              <a:ext cx="144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(S10362-33-100C)</a:t>
              </a:r>
            </a:p>
          </p:txBody>
        </p:sp>
      </p:grpSp>
      <p:grpSp>
        <p:nvGrpSpPr>
          <p:cNvPr id="358507" name="Group 136"/>
          <p:cNvGrpSpPr>
            <a:grpSpLocks/>
          </p:cNvGrpSpPr>
          <p:nvPr/>
        </p:nvGrpSpPr>
        <p:grpSpPr bwMode="auto">
          <a:xfrm>
            <a:off x="1549400" y="4986338"/>
            <a:ext cx="5638800" cy="4462462"/>
            <a:chOff x="1024" y="672"/>
            <a:chExt cx="3552" cy="2811"/>
          </a:xfrm>
        </p:grpSpPr>
        <p:grpSp>
          <p:nvGrpSpPr>
            <p:cNvPr id="358532" name="Group 135"/>
            <p:cNvGrpSpPr>
              <a:grpSpLocks/>
            </p:cNvGrpSpPr>
            <p:nvPr/>
          </p:nvGrpSpPr>
          <p:grpSpPr bwMode="auto">
            <a:xfrm>
              <a:off x="1024" y="672"/>
              <a:ext cx="3552" cy="2811"/>
              <a:chOff x="1024" y="672"/>
              <a:chExt cx="3552" cy="2811"/>
            </a:xfrm>
          </p:grpSpPr>
          <p:graphicFrame>
            <p:nvGraphicFramePr>
              <p:cNvPr id="358498" name="Object 98"/>
              <p:cNvGraphicFramePr>
                <a:graphicFrameLocks noChangeAspect="1"/>
              </p:cNvGraphicFramePr>
              <p:nvPr/>
            </p:nvGraphicFramePr>
            <p:xfrm>
              <a:off x="1024" y="1056"/>
              <a:ext cx="3552" cy="2427"/>
            </p:xfrm>
            <a:graphic>
              <a:graphicData uri="http://schemas.openxmlformats.org/presentationml/2006/ole">
                <p:oleObj spid="_x0000_s358498" name="Chart" r:id="rId6" imgW="5743666" imgH="3162300" progId="Excel.Chart.8">
                  <p:embed/>
                </p:oleObj>
              </a:graphicData>
            </a:graphic>
          </p:graphicFrame>
          <p:sp>
            <p:nvSpPr>
              <p:cNvPr id="358534" name="Rectangle 7"/>
              <p:cNvSpPr>
                <a:spLocks noChangeArrowheads="1"/>
              </p:cNvSpPr>
              <p:nvPr/>
            </p:nvSpPr>
            <p:spPr bwMode="auto">
              <a:xfrm rot="-3067430">
                <a:off x="988" y="1668"/>
                <a:ext cx="2195" cy="20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50800" tIns="50800" rIns="108599" bIns="50800"/>
              <a:lstStyle/>
              <a:p>
                <a:pPr marL="287338" indent="-228600">
                  <a:buClr>
                    <a:schemeClr val="bg1"/>
                  </a:buClr>
                  <a:buSzPct val="100000"/>
                  <a:buFont typeface="Gill Sans"/>
                  <a:buChar char="•"/>
                </a:pPr>
                <a:r>
                  <a:rPr lang="en-US" sz="2000">
                    <a:solidFill>
                      <a:srgbClr val="FF0000"/>
                    </a:solidFill>
                    <a:sym typeface="Gill Sans"/>
                  </a:rPr>
                  <a:t>Breakdown Voltage</a:t>
                </a:r>
              </a:p>
            </p:txBody>
          </p:sp>
          <p:sp>
            <p:nvSpPr>
              <p:cNvPr id="358535" name="Line 94"/>
              <p:cNvSpPr>
                <a:spLocks noChangeShapeType="1"/>
              </p:cNvSpPr>
              <p:nvPr/>
            </p:nvSpPr>
            <p:spPr bwMode="auto">
              <a:xfrm>
                <a:off x="1888" y="2222"/>
                <a:ext cx="82" cy="48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536" name="Rectangle 7"/>
              <p:cNvSpPr>
                <a:spLocks noChangeArrowheads="1"/>
              </p:cNvSpPr>
              <p:nvPr/>
            </p:nvSpPr>
            <p:spPr bwMode="auto">
              <a:xfrm>
                <a:off x="1984" y="816"/>
                <a:ext cx="1968" cy="33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50800" tIns="50800" rIns="108599" bIns="50800"/>
              <a:lstStyle/>
              <a:p>
                <a:pPr marL="287338" indent="-228600">
                  <a:buClr>
                    <a:srgbClr val="0061A0"/>
                  </a:buClr>
                  <a:buSzPct val="100000"/>
                  <a:buFont typeface="Gill Sans"/>
                  <a:buNone/>
                </a:pPr>
                <a:r>
                  <a:rPr lang="en-US" b="1">
                    <a:solidFill>
                      <a:schemeClr val="tx1"/>
                    </a:solidFill>
                    <a:sym typeface="Gill Sans"/>
                  </a:rPr>
                  <a:t>Breakdown Voltage</a:t>
                </a:r>
                <a:endParaRPr lang="it-IT" b="1">
                  <a:solidFill>
                    <a:schemeClr val="tx1"/>
                  </a:solidFill>
                  <a:sym typeface="Gill Sans"/>
                </a:endParaRPr>
              </a:p>
              <a:p>
                <a:pPr marL="528638" lvl="1" indent="-228600">
                  <a:buClr>
                    <a:schemeClr val="bg1"/>
                  </a:buClr>
                  <a:buSzPct val="100000"/>
                  <a:buFont typeface="Wingdings" pitchFamily="2" charset="2"/>
                  <a:buNone/>
                </a:pPr>
                <a:endParaRPr lang="en-US" sz="2600" b="1">
                  <a:solidFill>
                    <a:schemeClr val="tx1"/>
                  </a:solidFill>
                  <a:latin typeface="Gill Sans"/>
                  <a:ea typeface="MS PGothic" charset="-128"/>
                  <a:sym typeface="Gill Sans"/>
                </a:endParaRPr>
              </a:p>
            </p:txBody>
          </p:sp>
        </p:grpSp>
        <p:sp>
          <p:nvSpPr>
            <p:cNvPr id="358533" name="Rectangle 132"/>
            <p:cNvSpPr>
              <a:spLocks noChangeArrowheads="1"/>
            </p:cNvSpPr>
            <p:nvPr/>
          </p:nvSpPr>
          <p:spPr bwMode="auto">
            <a:xfrm rot="-5400000">
              <a:off x="3260" y="1796"/>
              <a:ext cx="144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(S10362-33-100C)</a:t>
              </a:r>
            </a:p>
          </p:txBody>
        </p:sp>
      </p:grpSp>
      <p:grpSp>
        <p:nvGrpSpPr>
          <p:cNvPr id="358508" name="Group 138"/>
          <p:cNvGrpSpPr>
            <a:grpSpLocks/>
          </p:cNvGrpSpPr>
          <p:nvPr/>
        </p:nvGrpSpPr>
        <p:grpSpPr bwMode="auto">
          <a:xfrm>
            <a:off x="6883400" y="4876800"/>
            <a:ext cx="6121400" cy="4876800"/>
            <a:chOff x="4336" y="2976"/>
            <a:chExt cx="3856" cy="3072"/>
          </a:xfrm>
        </p:grpSpPr>
        <p:graphicFrame>
          <p:nvGraphicFramePr>
            <p:cNvPr id="358497" name="Object 97"/>
            <p:cNvGraphicFramePr>
              <a:graphicFrameLocks noChangeAspect="1"/>
            </p:cNvGraphicFramePr>
            <p:nvPr/>
          </p:nvGraphicFramePr>
          <p:xfrm>
            <a:off x="4336" y="2976"/>
            <a:ext cx="3856" cy="3072"/>
          </p:xfrm>
          <a:graphic>
            <a:graphicData uri="http://schemas.openxmlformats.org/presentationml/2006/ole">
              <p:oleObj spid="_x0000_s358497" name="Chart" r:id="rId7" imgW="6743700" imgH="3991066" progId="Excel.Chart.8">
                <p:embed/>
              </p:oleObj>
            </a:graphicData>
          </a:graphic>
        </p:graphicFrame>
        <p:sp>
          <p:nvSpPr>
            <p:cNvPr id="358531" name="Rectangle 134"/>
            <p:cNvSpPr>
              <a:spLocks noChangeArrowheads="1"/>
            </p:cNvSpPr>
            <p:nvPr/>
          </p:nvSpPr>
          <p:spPr bwMode="auto">
            <a:xfrm rot="-5400000">
              <a:off x="6956" y="3956"/>
              <a:ext cx="144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/>
                <a:t>(S10362-33-100C)</a:t>
              </a:r>
            </a:p>
          </p:txBody>
        </p:sp>
      </p:grpSp>
      <p:grpSp>
        <p:nvGrpSpPr>
          <p:cNvPr id="358509" name="Group 139"/>
          <p:cNvGrpSpPr>
            <a:grpSpLocks/>
          </p:cNvGrpSpPr>
          <p:nvPr/>
        </p:nvGrpSpPr>
        <p:grpSpPr bwMode="auto">
          <a:xfrm>
            <a:off x="6980238" y="1143000"/>
            <a:ext cx="6024562" cy="3867150"/>
            <a:chOff x="4397" y="720"/>
            <a:chExt cx="3795" cy="2436"/>
          </a:xfrm>
        </p:grpSpPr>
        <p:grpSp>
          <p:nvGrpSpPr>
            <p:cNvPr id="358510" name="Group 136"/>
            <p:cNvGrpSpPr>
              <a:grpSpLocks/>
            </p:cNvGrpSpPr>
            <p:nvPr/>
          </p:nvGrpSpPr>
          <p:grpSpPr bwMode="auto">
            <a:xfrm>
              <a:off x="4397" y="720"/>
              <a:ext cx="3795" cy="2436"/>
              <a:chOff x="1003" y="3195"/>
              <a:chExt cx="3795" cy="2436"/>
            </a:xfrm>
          </p:grpSpPr>
          <p:grpSp>
            <p:nvGrpSpPr>
              <p:cNvPr id="358517" name="Group 47"/>
              <p:cNvGrpSpPr>
                <a:grpSpLocks/>
              </p:cNvGrpSpPr>
              <p:nvPr/>
            </p:nvGrpSpPr>
            <p:grpSpPr bwMode="auto">
              <a:xfrm>
                <a:off x="1003" y="3195"/>
                <a:ext cx="3795" cy="2436"/>
                <a:chOff x="1312" y="2077"/>
                <a:chExt cx="3216" cy="2047"/>
              </a:xfrm>
            </p:grpSpPr>
            <p:pic>
              <p:nvPicPr>
                <p:cNvPr id="358521" name="Picture 101" descr="apdtest_g2_r009_MFIT"/>
                <p:cNvPicPr>
                  <a:picLocks noChangeAspect="1" noChangeArrowheads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1312" y="2077"/>
                  <a:ext cx="3216" cy="20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358522" name="Group 46"/>
                <p:cNvGrpSpPr>
                  <a:grpSpLocks/>
                </p:cNvGrpSpPr>
                <p:nvPr/>
              </p:nvGrpSpPr>
              <p:grpSpPr bwMode="auto">
                <a:xfrm>
                  <a:off x="1697" y="2414"/>
                  <a:ext cx="2455" cy="1382"/>
                  <a:chOff x="1697" y="2414"/>
                  <a:chExt cx="2455" cy="1382"/>
                </a:xfrm>
              </p:grpSpPr>
              <p:sp>
                <p:nvSpPr>
                  <p:cNvPr id="358523" name="Text Box 102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1492" y="2619"/>
                    <a:ext cx="621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kumimoji="1" lang="en-US" altLang="ja-JP" sz="2000">
                        <a:solidFill>
                          <a:srgbClr val="0066FF"/>
                        </a:solidFill>
                        <a:ea typeface="MS PGothic" charset="-128"/>
                      </a:rPr>
                      <a:t>Pedestal</a:t>
                    </a:r>
                    <a:endParaRPr kumimoji="1" lang="en-US" altLang="ja-JP" sz="1800">
                      <a:solidFill>
                        <a:srgbClr val="0066FF"/>
                      </a:solidFill>
                      <a:latin typeface="Times New Roman" pitchFamily="18" charset="0"/>
                      <a:ea typeface="MS PGothic" charset="-128"/>
                    </a:endParaRPr>
                  </a:p>
                </p:txBody>
              </p:sp>
              <p:sp>
                <p:nvSpPr>
                  <p:cNvPr id="358524" name="Text Box 103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1922" y="2563"/>
                    <a:ext cx="43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kumimoji="1" lang="en-US" altLang="ja-JP" sz="2000">
                        <a:solidFill>
                          <a:srgbClr val="0066FF"/>
                        </a:solidFill>
                        <a:ea typeface="MS PGothic" charset="-128"/>
                      </a:rPr>
                      <a:t>1 p.e.</a:t>
                    </a:r>
                    <a:endParaRPr kumimoji="1" lang="en-US" altLang="ja-JP" sz="1800">
                      <a:solidFill>
                        <a:srgbClr val="0066FF"/>
                      </a:solidFill>
                      <a:latin typeface="Times New Roman" pitchFamily="18" charset="0"/>
                      <a:ea typeface="MS PGothic" charset="-128"/>
                    </a:endParaRPr>
                  </a:p>
                </p:txBody>
              </p:sp>
              <p:sp>
                <p:nvSpPr>
                  <p:cNvPr id="2" name="Text Box 104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2027" y="2977"/>
                    <a:ext cx="433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kumimoji="1" lang="en-US" altLang="ja-JP" sz="2000">
                        <a:solidFill>
                          <a:srgbClr val="0066FF"/>
                        </a:solidFill>
                        <a:ea typeface="MS PGothic" charset="-128"/>
                      </a:rPr>
                      <a:t>2 p.e.</a:t>
                    </a:r>
                    <a:endParaRPr kumimoji="1" lang="en-US" altLang="ja-JP" sz="1800">
                      <a:solidFill>
                        <a:srgbClr val="0066FF"/>
                      </a:solidFill>
                      <a:latin typeface="Times New Roman" pitchFamily="18" charset="0"/>
                      <a:ea typeface="MS PGothic" charset="-128"/>
                    </a:endParaRPr>
                  </a:p>
                </p:txBody>
              </p:sp>
              <p:sp>
                <p:nvSpPr>
                  <p:cNvPr id="358526" name="Text Box 105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2190" y="3122"/>
                    <a:ext cx="433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kumimoji="1" lang="en-US" altLang="ja-JP" sz="2000">
                        <a:solidFill>
                          <a:srgbClr val="0066FF"/>
                        </a:solidFill>
                        <a:ea typeface="MS PGothic" charset="-128"/>
                      </a:rPr>
                      <a:t>3 p.e.</a:t>
                    </a:r>
                    <a:endParaRPr kumimoji="1" lang="en-US" altLang="ja-JP" sz="1800">
                      <a:solidFill>
                        <a:srgbClr val="0066FF"/>
                      </a:solidFill>
                      <a:latin typeface="Times New Roman" pitchFamily="18" charset="0"/>
                      <a:ea typeface="MS PGothic" charset="-128"/>
                    </a:endParaRPr>
                  </a:p>
                </p:txBody>
              </p:sp>
              <p:sp>
                <p:nvSpPr>
                  <p:cNvPr id="358527" name="Text Box 106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2346" y="3272"/>
                    <a:ext cx="432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kumimoji="1" lang="en-US" altLang="ja-JP" sz="2000">
                        <a:solidFill>
                          <a:srgbClr val="0066FF"/>
                        </a:solidFill>
                        <a:ea typeface="MS PGothic" charset="-128"/>
                      </a:rPr>
                      <a:t>4 p.e.</a:t>
                    </a:r>
                    <a:endParaRPr kumimoji="1" lang="en-US" altLang="ja-JP" sz="1800">
                      <a:solidFill>
                        <a:srgbClr val="0066FF"/>
                      </a:solidFill>
                      <a:latin typeface="Times New Roman" pitchFamily="18" charset="0"/>
                      <a:ea typeface="MS PGothic" charset="-128"/>
                    </a:endParaRPr>
                  </a:p>
                </p:txBody>
              </p:sp>
              <p:sp>
                <p:nvSpPr>
                  <p:cNvPr id="358528" name="Text Box 107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2517" y="3377"/>
                    <a:ext cx="432" cy="21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kumimoji="1" lang="en-US" altLang="ja-JP" sz="2000">
                        <a:solidFill>
                          <a:srgbClr val="0066FF"/>
                        </a:solidFill>
                        <a:ea typeface="MS PGothic" charset="-128"/>
                      </a:rPr>
                      <a:t>5 p.e.</a:t>
                    </a:r>
                    <a:endParaRPr kumimoji="1" lang="en-US" altLang="ja-JP" sz="1800">
                      <a:solidFill>
                        <a:srgbClr val="0066FF"/>
                      </a:solidFill>
                      <a:latin typeface="Times New Roman" pitchFamily="18" charset="0"/>
                      <a:ea typeface="MS PGothic" charset="-128"/>
                    </a:endParaRPr>
                  </a:p>
                </p:txBody>
              </p:sp>
              <p:sp>
                <p:nvSpPr>
                  <p:cNvPr id="358529" name="Text Box 108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2671" y="3474"/>
                    <a:ext cx="433" cy="2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kumimoji="1" lang="en-US" altLang="ja-JP" sz="2000">
                        <a:solidFill>
                          <a:srgbClr val="0066FF"/>
                        </a:solidFill>
                        <a:ea typeface="MS PGothic" charset="-128"/>
                      </a:rPr>
                      <a:t>6 p.e.</a:t>
                    </a:r>
                    <a:endParaRPr kumimoji="1" lang="en-US" altLang="ja-JP" sz="1800">
                      <a:solidFill>
                        <a:srgbClr val="0066FF"/>
                      </a:solidFill>
                      <a:latin typeface="Times New Roman" pitchFamily="18" charset="0"/>
                      <a:ea typeface="MS PGothic" charset="-128"/>
                    </a:endParaRPr>
                  </a:p>
                </p:txBody>
              </p:sp>
              <p:pic>
                <p:nvPicPr>
                  <p:cNvPr id="358530" name="Picture 67" descr="txp_fig"/>
                  <p:cNvPicPr>
                    <a:picLocks noChangeAspect="1" noChangeArrowheads="1"/>
                  </p:cNvPicPr>
                  <p:nvPr>
                    <p:custDataLst>
                      <p:tags r:id="rId2"/>
                    </p:custDataLst>
                  </p:nvPr>
                </p:nvPicPr>
                <p:blipFill>
                  <a:blip r:embed="rId9"/>
                  <a:srcRect/>
                  <a:stretch>
                    <a:fillRect/>
                  </a:stretch>
                </p:blipFill>
                <p:spPr bwMode="auto">
                  <a:xfrm>
                    <a:off x="2373" y="2669"/>
                    <a:ext cx="1779" cy="32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358518" name="Group 16"/>
              <p:cNvGrpSpPr>
                <a:grpSpLocks/>
              </p:cNvGrpSpPr>
              <p:nvPr/>
            </p:nvGrpSpPr>
            <p:grpSpPr bwMode="auto">
              <a:xfrm>
                <a:off x="2148" y="3456"/>
                <a:ext cx="1372" cy="482"/>
                <a:chOff x="3696" y="2640"/>
                <a:chExt cx="1968" cy="576"/>
              </a:xfrm>
            </p:grpSpPr>
            <p:sp>
              <p:nvSpPr>
                <p:cNvPr id="358519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753" y="2706"/>
                  <a:ext cx="1874" cy="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pPr indent="190500" algn="ctr">
                    <a:buFont typeface="Wingdings" pitchFamily="2" charset="2"/>
                    <a:buNone/>
                  </a:pPr>
                  <a:r>
                    <a:rPr lang="en-US" sz="1600" b="1" i="1">
                      <a:solidFill>
                        <a:srgbClr val="0066CC"/>
                      </a:solidFill>
                      <a:latin typeface="Times New Roman" pitchFamily="18" charset="0"/>
                    </a:rPr>
                    <a:t>Excellent single photoelectron resolution</a:t>
                  </a:r>
                </a:p>
              </p:txBody>
            </p:sp>
            <p:sp>
              <p:nvSpPr>
                <p:cNvPr id="358520" name="AutoShape 18"/>
                <p:cNvSpPr>
                  <a:spLocks noChangeArrowheads="1"/>
                </p:cNvSpPr>
                <p:nvPr/>
              </p:nvSpPr>
              <p:spPr bwMode="auto">
                <a:xfrm>
                  <a:off x="3696" y="2640"/>
                  <a:ext cx="1968" cy="576"/>
                </a:xfrm>
                <a:prstGeom prst="roundRect">
                  <a:avLst>
                    <a:gd name="adj" fmla="val 16667"/>
                  </a:avLst>
                </a:prstGeom>
                <a:noFill/>
                <a:ln w="25400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 sz="1400"/>
                </a:p>
              </p:txBody>
            </p:sp>
          </p:grpSp>
        </p:grpSp>
        <p:grpSp>
          <p:nvGrpSpPr>
            <p:cNvPr id="358511" name="Group 134"/>
            <p:cNvGrpSpPr>
              <a:grpSpLocks/>
            </p:cNvGrpSpPr>
            <p:nvPr/>
          </p:nvGrpSpPr>
          <p:grpSpPr bwMode="auto">
            <a:xfrm>
              <a:off x="5251" y="1959"/>
              <a:ext cx="209" cy="544"/>
              <a:chOff x="1854" y="4419"/>
              <a:chExt cx="209" cy="544"/>
            </a:xfrm>
          </p:grpSpPr>
          <p:grpSp>
            <p:nvGrpSpPr>
              <p:cNvPr id="358512" name="Group 133"/>
              <p:cNvGrpSpPr>
                <a:grpSpLocks/>
              </p:cNvGrpSpPr>
              <p:nvPr/>
            </p:nvGrpSpPr>
            <p:grpSpPr bwMode="auto">
              <a:xfrm>
                <a:off x="1871" y="4571"/>
                <a:ext cx="192" cy="392"/>
                <a:chOff x="1871" y="4571"/>
                <a:chExt cx="192" cy="392"/>
              </a:xfrm>
            </p:grpSpPr>
            <p:sp>
              <p:nvSpPr>
                <p:cNvPr id="358514" name="Line 111"/>
                <p:cNvSpPr>
                  <a:spLocks noChangeShapeType="1"/>
                </p:cNvSpPr>
                <p:nvPr/>
              </p:nvSpPr>
              <p:spPr bwMode="auto">
                <a:xfrm>
                  <a:off x="1882" y="4579"/>
                  <a:ext cx="0" cy="384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8515" name="Line 112"/>
                <p:cNvSpPr>
                  <a:spLocks noChangeShapeType="1"/>
                </p:cNvSpPr>
                <p:nvPr/>
              </p:nvSpPr>
              <p:spPr bwMode="auto">
                <a:xfrm>
                  <a:off x="2053" y="4571"/>
                  <a:ext cx="0" cy="384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8516" name="Line 113"/>
                <p:cNvSpPr>
                  <a:spLocks noChangeShapeType="1"/>
                </p:cNvSpPr>
                <p:nvPr/>
              </p:nvSpPr>
              <p:spPr bwMode="auto">
                <a:xfrm>
                  <a:off x="1871" y="4747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 type="triangle" w="med" len="med"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58513" name="Text Box 114"/>
              <p:cNvSpPr txBox="1">
                <a:spLocks noChangeArrowheads="1"/>
              </p:cNvSpPr>
              <p:nvPr/>
            </p:nvSpPr>
            <p:spPr bwMode="auto">
              <a:xfrm>
                <a:off x="1854" y="4419"/>
                <a:ext cx="14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GB" sz="2000">
                    <a:solidFill>
                      <a:srgbClr val="FF3300"/>
                    </a:solidFill>
                  </a:rPr>
                  <a:t>d</a:t>
                </a:r>
              </a:p>
            </p:txBody>
          </p:sp>
        </p:grpSp>
      </p:grp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5" name="Rectangle 6"/>
          <p:cNvSpPr>
            <a:spLocks noChangeArrowheads="1"/>
          </p:cNvSpPr>
          <p:nvPr/>
        </p:nvSpPr>
        <p:spPr bwMode="auto">
          <a:xfrm>
            <a:off x="4521200" y="685800"/>
            <a:ext cx="59436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6350"/>
            <a:r>
              <a:rPr lang="it-IT" sz="4000" b="1">
                <a:solidFill>
                  <a:srgbClr val="0066CC"/>
                </a:solidFill>
                <a:latin typeface="Georgia" pitchFamily="18" charset="0"/>
                <a:sym typeface="Gill Sans"/>
              </a:rPr>
              <a:t>Beam </a:t>
            </a:r>
            <a:r>
              <a:rPr lang="en-US" sz="4000" b="1">
                <a:solidFill>
                  <a:srgbClr val="0066CC"/>
                </a:solidFill>
                <a:latin typeface="Georgia" pitchFamily="18" charset="0"/>
              </a:rPr>
              <a:t>profile</a:t>
            </a:r>
            <a:r>
              <a:rPr lang="it-IT" sz="4000" b="1">
                <a:solidFill>
                  <a:srgbClr val="0066CC"/>
                </a:solidFill>
                <a:latin typeface="Georgia" pitchFamily="18" charset="0"/>
                <a:sym typeface="Gill Sans"/>
              </a:rPr>
              <a:t> monitor</a:t>
            </a:r>
            <a:endParaRPr lang="en-US" sz="4000" b="1">
              <a:solidFill>
                <a:srgbClr val="0066CC"/>
              </a:solidFill>
              <a:latin typeface="Georgia" pitchFamily="18" charset="0"/>
              <a:sym typeface="Gill Sans"/>
            </a:endParaRPr>
          </a:p>
        </p:txBody>
      </p:sp>
      <p:sp>
        <p:nvSpPr>
          <p:cNvPr id="387081" name="Rectangle 9"/>
          <p:cNvSpPr>
            <a:spLocks noChangeArrowheads="1"/>
          </p:cNvSpPr>
          <p:nvPr/>
        </p:nvSpPr>
        <p:spPr bwMode="auto">
          <a:xfrm>
            <a:off x="1625600" y="4114800"/>
            <a:ext cx="5943600" cy="9906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 algn="just"/>
            <a:r>
              <a:rPr lang="en-US" sz="3000">
                <a:solidFill>
                  <a:srgbClr val="4D4D4D"/>
                </a:solidFill>
              </a:rPr>
              <a:t>Beam profile monitor mounted at FOPI/GSI (2).</a:t>
            </a:r>
          </a:p>
        </p:txBody>
      </p:sp>
      <p:sp>
        <p:nvSpPr>
          <p:cNvPr id="387082" name="Rectangle 10"/>
          <p:cNvSpPr>
            <a:spLocks noChangeArrowheads="1"/>
          </p:cNvSpPr>
          <p:nvPr/>
        </p:nvSpPr>
        <p:spPr bwMode="auto">
          <a:xfrm>
            <a:off x="1625600" y="5257800"/>
            <a:ext cx="6781800" cy="10144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/>
            <a:r>
              <a:rPr lang="en-US" sz="3000">
                <a:solidFill>
                  <a:srgbClr val="4D4D4D"/>
                </a:solidFill>
              </a:rPr>
              <a:t>Proton beam profile measured in x-and y-axis (3).</a:t>
            </a:r>
          </a:p>
        </p:txBody>
      </p:sp>
      <p:sp>
        <p:nvSpPr>
          <p:cNvPr id="387084" name="Rectangle 12"/>
          <p:cNvSpPr>
            <a:spLocks noChangeArrowheads="1"/>
          </p:cNvSpPr>
          <p:nvPr/>
        </p:nvSpPr>
        <p:spPr bwMode="auto">
          <a:xfrm>
            <a:off x="1397000" y="2057400"/>
            <a:ext cx="6934200" cy="19208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 algn="just"/>
            <a:r>
              <a:rPr lang="en-US" sz="3000">
                <a:solidFill>
                  <a:srgbClr val="4D4D4D"/>
                </a:solidFill>
              </a:rPr>
              <a:t>  SiPMs in combination with a 16×16 scintillating fiber grid in 2 planes were used for a beam profile monitor for the FOPI experiment (1).</a:t>
            </a:r>
          </a:p>
        </p:txBody>
      </p:sp>
      <p:grpSp>
        <p:nvGrpSpPr>
          <p:cNvPr id="387090" name="Group 18"/>
          <p:cNvGrpSpPr>
            <a:grpSpLocks/>
          </p:cNvGrpSpPr>
          <p:nvPr/>
        </p:nvGrpSpPr>
        <p:grpSpPr bwMode="auto">
          <a:xfrm>
            <a:off x="8255000" y="2032000"/>
            <a:ext cx="4749800" cy="4119563"/>
            <a:chOff x="5200" y="1280"/>
            <a:chExt cx="2992" cy="2595"/>
          </a:xfrm>
        </p:grpSpPr>
        <p:pic>
          <p:nvPicPr>
            <p:cNvPr id="359436" name="Picture 5" descr="DSC0023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00" y="1280"/>
              <a:ext cx="2992" cy="2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9437" name="Rectangle 13"/>
            <p:cNvSpPr>
              <a:spLocks noChangeArrowheads="1"/>
            </p:cNvSpPr>
            <p:nvPr/>
          </p:nvSpPr>
          <p:spPr bwMode="auto">
            <a:xfrm>
              <a:off x="7408" y="3487"/>
              <a:ext cx="370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600">
                  <a:solidFill>
                    <a:srgbClr val="FF0000"/>
                  </a:solidFill>
                </a:rPr>
                <a:t>(1)</a:t>
              </a:r>
            </a:p>
          </p:txBody>
        </p:sp>
      </p:grpSp>
      <p:grpSp>
        <p:nvGrpSpPr>
          <p:cNvPr id="387089" name="Group 17"/>
          <p:cNvGrpSpPr>
            <a:grpSpLocks/>
          </p:cNvGrpSpPr>
          <p:nvPr/>
        </p:nvGrpSpPr>
        <p:grpSpPr bwMode="auto">
          <a:xfrm>
            <a:off x="7950200" y="6172200"/>
            <a:ext cx="5054600" cy="3581400"/>
            <a:chOff x="5008" y="3888"/>
            <a:chExt cx="3184" cy="2256"/>
          </a:xfrm>
        </p:grpSpPr>
        <p:pic>
          <p:nvPicPr>
            <p:cNvPr id="359434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08" y="3888"/>
              <a:ext cx="3184" cy="2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9435" name="Rectangle 14"/>
            <p:cNvSpPr>
              <a:spLocks noChangeArrowheads="1"/>
            </p:cNvSpPr>
            <p:nvPr/>
          </p:nvSpPr>
          <p:spPr bwMode="auto">
            <a:xfrm>
              <a:off x="7360" y="5832"/>
              <a:ext cx="370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600">
                  <a:solidFill>
                    <a:srgbClr val="FF0000"/>
                  </a:solidFill>
                </a:rPr>
                <a:t>(2)</a:t>
              </a:r>
            </a:p>
          </p:txBody>
        </p:sp>
      </p:grpSp>
      <p:grpSp>
        <p:nvGrpSpPr>
          <p:cNvPr id="387088" name="Group 16"/>
          <p:cNvGrpSpPr>
            <a:grpSpLocks/>
          </p:cNvGrpSpPr>
          <p:nvPr/>
        </p:nvGrpSpPr>
        <p:grpSpPr bwMode="auto">
          <a:xfrm>
            <a:off x="4259263" y="6154738"/>
            <a:ext cx="3744912" cy="3598862"/>
            <a:chOff x="2683" y="3877"/>
            <a:chExt cx="2359" cy="2267"/>
          </a:xfrm>
        </p:grpSpPr>
        <p:pic>
          <p:nvPicPr>
            <p:cNvPr id="359432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83" y="3877"/>
              <a:ext cx="2328" cy="2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9433" name="Rectangle 15"/>
            <p:cNvSpPr>
              <a:spLocks noChangeArrowheads="1"/>
            </p:cNvSpPr>
            <p:nvPr/>
          </p:nvSpPr>
          <p:spPr bwMode="auto">
            <a:xfrm>
              <a:off x="4672" y="5836"/>
              <a:ext cx="370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600">
                  <a:solidFill>
                    <a:srgbClr val="FF0000"/>
                  </a:solidFill>
                </a:rPr>
                <a:t>(3)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87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7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87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87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87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87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5" grpId="0"/>
      <p:bldP spid="387081" grpId="0"/>
      <p:bldP spid="387082" grpId="0"/>
      <p:bldP spid="3870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49" name="Text Box 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C088A14-7424-4E4C-9FE3-169A90526ACA}" type="slidenum">
              <a:rPr lang="ar-SA" smtClean="0"/>
              <a:pPr/>
              <a:t>7</a:t>
            </a:fld>
            <a:endParaRPr lang="en-US" smtClean="0"/>
          </a:p>
        </p:txBody>
      </p:sp>
      <p:sp>
        <p:nvSpPr>
          <p:cNvPr id="360450" name="Rectangle 8"/>
          <p:cNvSpPr>
            <a:spLocks noChangeArrowheads="1"/>
          </p:cNvSpPr>
          <p:nvPr/>
        </p:nvSpPr>
        <p:spPr bwMode="auto">
          <a:xfrm rot="-5400000">
            <a:off x="3263900" y="63627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altLang="ja-JP" sz="1200">
                <a:ea typeface="MS PGothic" charset="-128"/>
                <a:sym typeface="Gill Sans"/>
              </a:rPr>
              <a:t>1 k Ohm </a:t>
            </a:r>
          </a:p>
        </p:txBody>
      </p:sp>
      <p:sp>
        <p:nvSpPr>
          <p:cNvPr id="360451" name="Rectangle 2"/>
          <p:cNvSpPr>
            <a:spLocks noChangeArrowheads="1"/>
          </p:cNvSpPr>
          <p:nvPr/>
        </p:nvSpPr>
        <p:spPr bwMode="auto">
          <a:xfrm>
            <a:off x="2235200" y="914400"/>
            <a:ext cx="98044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6350"/>
            <a:r>
              <a:rPr lang="en-US" sz="4000" b="1">
                <a:solidFill>
                  <a:srgbClr val="0066CC"/>
                </a:solidFill>
                <a:latin typeface="Georgia" pitchFamily="18" charset="0"/>
                <a:sym typeface="Gill Sans"/>
              </a:rPr>
              <a:t>SiPM time resolution measurements</a:t>
            </a:r>
          </a:p>
        </p:txBody>
      </p:sp>
      <p:sp>
        <p:nvSpPr>
          <p:cNvPr id="360452" name="Rectangle 8"/>
          <p:cNvSpPr>
            <a:spLocks noChangeArrowheads="1"/>
          </p:cNvSpPr>
          <p:nvPr/>
        </p:nvSpPr>
        <p:spPr bwMode="auto">
          <a:xfrm>
            <a:off x="1701800" y="90678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altLang="ja-JP" sz="2000">
                <a:solidFill>
                  <a:srgbClr val="4D4D4D"/>
                </a:solidFill>
                <a:ea typeface="MS PGothic" charset="-128"/>
                <a:sym typeface="Gill Sans"/>
              </a:rPr>
              <a:t>Photonique preamplifier (AMP-0611)</a:t>
            </a:r>
          </a:p>
        </p:txBody>
      </p:sp>
      <p:sp>
        <p:nvSpPr>
          <p:cNvPr id="360453" name="Rectangle 8"/>
          <p:cNvSpPr>
            <a:spLocks noChangeArrowheads="1"/>
          </p:cNvSpPr>
          <p:nvPr/>
        </p:nvSpPr>
        <p:spPr bwMode="auto">
          <a:xfrm rot="-5400000">
            <a:off x="3187700" y="63627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altLang="ja-JP" sz="1200">
                <a:ea typeface="MS PGothic" charset="-128"/>
                <a:sym typeface="Gill Sans"/>
              </a:rPr>
              <a:t>1 k Ohm </a:t>
            </a:r>
          </a:p>
        </p:txBody>
      </p:sp>
      <p:sp>
        <p:nvSpPr>
          <p:cNvPr id="360454" name="Rectangle 8"/>
          <p:cNvSpPr>
            <a:spLocks noChangeArrowheads="1"/>
          </p:cNvSpPr>
          <p:nvPr/>
        </p:nvSpPr>
        <p:spPr bwMode="auto">
          <a:xfrm>
            <a:off x="2463800" y="69977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altLang="ja-JP" sz="1200">
                <a:ea typeface="MS PGothic" charset="-128"/>
                <a:sym typeface="Gill Sans"/>
              </a:rPr>
              <a:t>1 k Ohm </a:t>
            </a:r>
          </a:p>
        </p:txBody>
      </p:sp>
      <p:sp>
        <p:nvSpPr>
          <p:cNvPr id="360455" name="Rectangle 8"/>
          <p:cNvSpPr>
            <a:spLocks noChangeArrowheads="1"/>
          </p:cNvSpPr>
          <p:nvPr/>
        </p:nvSpPr>
        <p:spPr bwMode="auto">
          <a:xfrm>
            <a:off x="25400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altLang="ja-JP" sz="1200">
                <a:ea typeface="MS PGothic" charset="-128"/>
                <a:sym typeface="Gill Sans"/>
              </a:rPr>
              <a:t>10 n F </a:t>
            </a:r>
          </a:p>
        </p:txBody>
      </p:sp>
      <p:sp>
        <p:nvSpPr>
          <p:cNvPr id="360456" name="Rectangle 8"/>
          <p:cNvSpPr>
            <a:spLocks noChangeArrowheads="1"/>
          </p:cNvSpPr>
          <p:nvPr/>
        </p:nvSpPr>
        <p:spPr bwMode="auto">
          <a:xfrm>
            <a:off x="3530600" y="72390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altLang="ja-JP" sz="1200">
                <a:ea typeface="MS PGothic" charset="-128"/>
                <a:sym typeface="Gill Sans"/>
              </a:rPr>
              <a:t>10 n F </a:t>
            </a:r>
          </a:p>
        </p:txBody>
      </p:sp>
      <p:sp>
        <p:nvSpPr>
          <p:cNvPr id="360457" name="Rectangle 8"/>
          <p:cNvSpPr>
            <a:spLocks noChangeArrowheads="1"/>
          </p:cNvSpPr>
          <p:nvPr/>
        </p:nvSpPr>
        <p:spPr bwMode="auto">
          <a:xfrm rot="-5400000">
            <a:off x="3187700" y="63627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altLang="ja-JP" sz="1200">
                <a:ea typeface="MS PGothic" charset="-128"/>
                <a:sym typeface="Gill Sans"/>
              </a:rPr>
              <a:t>1 k Ohm </a:t>
            </a:r>
          </a:p>
        </p:txBody>
      </p:sp>
      <p:sp>
        <p:nvSpPr>
          <p:cNvPr id="360458" name="Rectangle 8"/>
          <p:cNvSpPr>
            <a:spLocks noChangeArrowheads="1"/>
          </p:cNvSpPr>
          <p:nvPr/>
        </p:nvSpPr>
        <p:spPr bwMode="auto">
          <a:xfrm>
            <a:off x="25400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altLang="ja-JP" sz="1200">
                <a:ea typeface="MS PGothic" charset="-128"/>
                <a:sym typeface="Gill Sans"/>
              </a:rPr>
              <a:t>10 n F </a:t>
            </a:r>
          </a:p>
        </p:txBody>
      </p:sp>
      <p:sp>
        <p:nvSpPr>
          <p:cNvPr id="360459" name="Rectangle 8"/>
          <p:cNvSpPr>
            <a:spLocks noChangeArrowheads="1"/>
          </p:cNvSpPr>
          <p:nvPr/>
        </p:nvSpPr>
        <p:spPr bwMode="auto">
          <a:xfrm>
            <a:off x="2463800" y="70104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altLang="ja-JP" sz="1200">
                <a:ea typeface="MS PGothic" charset="-128"/>
                <a:sym typeface="Gill Sans"/>
              </a:rPr>
              <a:t>1 k Ohm </a:t>
            </a:r>
          </a:p>
        </p:txBody>
      </p:sp>
      <p:sp>
        <p:nvSpPr>
          <p:cNvPr id="360460" name="Rectangle 8"/>
          <p:cNvSpPr>
            <a:spLocks noChangeArrowheads="1"/>
          </p:cNvSpPr>
          <p:nvPr/>
        </p:nvSpPr>
        <p:spPr bwMode="auto">
          <a:xfrm rot="-5400000">
            <a:off x="3187700" y="63754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altLang="ja-JP" sz="1200">
                <a:ea typeface="MS PGothic" charset="-128"/>
                <a:sym typeface="Gill Sans"/>
              </a:rPr>
              <a:t>1 k Ohm </a:t>
            </a:r>
          </a:p>
        </p:txBody>
      </p:sp>
      <p:sp>
        <p:nvSpPr>
          <p:cNvPr id="360461" name="Rectangle 8"/>
          <p:cNvSpPr>
            <a:spLocks noChangeArrowheads="1"/>
          </p:cNvSpPr>
          <p:nvPr/>
        </p:nvSpPr>
        <p:spPr bwMode="auto">
          <a:xfrm>
            <a:off x="2540000" y="61849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7338" indent="-228600">
              <a:buClr>
                <a:srgbClr val="0061A0"/>
              </a:buClr>
              <a:buSzPct val="100000"/>
              <a:buFont typeface="Gill Sans"/>
              <a:buNone/>
            </a:pPr>
            <a:r>
              <a:rPr lang="en-US" altLang="ja-JP" sz="1200">
                <a:ea typeface="MS PGothic" charset="-128"/>
                <a:sym typeface="Gill Sans"/>
              </a:rPr>
              <a:t>10 n F </a:t>
            </a:r>
          </a:p>
        </p:txBody>
      </p:sp>
      <p:grpSp>
        <p:nvGrpSpPr>
          <p:cNvPr id="360462" name="Group 60"/>
          <p:cNvGrpSpPr>
            <a:grpSpLocks/>
          </p:cNvGrpSpPr>
          <p:nvPr/>
        </p:nvGrpSpPr>
        <p:grpSpPr bwMode="auto">
          <a:xfrm>
            <a:off x="2235200" y="3429000"/>
            <a:ext cx="4618038" cy="2735263"/>
            <a:chOff x="1408" y="2160"/>
            <a:chExt cx="2909" cy="1723"/>
          </a:xfrm>
        </p:grpSpPr>
        <p:pic>
          <p:nvPicPr>
            <p:cNvPr id="360518" name="Picture 4" descr="P129007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08" y="2160"/>
              <a:ext cx="2304" cy="1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0519" name="Freeform 40"/>
            <p:cNvSpPr>
              <a:spLocks/>
            </p:cNvSpPr>
            <p:nvPr/>
          </p:nvSpPr>
          <p:spPr bwMode="auto">
            <a:xfrm>
              <a:off x="3520" y="2352"/>
              <a:ext cx="797" cy="1531"/>
            </a:xfrm>
            <a:custGeom>
              <a:avLst/>
              <a:gdLst>
                <a:gd name="T0" fmla="*/ 0 w 432"/>
                <a:gd name="T1" fmla="*/ 2147483647 h 824"/>
                <a:gd name="T2" fmla="*/ 2147483647 w 432"/>
                <a:gd name="T3" fmla="*/ 2147483647 h 824"/>
                <a:gd name="T4" fmla="*/ 2147483647 w 432"/>
                <a:gd name="T5" fmla="*/ 2147483647 h 824"/>
                <a:gd name="T6" fmla="*/ 2147483647 w 432"/>
                <a:gd name="T7" fmla="*/ 2147483647 h 8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2"/>
                <a:gd name="T13" fmla="*/ 0 h 824"/>
                <a:gd name="T14" fmla="*/ 432 w 432"/>
                <a:gd name="T15" fmla="*/ 824 h 8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2" h="824">
                  <a:moveTo>
                    <a:pt x="0" y="144"/>
                  </a:moveTo>
                  <a:cubicBezTo>
                    <a:pt x="56" y="72"/>
                    <a:pt x="112" y="0"/>
                    <a:pt x="144" y="96"/>
                  </a:cubicBezTo>
                  <a:cubicBezTo>
                    <a:pt x="176" y="192"/>
                    <a:pt x="144" y="616"/>
                    <a:pt x="192" y="720"/>
                  </a:cubicBezTo>
                  <a:cubicBezTo>
                    <a:pt x="240" y="824"/>
                    <a:pt x="392" y="720"/>
                    <a:pt x="432" y="72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0463" name="Rectangle 3"/>
          <p:cNvSpPr>
            <a:spLocks noChangeArrowheads="1"/>
          </p:cNvSpPr>
          <p:nvPr/>
        </p:nvSpPr>
        <p:spPr bwMode="auto">
          <a:xfrm>
            <a:off x="1539875" y="1828800"/>
            <a:ext cx="11582400" cy="121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 eaLnBrk="0" hangingPunct="0">
              <a:buClr>
                <a:srgbClr val="4D4D4D"/>
              </a:buClr>
              <a:buSzPct val="100000"/>
              <a:buFont typeface="Gill Sans"/>
              <a:buBlip>
                <a:blip r:embed="rId3"/>
              </a:buBlip>
            </a:pPr>
            <a:r>
              <a:rPr lang="en-US" sz="3000">
                <a:solidFill>
                  <a:srgbClr val="4D4D4D"/>
                </a:solidFill>
                <a:sym typeface="Gill Sans"/>
              </a:rPr>
              <a:t> Time resolution was studied by illuminating SiPM with blue laser light </a:t>
            </a:r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pulse</a:t>
            </a:r>
            <a:r>
              <a:rPr lang="en-US" sz="3000">
                <a:solidFill>
                  <a:srgbClr val="4D4D4D"/>
                </a:solidFill>
                <a:sym typeface="Gill Sans"/>
              </a:rPr>
              <a:t> </a:t>
            </a:r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width 32 ps</a:t>
            </a:r>
            <a:r>
              <a:rPr lang="en-US" sz="3000">
                <a:solidFill>
                  <a:srgbClr val="4D4D4D"/>
                </a:solidFill>
                <a:sym typeface="Gill Sans"/>
              </a:rPr>
              <a:t> </a:t>
            </a:r>
            <a:r>
              <a:rPr lang="en-US" altLang="ja-JP" sz="3000">
                <a:solidFill>
                  <a:srgbClr val="4D4D4D"/>
                </a:solidFill>
                <a:ea typeface="MS PGothic" charset="-128"/>
                <a:sym typeface="Gill Sans"/>
              </a:rPr>
              <a:t>at wave length 408nm.</a:t>
            </a:r>
          </a:p>
          <a:p>
            <a:pPr marL="287338" indent="-228600" eaLnBrk="0" hangingPunct="0">
              <a:buClr>
                <a:srgbClr val="4D4D4D"/>
              </a:buClr>
              <a:buSzPct val="100000"/>
              <a:buFont typeface="Gill Sans"/>
              <a:buNone/>
            </a:pPr>
            <a:endParaRPr lang="en-US" sz="3000">
              <a:solidFill>
                <a:srgbClr val="4D4D4D"/>
              </a:solidFill>
              <a:sym typeface="Gill Sans"/>
            </a:endParaRPr>
          </a:p>
        </p:txBody>
      </p:sp>
      <p:pic>
        <p:nvPicPr>
          <p:cNvPr id="36046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60465" name="Group 61"/>
          <p:cNvGrpSpPr>
            <a:grpSpLocks/>
          </p:cNvGrpSpPr>
          <p:nvPr/>
        </p:nvGrpSpPr>
        <p:grpSpPr bwMode="auto">
          <a:xfrm>
            <a:off x="1778000" y="4292600"/>
            <a:ext cx="4867275" cy="4775200"/>
            <a:chOff x="1120" y="2704"/>
            <a:chExt cx="3066" cy="3008"/>
          </a:xfrm>
        </p:grpSpPr>
        <p:sp>
          <p:nvSpPr>
            <p:cNvPr id="360511" name="Freeform 36"/>
            <p:cNvSpPr>
              <a:spLocks/>
            </p:cNvSpPr>
            <p:nvPr/>
          </p:nvSpPr>
          <p:spPr bwMode="auto">
            <a:xfrm rot="401820">
              <a:off x="3808" y="2704"/>
              <a:ext cx="378" cy="1489"/>
            </a:xfrm>
            <a:custGeom>
              <a:avLst/>
              <a:gdLst>
                <a:gd name="T0" fmla="*/ 2147483647 w 288"/>
                <a:gd name="T1" fmla="*/ 1299996 h 1920"/>
                <a:gd name="T2" fmla="*/ 2147483647 w 288"/>
                <a:gd name="T3" fmla="*/ 1299996 h 1920"/>
                <a:gd name="T4" fmla="*/ 2147483647 w 288"/>
                <a:gd name="T5" fmla="*/ 1299996 h 1920"/>
                <a:gd name="T6" fmla="*/ 0 w 288"/>
                <a:gd name="T7" fmla="*/ 1299996 h 19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8"/>
                <a:gd name="T13" fmla="*/ 0 h 1920"/>
                <a:gd name="T14" fmla="*/ 288 w 288"/>
                <a:gd name="T15" fmla="*/ 1920 h 19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8" h="1920">
                  <a:moveTo>
                    <a:pt x="288" y="48"/>
                  </a:moveTo>
                  <a:cubicBezTo>
                    <a:pt x="184" y="24"/>
                    <a:pt x="80" y="0"/>
                    <a:pt x="48" y="144"/>
                  </a:cubicBezTo>
                  <a:cubicBezTo>
                    <a:pt x="16" y="288"/>
                    <a:pt x="104" y="616"/>
                    <a:pt x="96" y="912"/>
                  </a:cubicBezTo>
                  <a:cubicBezTo>
                    <a:pt x="88" y="1208"/>
                    <a:pt x="16" y="1752"/>
                    <a:pt x="0" y="192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60512" name="Group 90"/>
            <p:cNvGrpSpPr>
              <a:grpSpLocks/>
            </p:cNvGrpSpPr>
            <p:nvPr/>
          </p:nvGrpSpPr>
          <p:grpSpPr bwMode="auto">
            <a:xfrm>
              <a:off x="1120" y="3552"/>
              <a:ext cx="2640" cy="2160"/>
              <a:chOff x="1384" y="3432"/>
              <a:chExt cx="2532" cy="2142"/>
            </a:xfrm>
          </p:grpSpPr>
          <p:pic>
            <p:nvPicPr>
              <p:cNvPr id="360513" name="Picture 35" descr="ReferenceCircuit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384" y="3432"/>
                <a:ext cx="2532" cy="21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60514" name="Rectangle 8"/>
              <p:cNvSpPr>
                <a:spLocks noChangeArrowheads="1"/>
              </p:cNvSpPr>
              <p:nvPr/>
            </p:nvSpPr>
            <p:spPr bwMode="auto">
              <a:xfrm>
                <a:off x="2224" y="4560"/>
                <a:ext cx="43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287338" indent="-228600">
                  <a:buClr>
                    <a:srgbClr val="0061A0"/>
                  </a:buClr>
                  <a:buSzPct val="100000"/>
                  <a:buFont typeface="Gill Sans"/>
                  <a:buNone/>
                </a:pPr>
                <a:r>
                  <a:rPr lang="en-US" altLang="ja-JP" sz="1200">
                    <a:ea typeface="MS PGothic" charset="-128"/>
                    <a:sym typeface="Gill Sans"/>
                  </a:rPr>
                  <a:t>10 n F </a:t>
                </a:r>
              </a:p>
            </p:txBody>
          </p:sp>
          <p:sp>
            <p:nvSpPr>
              <p:cNvPr id="360515" name="Rectangle 8"/>
              <p:cNvSpPr>
                <a:spLocks noChangeArrowheads="1"/>
              </p:cNvSpPr>
              <p:nvPr/>
            </p:nvSpPr>
            <p:spPr bwMode="auto">
              <a:xfrm>
                <a:off x="1552" y="4416"/>
                <a:ext cx="5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287338" indent="-228600">
                  <a:buClr>
                    <a:srgbClr val="0061A0"/>
                  </a:buClr>
                  <a:buSzPct val="100000"/>
                  <a:buFont typeface="Gill Sans"/>
                  <a:buNone/>
                </a:pPr>
                <a:r>
                  <a:rPr lang="en-US" altLang="ja-JP" sz="1200">
                    <a:ea typeface="MS PGothic" charset="-128"/>
                    <a:sym typeface="Gill Sans"/>
                  </a:rPr>
                  <a:t>1 k Ohm </a:t>
                </a:r>
              </a:p>
            </p:txBody>
          </p:sp>
          <p:sp>
            <p:nvSpPr>
              <p:cNvPr id="360516" name="Rectangle 8"/>
              <p:cNvSpPr>
                <a:spLocks noChangeArrowheads="1"/>
              </p:cNvSpPr>
              <p:nvPr/>
            </p:nvSpPr>
            <p:spPr bwMode="auto">
              <a:xfrm rot="-5400000">
                <a:off x="2008" y="4016"/>
                <a:ext cx="52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287338" indent="-228600">
                  <a:buClr>
                    <a:srgbClr val="0061A0"/>
                  </a:buClr>
                  <a:buSzPct val="100000"/>
                  <a:buFont typeface="Gill Sans"/>
                  <a:buNone/>
                </a:pPr>
                <a:r>
                  <a:rPr lang="en-US" altLang="ja-JP" sz="1200">
                    <a:ea typeface="MS PGothic" charset="-128"/>
                    <a:sym typeface="Gill Sans"/>
                  </a:rPr>
                  <a:t>1 k Ohm </a:t>
                </a:r>
              </a:p>
            </p:txBody>
          </p:sp>
          <p:sp>
            <p:nvSpPr>
              <p:cNvPr id="360517" name="Rectangle 8"/>
              <p:cNvSpPr>
                <a:spLocks noChangeArrowheads="1"/>
              </p:cNvSpPr>
              <p:nvPr/>
            </p:nvSpPr>
            <p:spPr bwMode="auto">
              <a:xfrm>
                <a:off x="1600" y="3896"/>
                <a:ext cx="43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287338" indent="-228600">
                  <a:buClr>
                    <a:srgbClr val="0061A0"/>
                  </a:buClr>
                  <a:buSzPct val="100000"/>
                  <a:buFont typeface="Gill Sans"/>
                  <a:buNone/>
                </a:pPr>
                <a:r>
                  <a:rPr lang="en-US" altLang="ja-JP" sz="1200">
                    <a:ea typeface="MS PGothic" charset="-128"/>
                    <a:sym typeface="Gill Sans"/>
                  </a:rPr>
                  <a:t>10 n F </a:t>
                </a:r>
              </a:p>
            </p:txBody>
          </p:sp>
        </p:grpSp>
      </p:grpSp>
      <p:sp>
        <p:nvSpPr>
          <p:cNvPr id="360466" name="Line 28"/>
          <p:cNvSpPr>
            <a:spLocks noChangeShapeType="1"/>
          </p:cNvSpPr>
          <p:nvPr/>
        </p:nvSpPr>
        <p:spPr bwMode="auto">
          <a:xfrm>
            <a:off x="10941050" y="3276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0467" name="Text Box 33"/>
          <p:cNvSpPr txBox="1">
            <a:spLocks noChangeArrowheads="1"/>
          </p:cNvSpPr>
          <p:nvPr/>
        </p:nvSpPr>
        <p:spPr bwMode="auto">
          <a:xfrm>
            <a:off x="7418388" y="3200400"/>
            <a:ext cx="10366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chemeClr val="tx1"/>
                </a:solidFill>
              </a:rPr>
              <a:t>Signal</a:t>
            </a:r>
          </a:p>
        </p:txBody>
      </p:sp>
      <p:grpSp>
        <p:nvGrpSpPr>
          <p:cNvPr id="360468" name="Group 64"/>
          <p:cNvGrpSpPr>
            <a:grpSpLocks/>
          </p:cNvGrpSpPr>
          <p:nvPr/>
        </p:nvGrpSpPr>
        <p:grpSpPr bwMode="auto">
          <a:xfrm>
            <a:off x="6426200" y="2971800"/>
            <a:ext cx="5903913" cy="3429000"/>
            <a:chOff x="4048" y="1872"/>
            <a:chExt cx="3719" cy="2160"/>
          </a:xfrm>
        </p:grpSpPr>
        <p:grpSp>
          <p:nvGrpSpPr>
            <p:cNvPr id="360486" name="Group 63"/>
            <p:cNvGrpSpPr>
              <a:grpSpLocks/>
            </p:cNvGrpSpPr>
            <p:nvPr/>
          </p:nvGrpSpPr>
          <p:grpSpPr bwMode="auto">
            <a:xfrm>
              <a:off x="4048" y="1872"/>
              <a:ext cx="3649" cy="2160"/>
              <a:chOff x="4048" y="1872"/>
              <a:chExt cx="3649" cy="2160"/>
            </a:xfrm>
          </p:grpSpPr>
          <p:sp>
            <p:nvSpPr>
              <p:cNvPr id="360495" name="Line 24"/>
              <p:cNvSpPr>
                <a:spLocks noChangeShapeType="1"/>
              </p:cNvSpPr>
              <p:nvPr/>
            </p:nvSpPr>
            <p:spPr bwMode="auto">
              <a:xfrm>
                <a:off x="5737" y="2055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496" name="Line 30"/>
              <p:cNvSpPr>
                <a:spLocks noChangeShapeType="1"/>
              </p:cNvSpPr>
              <p:nvPr/>
            </p:nvSpPr>
            <p:spPr bwMode="auto">
              <a:xfrm>
                <a:off x="7081" y="3264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497" name="Rectangle 16"/>
              <p:cNvSpPr>
                <a:spLocks noChangeArrowheads="1"/>
              </p:cNvSpPr>
              <p:nvPr/>
            </p:nvSpPr>
            <p:spPr bwMode="auto">
              <a:xfrm rot="10800000">
                <a:off x="6185" y="1872"/>
                <a:ext cx="720" cy="38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de-DE"/>
              </a:p>
            </p:txBody>
          </p:sp>
          <p:sp>
            <p:nvSpPr>
              <p:cNvPr id="360498" name="Rectangle 12"/>
              <p:cNvSpPr>
                <a:spLocks noChangeArrowheads="1"/>
              </p:cNvSpPr>
              <p:nvPr/>
            </p:nvSpPr>
            <p:spPr bwMode="auto">
              <a:xfrm rot="-5400000">
                <a:off x="5177" y="2040"/>
                <a:ext cx="720" cy="38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de-DE"/>
              </a:p>
            </p:txBody>
          </p:sp>
          <p:cxnSp>
            <p:nvCxnSpPr>
              <p:cNvPr id="360499" name="AutoShape 13"/>
              <p:cNvCxnSpPr>
                <a:cxnSpLocks noChangeShapeType="1"/>
              </p:cNvCxnSpPr>
              <p:nvPr/>
            </p:nvCxnSpPr>
            <p:spPr bwMode="auto">
              <a:xfrm flipV="1">
                <a:off x="4577" y="2208"/>
                <a:ext cx="768" cy="576"/>
              </a:xfrm>
              <a:prstGeom prst="bentConnector3">
                <a:avLst>
                  <a:gd name="adj1" fmla="val 60417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cxnSp>
          <p:sp>
            <p:nvSpPr>
              <p:cNvPr id="360500" name="Rectangle 14"/>
              <p:cNvSpPr>
                <a:spLocks noChangeArrowheads="1"/>
              </p:cNvSpPr>
              <p:nvPr/>
            </p:nvSpPr>
            <p:spPr bwMode="auto">
              <a:xfrm rot="-5400000">
                <a:off x="5209" y="3240"/>
                <a:ext cx="720" cy="38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de-DE"/>
              </a:p>
            </p:txBody>
          </p:sp>
          <p:sp>
            <p:nvSpPr>
              <p:cNvPr id="360501" name="Rectangle 15"/>
              <p:cNvSpPr>
                <a:spLocks noChangeArrowheads="1"/>
              </p:cNvSpPr>
              <p:nvPr/>
            </p:nvSpPr>
            <p:spPr bwMode="auto">
              <a:xfrm rot="-5400000">
                <a:off x="7145" y="3240"/>
                <a:ext cx="720" cy="384"/>
              </a:xfrm>
              <a:prstGeom prst="rect">
                <a:avLst/>
              </a:prstGeom>
              <a:solidFill>
                <a:schemeClr val="bg2">
                  <a:alpha val="49019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de-DE"/>
              </a:p>
            </p:txBody>
          </p:sp>
          <p:sp>
            <p:nvSpPr>
              <p:cNvPr id="360502" name="Rectangle 17"/>
              <p:cNvSpPr>
                <a:spLocks noChangeArrowheads="1"/>
              </p:cNvSpPr>
              <p:nvPr/>
            </p:nvSpPr>
            <p:spPr bwMode="auto">
              <a:xfrm rot="10800000">
                <a:off x="4048" y="2496"/>
                <a:ext cx="720" cy="576"/>
              </a:xfrm>
              <a:prstGeom prst="rect">
                <a:avLst/>
              </a:prstGeom>
              <a:solidFill>
                <a:schemeClr val="bg2">
                  <a:alpha val="34901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de-DE"/>
              </a:p>
            </p:txBody>
          </p:sp>
          <p:sp>
            <p:nvSpPr>
              <p:cNvPr id="360503" name="Rectangle 18"/>
              <p:cNvSpPr>
                <a:spLocks noChangeArrowheads="1"/>
              </p:cNvSpPr>
              <p:nvPr/>
            </p:nvSpPr>
            <p:spPr bwMode="auto">
              <a:xfrm rot="5400000">
                <a:off x="7145" y="2328"/>
                <a:ext cx="720" cy="384"/>
              </a:xfrm>
              <a:prstGeom prst="rect">
                <a:avLst/>
              </a:prstGeom>
              <a:solidFill>
                <a:schemeClr val="bg2">
                  <a:alpha val="47842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cxnSp>
            <p:nvCxnSpPr>
              <p:cNvPr id="360504" name="AutoShape 25"/>
              <p:cNvCxnSpPr>
                <a:cxnSpLocks noChangeShapeType="1"/>
              </p:cNvCxnSpPr>
              <p:nvPr/>
            </p:nvCxnSpPr>
            <p:spPr bwMode="auto">
              <a:xfrm rot="10800000" flipV="1">
                <a:off x="4553" y="3440"/>
                <a:ext cx="816" cy="480"/>
              </a:xfrm>
              <a:prstGeom prst="bent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cxnSp>
          <p:cxnSp>
            <p:nvCxnSpPr>
              <p:cNvPr id="360505" name="AutoShape 26"/>
              <p:cNvCxnSpPr>
                <a:cxnSpLocks noChangeShapeType="1"/>
              </p:cNvCxnSpPr>
              <p:nvPr/>
            </p:nvCxnSpPr>
            <p:spPr bwMode="auto">
              <a:xfrm flipV="1">
                <a:off x="5769" y="2688"/>
                <a:ext cx="1536" cy="576"/>
              </a:xfrm>
              <a:prstGeom prst="bent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cxnSp>
          <p:sp>
            <p:nvSpPr>
              <p:cNvPr id="360506" name="Line 27"/>
              <p:cNvSpPr>
                <a:spLocks noChangeShapeType="1"/>
              </p:cNvSpPr>
              <p:nvPr/>
            </p:nvSpPr>
            <p:spPr bwMode="auto">
              <a:xfrm>
                <a:off x="5729" y="2368"/>
                <a:ext cx="15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507" name="Line 29"/>
              <p:cNvSpPr>
                <a:spLocks noChangeShapeType="1"/>
              </p:cNvSpPr>
              <p:nvPr/>
            </p:nvSpPr>
            <p:spPr bwMode="auto">
              <a:xfrm>
                <a:off x="7082" y="2064"/>
                <a:ext cx="0" cy="1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508" name="Line 31"/>
              <p:cNvSpPr>
                <a:spLocks noChangeShapeType="1"/>
              </p:cNvSpPr>
              <p:nvPr/>
            </p:nvSpPr>
            <p:spPr bwMode="auto">
              <a:xfrm>
                <a:off x="5777" y="3600"/>
                <a:ext cx="15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509" name="Text Box 32"/>
              <p:cNvSpPr txBox="1">
                <a:spLocks noChangeArrowheads="1"/>
              </p:cNvSpPr>
              <p:nvPr/>
            </p:nvSpPr>
            <p:spPr bwMode="auto">
              <a:xfrm rot="-5400000">
                <a:off x="4297" y="3320"/>
                <a:ext cx="115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400">
                    <a:solidFill>
                      <a:schemeClr val="tx1"/>
                    </a:solidFill>
                  </a:rPr>
                  <a:t>Laser trigger signal</a:t>
                </a:r>
              </a:p>
            </p:txBody>
          </p:sp>
          <p:sp>
            <p:nvSpPr>
              <p:cNvPr id="360510" name="AutoShape 36"/>
              <p:cNvSpPr>
                <a:spLocks noChangeArrowheads="1"/>
              </p:cNvSpPr>
              <p:nvPr/>
            </p:nvSpPr>
            <p:spPr bwMode="auto">
              <a:xfrm rot="-5400000">
                <a:off x="3881" y="3336"/>
                <a:ext cx="1056" cy="336"/>
              </a:xfrm>
              <a:prstGeom prst="rightArrowCallout">
                <a:avLst>
                  <a:gd name="adj1" fmla="val 25000"/>
                  <a:gd name="adj2" fmla="val 25000"/>
                  <a:gd name="adj3" fmla="val 52381"/>
                  <a:gd name="adj4" fmla="val 6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de-DE"/>
              </a:p>
            </p:txBody>
          </p:sp>
        </p:grpSp>
        <p:sp>
          <p:nvSpPr>
            <p:cNvPr id="360487" name="Text Box 19"/>
            <p:cNvSpPr txBox="1">
              <a:spLocks noChangeArrowheads="1"/>
            </p:cNvSpPr>
            <p:nvPr/>
          </p:nvSpPr>
          <p:spPr bwMode="auto">
            <a:xfrm>
              <a:off x="7312" y="2400"/>
              <a:ext cx="45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QDC</a:t>
              </a:r>
            </a:p>
          </p:txBody>
        </p:sp>
        <p:sp>
          <p:nvSpPr>
            <p:cNvPr id="360488" name="Text Box 20"/>
            <p:cNvSpPr txBox="1">
              <a:spLocks noChangeArrowheads="1"/>
            </p:cNvSpPr>
            <p:nvPr/>
          </p:nvSpPr>
          <p:spPr bwMode="auto">
            <a:xfrm>
              <a:off x="7312" y="3312"/>
              <a:ext cx="45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TDC</a:t>
              </a:r>
            </a:p>
          </p:txBody>
        </p:sp>
        <p:sp>
          <p:nvSpPr>
            <p:cNvPr id="360489" name="Text Box 21"/>
            <p:cNvSpPr txBox="1">
              <a:spLocks noChangeArrowheads="1"/>
            </p:cNvSpPr>
            <p:nvPr/>
          </p:nvSpPr>
          <p:spPr bwMode="auto">
            <a:xfrm rot="-5400000">
              <a:off x="5273" y="2112"/>
              <a:ext cx="52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Splitter</a:t>
              </a:r>
            </a:p>
          </p:txBody>
        </p:sp>
        <p:sp>
          <p:nvSpPr>
            <p:cNvPr id="360490" name="Text Box 22"/>
            <p:cNvSpPr txBox="1">
              <a:spLocks noChangeArrowheads="1"/>
            </p:cNvSpPr>
            <p:nvPr/>
          </p:nvSpPr>
          <p:spPr bwMode="auto">
            <a:xfrm>
              <a:off x="6161" y="1968"/>
              <a:ext cx="76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Discriminator</a:t>
              </a:r>
            </a:p>
          </p:txBody>
        </p:sp>
        <p:sp>
          <p:nvSpPr>
            <p:cNvPr id="360491" name="Text Box 23"/>
            <p:cNvSpPr txBox="1">
              <a:spLocks noChangeArrowheads="1"/>
            </p:cNvSpPr>
            <p:nvPr/>
          </p:nvSpPr>
          <p:spPr bwMode="auto">
            <a:xfrm rot="-5400000">
              <a:off x="5134" y="3293"/>
              <a:ext cx="76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/>
                <a:t>Gate generator</a:t>
              </a:r>
            </a:p>
          </p:txBody>
        </p:sp>
        <p:sp>
          <p:nvSpPr>
            <p:cNvPr id="360492" name="Text Box 34"/>
            <p:cNvSpPr txBox="1">
              <a:spLocks noChangeArrowheads="1"/>
            </p:cNvSpPr>
            <p:nvPr/>
          </p:nvSpPr>
          <p:spPr bwMode="auto">
            <a:xfrm>
              <a:off x="4049" y="2304"/>
              <a:ext cx="76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Al Case</a:t>
              </a:r>
            </a:p>
          </p:txBody>
        </p:sp>
        <p:sp>
          <p:nvSpPr>
            <p:cNvPr id="360493" name="Text Box 35"/>
            <p:cNvSpPr txBox="1">
              <a:spLocks noChangeArrowheads="1"/>
            </p:cNvSpPr>
            <p:nvPr/>
          </p:nvSpPr>
          <p:spPr bwMode="auto">
            <a:xfrm>
              <a:off x="4145" y="2592"/>
              <a:ext cx="50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360494" name="Text Box 37"/>
            <p:cNvSpPr txBox="1">
              <a:spLocks noChangeArrowheads="1"/>
            </p:cNvSpPr>
            <p:nvPr/>
          </p:nvSpPr>
          <p:spPr bwMode="auto">
            <a:xfrm rot="-5400000">
              <a:off x="4130" y="3519"/>
              <a:ext cx="50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Laser</a:t>
              </a:r>
            </a:p>
          </p:txBody>
        </p:sp>
      </p:grpSp>
      <p:sp>
        <p:nvSpPr>
          <p:cNvPr id="360469" name="AutoShape 38"/>
          <p:cNvSpPr>
            <a:spLocks noChangeArrowheads="1"/>
          </p:cNvSpPr>
          <p:nvPr/>
        </p:nvSpPr>
        <p:spPr bwMode="auto">
          <a:xfrm rot="10800000">
            <a:off x="6807200" y="4419600"/>
            <a:ext cx="304800" cy="152400"/>
          </a:xfrm>
          <a:prstGeom prst="can">
            <a:avLst>
              <a:gd name="adj" fmla="val 25000"/>
            </a:avLst>
          </a:prstGeom>
          <a:solidFill>
            <a:srgbClr val="FF0000">
              <a:alpha val="47842"/>
            </a:srgb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de-DE"/>
          </a:p>
        </p:txBody>
      </p:sp>
      <p:sp>
        <p:nvSpPr>
          <p:cNvPr id="359482" name="Rectangle 58"/>
          <p:cNvSpPr>
            <a:spLocks noChangeArrowheads="1"/>
          </p:cNvSpPr>
          <p:nvPr/>
        </p:nvSpPr>
        <p:spPr bwMode="auto">
          <a:xfrm>
            <a:off x="7416800" y="9356725"/>
            <a:ext cx="4738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/>
              </a:rPr>
              <a:t>12th -VCI 2010                 18.Feb, 2010</a:t>
            </a:r>
          </a:p>
        </p:txBody>
      </p:sp>
      <p:sp>
        <p:nvSpPr>
          <p:cNvPr id="360471" name="Rectangle 60"/>
          <p:cNvSpPr>
            <a:spLocks noChangeArrowheads="1"/>
          </p:cNvSpPr>
          <p:nvPr/>
        </p:nvSpPr>
        <p:spPr bwMode="auto">
          <a:xfrm>
            <a:off x="2463800" y="34290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sym typeface="Gill Sans"/>
              </a:rPr>
              <a:t>Variable</a:t>
            </a:r>
            <a:r>
              <a:rPr lang="en-US"/>
              <a:t> </a:t>
            </a:r>
            <a:r>
              <a:rPr lang="en-US" sz="2000">
                <a:solidFill>
                  <a:schemeClr val="bg1"/>
                </a:solidFill>
              </a:rPr>
              <a:t>light attenuator</a:t>
            </a:r>
          </a:p>
        </p:txBody>
      </p:sp>
      <p:sp>
        <p:nvSpPr>
          <p:cNvPr id="360472" name="Line 61"/>
          <p:cNvSpPr>
            <a:spLocks noChangeShapeType="1"/>
          </p:cNvSpPr>
          <p:nvPr/>
        </p:nvSpPr>
        <p:spPr bwMode="auto">
          <a:xfrm>
            <a:off x="3759200" y="3810000"/>
            <a:ext cx="152400" cy="38100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0473" name="Rectangle 62"/>
          <p:cNvSpPr>
            <a:spLocks noChangeArrowheads="1"/>
          </p:cNvSpPr>
          <p:nvPr/>
        </p:nvSpPr>
        <p:spPr bwMode="auto">
          <a:xfrm>
            <a:off x="4597400" y="8534400"/>
            <a:ext cx="1114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tx1"/>
                </a:solidFill>
              </a:rPr>
              <a:t>(700 ps)</a:t>
            </a:r>
          </a:p>
        </p:txBody>
      </p:sp>
      <p:grpSp>
        <p:nvGrpSpPr>
          <p:cNvPr id="360474" name="Group 69"/>
          <p:cNvGrpSpPr>
            <a:grpSpLocks/>
          </p:cNvGrpSpPr>
          <p:nvPr/>
        </p:nvGrpSpPr>
        <p:grpSpPr bwMode="auto">
          <a:xfrm>
            <a:off x="7264400" y="6400800"/>
            <a:ext cx="4800600" cy="2894013"/>
            <a:chOff x="4048" y="2688"/>
            <a:chExt cx="3024" cy="1823"/>
          </a:xfrm>
        </p:grpSpPr>
        <p:pic>
          <p:nvPicPr>
            <p:cNvPr id="360475" name="Picture 70" descr="time setup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048" y="2688"/>
              <a:ext cx="3024" cy="1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0476" name="Text Box 15"/>
            <p:cNvSpPr txBox="1">
              <a:spLocks noChangeArrowheads="1"/>
            </p:cNvSpPr>
            <p:nvPr/>
          </p:nvSpPr>
          <p:spPr bwMode="auto">
            <a:xfrm>
              <a:off x="5392" y="2688"/>
              <a:ext cx="96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chemeClr val="bg1"/>
                  </a:solidFill>
                </a:rPr>
                <a:t>SiPM signal</a:t>
              </a:r>
            </a:p>
          </p:txBody>
        </p:sp>
        <p:sp>
          <p:nvSpPr>
            <p:cNvPr id="360477" name="Text Box 15"/>
            <p:cNvSpPr txBox="1">
              <a:spLocks noChangeArrowheads="1"/>
            </p:cNvSpPr>
            <p:nvPr/>
          </p:nvSpPr>
          <p:spPr bwMode="auto">
            <a:xfrm>
              <a:off x="4192" y="2688"/>
              <a:ext cx="91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chemeClr val="bg1"/>
                  </a:solidFill>
                </a:rPr>
                <a:t>Start signal</a:t>
              </a:r>
            </a:p>
          </p:txBody>
        </p:sp>
        <p:sp>
          <p:nvSpPr>
            <p:cNvPr id="360478" name="Text Box 15"/>
            <p:cNvSpPr txBox="1">
              <a:spLocks noChangeArrowheads="1"/>
            </p:cNvSpPr>
            <p:nvPr/>
          </p:nvSpPr>
          <p:spPr bwMode="auto">
            <a:xfrm rot="-5400000">
              <a:off x="5956" y="3948"/>
              <a:ext cx="69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solidFill>
                    <a:schemeClr val="bg1"/>
                  </a:solidFill>
                </a:rPr>
                <a:t>50 mv/div</a:t>
              </a:r>
            </a:p>
          </p:txBody>
        </p:sp>
        <p:sp>
          <p:nvSpPr>
            <p:cNvPr id="360479" name="Line 95"/>
            <p:cNvSpPr>
              <a:spLocks noChangeShapeType="1"/>
            </p:cNvSpPr>
            <p:nvPr/>
          </p:nvSpPr>
          <p:spPr bwMode="auto">
            <a:xfrm flipH="1">
              <a:off x="5152" y="2928"/>
              <a:ext cx="220" cy="26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0480" name="Line 97"/>
            <p:cNvSpPr>
              <a:spLocks noChangeShapeType="1"/>
            </p:cNvSpPr>
            <p:nvPr/>
          </p:nvSpPr>
          <p:spPr bwMode="auto">
            <a:xfrm flipH="1">
              <a:off x="4507" y="2928"/>
              <a:ext cx="96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0481" name="Text Box 15"/>
            <p:cNvSpPr txBox="1">
              <a:spLocks noChangeArrowheads="1"/>
            </p:cNvSpPr>
            <p:nvPr/>
          </p:nvSpPr>
          <p:spPr bwMode="auto">
            <a:xfrm>
              <a:off x="4144" y="4176"/>
              <a:ext cx="90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>
                  <a:solidFill>
                    <a:schemeClr val="bg1"/>
                  </a:solidFill>
                </a:rPr>
                <a:t>Stop signal</a:t>
              </a:r>
            </a:p>
          </p:txBody>
        </p:sp>
        <p:sp>
          <p:nvSpPr>
            <p:cNvPr id="360482" name="Line 96"/>
            <p:cNvSpPr>
              <a:spLocks noChangeShapeType="1"/>
            </p:cNvSpPr>
            <p:nvPr/>
          </p:nvSpPr>
          <p:spPr bwMode="auto">
            <a:xfrm flipV="1">
              <a:off x="4528" y="3792"/>
              <a:ext cx="240" cy="38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0483" name="Text Box 15"/>
            <p:cNvSpPr txBox="1">
              <a:spLocks noChangeArrowheads="1"/>
            </p:cNvSpPr>
            <p:nvPr/>
          </p:nvSpPr>
          <p:spPr bwMode="auto">
            <a:xfrm>
              <a:off x="6400" y="4272"/>
              <a:ext cx="56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>
                  <a:solidFill>
                    <a:schemeClr val="bg1"/>
                  </a:solidFill>
                </a:rPr>
                <a:t>50 ns/div</a:t>
              </a:r>
            </a:p>
          </p:txBody>
        </p:sp>
        <p:sp>
          <p:nvSpPr>
            <p:cNvPr id="360484" name="Line 79"/>
            <p:cNvSpPr>
              <a:spLocks noChangeShapeType="1"/>
            </p:cNvSpPr>
            <p:nvPr/>
          </p:nvSpPr>
          <p:spPr bwMode="auto">
            <a:xfrm flipV="1">
              <a:off x="6436" y="3984"/>
              <a:ext cx="0" cy="24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0485" name="Line 80"/>
            <p:cNvSpPr>
              <a:spLocks noChangeShapeType="1"/>
            </p:cNvSpPr>
            <p:nvPr/>
          </p:nvSpPr>
          <p:spPr bwMode="auto">
            <a:xfrm>
              <a:off x="6448" y="4233"/>
              <a:ext cx="480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3" name="Text Box 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5D2D977-78CB-4147-8CA7-B87A8A2AA4CD}" type="slidenum">
              <a:rPr lang="ar-SA" smtClean="0"/>
              <a:pPr/>
              <a:t>8</a:t>
            </a:fld>
            <a:endParaRPr lang="en-US" smtClean="0"/>
          </a:p>
        </p:txBody>
      </p:sp>
      <p:sp>
        <p:nvSpPr>
          <p:cNvPr id="361474" name="Slide Number Placeholder 3"/>
          <p:cNvSpPr txBox="1">
            <a:spLocks noGrp="1"/>
          </p:cNvSpPr>
          <p:nvPr/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8281BAE2-4A52-45DB-865C-1EF4663BF222}" type="slidenum">
              <a:rPr lang="ar-SA" sz="1800">
                <a:solidFill>
                  <a:srgbClr val="808080"/>
                </a:solidFill>
              </a:rPr>
              <a:pPr algn="ctr"/>
              <a:t>8</a:t>
            </a:fld>
            <a:endParaRPr lang="en-US" sz="1800">
              <a:solidFill>
                <a:srgbClr val="808080"/>
              </a:solidFill>
            </a:endParaRPr>
          </a:p>
        </p:txBody>
      </p:sp>
      <p:sp>
        <p:nvSpPr>
          <p:cNvPr id="361475" name="Text Box 15"/>
          <p:cNvSpPr txBox="1">
            <a:spLocks noChangeArrowheads="1"/>
          </p:cNvSpPr>
          <p:nvPr/>
        </p:nvSpPr>
        <p:spPr bwMode="auto">
          <a:xfrm>
            <a:off x="5740400" y="7315200"/>
            <a:ext cx="18605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100" b="1">
                <a:solidFill>
                  <a:srgbClr val="CC3300"/>
                </a:solidFill>
              </a:rPr>
              <a:t>MPPC 9 mm</a:t>
            </a:r>
            <a:r>
              <a:rPr lang="en-GB" sz="1100" b="1" baseline="30000">
                <a:solidFill>
                  <a:srgbClr val="CC3300"/>
                </a:solidFill>
              </a:rPr>
              <a:t>2</a:t>
            </a:r>
            <a:r>
              <a:rPr lang="en-GB" sz="1100" b="1">
                <a:solidFill>
                  <a:srgbClr val="CC3300"/>
                </a:solidFill>
              </a:rPr>
              <a:t>, 67.1V, -12C</a:t>
            </a:r>
          </a:p>
        </p:txBody>
      </p:sp>
      <p:sp>
        <p:nvSpPr>
          <p:cNvPr id="361476" name="Rectangle 2"/>
          <p:cNvSpPr>
            <a:spLocks noChangeArrowheads="1"/>
          </p:cNvSpPr>
          <p:nvPr/>
        </p:nvSpPr>
        <p:spPr bwMode="auto">
          <a:xfrm>
            <a:off x="2849563" y="785813"/>
            <a:ext cx="84582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6350"/>
            <a:r>
              <a:rPr lang="en-US" sz="4000" b="1">
                <a:solidFill>
                  <a:srgbClr val="0066CC"/>
                </a:solidFill>
                <a:latin typeface="Georgia" pitchFamily="18" charset="0"/>
                <a:sym typeface="Gill Sans"/>
              </a:rPr>
              <a:t>Time resolution measurements</a:t>
            </a:r>
          </a:p>
        </p:txBody>
      </p:sp>
      <p:grpSp>
        <p:nvGrpSpPr>
          <p:cNvPr id="361477" name="Group 41"/>
          <p:cNvGrpSpPr>
            <a:grpSpLocks/>
          </p:cNvGrpSpPr>
          <p:nvPr/>
        </p:nvGrpSpPr>
        <p:grpSpPr bwMode="auto">
          <a:xfrm>
            <a:off x="1601788" y="2971800"/>
            <a:ext cx="11403012" cy="6810375"/>
            <a:chOff x="1456" y="2446"/>
            <a:chExt cx="6192" cy="3698"/>
          </a:xfrm>
        </p:grpSpPr>
        <p:grpSp>
          <p:nvGrpSpPr>
            <p:cNvPr id="361480" name="Group 38"/>
            <p:cNvGrpSpPr>
              <a:grpSpLocks/>
            </p:cNvGrpSpPr>
            <p:nvPr/>
          </p:nvGrpSpPr>
          <p:grpSpPr bwMode="auto">
            <a:xfrm>
              <a:off x="1456" y="2446"/>
              <a:ext cx="6192" cy="3698"/>
              <a:chOff x="1456" y="2446"/>
              <a:chExt cx="6192" cy="3698"/>
            </a:xfrm>
          </p:grpSpPr>
          <p:pic>
            <p:nvPicPr>
              <p:cNvPr id="361483" name="Picture 35" descr="Time resolutions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56" y="2446"/>
                <a:ext cx="6192" cy="36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61484" name="Rectangle 3"/>
              <p:cNvSpPr>
                <a:spLocks noChangeArrowheads="1"/>
              </p:cNvSpPr>
              <p:nvPr/>
            </p:nvSpPr>
            <p:spPr bwMode="auto">
              <a:xfrm>
                <a:off x="6096" y="2656"/>
                <a:ext cx="1296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50800" tIns="50800" rIns="108599" bIns="50800"/>
              <a:lstStyle/>
              <a:p>
                <a:pPr marL="287338" indent="-228600" eaLnBrk="0" hangingPunct="0">
                  <a:buClr>
                    <a:srgbClr val="0061A0"/>
                  </a:buClr>
                  <a:buSzPct val="100000"/>
                  <a:buFont typeface="Gill Sans"/>
                  <a:buNone/>
                </a:pPr>
                <a:r>
                  <a:rPr lang="en-US">
                    <a:solidFill>
                      <a:schemeClr val="tx1"/>
                    </a:solidFill>
                    <a:sym typeface="Gill Sans"/>
                  </a:rPr>
                  <a:t>σ</a:t>
                </a:r>
                <a:r>
                  <a:rPr lang="en-US">
                    <a:sym typeface="Gill Sans"/>
                  </a:rPr>
                  <a:t> </a:t>
                </a:r>
                <a:r>
                  <a:rPr lang="en-US" sz="2200" i="1">
                    <a:solidFill>
                      <a:schemeClr val="tx1"/>
                    </a:solidFill>
                    <a:sym typeface="Gill Sans"/>
                  </a:rPr>
                  <a:t>= 315 ps</a:t>
                </a:r>
              </a:p>
            </p:txBody>
          </p:sp>
          <p:sp>
            <p:nvSpPr>
              <p:cNvPr id="361485" name="Rectangle 3"/>
              <p:cNvSpPr>
                <a:spLocks noChangeArrowheads="1"/>
              </p:cNvSpPr>
              <p:nvPr/>
            </p:nvSpPr>
            <p:spPr bwMode="auto">
              <a:xfrm>
                <a:off x="6016" y="4512"/>
                <a:ext cx="1296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50800" tIns="50800" rIns="108599" bIns="50800"/>
              <a:lstStyle/>
              <a:p>
                <a:pPr marL="287338" indent="-228600" eaLnBrk="0" hangingPunct="0">
                  <a:buClr>
                    <a:srgbClr val="0061A0"/>
                  </a:buClr>
                  <a:buSzPct val="100000"/>
                  <a:buFont typeface="Gill Sans"/>
                  <a:buNone/>
                </a:pPr>
                <a:r>
                  <a:rPr lang="en-US">
                    <a:solidFill>
                      <a:schemeClr val="tx1"/>
                    </a:solidFill>
                    <a:sym typeface="Gill Sans"/>
                  </a:rPr>
                  <a:t>σ</a:t>
                </a:r>
                <a:r>
                  <a:rPr lang="en-US">
                    <a:sym typeface="Gill Sans"/>
                  </a:rPr>
                  <a:t> </a:t>
                </a:r>
                <a:r>
                  <a:rPr lang="en-US" sz="2200" i="1">
                    <a:solidFill>
                      <a:schemeClr val="tx1"/>
                    </a:solidFill>
                    <a:sym typeface="Gill Sans"/>
                  </a:rPr>
                  <a:t>= 246 ps</a:t>
                </a:r>
              </a:p>
            </p:txBody>
          </p:sp>
        </p:grpSp>
        <p:sp>
          <p:nvSpPr>
            <p:cNvPr id="361481" name="Rectangle 8"/>
            <p:cNvSpPr>
              <a:spLocks noChangeArrowheads="1"/>
            </p:cNvSpPr>
            <p:nvPr/>
          </p:nvSpPr>
          <p:spPr bwMode="auto">
            <a:xfrm>
              <a:off x="1936" y="2640"/>
              <a:ext cx="23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87338" indent="-228600">
                <a:buClr>
                  <a:srgbClr val="0061A0"/>
                </a:buClr>
                <a:buSzPct val="100000"/>
                <a:buFont typeface="Gill Sans"/>
                <a:buNone/>
              </a:pPr>
              <a:r>
                <a:rPr lang="en-US" altLang="ja-JP" sz="2000">
                  <a:solidFill>
                    <a:schemeClr val="tx1"/>
                  </a:solidFill>
                  <a:ea typeface="MS PGothic" charset="-128"/>
                  <a:sym typeface="Gill Sans"/>
                </a:rPr>
                <a:t>(TDC/QDC) before correction</a:t>
              </a:r>
            </a:p>
          </p:txBody>
        </p:sp>
        <p:sp>
          <p:nvSpPr>
            <p:cNvPr id="361482" name="Rectangle 8"/>
            <p:cNvSpPr>
              <a:spLocks noChangeArrowheads="1"/>
            </p:cNvSpPr>
            <p:nvPr/>
          </p:nvSpPr>
          <p:spPr bwMode="auto">
            <a:xfrm>
              <a:off x="1792" y="4560"/>
              <a:ext cx="23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87338" indent="-228600">
                <a:buClr>
                  <a:srgbClr val="0061A0"/>
                </a:buClr>
                <a:buSzPct val="100000"/>
                <a:buFont typeface="Gill Sans"/>
                <a:buNone/>
              </a:pPr>
              <a:r>
                <a:rPr lang="en-US" altLang="ja-JP" sz="2000">
                  <a:solidFill>
                    <a:schemeClr val="tx1"/>
                  </a:solidFill>
                  <a:ea typeface="MS PGothic" charset="-128"/>
                  <a:sym typeface="Gill Sans"/>
                </a:rPr>
                <a:t>(TDC/QDC) after correction</a:t>
              </a:r>
            </a:p>
          </p:txBody>
        </p:sp>
      </p:grpSp>
      <p:pic>
        <p:nvPicPr>
          <p:cNvPr id="3614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61479" name="Rectangle 3"/>
          <p:cNvSpPr>
            <a:spLocks noChangeArrowheads="1"/>
          </p:cNvSpPr>
          <p:nvPr/>
        </p:nvSpPr>
        <p:spPr bwMode="auto">
          <a:xfrm>
            <a:off x="1549400" y="1676400"/>
            <a:ext cx="11201400" cy="121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287338" indent="-228600" eaLnBrk="0" hangingPunct="0">
              <a:buClr>
                <a:srgbClr val="4D4D4D"/>
              </a:buClr>
              <a:buSzPct val="100000"/>
              <a:buFont typeface="Gill Sans"/>
              <a:buBlip>
                <a:blip r:embed="rId4"/>
              </a:buBlip>
            </a:pPr>
            <a:r>
              <a:rPr lang="en-US" sz="3000">
                <a:solidFill>
                  <a:srgbClr val="4D4D4D"/>
                </a:solidFill>
                <a:sym typeface="Gill Sans"/>
              </a:rPr>
              <a:t> Time resolution was calculated after slewing time corrections as sigma (σ) value by Gaussian ﬁtting for TDC distribution. 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80" name="Text Box 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73DEAB5-D320-4FE1-BC56-53B5BE716FDB}" type="slidenum">
              <a:rPr lang="ar-SA" smtClean="0"/>
              <a:pPr/>
              <a:t>9</a:t>
            </a:fld>
            <a:endParaRPr lang="en-US" smtClean="0"/>
          </a:p>
        </p:txBody>
      </p:sp>
      <p:sp>
        <p:nvSpPr>
          <p:cNvPr id="239681" name="Slide Number Placeholder 6"/>
          <p:cNvSpPr txBox="1">
            <a:spLocks noGrp="1"/>
          </p:cNvSpPr>
          <p:nvPr/>
        </p:nvSpPr>
        <p:spPr bwMode="auto">
          <a:xfrm>
            <a:off x="12290425" y="9321800"/>
            <a:ext cx="368300" cy="35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A9832E9F-7C20-481B-8DE0-7CBF12BE00FD}" type="slidenum">
              <a:rPr lang="ar-SA" sz="1800">
                <a:solidFill>
                  <a:srgbClr val="808080"/>
                </a:solidFill>
              </a:rPr>
              <a:pPr algn="ctr"/>
              <a:t>9</a:t>
            </a:fld>
            <a:endParaRPr lang="en-US" sz="1800">
              <a:solidFill>
                <a:srgbClr val="808080"/>
              </a:solidFill>
            </a:endParaRPr>
          </a:p>
        </p:txBody>
      </p:sp>
      <p:sp>
        <p:nvSpPr>
          <p:cNvPr id="239682" name="Text Box 22"/>
          <p:cNvSpPr txBox="1">
            <a:spLocks noChangeArrowheads="1"/>
          </p:cNvSpPr>
          <p:nvPr/>
        </p:nvSpPr>
        <p:spPr bwMode="auto">
          <a:xfrm>
            <a:off x="1930400" y="2057400"/>
            <a:ext cx="42672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4D4D4D"/>
              </a:buClr>
              <a:buSzPct val="100000"/>
              <a:buFont typeface="Gill Sans"/>
              <a:buBlip>
                <a:blip r:embed="rId4"/>
              </a:buBlip>
            </a:pPr>
            <a:r>
              <a:rPr lang="en-US" sz="3000">
                <a:solidFill>
                  <a:schemeClr val="bg1"/>
                </a:solidFill>
                <a:sym typeface="Gill Sans"/>
              </a:rPr>
              <a:t> </a:t>
            </a:r>
            <a:r>
              <a:rPr lang="en-US" sz="3000">
                <a:solidFill>
                  <a:srgbClr val="4D4D4D"/>
                </a:solidFill>
                <a:sym typeface="Gill Sans"/>
              </a:rPr>
              <a:t>MPPC (1, 3 mm</a:t>
            </a:r>
            <a:r>
              <a:rPr lang="en-US" sz="3000" baseline="30000">
                <a:solidFill>
                  <a:srgbClr val="4D4D4D"/>
                </a:solidFill>
                <a:sym typeface="Gill Sans"/>
              </a:rPr>
              <a:t>2</a:t>
            </a:r>
            <a:r>
              <a:rPr lang="en-US" sz="3000">
                <a:solidFill>
                  <a:srgbClr val="4D4D4D"/>
                </a:solidFill>
                <a:sym typeface="Gill Sans"/>
              </a:rPr>
              <a:t>)</a:t>
            </a:r>
          </a:p>
          <a:p>
            <a:pPr eaLnBrk="0" hangingPunct="0">
              <a:buClr>
                <a:srgbClr val="4D4D4D"/>
              </a:buClr>
              <a:buSzPct val="100000"/>
              <a:buFont typeface="Gill Sans"/>
              <a:buNone/>
            </a:pPr>
            <a:r>
              <a:rPr lang="en-US" sz="3000">
                <a:solidFill>
                  <a:srgbClr val="4D4D4D"/>
                </a:solidFill>
                <a:sym typeface="Gill Sans"/>
              </a:rPr>
              <a:t>Hamamatsu.</a:t>
            </a:r>
          </a:p>
          <a:p>
            <a:pPr eaLnBrk="0" hangingPunct="0">
              <a:buClr>
                <a:srgbClr val="4D4D4D"/>
              </a:buClr>
              <a:buSzPct val="100000"/>
              <a:buFont typeface="Gill Sans"/>
              <a:buNone/>
            </a:pPr>
            <a:endParaRPr lang="en-US" sz="2000">
              <a:solidFill>
                <a:srgbClr val="4D4D4D"/>
              </a:solidFill>
              <a:sym typeface="Gill Sans"/>
            </a:endParaRPr>
          </a:p>
          <a:p>
            <a:pPr eaLnBrk="0" hangingPunct="0">
              <a:buClr>
                <a:srgbClr val="4D4D4D"/>
              </a:buClr>
              <a:buSzPct val="100000"/>
              <a:buFont typeface="Gill Sans"/>
              <a:buBlip>
                <a:blip r:embed="rId4"/>
              </a:buBlip>
            </a:pPr>
            <a:r>
              <a:rPr lang="en-US" sz="3000">
                <a:solidFill>
                  <a:srgbClr val="4D4D4D"/>
                </a:solidFill>
                <a:sym typeface="Gill Sans"/>
              </a:rPr>
              <a:t> MAPD-3N, Zecotek.</a:t>
            </a:r>
            <a:endParaRPr lang="en-GB" sz="3000">
              <a:solidFill>
                <a:srgbClr val="4D4D4D"/>
              </a:solidFill>
            </a:endParaRPr>
          </a:p>
        </p:txBody>
      </p:sp>
      <p:sp>
        <p:nvSpPr>
          <p:cNvPr id="239683" name="Rectangle 2"/>
          <p:cNvSpPr>
            <a:spLocks noChangeArrowheads="1"/>
          </p:cNvSpPr>
          <p:nvPr/>
        </p:nvSpPr>
        <p:spPr bwMode="auto">
          <a:xfrm>
            <a:off x="2768600" y="609600"/>
            <a:ext cx="8763000" cy="83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0800" tIns="50800" rIns="108599" bIns="50800"/>
          <a:lstStyle/>
          <a:p>
            <a:pPr marL="6350"/>
            <a:r>
              <a:rPr lang="en-US" sz="4000" b="1">
                <a:solidFill>
                  <a:srgbClr val="0066CC"/>
                </a:solidFill>
                <a:latin typeface="Georgia" pitchFamily="18" charset="0"/>
                <a:sym typeface="Gill Sans"/>
              </a:rPr>
              <a:t>Time resolution measurements</a:t>
            </a:r>
          </a:p>
        </p:txBody>
      </p:sp>
      <p:pic>
        <p:nvPicPr>
          <p:cNvPr id="23968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7800" y="7467600"/>
            <a:ext cx="1168400" cy="116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39668" name="Rectangle 52"/>
          <p:cNvSpPr>
            <a:spLocks noChangeArrowheads="1"/>
          </p:cNvSpPr>
          <p:nvPr/>
        </p:nvSpPr>
        <p:spPr bwMode="auto">
          <a:xfrm>
            <a:off x="1625600" y="9328150"/>
            <a:ext cx="4738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"/>
              </a:rPr>
              <a:t>12th -VCI 2010                 18.Feb, 2010</a:t>
            </a:r>
          </a:p>
        </p:txBody>
      </p:sp>
      <p:graphicFrame>
        <p:nvGraphicFramePr>
          <p:cNvPr id="239671" name="Object 55"/>
          <p:cNvGraphicFramePr>
            <a:graphicFrameLocks noChangeAspect="1"/>
          </p:cNvGraphicFramePr>
          <p:nvPr/>
        </p:nvGraphicFramePr>
        <p:xfrm>
          <a:off x="6629400" y="1114425"/>
          <a:ext cx="6426200" cy="4143375"/>
        </p:xfrm>
        <a:graphic>
          <a:graphicData uri="http://schemas.openxmlformats.org/presentationml/2006/ole">
            <p:oleObj spid="_x0000_s239671" name="Chart" r:id="rId6" imgW="4771934" imgH="3076666" progId="Excel.Chart.8">
              <p:embed/>
            </p:oleObj>
          </a:graphicData>
        </a:graphic>
      </p:graphicFrame>
      <p:graphicFrame>
        <p:nvGraphicFramePr>
          <p:cNvPr id="239675" name="Object 59"/>
          <p:cNvGraphicFramePr>
            <a:graphicFrameLocks noChangeAspect="1"/>
          </p:cNvGraphicFramePr>
          <p:nvPr/>
        </p:nvGraphicFramePr>
        <p:xfrm>
          <a:off x="10541000" y="1752600"/>
          <a:ext cx="2006600" cy="1079500"/>
        </p:xfrm>
        <a:graphic>
          <a:graphicData uri="http://schemas.openxmlformats.org/presentationml/2006/ole">
            <p:oleObj spid="_x0000_s239675" name="Equation" r:id="rId7" imgW="1625400" imgH="927000" progId="Equation.DSMT4">
              <p:embed/>
            </p:oleObj>
          </a:graphicData>
        </a:graphic>
      </p:graphicFrame>
      <p:graphicFrame>
        <p:nvGraphicFramePr>
          <p:cNvPr id="239678" name="Object 62"/>
          <p:cNvGraphicFramePr>
            <a:graphicFrameLocks noChangeAspect="1"/>
          </p:cNvGraphicFramePr>
          <p:nvPr/>
        </p:nvGraphicFramePr>
        <p:xfrm>
          <a:off x="1563688" y="4405313"/>
          <a:ext cx="6157912" cy="4129087"/>
        </p:xfrm>
        <a:graphic>
          <a:graphicData uri="http://schemas.openxmlformats.org/presentationml/2006/ole">
            <p:oleObj spid="_x0000_s239678" name="Chart" r:id="rId8" imgW="5467531" imgH="3667034" progId="Excel.Chart.8">
              <p:embed/>
            </p:oleObj>
          </a:graphicData>
        </a:graphic>
      </p:graphicFrame>
      <p:graphicFrame>
        <p:nvGraphicFramePr>
          <p:cNvPr id="239673" name="Object 57"/>
          <p:cNvGraphicFramePr>
            <a:graphicFrameLocks noChangeAspect="1"/>
          </p:cNvGraphicFramePr>
          <p:nvPr/>
        </p:nvGraphicFramePr>
        <p:xfrm>
          <a:off x="6669088" y="4343400"/>
          <a:ext cx="6350000" cy="4089400"/>
        </p:xfrm>
        <a:graphic>
          <a:graphicData uri="http://schemas.openxmlformats.org/presentationml/2006/ole">
            <p:oleObj spid="_x0000_s239673" name="Chart" r:id="rId9" imgW="4762500" imgH="3067231" progId="Excel.Chart.8">
              <p:embed/>
            </p:oleObj>
          </a:graphicData>
        </a:graphic>
      </p:graphicFrame>
      <p:graphicFrame>
        <p:nvGraphicFramePr>
          <p:cNvPr id="239676" name="Object 60"/>
          <p:cNvGraphicFramePr>
            <a:graphicFrameLocks noChangeAspect="1"/>
          </p:cNvGraphicFramePr>
          <p:nvPr/>
        </p:nvGraphicFramePr>
        <p:xfrm>
          <a:off x="10617200" y="4876800"/>
          <a:ext cx="1930400" cy="1066800"/>
        </p:xfrm>
        <a:graphic>
          <a:graphicData uri="http://schemas.openxmlformats.org/presentationml/2006/ole">
            <p:oleObj spid="_x0000_s239676" name="Equation" r:id="rId10" imgW="1625400" imgH="927000" progId="Equation.DSMT4">
              <p:embed/>
            </p:oleObj>
          </a:graphicData>
        </a:graphic>
      </p:graphicFrame>
      <p:graphicFrame>
        <p:nvGraphicFramePr>
          <p:cNvPr id="239679" name="Object 63"/>
          <p:cNvGraphicFramePr>
            <a:graphicFrameLocks noChangeAspect="1"/>
          </p:cNvGraphicFramePr>
          <p:nvPr/>
        </p:nvGraphicFramePr>
        <p:xfrm>
          <a:off x="4978400" y="4953000"/>
          <a:ext cx="1828800" cy="1079500"/>
        </p:xfrm>
        <a:graphic>
          <a:graphicData uri="http://schemas.openxmlformats.org/presentationml/2006/ole">
            <p:oleObj spid="_x0000_s239679" name="Equation" r:id="rId11" imgW="1625400" imgH="927000" progId="Equation.DSMT4">
              <p:embed/>
            </p:oleObj>
          </a:graphicData>
        </a:graphic>
      </p:graphicFrame>
      <p:sp>
        <p:nvSpPr>
          <p:cNvPr id="2" name="Text Box 22"/>
          <p:cNvSpPr txBox="1">
            <a:spLocks noChangeArrowheads="1"/>
          </p:cNvSpPr>
          <p:nvPr/>
        </p:nvSpPr>
        <p:spPr bwMode="auto">
          <a:xfrm>
            <a:off x="1625600" y="8305800"/>
            <a:ext cx="11379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4"/>
              </a:buBlip>
            </a:pPr>
            <a:r>
              <a:rPr lang="en-GB" sz="3000">
                <a:solidFill>
                  <a:srgbClr val="4D4D4D"/>
                </a:solidFill>
              </a:rPr>
              <a:t> Time resolution improves with increasing the number of photons and/or operating voltage.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\begin{document}&#10;\[&#10;\mbox{Gain} = \frac{\mbox{Corresponding charge to {\textcolor{red}&quot;$\textcolor{red}d$\textcolor{red}&quot;}}}{e (= 1.6\times 10^{-19})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8"/>
  <p:tag name="BOXHEIGHT" val="313"/>
  <p:tag name="BOXFONT" val="10"/>
  <p:tag name="BOXWRAP" val="False"/>
  <p:tag name="WORKAROUNDTRANSPARENCYBUG" val="False"/>
  <p:tag name="ALLOWFONTSUBSTITUTION" val="False"/>
  <p:tag name="BITMAPFORMAT" val="png256"/>
  <p:tag name="ORIGWIDTH" val="371"/>
  <p:tag name="PICTUREFILESIZE" val="41609"/>
</p:tagLst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6F3F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6F3F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sym typeface="Arial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6F3F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6F3F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sym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">
  <a:themeElements>
    <a:clrScheme name="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6F3F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6F3F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sym typeface="Arial" charset="0"/>
          </a:defRPr>
        </a:defPPr>
      </a:lstStyle>
    </a:lnDef>
  </a:objectDefaults>
  <a:extraClrSchemeLst>
    <a:extraClrScheme>
      <a:clrScheme name="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el &amp; Aufzählung">
  <a:themeElements>
    <a:clrScheme name="">
      <a:dk1>
        <a:srgbClr val="5F7BAE"/>
      </a:dk1>
      <a:lt1>
        <a:srgbClr val="A08451"/>
      </a:lt1>
      <a:dk2>
        <a:srgbClr val="000000"/>
      </a:dk2>
      <a:lt2>
        <a:srgbClr val="808080"/>
      </a:lt2>
      <a:accent1>
        <a:srgbClr val="6796EB"/>
      </a:accent1>
      <a:accent2>
        <a:srgbClr val="333399"/>
      </a:accent2>
      <a:accent3>
        <a:srgbClr val="CDC2B3"/>
      </a:accent3>
      <a:accent4>
        <a:srgbClr val="506894"/>
      </a:accent4>
      <a:accent5>
        <a:srgbClr val="B8C9F3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 &amp; Aufzählung">
      <a:majorFont>
        <a:latin typeface="Herculanum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6F3F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6F3F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sym typeface="Arial" charset="0"/>
          </a:defRPr>
        </a:defPPr>
      </a:lstStyle>
    </a:lnDef>
  </a:objectDefaults>
  <a:extraClrSchemeLst>
    <a:extraClrScheme>
      <a:clrScheme name="Titel &amp; Aufzählu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Pages>0</Pages>
  <Words>1830</Words>
  <Characters>0</Characters>
  <Application>Microsoft Macintosh PowerPoint</Application>
  <PresentationFormat>Custom</PresentationFormat>
  <Lines>0</Lines>
  <Paragraphs>346</Paragraphs>
  <Slides>32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Design Template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9" baseType="lpstr">
      <vt:lpstr>Arial</vt:lpstr>
      <vt:lpstr>Gill Sans</vt:lpstr>
      <vt:lpstr>MS PGothic</vt:lpstr>
      <vt:lpstr>Calibri</vt:lpstr>
      <vt:lpstr>Herculanum</vt:lpstr>
      <vt:lpstr>Verdana</vt:lpstr>
      <vt:lpstr>Palatino</vt:lpstr>
      <vt:lpstr>Georgia</vt:lpstr>
      <vt:lpstr>Wingdings</vt:lpstr>
      <vt:lpstr>Times New Roman</vt:lpstr>
      <vt:lpstr>Symbol</vt:lpstr>
      <vt:lpstr>Title &amp; Subtitle</vt:lpstr>
      <vt:lpstr>Standarddesign</vt:lpstr>
      <vt:lpstr>Title</vt:lpstr>
      <vt:lpstr>Titel &amp; Aufzählung</vt:lpstr>
      <vt:lpstr>Chart</vt:lpstr>
      <vt:lpstr>Equation</vt:lpstr>
      <vt:lpstr>Study of timing performance of Silicon Photomultiplier and application for a Cherenkov detector</vt:lpstr>
      <vt:lpstr>Outline</vt:lpstr>
      <vt:lpstr>Slide 3</vt:lpstr>
      <vt:lpstr>Slide 4</vt:lpstr>
      <vt:lpstr>Slide 5</vt:lpstr>
      <vt:lpstr>Slide 6</vt:lpstr>
      <vt:lpstr>Slide 7</vt:lpstr>
      <vt:lpstr>Slide 8</vt:lpstr>
      <vt:lpstr>Slide 9</vt:lpstr>
      <vt:lpstr>Cherenkov counter prototype</vt:lpstr>
      <vt:lpstr>Slide 11</vt:lpstr>
      <vt:lpstr>Slide 12</vt:lpstr>
      <vt:lpstr>The Beam Test Facility (BTF) </vt:lpstr>
      <vt:lpstr>Slide 14</vt:lpstr>
      <vt:lpstr>Detector setup</vt:lpstr>
      <vt:lpstr>Slide 16</vt:lpstr>
      <vt:lpstr>Readout electronics</vt:lpstr>
      <vt:lpstr>Beam test and results</vt:lpstr>
      <vt:lpstr>Slide 19</vt:lpstr>
      <vt:lpstr>Slide 20</vt:lpstr>
      <vt:lpstr>Conclusion </vt:lpstr>
      <vt:lpstr>Slide 22</vt:lpstr>
      <vt:lpstr>Slide 23</vt:lpstr>
      <vt:lpstr>Slide 24</vt:lpstr>
      <vt:lpstr>Slide 25</vt:lpstr>
      <vt:lpstr>Slide 26</vt:lpstr>
      <vt:lpstr>Slide 27</vt:lpstr>
      <vt:lpstr>TOF</vt:lpstr>
      <vt:lpstr>Beam test and results</vt:lpstr>
      <vt:lpstr>Slide 30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</dc:title>
  <dc:subject/>
  <dc:creator/>
  <cp:keywords/>
  <dc:description/>
  <cp:lastModifiedBy>Gamal</cp:lastModifiedBy>
  <cp:revision>545</cp:revision>
  <dcterms:created xsi:type="dcterms:W3CDTF">2010-02-01T02:07:34Z</dcterms:created>
  <dcterms:modified xsi:type="dcterms:W3CDTF">2010-02-18T10:21:23Z</dcterms:modified>
</cp:coreProperties>
</file>