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62" r:id="rId2"/>
    <p:sldId id="263" r:id="rId3"/>
    <p:sldId id="286" r:id="rId4"/>
    <p:sldId id="265" r:id="rId5"/>
    <p:sldId id="267" r:id="rId6"/>
    <p:sldId id="313" r:id="rId7"/>
    <p:sldId id="266" r:id="rId8"/>
    <p:sldId id="273" r:id="rId9"/>
    <p:sldId id="274" r:id="rId10"/>
    <p:sldId id="275" r:id="rId11"/>
    <p:sldId id="276" r:id="rId12"/>
    <p:sldId id="279" r:id="rId13"/>
    <p:sldId id="282" r:id="rId14"/>
    <p:sldId id="280" r:id="rId15"/>
    <p:sldId id="281" r:id="rId16"/>
    <p:sldId id="287" r:id="rId17"/>
    <p:sldId id="314" r:id="rId18"/>
    <p:sldId id="302" r:id="rId19"/>
    <p:sldId id="290" r:id="rId20"/>
    <p:sldId id="291" r:id="rId21"/>
    <p:sldId id="301" r:id="rId22"/>
    <p:sldId id="294" r:id="rId23"/>
    <p:sldId id="295" r:id="rId24"/>
    <p:sldId id="315" r:id="rId25"/>
    <p:sldId id="296" r:id="rId26"/>
    <p:sldId id="297" r:id="rId27"/>
    <p:sldId id="318" r:id="rId28"/>
    <p:sldId id="298" r:id="rId29"/>
    <p:sldId id="312" r:id="rId30"/>
    <p:sldId id="311" r:id="rId31"/>
    <p:sldId id="284" r:id="rId32"/>
    <p:sldId id="304" r:id="rId33"/>
    <p:sldId id="288" r:id="rId34"/>
    <p:sldId id="317" r:id="rId35"/>
    <p:sldId id="309" r:id="rId36"/>
    <p:sldId id="292" r:id="rId37"/>
    <p:sldId id="316" r:id="rId38"/>
    <p:sldId id="30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66"/>
    <a:srgbClr val="FFCC00"/>
    <a:srgbClr val="999999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0" autoAdjust="0"/>
    <p:restoredTop sz="94660"/>
  </p:normalViewPr>
  <p:slideViewPr>
    <p:cSldViewPr snapToObjects="1">
      <p:cViewPr varScale="1">
        <p:scale>
          <a:sx n="74" d="100"/>
          <a:sy n="74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FDCBE-D3D8-4982-A9D2-CBDEB0DD23E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56E247D-CB48-4E82-A478-FD880A548C82}" type="pres">
      <dgm:prSet presAssocID="{2A1FDCBE-D3D8-4982-A9D2-CBDEB0DD2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3ECC935-C586-B645-8D24-21C068609922}" type="presOf" srcId="{2A1FDCBE-D3D8-4982-A9D2-CBDEB0DD23E4}" destId="{056E247D-CB48-4E82-A478-FD880A548C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AD8E2-2D15-C34C-8275-43AC497AC553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DB932-A7FA-A64E-995F-6ED98FFE4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383F2-32FC-BE45-A6D1-D2082B8E2A57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1ED7-103F-1547-851B-85608C4924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Also time resolution</a:t>
            </a:r>
            <a:r>
              <a:rPr lang="en-US" baseline="0" dirty="0" smtClean="0"/>
              <a:t> is quite important and we perform a first estimate of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1ED7-103F-1547-851B-85608C4924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639" y="2130425"/>
            <a:ext cx="6942726" cy="710552"/>
          </a:xfrm>
          <a:effectLst>
            <a:outerShdw blurRad="50800" dist="38100" algn="r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txBody>
          <a:bodyPr wrap="none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8964" y="3886200"/>
            <a:ext cx="3986075" cy="369332"/>
          </a:xfrm>
        </p:spPr>
        <p:txBody>
          <a:bodyPr wrap="square">
            <a:spAutoFit/>
          </a:bodyPr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7855-DA39-2A46-85CD-60D22181B6F9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396" y="76200"/>
            <a:ext cx="5253211" cy="587441"/>
          </a:xfrm>
        </p:spPr>
        <p:txBody>
          <a:bodyPr wrap="squar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08714" y="1696475"/>
            <a:ext cx="1791260" cy="3939540"/>
          </a:xfrm>
        </p:spPr>
        <p:txBody>
          <a:bodyPr vert="eaVert" wrap="square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2655-19E8-9E44-ADD9-BDE8E3A424A1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886581" y="1862064"/>
            <a:ext cx="923330" cy="3133871"/>
          </a:xfrm>
        </p:spPr>
        <p:txBody>
          <a:bodyPr vert="eaVert" wrap="square"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08714" y="1645179"/>
            <a:ext cx="1791260" cy="3939540"/>
          </a:xfrm>
        </p:spPr>
        <p:txBody>
          <a:bodyPr vert="eaVert" wrap="square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8750-2F2E-0849-8CA3-5411FD5CBBFB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2819400"/>
          </a:xfrm>
          <a:ln w="6350">
            <a:noFill/>
          </a:ln>
        </p:spPr>
        <p:txBody>
          <a:bodyPr wrap="square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E4E6-937A-6F4A-A2C9-BE5638E83F22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941" y="704983"/>
            <a:ext cx="6538118" cy="1202994"/>
          </a:xfrm>
        </p:spPr>
        <p:txBody>
          <a:bodyPr wrap="square" anchor="ctr"/>
          <a:lstStyle>
            <a:lvl1pPr algn="ctr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6978" y="2906713"/>
            <a:ext cx="4097371" cy="400110"/>
          </a:xfrm>
        </p:spPr>
        <p:txBody>
          <a:bodyPr wrap="square"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B5F-9E80-C149-886C-C72D9E86AD45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5824" y="1600200"/>
            <a:ext cx="3659976" cy="1520416"/>
          </a:xfrm>
        </p:spPr>
        <p:txBody>
          <a:bodyPr wrap="square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9976" cy="1520416"/>
          </a:xfrm>
        </p:spPr>
        <p:txBody>
          <a:bodyPr wrap="square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9035B-7FE4-534F-8B6A-350E0103EBF5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6989"/>
            <a:ext cx="4040188" cy="707886"/>
          </a:xfrm>
        </p:spPr>
        <p:txBody>
          <a:bodyPr wrap="square" anchor="ctr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306" y="2213384"/>
            <a:ext cx="3659976" cy="1520416"/>
          </a:xfrm>
        </p:spPr>
        <p:txBody>
          <a:bodyPr wrap="square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66989"/>
            <a:ext cx="4041775" cy="707886"/>
          </a:xfrm>
        </p:spPr>
        <p:txBody>
          <a:bodyPr wrap="square" anchor="ctr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35924" y="2213384"/>
            <a:ext cx="3659976" cy="1520416"/>
          </a:xfrm>
        </p:spPr>
        <p:txBody>
          <a:bodyPr wrap="square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A7CB-2661-6742-8DBF-71FEA3A7C526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34D6-FD05-8E4C-8A68-2FB7C4ABEA78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6684-16AA-B14C-8793-D546DB448035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349073"/>
            <a:ext cx="4031873" cy="1698927"/>
          </a:xfrm>
        </p:spPr>
        <p:txBody>
          <a:bodyPr wrap="square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296" y="1349073"/>
            <a:ext cx="2923559" cy="307777"/>
          </a:xfrm>
        </p:spPr>
        <p:txBody>
          <a:bodyPr wrap="square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45C8D-6A91-834E-8583-C8BE62CDE366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45395" y="76200"/>
            <a:ext cx="5253211" cy="587441"/>
          </a:xfrm>
        </p:spPr>
        <p:txBody>
          <a:bodyPr wrap="square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7774" y="5450085"/>
            <a:ext cx="4408453" cy="525886"/>
          </a:xfrm>
        </p:spPr>
        <p:txBody>
          <a:bodyPr wrap="square" anchor="b"/>
          <a:lstStyle>
            <a:lvl1pPr algn="ct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4114800"/>
          </a:xfrm>
          <a:ln w="6350"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10221" y="6016823"/>
            <a:ext cx="2923559" cy="307777"/>
          </a:xfrm>
        </p:spPr>
        <p:txBody>
          <a:bodyPr wrap="square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014-7717-D948-93F2-4319CB83E036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6540" y="45422"/>
            <a:ext cx="4610920" cy="64899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 vert="horz" wrap="square" lIns="91440" tIns="108000" rIns="91440" bIns="108000" rtlCol="0" anchor="ctr">
            <a:prstTxWarp prst="textNoShape">
              <a:avLst/>
            </a:prstTxWarp>
            <a:sp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908584"/>
            <a:ext cx="9144000" cy="169892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90" y="6581001"/>
            <a:ext cx="813594" cy="27699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+mn-lt"/>
                <a:cs typeface="Helvetica"/>
              </a:defRPr>
            </a:lvl1pPr>
          </a:lstStyle>
          <a:p>
            <a:fld id="{AA4C1D9B-ADE5-7244-AD89-B4EEF03520C3}" type="datetime1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06406" y="6581001"/>
            <a:ext cx="1531188" cy="27699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ctr">
              <a:defRPr sz="1200">
                <a:solidFill>
                  <a:schemeClr val="bg1"/>
                </a:solidFill>
                <a:latin typeface="+mn-lt"/>
                <a:cs typeface="Helvetica"/>
              </a:defRPr>
            </a:lvl1pPr>
          </a:lstStyle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93636" y="6581001"/>
            <a:ext cx="450364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200">
                <a:solidFill>
                  <a:srgbClr val="FFFFFF"/>
                </a:solidFill>
                <a:latin typeface="+mn-lt"/>
                <a:cs typeface="Helvetica"/>
              </a:defRPr>
            </a:lvl1pPr>
          </a:lstStyle>
          <a:p>
            <a:fld id="{48651421-BB46-664C-8BD7-B3DBB482352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92000" y="6627812"/>
            <a:ext cx="7560000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584000" y="6551612"/>
            <a:ext cx="7560000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792000" y="684212"/>
            <a:ext cx="7560000" cy="1588"/>
          </a:xfrm>
          <a:prstGeom prst="line">
            <a:avLst/>
          </a:prstGeom>
          <a:ln w="28575" cap="flat" cmpd="sng" algn="ctr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X-PETLogo.bmp"/>
          <p:cNvPicPr>
            <a:picLocks noChangeAspect="1"/>
          </p:cNvPicPr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436952" y="-1"/>
            <a:ext cx="707048" cy="70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i="1" kern="1200">
          <a:solidFill>
            <a:srgbClr val="000090"/>
          </a:solidFill>
          <a:latin typeface="+mj-lt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0000"/>
          </a:solidFill>
          <a:latin typeface="+mn-lt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00"/>
          </a:solidFill>
          <a:latin typeface="+mn-lt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0000"/>
          </a:solidFill>
          <a:latin typeface="+mn-lt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00"/>
          </a:solidFill>
          <a:latin typeface="+mn-lt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000000"/>
          </a:solidFill>
          <a:latin typeface="+mn-lt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api.ning.com/files/xwrcD9r0V9aDI7*J99kySD4SE2djEaVthyaLmSb*37E_/FP7.640x480?crop=1:1&amp;imgrefurl=http://www.nanopaprika.eu/group/fp7partnersearch&amp;usg=__KU9vLHDlLgtGKmzQbMbQJSy_m8I=&amp;h=480&amp;w=480&amp;sz=45&amp;hl=en&amp;start=1&amp;um=1&amp;itbs=1&amp;tbnid=uisvZCBxNJaAqM:&amp;tbnh=129&amp;tbnw=129&amp;prev=/images?q=fp7&amp;hl=en&amp;rls=com.microsoft:en-us:IE-SearchBox&amp;rlz=1I7ADBF_en&amp;sa=N&amp;um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api.ning.com/files/xwrcD9r0V9aDI7*J99kySD4SE2djEaVthyaLmSb*37E_/FP7.640x480?crop=1:1&amp;imgrefurl=http://www.nanopaprika.eu/group/fp7partnersearch&amp;usg=__KU9vLHDlLgtGKmzQbMbQJSy_m8I=&amp;h=480&amp;w=480&amp;sz=45&amp;hl=en&amp;start=1&amp;um=1&amp;itbs=1&amp;tbnid=uisvZCBxNJaAqM:&amp;tbnh=129&amp;tbnw=129&amp;prev=/images?q=fp7&amp;hl=en&amp;rls=com.microsoft:en-us:IE-SearchBox&amp;rlz=1I7ADBF_en&amp;sa=N&amp;um=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gif"/><Relationship Id="rId4" Type="http://schemas.openxmlformats.org/officeDocument/2006/relationships/image" Target="../media/image45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4.png"/><Relationship Id="rId4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d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hyperlink" Target="http://images.google.ch/imgres?imgurl=www.canag.se/bilder/brain.jpg&amp;imgrefurl=http://www.canag.se/bmbd.htm&amp;h=218&amp;w=218&amp;prev=/images?q=brain&amp;svnum=10&amp;hl=de&amp;lr=&amp;ie=UTF-8&amp;oe=UTF-8&amp;sa=N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3329" y="823555"/>
            <a:ext cx="9150662" cy="1202994"/>
          </a:xfrm>
        </p:spPr>
        <p:txBody>
          <a:bodyPr/>
          <a:lstStyle/>
          <a:p>
            <a:r>
              <a:rPr lang="en-US" dirty="0" smtClean="0"/>
              <a:t>Demonstration of an Axial PET concept </a:t>
            </a:r>
            <a:br>
              <a:rPr lang="en-US" dirty="0" smtClean="0"/>
            </a:br>
            <a:r>
              <a:rPr lang="en-US" dirty="0" smtClean="0"/>
              <a:t>for Brain and Small Animal Imaging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926987" y="2438400"/>
            <a:ext cx="5290030" cy="1034129"/>
          </a:xfrm>
        </p:spPr>
        <p:txBody>
          <a:bodyPr wrap="none"/>
          <a:lstStyle/>
          <a:p>
            <a:r>
              <a:rPr lang="en-US" dirty="0" smtClean="0"/>
              <a:t>Vienna Conference of Instrumentation 2010</a:t>
            </a:r>
          </a:p>
          <a:p>
            <a:endParaRPr lang="en-US" dirty="0" smtClean="0"/>
          </a:p>
          <a:p>
            <a:r>
              <a:rPr lang="en-US" dirty="0" smtClean="0"/>
              <a:t>Paolo Beltrame CERN - PH/DT</a:t>
            </a:r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921314" y="3475508"/>
            <a:ext cx="1189455" cy="428478"/>
            <a:chOff x="4056035" y="5015015"/>
            <a:chExt cx="1585943" cy="571304"/>
          </a:xfrm>
        </p:grpSpPr>
        <p:pic>
          <p:nvPicPr>
            <p:cNvPr id="4" name="Picture 3" descr="MC-PAD-LOGO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56035" y="5015015"/>
              <a:ext cx="1039844" cy="571304"/>
            </a:xfrm>
            <a:prstGeom prst="rect">
              <a:avLst/>
            </a:prstGeom>
          </p:spPr>
        </p:pic>
        <p:pic>
          <p:nvPicPr>
            <p:cNvPr id="7" name="Picture 2" descr="http://t3.gstatic.com/images?q=tbn:uisvZCBxNJaAqM:http://api.ning.com/files/xwrcD9r0V9aDI7*J99kySD4SE2djEaVthyaLmSb*37E_/FP7.640x480%3Fcrop%3D1%253A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95877" y="5027618"/>
              <a:ext cx="546101" cy="546100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2908724" y="4038600"/>
            <a:ext cx="3326552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</a:tabLst>
            </a:pPr>
            <a:r>
              <a:rPr lang="en-US" b="1" dirty="0" smtClean="0"/>
              <a:t>The AX-PET concept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</a:tabLst>
            </a:pPr>
            <a:r>
              <a:rPr lang="en-US" b="1" dirty="0" smtClean="0"/>
              <a:t>The Demonstrator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</a:tabLst>
            </a:pPr>
            <a:r>
              <a:rPr lang="en-US" b="1" dirty="0" smtClean="0"/>
              <a:t>Characterization 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  <a:tabLst>
                <a:tab pos="228600" algn="l"/>
              </a:tabLst>
            </a:pPr>
            <a:r>
              <a:rPr lang="en-US" b="1" dirty="0" smtClean="0"/>
              <a:t>Simulation and Reconstruction</a:t>
            </a:r>
            <a:endParaRPr lang="en-US" b="1" dirty="0" smtClean="0">
              <a:sym typeface="Wingdings" pitchFamily="2" charset="2"/>
            </a:endParaRP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Next steps and future plans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412" y="76200"/>
            <a:ext cx="5397181" cy="587441"/>
          </a:xfrm>
        </p:spPr>
        <p:txBody>
          <a:bodyPr wrap="none">
            <a:spAutoFit/>
          </a:bodyPr>
          <a:lstStyle/>
          <a:p>
            <a:r>
              <a:rPr lang="en-US" dirty="0" smtClean="0"/>
              <a:t>The AX-PET components: WLS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3154492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WLS material: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	</a:t>
            </a:r>
            <a:r>
              <a:rPr lang="en-US" b="1" dirty="0" err="1" smtClean="0">
                <a:solidFill>
                  <a:srgbClr val="000000"/>
                </a:solidFill>
              </a:rPr>
              <a:t>Polyvinyltoluene</a:t>
            </a:r>
            <a:r>
              <a:rPr lang="en-US" b="1" dirty="0" smtClean="0">
                <a:solidFill>
                  <a:srgbClr val="000000"/>
                </a:solidFill>
              </a:rPr>
              <a:t> + </a:t>
            </a:r>
            <a:r>
              <a:rPr lang="en-US" b="1" dirty="0" err="1" smtClean="0">
                <a:solidFill>
                  <a:srgbClr val="000000"/>
                </a:solidFill>
              </a:rPr>
              <a:t>dopant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Manufacturer: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	ELJEN Technology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Dimensions: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	0.9 × 3 × 40 mm</a:t>
            </a:r>
            <a:r>
              <a:rPr lang="en-US" b="1" baseline="30000" dirty="0" smtClean="0">
                <a:solidFill>
                  <a:srgbClr val="000000"/>
                </a:solidFill>
              </a:rPr>
              <a:t>3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0743" y="990600"/>
            <a:ext cx="3749744" cy="258532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EJ 280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Shifts blue light into green one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Density: 1.023 g/cm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Maximum absorption: 425 nm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Maximum emission: 490 nm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Refraction index: 1.58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Symbol" charset="2"/>
              </a:rPr>
              <a:t> Decay time: 8.5 ns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Symbol" charset="2"/>
              </a:rPr>
              <a:t> QE (fluorescent material): 0.86%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Symbol" charset="2"/>
              </a:rPr>
              <a:t> Doping: 10x with respect to standard</a:t>
            </a:r>
            <a:endParaRPr lang="en-US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4495800" y="3581400"/>
          <a:ext cx="4408488" cy="2844800"/>
        </p:xfrm>
        <a:graphic>
          <a:graphicData uri="http://schemas.openxmlformats.org/presentationml/2006/ole">
            <p:oleObj spid="_x0000_s33794" r:id="rId4" imgW="2802941" imgH="2178710" progId="">
              <p:embed/>
            </p:oleObj>
          </a:graphicData>
        </a:graphic>
      </p:graphicFrame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38" y="3886200"/>
            <a:ext cx="3863340" cy="18745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429000" y="5102423"/>
            <a:ext cx="677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MPPC </a:t>
            </a:r>
            <a:endParaRPr lang="en-US" sz="1400" baseline="300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860427" y="4873823"/>
            <a:ext cx="13493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Kapton</a:t>
            </a:r>
            <a:r>
              <a:rPr lang="en-US" sz="1400" dirty="0" smtClean="0"/>
              <a:t> cable </a:t>
            </a:r>
            <a:endParaRPr lang="en-US" sz="14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038" y="76200"/>
            <a:ext cx="7369926" cy="587441"/>
          </a:xfrm>
        </p:spPr>
        <p:txBody>
          <a:bodyPr wrap="none">
            <a:spAutoFit/>
          </a:bodyPr>
          <a:lstStyle/>
          <a:p>
            <a:r>
              <a:rPr lang="en-US" dirty="0" smtClean="0"/>
              <a:t>The AX-PET components: photo 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988873"/>
            <a:ext cx="278232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MPPC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Manufacturer: Hamamatsu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3787" y="1905000"/>
            <a:ext cx="3098700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ctr"/>
            <a:r>
              <a:rPr lang="en-US" b="1" dirty="0" smtClean="0">
                <a:solidFill>
                  <a:srgbClr val="000000"/>
                </a:solidFill>
              </a:rPr>
              <a:t>MPPC LYSO: S10362-33-50-C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active area: 3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3 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3600 pixels of 50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50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Gain: 5.7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10</a:t>
            </a:r>
            <a:r>
              <a:rPr lang="en-US" baseline="30000" dirty="0" smtClean="0">
                <a:solidFill>
                  <a:srgbClr val="000000"/>
                </a:solidFill>
              </a:rPr>
              <a:t>5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Ceramic package 5.9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6.6 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33787" y="4495800"/>
            <a:ext cx="3473465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MPPC WLS: MPPC-OCTAGON-SMD</a:t>
            </a:r>
            <a:endParaRPr lang="en-US" b="1" baseline="30000" dirty="0" smtClean="0">
              <a:solidFill>
                <a:srgbClr val="000000"/>
              </a:solidFill>
            </a:endParaRPr>
          </a:p>
          <a:p>
            <a:pPr lvl="0" algn="ctr"/>
            <a:r>
              <a:rPr lang="en-US" b="1" dirty="0" smtClean="0">
                <a:solidFill>
                  <a:srgbClr val="000000"/>
                </a:solidFill>
              </a:rPr>
              <a:t>custom made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active area: 3.22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1.19 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1200 pixels of 70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70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Gain: 4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10</a:t>
            </a:r>
            <a:r>
              <a:rPr lang="en-US" baseline="30000" dirty="0" smtClean="0">
                <a:solidFill>
                  <a:srgbClr val="000000"/>
                </a:solidFill>
              </a:rPr>
              <a:t>5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Octagonal plastic package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38600" y="988873"/>
            <a:ext cx="2676822" cy="369332"/>
          </a:xfrm>
          <a:prstGeom prst="rect">
            <a:avLst/>
          </a:prstGeom>
          <a:noFill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Operational voltage: ~70 V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19801" y="1751111"/>
            <a:ext cx="2707155" cy="2152881"/>
            <a:chOff x="6019801" y="1751111"/>
            <a:chExt cx="2707155" cy="2152881"/>
          </a:xfrm>
        </p:grpSpPr>
        <p:pic>
          <p:nvPicPr>
            <p:cNvPr id="15" name="Picture 14" descr="PET-Versuchsaufbau-MPPC-2.jpg"/>
            <p:cNvPicPr>
              <a:picLocks noChangeAspect="1"/>
            </p:cNvPicPr>
            <p:nvPr/>
          </p:nvPicPr>
          <p:blipFill>
            <a:blip r:embed="rId3" cstate="print"/>
            <a:srcRect l="15895" t="5882" r="15228" b="11764"/>
            <a:stretch>
              <a:fillRect/>
            </a:stretch>
          </p:blipFill>
          <p:spPr>
            <a:xfrm>
              <a:off x="6019801" y="1905000"/>
              <a:ext cx="1857943" cy="199899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430532" y="1751111"/>
              <a:ext cx="1296424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Crystal readout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19800" y="4341911"/>
            <a:ext cx="2532704" cy="1975404"/>
            <a:chOff x="6019800" y="4341911"/>
            <a:chExt cx="2532704" cy="1975404"/>
          </a:xfrm>
        </p:grpSpPr>
        <p:pic>
          <p:nvPicPr>
            <p:cNvPr id="13" name="Picture 2" descr="C:\Documents and Settings\luster\AX-PET\pictures\010_MPPC Vers_2.jpg"/>
            <p:cNvPicPr>
              <a:picLocks noChangeAspect="1" noChangeArrowheads="1"/>
            </p:cNvPicPr>
            <p:nvPr/>
          </p:nvPicPr>
          <p:blipFill>
            <a:blip r:embed="rId4" cstate="print"/>
            <a:srcRect l="15110" t="8940" r="8869" b="22664"/>
            <a:stretch>
              <a:fillRect/>
            </a:stretch>
          </p:blipFill>
          <p:spPr bwMode="auto">
            <a:xfrm>
              <a:off x="6019800" y="4495800"/>
              <a:ext cx="1929002" cy="1821515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7430532" y="4341911"/>
              <a:ext cx="1121972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WLS readout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4038600" y="2360711"/>
            <a:ext cx="5057481" cy="4004028"/>
            <a:chOff x="4038600" y="2360711"/>
            <a:chExt cx="5057481" cy="4004028"/>
          </a:xfrm>
          <a:solidFill>
            <a:srgbClr val="FFFFFF"/>
          </a:solidFill>
        </p:grpSpPr>
        <p:sp>
          <p:nvSpPr>
            <p:cNvPr id="71" name="Rectangle 70"/>
            <p:cNvSpPr/>
            <p:nvPr/>
          </p:nvSpPr>
          <p:spPr>
            <a:xfrm>
              <a:off x="4038600" y="2360711"/>
              <a:ext cx="5057481" cy="400402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4148931" y="2590800"/>
              <a:ext cx="4869867" cy="3773939"/>
              <a:chOff x="3310731" y="2632444"/>
              <a:chExt cx="4869867" cy="3773939"/>
            </a:xfrm>
            <a:grpFill/>
          </p:grpSpPr>
          <p:grpSp>
            <p:nvGrpSpPr>
              <p:cNvPr id="89" name="Group 88"/>
              <p:cNvGrpSpPr/>
              <p:nvPr/>
            </p:nvGrpSpPr>
            <p:grpSpPr>
              <a:xfrm>
                <a:off x="4724400" y="2632444"/>
                <a:ext cx="3090863" cy="3234956"/>
                <a:chOff x="4724400" y="2632444"/>
                <a:chExt cx="3090863" cy="3234956"/>
              </a:xfrm>
              <a:grpFill/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4724400" y="3473386"/>
                  <a:ext cx="3090863" cy="2394014"/>
                  <a:chOff x="4724400" y="3473386"/>
                  <a:chExt cx="3090863" cy="2394014"/>
                </a:xfrm>
                <a:grpFill/>
              </p:grpSpPr>
              <p:pic>
                <p:nvPicPr>
                  <p:cNvPr id="3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4724400" y="3473386"/>
                    <a:ext cx="3090863" cy="2394014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40" name="Straight Connector 39"/>
                  <p:cNvCxnSpPr/>
                  <p:nvPr/>
                </p:nvCxnSpPr>
                <p:spPr>
                  <a:xfrm rot="10800000">
                    <a:off x="5138401" y="3886201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rot="10800000">
                    <a:off x="5138401" y="4267200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 rot="10800000">
                    <a:off x="5138401" y="4648199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rot="10800000">
                    <a:off x="5138401" y="5029199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 rot="10800000">
                    <a:off x="5138401" y="5410199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rot="10800000">
                    <a:off x="5138401" y="5791199"/>
                    <a:ext cx="1872000" cy="0"/>
                  </a:xfrm>
                  <a:prstGeom prst="line">
                    <a:avLst/>
                  </a:prstGeom>
                  <a:grpFill/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Freeform 38"/>
                <p:cNvSpPr/>
                <p:nvPr/>
              </p:nvSpPr>
              <p:spPr>
                <a:xfrm rot="600000">
                  <a:off x="5863988" y="2632444"/>
                  <a:ext cx="280610" cy="862891"/>
                </a:xfrm>
                <a:custGeom>
                  <a:avLst/>
                  <a:gdLst>
                    <a:gd name="connsiteX0" fmla="*/ 0 w 309033"/>
                    <a:gd name="connsiteY0" fmla="*/ 0 h 660400"/>
                    <a:gd name="connsiteX1" fmla="*/ 146050 w 309033"/>
                    <a:gd name="connsiteY1" fmla="*/ 107950 h 660400"/>
                    <a:gd name="connsiteX2" fmla="*/ 12700 w 309033"/>
                    <a:gd name="connsiteY2" fmla="*/ 184150 h 660400"/>
                    <a:gd name="connsiteX3" fmla="*/ 190500 w 309033"/>
                    <a:gd name="connsiteY3" fmla="*/ 247650 h 660400"/>
                    <a:gd name="connsiteX4" fmla="*/ 63500 w 309033"/>
                    <a:gd name="connsiteY4" fmla="*/ 336550 h 660400"/>
                    <a:gd name="connsiteX5" fmla="*/ 241300 w 309033"/>
                    <a:gd name="connsiteY5" fmla="*/ 374650 h 660400"/>
                    <a:gd name="connsiteX6" fmla="*/ 95250 w 309033"/>
                    <a:gd name="connsiteY6" fmla="*/ 469900 h 660400"/>
                    <a:gd name="connsiteX7" fmla="*/ 298450 w 309033"/>
                    <a:gd name="connsiteY7" fmla="*/ 527050 h 660400"/>
                    <a:gd name="connsiteX8" fmla="*/ 158750 w 309033"/>
                    <a:gd name="connsiteY8" fmla="*/ 609600 h 660400"/>
                    <a:gd name="connsiteX9" fmla="*/ 273050 w 309033"/>
                    <a:gd name="connsiteY9" fmla="*/ 660400 h 660400"/>
                    <a:gd name="connsiteX10" fmla="*/ 273050 w 309033"/>
                    <a:gd name="connsiteY10" fmla="*/ 660400 h 66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9033" h="660400">
                      <a:moveTo>
                        <a:pt x="0" y="0"/>
                      </a:moveTo>
                      <a:cubicBezTo>
                        <a:pt x="71966" y="38629"/>
                        <a:pt x="143933" y="77258"/>
                        <a:pt x="146050" y="107950"/>
                      </a:cubicBezTo>
                      <a:cubicBezTo>
                        <a:pt x="148167" y="138642"/>
                        <a:pt x="5292" y="160867"/>
                        <a:pt x="12700" y="184150"/>
                      </a:cubicBezTo>
                      <a:cubicBezTo>
                        <a:pt x="20108" y="207433"/>
                        <a:pt x="182033" y="222250"/>
                        <a:pt x="190500" y="247650"/>
                      </a:cubicBezTo>
                      <a:cubicBezTo>
                        <a:pt x="198967" y="273050"/>
                        <a:pt x="55033" y="315383"/>
                        <a:pt x="63500" y="336550"/>
                      </a:cubicBezTo>
                      <a:cubicBezTo>
                        <a:pt x="71967" y="357717"/>
                        <a:pt x="236008" y="352425"/>
                        <a:pt x="241300" y="374650"/>
                      </a:cubicBezTo>
                      <a:cubicBezTo>
                        <a:pt x="246592" y="396875"/>
                        <a:pt x="85725" y="444500"/>
                        <a:pt x="95250" y="469900"/>
                      </a:cubicBezTo>
                      <a:cubicBezTo>
                        <a:pt x="104775" y="495300"/>
                        <a:pt x="287867" y="503767"/>
                        <a:pt x="298450" y="527050"/>
                      </a:cubicBezTo>
                      <a:cubicBezTo>
                        <a:pt x="309033" y="550333"/>
                        <a:pt x="162983" y="587375"/>
                        <a:pt x="158750" y="609600"/>
                      </a:cubicBezTo>
                      <a:cubicBezTo>
                        <a:pt x="154517" y="631825"/>
                        <a:pt x="273050" y="660400"/>
                        <a:pt x="273050" y="660400"/>
                      </a:cubicBezTo>
                      <a:lnTo>
                        <a:pt x="273050" y="660400"/>
                      </a:lnTo>
                    </a:path>
                  </a:pathLst>
                </a:custGeom>
                <a:grpFill/>
                <a:ln>
                  <a:solidFill>
                    <a:srgbClr val="FFFF00"/>
                  </a:solidFill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3310731" y="2971800"/>
                <a:ext cx="4869867" cy="3434583"/>
                <a:chOff x="3310731" y="2971800"/>
                <a:chExt cx="4869867" cy="3434583"/>
              </a:xfrm>
              <a:grpFill/>
            </p:grpSpPr>
            <p:grpSp>
              <p:nvGrpSpPr>
                <p:cNvPr id="117" name="Group 116"/>
                <p:cNvGrpSpPr/>
                <p:nvPr/>
              </p:nvGrpSpPr>
              <p:grpSpPr>
                <a:xfrm rot="5400000">
                  <a:off x="6689860" y="4324583"/>
                  <a:ext cx="1790517" cy="387438"/>
                  <a:chOff x="7089949" y="-810391"/>
                  <a:chExt cx="1790517" cy="387438"/>
                </a:xfrm>
                <a:grpFill/>
              </p:grpSpPr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7089949" y="-613120"/>
                    <a:ext cx="1790517" cy="190167"/>
                    <a:chOff x="7089949" y="-613120"/>
                    <a:chExt cx="1790517" cy="190167"/>
                  </a:xfrm>
                  <a:grpFill/>
                </p:grpSpPr>
                <p:sp>
                  <p:nvSpPr>
                    <p:cNvPr id="108" name="TextBox 107"/>
                    <p:cNvSpPr txBox="1"/>
                    <p:nvPr/>
                  </p:nvSpPr>
                  <p:spPr>
                    <a:xfrm>
                      <a:off x="7089949" y="-613119"/>
                      <a:ext cx="369332" cy="190166"/>
                    </a:xfrm>
                    <a:prstGeom prst="rect">
                      <a:avLst/>
                    </a:prstGeom>
                    <a:grp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9" name="TextBox 108"/>
                    <p:cNvSpPr txBox="1"/>
                    <p:nvPr/>
                  </p:nvSpPr>
                  <p:spPr>
                    <a:xfrm>
                      <a:off x="8511134" y="-613120"/>
                      <a:ext cx="369332" cy="190166"/>
                    </a:xfrm>
                    <a:prstGeom prst="rect">
                      <a:avLst/>
                    </a:prstGeom>
                    <a:grpFill/>
                  </p:spPr>
                  <p:txBody>
                    <a:bodyPr vert="vert270"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  <p:cxnSp>
                  <p:nvCxnSpPr>
                    <p:cNvPr id="111" name="Straight Arrow Connector 110"/>
                    <p:cNvCxnSpPr>
                      <a:stCxn id="108" idx="3"/>
                      <a:endCxn id="109" idx="1"/>
                    </p:cNvCxnSpPr>
                    <p:nvPr/>
                  </p:nvCxnSpPr>
                  <p:spPr>
                    <a:xfrm rot="10800000" flipH="1">
                      <a:off x="7459280" y="-518037"/>
                      <a:ext cx="1051853" cy="1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rgbClr val="000000"/>
                      </a:solidFill>
                      <a:headEnd type="arrow"/>
                      <a:tailEnd type="arrow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7699551" y="-810391"/>
                    <a:ext cx="569387" cy="276999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srgbClr val="000000"/>
                        </a:solidFill>
                      </a:rPr>
                      <a:t>layer</a:t>
                    </a:r>
                    <a:endParaRPr lang="en-US" sz="1200" dirty="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0" name="Group 99"/>
                <p:cNvGrpSpPr/>
                <p:nvPr/>
              </p:nvGrpSpPr>
              <p:grpSpPr>
                <a:xfrm>
                  <a:off x="3310731" y="2971800"/>
                  <a:ext cx="4869867" cy="3434583"/>
                  <a:chOff x="3310731" y="2971800"/>
                  <a:chExt cx="4869867" cy="3434583"/>
                </a:xfrm>
                <a:grpFill/>
              </p:grpSpPr>
              <p:grpSp>
                <p:nvGrpSpPr>
                  <p:cNvPr id="93" name="Group 92"/>
                  <p:cNvGrpSpPr/>
                  <p:nvPr/>
                </p:nvGrpSpPr>
                <p:grpSpPr>
                  <a:xfrm>
                    <a:off x="3310731" y="2971800"/>
                    <a:ext cx="4536042" cy="3434581"/>
                    <a:chOff x="3310731" y="2971800"/>
                    <a:chExt cx="4536042" cy="3434581"/>
                  </a:xfrm>
                  <a:grpFill/>
                </p:grpSpPr>
                <p:grpSp>
                  <p:nvGrpSpPr>
                    <p:cNvPr id="52" name="Group 51"/>
                    <p:cNvGrpSpPr/>
                    <p:nvPr/>
                  </p:nvGrpSpPr>
                  <p:grpSpPr>
                    <a:xfrm>
                      <a:off x="3318746" y="5413563"/>
                      <a:ext cx="1799121" cy="576146"/>
                      <a:chOff x="3318746" y="5413563"/>
                      <a:chExt cx="1799121" cy="576146"/>
                    </a:xfrm>
                    <a:grpFill/>
                  </p:grpSpPr>
                  <p:sp>
                    <p:nvSpPr>
                      <p:cNvPr id="47" name="TextBox 46"/>
                      <p:cNvSpPr txBox="1"/>
                      <p:nvPr/>
                    </p:nvSpPr>
                    <p:spPr>
                      <a:xfrm>
                        <a:off x="3318746" y="5528044"/>
                        <a:ext cx="1146468" cy="461665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200" dirty="0" smtClean="0">
                            <a:solidFill>
                              <a:srgbClr val="000000"/>
                            </a:solidFill>
                          </a:rPr>
                          <a:t>Layers optically </a:t>
                        </a:r>
                      </a:p>
                      <a:p>
                        <a:pPr algn="ctr"/>
                        <a:r>
                          <a:rPr lang="en-US" sz="1200" dirty="0" smtClean="0">
                            <a:solidFill>
                              <a:srgbClr val="000000"/>
                            </a:solidFill>
                          </a:rPr>
                          <a:t>separated</a:t>
                        </a:r>
                      </a:p>
                    </p:txBody>
                  </p:sp>
                  <p:cxnSp>
                    <p:nvCxnSpPr>
                      <p:cNvPr id="48" name="Straight Arrow Connector 47"/>
                      <p:cNvCxnSpPr>
                        <a:stCxn id="47" idx="3"/>
                      </p:cNvCxnSpPr>
                      <p:nvPr/>
                    </p:nvCxnSpPr>
                    <p:spPr>
                      <a:xfrm flipV="1">
                        <a:off x="4465214" y="5413563"/>
                        <a:ext cx="652653" cy="345314"/>
                      </a:xfrm>
                      <a:prstGeom prst="straightConnector1">
                        <a:avLst/>
                      </a:prstGeom>
                      <a:grpFill/>
                      <a:ln>
                        <a:tailEnd type="arrow"/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90" name="Group 89"/>
                    <p:cNvGrpSpPr/>
                    <p:nvPr/>
                  </p:nvGrpSpPr>
                  <p:grpSpPr>
                    <a:xfrm>
                      <a:off x="6640714" y="2971800"/>
                      <a:ext cx="1206059" cy="1142508"/>
                      <a:chOff x="6640714" y="2971800"/>
                      <a:chExt cx="1206059" cy="1142508"/>
                    </a:xfrm>
                    <a:grpFill/>
                  </p:grpSpPr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 rot="5400000">
                        <a:off x="6570000" y="3600000"/>
                        <a:ext cx="307031" cy="1588"/>
                      </a:xfrm>
                      <a:prstGeom prst="line">
                        <a:avLst/>
                      </a:prstGeom>
                      <a:grpFill/>
                      <a:ln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rot="16200000" flipH="1">
                        <a:off x="6307200" y="3780793"/>
                        <a:ext cx="667029" cy="1"/>
                      </a:xfrm>
                      <a:prstGeom prst="line">
                        <a:avLst/>
                      </a:prstGeom>
                      <a:grpFill/>
                      <a:ln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6640716" y="2971800"/>
                        <a:ext cx="1206057" cy="492049"/>
                        <a:chOff x="6640716" y="2971800"/>
                        <a:chExt cx="1206057" cy="492049"/>
                      </a:xfrm>
                      <a:grpFill/>
                    </p:grpSpPr>
                    <p:sp>
                      <p:nvSpPr>
                        <p:cNvPr id="66" name="TextBox 65"/>
                        <p:cNvSpPr txBox="1"/>
                        <p:nvPr/>
                      </p:nvSpPr>
                      <p:spPr>
                        <a:xfrm>
                          <a:off x="7016422" y="2971800"/>
                          <a:ext cx="830351" cy="461665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dirty="0" smtClean="0"/>
                            <a:t>1.75 mm </a:t>
                          </a:r>
                        </a:p>
                        <a:p>
                          <a:pPr algn="ctr"/>
                          <a:r>
                            <a:rPr lang="en-US" sz="1200" dirty="0" smtClean="0"/>
                            <a:t>staggering</a:t>
                          </a:r>
                          <a:endParaRPr lang="en-US" sz="1200" dirty="0"/>
                        </a:p>
                      </p:txBody>
                    </p:sp>
                    <p:cxnSp>
                      <p:nvCxnSpPr>
                        <p:cNvPr id="67" name="Straight Arrow Connector 66"/>
                        <p:cNvCxnSpPr>
                          <a:stCxn id="66" idx="1"/>
                        </p:cNvCxnSpPr>
                        <p:nvPr/>
                      </p:nvCxnSpPr>
                      <p:spPr>
                        <a:xfrm rot="10800000" flipV="1">
                          <a:off x="6640716" y="3202633"/>
                          <a:ext cx="375707" cy="261216"/>
                        </a:xfrm>
                        <a:prstGeom prst="straightConnector1">
                          <a:avLst/>
                        </a:prstGeom>
                        <a:grpFill/>
                        <a:ln>
                          <a:tailEnd type="arrow"/>
                        </a:ln>
                      </p:spPr>
                      <p:style>
                        <a:lnRef idx="1">
                          <a:schemeClr val="accent2"/>
                        </a:lnRef>
                        <a:fillRef idx="0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92" name="Group 91"/>
                    <p:cNvGrpSpPr/>
                    <p:nvPr/>
                  </p:nvGrpSpPr>
                  <p:grpSpPr>
                    <a:xfrm>
                      <a:off x="5300722" y="5637684"/>
                      <a:ext cx="1254906" cy="768697"/>
                      <a:chOff x="5300722" y="5637684"/>
                      <a:chExt cx="1254906" cy="768697"/>
                    </a:xfrm>
                    <a:grpFill/>
                  </p:grpSpPr>
                  <p:grpSp>
                    <p:nvGrpSpPr>
                      <p:cNvPr id="59" name="Group 58"/>
                      <p:cNvGrpSpPr/>
                      <p:nvPr/>
                    </p:nvGrpSpPr>
                    <p:grpSpPr>
                      <a:xfrm>
                        <a:off x="5300722" y="5637684"/>
                        <a:ext cx="199588" cy="307031"/>
                        <a:chOff x="5300722" y="5637684"/>
                        <a:chExt cx="199588" cy="307031"/>
                      </a:xfrm>
                      <a:grpFill/>
                    </p:grpSpPr>
                    <p:cxnSp>
                      <p:nvCxnSpPr>
                        <p:cNvPr id="54" name="Straight Connector 53"/>
                        <p:cNvCxnSpPr/>
                        <p:nvPr/>
                      </p:nvCxnSpPr>
                      <p:spPr>
                        <a:xfrm rot="5400000">
                          <a:off x="5148000" y="5790406"/>
                          <a:ext cx="307031" cy="1588"/>
                        </a:xfrm>
                        <a:prstGeom prst="line">
                          <a:avLst/>
                        </a:prstGeom>
                        <a:grpFill/>
                        <a:ln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" name="Straight Connector 54"/>
                        <p:cNvCxnSpPr/>
                        <p:nvPr/>
                      </p:nvCxnSpPr>
                      <p:spPr>
                        <a:xfrm rot="5400000">
                          <a:off x="5346000" y="5790406"/>
                          <a:ext cx="307031" cy="1588"/>
                        </a:xfrm>
                        <a:prstGeom prst="line">
                          <a:avLst/>
                        </a:prstGeom>
                        <a:grpFill/>
                        <a:ln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77" name="Group 76"/>
                      <p:cNvGrpSpPr/>
                      <p:nvPr/>
                    </p:nvGrpSpPr>
                    <p:grpSpPr>
                      <a:xfrm>
                        <a:off x="5411001" y="5943929"/>
                        <a:ext cx="1144627" cy="462452"/>
                        <a:chOff x="5411001" y="5943929"/>
                        <a:chExt cx="1144627" cy="462452"/>
                      </a:xfrm>
                      <a:grpFill/>
                    </p:grpSpPr>
                    <p:sp>
                      <p:nvSpPr>
                        <p:cNvPr id="60" name="TextBox 59"/>
                        <p:cNvSpPr txBox="1"/>
                        <p:nvPr/>
                      </p:nvSpPr>
                      <p:spPr>
                        <a:xfrm>
                          <a:off x="5545917" y="5944716"/>
                          <a:ext cx="1009711" cy="461665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3.5 mm</a:t>
                          </a:r>
                        </a:p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LYSO pitch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73" name="Straight Arrow Connector 72"/>
                        <p:cNvCxnSpPr>
                          <a:stCxn id="60" idx="1"/>
                        </p:cNvCxnSpPr>
                        <p:nvPr/>
                      </p:nvCxnSpPr>
                      <p:spPr>
                        <a:xfrm rot="10800000">
                          <a:off x="5411001" y="5943929"/>
                          <a:ext cx="134916" cy="231621"/>
                        </a:xfrm>
                        <a:prstGeom prst="straightConnector1">
                          <a:avLst/>
                        </a:prstGeom>
                        <a:grpFill/>
                        <a:ln>
                          <a:tailEnd type="arrow"/>
                        </a:ln>
                      </p:spPr>
                      <p:style>
                        <a:lnRef idx="1">
                          <a:schemeClr val="accent2"/>
                        </a:lnRef>
                        <a:fillRef idx="0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91" name="Group 90"/>
                    <p:cNvGrpSpPr/>
                    <p:nvPr/>
                  </p:nvGrpSpPr>
                  <p:grpSpPr>
                    <a:xfrm>
                      <a:off x="3310731" y="4632438"/>
                      <a:ext cx="1497893" cy="667006"/>
                      <a:chOff x="3310731" y="4632438"/>
                      <a:chExt cx="1497893" cy="667006"/>
                    </a:xfrm>
                    <a:grpFill/>
                  </p:grpSpPr>
                  <p:cxnSp>
                    <p:nvCxnSpPr>
                      <p:cNvPr id="81" name="Straight Arrow Connector 80"/>
                      <p:cNvCxnSpPr/>
                      <p:nvPr/>
                    </p:nvCxnSpPr>
                    <p:spPr>
                      <a:xfrm rot="5400000">
                        <a:off x="4645830" y="4793644"/>
                        <a:ext cx="324000" cy="1588"/>
                      </a:xfrm>
                      <a:prstGeom prst="straightConnector1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headEnd type="triangle" w="sm" len="sm"/>
                        <a:tailEnd type="triangle" w="sm" len="sm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86" name="Group 85"/>
                      <p:cNvGrpSpPr/>
                      <p:nvPr/>
                    </p:nvGrpSpPr>
                    <p:grpSpPr>
                      <a:xfrm>
                        <a:off x="3310731" y="4837779"/>
                        <a:ext cx="1459992" cy="461665"/>
                        <a:chOff x="3310731" y="4837779"/>
                        <a:chExt cx="1459992" cy="461665"/>
                      </a:xfrm>
                      <a:grpFill/>
                    </p:grpSpPr>
                    <p:sp>
                      <p:nvSpPr>
                        <p:cNvPr id="82" name="TextBox 81"/>
                        <p:cNvSpPr txBox="1"/>
                        <p:nvPr/>
                      </p:nvSpPr>
                      <p:spPr>
                        <a:xfrm>
                          <a:off x="3310731" y="4837779"/>
                          <a:ext cx="1133644" cy="461665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7 mm distance </a:t>
                          </a:r>
                        </a:p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between layers</a:t>
                          </a:r>
                        </a:p>
                      </p:txBody>
                    </p:sp>
                    <p:cxnSp>
                      <p:nvCxnSpPr>
                        <p:cNvPr id="83" name="Straight Arrow Connector 82"/>
                        <p:cNvCxnSpPr>
                          <a:stCxn id="82" idx="3"/>
                        </p:cNvCxnSpPr>
                        <p:nvPr/>
                      </p:nvCxnSpPr>
                      <p:spPr>
                        <a:xfrm flipV="1">
                          <a:off x="4444375" y="4837780"/>
                          <a:ext cx="326348" cy="230832"/>
                        </a:xfrm>
                        <a:prstGeom prst="straightConnector1">
                          <a:avLst/>
                        </a:prstGeom>
                        <a:grpFill/>
                        <a:ln>
                          <a:tailEnd type="arrow"/>
                        </a:ln>
                      </p:spPr>
                      <p:style>
                        <a:lnRef idx="1">
                          <a:schemeClr val="accent2"/>
                        </a:lnRef>
                        <a:fillRef idx="0">
                          <a:schemeClr val="accent2"/>
                        </a:fillRef>
                        <a:effectRef idx="0">
                          <a:schemeClr val="accent2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99" name="Group 98"/>
                  <p:cNvGrpSpPr/>
                  <p:nvPr/>
                </p:nvGrpSpPr>
                <p:grpSpPr>
                  <a:xfrm>
                    <a:off x="7114883" y="5791201"/>
                    <a:ext cx="1065715" cy="615182"/>
                    <a:chOff x="7114883" y="5791201"/>
                    <a:chExt cx="1065715" cy="615182"/>
                  </a:xfrm>
                  <a:grpFill/>
                </p:grpSpPr>
                <p:sp>
                  <p:nvSpPr>
                    <p:cNvPr id="94" name="TextBox 93"/>
                    <p:cNvSpPr txBox="1"/>
                    <p:nvPr/>
                  </p:nvSpPr>
                  <p:spPr>
                    <a:xfrm>
                      <a:off x="7377073" y="5944718"/>
                      <a:ext cx="803525" cy="461665"/>
                    </a:xfrm>
                    <a:prstGeom prst="rect">
                      <a:avLst/>
                    </a:prstGeom>
                    <a:grp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3.2 mm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WLS pitch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  <p:cxnSp>
                  <p:nvCxnSpPr>
                    <p:cNvPr id="95" name="Straight Arrow Connector 94"/>
                    <p:cNvCxnSpPr>
                      <a:stCxn id="94" idx="1"/>
                    </p:cNvCxnSpPr>
                    <p:nvPr/>
                  </p:nvCxnSpPr>
                  <p:spPr>
                    <a:xfrm rot="10800000">
                      <a:off x="7114883" y="5791201"/>
                      <a:ext cx="262190" cy="384350"/>
                    </a:xfrm>
                    <a:prstGeom prst="straightConnector1">
                      <a:avLst/>
                    </a:prstGeom>
                    <a:grpFill/>
                    <a:ln>
                      <a:tailEnd type="arrow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995687"/>
            <a:ext cx="4968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Two identical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modules</a:t>
            </a:r>
            <a:r>
              <a:rPr lang="en-US" dirty="0" smtClean="0"/>
              <a:t>. Each module: </a:t>
            </a:r>
          </a:p>
          <a:p>
            <a:pPr lvl="3">
              <a:buFontTx/>
              <a:buChar char="-"/>
            </a:pPr>
            <a:r>
              <a:rPr lang="en-US" dirty="0" smtClean="0"/>
              <a:t> 48 LYSO bars (6 layers </a:t>
            </a:r>
            <a:r>
              <a:rPr lang="en-US" dirty="0" err="1" smtClean="0"/>
              <a:t>x</a:t>
            </a:r>
            <a:r>
              <a:rPr lang="en-US" dirty="0" smtClean="0"/>
              <a:t> 8 crystals)</a:t>
            </a:r>
          </a:p>
          <a:p>
            <a:pPr lvl="1"/>
            <a:r>
              <a:rPr lang="en-US" dirty="0" smtClean="0"/>
              <a:t>		- 156 WLS strips (6 layers </a:t>
            </a:r>
            <a:r>
              <a:rPr lang="en-US" dirty="0" err="1" smtClean="0"/>
              <a:t>x</a:t>
            </a:r>
            <a:r>
              <a:rPr lang="en-US" dirty="0" smtClean="0"/>
              <a:t> 26 strips)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2605134" y="2133600"/>
            <a:ext cx="2881266" cy="2898929"/>
            <a:chOff x="914400" y="2206471"/>
            <a:chExt cx="2881266" cy="2898929"/>
          </a:xfrm>
        </p:grpSpPr>
        <p:pic>
          <p:nvPicPr>
            <p:cNvPr id="9" name="Picture 1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899" t="1466" r="2899" b="2624"/>
            <a:stretch>
              <a:fillRect/>
            </a:stretch>
          </p:blipFill>
          <p:spPr bwMode="auto">
            <a:xfrm>
              <a:off x="914400" y="2206471"/>
              <a:ext cx="2881266" cy="289892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830530" y="2483136"/>
              <a:ext cx="541722" cy="52322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LYSO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bars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1465" y="2483136"/>
              <a:ext cx="595035" cy="523220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8000"/>
                  </a:solidFill>
                </a:rPr>
                <a:t>WLS </a:t>
              </a:r>
            </a:p>
            <a:p>
              <a:pPr algn="ctr"/>
              <a:r>
                <a:rPr lang="en-US" sz="1400" b="1" dirty="0" smtClean="0">
                  <a:solidFill>
                    <a:srgbClr val="008000"/>
                  </a:solidFill>
                </a:rPr>
                <a:t>strips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39447" y="3873042"/>
              <a:ext cx="633507" cy="52322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2"/>
                  </a:solidFill>
                </a:rPr>
                <a:t>WLS</a:t>
              </a:r>
            </a:p>
            <a:p>
              <a:pPr algn="ctr"/>
              <a:r>
                <a:rPr lang="en-US" sz="1400" b="1" dirty="0" smtClean="0">
                  <a:solidFill>
                    <a:schemeClr val="accent2"/>
                  </a:solidFill>
                </a:rPr>
                <a:t>MPPC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52359" y="4340071"/>
              <a:ext cx="633507" cy="523220"/>
            </a:xfrm>
            <a:prstGeom prst="rect">
              <a:avLst/>
            </a:prstGeom>
            <a:ln>
              <a:solidFill>
                <a:srgbClr val="999999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LYSO</a:t>
              </a:r>
            </a:p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MPPC</a:t>
              </a:r>
            </a:p>
          </p:txBody>
        </p: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857155" y="45422"/>
            <a:ext cx="5429692" cy="648997"/>
          </a:xfrm>
        </p:spPr>
        <p:txBody>
          <a:bodyPr wrap="square"/>
          <a:lstStyle/>
          <a:p>
            <a:r>
              <a:rPr lang="en-US" dirty="0" smtClean="0"/>
              <a:t>The Demonstrator</a:t>
            </a:r>
            <a:endParaRPr lang="en-US" dirty="0"/>
          </a:p>
        </p:txBody>
      </p:sp>
      <p:sp>
        <p:nvSpPr>
          <p:cNvPr id="35" name="Right Brace 34"/>
          <p:cNvSpPr/>
          <p:nvPr/>
        </p:nvSpPr>
        <p:spPr>
          <a:xfrm>
            <a:off x="4953000" y="1283926"/>
            <a:ext cx="174357" cy="595816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163249" y="137160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modules -&gt; 408 channels </a:t>
            </a:r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 rot="600000">
            <a:off x="3897123" y="2227610"/>
            <a:ext cx="280610" cy="862891"/>
          </a:xfrm>
          <a:custGeom>
            <a:avLst/>
            <a:gdLst>
              <a:gd name="connsiteX0" fmla="*/ 0 w 309033"/>
              <a:gd name="connsiteY0" fmla="*/ 0 h 660400"/>
              <a:gd name="connsiteX1" fmla="*/ 146050 w 309033"/>
              <a:gd name="connsiteY1" fmla="*/ 107950 h 660400"/>
              <a:gd name="connsiteX2" fmla="*/ 12700 w 309033"/>
              <a:gd name="connsiteY2" fmla="*/ 184150 h 660400"/>
              <a:gd name="connsiteX3" fmla="*/ 190500 w 309033"/>
              <a:gd name="connsiteY3" fmla="*/ 247650 h 660400"/>
              <a:gd name="connsiteX4" fmla="*/ 63500 w 309033"/>
              <a:gd name="connsiteY4" fmla="*/ 336550 h 660400"/>
              <a:gd name="connsiteX5" fmla="*/ 241300 w 309033"/>
              <a:gd name="connsiteY5" fmla="*/ 374650 h 660400"/>
              <a:gd name="connsiteX6" fmla="*/ 95250 w 309033"/>
              <a:gd name="connsiteY6" fmla="*/ 469900 h 660400"/>
              <a:gd name="connsiteX7" fmla="*/ 298450 w 309033"/>
              <a:gd name="connsiteY7" fmla="*/ 527050 h 660400"/>
              <a:gd name="connsiteX8" fmla="*/ 158750 w 309033"/>
              <a:gd name="connsiteY8" fmla="*/ 609600 h 660400"/>
              <a:gd name="connsiteX9" fmla="*/ 273050 w 309033"/>
              <a:gd name="connsiteY9" fmla="*/ 660400 h 660400"/>
              <a:gd name="connsiteX10" fmla="*/ 273050 w 309033"/>
              <a:gd name="connsiteY10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9033" h="660400">
                <a:moveTo>
                  <a:pt x="0" y="0"/>
                </a:moveTo>
                <a:cubicBezTo>
                  <a:pt x="71966" y="38629"/>
                  <a:pt x="143933" y="77258"/>
                  <a:pt x="146050" y="107950"/>
                </a:cubicBezTo>
                <a:cubicBezTo>
                  <a:pt x="148167" y="138642"/>
                  <a:pt x="5292" y="160867"/>
                  <a:pt x="12700" y="184150"/>
                </a:cubicBezTo>
                <a:cubicBezTo>
                  <a:pt x="20108" y="207433"/>
                  <a:pt x="182033" y="222250"/>
                  <a:pt x="190500" y="247650"/>
                </a:cubicBezTo>
                <a:cubicBezTo>
                  <a:pt x="198967" y="273050"/>
                  <a:pt x="55033" y="315383"/>
                  <a:pt x="63500" y="336550"/>
                </a:cubicBezTo>
                <a:cubicBezTo>
                  <a:pt x="71967" y="357717"/>
                  <a:pt x="236008" y="352425"/>
                  <a:pt x="241300" y="374650"/>
                </a:cubicBezTo>
                <a:cubicBezTo>
                  <a:pt x="246592" y="396875"/>
                  <a:pt x="85725" y="444500"/>
                  <a:pt x="95250" y="469900"/>
                </a:cubicBezTo>
                <a:cubicBezTo>
                  <a:pt x="104775" y="495300"/>
                  <a:pt x="287867" y="503767"/>
                  <a:pt x="298450" y="527050"/>
                </a:cubicBezTo>
                <a:cubicBezTo>
                  <a:pt x="309033" y="550333"/>
                  <a:pt x="162983" y="587375"/>
                  <a:pt x="158750" y="609600"/>
                </a:cubicBezTo>
                <a:cubicBezTo>
                  <a:pt x="154517" y="631825"/>
                  <a:pt x="273050" y="660400"/>
                  <a:pt x="273050" y="660400"/>
                </a:cubicBezTo>
                <a:lnTo>
                  <a:pt x="273050" y="660400"/>
                </a:lnTo>
              </a:path>
            </a:pathLst>
          </a:custGeom>
          <a:ln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63729" y="4953000"/>
            <a:ext cx="3070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Crystals and WLS strips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read out on alternate sides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to allow maximum packing density</a:t>
            </a:r>
            <a:endParaRPr lang="en-GB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everything together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9471" y="914400"/>
            <a:ext cx="6519129" cy="51209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Fully assembled module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2" descr="D:\Complete_Module1\DSC02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066800"/>
            <a:ext cx="634365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564" y="76200"/>
            <a:ext cx="7154874" cy="587441"/>
          </a:xfrm>
        </p:spPr>
        <p:txBody>
          <a:bodyPr wrap="none"/>
          <a:lstStyle/>
          <a:p>
            <a:r>
              <a:rPr lang="en-US" dirty="0" smtClean="0"/>
              <a:t>… with light protection cover and cables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8300" y="914400"/>
            <a:ext cx="5867400" cy="511896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28600" y="838201"/>
            <a:ext cx="8686800" cy="3810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 electronics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559832" y="838200"/>
            <a:ext cx="7863707" cy="3581400"/>
            <a:chOff x="477846" y="1298377"/>
            <a:chExt cx="7863707" cy="3581400"/>
          </a:xfrm>
        </p:grpSpPr>
        <p:sp>
          <p:nvSpPr>
            <p:cNvPr id="5" name="Rectangle 4"/>
            <p:cNvSpPr/>
            <p:nvPr/>
          </p:nvSpPr>
          <p:spPr>
            <a:xfrm>
              <a:off x="3810000" y="2136577"/>
              <a:ext cx="2971800" cy="2743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38200" y="2718292"/>
              <a:ext cx="819912" cy="533400"/>
              <a:chOff x="1389888" y="1524000"/>
              <a:chExt cx="819912" cy="533400"/>
            </a:xfrm>
          </p:grpSpPr>
          <p:sp>
            <p:nvSpPr>
              <p:cNvPr id="8" name="Isosceles Triangle 7"/>
              <p:cNvSpPr/>
              <p:nvPr/>
            </p:nvSpPr>
            <p:spPr>
              <a:xfrm rot="16200000">
                <a:off x="1798320" y="1600200"/>
                <a:ext cx="441960" cy="381000"/>
              </a:xfrm>
              <a:prstGeom prst="triangle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5400000">
                <a:off x="1562100" y="1790700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endCxn id="8" idx="0"/>
              </p:cNvCxnSpPr>
              <p:nvPr/>
            </p:nvCxnSpPr>
            <p:spPr>
              <a:xfrm flipV="1">
                <a:off x="1389888" y="1790700"/>
                <a:ext cx="438912" cy="15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 rot="16200000" flipV="1">
              <a:off x="467523" y="3326368"/>
              <a:ext cx="685800" cy="0"/>
            </a:xfrm>
            <a:prstGeom prst="line">
              <a:avLst/>
            </a:prstGeom>
            <a:ln>
              <a:solidFill>
                <a:srgbClr val="0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1704975" y="3326368"/>
              <a:ext cx="6858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endCxn id="45" idx="1"/>
            </p:cNvCxnSpPr>
            <p:nvPr/>
          </p:nvCxnSpPr>
          <p:spPr>
            <a:xfrm>
              <a:off x="1665600" y="2980800"/>
              <a:ext cx="5309047" cy="1122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Isosceles Triangle 13"/>
            <p:cNvSpPr/>
            <p:nvPr/>
          </p:nvSpPr>
          <p:spPr>
            <a:xfrm rot="5400000">
              <a:off x="2211324" y="2622280"/>
              <a:ext cx="874776" cy="725424"/>
            </a:xfrm>
            <a:prstGeom prst="triangle">
              <a:avLst/>
            </a:prstGeom>
            <a:solidFill>
              <a:srgbClr val="008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4229100" y="2619232"/>
              <a:ext cx="874776" cy="725424"/>
            </a:xfrm>
            <a:prstGeom prst="triangle">
              <a:avLst/>
            </a:prstGeom>
            <a:solidFill>
              <a:srgbClr val="008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562600" y="2526268"/>
              <a:ext cx="914400" cy="83820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962400" y="4068556"/>
              <a:ext cx="30480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562600" y="3647932"/>
              <a:ext cx="914400" cy="83820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 rot="5400000">
              <a:off x="4268724" y="3707368"/>
              <a:ext cx="874776" cy="725424"/>
            </a:xfrm>
            <a:prstGeom prst="triangle">
              <a:avLst/>
            </a:prstGeom>
            <a:solidFill>
              <a:srgbClr val="008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5400000" flipH="1" flipV="1">
              <a:off x="3413400" y="3532468"/>
              <a:ext cx="1098000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723799" y="3897868"/>
              <a:ext cx="59200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S&amp;H</a:t>
              </a:r>
              <a:endParaRPr lang="en-GB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828800" y="3638550"/>
              <a:ext cx="438150" cy="1085850"/>
              <a:chOff x="1850136" y="3580876"/>
              <a:chExt cx="438150" cy="1085850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50136" y="3580876"/>
                <a:ext cx="438150" cy="1085850"/>
              </a:xfrm>
              <a:prstGeom prst="rect">
                <a:avLst/>
              </a:prstGeom>
              <a:noFill/>
              <a:ln w="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5400000">
                <a:off x="1782806" y="3831086"/>
                <a:ext cx="580048" cy="238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477846" y="3745468"/>
              <a:ext cx="665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Bias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707380" y="2708728"/>
              <a:ext cx="616620" cy="457200"/>
              <a:chOff x="5867400" y="4343400"/>
              <a:chExt cx="616620" cy="45720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5867400" y="4788272"/>
                <a:ext cx="304800" cy="0"/>
              </a:xfrm>
              <a:prstGeom prst="line">
                <a:avLst/>
              </a:prstGeom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 flipH="1" flipV="1">
                <a:off x="5951220" y="4572000"/>
                <a:ext cx="457200" cy="0"/>
              </a:xfrm>
              <a:prstGeom prst="line">
                <a:avLst/>
              </a:prstGeom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179220" y="4352672"/>
                <a:ext cx="304800" cy="0"/>
              </a:xfrm>
              <a:prstGeom prst="line">
                <a:avLst/>
              </a:prstGeom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3804214" y="4574977"/>
              <a:ext cx="1724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VATAGP5 (128 </a:t>
              </a:r>
              <a:r>
                <a:rPr lang="en-US" sz="1200" dirty="0" err="1" smtClean="0">
                  <a:solidFill>
                    <a:srgbClr val="000000"/>
                  </a:solidFill>
                </a:rPr>
                <a:t>ch</a:t>
              </a:r>
              <a:r>
                <a:rPr lang="en-US" sz="1200" dirty="0" smtClean="0">
                  <a:solidFill>
                    <a:srgbClr val="000000"/>
                  </a:solidFill>
                </a:rPr>
                <a:t>.)</a:t>
              </a:r>
              <a:endParaRPr lang="en-GB" sz="12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306030" y="3886200"/>
              <a:ext cx="6091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</a:rPr>
                <a:t>‘slow’</a:t>
              </a:r>
              <a:endParaRPr lang="en-GB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52397" y="2791444"/>
              <a:ext cx="4502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</a:rPr>
                <a:t>fast</a:t>
              </a:r>
              <a:endParaRPr lang="en-GB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220776" y="2867644"/>
              <a:ext cx="7174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OPA486</a:t>
              </a:r>
              <a:endParaRPr lang="en-GB" sz="100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352799" y="1535668"/>
              <a:ext cx="312421" cy="1447800"/>
              <a:chOff x="3352799" y="1535668"/>
              <a:chExt cx="312421" cy="144780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3352800" y="1875711"/>
                <a:ext cx="3048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 flipH="1" flipV="1">
                <a:off x="2628899" y="2259568"/>
                <a:ext cx="14478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360420" y="1540177"/>
                <a:ext cx="304800" cy="0"/>
              </a:xfrm>
              <a:prstGeom prst="line">
                <a:avLst/>
              </a:prstGeom>
              <a:ln w="127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3648456" y="1603177"/>
              <a:ext cx="22110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baseline="-25000" dirty="0" smtClean="0">
                  <a:solidFill>
                    <a:srgbClr val="000000"/>
                  </a:solidFill>
                </a:rPr>
                <a:t>E</a:t>
              </a:r>
              <a:r>
                <a:rPr lang="en-US" dirty="0" smtClean="0">
                  <a:solidFill>
                    <a:srgbClr val="000000"/>
                  </a:solidFill>
                </a:rPr>
                <a:t> (crystals only)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57600" y="1298377"/>
              <a:ext cx="62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test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24192" y="3691043"/>
              <a:ext cx="1275822" cy="738664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Analog output:</a:t>
              </a:r>
            </a:p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Light per </a:t>
              </a:r>
            </a:p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crystal / WLS</a:t>
              </a:r>
              <a:endParaRPr lang="en-GB" sz="14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74647" y="2730413"/>
              <a:ext cx="1366906" cy="523220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Channels </a:t>
              </a:r>
            </a:p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above threshold</a:t>
              </a:r>
              <a:endParaRPr lang="en-GB" sz="14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90600" y="2286000"/>
              <a:ext cx="818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MPPC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905000" y="4743271"/>
            <a:ext cx="5352747" cy="120032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Analog readout </a:t>
            </a:r>
            <a:r>
              <a:rPr lang="en-US" dirty="0" smtClean="0">
                <a:solidFill>
                  <a:srgbClr val="000000"/>
                </a:solidFill>
              </a:rPr>
              <a:t>of crystals and WLS strips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Sequential or sparse (only channels above threshold)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Fast energy sum </a:t>
            </a:r>
            <a:r>
              <a:rPr lang="en-US" dirty="0" smtClean="0">
                <a:solidFill>
                  <a:srgbClr val="000000"/>
                </a:solidFill>
              </a:rPr>
              <a:t>of all crystals of 1 module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Trigger on 2 x 511 </a:t>
            </a:r>
            <a:r>
              <a:rPr lang="en-US" dirty="0" err="1" smtClean="0">
                <a:solidFill>
                  <a:srgbClr val="000000"/>
                </a:solidFill>
              </a:rPr>
              <a:t>keV</a:t>
            </a:r>
            <a:r>
              <a:rPr lang="en-US" dirty="0" smtClean="0">
                <a:solidFill>
                  <a:srgbClr val="000000"/>
                </a:solidFill>
              </a:rPr>
              <a:t> deposition in 2 modules 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8600" y="926068"/>
            <a:ext cx="2705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 channel (simplified)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22206" y="2718448"/>
            <a:ext cx="3699588" cy="71055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/>
          <a:lstStyle/>
          <a:p>
            <a:r>
              <a:rPr lang="en-US" dirty="0" err="1" smtClean="0"/>
              <a:t>chaRacterization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 up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1810" y="1230868"/>
            <a:ext cx="306838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Single module characterization</a:t>
            </a:r>
            <a:endParaRPr lang="en-US" dirty="0"/>
          </a:p>
        </p:txBody>
      </p:sp>
      <p:grpSp>
        <p:nvGrpSpPr>
          <p:cNvPr id="7" name="Group 21"/>
          <p:cNvGrpSpPr/>
          <p:nvPr/>
        </p:nvGrpSpPr>
        <p:grpSpPr>
          <a:xfrm>
            <a:off x="606748" y="1798178"/>
            <a:ext cx="3358504" cy="2926222"/>
            <a:chOff x="457200" y="1950578"/>
            <a:chExt cx="3358504" cy="2926222"/>
          </a:xfrm>
        </p:grpSpPr>
        <p:pic>
          <p:nvPicPr>
            <p:cNvPr id="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950578"/>
              <a:ext cx="3358504" cy="29262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" name="Rectangle 21"/>
            <p:cNvSpPr>
              <a:spLocks/>
            </p:cNvSpPr>
            <p:nvPr/>
          </p:nvSpPr>
          <p:spPr bwMode="auto">
            <a:xfrm>
              <a:off x="2472689" y="2006820"/>
              <a:ext cx="513062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PMT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9" name="Rectangle 21"/>
            <p:cNvSpPr>
              <a:spLocks/>
            </p:cNvSpPr>
            <p:nvPr/>
          </p:nvSpPr>
          <p:spPr bwMode="auto">
            <a:xfrm>
              <a:off x="707160" y="2130277"/>
              <a:ext cx="1169391" cy="46384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2D </a:t>
              </a:r>
            </a:p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moving station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cxnSp>
          <p:nvCxnSpPr>
            <p:cNvPr id="11" name="Straight Arrow Connector 10"/>
            <p:cNvCxnSpPr>
              <a:stCxn id="8" idx="2"/>
            </p:cNvCxnSpPr>
            <p:nvPr/>
          </p:nvCxnSpPr>
          <p:spPr>
            <a:xfrm rot="5400000">
              <a:off x="2316246" y="2408156"/>
              <a:ext cx="535130" cy="29081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Rectangle 21"/>
            <p:cNvSpPr>
              <a:spLocks/>
            </p:cNvSpPr>
            <p:nvPr/>
          </p:nvSpPr>
          <p:spPr bwMode="auto">
            <a:xfrm>
              <a:off x="1418989" y="3657600"/>
              <a:ext cx="636343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Tagger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rot="5400000" flipH="1" flipV="1">
              <a:off x="1821081" y="3116482"/>
              <a:ext cx="457199" cy="6250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Rectangle 21"/>
            <p:cNvSpPr>
              <a:spLocks/>
            </p:cNvSpPr>
            <p:nvPr/>
          </p:nvSpPr>
          <p:spPr bwMode="auto">
            <a:xfrm>
              <a:off x="2523547" y="3936780"/>
              <a:ext cx="650544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Source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>
            <a:xfrm rot="16200000" flipV="1">
              <a:off x="2382731" y="3470692"/>
              <a:ext cx="812580" cy="1195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Rectangle 21"/>
            <p:cNvSpPr>
              <a:spLocks/>
            </p:cNvSpPr>
            <p:nvPr/>
          </p:nvSpPr>
          <p:spPr bwMode="auto">
            <a:xfrm>
              <a:off x="2958530" y="2514600"/>
              <a:ext cx="715767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Module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653793" y="762000"/>
            <a:ext cx="3823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000000"/>
              </a:buClr>
              <a:buSzPct val="125000"/>
            </a:pPr>
            <a:r>
              <a:rPr lang="en-US" b="1" baseline="32000" dirty="0" smtClean="0">
                <a:cs typeface="Helvetica" pitchFamily="-109" charset="0"/>
                <a:sym typeface="Helvetica" pitchFamily="-109" charset="0"/>
              </a:rPr>
              <a:t>22</a:t>
            </a:r>
            <a:r>
              <a:rPr lang="en-US" b="1" dirty="0" smtClean="0">
                <a:cs typeface="Helvetica" pitchFamily="-109" charset="0"/>
                <a:sym typeface="Helvetica" pitchFamily="-109" charset="0"/>
              </a:rPr>
              <a:t>Na source </a:t>
            </a:r>
            <a:r>
              <a:rPr lang="en-US" dirty="0" smtClean="0">
                <a:cs typeface="Helvetica" pitchFamily="-109" charset="0"/>
                <a:sym typeface="Helvetica" pitchFamily="-109" charset="0"/>
              </a:rPr>
              <a:t>(</a:t>
            </a:r>
            <a:r>
              <a:rPr lang="en-US" dirty="0" err="1" smtClean="0">
                <a:cs typeface="Helvetica" pitchFamily="-109" charset="0"/>
                <a:sym typeface="Helvetica" pitchFamily="-109" charset="0"/>
              </a:rPr>
              <a:t>ø</a:t>
            </a:r>
            <a:r>
              <a:rPr lang="en-US" dirty="0" smtClean="0">
                <a:cs typeface="Helvetica" pitchFamily="-109" charset="0"/>
                <a:sym typeface="Helvetica" pitchFamily="-109" charset="0"/>
              </a:rPr>
              <a:t> = 250μm; A = ~900 </a:t>
            </a:r>
            <a:r>
              <a:rPr lang="en-US" dirty="0" err="1" smtClean="0">
                <a:cs typeface="Helvetica" pitchFamily="-109" charset="0"/>
                <a:sym typeface="Helvetica" pitchFamily="-109" charset="0"/>
              </a:rPr>
              <a:t>kBq</a:t>
            </a:r>
            <a:r>
              <a:rPr lang="en-US" dirty="0" smtClean="0">
                <a:cs typeface="Helvetica" pitchFamily="-109" charset="0"/>
                <a:sym typeface="Helvetica" pitchFamily="-109" charset="0"/>
              </a:rPr>
              <a:t>)</a:t>
            </a:r>
            <a:endParaRPr lang="en-US" dirty="0">
              <a:cs typeface="Helvetica" pitchFamily="-109" charset="0"/>
              <a:sym typeface="Helvetica" pitchFamily="-109" charset="0"/>
            </a:endParaRPr>
          </a:p>
        </p:txBody>
      </p:sp>
      <p:sp>
        <p:nvSpPr>
          <p:cNvPr id="24" name="Rectangle 30"/>
          <p:cNvSpPr>
            <a:spLocks/>
          </p:cNvSpPr>
          <p:nvPr/>
        </p:nvSpPr>
        <p:spPr bwMode="auto">
          <a:xfrm>
            <a:off x="147448" y="4724400"/>
            <a:ext cx="45720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234950" indent="-234950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Module in coincidence with a tagging </a:t>
            </a:r>
            <a:r>
              <a:rPr lang="en-US" dirty="0" err="1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scintillator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</a:p>
          <a:p>
            <a:pPr marL="234950" indent="-23495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Use of different tagging crystals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58463" y="5685517"/>
            <a:ext cx="3055075" cy="86768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7" name="TextBox 26"/>
          <p:cNvSpPr txBox="1"/>
          <p:nvPr/>
        </p:nvSpPr>
        <p:spPr>
          <a:xfrm>
            <a:off x="5351121" y="1230868"/>
            <a:ext cx="28989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Two module characterization</a:t>
            </a:r>
            <a:endParaRPr lang="en-US" dirty="0"/>
          </a:p>
        </p:txBody>
      </p:sp>
      <p:sp>
        <p:nvSpPr>
          <p:cNvPr id="36" name="Rectangle 30"/>
          <p:cNvSpPr>
            <a:spLocks/>
          </p:cNvSpPr>
          <p:nvPr/>
        </p:nvSpPr>
        <p:spPr bwMode="auto">
          <a:xfrm>
            <a:off x="4572000" y="5438001"/>
            <a:ext cx="457200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234950" indent="-234950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Distance between modules = 15 cm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876800" y="1752600"/>
            <a:ext cx="3847619" cy="3657143"/>
            <a:chOff x="4603031" y="1284249"/>
            <a:chExt cx="3847619" cy="3657143"/>
          </a:xfrm>
        </p:grpSpPr>
        <p:pic>
          <p:nvPicPr>
            <p:cNvPr id="37" name="Picture 3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03031" y="1284249"/>
              <a:ext cx="3847619" cy="36571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38" name="Rectangle 21"/>
            <p:cNvSpPr>
              <a:spLocks/>
            </p:cNvSpPr>
            <p:nvPr/>
          </p:nvSpPr>
          <p:spPr bwMode="auto">
            <a:xfrm>
              <a:off x="6266908" y="1752600"/>
              <a:ext cx="1169391" cy="46384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2D </a:t>
              </a:r>
            </a:p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moving station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39" name="Rectangle 21"/>
            <p:cNvSpPr>
              <a:spLocks/>
            </p:cNvSpPr>
            <p:nvPr/>
          </p:nvSpPr>
          <p:spPr bwMode="auto">
            <a:xfrm>
              <a:off x="5115891" y="2819400"/>
              <a:ext cx="833663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Module 1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40" name="Rectangle 21"/>
            <p:cNvSpPr>
              <a:spLocks/>
            </p:cNvSpPr>
            <p:nvPr/>
          </p:nvSpPr>
          <p:spPr bwMode="auto">
            <a:xfrm>
              <a:off x="7190375" y="3111390"/>
              <a:ext cx="833663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Module 2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41" name="Rectangle 21"/>
            <p:cNvSpPr>
              <a:spLocks/>
            </p:cNvSpPr>
            <p:nvPr/>
          </p:nvSpPr>
          <p:spPr bwMode="auto">
            <a:xfrm>
              <a:off x="6369700" y="4101990"/>
              <a:ext cx="650544" cy="27918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Source</a:t>
              </a:r>
              <a:endParaRPr lang="en-US" sz="1200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endParaRPr>
            </a:p>
          </p:txBody>
        </p:sp>
        <p:cxnSp>
          <p:nvCxnSpPr>
            <p:cNvPr id="42" name="Straight Arrow Connector 41"/>
            <p:cNvCxnSpPr>
              <a:stCxn id="41" idx="0"/>
            </p:cNvCxnSpPr>
            <p:nvPr/>
          </p:nvCxnSpPr>
          <p:spPr>
            <a:xfrm rot="16200000" flipV="1">
              <a:off x="6228884" y="3635902"/>
              <a:ext cx="812580" cy="1195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calibration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2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1133625" y="3204568"/>
            <a:ext cx="2398515" cy="40665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Rectangle 4"/>
          <p:cNvSpPr>
            <a:spLocks/>
          </p:cNvSpPr>
          <p:nvPr/>
        </p:nvSpPr>
        <p:spPr bwMode="auto">
          <a:xfrm>
            <a:off x="4572000" y="4495800"/>
            <a:ext cx="4330898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234950" indent="-2349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Deviation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from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linearity due to MPPC saturation (3600 pixels), ~5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%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effect</a:t>
            </a:r>
            <a:endParaRPr lang="en-US" dirty="0">
              <a:solidFill>
                <a:srgbClr val="000000"/>
              </a:solidFill>
              <a:cs typeface="Helvetica" pitchFamily="-109" charset="0"/>
              <a:sym typeface="Helvetica" pitchFamily="-109" charset="0"/>
            </a:endParaRPr>
          </a:p>
          <a:p>
            <a:pPr marL="234950" indent="-234950" algn="l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  <a:cs typeface="Helvetica" pitchFamily="-109" charset="0"/>
              <a:sym typeface="Helvetica" pitchFamily="-109" charset="0"/>
            </a:endParaRPr>
          </a:p>
          <a:p>
            <a:pPr marL="234950" indent="-2349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Parameterization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: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logarithmic function</a:t>
            </a:r>
            <a:endParaRPr lang="en-US" dirty="0">
              <a:solidFill>
                <a:srgbClr val="000000"/>
              </a:solidFill>
              <a:cs typeface="Helvetica" pitchFamily="-109" charset="0"/>
              <a:sym typeface="Helvetica" pitchFamily="-109" charset="0"/>
            </a:endParaRPr>
          </a:p>
        </p:txBody>
      </p:sp>
      <p:sp>
        <p:nvSpPr>
          <p:cNvPr id="14" name="Rectangle 5"/>
          <p:cNvSpPr>
            <a:spLocks/>
          </p:cNvSpPr>
          <p:nvPr/>
        </p:nvSpPr>
        <p:spPr bwMode="auto">
          <a:xfrm>
            <a:off x="1409094" y="838200"/>
            <a:ext cx="6325814" cy="371513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Intrinsic </a:t>
            </a:r>
            <a:r>
              <a:rPr lang="en-US" b="1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Lu radioactivity + </a:t>
            </a:r>
            <a:r>
              <a:rPr lang="en-US" b="1" dirty="0" err="1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Photopeak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Helvetica" pitchFamily="-109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Wingdings" pitchFamily="2" charset="2"/>
              </a:rPr>
              <a:t> “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self-calibrating” device</a:t>
            </a: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995589" y="452212"/>
            <a:ext cx="2674586" cy="4513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5508953" y="452212"/>
            <a:ext cx="2674585" cy="4513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" name="Rectangle 12"/>
          <p:cNvSpPr>
            <a:spLocks/>
          </p:cNvSpPr>
          <p:nvPr/>
        </p:nvSpPr>
        <p:spPr bwMode="auto">
          <a:xfrm rot="16200000">
            <a:off x="708203" y="5585003"/>
            <a:ext cx="563305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[63 </a:t>
            </a:r>
            <a:r>
              <a:rPr lang="en-US" sz="1000" dirty="0" err="1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keV</a:t>
            </a:r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]</a:t>
            </a: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 rot="16200000">
            <a:off x="1546035" y="5087039"/>
            <a:ext cx="644833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 smtClean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[202 keV</a:t>
            </a:r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]</a:t>
            </a:r>
          </a:p>
        </p:txBody>
      </p:sp>
      <p:sp>
        <p:nvSpPr>
          <p:cNvPr id="22" name="Rectangle 14"/>
          <p:cNvSpPr>
            <a:spLocks/>
          </p:cNvSpPr>
          <p:nvPr/>
        </p:nvSpPr>
        <p:spPr bwMode="auto">
          <a:xfrm rot="16200000">
            <a:off x="2191440" y="4706039"/>
            <a:ext cx="644833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[303 </a:t>
            </a:r>
            <a:r>
              <a:rPr lang="en-US" sz="1000" dirty="0" err="1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keV</a:t>
            </a:r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]</a:t>
            </a:r>
          </a:p>
        </p:txBody>
      </p:sp>
      <p:sp>
        <p:nvSpPr>
          <p:cNvPr id="23" name="Rectangle 14"/>
          <p:cNvSpPr>
            <a:spLocks/>
          </p:cNvSpPr>
          <p:nvPr/>
        </p:nvSpPr>
        <p:spPr bwMode="auto">
          <a:xfrm>
            <a:off x="2936567" y="4341912"/>
            <a:ext cx="644833" cy="15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 smtClean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[511 keV</a:t>
            </a:r>
            <a:r>
              <a:rPr lang="en-US" sz="1000" dirty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]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581400" y="4572008"/>
            <a:ext cx="990600" cy="761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2819400" y="5105400"/>
            <a:ext cx="17526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35" name="Object 2"/>
          <p:cNvGraphicFramePr>
            <a:graphicFrameLocks noChangeAspect="1"/>
          </p:cNvGraphicFramePr>
          <p:nvPr/>
        </p:nvGraphicFramePr>
        <p:xfrm>
          <a:off x="4800600" y="5716588"/>
          <a:ext cx="3811587" cy="608012"/>
        </p:xfrm>
        <a:graphic>
          <a:graphicData uri="http://schemas.openxmlformats.org/presentationml/2006/ole">
            <p:oleObj spid="_x0000_s49154" name="Equation" r:id="rId7" imgW="20701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AX-PET Collaboration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96377" y="769298"/>
            <a:ext cx="3951247" cy="265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Istituto Nazionale di Fisica Nucleare Bari</a:t>
            </a:r>
            <a:r>
              <a:rPr kumimoji="0" lang="it-IT" sz="14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(INFN)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Ohio State University (OSU)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European Organization for Nuclear Research (CERN)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University of Michigan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lvl="0" algn="ctr" eaLnBrk="0" fontAlgn="base" hangingPunct="0">
              <a:lnSpc>
                <a:spcPct val="150000"/>
              </a:lnSpc>
              <a:spcAft>
                <a:spcPct val="0"/>
              </a:spcAft>
            </a:pPr>
            <a:r>
              <a:rPr lang="en-GB" sz="1400" dirty="0" smtClean="0">
                <a:solidFill>
                  <a:srgbClr val="0000FF"/>
                </a:solidFill>
              </a:rPr>
              <a:t>University of Rome La </a:t>
            </a:r>
            <a:r>
              <a:rPr lang="en-GB" sz="1400" dirty="0" err="1" smtClean="0">
                <a:solidFill>
                  <a:srgbClr val="0000FF"/>
                </a:solidFill>
              </a:rPr>
              <a:t>Sapienza</a:t>
            </a:r>
            <a:r>
              <a:rPr lang="en-GB" sz="1400" dirty="0" smtClean="0">
                <a:solidFill>
                  <a:srgbClr val="0000FF"/>
                </a:solidFill>
              </a:rPr>
              <a:t>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(INFN)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Instituto de Fisi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ca Corpuscular (IFIC)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Paul Scherrer Institute (PSI)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</a:rPr>
              <a:t>Eidgenössische Technische Hochschule (ETH)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14282" y="5029200"/>
            <a:ext cx="691543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ea typeface="Times New Roman" pitchFamily="18" charset="0"/>
              </a:rPr>
              <a:t>P. Beltrame, A. Braem, V. Fanti, C. Joram, T. Schneider,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ea typeface="Times New Roman" pitchFamily="18" charset="0"/>
              </a:rPr>
              <a:t>J. Séguinot, </a:t>
            </a:r>
            <a:r>
              <a:rPr lang="it-IT" sz="1400" dirty="0" smtClean="0">
                <a:ea typeface="Times New Roman" pitchFamily="18" charset="0"/>
              </a:rPr>
              <a:t>C. Casella, G. Dissertori,  L. Djambazov, W. Lustermann,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ea typeface="Times New Roman" pitchFamily="18" charset="0"/>
              </a:rPr>
              <a:t>F. Nessi-Tedaldi, F. Pauss, D. Schinzel, P. Solevi</a:t>
            </a:r>
            <a:r>
              <a:rPr lang="en-GB" sz="1400" dirty="0" smtClean="0"/>
              <a:t>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400" dirty="0" smtClean="0">
                <a:ea typeface="Times New Roman" pitchFamily="18" charset="0"/>
              </a:rPr>
              <a:t>J. F. Oliver, M. Rafecas, </a:t>
            </a:r>
            <a:r>
              <a:rPr lang="it-IT" sz="1400" dirty="0" smtClean="0">
                <a:ea typeface="Times New Roman" pitchFamily="18" charset="0"/>
              </a:rPr>
              <a:t>R. De Leo, E. Nappi</a:t>
            </a:r>
            <a:r>
              <a:rPr lang="en-GB" sz="1400" dirty="0" smtClean="0"/>
              <a:t>, </a:t>
            </a:r>
            <a:r>
              <a:rPr lang="en-GB" sz="1400" dirty="0" smtClean="0">
                <a:ea typeface="Times New Roman" pitchFamily="18" charset="0"/>
              </a:rPr>
              <a:t>E. Chesi,</a:t>
            </a:r>
            <a:r>
              <a:rPr lang="sv-SE" sz="1400" dirty="0" smtClean="0">
                <a:ea typeface="Times New Roman" pitchFamily="18" charset="0"/>
              </a:rPr>
              <a:t> H. Kagan, </a:t>
            </a:r>
            <a:r>
              <a:rPr lang="en-GB" sz="1400" dirty="0" smtClean="0">
                <a:ea typeface="Times New Roman" pitchFamily="18" charset="0"/>
              </a:rPr>
              <a:t>A. Rudge</a:t>
            </a:r>
            <a:r>
              <a:rPr lang="sv-SE" sz="1400" dirty="0" smtClean="0">
                <a:ea typeface="Times New Roman" pitchFamily="18" charset="0"/>
              </a:rPr>
              <a:t>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ea typeface="Times New Roman" pitchFamily="18" charset="0"/>
              </a:rPr>
              <a:t>P. Weilhammer</a:t>
            </a:r>
            <a:r>
              <a:rPr lang="en-GB" sz="1400" dirty="0" smtClean="0"/>
              <a:t>, </a:t>
            </a:r>
            <a:r>
              <a:rPr lang="sv-SE" sz="1400" dirty="0" smtClean="0">
                <a:ea typeface="Times New Roman" pitchFamily="18" charset="0"/>
              </a:rPr>
              <a:t>D. Renker</a:t>
            </a:r>
            <a:r>
              <a:rPr lang="en-GB" sz="1400" dirty="0" smtClean="0"/>
              <a:t>, </a:t>
            </a:r>
            <a:r>
              <a:rPr lang="sv-SE" sz="1400" dirty="0" smtClean="0">
                <a:ea typeface="Times New Roman" pitchFamily="18" charset="0"/>
              </a:rPr>
              <a:t>N. Clinthorne</a:t>
            </a:r>
            <a:r>
              <a:rPr lang="en-GB" sz="1400" dirty="0" smtClean="0"/>
              <a:t>, </a:t>
            </a:r>
            <a:r>
              <a:rPr lang="sv-SE" sz="1400" dirty="0" smtClean="0">
                <a:ea typeface="Times New Roman" pitchFamily="18" charset="0"/>
              </a:rPr>
              <a:t>E. Bolle, S. Stapnes </a:t>
            </a:r>
            <a:r>
              <a:rPr lang="en-GB" sz="1400" dirty="0" smtClean="0"/>
              <a:t>, </a:t>
            </a:r>
            <a:r>
              <a:rPr lang="it-IT" sz="1400" dirty="0" smtClean="0">
                <a:ea typeface="Times New Roman" pitchFamily="18" charset="0"/>
              </a:rPr>
              <a:t>F. Meddi</a:t>
            </a:r>
            <a:endParaRPr lang="en-GB" sz="14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3753518" y="4419600"/>
            <a:ext cx="1613248" cy="573405"/>
            <a:chOff x="4105134" y="5027299"/>
            <a:chExt cx="1613248" cy="573405"/>
          </a:xfrm>
        </p:grpSpPr>
        <p:pic>
          <p:nvPicPr>
            <p:cNvPr id="19" name="Picture 18" descr="MC-PAD-LOGO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05134" y="5028349"/>
              <a:ext cx="1039843" cy="571304"/>
            </a:xfrm>
            <a:prstGeom prst="rect">
              <a:avLst/>
            </a:prstGeom>
          </p:spPr>
        </p:pic>
        <p:pic>
          <p:nvPicPr>
            <p:cNvPr id="20" name="Picture 2" descr="http://t3.gstatic.com/images?q=tbn:uisvZCBxNJaAqM:http://api.ning.com/files/xwrcD9r0V9aDI7*J99kySD4SE2djEaVthyaLmSb*37E_/FP7.640x480%3Fcrop%3D1%253A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4977" y="5027299"/>
              <a:ext cx="573405" cy="573405"/>
            </a:xfrm>
            <a:prstGeom prst="rect">
              <a:avLst/>
            </a:prstGeom>
            <a:noFill/>
          </p:spPr>
        </p:pic>
      </p:grp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5" name="Picture 24" descr="Insititute_Logos.bmp"/>
          <p:cNvPicPr>
            <a:picLocks noChangeAspect="1"/>
          </p:cNvPicPr>
          <p:nvPr/>
        </p:nvPicPr>
        <p:blipFill>
          <a:blip r:embed="rId6"/>
          <a:srcRect b="11111"/>
          <a:stretch>
            <a:fillRect/>
          </a:stretch>
        </p:blipFill>
        <p:spPr>
          <a:xfrm>
            <a:off x="381000" y="3581400"/>
            <a:ext cx="84201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4724237" y="1256361"/>
            <a:ext cx="3348323" cy="925511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Individual crystals:</a:t>
            </a:r>
          </a:p>
          <a:p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&lt; 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R_FWHM &gt; 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~11.6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% @511 keV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(averaged on all crystals)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05577" y="559132"/>
            <a:ext cx="2926080" cy="43205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497830" y="2807971"/>
            <a:ext cx="2926080" cy="43205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/>
          </p:cNvSpPr>
          <p:nvPr/>
        </p:nvSpPr>
        <p:spPr bwMode="auto">
          <a:xfrm>
            <a:off x="966470" y="5392978"/>
            <a:ext cx="3605530" cy="925511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08000" tIns="46800" rIns="108000" bIns="46800" anchor="ctr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Sum signal (48 crystals)</a:t>
            </a:r>
            <a:endParaRPr lang="en-US" dirty="0">
              <a:solidFill>
                <a:srgbClr val="000000"/>
              </a:solidFill>
              <a:latin typeface="+mj-lt"/>
              <a:cs typeface="Helvetica" pitchFamily="-109" charset="0"/>
              <a:sym typeface="Helvetica" pitchFamily="-10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R_FWHM_Sum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~12.25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%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 @511 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keV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(on the summed distribution)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65"/>
          <p:cNvGrpSpPr/>
          <p:nvPr/>
        </p:nvGrpSpPr>
        <p:grpSpPr>
          <a:xfrm>
            <a:off x="7686318" y="1605756"/>
            <a:ext cx="1215314" cy="638214"/>
            <a:chOff x="7686318" y="1605756"/>
            <a:chExt cx="1215314" cy="638214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8793295" y="1605757"/>
              <a:ext cx="108337" cy="297904"/>
            </a:xfrm>
            <a:prstGeom prst="ellipse">
              <a:avLst/>
            </a:prstGeom>
            <a:solidFill>
              <a:srgbClr val="FFFF00">
                <a:alpha val="70000"/>
              </a:srgb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>
              <a:stCxn id="70" idx="0"/>
            </p:cNvCxnSpPr>
            <p:nvPr/>
          </p:nvCxnSpPr>
          <p:spPr>
            <a:xfrm rot="16200000" flipH="1" flipV="1">
              <a:off x="8041073" y="1251001"/>
              <a:ext cx="451635" cy="1161146"/>
            </a:xfrm>
            <a:prstGeom prst="line">
              <a:avLst/>
            </a:prstGeom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70" idx="4"/>
            </p:cNvCxnSpPr>
            <p:nvPr/>
          </p:nvCxnSpPr>
          <p:spPr>
            <a:xfrm rot="5400000">
              <a:off x="8101680" y="1498185"/>
              <a:ext cx="340309" cy="1151261"/>
            </a:xfrm>
            <a:prstGeom prst="line">
              <a:avLst/>
            </a:prstGeom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280000">
            <a:off x="7376962" y="1305556"/>
            <a:ext cx="1526977" cy="14019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(</a:t>
            </a:r>
            <a:r>
              <a:rPr lang="en-US" dirty="0" err="1" smtClean="0"/>
              <a:t>z</a:t>
            </a:r>
            <a:r>
              <a:rPr lang="en-US" dirty="0" smtClean="0"/>
              <a:t>)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19050" y="1524000"/>
            <a:ext cx="5029200" cy="1752600"/>
            <a:chOff x="76200" y="1524000"/>
            <a:chExt cx="5029200" cy="1752600"/>
          </a:xfrm>
        </p:grpSpPr>
        <p:pic>
          <p:nvPicPr>
            <p:cNvPr id="45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l="65297" t="48746"/>
            <a:stretch>
              <a:fillRect/>
            </a:stretch>
          </p:blipFill>
          <p:spPr bwMode="auto">
            <a:xfrm>
              <a:off x="76200" y="1524000"/>
              <a:ext cx="17526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l="33612" t="48746" r="34703"/>
            <a:stretch>
              <a:fillRect/>
            </a:stretch>
          </p:blipFill>
          <p:spPr bwMode="auto">
            <a:xfrm>
              <a:off x="1828800" y="1524000"/>
              <a:ext cx="16002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t="48746" r="66388"/>
            <a:stretch>
              <a:fillRect/>
            </a:stretch>
          </p:blipFill>
          <p:spPr bwMode="auto">
            <a:xfrm>
              <a:off x="3407921" y="1524000"/>
              <a:ext cx="1697479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3"/>
            <p:cNvSpPr>
              <a:spLocks/>
            </p:cNvSpPr>
            <p:nvPr/>
          </p:nvSpPr>
          <p:spPr bwMode="auto">
            <a:xfrm>
              <a:off x="437944" y="1827312"/>
              <a:ext cx="304132" cy="153888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lay6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8" name="Rectangle 24"/>
            <p:cNvSpPr>
              <a:spLocks/>
            </p:cNvSpPr>
            <p:nvPr/>
          </p:nvSpPr>
          <p:spPr bwMode="auto">
            <a:xfrm>
              <a:off x="2138693" y="1827312"/>
              <a:ext cx="304132" cy="1538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lay5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10" name="Rectangle 26"/>
            <p:cNvSpPr>
              <a:spLocks/>
            </p:cNvSpPr>
            <p:nvPr/>
          </p:nvSpPr>
          <p:spPr bwMode="auto">
            <a:xfrm>
              <a:off x="3730823" y="1827312"/>
              <a:ext cx="307777" cy="1538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lay4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0" y="3190875"/>
            <a:ext cx="5067300" cy="1676400"/>
            <a:chOff x="0" y="3190875"/>
            <a:chExt cx="5067300" cy="1676400"/>
          </a:xfrm>
        </p:grpSpPr>
        <p:pic>
          <p:nvPicPr>
            <p:cNvPr id="36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l="65297" b="51253"/>
            <a:stretch>
              <a:fillRect/>
            </a:stretch>
          </p:blipFill>
          <p:spPr bwMode="auto">
            <a:xfrm>
              <a:off x="0" y="3195638"/>
              <a:ext cx="1752600" cy="166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r="67897" b="51253"/>
            <a:stretch>
              <a:fillRect/>
            </a:stretch>
          </p:blipFill>
          <p:spPr bwMode="auto">
            <a:xfrm>
              <a:off x="3446021" y="3195638"/>
              <a:ext cx="1621279" cy="166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1126" descr="SpatialRes_ZrecoFit"/>
            <p:cNvPicPr>
              <a:picLocks noChangeAspect="1" noChangeArrowheads="1"/>
            </p:cNvPicPr>
            <p:nvPr/>
          </p:nvPicPr>
          <p:blipFill>
            <a:blip r:embed="rId5" cstate="print"/>
            <a:srcRect l="32811" r="33995" b="50975"/>
            <a:stretch>
              <a:fillRect/>
            </a:stretch>
          </p:blipFill>
          <p:spPr bwMode="auto">
            <a:xfrm>
              <a:off x="1752600" y="3190875"/>
              <a:ext cx="167640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25"/>
            <p:cNvSpPr>
              <a:spLocks/>
            </p:cNvSpPr>
            <p:nvPr/>
          </p:nvSpPr>
          <p:spPr bwMode="auto">
            <a:xfrm>
              <a:off x="3734468" y="3452479"/>
              <a:ext cx="304132" cy="1538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lay1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11" name="Rectangle 27"/>
            <p:cNvSpPr>
              <a:spLocks/>
            </p:cNvSpPr>
            <p:nvPr/>
          </p:nvSpPr>
          <p:spPr bwMode="auto">
            <a:xfrm>
              <a:off x="358659" y="3440832"/>
              <a:ext cx="304132" cy="1538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lay3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  <p:sp>
          <p:nvSpPr>
            <p:cNvPr id="12" name="Rectangle 28"/>
            <p:cNvSpPr>
              <a:spLocks/>
            </p:cNvSpPr>
            <p:nvPr/>
          </p:nvSpPr>
          <p:spPr bwMode="auto">
            <a:xfrm>
              <a:off x="2061723" y="3429000"/>
              <a:ext cx="304132" cy="1538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b="1" dirty="0" smtClean="0">
                  <a:cs typeface="Helvetica" pitchFamily="-109" charset="0"/>
                  <a:sym typeface="Helvetica" pitchFamily="-109" charset="0"/>
                </a:rPr>
                <a:t>lay2</a:t>
              </a:r>
              <a:endParaRPr lang="en-US" sz="1000" b="1" dirty="0">
                <a:cs typeface="Helvetica" pitchFamily="-109" charset="0"/>
                <a:sym typeface="Helvetica" pitchFamily="-109" charset="0"/>
              </a:endParaRPr>
            </a:p>
          </p:txBody>
        </p:sp>
      </p:grpSp>
      <p:sp>
        <p:nvSpPr>
          <p:cNvPr id="13" name="Rectangle 5"/>
          <p:cNvSpPr>
            <a:spLocks/>
          </p:cNvSpPr>
          <p:nvPr/>
        </p:nvSpPr>
        <p:spPr bwMode="auto">
          <a:xfrm>
            <a:off x="936056" y="976699"/>
            <a:ext cx="5007544" cy="371513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z</a:t>
            </a:r>
            <a:r>
              <a:rPr lang="en-US" b="1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coordinate = </a:t>
            </a:r>
            <a:r>
              <a:rPr lang="en-US" b="1" dirty="0" err="1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CofG</a:t>
            </a:r>
            <a:r>
              <a:rPr lang="en-US" b="1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of hit WLS strips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(typically 2-4)</a:t>
            </a:r>
            <a:endParaRPr lang="en-GB" dirty="0" smtClean="0">
              <a:solidFill>
                <a:srgbClr val="000000"/>
              </a:solidFill>
            </a:endParaRPr>
          </a:p>
        </p:txBody>
      </p:sp>
      <p:grpSp>
        <p:nvGrpSpPr>
          <p:cNvPr id="15" name="Group 44"/>
          <p:cNvGrpSpPr/>
          <p:nvPr/>
        </p:nvGrpSpPr>
        <p:grpSpPr>
          <a:xfrm>
            <a:off x="304800" y="4986675"/>
            <a:ext cx="3005951" cy="1279187"/>
            <a:chOff x="304800" y="4876800"/>
            <a:chExt cx="3005951" cy="1279187"/>
          </a:xfrm>
        </p:grpSpPr>
        <p:sp>
          <p:nvSpPr>
            <p:cNvPr id="14" name="Rectangle 13"/>
            <p:cNvSpPr/>
            <p:nvPr/>
          </p:nvSpPr>
          <p:spPr>
            <a:xfrm>
              <a:off x="304800" y="4876800"/>
              <a:ext cx="300595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err="1" smtClean="0">
                  <a:latin typeface="Symbol" pitchFamily="18" charset="2"/>
                  <a:sym typeface="Helvetica" pitchFamily="-109" charset="0"/>
                </a:rPr>
                <a:t>s</a:t>
              </a:r>
              <a:r>
                <a:rPr lang="en-US" baseline="-16000" dirty="0" err="1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i</a:t>
              </a: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[</a:t>
              </a:r>
              <a:r>
                <a:rPr lang="en-US" dirty="0" err="1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i</a:t>
              </a: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=1,6] include: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 intrinsic spatial resolution 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 beam spot </a:t>
              </a: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size </a:t>
              </a:r>
              <a:r>
                <a:rPr lang="en-US" dirty="0" smtClean="0">
                  <a:solidFill>
                    <a:srgbClr val="000000"/>
                  </a:solidFill>
                  <a:cs typeface="Helvetica" pitchFamily="-109" charset="0"/>
                  <a:sym typeface="Helvetica" pitchFamily="-109" charset="0"/>
                </a:rPr>
                <a:t>on each layer</a:t>
              </a:r>
            </a:p>
          </p:txBody>
        </p:sp>
        <p:graphicFrame>
          <p:nvGraphicFramePr>
            <p:cNvPr id="52226" name="Object 2"/>
            <p:cNvGraphicFramePr>
              <a:graphicFrameLocks noChangeAspect="1"/>
            </p:cNvGraphicFramePr>
            <p:nvPr/>
          </p:nvGraphicFramePr>
          <p:xfrm>
            <a:off x="356651" y="5833725"/>
            <a:ext cx="2151062" cy="322262"/>
          </p:xfrm>
          <a:graphic>
            <a:graphicData uri="http://schemas.openxmlformats.org/presentationml/2006/ole">
              <p:oleObj spid="_x0000_s71682" name="Equation" r:id="rId6" imgW="1168400" imgH="215900" progId="Equation.3">
                <p:embed/>
              </p:oleObj>
            </a:graphicData>
          </a:graphic>
        </p:graphicFrame>
      </p:grpSp>
      <p:sp>
        <p:nvSpPr>
          <p:cNvPr id="41" name="Rectangle 35"/>
          <p:cNvSpPr>
            <a:spLocks/>
          </p:cNvSpPr>
          <p:nvPr/>
        </p:nvSpPr>
        <p:spPr bwMode="auto">
          <a:xfrm>
            <a:off x="5787285" y="5469178"/>
            <a:ext cx="2823315" cy="925511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  <a:sym typeface="Helvetica" pitchFamily="-109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(d=0) ~0.76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mm</a:t>
            </a:r>
          </a:p>
          <a:p>
            <a:pPr algn="ctr"/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FWHM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~1.8 mm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(still includes size of source)</a:t>
            </a:r>
            <a:endParaRPr lang="en-US" dirty="0">
              <a:solidFill>
                <a:srgbClr val="000000"/>
              </a:solidFill>
              <a:cs typeface="Helvetica" pitchFamily="-109" charset="0"/>
              <a:sym typeface="Helvetica" pitchFamily="-109" charset="0"/>
            </a:endParaRPr>
          </a:p>
        </p:txBody>
      </p:sp>
      <p:pic>
        <p:nvPicPr>
          <p:cNvPr id="44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5912048" y="2390776"/>
            <a:ext cx="2438400" cy="3600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60" name="Group 34"/>
          <p:cNvGrpSpPr/>
          <p:nvPr/>
        </p:nvGrpSpPr>
        <p:grpSpPr>
          <a:xfrm>
            <a:off x="7065198" y="1038496"/>
            <a:ext cx="688032" cy="1753449"/>
            <a:chOff x="6400800" y="1643390"/>
            <a:chExt cx="688032" cy="1753449"/>
          </a:xfrm>
        </p:grpSpPr>
        <p:sp>
          <p:nvSpPr>
            <p:cNvPr id="64" name="Line 4"/>
            <p:cNvSpPr>
              <a:spLocks noChangeShapeType="1"/>
            </p:cNvSpPr>
            <p:nvPr/>
          </p:nvSpPr>
          <p:spPr bwMode="auto">
            <a:xfrm rot="10800000">
              <a:off x="6401916" y="2740507"/>
              <a:ext cx="571500" cy="6563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65" name="Line 5"/>
            <p:cNvSpPr>
              <a:spLocks noChangeShapeType="1"/>
            </p:cNvSpPr>
            <p:nvPr/>
          </p:nvSpPr>
          <p:spPr bwMode="auto">
            <a:xfrm flipH="1">
              <a:off x="6415311" y="2462571"/>
              <a:ext cx="427508" cy="2678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6400800" y="1741499"/>
              <a:ext cx="0" cy="100682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67" name="Rectangle 7"/>
            <p:cNvSpPr>
              <a:spLocks/>
            </p:cNvSpPr>
            <p:nvPr/>
          </p:nvSpPr>
          <p:spPr bwMode="auto">
            <a:xfrm>
              <a:off x="6705600" y="2209800"/>
              <a:ext cx="109004" cy="2616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700" dirty="0">
                  <a:latin typeface="Helvetica" pitchFamily="-109" charset="0"/>
                  <a:cs typeface="Helvetica" pitchFamily="-109" charset="0"/>
                  <a:sym typeface="Helvetica" pitchFamily="-109" charset="0"/>
                </a:rPr>
                <a:t>x</a:t>
              </a:r>
            </a:p>
          </p:txBody>
        </p:sp>
        <p:sp>
          <p:nvSpPr>
            <p:cNvPr id="68" name="Rectangle 8"/>
            <p:cNvSpPr>
              <a:spLocks/>
            </p:cNvSpPr>
            <p:nvPr/>
          </p:nvSpPr>
          <p:spPr bwMode="auto">
            <a:xfrm>
              <a:off x="6973416" y="3109974"/>
              <a:ext cx="115416" cy="2616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700" dirty="0">
                  <a:latin typeface="Helvetica" pitchFamily="-109" charset="0"/>
                  <a:cs typeface="Helvetica" pitchFamily="-109" charset="0"/>
                  <a:sym typeface="Helvetica" pitchFamily="-109" charset="0"/>
                </a:rPr>
                <a:t>y</a:t>
              </a:r>
            </a:p>
          </p:txBody>
        </p:sp>
        <p:sp>
          <p:nvSpPr>
            <p:cNvPr id="69" name="Rectangle 9"/>
            <p:cNvSpPr>
              <a:spLocks/>
            </p:cNvSpPr>
            <p:nvPr/>
          </p:nvSpPr>
          <p:spPr bwMode="auto">
            <a:xfrm>
              <a:off x="6451444" y="1643390"/>
              <a:ext cx="109004" cy="2616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700" dirty="0" err="1" smtClean="0">
                  <a:latin typeface="Helvetica" pitchFamily="-109" charset="0"/>
                  <a:cs typeface="Helvetica" pitchFamily="-109" charset="0"/>
                  <a:sym typeface="Helvetica" pitchFamily="-109" charset="0"/>
                </a:rPr>
                <a:t>z</a:t>
              </a:r>
              <a:endParaRPr lang="en-US" sz="1700" dirty="0" smtClean="0">
                <a:latin typeface="Helvetica" pitchFamily="-109" charset="0"/>
                <a:cs typeface="Helvetica" pitchFamily="-109" charset="0"/>
                <a:sym typeface="Helvetica" pitchFamily="-109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6248400" y="2145268"/>
            <a:ext cx="279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GB" dirty="0" smtClean="0">
              <a:solidFill>
                <a:srgbClr val="FFFF00"/>
              </a:solidFill>
              <a:latin typeface="Symbol" pitchFamily="18" charset="2"/>
            </a:endParaRPr>
          </a:p>
        </p:txBody>
      </p:sp>
      <p:sp>
        <p:nvSpPr>
          <p:cNvPr id="63" name="TextBox 62"/>
          <p:cNvSpPr txBox="1"/>
          <p:nvPr/>
        </p:nvSpPr>
        <p:spPr>
          <a:xfrm rot="19612029">
            <a:off x="7235802" y="838200"/>
            <a:ext cx="101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layer</a:t>
            </a:r>
          </a:p>
          <a:p>
            <a:pPr algn="ctr"/>
            <a:r>
              <a:rPr lang="en-US" dirty="0" smtClean="0"/>
              <a:t>6 </a:t>
            </a:r>
            <a:r>
              <a:rPr lang="en-US" dirty="0" smtClean="0">
                <a:sym typeface="Wingdings"/>
              </a:rPr>
              <a:t></a:t>
            </a:r>
            <a:r>
              <a:rPr lang="en-US" dirty="0" smtClean="0"/>
              <a:t>1</a:t>
            </a:r>
            <a:endParaRPr lang="en-US" dirty="0"/>
          </a:p>
        </p:txBody>
      </p:sp>
      <p:grpSp>
        <p:nvGrpSpPr>
          <p:cNvPr id="54" name="Group 40"/>
          <p:cNvGrpSpPr/>
          <p:nvPr/>
        </p:nvGrpSpPr>
        <p:grpSpPr>
          <a:xfrm>
            <a:off x="6400800" y="2000246"/>
            <a:ext cx="1465703" cy="590555"/>
            <a:chOff x="5486400" y="2214503"/>
            <a:chExt cx="1465703" cy="590555"/>
          </a:xfrm>
        </p:grpSpPr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6875903" y="2214504"/>
              <a:ext cx="76200" cy="209550"/>
            </a:xfrm>
            <a:prstGeom prst="ellipse">
              <a:avLst/>
            </a:prstGeom>
            <a:solidFill>
              <a:srgbClr val="FFFF00">
                <a:alpha val="70000"/>
              </a:srgb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>
              <a:stCxn id="55" idx="0"/>
            </p:cNvCxnSpPr>
            <p:nvPr/>
          </p:nvCxnSpPr>
          <p:spPr>
            <a:xfrm rot="16200000" flipH="1" flipV="1">
              <a:off x="5904924" y="1795979"/>
              <a:ext cx="590555" cy="1427603"/>
            </a:xfrm>
            <a:prstGeom prst="line">
              <a:avLst/>
            </a:prstGeom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55" idx="4"/>
            </p:cNvCxnSpPr>
            <p:nvPr/>
          </p:nvCxnSpPr>
          <p:spPr>
            <a:xfrm rot="5400000">
              <a:off x="6009702" y="1900757"/>
              <a:ext cx="381004" cy="1427598"/>
            </a:xfrm>
            <a:prstGeom prst="line">
              <a:avLst/>
            </a:prstGeom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8332" y="45422"/>
            <a:ext cx="5007338" cy="648997"/>
          </a:xfrm>
        </p:spPr>
        <p:txBody>
          <a:bodyPr wrap="none"/>
          <a:lstStyle/>
          <a:p>
            <a:r>
              <a:rPr lang="en-US" dirty="0" smtClean="0"/>
              <a:t>First coincidence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15"/>
          <p:cNvSpPr>
            <a:spLocks/>
          </p:cNvSpPr>
          <p:nvPr/>
        </p:nvSpPr>
        <p:spPr bwMode="auto">
          <a:xfrm>
            <a:off x="76200" y="770346"/>
            <a:ext cx="5322071" cy="648512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marL="228600" indent="-22860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Photoelectric 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events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only (1 hit crystal per module)</a:t>
            </a:r>
            <a:endParaRPr lang="en-US" dirty="0">
              <a:solidFill>
                <a:srgbClr val="000000"/>
              </a:solidFill>
              <a:latin typeface="+mj-lt"/>
              <a:cs typeface="Helvetica" pitchFamily="-109" charset="0"/>
              <a:sym typeface="Helvetica" pitchFamily="-109" charset="0"/>
            </a:endParaRPr>
          </a:p>
          <a:p>
            <a:pPr marL="228600" indent="-22860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Draw 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“LOR”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 (</a:t>
            </a:r>
            <a:r>
              <a:rPr lang="en-US" dirty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pure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Helvetica" pitchFamily="-109" charset="0"/>
                <a:sym typeface="Helvetica" pitchFamily="-109" charset="0"/>
              </a:rPr>
              <a:t>geometrical)</a:t>
            </a:r>
            <a:endParaRPr lang="en-US" dirty="0">
              <a:solidFill>
                <a:srgbClr val="000000"/>
              </a:solidFill>
              <a:latin typeface="+mj-lt"/>
              <a:cs typeface="Helvetica" pitchFamily="-109" charset="0"/>
              <a:sym typeface="Helvetica" pitchFamily="-109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39090" y="2206503"/>
            <a:ext cx="4145280" cy="43205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" name="Picture 3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678" y="838200"/>
            <a:ext cx="198132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519627" y="2421679"/>
            <a:ext cx="4070108" cy="3965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 of axial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57236" y="843036"/>
            <a:ext cx="2607469" cy="2716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611916" y="1531797"/>
            <a:ext cx="1690104" cy="2583003"/>
            <a:chOff x="611916" y="1531797"/>
            <a:chExt cx="1690104" cy="2583003"/>
          </a:xfrm>
        </p:grpSpPr>
        <p:sp>
          <p:nvSpPr>
            <p:cNvPr id="10" name="Rectangle 9"/>
            <p:cNvSpPr>
              <a:spLocks/>
            </p:cNvSpPr>
            <p:nvPr/>
          </p:nvSpPr>
          <p:spPr bwMode="auto">
            <a:xfrm>
              <a:off x="611916" y="3560802"/>
              <a:ext cx="1690104" cy="55399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dirty="0" smtClean="0">
                  <a:cs typeface="Helvetica" pitchFamily="-109" charset="0"/>
                  <a:sym typeface="Helvetica" pitchFamily="-109" charset="0"/>
                </a:rPr>
                <a:t>Intersection </a:t>
              </a:r>
            </a:p>
            <a:p>
              <a:pPr algn="ctr"/>
              <a:r>
                <a:rPr lang="en-US" dirty="0" smtClean="0">
                  <a:cs typeface="Helvetica" pitchFamily="-109" charset="0"/>
                  <a:sym typeface="Helvetica" pitchFamily="-109" charset="0"/>
                </a:rPr>
                <a:t>with central plane</a:t>
              </a:r>
              <a:endParaRPr lang="en-US" dirty="0">
                <a:cs typeface="Helvetica" pitchFamily="-109" charset="0"/>
                <a:sym typeface="Helvetica" pitchFamily="-109" charset="0"/>
              </a:endParaRPr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1219200" y="1531797"/>
              <a:ext cx="457200" cy="1295400"/>
              <a:chOff x="1353558" y="1695062"/>
              <a:chExt cx="457200" cy="1295400"/>
            </a:xfrm>
          </p:grpSpPr>
          <p:sp>
            <p:nvSpPr>
              <p:cNvPr id="13" name="Parallelogram 12"/>
              <p:cNvSpPr/>
              <p:nvPr/>
            </p:nvSpPr>
            <p:spPr>
              <a:xfrm rot="5400000">
                <a:off x="989435" y="2116723"/>
                <a:ext cx="1185446" cy="457200"/>
              </a:xfrm>
              <a:prstGeom prst="parallelogram">
                <a:avLst>
                  <a:gd name="adj" fmla="val 27041"/>
                </a:avLst>
              </a:prstGeom>
              <a:solidFill>
                <a:srgbClr val="008000">
                  <a:alpha val="75000"/>
                </a:srgbClr>
              </a:solidFill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rot="5400000">
                <a:off x="933838" y="2342762"/>
                <a:ext cx="129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tangle 11"/>
          <p:cNvSpPr/>
          <p:nvPr/>
        </p:nvSpPr>
        <p:spPr>
          <a:xfrm>
            <a:off x="4495800" y="5475535"/>
            <a:ext cx="464397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Resolution still includes size of source.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Finite positron range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(in water: &lt;range&gt; = 0.6 mm)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676400" y="1284252"/>
            <a:ext cx="7315200" cy="4168140"/>
            <a:chOff x="1676400" y="1284252"/>
            <a:chExt cx="7315200" cy="4168140"/>
          </a:xfrm>
        </p:grpSpPr>
        <p:grpSp>
          <p:nvGrpSpPr>
            <p:cNvPr id="15" name="Group 14"/>
            <p:cNvGrpSpPr/>
            <p:nvPr/>
          </p:nvGrpSpPr>
          <p:grpSpPr>
            <a:xfrm>
              <a:off x="4671060" y="1284252"/>
              <a:ext cx="4320540" cy="4168140"/>
              <a:chOff x="4240073" y="1284252"/>
              <a:chExt cx="4320540" cy="4168140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6200000">
                <a:off x="4316273" y="1208052"/>
                <a:ext cx="4168140" cy="432054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8" name="Rectangle 5"/>
              <p:cNvSpPr>
                <a:spLocks/>
              </p:cNvSpPr>
              <p:nvPr/>
            </p:nvSpPr>
            <p:spPr bwMode="auto">
              <a:xfrm>
                <a:off x="5488673" y="4323945"/>
                <a:ext cx="1823341" cy="37151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108000" tIns="46800" rIns="108000" bIns="46800" anchor="ctr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cs typeface="Helvetica" pitchFamily="-109" charset="0"/>
                    <a:sym typeface="Helvetica" pitchFamily="-109" charset="0"/>
                  </a:rPr>
                  <a:t>FWHM = 1.5 mm</a:t>
                </a:r>
              </a:p>
            </p:txBody>
          </p:sp>
        </p:grpSp>
        <p:cxnSp>
          <p:nvCxnSpPr>
            <p:cNvPr id="17" name="Straight Arrow Connector 16"/>
            <p:cNvCxnSpPr>
              <a:stCxn id="13" idx="1"/>
              <a:endCxn id="7" idx="0"/>
            </p:cNvCxnSpPr>
            <p:nvPr/>
          </p:nvCxnSpPr>
          <p:spPr>
            <a:xfrm>
              <a:off x="1676400" y="2243874"/>
              <a:ext cx="2994660" cy="11244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4231" y="2718448"/>
            <a:ext cx="6555538" cy="71055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r>
              <a:rPr lang="en-US" dirty="0" smtClean="0"/>
              <a:t>Simulation and reconstruction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5"/>
          <p:cNvSpPr>
            <a:spLocks/>
          </p:cNvSpPr>
          <p:nvPr/>
        </p:nvSpPr>
        <p:spPr bwMode="auto">
          <a:xfrm>
            <a:off x="113494" y="762000"/>
            <a:ext cx="4917939" cy="1479509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marL="228600" indent="-228600" algn="l">
              <a:buSzPct val="125000"/>
              <a:buFont typeface="Helvetica" pitchFamily="-109" charset="0"/>
              <a:buChar char="•"/>
            </a:pP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Helvetica" pitchFamily="-109" charset="0"/>
                <a:sym typeface="Helvetica" pitchFamily="-109" charset="0"/>
              </a:rPr>
              <a:t>Geant4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: multi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-purpose Monte Carlo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tool </a:t>
            </a:r>
          </a:p>
          <a:p>
            <a:pPr marL="228600" indent="-228600" algn="l">
              <a:buSzPct val="125000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	(optical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transport, dedicated geometry)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</a:p>
          <a:p>
            <a:pPr marL="228600" indent="-228600" algn="l">
              <a:buSzPct val="125000"/>
              <a:buFont typeface="Helvetica" pitchFamily="-109" charset="0"/>
              <a:buChar char="•"/>
            </a:pP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Helvetica" pitchFamily="-109" charset="0"/>
                <a:sym typeface="Helvetica" pitchFamily="-109" charset="0"/>
              </a:rPr>
              <a:t>GATE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: PET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dedicated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MC </a:t>
            </a:r>
          </a:p>
          <a:p>
            <a:pPr marL="228600" indent="-228600" algn="l">
              <a:buSzPct val="125000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	(time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dependent phenomena, scanner rotation,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</a:p>
          <a:p>
            <a:pPr marL="228600" indent="-228600" algn="l">
              <a:buSzPct val="125000"/>
            </a:pP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	source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/phantoms...)</a:t>
            </a:r>
          </a:p>
        </p:txBody>
      </p:sp>
      <p:pic>
        <p:nvPicPr>
          <p:cNvPr id="6" name="Picture 6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881" y="838200"/>
            <a:ext cx="2711450" cy="28511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6" descr="CompStAllNhit.gif"/>
          <p:cNvPicPr>
            <a:picLocks noChangeAspect="1"/>
          </p:cNvPicPr>
          <p:nvPr/>
        </p:nvPicPr>
        <p:blipFill>
          <a:blip r:embed="rId3" cstate="print">
            <a:lum bright="5000"/>
          </a:blip>
          <a:srcRect l="4114" t="7587" r="8228" b="1517"/>
          <a:stretch>
            <a:fillRect/>
          </a:stretch>
        </p:blipFill>
        <p:spPr>
          <a:xfrm>
            <a:off x="4649620" y="3862593"/>
            <a:ext cx="3808580" cy="25382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" name="Picture 7" descr="CompStAllNhit.gif"/>
          <p:cNvPicPr>
            <a:picLocks noChangeAspect="1"/>
          </p:cNvPicPr>
          <p:nvPr/>
        </p:nvPicPr>
        <p:blipFill>
          <a:blip r:embed="rId4" cstate="print">
            <a:lum bright="5000"/>
          </a:blip>
          <a:srcRect l="1029" t="7587" r="6171" b="1517"/>
          <a:stretch>
            <a:fillRect/>
          </a:stretch>
        </p:blipFill>
        <p:spPr>
          <a:xfrm>
            <a:off x="569919" y="3862593"/>
            <a:ext cx="4008667" cy="25382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Picture 8" descr="St-AllLyso.gif"/>
          <p:cNvPicPr>
            <a:picLocks noChangeAspect="1"/>
          </p:cNvPicPr>
          <p:nvPr/>
        </p:nvPicPr>
        <p:blipFill>
          <a:blip r:embed="rId5" cstate="print">
            <a:lum bright="5000"/>
          </a:blip>
          <a:srcRect l="1029" t="7587" r="3086" b="1517"/>
          <a:stretch>
            <a:fillRect/>
          </a:stretch>
        </p:blipFill>
        <p:spPr>
          <a:xfrm>
            <a:off x="6970244" y="4648200"/>
            <a:ext cx="2097556" cy="1347738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33400" y="3429000"/>
            <a:ext cx="40710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Energy - E</a:t>
            </a:r>
            <a:r>
              <a:rPr lang="en-US" baseline="-25000" dirty="0" smtClean="0"/>
              <a:t>LOW</a:t>
            </a:r>
            <a:r>
              <a:rPr lang="en-US" dirty="0" smtClean="0"/>
              <a:t>=40 </a:t>
            </a:r>
            <a:r>
              <a:rPr lang="en-US" dirty="0" err="1" smtClean="0"/>
              <a:t>keV</a:t>
            </a:r>
            <a:r>
              <a:rPr lang="en-US" dirty="0" smtClean="0"/>
              <a:t>, E</a:t>
            </a:r>
            <a:r>
              <a:rPr lang="en-US" baseline="-25000" dirty="0" smtClean="0"/>
              <a:t>SUM</a:t>
            </a:r>
            <a:r>
              <a:rPr lang="en-US" dirty="0" smtClean="0"/>
              <a:t>=[400,600]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1" name="Rectangle 8"/>
          <p:cNvSpPr>
            <a:spLocks/>
          </p:cNvSpPr>
          <p:nvPr/>
        </p:nvSpPr>
        <p:spPr bwMode="auto">
          <a:xfrm>
            <a:off x="3626071" y="4914088"/>
            <a:ext cx="1936529" cy="6485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Excellent data/MC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agreement</a:t>
            </a:r>
            <a:endParaRPr lang="en-US" dirty="0">
              <a:solidFill>
                <a:srgbClr val="000000"/>
              </a:solidFill>
              <a:cs typeface="Helvetica" pitchFamily="-109" charset="0"/>
              <a:sym typeface="Helvetica" pitchFamily="-10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Box 629"/>
          <p:cNvSpPr txBox="1">
            <a:spLocks noChangeArrowheads="1"/>
          </p:cNvSpPr>
          <p:nvPr/>
        </p:nvSpPr>
        <p:spPr bwMode="auto">
          <a:xfrm>
            <a:off x="114300" y="762000"/>
            <a:ext cx="8915400" cy="1754327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4156075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Dedicated reconstruction code, based on MLEM (Maximum Likelihood Expectation Maximization)</a:t>
            </a:r>
          </a:p>
          <a:p>
            <a:pPr defTabSz="4156075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Geometrical </a:t>
            </a:r>
            <a:r>
              <a:rPr lang="en-US" dirty="0">
                <a:solidFill>
                  <a:srgbClr val="000000"/>
                </a:solidFill>
              </a:rPr>
              <a:t>component of the</a:t>
            </a:r>
            <a:r>
              <a:rPr lang="en-US" dirty="0" smtClean="0">
                <a:solidFill>
                  <a:srgbClr val="000000"/>
                </a:solidFill>
              </a:rPr>
              <a:t> System </a:t>
            </a:r>
            <a:r>
              <a:rPr lang="en-US" dirty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atrix computed using </a:t>
            </a:r>
            <a:r>
              <a:rPr lang="en-US" dirty="0" err="1" smtClean="0">
                <a:solidFill>
                  <a:srgbClr val="000000"/>
                </a:solidFill>
              </a:rPr>
              <a:t>Siddon's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ray-tracing technique.</a:t>
            </a:r>
            <a:r>
              <a:rPr lang="en-US" dirty="0" smtClean="0">
                <a:solidFill>
                  <a:srgbClr val="000000"/>
                </a:solidFill>
              </a:rPr>
              <a:t> In addition, crystal attenuation and penetration effects also taken into account in the System Matrix</a:t>
            </a:r>
          </a:p>
          <a:p>
            <a:pPr defTabSz="4156075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 Code tested with several Monte Carlo phantoms</a:t>
            </a:r>
          </a:p>
        </p:txBody>
      </p:sp>
      <p:sp>
        <p:nvSpPr>
          <p:cNvPr id="6" name="Text Box 351"/>
          <p:cNvSpPr txBox="1">
            <a:spLocks noChangeArrowheads="1"/>
          </p:cNvSpPr>
          <p:nvPr/>
        </p:nvSpPr>
        <p:spPr bwMode="auto">
          <a:xfrm>
            <a:off x="878738" y="2942772"/>
            <a:ext cx="2397862" cy="923330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Monte Carlo data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for a cylindrical source: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 = 10 mm, h = 10 mm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796798" y="2942772"/>
            <a:ext cx="1689602" cy="1234251"/>
            <a:chOff x="3689982" y="3061150"/>
            <a:chExt cx="1689602" cy="1234251"/>
          </a:xfrm>
        </p:grpSpPr>
        <p:sp>
          <p:nvSpPr>
            <p:cNvPr id="7" name="Can 6"/>
            <p:cNvSpPr/>
            <p:nvPr/>
          </p:nvSpPr>
          <p:spPr>
            <a:xfrm rot="15269970">
              <a:off x="4304786" y="3023050"/>
              <a:ext cx="685800" cy="762000"/>
            </a:xfrm>
            <a:prstGeom prst="can">
              <a:avLst/>
            </a:prstGeom>
            <a:solidFill>
              <a:srgbClr val="0000FF">
                <a:alpha val="50000"/>
              </a:srgbClr>
            </a:solidFill>
            <a:ln w="1587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371225" y="3862228"/>
              <a:ext cx="1008359" cy="433173"/>
              <a:chOff x="4371225" y="3862228"/>
              <a:chExt cx="1008359" cy="433173"/>
            </a:xfrm>
          </p:grpSpPr>
          <p:sp>
            <p:nvSpPr>
              <p:cNvPr id="9" name="TextBox 8"/>
              <p:cNvSpPr txBox="1"/>
              <p:nvPr/>
            </p:nvSpPr>
            <p:spPr>
              <a:xfrm rot="20700000">
                <a:off x="4371225" y="3926069"/>
                <a:ext cx="100835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10 mm</a:t>
                </a:r>
                <a:endParaRPr lang="en-GB" dirty="0" smtClean="0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rot="20700000">
                <a:off x="4406824" y="3862228"/>
                <a:ext cx="762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 rot="5175912">
              <a:off x="3402389" y="3529227"/>
              <a:ext cx="1008359" cy="433173"/>
              <a:chOff x="4371225" y="3862228"/>
              <a:chExt cx="1008359" cy="433173"/>
            </a:xfrm>
          </p:grpSpPr>
          <p:sp>
            <p:nvSpPr>
              <p:cNvPr id="16" name="TextBox 15"/>
              <p:cNvSpPr txBox="1"/>
              <p:nvPr/>
            </p:nvSpPr>
            <p:spPr>
              <a:xfrm rot="20700000">
                <a:off x="4371225" y="3926069"/>
                <a:ext cx="100835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10 mm</a:t>
                </a:r>
                <a:endParaRPr lang="en-GB" dirty="0" smtClean="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rot="20700000">
                <a:off x="4406824" y="3862228"/>
                <a:ext cx="762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Rectangle 19"/>
          <p:cNvSpPr/>
          <p:nvPr/>
        </p:nvSpPr>
        <p:spPr>
          <a:xfrm>
            <a:off x="6121894" y="2942772"/>
            <a:ext cx="2564906" cy="1248228"/>
          </a:xfrm>
          <a:prstGeom prst="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8000" tIns="93600" rIns="108000" bIns="46800" anchor="ctr">
            <a:spAutoFit/>
          </a:bodyPr>
          <a:lstStyle/>
          <a:p>
            <a:pPr marL="169200" indent="-168275">
              <a:lnSpc>
                <a:spcPct val="60000"/>
              </a:lnSpc>
              <a:spcBef>
                <a:spcPts val="108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FOV: 25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25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25 mm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 marL="169200" indent="-168275">
              <a:lnSpc>
                <a:spcPct val="60000"/>
              </a:lnSpc>
              <a:spcBef>
                <a:spcPts val="1080"/>
              </a:spcBef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Voxel</a:t>
            </a:r>
            <a:r>
              <a:rPr lang="en-US" dirty="0" smtClean="0">
                <a:solidFill>
                  <a:srgbClr val="000000"/>
                </a:solidFill>
              </a:rPr>
              <a:t>: 25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25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25 vox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 marL="169200" indent="-168275">
              <a:lnSpc>
                <a:spcPct val="60000"/>
              </a:lnSpc>
              <a:spcBef>
                <a:spcPts val="108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#steps = 6</a:t>
            </a:r>
          </a:p>
          <a:p>
            <a:pPr marL="169200" indent="-168275">
              <a:lnSpc>
                <a:spcPct val="60000"/>
              </a:lnSpc>
              <a:spcBef>
                <a:spcPts val="108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Distance = 10 cm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71600" y="4406450"/>
            <a:ext cx="4572000" cy="1918150"/>
            <a:chOff x="1371600" y="4406450"/>
            <a:chExt cx="4572000" cy="1918150"/>
          </a:xfrm>
        </p:grpSpPr>
        <p:pic>
          <p:nvPicPr>
            <p:cNvPr id="19" name="Picture 628"/>
            <p:cNvPicPr>
              <a:picLocks noChangeAspect="1" noChangeArrowheads="1"/>
            </p:cNvPicPr>
            <p:nvPr/>
          </p:nvPicPr>
          <p:blipFill>
            <a:blip r:embed="rId2" cstate="print"/>
            <a:srcRect l="31128" r="19641" b="66184"/>
            <a:stretch>
              <a:fillRect/>
            </a:stretch>
          </p:blipFill>
          <p:spPr bwMode="auto">
            <a:xfrm>
              <a:off x="1371600" y="4795838"/>
              <a:ext cx="4572000" cy="152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422244" y="4406450"/>
              <a:ext cx="24545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Projections (x, y, </a:t>
              </a:r>
              <a:r>
                <a:rPr lang="en-US" dirty="0" err="1" smtClean="0">
                  <a:solidFill>
                    <a:srgbClr val="000000"/>
                  </a:solidFill>
                </a:rPr>
                <a:t>z</a:t>
              </a:r>
              <a:r>
                <a:rPr lang="en-US" dirty="0" smtClean="0">
                  <a:solidFill>
                    <a:srgbClr val="000000"/>
                  </a:solidFill>
                </a:rPr>
                <a:t>)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176962" y="4419600"/>
            <a:ext cx="1519238" cy="1905000"/>
            <a:chOff x="6176962" y="4419600"/>
            <a:chExt cx="1519238" cy="1905000"/>
          </a:xfrm>
        </p:grpSpPr>
        <p:pic>
          <p:nvPicPr>
            <p:cNvPr id="25" name="Picture 628"/>
            <p:cNvPicPr>
              <a:picLocks noChangeAspect="1" noChangeArrowheads="1"/>
            </p:cNvPicPr>
            <p:nvPr/>
          </p:nvPicPr>
          <p:blipFill>
            <a:blip r:embed="rId2" cstate="print"/>
            <a:srcRect l="83641" b="66184"/>
            <a:stretch>
              <a:fillRect/>
            </a:stretch>
          </p:blipFill>
          <p:spPr bwMode="auto">
            <a:xfrm>
              <a:off x="6176962" y="4795838"/>
              <a:ext cx="1519238" cy="152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6287455" y="4419600"/>
              <a:ext cx="1298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3D image</a:t>
              </a:r>
              <a:endParaRPr lang="en-GB" dirty="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77048" y="1733563"/>
            <a:ext cx="5789904" cy="16954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none" lIns="91440" tIns="108000" rIns="91440" bIns="108000" rtlCol="0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cap="all" dirty="0" smtClean="0"/>
              <a:t>Summary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cap="all" dirty="0" smtClean="0"/>
              <a:t>Next steps and future plans</a:t>
            </a:r>
            <a:endParaRPr kumimoji="0" lang="en-US" sz="3200" b="1" i="1" u="none" strike="noStrike" kern="1200" cap="all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977" y="76200"/>
            <a:ext cx="7008048" cy="587441"/>
          </a:xfrm>
        </p:spPr>
        <p:txBody>
          <a:bodyPr wrap="none"/>
          <a:lstStyle/>
          <a:p>
            <a:r>
              <a:rPr lang="en-US" smtClean="0"/>
              <a:t>Summarizing the AX-PET main features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816887"/>
            <a:ext cx="9144000" cy="397031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34950" indent="-23495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3D localization of photons </a:t>
            </a:r>
            <a:r>
              <a:rPr lang="en-US" b="1" dirty="0" smtClean="0">
                <a:solidFill>
                  <a:srgbClr val="008000"/>
                </a:solidFill>
              </a:rPr>
              <a:t>parallax-free</a:t>
            </a:r>
          </a:p>
          <a:p>
            <a:pPr marL="234950" indent="-234950"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Optimization of </a:t>
            </a:r>
            <a:r>
              <a:rPr lang="en-US" b="1" dirty="0" smtClean="0">
                <a:solidFill>
                  <a:srgbClr val="008000"/>
                </a:solidFill>
              </a:rPr>
              <a:t>spatial resolution</a:t>
            </a:r>
            <a:r>
              <a:rPr lang="en-US" dirty="0" smtClean="0">
                <a:solidFill>
                  <a:schemeClr val="tx1"/>
                </a:solidFill>
              </a:rPr>
              <a:t> (reducing crystal and WLS strip dimensions) and </a:t>
            </a:r>
            <a:r>
              <a:rPr lang="en-US" b="1" dirty="0" smtClean="0">
                <a:solidFill>
                  <a:srgbClr val="008000"/>
                </a:solidFill>
              </a:rPr>
              <a:t>sensitivity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(adding layers) can be done independently. </a:t>
            </a:r>
          </a:p>
          <a:p>
            <a:pPr marL="234950" indent="-234950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Possibility of identification a significant fraction of </a:t>
            </a:r>
            <a:r>
              <a:rPr lang="en-US" b="1" dirty="0" smtClean="0">
                <a:solidFill>
                  <a:srgbClr val="0000FF"/>
                </a:solidFill>
              </a:rPr>
              <a:t>Compton interactions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smtClean="0">
                <a:solidFill>
                  <a:srgbClr val="0000FF"/>
                </a:solidFill>
              </a:rPr>
              <a:t>Inter Crystal Scatter</a:t>
            </a:r>
            <a:r>
              <a:rPr lang="en-US" dirty="0" smtClean="0">
                <a:solidFill>
                  <a:schemeClr val="tx1"/>
                </a:solidFill>
              </a:rPr>
              <a:t>). </a:t>
            </a:r>
          </a:p>
          <a:p>
            <a:pPr marL="234950" indent="-234950"/>
            <a:r>
              <a:rPr lang="en-US" dirty="0" smtClean="0">
                <a:solidFill>
                  <a:schemeClr val="tx1"/>
                </a:solidFill>
              </a:rPr>
              <a:t>	ICS events can either be discarded (</a:t>
            </a:r>
            <a:r>
              <a:rPr lang="en-US" b="1" dirty="0" smtClean="0">
                <a:solidFill>
                  <a:srgbClr val="008000"/>
                </a:solidFill>
              </a:rPr>
              <a:t>resolution fully maintained</a:t>
            </a:r>
            <a:r>
              <a:rPr lang="en-US" dirty="0" smtClean="0">
                <a:solidFill>
                  <a:schemeClr val="tx1"/>
                </a:solidFill>
              </a:rPr>
              <a:t>) or reconstructed (</a:t>
            </a:r>
            <a:r>
              <a:rPr lang="en-US" b="1" dirty="0" smtClean="0">
                <a:solidFill>
                  <a:srgbClr val="008000"/>
                </a:solidFill>
              </a:rPr>
              <a:t>increased sensitivity</a:t>
            </a:r>
            <a:r>
              <a:rPr lang="en-US" dirty="0" smtClean="0">
                <a:solidFill>
                  <a:schemeClr val="tx1"/>
                </a:solidFill>
              </a:rPr>
              <a:t>). </a:t>
            </a:r>
          </a:p>
          <a:p>
            <a:pPr marL="234950" indent="-234950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Scaling in </a:t>
            </a:r>
            <a:r>
              <a:rPr lang="en-US" dirty="0" smtClean="0">
                <a:solidFill>
                  <a:srgbClr val="008000"/>
                </a:solidFill>
              </a:rPr>
              <a:t>size </a:t>
            </a:r>
            <a:r>
              <a:rPr lang="en-US" dirty="0" smtClean="0">
                <a:solidFill>
                  <a:schemeClr val="tx1"/>
                </a:solidFill>
              </a:rPr>
              <a:t>and in </a:t>
            </a:r>
            <a:r>
              <a:rPr lang="en-US" dirty="0" smtClean="0">
                <a:solidFill>
                  <a:srgbClr val="008000"/>
                </a:solidFill>
              </a:rPr>
              <a:t>number of layers</a:t>
            </a:r>
            <a:r>
              <a:rPr lang="en-US" dirty="0" smtClean="0">
                <a:solidFill>
                  <a:schemeClr val="tx1"/>
                </a:solidFill>
              </a:rPr>
              <a:t> to match specific needs: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brain PET, small animal PET, PEM (mammography), full body PET.</a:t>
            </a:r>
            <a:endParaRPr lang="en-US" dirty="0" smtClean="0">
              <a:solidFill>
                <a:schemeClr val="tx1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Concept and components are in principle MRI compatible and TOF extendable.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5772" y="4127014"/>
            <a:ext cx="2183028" cy="242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795277"/>
            <a:ext cx="7981672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b="1" dirty="0" smtClean="0">
                <a:solidFill>
                  <a:srgbClr val="0000FF"/>
                </a:solidFill>
              </a:rPr>
              <a:t>At CERN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Mount set-up on a horizontal gantry (rotating source + 1 module rotation +/- 60°)</a:t>
            </a:r>
          </a:p>
          <a:p>
            <a:pPr marL="228600" indent="-228600"/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At ETH Zurich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in cooperation with </a:t>
            </a:r>
            <a:r>
              <a:rPr lang="en-GB" dirty="0" smtClean="0"/>
              <a:t>Centre for radio-pharmaceutical Science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April 2010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Tomographic</a:t>
            </a:r>
            <a:r>
              <a:rPr lang="en-US" dirty="0" smtClean="0"/>
              <a:t> reconstruction of small animal phantoms (FDG)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/>
              <a:t>Optimization of Monte Carlo and reconstruction code</a:t>
            </a:r>
          </a:p>
          <a:p>
            <a:pPr marL="173038" indent="-173038">
              <a:buFont typeface="Arial" pitchFamily="34" charset="0"/>
              <a:buChar char="•"/>
            </a:pPr>
            <a:endParaRPr lang="en-US" dirty="0" smtClean="0"/>
          </a:p>
          <a:p>
            <a:pPr marL="173038" indent="-173038"/>
            <a:r>
              <a:rPr lang="en-US" b="1" dirty="0" smtClean="0">
                <a:solidFill>
                  <a:srgbClr val="0000FF"/>
                </a:solidFill>
              </a:rPr>
              <a:t>Time scale 1 year</a:t>
            </a:r>
            <a:endParaRPr lang="en-US" dirty="0" smtClean="0">
              <a:solidFill>
                <a:srgbClr val="0000FF"/>
              </a:solidFill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/>
              <a:t>Performance extrapolation (Monte Carlo) to full scanner and specific geometries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introduction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3644" b="53581"/>
          <a:stretch>
            <a:fillRect/>
          </a:stretch>
        </p:blipFill>
        <p:spPr>
          <a:xfrm>
            <a:off x="1493905" y="1898347"/>
            <a:ext cx="6156191" cy="4197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80484" y="926068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PET: Positron Emission Tomography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03853" y="1636737"/>
            <a:ext cx="3045588" cy="52322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metabolic active molecule marked with </a:t>
            </a:r>
          </a:p>
          <a:p>
            <a:pPr algn="ctr"/>
            <a:r>
              <a:rPr lang="en-US" sz="1400" dirty="0" smtClean="0"/>
              <a:t>isotope </a:t>
            </a:r>
            <a:r>
              <a:rPr lang="en-US" sz="1400" dirty="0" err="1" smtClean="0">
                <a:latin typeface="Symbol" charset="2"/>
                <a:cs typeface="Symbol" charset="2"/>
              </a:rPr>
              <a:t>b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emitter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721372" y="4769353"/>
            <a:ext cx="2547392" cy="523220"/>
          </a:xfrm>
          <a:prstGeom prst="rect">
            <a:avLst/>
          </a:prstGeom>
          <a:solidFill>
            <a:schemeClr val="lt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1400" dirty="0" err="1" smtClean="0"/>
              <a:t>e</a:t>
            </a:r>
            <a:r>
              <a:rPr lang="en-US" sz="1400" baseline="30000" dirty="0" err="1" smtClean="0"/>
              <a:t>+</a:t>
            </a:r>
            <a:r>
              <a:rPr lang="en-US" sz="1400" dirty="0" err="1" smtClean="0"/>
              <a:t>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annihilation:</a:t>
            </a:r>
          </a:p>
          <a:p>
            <a:pPr algn="ctr"/>
            <a:r>
              <a:rPr lang="en-US" sz="1400" dirty="0" smtClean="0"/>
              <a:t>back to back photons of 511 keV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45395" y="4146596"/>
            <a:ext cx="1110806" cy="6227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</p:cNvCxnSpPr>
          <p:nvPr/>
        </p:nvCxnSpPr>
        <p:spPr>
          <a:xfrm rot="5400000">
            <a:off x="4255204" y="1486156"/>
            <a:ext cx="1497643" cy="28452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737100" y="1301697"/>
            <a:ext cx="4025900" cy="3727503"/>
            <a:chOff x="4737100" y="1301697"/>
            <a:chExt cx="4025900" cy="3727503"/>
          </a:xfrm>
        </p:grpSpPr>
        <p:pic>
          <p:nvPicPr>
            <p:cNvPr id="14" name="Picture 13" descr="Flute-Papageno.jpg"/>
            <p:cNvPicPr>
              <a:picLocks noChangeAspect="1"/>
            </p:cNvPicPr>
            <p:nvPr/>
          </p:nvPicPr>
          <p:blipFill>
            <a:blip r:embed="rId2"/>
            <a:srcRect t="35417"/>
            <a:stretch>
              <a:fillRect/>
            </a:stretch>
          </p:blipFill>
          <p:spPr>
            <a:xfrm>
              <a:off x="4737100" y="1879616"/>
              <a:ext cx="4025900" cy="314958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776567" y="1301697"/>
              <a:ext cx="19469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small animals</a:t>
              </a:r>
              <a:endParaRPr lang="en-US" sz="2000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802022" y="1301697"/>
            <a:ext cx="3617578" cy="3727503"/>
            <a:chOff x="802022" y="1301697"/>
            <a:chExt cx="3617578" cy="3727503"/>
          </a:xfrm>
        </p:grpSpPr>
        <p:pic>
          <p:nvPicPr>
            <p:cNvPr id="5" name="Picture 4" descr="freud2007.jpg"/>
            <p:cNvPicPr>
              <a:picLocks noChangeAspect="1"/>
            </p:cNvPicPr>
            <p:nvPr/>
          </p:nvPicPr>
          <p:blipFill>
            <a:blip r:embed="rId3"/>
            <a:srcRect b="36000"/>
            <a:stretch>
              <a:fillRect/>
            </a:stretch>
          </p:blipFill>
          <p:spPr>
            <a:xfrm>
              <a:off x="802022" y="1879200"/>
              <a:ext cx="3617578" cy="3150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125107" y="1301697"/>
              <a:ext cx="836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brain</a:t>
              </a:r>
              <a:endParaRPr lang="en-US" sz="2000" dirty="0"/>
            </a:p>
          </p:txBody>
        </p:sp>
      </p:grpSp>
      <p:pic>
        <p:nvPicPr>
          <p:cNvPr id="7" name="Picture 6" descr="ax-pet_3d_15-05-08_ring-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437" t="3094" r="33954" b="2080"/>
          <a:stretch>
            <a:fillRect/>
          </a:stretch>
        </p:blipFill>
        <p:spPr bwMode="auto">
          <a:xfrm rot="16200000">
            <a:off x="1308740" y="1398282"/>
            <a:ext cx="2604141" cy="361757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6" name="Picture 15" descr="ax-pet_3d_15-05-08_ring-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437" t="3094" r="33954" b="2080"/>
          <a:stretch>
            <a:fillRect/>
          </a:stretch>
        </p:blipFill>
        <p:spPr bwMode="auto">
          <a:xfrm rot="16200000">
            <a:off x="5447980" y="1372482"/>
            <a:ext cx="2604141" cy="361757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AX-PET a novel concept for …</a:t>
            </a: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964033" y="5219892"/>
            <a:ext cx="3215932" cy="4951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108000" rIns="91440" bIns="108000" rtlCol="0" anchor="ctr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all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thanks for your</a:t>
            </a:r>
            <a:r>
              <a:rPr kumimoji="0" lang="en-US" b="1" i="1" u="none" strike="noStrike" kern="1200" cap="all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attention</a:t>
            </a:r>
            <a:endParaRPr kumimoji="0" lang="en-US" b="1" i="1" u="none" strike="noStrike" kern="1200" cap="all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0058" y="2718448"/>
            <a:ext cx="3003884" cy="710552"/>
          </a:xfrm>
        </p:spPr>
        <p:txBody>
          <a:bodyPr wrap="square"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LYSO and WLS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469" y="758825"/>
            <a:ext cx="4183063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511175" y="3767138"/>
          <a:ext cx="3375025" cy="2176462"/>
        </p:xfrm>
        <a:graphic>
          <a:graphicData uri="http://schemas.openxmlformats.org/presentationml/2006/ole">
            <p:oleObj spid="_x0000_s93186" name="Graph" r:id="rId4" imgW="2802941" imgH="2178710" progId="">
              <p:embed/>
            </p:oleObj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9487" y="3338512"/>
            <a:ext cx="38211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419600" y="990600"/>
          <a:ext cx="4495800" cy="2103120"/>
        </p:xfrm>
        <a:graphic>
          <a:graphicData uri="http://schemas.openxmlformats.org/drawingml/2006/table">
            <a:tbl>
              <a:tblPr/>
              <a:tblGrid>
                <a:gridCol w="3810000"/>
                <a:gridCol w="68580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 dirty="0">
                          <a:latin typeface="+mn-lt"/>
                          <a:ea typeface="SimSun"/>
                          <a:cs typeface="Times New Roman"/>
                        </a:rPr>
                        <a:t>Density [g/cm3]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7.1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Attenuation length for 511 keV [cm]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1.2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Wavelength of maximum emission [nm]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420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Refractive index at W.L. of max. emission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 dirty="0">
                          <a:latin typeface="+mn-lt"/>
                          <a:ea typeface="SimSun"/>
                          <a:cs typeface="Times New Roman"/>
                        </a:rPr>
                        <a:t>1.81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Light yield [photons/keV]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Average temperature coefficient [%/K]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-0.28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 dirty="0">
                          <a:latin typeface="+mn-lt"/>
                          <a:ea typeface="SimSun"/>
                          <a:cs typeface="Times New Roman"/>
                        </a:rPr>
                        <a:t>Decay time [ns]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>
                          <a:latin typeface="+mn-lt"/>
                          <a:ea typeface="SimSun"/>
                          <a:cs typeface="Times New Roman"/>
                        </a:rPr>
                        <a:t>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 dirty="0">
                          <a:latin typeface="+mn-lt"/>
                          <a:ea typeface="SimSun"/>
                          <a:cs typeface="Times New Roman"/>
                        </a:rPr>
                        <a:t>Intrinsic energy resolution [%, FWHM]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GB" sz="1200" b="0" dirty="0" smtClean="0">
                          <a:latin typeface="+mn-lt"/>
                          <a:ea typeface="SimSun"/>
                          <a:cs typeface="Times New Roman"/>
                        </a:rPr>
                        <a:t>~8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+mn-lt"/>
                          <a:ea typeface="SimSun"/>
                          <a:cs typeface="Times New Roman"/>
                        </a:rPr>
                        <a:t>Natural radioactivity [</a:t>
                      </a:r>
                      <a:r>
                        <a:rPr lang="en-US" sz="1200" b="0" baseline="0" dirty="0" err="1" smtClean="0">
                          <a:latin typeface="+mn-lt"/>
                          <a:ea typeface="SimSun"/>
                          <a:cs typeface="Times New Roman"/>
                        </a:rPr>
                        <a:t>Bq</a:t>
                      </a:r>
                      <a:r>
                        <a:rPr lang="en-US" sz="1200" b="0" baseline="0" dirty="0" smtClean="0">
                          <a:latin typeface="+mn-lt"/>
                          <a:ea typeface="SimSun"/>
                          <a:cs typeface="Times New Roman"/>
                        </a:rPr>
                        <a:t>/cm</a:t>
                      </a:r>
                      <a:r>
                        <a:rPr lang="en-US" sz="1200" b="0" baseline="30000" dirty="0" smtClean="0">
                          <a:latin typeface="+mn-lt"/>
                          <a:ea typeface="SimSun"/>
                          <a:cs typeface="Times New Roman"/>
                        </a:rPr>
                        <a:t>3</a:t>
                      </a:r>
                      <a:r>
                        <a:rPr lang="en-US" sz="1200" b="0" baseline="0" dirty="0" smtClean="0">
                          <a:latin typeface="+mn-lt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US" sz="1200" b="0" dirty="0" smtClean="0">
                          <a:latin typeface="+mn-lt"/>
                          <a:ea typeface="SimSun"/>
                          <a:cs typeface="Times New Roman"/>
                        </a:rPr>
                        <a:t>~300</a:t>
                      </a:r>
                      <a:endParaRPr lang="en-US" sz="1200" b="0" baseline="30000" dirty="0" smtClean="0"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US" sz="1200" b="0" dirty="0" smtClean="0">
                          <a:latin typeface="+mn-lt"/>
                          <a:ea typeface="SimSun"/>
                          <a:cs typeface="Times New Roman"/>
                        </a:rPr>
                        <a:t>Effective optical absorption</a:t>
                      </a:r>
                      <a:r>
                        <a:rPr lang="en-US" sz="1200" b="0" baseline="0" dirty="0" smtClean="0">
                          <a:latin typeface="+mn-lt"/>
                          <a:ea typeface="SimSun"/>
                          <a:cs typeface="Times New Roman"/>
                        </a:rPr>
                        <a:t> length [mm]</a:t>
                      </a:r>
                      <a:endParaRPr lang="en-GB" sz="1200" b="0" dirty="0"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US" sz="1200" b="0" baseline="0" dirty="0" smtClean="0">
                          <a:latin typeface="+mn-lt"/>
                          <a:ea typeface="SimSun"/>
                          <a:cs typeface="Times New Roman"/>
                        </a:rPr>
                        <a:t>~420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Out Electronics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15" name="Diagram 14"/>
          <p:cNvGraphicFramePr/>
          <p:nvPr/>
        </p:nvGraphicFramePr>
        <p:xfrm>
          <a:off x="428596" y="1142984"/>
          <a:ext cx="3571900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Rectangle 20"/>
          <p:cNvSpPr/>
          <p:nvPr/>
        </p:nvSpPr>
        <p:spPr>
          <a:xfrm>
            <a:off x="76200" y="1600200"/>
            <a:ext cx="4286280" cy="142416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Rectangle 22"/>
          <p:cNvSpPr/>
          <p:nvPr/>
        </p:nvSpPr>
        <p:spPr>
          <a:xfrm>
            <a:off x="76200" y="822826"/>
            <a:ext cx="3434218" cy="27376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none" lIns="136089" tIns="22860" rIns="128016" bIns="22860" numCol="1" spcCol="1270" anchor="t" anchorCtr="0">
            <a:spAutoFit/>
          </a:bodyPr>
          <a:lstStyle/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b="1" kern="1200" noProof="0" dirty="0" smtClean="0"/>
              <a:t>Preamplifiers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kern="1200" noProof="0" dirty="0" smtClean="0"/>
              <a:t>Fast operational amplifiers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/>
              <a:t>	</a:t>
            </a:r>
            <a:r>
              <a:rPr lang="en-US" kern="1200" noProof="0" dirty="0" smtClean="0"/>
              <a:t>(~1 GHZ gain </a:t>
            </a:r>
            <a:r>
              <a:rPr lang="en-US" kern="1200" noProof="0" dirty="0" err="1" smtClean="0"/>
              <a:t>x</a:t>
            </a:r>
            <a:r>
              <a:rPr lang="en-US" kern="1200" noProof="0" dirty="0" smtClean="0"/>
              <a:t> bandwidth)</a:t>
            </a:r>
            <a:endParaRPr lang="en-US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/>
              <a:t>50 ohm input impedance</a:t>
            </a:r>
            <a:endParaRPr lang="en-US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/>
              <a:t>~50 cm away from the modules,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kern="1200" noProof="0" dirty="0" smtClean="0"/>
              <a:t>co-axial cables (50 </a:t>
            </a:r>
            <a:r>
              <a:rPr lang="en-US" sz="1800" kern="1200" noProof="0" dirty="0" err="1" smtClean="0">
                <a:latin typeface="Symbol" charset="2"/>
                <a:cs typeface="Symbol" charset="2"/>
              </a:rPr>
              <a:t>Ω</a:t>
            </a:r>
            <a:r>
              <a:rPr lang="en-US" sz="1800" kern="1200" noProof="0" dirty="0" smtClean="0"/>
              <a:t>)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endParaRPr lang="en-US" sz="1800" kern="1200" noProof="0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b="1" dirty="0" smtClean="0"/>
              <a:t>Sum signals of one module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/>
              <a:t> Coincidence Trigger</a:t>
            </a:r>
            <a:endParaRPr lang="en-US" sz="1800" kern="1200" noProof="0" dirty="0"/>
          </a:p>
        </p:txBody>
      </p:sp>
      <p:sp>
        <p:nvSpPr>
          <p:cNvPr id="24" name="Rectangle 23"/>
          <p:cNvSpPr/>
          <p:nvPr/>
        </p:nvSpPr>
        <p:spPr>
          <a:xfrm>
            <a:off x="76200" y="3829225"/>
            <a:ext cx="4216483" cy="2432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spcFirstLastPara="0" vert="horz" wrap="none" lIns="136089" tIns="22860" rIns="128016" bIns="22860" numCol="1" spcCol="1270" anchor="t" anchorCtr="0">
            <a:spAutoFit/>
          </a:bodyPr>
          <a:lstStyle/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b="1" kern="1200" noProof="0" dirty="0" smtClean="0">
                <a:solidFill>
                  <a:schemeClr val="tx1"/>
                </a:solidFill>
              </a:rPr>
              <a:t>DAQ… VATA GP5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kern="1200" noProof="0" dirty="0" smtClean="0">
                <a:solidFill>
                  <a:schemeClr val="tx1"/>
                </a:solidFill>
              </a:rPr>
              <a:t>128 channel charge integrating amplifier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kern="1200" noProof="0" dirty="0" smtClean="0">
                <a:solidFill>
                  <a:schemeClr val="tx1"/>
                </a:solidFill>
              </a:rPr>
              <a:t>(64 channel </a:t>
            </a:r>
            <a:r>
              <a:rPr lang="en-US" dirty="0" smtClean="0">
                <a:solidFill>
                  <a:schemeClr val="tx1"/>
                </a:solidFill>
              </a:rPr>
              <a:t>used</a:t>
            </a:r>
            <a:r>
              <a:rPr lang="en-US" kern="1200" noProof="0" dirty="0" smtClean="0">
                <a:solidFill>
                  <a:schemeClr val="tx1"/>
                </a:solidFill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>
                <a:solidFill>
                  <a:schemeClr val="tx1"/>
                </a:solidFill>
              </a:rPr>
              <a:t>Shaping time ~250 ns</a:t>
            </a:r>
            <a:endParaRPr lang="en-US" dirty="0" smtClean="0">
              <a:solidFill>
                <a:schemeClr val="tx1"/>
              </a:solidFill>
            </a:endParaRP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>
                <a:solidFill>
                  <a:schemeClr val="tx1"/>
                </a:solidFill>
              </a:rPr>
              <a:t>Fast shaper ~40 ns plus discriminators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solidFill>
                  <a:schemeClr val="tx1"/>
                </a:solidFill>
                <a:sym typeface="Wingdings"/>
              </a:rPr>
              <a:t>	</a:t>
            </a:r>
            <a:r>
              <a:rPr lang="en-US" sz="1800" kern="1200" noProof="0" dirty="0" err="1" smtClean="0">
                <a:solidFill>
                  <a:schemeClr val="tx1"/>
                </a:solidFill>
                <a:sym typeface="Wingdings"/>
              </a:rPr>
              <a:t></a:t>
            </a:r>
            <a:r>
              <a:rPr lang="en-US" sz="1800" kern="1200" noProof="0" dirty="0" smtClean="0">
                <a:solidFill>
                  <a:schemeClr val="tx1"/>
                </a:solidFill>
                <a:sym typeface="Wingdings"/>
              </a:rPr>
              <a:t> self triggering</a:t>
            </a:r>
            <a:endParaRPr lang="en-US" sz="1800" kern="1200" noProof="0" dirty="0" smtClean="0">
              <a:solidFill>
                <a:schemeClr val="tx1"/>
              </a:solidFill>
            </a:endParaRP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Hit register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solidFill>
                  <a:schemeClr val="tx1"/>
                </a:solidFill>
                <a:sym typeface="Wingdings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 sparse mode readout</a:t>
            </a:r>
            <a:endParaRPr lang="en-US" sz="1800" kern="1200" noProof="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81520" y="838200"/>
            <a:ext cx="4117686" cy="18235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none" lIns="136089" tIns="22860" rIns="128016" bIns="22860" numCol="1" spcCol="1270" anchor="t" anchorCtr="0">
            <a:spAutoFit/>
          </a:bodyPr>
          <a:lstStyle/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b="1" kern="1200" noProof="0" dirty="0" smtClean="0"/>
              <a:t>Bias supply </a:t>
            </a:r>
            <a:r>
              <a:rPr lang="en-US" sz="1800" kern="1200" noProof="0" dirty="0" smtClean="0"/>
              <a:t>(custom designed)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kern="1200" noProof="0" dirty="0" smtClean="0"/>
              <a:t>256 </a:t>
            </a:r>
            <a:r>
              <a:rPr lang="en-US" dirty="0" smtClean="0"/>
              <a:t>channels (from 0 to 100 V)</a:t>
            </a:r>
            <a:r>
              <a:rPr lang="en-US" kern="1200" noProof="0" dirty="0" smtClean="0"/>
              <a:t>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/>
              <a:t>AD5535; 32 channel HV DAC</a:t>
            </a:r>
            <a:endParaRPr lang="en-US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1800" kern="1200" noProof="0" dirty="0" smtClean="0"/>
              <a:t>Precision ~10 mV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kern="1200" noProof="0" dirty="0" smtClean="0"/>
              <a:t>after individual calibration of all channels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smtClean="0"/>
              <a:t>USB interface</a:t>
            </a:r>
            <a:endParaRPr lang="en-US" sz="1800" kern="1200" noProof="0" dirty="0"/>
          </a:p>
        </p:txBody>
      </p:sp>
      <p:sp>
        <p:nvSpPr>
          <p:cNvPr id="26" name="Rectangle 25"/>
          <p:cNvSpPr/>
          <p:nvPr/>
        </p:nvSpPr>
        <p:spPr>
          <a:xfrm>
            <a:off x="4781520" y="3048000"/>
            <a:ext cx="3960003" cy="33470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36089" tIns="22860" rIns="128016" bIns="22860" numCol="1" spcCol="1270" anchor="t" anchorCtr="0">
            <a:spAutoFit/>
          </a:bodyPr>
          <a:lstStyle/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1800" b="1" kern="1200" noProof="0" dirty="0" smtClean="0"/>
              <a:t>Coincidence Trigger</a:t>
            </a:r>
            <a:endParaRPr lang="en-US" sz="1800" kern="1200" noProof="0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kern="1200" noProof="0" dirty="0" smtClean="0"/>
              <a:t>Coincidence of sum of module signals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kern="1200" noProof="0" dirty="0" smtClean="0"/>
              <a:t>with the other module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smtClean="0"/>
              <a:t>Thresholds set using oscilloscope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annihilation events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b="1" dirty="0" smtClean="0"/>
              <a:t>Self Triggering VATA GP5</a:t>
            </a:r>
            <a:endParaRPr lang="en-US" dirty="0" smtClean="0"/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smtClean="0"/>
              <a:t>Moderate threshold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sym typeface="Wingdings"/>
              </a:rPr>
              <a:t>	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LYSO intrinsic radioactivity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dirty="0" smtClean="0">
                <a:sym typeface="Wingdings"/>
              </a:rPr>
              <a:t>Low threshold </a:t>
            </a:r>
          </a:p>
          <a:p>
            <a:pPr marL="171450" lvl="1" indent="-171450" algn="l" defTabSz="80010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sym typeface="Wingdings"/>
              </a:rPr>
              <a:t>	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pedestal measurement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b="48232"/>
          <a:stretch>
            <a:fillRect/>
          </a:stretch>
        </p:blipFill>
        <p:spPr>
          <a:xfrm>
            <a:off x="228600" y="1193800"/>
            <a:ext cx="86868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52500"/>
            <a:ext cx="82296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calibration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3" descr="C:\Documents and Settings\luster\administration\talks\2009\ICATP-COMO\mod2_alllyso_ecalibra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500174"/>
            <a:ext cx="3535680" cy="239776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5229189" y="914400"/>
            <a:ext cx="3257623" cy="5847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Sum of energy depositions </a:t>
            </a:r>
          </a:p>
          <a:p>
            <a:pPr algn="ctr"/>
            <a:r>
              <a:rPr lang="en-US" sz="1600" b="1" dirty="0" smtClean="0"/>
              <a:t>in crystals of one module</a:t>
            </a:r>
          </a:p>
        </p:txBody>
      </p:sp>
      <p:pic>
        <p:nvPicPr>
          <p:cNvPr id="8" name="Picture 4" descr="C:\Documents and Settings\luster\administration\talks\2009\ICATP-COMO\mod1_alllyso_ecalibrated.jpg"/>
          <p:cNvPicPr>
            <a:picLocks noChangeAspect="1" noChangeArrowheads="1"/>
          </p:cNvPicPr>
          <p:nvPr/>
        </p:nvPicPr>
        <p:blipFill>
          <a:blip r:embed="rId3" cstate="print"/>
          <a:srcRect t="2341"/>
          <a:stretch>
            <a:fillRect/>
          </a:stretch>
        </p:blipFill>
        <p:spPr bwMode="auto">
          <a:xfrm>
            <a:off x="5029200" y="3982972"/>
            <a:ext cx="3535680" cy="23416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532723" y="1752600"/>
            <a:ext cx="1237952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Module 2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5532723" y="4286256"/>
            <a:ext cx="1237952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Module 1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838200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a double Gaussian distribution</a:t>
            </a:r>
          </a:p>
          <a:p>
            <a:r>
              <a:rPr lang="en-US" dirty="0" smtClean="0"/>
              <a:t>to the sum of the energy depositions of all crystals of one module with mean values: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 = photo peak energy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 – 63 keV</a:t>
            </a:r>
          </a:p>
          <a:p>
            <a:pPr lvl="1"/>
            <a:r>
              <a:rPr lang="en-US" dirty="0" smtClean="0"/>
              <a:t>to take into account the </a:t>
            </a:r>
            <a:r>
              <a:rPr lang="en-US" dirty="0" err="1" smtClean="0"/>
              <a:t>Luthetium</a:t>
            </a:r>
            <a:r>
              <a:rPr lang="en-US" dirty="0" smtClean="0"/>
              <a:t> K</a:t>
            </a:r>
            <a:r>
              <a:rPr lang="en-US" baseline="-25000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escape line at 63 keV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3429000"/>
            <a:ext cx="2787943" cy="923330"/>
          </a:xfrm>
          <a:prstGeom prst="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Energy resolution:</a:t>
            </a:r>
          </a:p>
          <a:p>
            <a:pPr>
              <a:buFont typeface="Arial"/>
              <a:buChar char="•"/>
            </a:pPr>
            <a:r>
              <a:rPr lang="en-US" dirty="0" smtClean="0"/>
              <a:t> 12.34% FWHM (Module 1)</a:t>
            </a:r>
          </a:p>
          <a:p>
            <a:pPr>
              <a:buFont typeface="Arial"/>
              <a:buChar char="•"/>
            </a:pPr>
            <a:r>
              <a:rPr lang="en-US" dirty="0" smtClean="0"/>
              <a:t> 12.53% FWHM (Module 2)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9600" y="4486870"/>
            <a:ext cx="2967479" cy="923330"/>
          </a:xfrm>
          <a:prstGeom prst="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Peak Position:</a:t>
            </a:r>
          </a:p>
          <a:p>
            <a:pPr>
              <a:buFont typeface="Arial"/>
              <a:buChar char="•"/>
            </a:pPr>
            <a:r>
              <a:rPr lang="en-US" dirty="0" smtClean="0"/>
              <a:t> (511.7 ± 0.6) keV (Module 1)</a:t>
            </a:r>
          </a:p>
          <a:p>
            <a:pPr>
              <a:buFont typeface="Arial"/>
              <a:buChar char="•"/>
            </a:pPr>
            <a:r>
              <a:rPr lang="en-US" dirty="0" smtClean="0"/>
              <a:t> (511.8 ± 0.6) keV (Module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performances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685800" y="838200"/>
            <a:ext cx="7784182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b="1" dirty="0">
                <a:cs typeface="Helvetica" pitchFamily="-109" charset="0"/>
                <a:sym typeface="Helvetica" pitchFamily="-109" charset="0"/>
              </a:rPr>
              <a:t>First estimate of the time </a:t>
            </a:r>
            <a:r>
              <a:rPr lang="en-US" b="1" dirty="0" smtClean="0">
                <a:cs typeface="Helvetica" pitchFamily="-109" charset="0"/>
                <a:sym typeface="Helvetica" pitchFamily="-109" charset="0"/>
              </a:rPr>
              <a:t>resolution:</a:t>
            </a:r>
            <a:r>
              <a:rPr lang="en-US" b="1" dirty="0" smtClean="0">
                <a:solidFill>
                  <a:srgbClr val="A40800"/>
                </a:solidFill>
                <a:cs typeface="Helvetica" pitchFamily="-109" charset="0"/>
                <a:sym typeface="Helvetica" pitchFamily="-109" charset="0"/>
              </a:rPr>
              <a:t> 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cs typeface="Helvetica" pitchFamily="-109" charset="0"/>
                <a:sym typeface="Helvetica" pitchFamily="-109" charset="0"/>
              </a:rPr>
              <a:t> measure </a:t>
            </a:r>
            <a:r>
              <a:rPr lang="en-US" dirty="0">
                <a:cs typeface="Helvetica" pitchFamily="-109" charset="0"/>
                <a:sym typeface="Helvetica" pitchFamily="-109" charset="0"/>
              </a:rPr>
              <a:t>delay of coincidence </a:t>
            </a:r>
            <a:r>
              <a:rPr lang="en-US" dirty="0" err="1">
                <a:cs typeface="Helvetica" pitchFamily="-109" charset="0"/>
                <a:sym typeface="Helvetica" pitchFamily="-109" charset="0"/>
              </a:rPr>
              <a:t>wrt</a:t>
            </a:r>
            <a:r>
              <a:rPr lang="en-US" dirty="0">
                <a:cs typeface="Helvetica" pitchFamily="-109" charset="0"/>
                <a:sym typeface="Helvetica" pitchFamily="-109" charset="0"/>
              </a:rPr>
              <a:t> Module2</a:t>
            </a:r>
            <a:r>
              <a:rPr lang="en-US" dirty="0" smtClean="0">
                <a:cs typeface="Helvetica" pitchFamily="-109" charset="0"/>
                <a:sym typeface="Helvetica" pitchFamily="-109" charset="0"/>
              </a:rPr>
              <a:t> 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cs typeface="Helvetica" pitchFamily="-109" charset="0"/>
                <a:sym typeface="Helvetica" pitchFamily="-109" charset="0"/>
              </a:rPr>
              <a:t> measurement </a:t>
            </a:r>
            <a:r>
              <a:rPr lang="en-US" dirty="0">
                <a:cs typeface="Helvetica" pitchFamily="-109" charset="0"/>
                <a:sym typeface="Helvetica" pitchFamily="-109" charset="0"/>
              </a:rPr>
              <a:t>from the scope [</a:t>
            </a:r>
            <a:r>
              <a:rPr lang="en-US" dirty="0" err="1">
                <a:cs typeface="Helvetica" pitchFamily="-109" charset="0"/>
                <a:sym typeface="Helvetica" pitchFamily="-109" charset="0"/>
              </a:rPr>
              <a:t>Lecroy</a:t>
            </a:r>
            <a:r>
              <a:rPr lang="en-US" dirty="0">
                <a:cs typeface="Helvetica" pitchFamily="-109" charset="0"/>
                <a:sym typeface="Helvetica" pitchFamily="-109" charset="0"/>
              </a:rPr>
              <a:t> </a:t>
            </a:r>
            <a:r>
              <a:rPr lang="en-US" dirty="0" err="1">
                <a:cs typeface="Helvetica" pitchFamily="-109" charset="0"/>
                <a:sym typeface="Helvetica" pitchFamily="-109" charset="0"/>
              </a:rPr>
              <a:t>Waverunner</a:t>
            </a:r>
            <a:r>
              <a:rPr lang="en-US" dirty="0">
                <a:cs typeface="Helvetica" pitchFamily="-109" charset="0"/>
                <a:sym typeface="Helvetica" pitchFamily="-109" charset="0"/>
              </a:rPr>
              <a:t> LT584 L 1GHz</a:t>
            </a:r>
            <a:r>
              <a:rPr lang="en-US" dirty="0" smtClean="0">
                <a:cs typeface="Helvetica" pitchFamily="-109" charset="0"/>
                <a:sym typeface="Helvetica" pitchFamily="-109" charset="0"/>
              </a:rPr>
              <a:t>]</a:t>
            </a:r>
            <a:endParaRPr lang="en-US" dirty="0">
              <a:cs typeface="Helvetica" pitchFamily="-109" charset="0"/>
              <a:sym typeface="Helvetica" pitchFamily="-109" charset="0"/>
            </a:endParaRPr>
          </a:p>
        </p:txBody>
      </p:sp>
      <p:grpSp>
        <p:nvGrpSpPr>
          <p:cNvPr id="6" name="Group 17"/>
          <p:cNvGrpSpPr/>
          <p:nvPr/>
        </p:nvGrpSpPr>
        <p:grpSpPr>
          <a:xfrm>
            <a:off x="976685" y="2349625"/>
            <a:ext cx="2070571" cy="1180951"/>
            <a:chOff x="976685" y="2349625"/>
            <a:chExt cx="2070571" cy="1180951"/>
          </a:xfrm>
        </p:grpSpPr>
        <p:sp>
          <p:nvSpPr>
            <p:cNvPr id="8" name="Rectangle 8"/>
            <p:cNvSpPr>
              <a:spLocks/>
            </p:cNvSpPr>
            <p:nvPr/>
          </p:nvSpPr>
          <p:spPr bwMode="auto">
            <a:xfrm>
              <a:off x="976685" y="2349625"/>
              <a:ext cx="1206623" cy="1180951"/>
            </a:xfrm>
            <a:prstGeom prst="rect">
              <a:avLst/>
            </a:prstGeom>
            <a:no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rot="10800000" flipH="1">
              <a:off x="1173139" y="2633142"/>
              <a:ext cx="1019100" cy="1116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rot="10800000" flipH="1">
              <a:off x="1173139" y="3200399"/>
              <a:ext cx="1019100" cy="0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2656582" y="2902148"/>
              <a:ext cx="390674" cy="0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</p:grpSp>
      <p:sp>
        <p:nvSpPr>
          <p:cNvPr id="16" name="Rectangle 14"/>
          <p:cNvSpPr>
            <a:spLocks/>
          </p:cNvSpPr>
          <p:nvPr/>
        </p:nvSpPr>
        <p:spPr bwMode="auto">
          <a:xfrm>
            <a:off x="3073911" y="2716794"/>
            <a:ext cx="846487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sz="1400" dirty="0" smtClean="0"/>
              <a:t>Trigger</a:t>
            </a:r>
            <a:endParaRPr lang="en-US" sz="1400" dirty="0"/>
          </a:p>
        </p:txBody>
      </p:sp>
      <p:sp>
        <p:nvSpPr>
          <p:cNvPr id="13" name="Rectangle 11"/>
          <p:cNvSpPr>
            <a:spLocks/>
          </p:cNvSpPr>
          <p:nvPr/>
        </p:nvSpPr>
        <p:spPr bwMode="auto">
          <a:xfrm>
            <a:off x="51126" y="2356645"/>
            <a:ext cx="1147087" cy="525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8000" tIns="46800" rIns="108000" bIns="46800" anchor="ctr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MODULE1</a:t>
            </a:r>
          </a:p>
          <a:p>
            <a:r>
              <a:rPr lang="en-US" sz="1400" dirty="0" smtClean="0"/>
              <a:t>LYSO SUM</a:t>
            </a:r>
            <a:endParaRPr lang="en-US" sz="1400" dirty="0"/>
          </a:p>
        </p:txBody>
      </p:sp>
      <p:sp>
        <p:nvSpPr>
          <p:cNvPr id="21" name="Rectangle 16"/>
          <p:cNvSpPr>
            <a:spLocks/>
          </p:cNvSpPr>
          <p:nvPr/>
        </p:nvSpPr>
        <p:spPr bwMode="auto">
          <a:xfrm>
            <a:off x="3170715" y="5926615"/>
            <a:ext cx="2808562" cy="371513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108000" tIns="46800" rIns="108000" bIns="46800" anchor="ctr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T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ime 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resolution : </a:t>
            </a:r>
            <a:r>
              <a:rPr lang="en-US" dirty="0" err="1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σ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~800 </a:t>
            </a:r>
            <a:r>
              <a:rPr lang="en-US" dirty="0" err="1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ps</a:t>
            </a:r>
            <a:r>
              <a:rPr lang="en-US" dirty="0">
                <a:solidFill>
                  <a:srgbClr val="000000"/>
                </a:solidFill>
                <a:cs typeface="Helvetica" pitchFamily="-109" charset="0"/>
                <a:sym typeface="Helvetica" pitchFamily="-109" charset="0"/>
              </a:rPr>
              <a:t> </a:t>
            </a:r>
          </a:p>
        </p:txBody>
      </p:sp>
      <p:pic>
        <p:nvPicPr>
          <p:cNvPr id="20" name="Picture 19" descr="TimeJitMod2Mod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103370" y="2148840"/>
            <a:ext cx="5040630" cy="3413760"/>
          </a:xfrm>
          <a:prstGeom prst="rect">
            <a:avLst/>
          </a:prstGeom>
        </p:spPr>
      </p:pic>
      <p:sp>
        <p:nvSpPr>
          <p:cNvPr id="23" name="Line 10"/>
          <p:cNvSpPr>
            <a:spLocks noChangeShapeType="1"/>
          </p:cNvSpPr>
          <p:nvPr/>
        </p:nvSpPr>
        <p:spPr bwMode="auto">
          <a:xfrm rot="10800000" flipH="1" flipV="1">
            <a:off x="1753568" y="3216492"/>
            <a:ext cx="0" cy="106680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rot="10800000" flipV="1">
            <a:off x="1753567" y="4283293"/>
            <a:ext cx="175162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25" name="Rectangle 11"/>
          <p:cNvSpPr>
            <a:spLocks/>
          </p:cNvSpPr>
          <p:nvPr/>
        </p:nvSpPr>
        <p:spPr bwMode="auto">
          <a:xfrm>
            <a:off x="51126" y="2953791"/>
            <a:ext cx="1147087" cy="525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8000" tIns="46800" rIns="108000" bIns="46800" anchor="ctr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MODULE2</a:t>
            </a:r>
          </a:p>
          <a:p>
            <a:r>
              <a:rPr lang="en-US" sz="1400" dirty="0" smtClean="0"/>
              <a:t>LYSO SUM</a:t>
            </a:r>
            <a:endParaRPr lang="en-US" sz="1400" dirty="0"/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rot="10800000" flipH="1">
            <a:off x="3505198" y="3019058"/>
            <a:ext cx="1" cy="126423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27" name="Delay 26"/>
          <p:cNvSpPr/>
          <p:nvPr/>
        </p:nvSpPr>
        <p:spPr>
          <a:xfrm>
            <a:off x="1945395" y="2438400"/>
            <a:ext cx="711187" cy="903470"/>
          </a:xfrm>
          <a:prstGeom prst="flowChartDelay">
            <a:avLst/>
          </a:prstGeom>
          <a:solidFill>
            <a:srgbClr val="008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833120"/>
            <a:ext cx="8747760" cy="5415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PET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pic>
        <p:nvPicPr>
          <p:cNvPr id="5" name="Picture 9" descr="radialcrysta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775" y="737036"/>
            <a:ext cx="385445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4876800"/>
            <a:ext cx="3313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Short, </a:t>
            </a:r>
            <a:r>
              <a:rPr lang="en-US" dirty="0" err="1" smtClean="0"/>
              <a:t>radially</a:t>
            </a:r>
            <a:r>
              <a:rPr lang="en-US" dirty="0" smtClean="0"/>
              <a:t> oriented crystals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Readout in blocks by </a:t>
            </a:r>
            <a:r>
              <a:rPr lang="en-US" dirty="0" err="1" smtClean="0"/>
              <a:t>PMTs</a:t>
            </a:r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No Depth of Interaction </a:t>
            </a:r>
          </a:p>
          <a:p>
            <a:pPr marL="233363" indent="-233363"/>
            <a:r>
              <a:rPr lang="en-US" dirty="0" smtClean="0"/>
              <a:t>	(some exceptions)</a:t>
            </a:r>
          </a:p>
        </p:txBody>
      </p:sp>
      <p:sp>
        <p:nvSpPr>
          <p:cNvPr id="563" name="Slide Number Placeholder 5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03" name="Group 1202"/>
          <p:cNvGrpSpPr/>
          <p:nvPr/>
        </p:nvGrpSpPr>
        <p:grpSpPr>
          <a:xfrm>
            <a:off x="4724400" y="685800"/>
            <a:ext cx="4114800" cy="4114800"/>
            <a:chOff x="4724400" y="838200"/>
            <a:chExt cx="4114800" cy="4114800"/>
          </a:xfrm>
        </p:grpSpPr>
        <p:grpSp>
          <p:nvGrpSpPr>
            <p:cNvPr id="1119" name="Group 1118"/>
            <p:cNvGrpSpPr/>
            <p:nvPr/>
          </p:nvGrpSpPr>
          <p:grpSpPr>
            <a:xfrm>
              <a:off x="4724400" y="895350"/>
              <a:ext cx="4114800" cy="4057650"/>
              <a:chOff x="2514600" y="1428750"/>
              <a:chExt cx="4114800" cy="4057650"/>
            </a:xfrm>
          </p:grpSpPr>
          <p:grpSp>
            <p:nvGrpSpPr>
              <p:cNvPr id="1120" name="Group 106"/>
              <p:cNvGrpSpPr/>
              <p:nvPr/>
            </p:nvGrpSpPr>
            <p:grpSpPr>
              <a:xfrm>
                <a:off x="2514600" y="1428750"/>
                <a:ext cx="4114800" cy="4057650"/>
                <a:chOff x="2514600" y="1428750"/>
                <a:chExt cx="4114800" cy="4057650"/>
              </a:xfrm>
            </p:grpSpPr>
            <p:sp>
              <p:nvSpPr>
                <p:cNvPr id="1122" name="Rectangle 1121"/>
                <p:cNvSpPr/>
                <p:nvPr/>
              </p:nvSpPr>
              <p:spPr>
                <a:xfrm>
                  <a:off x="2514600" y="1438275"/>
                  <a:ext cx="4114800" cy="4038600"/>
                </a:xfrm>
                <a:prstGeom prst="rect">
                  <a:avLst/>
                </a:prstGeom>
                <a:solidFill>
                  <a:srgbClr val="3366FF">
                    <a:alpha val="60000"/>
                  </a:srgbClr>
                </a:solidFill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23" name="Group 96"/>
                <p:cNvGrpSpPr/>
                <p:nvPr/>
              </p:nvGrpSpPr>
              <p:grpSpPr>
                <a:xfrm>
                  <a:off x="2514600" y="1428750"/>
                  <a:ext cx="4114800" cy="4057650"/>
                  <a:chOff x="2514600" y="1428750"/>
                  <a:chExt cx="4114800" cy="4057650"/>
                </a:xfrm>
              </p:grpSpPr>
              <p:sp>
                <p:nvSpPr>
                  <p:cNvPr id="1124" name="Donut 2284"/>
                  <p:cNvSpPr>
                    <a:spLocks noChangeArrowheads="1"/>
                  </p:cNvSpPr>
                  <p:nvPr/>
                </p:nvSpPr>
                <p:spPr bwMode="auto">
                  <a:xfrm>
                    <a:off x="2514600" y="1447800"/>
                    <a:ext cx="4114800" cy="4038600"/>
                  </a:xfrm>
                  <a:custGeom>
                    <a:avLst/>
                    <a:gdLst>
                      <a:gd name="T0" fmla="*/ 2057400 w 4114800"/>
                      <a:gd name="T1" fmla="*/ 0 h 4038600"/>
                      <a:gd name="T2" fmla="*/ 602599 w 4114800"/>
                      <a:gd name="T3" fmla="*/ 591439 h 4038600"/>
                      <a:gd name="T4" fmla="*/ 0 w 4114800"/>
                      <a:gd name="T5" fmla="*/ 2019300 h 4038600"/>
                      <a:gd name="T6" fmla="*/ 602599 w 4114800"/>
                      <a:gd name="T7" fmla="*/ 3447161 h 4038600"/>
                      <a:gd name="T8" fmla="*/ 2057400 w 4114800"/>
                      <a:gd name="T9" fmla="*/ 4038600 h 4038600"/>
                      <a:gd name="T10" fmla="*/ 3512201 w 4114800"/>
                      <a:gd name="T11" fmla="*/ 3447161 h 4038600"/>
                      <a:gd name="T12" fmla="*/ 4114800 w 4114800"/>
                      <a:gd name="T13" fmla="*/ 2019300 h 4038600"/>
                      <a:gd name="T14" fmla="*/ 3512201 w 4114800"/>
                      <a:gd name="T15" fmla="*/ 591439 h 4038600"/>
                      <a:gd name="T16" fmla="*/ 3 60000 65536"/>
                      <a:gd name="T17" fmla="*/ 3 60000 65536"/>
                      <a:gd name="T18" fmla="*/ 2 60000 65536"/>
                      <a:gd name="T19" fmla="*/ 1 60000 65536"/>
                      <a:gd name="T20" fmla="*/ 1 60000 65536"/>
                      <a:gd name="T21" fmla="*/ 1 60000 65536"/>
                      <a:gd name="T22" fmla="*/ 0 60000 65536"/>
                      <a:gd name="T23" fmla="*/ 3 60000 65536"/>
                      <a:gd name="T24" fmla="*/ 602599 w 4114800"/>
                      <a:gd name="T25" fmla="*/ 591439 h 4038600"/>
                      <a:gd name="T26" fmla="*/ 3512201 w 4114800"/>
                      <a:gd name="T27" fmla="*/ 3447161 h 403860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114800" h="4038600">
                        <a:moveTo>
                          <a:pt x="0" y="2019300"/>
                        </a:moveTo>
                        <a:lnTo>
                          <a:pt x="0" y="2019300"/>
                        </a:lnTo>
                        <a:cubicBezTo>
                          <a:pt x="0" y="904071"/>
                          <a:pt x="921129" y="0"/>
                          <a:pt x="2057399" y="0"/>
                        </a:cubicBezTo>
                        <a:cubicBezTo>
                          <a:pt x="3193670" y="0"/>
                          <a:pt x="4114800" y="904071"/>
                          <a:pt x="4114800" y="2019300"/>
                        </a:cubicBezTo>
                        <a:cubicBezTo>
                          <a:pt x="4114800" y="3134528"/>
                          <a:pt x="3193670" y="4038599"/>
                          <a:pt x="2057400" y="4038600"/>
                        </a:cubicBezTo>
                        <a:cubicBezTo>
                          <a:pt x="921129" y="4038600"/>
                          <a:pt x="0" y="3134528"/>
                          <a:pt x="0" y="2019300"/>
                        </a:cubicBezTo>
                        <a:close/>
                        <a:moveTo>
                          <a:pt x="49271" y="2019300"/>
                        </a:moveTo>
                        <a:lnTo>
                          <a:pt x="49271" y="2019300"/>
                        </a:lnTo>
                        <a:cubicBezTo>
                          <a:pt x="49271" y="3107316"/>
                          <a:pt x="948340" y="3989328"/>
                          <a:pt x="2057399" y="3989329"/>
                        </a:cubicBezTo>
                        <a:lnTo>
                          <a:pt x="2057400" y="3989329"/>
                        </a:lnTo>
                        <a:cubicBezTo>
                          <a:pt x="3166459" y="3989328"/>
                          <a:pt x="4065529" y="3107316"/>
                          <a:pt x="4065529" y="2019300"/>
                        </a:cubicBezTo>
                        <a:cubicBezTo>
                          <a:pt x="4065529" y="931283"/>
                          <a:pt x="3166459" y="49271"/>
                          <a:pt x="2057400" y="49271"/>
                        </a:cubicBezTo>
                        <a:lnTo>
                          <a:pt x="2057399" y="49271"/>
                        </a:lnTo>
                        <a:cubicBezTo>
                          <a:pt x="948340" y="49271"/>
                          <a:pt x="49271" y="931283"/>
                          <a:pt x="49271" y="201929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/>
                    <a:endParaRPr lang="en-US">
                      <a:latin typeface="Calibri" pitchFamily="-109" charset="0"/>
                    </a:endParaRPr>
                  </a:p>
                </p:txBody>
              </p:sp>
              <p:grpSp>
                <p:nvGrpSpPr>
                  <p:cNvPr id="1125" name="Group 66"/>
                  <p:cNvGrpSpPr/>
                  <p:nvPr/>
                </p:nvGrpSpPr>
                <p:grpSpPr>
                  <a:xfrm>
                    <a:off x="4561234" y="1440405"/>
                    <a:ext cx="10766" cy="4045995"/>
                    <a:chOff x="4561234" y="1440405"/>
                    <a:chExt cx="10766" cy="4045995"/>
                  </a:xfrm>
                </p:grpSpPr>
                <p:grpSp>
                  <p:nvGrpSpPr>
                    <p:cNvPr id="1154" name="Group 44"/>
                    <p:cNvGrpSpPr/>
                    <p:nvPr/>
                  </p:nvGrpSpPr>
                  <p:grpSpPr>
                    <a:xfrm>
                      <a:off x="4572000" y="1447800"/>
                      <a:ext cx="0" cy="4038600"/>
                      <a:chOff x="4572000" y="1447800"/>
                      <a:chExt cx="0" cy="4038600"/>
                    </a:xfrm>
                  </p:grpSpPr>
                  <p:sp>
                    <p:nvSpPr>
                      <p:cNvPr id="1171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72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73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21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 dirty="0"/>
                      </a:p>
                    </p:txBody>
                  </p:sp>
                </p:grpSp>
                <p:grpSp>
                  <p:nvGrpSpPr>
                    <p:cNvPr id="1155" name="Group 45"/>
                    <p:cNvGrpSpPr/>
                    <p:nvPr/>
                  </p:nvGrpSpPr>
                  <p:grpSpPr>
                    <a:xfrm rot="20700000">
                      <a:off x="4572000" y="1447800"/>
                      <a:ext cx="0" cy="4038600"/>
                      <a:chOff x="4572000" y="1447800"/>
                      <a:chExt cx="0" cy="4038600"/>
                    </a:xfrm>
                  </p:grpSpPr>
                  <p:sp>
                    <p:nvSpPr>
                      <p:cNvPr id="1168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9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70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21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 dirty="0"/>
                      </a:p>
                    </p:txBody>
                  </p:sp>
                </p:grpSp>
                <p:grpSp>
                  <p:nvGrpSpPr>
                    <p:cNvPr id="1156" name="Group 49"/>
                    <p:cNvGrpSpPr/>
                    <p:nvPr/>
                  </p:nvGrpSpPr>
                  <p:grpSpPr>
                    <a:xfrm rot="19800000">
                      <a:off x="4561234" y="1440405"/>
                      <a:ext cx="0" cy="4038600"/>
                      <a:chOff x="4572000" y="1447800"/>
                      <a:chExt cx="0" cy="4038600"/>
                    </a:xfrm>
                  </p:grpSpPr>
                  <p:sp>
                    <p:nvSpPr>
                      <p:cNvPr id="1165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6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7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21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 dirty="0"/>
                      </a:p>
                    </p:txBody>
                  </p:sp>
                </p:grpSp>
                <p:grpSp>
                  <p:nvGrpSpPr>
                    <p:cNvPr id="1157" name="Group 57"/>
                    <p:cNvGrpSpPr/>
                    <p:nvPr/>
                  </p:nvGrpSpPr>
                  <p:grpSpPr>
                    <a:xfrm rot="900000">
                      <a:off x="4572000" y="1447800"/>
                      <a:ext cx="0" cy="4038600"/>
                      <a:chOff x="4572000" y="1447800"/>
                      <a:chExt cx="0" cy="4038600"/>
                    </a:xfrm>
                  </p:grpSpPr>
                  <p:sp>
                    <p:nvSpPr>
                      <p:cNvPr id="1162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3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4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21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 dirty="0"/>
                      </a:p>
                    </p:txBody>
                  </p:sp>
                </p:grpSp>
                <p:grpSp>
                  <p:nvGrpSpPr>
                    <p:cNvPr id="1158" name="Group 61"/>
                    <p:cNvGrpSpPr/>
                    <p:nvPr/>
                  </p:nvGrpSpPr>
                  <p:grpSpPr>
                    <a:xfrm rot="1800000">
                      <a:off x="4572000" y="1447800"/>
                      <a:ext cx="0" cy="4038600"/>
                      <a:chOff x="4572000" y="1447800"/>
                      <a:chExt cx="0" cy="4038600"/>
                    </a:xfrm>
                  </p:grpSpPr>
                  <p:sp>
                    <p:nvSpPr>
                      <p:cNvPr id="1159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0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1" name="Line 601"/>
                      <p:cNvSpPr>
                        <a:spLocks noChangeShapeType="1"/>
                      </p:cNvSpPr>
                      <p:nvPr/>
                    </p:nvSpPr>
                    <p:spPr bwMode="auto">
                      <a:xfrm rot="21300000" flipH="1" flipV="1">
                        <a:off x="4572000" y="1447800"/>
                        <a:ext cx="0" cy="403860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 dirty="0"/>
                      </a:p>
                    </p:txBody>
                  </p:sp>
                </p:grpSp>
              </p:grpSp>
              <p:grpSp>
                <p:nvGrpSpPr>
                  <p:cNvPr id="1126" name="Group 44"/>
                  <p:cNvGrpSpPr/>
                  <p:nvPr/>
                </p:nvGrpSpPr>
                <p:grpSpPr>
                  <a:xfrm rot="16200000">
                    <a:off x="4581081" y="1446115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51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52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53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27" name="Group 45"/>
                  <p:cNvGrpSpPr/>
                  <p:nvPr/>
                </p:nvGrpSpPr>
                <p:grpSpPr>
                  <a:xfrm rot="15300000">
                    <a:off x="4581081" y="1446115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48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9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50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28" name="Group 49"/>
                  <p:cNvGrpSpPr/>
                  <p:nvPr/>
                </p:nvGrpSpPr>
                <p:grpSpPr>
                  <a:xfrm rot="14400000">
                    <a:off x="4573686" y="1456881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45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6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7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29" name="Group 57"/>
                  <p:cNvGrpSpPr/>
                  <p:nvPr/>
                </p:nvGrpSpPr>
                <p:grpSpPr>
                  <a:xfrm rot="17100000">
                    <a:off x="4581081" y="1446115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42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3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4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30" name="Group 61"/>
                  <p:cNvGrpSpPr/>
                  <p:nvPr/>
                </p:nvGrpSpPr>
                <p:grpSpPr>
                  <a:xfrm rot="18000000">
                    <a:off x="4581081" y="1446115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39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0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1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31" name="Group 61"/>
                  <p:cNvGrpSpPr/>
                  <p:nvPr/>
                </p:nvGrpSpPr>
                <p:grpSpPr>
                  <a:xfrm rot="18900000">
                    <a:off x="4568166" y="1428750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36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37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38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132" name="Group 49"/>
                  <p:cNvGrpSpPr/>
                  <p:nvPr/>
                </p:nvGrpSpPr>
                <p:grpSpPr>
                  <a:xfrm rot="13500000">
                    <a:off x="4568166" y="1466849"/>
                    <a:ext cx="0" cy="4038600"/>
                    <a:chOff x="4572000" y="1447800"/>
                    <a:chExt cx="0" cy="4038600"/>
                  </a:xfrm>
                </p:grpSpPr>
                <p:sp>
                  <p:nvSpPr>
                    <p:cNvPr id="1133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34" name="Line 601"/>
                    <p:cNvSpPr>
                      <a:spLocks noChangeShapeType="1"/>
                    </p:cNvSpPr>
                    <p:nvPr/>
                  </p:nvSpPr>
                  <p:spPr bwMode="auto">
                    <a:xfrm rot="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35" name="Line 601"/>
                    <p:cNvSpPr>
                      <a:spLocks noChangeShapeType="1"/>
                    </p:cNvSpPr>
                    <p:nvPr/>
                  </p:nvSpPr>
                  <p:spPr bwMode="auto">
                    <a:xfrm rot="21300000" flipH="1" flipV="1">
                      <a:off x="4572000" y="1447800"/>
                      <a:ext cx="0" cy="403860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</p:grpSp>
          </p:grpSp>
          <p:sp>
            <p:nvSpPr>
              <p:cNvPr id="1121" name="Oval 67"/>
              <p:cNvSpPr>
                <a:spLocks noChangeArrowheads="1"/>
              </p:cNvSpPr>
              <p:nvPr/>
            </p:nvSpPr>
            <p:spPr bwMode="auto">
              <a:xfrm>
                <a:off x="2951163" y="1836738"/>
                <a:ext cx="3241675" cy="3241675"/>
              </a:xfrm>
              <a:prstGeom prst="ellipse">
                <a:avLst/>
              </a:prstGeom>
              <a:solidFill>
                <a:srgbClr val="000008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</p:grpSp>
        <p:pic>
          <p:nvPicPr>
            <p:cNvPr id="1174" name="Picture 69" descr="brai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13597" t="6580" r="12720" b="9830"/>
            <a:stretch>
              <a:fillRect/>
            </a:stretch>
          </p:blipFill>
          <p:spPr bwMode="auto">
            <a:xfrm>
              <a:off x="5719763" y="1720057"/>
              <a:ext cx="2124075" cy="2408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75" name="Group 1174"/>
            <p:cNvGrpSpPr/>
            <p:nvPr/>
          </p:nvGrpSpPr>
          <p:grpSpPr>
            <a:xfrm rot="18300000">
              <a:off x="7469205" y="1472396"/>
              <a:ext cx="853668" cy="27438"/>
              <a:chOff x="6918732" y="1994339"/>
              <a:chExt cx="853668" cy="27438"/>
            </a:xfrm>
          </p:grpSpPr>
          <p:cxnSp>
            <p:nvCxnSpPr>
              <p:cNvPr id="1176" name="Straight Arrow Connector 1175"/>
              <p:cNvCxnSpPr/>
              <p:nvPr/>
            </p:nvCxnSpPr>
            <p:spPr>
              <a:xfrm>
                <a:off x="6918732" y="1994339"/>
                <a:ext cx="228600" cy="1588"/>
              </a:xfrm>
              <a:prstGeom prst="straightConnector1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Straight Arrow Connector 1176"/>
              <p:cNvCxnSpPr/>
              <p:nvPr/>
            </p:nvCxnSpPr>
            <p:spPr>
              <a:xfrm rot="10800000">
                <a:off x="7543800" y="2020189"/>
                <a:ext cx="228600" cy="1588"/>
              </a:xfrm>
              <a:prstGeom prst="straightConnector1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8" name="TextBox 1177"/>
            <p:cNvSpPr txBox="1"/>
            <p:nvPr/>
          </p:nvSpPr>
          <p:spPr>
            <a:xfrm>
              <a:off x="8156137" y="838200"/>
              <a:ext cx="378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L</a:t>
              </a:r>
              <a:endParaRPr lang="en-US" i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204" name="Group 1203"/>
          <p:cNvGrpSpPr/>
          <p:nvPr/>
        </p:nvGrpSpPr>
        <p:grpSpPr>
          <a:xfrm>
            <a:off x="5114400" y="1929600"/>
            <a:ext cx="3330000" cy="1728000"/>
            <a:chOff x="5114400" y="2106600"/>
            <a:chExt cx="3330000" cy="1728000"/>
          </a:xfrm>
        </p:grpSpPr>
        <p:cxnSp>
          <p:nvCxnSpPr>
            <p:cNvPr id="1205" name="Straight Connector 1204"/>
            <p:cNvCxnSpPr/>
            <p:nvPr/>
          </p:nvCxnSpPr>
          <p:spPr>
            <a:xfrm>
              <a:off x="5114400" y="2106600"/>
              <a:ext cx="3330000" cy="1728000"/>
            </a:xfrm>
            <a:prstGeom prst="line">
              <a:avLst/>
            </a:prstGeom>
            <a:ln>
              <a:solidFill>
                <a:srgbClr val="FFFF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6" name="Straight Connector 1205"/>
            <p:cNvCxnSpPr/>
            <p:nvPr/>
          </p:nvCxnSpPr>
          <p:spPr>
            <a:xfrm>
              <a:off x="5281573" y="2116943"/>
              <a:ext cx="3024227" cy="1565257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7" name="Group 36"/>
            <p:cNvGrpSpPr>
              <a:grpSpLocks/>
            </p:cNvGrpSpPr>
            <p:nvPr/>
          </p:nvGrpSpPr>
          <p:grpSpPr bwMode="auto">
            <a:xfrm>
              <a:off x="6646056" y="2802732"/>
              <a:ext cx="271462" cy="242887"/>
              <a:chOff x="2688" y="1872"/>
              <a:chExt cx="207" cy="185"/>
            </a:xfrm>
          </p:grpSpPr>
          <p:sp>
            <p:nvSpPr>
              <p:cNvPr id="1208" name="AutoShape 37"/>
              <p:cNvSpPr>
                <a:spLocks noChangeArrowheads="1"/>
              </p:cNvSpPr>
              <p:nvPr/>
            </p:nvSpPr>
            <p:spPr bwMode="auto">
              <a:xfrm rot="10800000">
                <a:off x="2747" y="1872"/>
                <a:ext cx="92" cy="114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09" name="AutoShape 38"/>
              <p:cNvSpPr>
                <a:spLocks noChangeArrowheads="1"/>
              </p:cNvSpPr>
              <p:nvPr/>
            </p:nvSpPr>
            <p:spPr bwMode="auto">
              <a:xfrm rot="3565137">
                <a:off x="2700" y="1953"/>
                <a:ext cx="92" cy="115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10" name="AutoShape 39"/>
              <p:cNvSpPr>
                <a:spLocks noChangeArrowheads="1"/>
              </p:cNvSpPr>
              <p:nvPr/>
            </p:nvSpPr>
            <p:spPr bwMode="auto">
              <a:xfrm rot="-3604355">
                <a:off x="2792" y="1951"/>
                <a:ext cx="91" cy="115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11" name="Oval 40"/>
              <p:cNvSpPr>
                <a:spLocks noChangeArrowheads="1"/>
              </p:cNvSpPr>
              <p:nvPr/>
            </p:nvSpPr>
            <p:spPr bwMode="auto">
              <a:xfrm>
                <a:off x="2774" y="1963"/>
                <a:ext cx="40" cy="40"/>
              </a:xfrm>
              <a:prstGeom prst="ellipse">
                <a:avLst/>
              </a:pr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12" name="Oval 41"/>
              <p:cNvSpPr>
                <a:spLocks noChangeArrowheads="1"/>
              </p:cNvSpPr>
              <p:nvPr/>
            </p:nvSpPr>
            <p:spPr bwMode="auto">
              <a:xfrm>
                <a:off x="2766" y="1956"/>
                <a:ext cx="55" cy="56"/>
              </a:xfrm>
              <a:prstGeom prst="ellipse">
                <a:avLst/>
              </a:prstGeom>
              <a:noFill/>
              <a:ln w="28575">
                <a:solidFill>
                  <a:srgbClr val="00000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</p:grpSp>
      </p:grpSp>
      <p:grpSp>
        <p:nvGrpSpPr>
          <p:cNvPr id="1213" name="Group 1212"/>
          <p:cNvGrpSpPr/>
          <p:nvPr/>
        </p:nvGrpSpPr>
        <p:grpSpPr>
          <a:xfrm>
            <a:off x="5129375" y="883779"/>
            <a:ext cx="1728624" cy="2916253"/>
            <a:chOff x="3065558" y="1568690"/>
            <a:chExt cx="1728624" cy="2916253"/>
          </a:xfrm>
        </p:grpSpPr>
        <p:cxnSp>
          <p:nvCxnSpPr>
            <p:cNvPr id="1214" name="Straight Connector 1213"/>
            <p:cNvCxnSpPr/>
            <p:nvPr/>
          </p:nvCxnSpPr>
          <p:spPr>
            <a:xfrm rot="5400000" flipH="1" flipV="1">
              <a:off x="2758104" y="2326789"/>
              <a:ext cx="2564262" cy="1507895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5" name="Straight Connector 1214"/>
            <p:cNvCxnSpPr/>
            <p:nvPr/>
          </p:nvCxnSpPr>
          <p:spPr>
            <a:xfrm rot="5400000" flipH="1" flipV="1">
              <a:off x="2464785" y="2169463"/>
              <a:ext cx="2916253" cy="1714708"/>
            </a:xfrm>
            <a:prstGeom prst="line">
              <a:avLst/>
            </a:prstGeom>
            <a:ln>
              <a:solidFill>
                <a:srgbClr val="FFFF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6" name="Group 36"/>
            <p:cNvGrpSpPr>
              <a:grpSpLocks/>
            </p:cNvGrpSpPr>
            <p:nvPr/>
          </p:nvGrpSpPr>
          <p:grpSpPr bwMode="auto">
            <a:xfrm>
              <a:off x="3969496" y="2741941"/>
              <a:ext cx="271462" cy="242888"/>
              <a:chOff x="2461" y="1813"/>
              <a:chExt cx="207" cy="185"/>
            </a:xfrm>
          </p:grpSpPr>
          <p:sp>
            <p:nvSpPr>
              <p:cNvPr id="1217" name="AutoShape 37"/>
              <p:cNvSpPr>
                <a:spLocks noChangeArrowheads="1"/>
              </p:cNvSpPr>
              <p:nvPr/>
            </p:nvSpPr>
            <p:spPr bwMode="auto">
              <a:xfrm rot="10800000">
                <a:off x="2520" y="1813"/>
                <a:ext cx="92" cy="114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18" name="AutoShape 38"/>
              <p:cNvSpPr>
                <a:spLocks noChangeArrowheads="1"/>
              </p:cNvSpPr>
              <p:nvPr/>
            </p:nvSpPr>
            <p:spPr bwMode="auto">
              <a:xfrm rot="3565137">
                <a:off x="2473" y="1894"/>
                <a:ext cx="92" cy="115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19" name="AutoShape 39"/>
              <p:cNvSpPr>
                <a:spLocks noChangeArrowheads="1"/>
              </p:cNvSpPr>
              <p:nvPr/>
            </p:nvSpPr>
            <p:spPr bwMode="auto">
              <a:xfrm rot="17995645">
                <a:off x="2565" y="1892"/>
                <a:ext cx="91" cy="115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  <p:sp>
            <p:nvSpPr>
              <p:cNvPr id="1221" name="Oval 41"/>
              <p:cNvSpPr>
                <a:spLocks noChangeArrowheads="1"/>
              </p:cNvSpPr>
              <p:nvPr/>
            </p:nvSpPr>
            <p:spPr bwMode="auto">
              <a:xfrm>
                <a:off x="2541" y="1891"/>
                <a:ext cx="55" cy="5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rgbClr val="00000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002060"/>
                  </a:solidFill>
                  <a:latin typeface="Calibri" pitchFamily="-109" charset="0"/>
                </a:endParaRPr>
              </a:p>
            </p:txBody>
          </p:sp>
        </p:grpSp>
      </p:grpSp>
      <p:grpSp>
        <p:nvGrpSpPr>
          <p:cNvPr id="1222" name="Group 1221"/>
          <p:cNvGrpSpPr/>
          <p:nvPr/>
        </p:nvGrpSpPr>
        <p:grpSpPr>
          <a:xfrm>
            <a:off x="5105399" y="1127187"/>
            <a:ext cx="2259835" cy="3265427"/>
            <a:chOff x="3200399" y="2041588"/>
            <a:chExt cx="2259835" cy="3265427"/>
          </a:xfrm>
        </p:grpSpPr>
        <p:grpSp>
          <p:nvGrpSpPr>
            <p:cNvPr id="1223" name="Group 161"/>
            <p:cNvGrpSpPr/>
            <p:nvPr/>
          </p:nvGrpSpPr>
          <p:grpSpPr>
            <a:xfrm rot="1860000">
              <a:off x="3344922" y="4069986"/>
              <a:ext cx="660338" cy="16689"/>
              <a:chOff x="6925616" y="1694798"/>
              <a:chExt cx="660338" cy="16689"/>
            </a:xfrm>
          </p:grpSpPr>
          <p:cxnSp>
            <p:nvCxnSpPr>
              <p:cNvPr id="1228" name="Straight Arrow Connector 1227"/>
              <p:cNvCxnSpPr/>
              <p:nvPr/>
            </p:nvCxnSpPr>
            <p:spPr>
              <a:xfrm>
                <a:off x="6925616" y="1709899"/>
                <a:ext cx="228600" cy="1588"/>
              </a:xfrm>
              <a:prstGeom prst="straightConnector1">
                <a:avLst/>
              </a:prstGeom>
              <a:ln>
                <a:solidFill>
                  <a:srgbClr val="FFFFFF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9" name="Straight Arrow Connector 1228"/>
              <p:cNvCxnSpPr/>
              <p:nvPr/>
            </p:nvCxnSpPr>
            <p:spPr>
              <a:xfrm rot="10800000">
                <a:off x="7357354" y="1694798"/>
                <a:ext cx="228600" cy="1588"/>
              </a:xfrm>
              <a:prstGeom prst="straightConnector1">
                <a:avLst/>
              </a:prstGeom>
              <a:ln>
                <a:solidFill>
                  <a:srgbClr val="FFFFFF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4" name="TextBox 1223"/>
            <p:cNvSpPr txBox="1"/>
            <p:nvPr/>
          </p:nvSpPr>
          <p:spPr>
            <a:xfrm>
              <a:off x="3200399" y="3505201"/>
              <a:ext cx="40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baseline="-25000" dirty="0" err="1" smtClean="0">
                  <a:solidFill>
                    <a:schemeClr val="bg1"/>
                  </a:solidFill>
                </a:rPr>
                <a:t>p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1225" name="Straight Connector 1224"/>
            <p:cNvCxnSpPr/>
            <p:nvPr/>
          </p:nvCxnSpPr>
          <p:spPr>
            <a:xfrm rot="5400000">
              <a:off x="3244090" y="3598105"/>
              <a:ext cx="3265427" cy="152394"/>
            </a:xfrm>
            <a:prstGeom prst="line">
              <a:avLst/>
            </a:prstGeom>
            <a:ln w="25400" cap="flat" cmpd="sng" algn="ctr">
              <a:solidFill>
                <a:schemeClr val="bg1"/>
              </a:solidFill>
              <a:prstDash val="lg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6" name="Arc 1225"/>
            <p:cNvSpPr/>
            <p:nvPr/>
          </p:nvSpPr>
          <p:spPr>
            <a:xfrm rot="11091238">
              <a:off x="3955619" y="3086569"/>
              <a:ext cx="1504615" cy="1041616"/>
            </a:xfrm>
            <a:prstGeom prst="arc">
              <a:avLst>
                <a:gd name="adj1" fmla="val 15018287"/>
                <a:gd name="adj2" fmla="val 20816655"/>
              </a:avLst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7" name="TextBox 1226"/>
            <p:cNvSpPr txBox="1"/>
            <p:nvPr/>
          </p:nvSpPr>
          <p:spPr>
            <a:xfrm>
              <a:off x="4241711" y="3669269"/>
              <a:ext cx="3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a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43" name="Group 1242"/>
          <p:cNvGrpSpPr/>
          <p:nvPr/>
        </p:nvGrpSpPr>
        <p:grpSpPr>
          <a:xfrm>
            <a:off x="4572000" y="4953000"/>
            <a:ext cx="3595856" cy="685800"/>
            <a:chOff x="4572000" y="5068669"/>
            <a:chExt cx="3595856" cy="685800"/>
          </a:xfrm>
        </p:grpSpPr>
        <p:sp>
          <p:nvSpPr>
            <p:cNvPr id="1242" name="TextBox 1241"/>
            <p:cNvSpPr txBox="1"/>
            <p:nvPr/>
          </p:nvSpPr>
          <p:spPr>
            <a:xfrm>
              <a:off x="4572000" y="5068669"/>
              <a:ext cx="35958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dirty="0" smtClean="0">
                  <a:sym typeface="Wingdings" pitchFamily="2" charset="2"/>
                </a:rPr>
                <a:t> No Depth of Interaction knowledge</a:t>
              </a:r>
            </a:p>
            <a:p>
              <a:r>
                <a:rPr lang="en-US" dirty="0" smtClean="0">
                  <a:sym typeface="Wingdings"/>
                </a:rPr>
                <a:t>  </a:t>
              </a:r>
              <a:r>
                <a:rPr lang="en-US" dirty="0" err="1" smtClean="0">
                  <a:sym typeface="Wingdings"/>
                </a:rPr>
                <a:t></a:t>
              </a:r>
              <a:r>
                <a:rPr lang="en-US" dirty="0" smtClean="0">
                  <a:sym typeface="Wingdings"/>
                </a:rPr>
                <a:t> </a:t>
              </a:r>
              <a:r>
                <a:rPr lang="en-US" dirty="0" smtClean="0">
                  <a:sym typeface="Wingdings" pitchFamily="2" charset="2"/>
                </a:rPr>
                <a:t>Parallax error </a:t>
              </a:r>
              <a:endParaRPr lang="en-GB" dirty="0" smtClean="0"/>
            </a:p>
          </p:txBody>
        </p:sp>
        <p:graphicFrame>
          <p:nvGraphicFramePr>
            <p:cNvPr id="1230" name="Object 1"/>
            <p:cNvGraphicFramePr>
              <a:graphicFrameLocks noChangeAspect="1"/>
            </p:cNvGraphicFramePr>
            <p:nvPr/>
          </p:nvGraphicFramePr>
          <p:xfrm>
            <a:off x="6400800" y="5421094"/>
            <a:ext cx="1595438" cy="333375"/>
          </p:xfrm>
          <a:graphic>
            <a:graphicData uri="http://schemas.openxmlformats.org/presentationml/2006/ole">
              <p:oleObj spid="_x0000_s19458" name="Equation" r:id="rId7" imgW="787400" imgH="203200" progId="Equation.3">
                <p:embed/>
              </p:oleObj>
            </a:graphicData>
          </a:graphic>
        </p:graphicFrame>
      </p:grpSp>
      <p:grpSp>
        <p:nvGrpSpPr>
          <p:cNvPr id="1237" name="Group 1236"/>
          <p:cNvGrpSpPr/>
          <p:nvPr/>
        </p:nvGrpSpPr>
        <p:grpSpPr>
          <a:xfrm>
            <a:off x="4572000" y="5715000"/>
            <a:ext cx="4114800" cy="688975"/>
            <a:chOff x="4572000" y="5282644"/>
            <a:chExt cx="4114800" cy="688975"/>
          </a:xfrm>
        </p:grpSpPr>
        <p:sp>
          <p:nvSpPr>
            <p:cNvPr id="1235" name="TextBox 1234"/>
            <p:cNvSpPr txBox="1"/>
            <p:nvPr/>
          </p:nvSpPr>
          <p:spPr>
            <a:xfrm>
              <a:off x="4572000" y="5442465"/>
              <a:ext cx="2172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dirty="0" smtClean="0">
                  <a:sym typeface="Wingdings" pitchFamily="2" charset="2"/>
                </a:rPr>
                <a:t> Detection efficiency</a:t>
              </a:r>
              <a:endParaRPr lang="en-GB" dirty="0" smtClean="0"/>
            </a:p>
          </p:txBody>
        </p:sp>
        <p:graphicFrame>
          <p:nvGraphicFramePr>
            <p:cNvPr id="1236" name="Object 2"/>
            <p:cNvGraphicFramePr>
              <a:graphicFrameLocks noChangeAspect="1"/>
            </p:cNvGraphicFramePr>
            <p:nvPr/>
          </p:nvGraphicFramePr>
          <p:xfrm>
            <a:off x="6757987" y="5282644"/>
            <a:ext cx="1928813" cy="688975"/>
          </p:xfrm>
          <a:graphic>
            <a:graphicData uri="http://schemas.openxmlformats.org/presentationml/2006/ole">
              <p:oleObj spid="_x0000_s19460" name="Equation" r:id="rId8" imgW="952500" imgH="419100" progId="Equation.3">
                <p:embed/>
              </p:oleObj>
            </a:graphicData>
          </a:graphic>
        </p:graphicFrame>
      </p:grpSp>
      <p:grpSp>
        <p:nvGrpSpPr>
          <p:cNvPr id="122" name="Group 121"/>
          <p:cNvGrpSpPr/>
          <p:nvPr/>
        </p:nvGrpSpPr>
        <p:grpSpPr>
          <a:xfrm>
            <a:off x="2213198" y="1594848"/>
            <a:ext cx="4644803" cy="1474649"/>
            <a:chOff x="2213198" y="1594848"/>
            <a:chExt cx="4644803" cy="1474649"/>
          </a:xfrm>
        </p:grpSpPr>
        <p:sp>
          <p:nvSpPr>
            <p:cNvPr id="1246" name="Right Arrow 1245"/>
            <p:cNvSpPr/>
            <p:nvPr/>
          </p:nvSpPr>
          <p:spPr>
            <a:xfrm>
              <a:off x="2213198" y="1594848"/>
              <a:ext cx="2279562" cy="1474649"/>
            </a:xfrm>
            <a:prstGeom prst="rightArrow">
              <a:avLst>
                <a:gd name="adj1" fmla="val 47559"/>
                <a:gd name="adj2" fmla="val 81519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</a:rPr>
                <a:t>Radial </a:t>
              </a:r>
            </a:p>
            <a:p>
              <a:pPr algn="ctr"/>
              <a:r>
                <a:rPr lang="en-US" sz="2000" b="1" dirty="0" smtClean="0">
                  <a:solidFill>
                    <a:srgbClr val="000000"/>
                  </a:solidFill>
                </a:rPr>
                <a:t>resolution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21" name="Left Arrow 120"/>
            <p:cNvSpPr/>
            <p:nvPr/>
          </p:nvSpPr>
          <p:spPr>
            <a:xfrm>
              <a:off x="4516463" y="1629078"/>
              <a:ext cx="2341538" cy="1406188"/>
            </a:xfrm>
            <a:prstGeom prst="leftArrow">
              <a:avLst>
                <a:gd name="adj1" fmla="val 50000"/>
                <a:gd name="adj2" fmla="val 81981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</a:rPr>
                <a:t>Detection Efficiency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PET to AX-PET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58775" y="737036"/>
            <a:ext cx="3854450" cy="5063094"/>
            <a:chOff x="358775" y="737036"/>
            <a:chExt cx="3854450" cy="5063094"/>
          </a:xfrm>
        </p:grpSpPr>
        <p:pic>
          <p:nvPicPr>
            <p:cNvPr id="177" name="Picture 9" descr="radialcrystal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775" y="737036"/>
              <a:ext cx="3854450" cy="408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78" name="Group 177"/>
            <p:cNvGrpSpPr/>
            <p:nvPr/>
          </p:nvGrpSpPr>
          <p:grpSpPr>
            <a:xfrm>
              <a:off x="545593" y="4876800"/>
              <a:ext cx="2821386" cy="923330"/>
              <a:chOff x="532469" y="3227694"/>
              <a:chExt cx="2821386" cy="923330"/>
            </a:xfrm>
          </p:grpSpPr>
          <p:sp>
            <p:nvSpPr>
              <p:cNvPr id="179" name="TextBox 178"/>
              <p:cNvSpPr txBox="1"/>
              <p:nvPr/>
            </p:nvSpPr>
            <p:spPr>
              <a:xfrm>
                <a:off x="1191897" y="3227694"/>
                <a:ext cx="2161958" cy="92333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short radial oriented, 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block readout 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crystals</a:t>
                </a:r>
                <a:endParaRPr lang="en-GB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532469" y="3227694"/>
                <a:ext cx="673607" cy="3693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From </a:t>
                </a:r>
                <a:endParaRPr lang="en-US" dirty="0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4343400" y="753844"/>
            <a:ext cx="4752000" cy="5808286"/>
            <a:chOff x="4343400" y="753844"/>
            <a:chExt cx="4752000" cy="5808286"/>
          </a:xfrm>
        </p:grpSpPr>
        <p:pic>
          <p:nvPicPr>
            <p:cNvPr id="20" name="Picture 11" descr="axialcrystal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3400" y="753844"/>
              <a:ext cx="4752000" cy="4843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1" name="Group 180"/>
            <p:cNvGrpSpPr/>
            <p:nvPr/>
          </p:nvGrpSpPr>
          <p:grpSpPr>
            <a:xfrm>
              <a:off x="5579182" y="5638800"/>
              <a:ext cx="2735688" cy="923330"/>
              <a:chOff x="5184322" y="4014658"/>
              <a:chExt cx="2735688" cy="923330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5786230" y="4014658"/>
                <a:ext cx="2133780" cy="92333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  <a:sym typeface="Wingdings" pitchFamily="2" charset="2"/>
                  </a:rPr>
                  <a:t>long axially oriented, 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  <a:sym typeface="Wingdings" pitchFamily="2" charset="2"/>
                  </a:rPr>
                  <a:t>individually readout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  <a:sym typeface="Wingdings" pitchFamily="2" charset="2"/>
                  </a:rPr>
                  <a:t> crystals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endParaRPr lang="en-GB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5184322" y="4014658"/>
                <a:ext cx="593018" cy="3693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  <a:sym typeface="Wingdings" pitchFamily="2" charset="2"/>
                  </a:rPr>
                  <a:t>… to 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26" name="Picture 13" descr="4layeraxialpet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753844"/>
            <a:ext cx="4752000" cy="4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9626600" y="1041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982" y="1733563"/>
            <a:ext cx="3938035" cy="1695437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/>
          <a:lstStyle/>
          <a:p>
            <a:r>
              <a:rPr lang="en-US" dirty="0" smtClean="0"/>
              <a:t>The concept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the demonstrator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4419600" y="3429000"/>
            <a:ext cx="4724400" cy="2895600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crystal+WLS</a:t>
            </a:r>
            <a:r>
              <a:rPr lang="en-US" dirty="0" smtClean="0"/>
              <a:t> “grid”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86" name="Slide Number Placeholder 58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95" name="Picture 13" descr="4layeraxialpet"/>
          <p:cNvPicPr>
            <a:picLocks noChangeArrowheads="1"/>
          </p:cNvPicPr>
          <p:nvPr/>
        </p:nvPicPr>
        <p:blipFill>
          <a:blip r:embed="rId3" cstate="print"/>
          <a:srcRect r="22922" b="34175"/>
          <a:stretch>
            <a:fillRect/>
          </a:stretch>
        </p:blipFill>
        <p:spPr bwMode="auto">
          <a:xfrm>
            <a:off x="381000" y="737036"/>
            <a:ext cx="2971800" cy="269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4" name="Picture 713" descr="EvalModul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958850"/>
            <a:ext cx="4105275" cy="2470150"/>
          </a:xfrm>
          <a:prstGeom prst="rect">
            <a:avLst/>
          </a:prstGeom>
          <a:noFill/>
        </p:spPr>
      </p:pic>
      <p:sp>
        <p:nvSpPr>
          <p:cNvPr id="751" name="Down Arrow Callout 750"/>
          <p:cNvSpPr/>
          <p:nvPr/>
        </p:nvSpPr>
        <p:spPr>
          <a:xfrm>
            <a:off x="6134172" y="1752600"/>
            <a:ext cx="647628" cy="1143000"/>
          </a:xfrm>
          <a:prstGeom prst="downArrowCallou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TextBox 776"/>
          <p:cNvSpPr txBox="1"/>
          <p:nvPr/>
        </p:nvSpPr>
        <p:spPr>
          <a:xfrm>
            <a:off x="7029873" y="3581400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scintillation light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778" name="TextBox 777"/>
          <p:cNvSpPr txBox="1"/>
          <p:nvPr/>
        </p:nvSpPr>
        <p:spPr>
          <a:xfrm>
            <a:off x="7029873" y="3883223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wavelength shifted light</a:t>
            </a:r>
            <a:endParaRPr lang="en-US" sz="1400" b="1" dirty="0">
              <a:solidFill>
                <a:srgbClr val="008000"/>
              </a:solidFill>
            </a:endParaRPr>
          </a:p>
        </p:txBody>
      </p:sp>
      <p:grpSp>
        <p:nvGrpSpPr>
          <p:cNvPr id="844" name="Group 843"/>
          <p:cNvGrpSpPr/>
          <p:nvPr/>
        </p:nvGrpSpPr>
        <p:grpSpPr>
          <a:xfrm>
            <a:off x="4724400" y="4188023"/>
            <a:ext cx="4390364" cy="1910954"/>
            <a:chOff x="4724400" y="4188023"/>
            <a:chExt cx="4390364" cy="1910954"/>
          </a:xfrm>
        </p:grpSpPr>
        <p:grpSp>
          <p:nvGrpSpPr>
            <p:cNvPr id="774" name="Group 773"/>
            <p:cNvGrpSpPr/>
            <p:nvPr/>
          </p:nvGrpSpPr>
          <p:grpSpPr>
            <a:xfrm>
              <a:off x="4922840" y="4188023"/>
              <a:ext cx="4191924" cy="1910954"/>
              <a:chOff x="4922840" y="4188023"/>
              <a:chExt cx="4191924" cy="1910954"/>
            </a:xfrm>
          </p:grpSpPr>
          <p:sp>
            <p:nvSpPr>
              <p:cNvPr id="675" name="AutoShape 17"/>
              <p:cNvSpPr>
                <a:spLocks noChangeArrowheads="1"/>
              </p:cNvSpPr>
              <p:nvPr/>
            </p:nvSpPr>
            <p:spPr bwMode="auto">
              <a:xfrm flipH="1">
                <a:off x="5843193" y="4512538"/>
                <a:ext cx="1954009" cy="1296950"/>
              </a:xfrm>
              <a:prstGeom prst="cube">
                <a:avLst>
                  <a:gd name="adj" fmla="val 96319"/>
                </a:avLst>
              </a:prstGeom>
              <a:solidFill>
                <a:srgbClr val="00FF00">
                  <a:alpha val="25000"/>
                </a:srgbClr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773" name="Group 772"/>
              <p:cNvGrpSpPr/>
              <p:nvPr/>
            </p:nvGrpSpPr>
            <p:grpSpPr>
              <a:xfrm>
                <a:off x="4922840" y="4188023"/>
                <a:ext cx="4191924" cy="1910954"/>
                <a:chOff x="4922840" y="4188023"/>
                <a:chExt cx="4191924" cy="1910954"/>
              </a:xfrm>
            </p:grpSpPr>
            <p:sp>
              <p:nvSpPr>
                <p:cNvPr id="752" name="TextBox 751"/>
                <p:cNvSpPr txBox="1"/>
                <p:nvPr/>
              </p:nvSpPr>
              <p:spPr>
                <a:xfrm>
                  <a:off x="4922840" y="5410200"/>
                  <a:ext cx="69101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Crystal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3" name="TextBox 752"/>
                <p:cNvSpPr txBox="1"/>
                <p:nvPr/>
              </p:nvSpPr>
              <p:spPr>
                <a:xfrm>
                  <a:off x="6842332" y="5791200"/>
                  <a:ext cx="50814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WLS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5" name="TextBox 754"/>
                <p:cNvSpPr txBox="1"/>
                <p:nvPr/>
              </p:nvSpPr>
              <p:spPr>
                <a:xfrm>
                  <a:off x="8495371" y="4419600"/>
                  <a:ext cx="6193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0000"/>
                      </a:solidFill>
                    </a:rPr>
                    <a:t>MPPC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4" name="TextBox 753"/>
                <p:cNvSpPr txBox="1"/>
                <p:nvPr/>
              </p:nvSpPr>
              <p:spPr>
                <a:xfrm>
                  <a:off x="5599771" y="4188023"/>
                  <a:ext cx="6193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0000"/>
                      </a:solidFill>
                    </a:rPr>
                    <a:t>MPPC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38" name="Group 837"/>
            <p:cNvGrpSpPr/>
            <p:nvPr/>
          </p:nvGrpSpPr>
          <p:grpSpPr>
            <a:xfrm>
              <a:off x="4724400" y="4603395"/>
              <a:ext cx="3967220" cy="806805"/>
              <a:chOff x="4724400" y="4620132"/>
              <a:chExt cx="3967220" cy="806805"/>
            </a:xfrm>
          </p:grpSpPr>
          <p:cxnSp>
            <p:nvCxnSpPr>
              <p:cNvPr id="839" name="Straight Connector 838"/>
              <p:cNvCxnSpPr/>
              <p:nvPr/>
            </p:nvCxnSpPr>
            <p:spPr>
              <a:xfrm flipV="1">
                <a:off x="4724400" y="5198341"/>
                <a:ext cx="3729800" cy="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Straight Connector 839"/>
              <p:cNvCxnSpPr/>
              <p:nvPr/>
            </p:nvCxnSpPr>
            <p:spPr>
              <a:xfrm rot="10800000">
                <a:off x="8454201" y="5198492"/>
                <a:ext cx="237419" cy="2206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Straight Connector 840"/>
              <p:cNvCxnSpPr/>
              <p:nvPr/>
            </p:nvCxnSpPr>
            <p:spPr>
              <a:xfrm rot="16200000" flipH="1">
                <a:off x="8169098" y="4909235"/>
                <a:ext cx="578204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2" name="AutoShape 20"/>
              <p:cNvSpPr>
                <a:spLocks noChangeAspect="1" noChangeArrowheads="1"/>
              </p:cNvSpPr>
              <p:nvPr/>
            </p:nvSpPr>
            <p:spPr bwMode="auto">
              <a:xfrm rot="16200000">
                <a:off x="6304607" y="3039926"/>
                <a:ext cx="806805" cy="3967218"/>
              </a:xfrm>
              <a:prstGeom prst="cube">
                <a:avLst>
                  <a:gd name="adj" fmla="val 27336"/>
                </a:avLst>
              </a:prstGeom>
              <a:solidFill>
                <a:srgbClr val="CCCCFF">
                  <a:alpha val="50000"/>
                </a:srgbClr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</p:grpSp>
      <p:sp>
        <p:nvSpPr>
          <p:cNvPr id="705" name="Freeform 704"/>
          <p:cNvSpPr/>
          <p:nvPr/>
        </p:nvSpPr>
        <p:spPr>
          <a:xfrm rot="600000">
            <a:off x="6439554" y="3901032"/>
            <a:ext cx="280610" cy="862891"/>
          </a:xfrm>
          <a:custGeom>
            <a:avLst/>
            <a:gdLst>
              <a:gd name="connsiteX0" fmla="*/ 0 w 309033"/>
              <a:gd name="connsiteY0" fmla="*/ 0 h 660400"/>
              <a:gd name="connsiteX1" fmla="*/ 146050 w 309033"/>
              <a:gd name="connsiteY1" fmla="*/ 107950 h 660400"/>
              <a:gd name="connsiteX2" fmla="*/ 12700 w 309033"/>
              <a:gd name="connsiteY2" fmla="*/ 184150 h 660400"/>
              <a:gd name="connsiteX3" fmla="*/ 190500 w 309033"/>
              <a:gd name="connsiteY3" fmla="*/ 247650 h 660400"/>
              <a:gd name="connsiteX4" fmla="*/ 63500 w 309033"/>
              <a:gd name="connsiteY4" fmla="*/ 336550 h 660400"/>
              <a:gd name="connsiteX5" fmla="*/ 241300 w 309033"/>
              <a:gd name="connsiteY5" fmla="*/ 374650 h 660400"/>
              <a:gd name="connsiteX6" fmla="*/ 95250 w 309033"/>
              <a:gd name="connsiteY6" fmla="*/ 469900 h 660400"/>
              <a:gd name="connsiteX7" fmla="*/ 298450 w 309033"/>
              <a:gd name="connsiteY7" fmla="*/ 527050 h 660400"/>
              <a:gd name="connsiteX8" fmla="*/ 158750 w 309033"/>
              <a:gd name="connsiteY8" fmla="*/ 609600 h 660400"/>
              <a:gd name="connsiteX9" fmla="*/ 273050 w 309033"/>
              <a:gd name="connsiteY9" fmla="*/ 660400 h 660400"/>
              <a:gd name="connsiteX10" fmla="*/ 273050 w 309033"/>
              <a:gd name="connsiteY10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9033" h="660400">
                <a:moveTo>
                  <a:pt x="0" y="0"/>
                </a:moveTo>
                <a:cubicBezTo>
                  <a:pt x="71966" y="38629"/>
                  <a:pt x="143933" y="77258"/>
                  <a:pt x="146050" y="107950"/>
                </a:cubicBezTo>
                <a:cubicBezTo>
                  <a:pt x="148167" y="138642"/>
                  <a:pt x="5292" y="160867"/>
                  <a:pt x="12700" y="184150"/>
                </a:cubicBezTo>
                <a:cubicBezTo>
                  <a:pt x="20108" y="207433"/>
                  <a:pt x="182033" y="222250"/>
                  <a:pt x="190500" y="247650"/>
                </a:cubicBezTo>
                <a:cubicBezTo>
                  <a:pt x="198967" y="273050"/>
                  <a:pt x="55033" y="315383"/>
                  <a:pt x="63500" y="336550"/>
                </a:cubicBezTo>
                <a:cubicBezTo>
                  <a:pt x="71967" y="357717"/>
                  <a:pt x="236008" y="352425"/>
                  <a:pt x="241300" y="374650"/>
                </a:cubicBezTo>
                <a:cubicBezTo>
                  <a:pt x="246592" y="396875"/>
                  <a:pt x="85725" y="444500"/>
                  <a:pt x="95250" y="469900"/>
                </a:cubicBezTo>
                <a:cubicBezTo>
                  <a:pt x="104775" y="495300"/>
                  <a:pt x="287867" y="503767"/>
                  <a:pt x="298450" y="527050"/>
                </a:cubicBezTo>
                <a:cubicBezTo>
                  <a:pt x="309033" y="550333"/>
                  <a:pt x="162983" y="587375"/>
                  <a:pt x="158750" y="609600"/>
                </a:cubicBezTo>
                <a:cubicBezTo>
                  <a:pt x="154517" y="631825"/>
                  <a:pt x="273050" y="660400"/>
                  <a:pt x="273050" y="660400"/>
                </a:cubicBezTo>
                <a:lnTo>
                  <a:pt x="273050" y="660400"/>
                </a:lnTo>
              </a:path>
            </a:pathLst>
          </a:custGeom>
          <a:ln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2" name="Group 881"/>
          <p:cNvGrpSpPr/>
          <p:nvPr/>
        </p:nvGrpSpPr>
        <p:grpSpPr>
          <a:xfrm>
            <a:off x="4589541" y="3429000"/>
            <a:ext cx="744459" cy="993576"/>
            <a:chOff x="4021741" y="3720037"/>
            <a:chExt cx="744459" cy="993576"/>
          </a:xfrm>
        </p:grpSpPr>
        <p:sp>
          <p:nvSpPr>
            <p:cNvPr id="874" name="Line 11"/>
            <p:cNvSpPr>
              <a:spLocks noChangeShapeType="1"/>
            </p:cNvSpPr>
            <p:nvPr/>
          </p:nvSpPr>
          <p:spPr bwMode="auto">
            <a:xfrm>
              <a:off x="4021742" y="3829991"/>
              <a:ext cx="0" cy="3988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875" name="Line 10"/>
            <p:cNvSpPr>
              <a:spLocks noChangeShapeType="1"/>
            </p:cNvSpPr>
            <p:nvPr/>
          </p:nvSpPr>
          <p:spPr bwMode="auto">
            <a:xfrm flipH="1">
              <a:off x="4021741" y="4228824"/>
              <a:ext cx="457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876" name="Line 9"/>
            <p:cNvSpPr>
              <a:spLocks noChangeShapeType="1"/>
            </p:cNvSpPr>
            <p:nvPr/>
          </p:nvSpPr>
          <p:spPr bwMode="auto">
            <a:xfrm flipH="1" flipV="1">
              <a:off x="4021742" y="4228824"/>
              <a:ext cx="333298" cy="3309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877" name="Text Box 8"/>
            <p:cNvSpPr txBox="1">
              <a:spLocks noChangeArrowheads="1"/>
            </p:cNvSpPr>
            <p:nvPr/>
          </p:nvSpPr>
          <p:spPr bwMode="auto">
            <a:xfrm>
              <a:off x="4038600" y="3720037"/>
              <a:ext cx="28725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x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878" name="Text Box 7"/>
            <p:cNvSpPr txBox="1">
              <a:spLocks noChangeArrowheads="1"/>
            </p:cNvSpPr>
            <p:nvPr/>
          </p:nvSpPr>
          <p:spPr bwMode="auto">
            <a:xfrm>
              <a:off x="4350342" y="4405836"/>
              <a:ext cx="2909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y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880" name="Text Box 8"/>
            <p:cNvSpPr txBox="1">
              <a:spLocks noChangeArrowheads="1"/>
            </p:cNvSpPr>
            <p:nvPr/>
          </p:nvSpPr>
          <p:spPr bwMode="auto">
            <a:xfrm>
              <a:off x="4478942" y="4069378"/>
              <a:ext cx="28725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z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</p:grpSp>
      <p:grpSp>
        <p:nvGrpSpPr>
          <p:cNvPr id="884" name="Group 883"/>
          <p:cNvGrpSpPr/>
          <p:nvPr/>
        </p:nvGrpSpPr>
        <p:grpSpPr>
          <a:xfrm>
            <a:off x="105599" y="3581400"/>
            <a:ext cx="4288273" cy="2058816"/>
            <a:chOff x="86391" y="3886200"/>
            <a:chExt cx="4288273" cy="2058816"/>
          </a:xfrm>
        </p:grpSpPr>
        <p:sp>
          <p:nvSpPr>
            <p:cNvPr id="846" name="Rectangle 845"/>
            <p:cNvSpPr/>
            <p:nvPr/>
          </p:nvSpPr>
          <p:spPr>
            <a:xfrm>
              <a:off x="86391" y="4495800"/>
              <a:ext cx="4288273" cy="144921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tIns="108000" bIns="10800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Light transport along the bars and the strips by means of 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total internal reflection</a:t>
              </a:r>
              <a:r>
                <a:rPr lang="en-US" sz="1600" dirty="0" smtClean="0">
                  <a:solidFill>
                    <a:srgbClr val="0000FF"/>
                  </a:solidFill>
                </a:rPr>
                <a:t> 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Light detection </a:t>
              </a:r>
            </a:p>
            <a:p>
              <a:r>
                <a:rPr lang="en-US" sz="1600" dirty="0" smtClean="0">
                  <a:solidFill>
                    <a:srgbClr val="000000"/>
                  </a:solidFill>
                </a:rPr>
                <a:t>   - crystals: 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energy</a:t>
              </a:r>
              <a:r>
                <a:rPr lang="en-US" sz="16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1600" dirty="0" smtClean="0">
                  <a:solidFill>
                    <a:srgbClr val="000000"/>
                  </a:solidFill>
                </a:rPr>
                <a:t>and </a:t>
              </a:r>
              <a:r>
                <a:rPr lang="en-US" sz="1600" b="1" dirty="0" err="1" smtClean="0">
                  <a:solidFill>
                    <a:srgbClr val="0000FF"/>
                  </a:solidFill>
                </a:rPr>
                <a:t>x,y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-location</a:t>
              </a:r>
              <a:r>
                <a:rPr lang="en-US" sz="1600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600" dirty="0" smtClean="0">
                  <a:solidFill>
                    <a:srgbClr val="000000"/>
                  </a:solidFill>
                </a:rPr>
                <a:t>   - WLS strips: </a:t>
              </a:r>
              <a:r>
                <a:rPr lang="en-US" sz="1600" b="1" dirty="0" err="1" smtClean="0">
                  <a:solidFill>
                    <a:srgbClr val="0000FF"/>
                  </a:solidFill>
                </a:rPr>
                <a:t>z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-position</a:t>
              </a:r>
              <a:r>
                <a:rPr lang="en-US" sz="1600" dirty="0" smtClean="0">
                  <a:solidFill>
                    <a:srgbClr val="000000"/>
                  </a:solidFill>
                </a:rPr>
                <a:t> along the crystal          </a:t>
              </a:r>
            </a:p>
          </p:txBody>
        </p:sp>
        <p:sp>
          <p:nvSpPr>
            <p:cNvPr id="883" name="Rectangle 882"/>
            <p:cNvSpPr/>
            <p:nvPr/>
          </p:nvSpPr>
          <p:spPr>
            <a:xfrm>
              <a:off x="1245221" y="3886200"/>
              <a:ext cx="1970612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00"/>
                  </a:solidFill>
                </a:rPr>
                <a:t>How to measure </a:t>
              </a:r>
            </a:p>
            <a:p>
              <a:pPr algn="ctr"/>
              <a:r>
                <a:rPr lang="en-US" sz="1600" b="1" dirty="0" smtClean="0">
                  <a:solidFill>
                    <a:srgbClr val="000000"/>
                  </a:solidFill>
                </a:rPr>
                <a:t>the axial coordinate?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56" name="Group 855"/>
          <p:cNvGrpSpPr>
            <a:grpSpLocks noChangeAspect="1"/>
          </p:cNvGrpSpPr>
          <p:nvPr/>
        </p:nvGrpSpPr>
        <p:grpSpPr>
          <a:xfrm>
            <a:off x="6087787" y="4533462"/>
            <a:ext cx="1532213" cy="1410138"/>
            <a:chOff x="390393" y="621845"/>
            <a:chExt cx="2818318" cy="2593774"/>
          </a:xfrm>
        </p:grpSpPr>
        <p:sp>
          <p:nvSpPr>
            <p:cNvPr id="857" name="AutoShape 16"/>
            <p:cNvSpPr>
              <a:spLocks noChangeArrowheads="1"/>
            </p:cNvSpPr>
            <p:nvPr/>
          </p:nvSpPr>
          <p:spPr bwMode="auto">
            <a:xfrm>
              <a:off x="1472854" y="1780806"/>
              <a:ext cx="808351" cy="446636"/>
            </a:xfrm>
            <a:prstGeom prst="irregularSeal1">
              <a:avLst/>
            </a:prstGeom>
            <a:solidFill>
              <a:srgbClr val="009900">
                <a:alpha val="52156"/>
              </a:srgbClr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858" name="Group 167"/>
            <p:cNvGrpSpPr/>
            <p:nvPr/>
          </p:nvGrpSpPr>
          <p:grpSpPr>
            <a:xfrm>
              <a:off x="390393" y="621845"/>
              <a:ext cx="2818318" cy="2593774"/>
              <a:chOff x="19226885" y="16414350"/>
              <a:chExt cx="2614634" cy="2395721"/>
            </a:xfrm>
          </p:grpSpPr>
          <p:grpSp>
            <p:nvGrpSpPr>
              <p:cNvPr id="859" name="Group 165"/>
              <p:cNvGrpSpPr/>
              <p:nvPr/>
            </p:nvGrpSpPr>
            <p:grpSpPr>
              <a:xfrm>
                <a:off x="19226885" y="16414350"/>
                <a:ext cx="1379216" cy="1276746"/>
                <a:chOff x="19226885" y="16414350"/>
                <a:chExt cx="1379216" cy="1276746"/>
              </a:xfrm>
            </p:grpSpPr>
            <p:sp>
              <p:nvSpPr>
                <p:cNvPr id="863" name="Line 18"/>
                <p:cNvSpPr>
                  <a:spLocks noChangeShapeType="1"/>
                </p:cNvSpPr>
                <p:nvPr/>
              </p:nvSpPr>
              <p:spPr bwMode="auto">
                <a:xfrm flipH="1" flipV="1">
                  <a:off x="19226885" y="16414350"/>
                  <a:ext cx="1378504" cy="614158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864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20605393" y="17028511"/>
                  <a:ext cx="708" cy="662585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860" name="Group 166"/>
              <p:cNvGrpSpPr/>
              <p:nvPr/>
            </p:nvGrpSpPr>
            <p:grpSpPr>
              <a:xfrm>
                <a:off x="20605384" y="17691091"/>
                <a:ext cx="1236135" cy="1118980"/>
                <a:chOff x="20605384" y="17691091"/>
                <a:chExt cx="1236135" cy="1118980"/>
              </a:xfrm>
            </p:grpSpPr>
            <p:sp>
              <p:nvSpPr>
                <p:cNvPr id="861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20605384" y="17691091"/>
                  <a:ext cx="229117" cy="665138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862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20834500" y="18368484"/>
                  <a:ext cx="1007019" cy="441587"/>
                </a:xfrm>
                <a:prstGeom prst="line">
                  <a:avLst/>
                </a:prstGeom>
                <a:noFill/>
                <a:ln w="22225">
                  <a:solidFill>
                    <a:srgbClr val="009900"/>
                  </a:solidFill>
                  <a:round/>
                  <a:headEnd type="triangle" w="med" len="med"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17" name="Group 716"/>
          <p:cNvGrpSpPr/>
          <p:nvPr/>
        </p:nvGrpSpPr>
        <p:grpSpPr>
          <a:xfrm>
            <a:off x="4572000" y="4724400"/>
            <a:ext cx="4343400" cy="609600"/>
            <a:chOff x="4572000" y="4724400"/>
            <a:chExt cx="4191000" cy="609600"/>
          </a:xfrm>
        </p:grpSpPr>
        <p:grpSp>
          <p:nvGrpSpPr>
            <p:cNvPr id="713" name="Group 712"/>
            <p:cNvGrpSpPr/>
            <p:nvPr/>
          </p:nvGrpSpPr>
          <p:grpSpPr>
            <a:xfrm>
              <a:off x="4572000" y="4724400"/>
              <a:ext cx="4191000" cy="609600"/>
              <a:chOff x="4800600" y="4419600"/>
              <a:chExt cx="3733800" cy="609600"/>
            </a:xfrm>
          </p:grpSpPr>
          <p:grpSp>
            <p:nvGrpSpPr>
              <p:cNvPr id="699" name="Group 698"/>
              <p:cNvGrpSpPr>
                <a:grpSpLocks noChangeAspect="1"/>
              </p:cNvGrpSpPr>
              <p:nvPr/>
            </p:nvGrpSpPr>
            <p:grpSpPr>
              <a:xfrm>
                <a:off x="4800600" y="4725396"/>
                <a:ext cx="1927858" cy="303804"/>
                <a:chOff x="1626544" y="4346646"/>
                <a:chExt cx="3855714" cy="607607"/>
              </a:xfrm>
            </p:grpSpPr>
            <p:sp>
              <p:nvSpPr>
                <p:cNvPr id="700" name="Line 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789326" y="4183864"/>
                  <a:ext cx="607606" cy="93317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 type="triangle" w="med" len="med"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01" name="Line 36"/>
                <p:cNvSpPr>
                  <a:spLocks noChangeShapeType="1"/>
                </p:cNvSpPr>
                <p:nvPr/>
              </p:nvSpPr>
              <p:spPr bwMode="auto">
                <a:xfrm rot="5400000">
                  <a:off x="3779376" y="3251371"/>
                  <a:ext cx="483217" cy="2922547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702" name="Group 701"/>
              <p:cNvGrpSpPr>
                <a:grpSpLocks noChangeAspect="1"/>
              </p:cNvGrpSpPr>
              <p:nvPr/>
            </p:nvGrpSpPr>
            <p:grpSpPr>
              <a:xfrm>
                <a:off x="6728829" y="4419600"/>
                <a:ext cx="1805571" cy="367992"/>
                <a:chOff x="5577480" y="3741241"/>
                <a:chExt cx="3611142" cy="735983"/>
              </a:xfrm>
            </p:grpSpPr>
            <p:sp>
              <p:nvSpPr>
                <p:cNvPr id="703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77480" y="3742719"/>
                  <a:ext cx="1968421" cy="734503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04" name="Line 38"/>
                <p:cNvSpPr>
                  <a:spLocks noChangeShapeType="1"/>
                </p:cNvSpPr>
                <p:nvPr/>
              </p:nvSpPr>
              <p:spPr bwMode="auto">
                <a:xfrm>
                  <a:off x="7545902" y="3741241"/>
                  <a:ext cx="1642720" cy="735983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16" name="Explosion 1 715"/>
            <p:cNvSpPr/>
            <p:nvPr/>
          </p:nvSpPr>
          <p:spPr>
            <a:xfrm>
              <a:off x="6248400" y="4876800"/>
              <a:ext cx="914400" cy="457200"/>
            </a:xfrm>
            <a:prstGeom prst="irregularSeal1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751" grpId="0" animBg="1"/>
      <p:bldP spid="777" grpId="0"/>
      <p:bldP spid="778" grpId="0"/>
      <p:bldP spid="7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 descr="EvalModul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958850"/>
            <a:ext cx="4105275" cy="2470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crystal+WLS</a:t>
            </a:r>
            <a:r>
              <a:rPr lang="en-US" dirty="0" smtClean="0"/>
              <a:t> “read out”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VCI2010 - P. Beltrame </a:t>
            </a:r>
            <a:endParaRPr lang="en-US"/>
          </a:p>
        </p:txBody>
      </p:sp>
      <p:sp>
        <p:nvSpPr>
          <p:cNvPr id="586" name="Slide Number Placeholder 58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95" name="Picture 13" descr="4layeraxialpet"/>
          <p:cNvPicPr>
            <a:picLocks noChangeArrowheads="1"/>
          </p:cNvPicPr>
          <p:nvPr/>
        </p:nvPicPr>
        <p:blipFill>
          <a:blip r:embed="rId4" cstate="print"/>
          <a:srcRect r="22922" b="34175"/>
          <a:stretch>
            <a:fillRect/>
          </a:stretch>
        </p:blipFill>
        <p:spPr bwMode="auto">
          <a:xfrm>
            <a:off x="381000" y="737036"/>
            <a:ext cx="2971800" cy="269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1" name="Down Arrow Callout 750"/>
          <p:cNvSpPr/>
          <p:nvPr/>
        </p:nvSpPr>
        <p:spPr>
          <a:xfrm>
            <a:off x="6134172" y="1752600"/>
            <a:ext cx="647628" cy="1143000"/>
          </a:xfrm>
          <a:prstGeom prst="downArrowCallou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5334000" y="1510990"/>
            <a:ext cx="684000" cy="684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7993275" y="826990"/>
            <a:ext cx="684000" cy="684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105599" y="3581400"/>
            <a:ext cx="3953526" cy="2305037"/>
            <a:chOff x="86391" y="3886200"/>
            <a:chExt cx="4093190" cy="2305037"/>
          </a:xfrm>
        </p:grpSpPr>
        <p:sp>
          <p:nvSpPr>
            <p:cNvPr id="70" name="Rectangle 69"/>
            <p:cNvSpPr/>
            <p:nvPr/>
          </p:nvSpPr>
          <p:spPr>
            <a:xfrm>
              <a:off x="86391" y="4495800"/>
              <a:ext cx="4093190" cy="16954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tIns="108000" bIns="10800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Light detection by </a:t>
              </a:r>
            </a:p>
            <a:p>
              <a:r>
                <a:rPr lang="en-US" sz="1600" dirty="0" smtClean="0">
                  <a:solidFill>
                    <a:srgbClr val="000000"/>
                  </a:solidFill>
                </a:rPr>
                <a:t>novel photo detectors 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G-APD</a:t>
              </a:r>
              <a:r>
                <a:rPr lang="en-US" sz="1600" dirty="0" smtClean="0">
                  <a:solidFill>
                    <a:srgbClr val="000000"/>
                  </a:solidFill>
                </a:rPr>
                <a:t> = </a:t>
              </a:r>
              <a:r>
                <a:rPr lang="en-US" sz="1600" b="1" dirty="0" smtClean="0">
                  <a:solidFill>
                    <a:srgbClr val="0000FF"/>
                  </a:solidFill>
                </a:rPr>
                <a:t>MPPC</a:t>
              </a:r>
              <a:r>
                <a:rPr lang="en-US" sz="1600" dirty="0" smtClean="0">
                  <a:solidFill>
                    <a:schemeClr val="bg1"/>
                  </a:solidFill>
                </a:rPr>
                <a:t> </a:t>
              </a:r>
              <a:r>
                <a:rPr lang="en-US" sz="1600" dirty="0" smtClean="0">
                  <a:solidFill>
                    <a:srgbClr val="000000"/>
                  </a:solidFill>
                </a:rPr>
                <a:t>=</a:t>
              </a:r>
              <a:r>
                <a:rPr lang="en-US" sz="16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1600" b="1" dirty="0" err="1" smtClean="0">
                  <a:solidFill>
                    <a:srgbClr val="0000FF"/>
                  </a:solidFill>
                </a:rPr>
                <a:t>SiPM</a:t>
              </a:r>
              <a:endParaRPr lang="en-US" sz="1600" b="1" dirty="0" smtClean="0">
                <a:solidFill>
                  <a:srgbClr val="0000FF"/>
                </a:solidFill>
              </a:endParaRPr>
            </a:p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High PDE: ~50%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Very fast: &lt;1 ns peaking time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>
                  <a:solidFill>
                    <a:srgbClr val="000000"/>
                  </a:solidFill>
                </a:rPr>
                <a:t> Immune to B-field </a:t>
              </a:r>
            </a:p>
            <a:p>
              <a:r>
                <a:rPr lang="en-US" sz="1600" dirty="0" smtClean="0">
                  <a:solidFill>
                    <a:srgbClr val="000000"/>
                  </a:solidFill>
                </a:rPr>
                <a:t>(used in combination with MRI and CT)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486394" y="3886200"/>
              <a:ext cx="1293185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/>
                <a:t>How to read</a:t>
              </a:r>
            </a:p>
            <a:p>
              <a:pPr algn="ctr"/>
              <a:r>
                <a:rPr lang="en-US" sz="1600" b="1" dirty="0" smtClean="0"/>
                <a:t>the crystals?</a:t>
              </a:r>
              <a:endParaRPr lang="en-US" sz="1600" b="1" dirty="0"/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4419600" y="3429000"/>
            <a:ext cx="4724400" cy="2895600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7029873" y="3581400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scintillation light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029873" y="3883223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wavelength shifted light</a:t>
            </a:r>
            <a:endParaRPr lang="en-US" sz="1400" b="1" dirty="0">
              <a:solidFill>
                <a:srgbClr val="008000"/>
              </a:solidFill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4724400" y="4188023"/>
            <a:ext cx="4390364" cy="1910954"/>
            <a:chOff x="4724400" y="4188023"/>
            <a:chExt cx="4390364" cy="1910954"/>
          </a:xfrm>
        </p:grpSpPr>
        <p:grpSp>
          <p:nvGrpSpPr>
            <p:cNvPr id="151" name="Group 773"/>
            <p:cNvGrpSpPr/>
            <p:nvPr/>
          </p:nvGrpSpPr>
          <p:grpSpPr>
            <a:xfrm>
              <a:off x="4922840" y="4188023"/>
              <a:ext cx="4191924" cy="1910954"/>
              <a:chOff x="4922840" y="4188023"/>
              <a:chExt cx="4191924" cy="1910954"/>
            </a:xfrm>
          </p:grpSpPr>
          <p:sp>
            <p:nvSpPr>
              <p:cNvPr id="157" name="AutoShape 17"/>
              <p:cNvSpPr>
                <a:spLocks noChangeArrowheads="1"/>
              </p:cNvSpPr>
              <p:nvPr/>
            </p:nvSpPr>
            <p:spPr bwMode="auto">
              <a:xfrm flipH="1">
                <a:off x="5843193" y="4512538"/>
                <a:ext cx="1954009" cy="1296950"/>
              </a:xfrm>
              <a:prstGeom prst="cube">
                <a:avLst>
                  <a:gd name="adj" fmla="val 96319"/>
                </a:avLst>
              </a:prstGeom>
              <a:solidFill>
                <a:srgbClr val="00FF00">
                  <a:alpha val="25000"/>
                </a:srgbClr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158" name="Group 772"/>
              <p:cNvGrpSpPr/>
              <p:nvPr/>
            </p:nvGrpSpPr>
            <p:grpSpPr>
              <a:xfrm>
                <a:off x="4922840" y="4188023"/>
                <a:ext cx="4191924" cy="1910954"/>
                <a:chOff x="4922840" y="4188023"/>
                <a:chExt cx="4191924" cy="1910954"/>
              </a:xfrm>
            </p:grpSpPr>
            <p:sp>
              <p:nvSpPr>
                <p:cNvPr id="159" name="TextBox 158"/>
                <p:cNvSpPr txBox="1"/>
                <p:nvPr/>
              </p:nvSpPr>
              <p:spPr>
                <a:xfrm>
                  <a:off x="4922840" y="5410200"/>
                  <a:ext cx="69101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Crystal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6842332" y="5791200"/>
                  <a:ext cx="50814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WLS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8495371" y="4419600"/>
                  <a:ext cx="6193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0000"/>
                      </a:solidFill>
                    </a:rPr>
                    <a:t>MPPC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5599771" y="4188023"/>
                  <a:ext cx="6193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0000"/>
                      </a:solidFill>
                    </a:rPr>
                    <a:t>MPPC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52" name="Group 837"/>
            <p:cNvGrpSpPr/>
            <p:nvPr/>
          </p:nvGrpSpPr>
          <p:grpSpPr>
            <a:xfrm>
              <a:off x="4724400" y="4603395"/>
              <a:ext cx="3967220" cy="806805"/>
              <a:chOff x="4724400" y="4620132"/>
              <a:chExt cx="3967220" cy="806805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 flipV="1">
                <a:off x="4724400" y="5198341"/>
                <a:ext cx="3729800" cy="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rot="10800000">
                <a:off x="8454201" y="5198492"/>
                <a:ext cx="237419" cy="2206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rot="16200000" flipH="1">
                <a:off x="8169098" y="4909235"/>
                <a:ext cx="578204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AutoShape 20"/>
              <p:cNvSpPr>
                <a:spLocks noChangeAspect="1" noChangeArrowheads="1"/>
              </p:cNvSpPr>
              <p:nvPr/>
            </p:nvSpPr>
            <p:spPr bwMode="auto">
              <a:xfrm rot="16200000">
                <a:off x="6304607" y="3039926"/>
                <a:ext cx="806805" cy="3967218"/>
              </a:xfrm>
              <a:prstGeom prst="cube">
                <a:avLst>
                  <a:gd name="adj" fmla="val 27336"/>
                </a:avLst>
              </a:prstGeom>
              <a:solidFill>
                <a:srgbClr val="CCCCFF">
                  <a:alpha val="50000"/>
                </a:srgbClr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</p:grpSp>
      <p:sp>
        <p:nvSpPr>
          <p:cNvPr id="163" name="Freeform 162"/>
          <p:cNvSpPr/>
          <p:nvPr/>
        </p:nvSpPr>
        <p:spPr>
          <a:xfrm rot="600000">
            <a:off x="6439554" y="3901032"/>
            <a:ext cx="280610" cy="862891"/>
          </a:xfrm>
          <a:custGeom>
            <a:avLst/>
            <a:gdLst>
              <a:gd name="connsiteX0" fmla="*/ 0 w 309033"/>
              <a:gd name="connsiteY0" fmla="*/ 0 h 660400"/>
              <a:gd name="connsiteX1" fmla="*/ 146050 w 309033"/>
              <a:gd name="connsiteY1" fmla="*/ 107950 h 660400"/>
              <a:gd name="connsiteX2" fmla="*/ 12700 w 309033"/>
              <a:gd name="connsiteY2" fmla="*/ 184150 h 660400"/>
              <a:gd name="connsiteX3" fmla="*/ 190500 w 309033"/>
              <a:gd name="connsiteY3" fmla="*/ 247650 h 660400"/>
              <a:gd name="connsiteX4" fmla="*/ 63500 w 309033"/>
              <a:gd name="connsiteY4" fmla="*/ 336550 h 660400"/>
              <a:gd name="connsiteX5" fmla="*/ 241300 w 309033"/>
              <a:gd name="connsiteY5" fmla="*/ 374650 h 660400"/>
              <a:gd name="connsiteX6" fmla="*/ 95250 w 309033"/>
              <a:gd name="connsiteY6" fmla="*/ 469900 h 660400"/>
              <a:gd name="connsiteX7" fmla="*/ 298450 w 309033"/>
              <a:gd name="connsiteY7" fmla="*/ 527050 h 660400"/>
              <a:gd name="connsiteX8" fmla="*/ 158750 w 309033"/>
              <a:gd name="connsiteY8" fmla="*/ 609600 h 660400"/>
              <a:gd name="connsiteX9" fmla="*/ 273050 w 309033"/>
              <a:gd name="connsiteY9" fmla="*/ 660400 h 660400"/>
              <a:gd name="connsiteX10" fmla="*/ 273050 w 309033"/>
              <a:gd name="connsiteY10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9033" h="660400">
                <a:moveTo>
                  <a:pt x="0" y="0"/>
                </a:moveTo>
                <a:cubicBezTo>
                  <a:pt x="71966" y="38629"/>
                  <a:pt x="143933" y="77258"/>
                  <a:pt x="146050" y="107950"/>
                </a:cubicBezTo>
                <a:cubicBezTo>
                  <a:pt x="148167" y="138642"/>
                  <a:pt x="5292" y="160867"/>
                  <a:pt x="12700" y="184150"/>
                </a:cubicBezTo>
                <a:cubicBezTo>
                  <a:pt x="20108" y="207433"/>
                  <a:pt x="182033" y="222250"/>
                  <a:pt x="190500" y="247650"/>
                </a:cubicBezTo>
                <a:cubicBezTo>
                  <a:pt x="198967" y="273050"/>
                  <a:pt x="55033" y="315383"/>
                  <a:pt x="63500" y="336550"/>
                </a:cubicBezTo>
                <a:cubicBezTo>
                  <a:pt x="71967" y="357717"/>
                  <a:pt x="236008" y="352425"/>
                  <a:pt x="241300" y="374650"/>
                </a:cubicBezTo>
                <a:cubicBezTo>
                  <a:pt x="246592" y="396875"/>
                  <a:pt x="85725" y="444500"/>
                  <a:pt x="95250" y="469900"/>
                </a:cubicBezTo>
                <a:cubicBezTo>
                  <a:pt x="104775" y="495300"/>
                  <a:pt x="287867" y="503767"/>
                  <a:pt x="298450" y="527050"/>
                </a:cubicBezTo>
                <a:cubicBezTo>
                  <a:pt x="309033" y="550333"/>
                  <a:pt x="162983" y="587375"/>
                  <a:pt x="158750" y="609600"/>
                </a:cubicBezTo>
                <a:cubicBezTo>
                  <a:pt x="154517" y="631825"/>
                  <a:pt x="273050" y="660400"/>
                  <a:pt x="273050" y="660400"/>
                </a:cubicBezTo>
                <a:lnTo>
                  <a:pt x="273050" y="660400"/>
                </a:lnTo>
              </a:path>
            </a:pathLst>
          </a:custGeom>
          <a:ln>
            <a:solidFill>
              <a:srgbClr val="FFFF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4589541" y="3429000"/>
            <a:ext cx="744459" cy="993576"/>
            <a:chOff x="4021741" y="3720037"/>
            <a:chExt cx="744459" cy="993576"/>
          </a:xfrm>
        </p:grpSpPr>
        <p:sp>
          <p:nvSpPr>
            <p:cNvPr id="165" name="Line 11"/>
            <p:cNvSpPr>
              <a:spLocks noChangeShapeType="1"/>
            </p:cNvSpPr>
            <p:nvPr/>
          </p:nvSpPr>
          <p:spPr bwMode="auto">
            <a:xfrm>
              <a:off x="4021742" y="3829991"/>
              <a:ext cx="0" cy="3988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66" name="Line 10"/>
            <p:cNvSpPr>
              <a:spLocks noChangeShapeType="1"/>
            </p:cNvSpPr>
            <p:nvPr/>
          </p:nvSpPr>
          <p:spPr bwMode="auto">
            <a:xfrm flipH="1">
              <a:off x="4021741" y="4228824"/>
              <a:ext cx="457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67" name="Line 9"/>
            <p:cNvSpPr>
              <a:spLocks noChangeShapeType="1"/>
            </p:cNvSpPr>
            <p:nvPr/>
          </p:nvSpPr>
          <p:spPr bwMode="auto">
            <a:xfrm flipH="1" flipV="1">
              <a:off x="4021742" y="4228824"/>
              <a:ext cx="333298" cy="3309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168" name="Text Box 8"/>
            <p:cNvSpPr txBox="1">
              <a:spLocks noChangeArrowheads="1"/>
            </p:cNvSpPr>
            <p:nvPr/>
          </p:nvSpPr>
          <p:spPr bwMode="auto">
            <a:xfrm>
              <a:off x="4038600" y="3720037"/>
              <a:ext cx="28725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x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9" name="Text Box 7"/>
            <p:cNvSpPr txBox="1">
              <a:spLocks noChangeArrowheads="1"/>
            </p:cNvSpPr>
            <p:nvPr/>
          </p:nvSpPr>
          <p:spPr bwMode="auto">
            <a:xfrm>
              <a:off x="4350342" y="4405836"/>
              <a:ext cx="2909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y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70" name="Text Box 8"/>
            <p:cNvSpPr txBox="1">
              <a:spLocks noChangeArrowheads="1"/>
            </p:cNvSpPr>
            <p:nvPr/>
          </p:nvSpPr>
          <p:spPr bwMode="auto">
            <a:xfrm>
              <a:off x="4478942" y="4069378"/>
              <a:ext cx="28725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400" dirty="0" err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z</a:t>
              </a:r>
              <a:endParaRPr lang="en-GB" sz="1400" dirty="0">
                <a:ea typeface="Times New Roman" pitchFamily="18" charset="0"/>
                <a:cs typeface="Arial" charset="0"/>
              </a:endParaRPr>
            </a:p>
          </p:txBody>
        </p:sp>
      </p:grpSp>
      <p:grpSp>
        <p:nvGrpSpPr>
          <p:cNvPr id="171" name="Group 170"/>
          <p:cNvGrpSpPr>
            <a:grpSpLocks noChangeAspect="1"/>
          </p:cNvGrpSpPr>
          <p:nvPr/>
        </p:nvGrpSpPr>
        <p:grpSpPr>
          <a:xfrm>
            <a:off x="6087787" y="4533462"/>
            <a:ext cx="1532213" cy="1410138"/>
            <a:chOff x="390393" y="621845"/>
            <a:chExt cx="2818318" cy="2593774"/>
          </a:xfrm>
        </p:grpSpPr>
        <p:sp>
          <p:nvSpPr>
            <p:cNvPr id="172" name="AutoShape 16"/>
            <p:cNvSpPr>
              <a:spLocks noChangeArrowheads="1"/>
            </p:cNvSpPr>
            <p:nvPr/>
          </p:nvSpPr>
          <p:spPr bwMode="auto">
            <a:xfrm>
              <a:off x="1472854" y="1780806"/>
              <a:ext cx="808351" cy="446636"/>
            </a:xfrm>
            <a:prstGeom prst="irregularSeal1">
              <a:avLst/>
            </a:prstGeom>
            <a:solidFill>
              <a:srgbClr val="009900">
                <a:alpha val="52156"/>
              </a:srgbClr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173" name="Group 167"/>
            <p:cNvGrpSpPr/>
            <p:nvPr/>
          </p:nvGrpSpPr>
          <p:grpSpPr>
            <a:xfrm>
              <a:off x="390393" y="621845"/>
              <a:ext cx="2818318" cy="2593774"/>
              <a:chOff x="19226885" y="16414350"/>
              <a:chExt cx="2614634" cy="2395721"/>
            </a:xfrm>
          </p:grpSpPr>
          <p:grpSp>
            <p:nvGrpSpPr>
              <p:cNvPr id="174" name="Group 165"/>
              <p:cNvGrpSpPr/>
              <p:nvPr/>
            </p:nvGrpSpPr>
            <p:grpSpPr>
              <a:xfrm>
                <a:off x="19226885" y="16414350"/>
                <a:ext cx="1379216" cy="1276746"/>
                <a:chOff x="19226885" y="16414350"/>
                <a:chExt cx="1379216" cy="1276746"/>
              </a:xfrm>
            </p:grpSpPr>
            <p:sp>
              <p:nvSpPr>
                <p:cNvPr id="178" name="Line 18"/>
                <p:cNvSpPr>
                  <a:spLocks noChangeShapeType="1"/>
                </p:cNvSpPr>
                <p:nvPr/>
              </p:nvSpPr>
              <p:spPr bwMode="auto">
                <a:xfrm flipH="1" flipV="1">
                  <a:off x="19226885" y="16414350"/>
                  <a:ext cx="1378504" cy="614158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179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20605393" y="17028511"/>
                  <a:ext cx="708" cy="662585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5" name="Group 166"/>
              <p:cNvGrpSpPr/>
              <p:nvPr/>
            </p:nvGrpSpPr>
            <p:grpSpPr>
              <a:xfrm>
                <a:off x="20605384" y="17691091"/>
                <a:ext cx="1236135" cy="1118980"/>
                <a:chOff x="20605384" y="17691091"/>
                <a:chExt cx="1236135" cy="1118980"/>
              </a:xfrm>
            </p:grpSpPr>
            <p:sp>
              <p:nvSpPr>
                <p:cNvPr id="176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20605384" y="17691091"/>
                  <a:ext cx="229117" cy="665138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177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20834500" y="18368484"/>
                  <a:ext cx="1007019" cy="441587"/>
                </a:xfrm>
                <a:prstGeom prst="line">
                  <a:avLst/>
                </a:prstGeom>
                <a:noFill/>
                <a:ln w="22225">
                  <a:solidFill>
                    <a:srgbClr val="009900"/>
                  </a:solidFill>
                  <a:round/>
                  <a:headEnd type="triangle" w="med" len="med"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0" name="Group 179"/>
          <p:cNvGrpSpPr/>
          <p:nvPr/>
        </p:nvGrpSpPr>
        <p:grpSpPr>
          <a:xfrm>
            <a:off x="4572000" y="4724400"/>
            <a:ext cx="4343400" cy="609600"/>
            <a:chOff x="4572000" y="4724400"/>
            <a:chExt cx="4191000" cy="609600"/>
          </a:xfrm>
        </p:grpSpPr>
        <p:grpSp>
          <p:nvGrpSpPr>
            <p:cNvPr id="181" name="Group 712"/>
            <p:cNvGrpSpPr/>
            <p:nvPr/>
          </p:nvGrpSpPr>
          <p:grpSpPr>
            <a:xfrm>
              <a:off x="4571999" y="4724400"/>
              <a:ext cx="4191002" cy="609600"/>
              <a:chOff x="4800600" y="4419600"/>
              <a:chExt cx="3733802" cy="609600"/>
            </a:xfrm>
          </p:grpSpPr>
          <p:grpSp>
            <p:nvGrpSpPr>
              <p:cNvPr id="183" name="Group 698"/>
              <p:cNvGrpSpPr>
                <a:grpSpLocks noChangeAspect="1"/>
              </p:cNvGrpSpPr>
              <p:nvPr/>
            </p:nvGrpSpPr>
            <p:grpSpPr>
              <a:xfrm>
                <a:off x="4800600" y="4725396"/>
                <a:ext cx="1927857" cy="303804"/>
                <a:chOff x="1626544" y="4346646"/>
                <a:chExt cx="3855714" cy="607607"/>
              </a:xfrm>
            </p:grpSpPr>
            <p:sp>
              <p:nvSpPr>
                <p:cNvPr id="187" name="Line 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789326" y="4183864"/>
                  <a:ext cx="607606" cy="93317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 type="triangle" w="med" len="med"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188" name="Line 36"/>
                <p:cNvSpPr>
                  <a:spLocks noChangeShapeType="1"/>
                </p:cNvSpPr>
                <p:nvPr/>
              </p:nvSpPr>
              <p:spPr bwMode="auto">
                <a:xfrm rot="5400000">
                  <a:off x="3779376" y="3251371"/>
                  <a:ext cx="483217" cy="2922547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" name="Group 701"/>
              <p:cNvGrpSpPr>
                <a:grpSpLocks noChangeAspect="1"/>
              </p:cNvGrpSpPr>
              <p:nvPr/>
            </p:nvGrpSpPr>
            <p:grpSpPr>
              <a:xfrm>
                <a:off x="6728830" y="4419600"/>
                <a:ext cx="1805572" cy="367992"/>
                <a:chOff x="5577480" y="3741241"/>
                <a:chExt cx="3611142" cy="735983"/>
              </a:xfrm>
            </p:grpSpPr>
            <p:sp>
              <p:nvSpPr>
                <p:cNvPr id="185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77480" y="3742719"/>
                  <a:ext cx="1968421" cy="734503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186" name="Line 38"/>
                <p:cNvSpPr>
                  <a:spLocks noChangeShapeType="1"/>
                </p:cNvSpPr>
                <p:nvPr/>
              </p:nvSpPr>
              <p:spPr bwMode="auto">
                <a:xfrm>
                  <a:off x="7545902" y="3741241"/>
                  <a:ext cx="1642720" cy="735983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2" name="Explosion 1 181"/>
            <p:cNvSpPr/>
            <p:nvPr/>
          </p:nvSpPr>
          <p:spPr>
            <a:xfrm>
              <a:off x="6248400" y="4876800"/>
              <a:ext cx="914400" cy="457200"/>
            </a:xfrm>
            <a:prstGeom prst="irregularSeal1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855" y="76200"/>
            <a:ext cx="5538295" cy="587441"/>
          </a:xfrm>
        </p:spPr>
        <p:txBody>
          <a:bodyPr wrap="none">
            <a:spAutoFit/>
          </a:bodyPr>
          <a:lstStyle/>
          <a:p>
            <a:r>
              <a:rPr lang="en-US" dirty="0" smtClean="0"/>
              <a:t>The AX-PET components: LYSO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VCI2010 - P. Beltrame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51421-BB46-664C-8BD7-B3DBB482352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90600"/>
            <a:ext cx="2175708" cy="17543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Crystal material: </a:t>
            </a:r>
          </a:p>
          <a:p>
            <a:r>
              <a:rPr lang="en-US" b="1" dirty="0" smtClean="0"/>
              <a:t>	LYSO</a:t>
            </a:r>
          </a:p>
          <a:p>
            <a:r>
              <a:rPr lang="en-US" b="1" dirty="0" smtClean="0"/>
              <a:t>Manufacturer: </a:t>
            </a:r>
          </a:p>
          <a:p>
            <a:r>
              <a:rPr lang="en-US" b="1" dirty="0" smtClean="0"/>
              <a:t>	Saint-Gobain</a:t>
            </a:r>
          </a:p>
          <a:p>
            <a:r>
              <a:rPr lang="en-US" b="1" dirty="0" smtClean="0"/>
              <a:t>Dimensions: </a:t>
            </a:r>
          </a:p>
          <a:p>
            <a:r>
              <a:rPr lang="en-US" b="1" dirty="0" smtClean="0"/>
              <a:t>	3 × 3 × 100 mm</a:t>
            </a:r>
            <a:r>
              <a:rPr lang="en-US" b="1" baseline="30000" dirty="0" smtClean="0"/>
              <a:t>3</a:t>
            </a:r>
            <a:endParaRPr lang="en-US" b="1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4830743" y="990600"/>
            <a:ext cx="3749744" cy="258532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Prelude 420</a:t>
            </a:r>
            <a:r>
              <a:rPr lang="en-US" b="1" baseline="30000" dirty="0" smtClean="0">
                <a:solidFill>
                  <a:srgbClr val="000000"/>
                </a:solidFill>
              </a:rPr>
              <a:t>TM</a:t>
            </a:r>
            <a:endParaRPr lang="en-US" b="1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Chemical composition: Lu</a:t>
            </a:r>
            <a:r>
              <a:rPr lang="en-US" baseline="-25000" dirty="0" smtClean="0">
                <a:solidFill>
                  <a:srgbClr val="000000"/>
                </a:solidFill>
              </a:rPr>
              <a:t>9</a:t>
            </a:r>
            <a:r>
              <a:rPr lang="en-US" dirty="0" smtClean="0">
                <a:solidFill>
                  <a:srgbClr val="000000"/>
                </a:solidFill>
              </a:rPr>
              <a:t>YSiO</a:t>
            </a:r>
            <a:r>
              <a:rPr lang="en-US" baseline="-25000" dirty="0" smtClean="0">
                <a:solidFill>
                  <a:srgbClr val="000000"/>
                </a:solidFill>
              </a:rPr>
              <a:t>25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Non hygroscopic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Density: 7.1 g/cm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Absorption length: 1.2 cm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Peak emission spectrum: 420 nm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Refraction index (420 nm): 1.81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Light yield: 32 photons / keV</a:t>
            </a:r>
            <a:endParaRPr lang="en-US" dirty="0" smtClean="0">
              <a:solidFill>
                <a:srgbClr val="000000"/>
              </a:solidFill>
              <a:cs typeface="Symbol" charset="2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cs typeface="Symbol" charset="2"/>
              </a:rPr>
              <a:t> Decay time: 41 ns, single exponential</a:t>
            </a: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9" name="Picture 11" descr="LY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657600"/>
            <a:ext cx="3657298" cy="2749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10098</TotalTime>
  <Words>1786</Words>
  <Application>Microsoft Office PowerPoint</Application>
  <PresentationFormat>On-screen Show (4:3)</PresentationFormat>
  <Paragraphs>488</Paragraphs>
  <Slides>38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Office Theme</vt:lpstr>
      <vt:lpstr>Equation</vt:lpstr>
      <vt:lpstr>Graph</vt:lpstr>
      <vt:lpstr>Demonstration of an Axial PET concept  for Brain and Small Animal Imaging</vt:lpstr>
      <vt:lpstr>The AX-PET Collaboration</vt:lpstr>
      <vt:lpstr>General introduction</vt:lpstr>
      <vt:lpstr>The standard PET</vt:lpstr>
      <vt:lpstr>From PET to AX-PET</vt:lpstr>
      <vt:lpstr>The concept  and  the demonstrator</vt:lpstr>
      <vt:lpstr>The crystal+WLS “grid”</vt:lpstr>
      <vt:lpstr>The crystal+WLS “read out”</vt:lpstr>
      <vt:lpstr>The AX-PET components: LYSO</vt:lpstr>
      <vt:lpstr>The AX-PET components: WLS</vt:lpstr>
      <vt:lpstr>The AX-PET components: photo detectors</vt:lpstr>
      <vt:lpstr>The Demonstrator</vt:lpstr>
      <vt:lpstr>Putting everything together</vt:lpstr>
      <vt:lpstr>Fully assembled module</vt:lpstr>
      <vt:lpstr>… with light protection cover and cables</vt:lpstr>
      <vt:lpstr>Front-End electronics</vt:lpstr>
      <vt:lpstr>chaRacterization</vt:lpstr>
      <vt:lpstr>Test set up</vt:lpstr>
      <vt:lpstr>Energy calibration</vt:lpstr>
      <vt:lpstr>Energy resolution</vt:lpstr>
      <vt:lpstr>Axial (z) resolution</vt:lpstr>
      <vt:lpstr>First coincidence measurements</vt:lpstr>
      <vt:lpstr>Estimate of axial resolution</vt:lpstr>
      <vt:lpstr>Simulation and reconstruction</vt:lpstr>
      <vt:lpstr>Simulation</vt:lpstr>
      <vt:lpstr>Reconstruction</vt:lpstr>
      <vt:lpstr>Slide 26</vt:lpstr>
      <vt:lpstr>Summarizing the AX-PET main features</vt:lpstr>
      <vt:lpstr>What’s next</vt:lpstr>
      <vt:lpstr>AX-PET a novel concept for …</vt:lpstr>
      <vt:lpstr>back-up slides</vt:lpstr>
      <vt:lpstr>LYSO and WLS</vt:lpstr>
      <vt:lpstr>Read Out Electronics</vt:lpstr>
      <vt:lpstr>Slide 33</vt:lpstr>
      <vt:lpstr>Slide 34</vt:lpstr>
      <vt:lpstr>Energy calibration</vt:lpstr>
      <vt:lpstr>Time performances</vt:lpstr>
      <vt:lpstr>Slide 37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Paolo Beltrame</dc:creator>
  <cp:lastModifiedBy>VCI</cp:lastModifiedBy>
  <cp:revision>313</cp:revision>
  <dcterms:created xsi:type="dcterms:W3CDTF">2010-02-18T09:57:03Z</dcterms:created>
  <dcterms:modified xsi:type="dcterms:W3CDTF">2010-02-18T10:14:07Z</dcterms:modified>
</cp:coreProperties>
</file>