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3" r:id="rId4"/>
    <p:sldId id="262" r:id="rId5"/>
    <p:sldId id="257" r:id="rId6"/>
    <p:sldId id="258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326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9E2AF-74C3-4F04-9AE5-DA03293F1860}" type="datetimeFigureOut">
              <a:rPr lang="zh-CN" altLang="en-US" smtClean="0"/>
              <a:pPr/>
              <a:t>2009-6-9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81025-156C-4EDD-9821-0E6763968C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E7FE-DE27-4A41-9285-E440630A180D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846F-FFD5-4A05-9D93-FB6E75969BF2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DD682-63B9-495B-A5E0-BFF151FCB878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8EBEB-2DE2-45C6-A245-81563E1409D0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1C25-C63E-4263-B0BC-E8160533494B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7B3DF-8674-4500-A68F-A7F53464EB9B}" type="datetime1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253F-F662-4CC4-A1FF-4FB0F636EEAC}" type="datetime1">
              <a:rPr lang="en-US" smtClean="0"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39F6-7A0F-4115-AC7D-E504E50E9DA0}" type="datetime1">
              <a:rPr lang="en-US" smtClean="0"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B3E0-D512-451A-87BB-1BF8FA6A4854}" type="datetime1">
              <a:rPr lang="en-US" smtClean="0"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4AC61-14F0-478F-BB19-9DF72AC43C7F}" type="datetime1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75-7CB3-4575-B239-1359489E2B92}" type="datetime1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96E17-6516-48D4-A1C5-780128FD2D76}" type="datetime1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AF8C2-1FBE-4510-80BB-AF799C4C5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Huazhong</a:t>
            </a:r>
            <a:r>
              <a:rPr lang="en-US" sz="3200" b="1" dirty="0" smtClean="0"/>
              <a:t> Normal University (Wuhan) </a:t>
            </a:r>
            <a:r>
              <a:rPr lang="en-US" sz="3200" dirty="0" smtClean="0"/>
              <a:t>activities</a:t>
            </a:r>
            <a:br>
              <a:rPr lang="en-US" sz="3200" dirty="0" smtClean="0"/>
            </a:br>
            <a:r>
              <a:rPr lang="en-US" sz="3200" dirty="0" smtClean="0"/>
              <a:t>within </a:t>
            </a:r>
            <a:r>
              <a:rPr lang="en-US" sz="3200" dirty="0" smtClean="0"/>
              <a:t>RD51 scalable </a:t>
            </a:r>
            <a:r>
              <a:rPr lang="en-US" sz="3200" dirty="0" smtClean="0"/>
              <a:t>readout </a:t>
            </a:r>
            <a:r>
              <a:rPr lang="en-US" sz="3200" dirty="0" smtClean="0"/>
              <a:t> </a:t>
            </a:r>
            <a:r>
              <a:rPr lang="en-US" sz="3200" dirty="0" smtClean="0"/>
              <a:t>project</a:t>
            </a:r>
            <a:endParaRPr lang="en-US" sz="3200" dirty="0"/>
          </a:p>
        </p:txBody>
      </p:sp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228600"/>
            <a:ext cx="928694" cy="928694"/>
          </a:xfrm>
          <a:prstGeom prst="rect">
            <a:avLst/>
          </a:prstGeom>
          <a:noFill/>
        </p:spPr>
      </p:pic>
      <p:pic>
        <p:nvPicPr>
          <p:cNvPr id="5" name="Picture 3" descr="C:\Hans\ALICE\PHOS\Photo-FEE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591329" y="4495800"/>
            <a:ext cx="2209271" cy="160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572000"/>
            <a:ext cx="2006609" cy="150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609600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zh-CN" sz="1400" dirty="0" smtClean="0"/>
              <a:t>Readout  Electronics Test Setup</a:t>
            </a:r>
            <a:endParaRPr lang="zh-CN" altLang="en-US" sz="1400" dirty="0"/>
          </a:p>
        </p:txBody>
      </p:sp>
      <p:pic>
        <p:nvPicPr>
          <p:cNvPr id="8" name="Picture 5" descr="图片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1295400"/>
            <a:ext cx="3886200" cy="258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" y="3886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FEE card produced in Huazhong Normal University for  ALICE/PHOS project</a:t>
            </a:r>
            <a:endParaRPr lang="en-US" dirty="0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105401" y="1371600"/>
          <a:ext cx="3352800" cy="2325698"/>
        </p:xfrm>
        <a:graphic>
          <a:graphicData uri="http://schemas.openxmlformats.org/presentationml/2006/ole">
            <p:oleObj spid="_x0000_s1030" name="Visio" r:id="rId7" imgW="7452568" imgH="4231111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9200" y="36692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zh-CN" dirty="0" err="1" smtClean="0"/>
              <a:t>Firmware</a:t>
            </a:r>
            <a:r>
              <a:rPr lang="fr-CH" altLang="zh-CN" dirty="0" smtClean="0"/>
              <a:t> </a:t>
            </a:r>
            <a:r>
              <a:rPr lang="fr-CH" altLang="zh-CN" dirty="0" smtClean="0"/>
              <a:t>of PHOS/TRU trigger  </a:t>
            </a:r>
            <a:r>
              <a:rPr lang="fr-CH" altLang="zh-CN" dirty="0" err="1" smtClean="0"/>
              <a:t>cards</a:t>
            </a:r>
            <a:endParaRPr lang="zh-CN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4038600"/>
            <a:ext cx="28956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410200" y="6019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zh-CN" dirty="0" smtClean="0"/>
              <a:t>Board Controller </a:t>
            </a:r>
            <a:r>
              <a:rPr lang="fr-CH" altLang="zh-CN" dirty="0" err="1" smtClean="0"/>
              <a:t>Firmware</a:t>
            </a:r>
            <a:r>
              <a:rPr lang="fr-CH" altLang="zh-CN" dirty="0" smtClean="0"/>
              <a:t> of FEE &amp;</a:t>
            </a:r>
          </a:p>
          <a:p>
            <a:r>
              <a:rPr lang="fr-CH" altLang="zh-CN" dirty="0" smtClean="0"/>
              <a:t>Participation in ALICE RCU </a:t>
            </a:r>
            <a:r>
              <a:rPr lang="fr-CH" altLang="zh-CN" dirty="0" err="1" smtClean="0"/>
              <a:t>firmware</a:t>
            </a:r>
            <a:endParaRPr lang="zh-CN" alt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1167-632A-4DAA-972B-1ECD5E9E2BA0}" type="datetime1">
              <a:rPr lang="en-US" smtClean="0"/>
              <a:t>6/9/2009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Dong Wang , CCNU Wuhan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38400" y="6093023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zh-CN" sz="1400" dirty="0" err="1" smtClean="0"/>
              <a:t>Altro</a:t>
            </a:r>
            <a:r>
              <a:rPr lang="fr-CH" altLang="zh-CN" sz="1400" dirty="0" smtClean="0"/>
              <a:t>-</a:t>
            </a:r>
            <a:r>
              <a:rPr lang="fr-CH" altLang="zh-CN" sz="1400" dirty="0" err="1" smtClean="0"/>
              <a:t>based</a:t>
            </a:r>
            <a:r>
              <a:rPr lang="fr-CH" altLang="zh-CN" sz="1400" dirty="0" smtClean="0"/>
              <a:t> FEE </a:t>
            </a:r>
            <a:r>
              <a:rPr lang="fr-CH" altLang="zh-CN" sz="1400" dirty="0" err="1" smtClean="0"/>
              <a:t>card</a:t>
            </a:r>
            <a:r>
              <a:rPr lang="fr-CH" altLang="zh-CN" sz="1400" dirty="0" smtClean="0"/>
              <a:t>  for APD </a:t>
            </a:r>
            <a:r>
              <a:rPr lang="fr-CH" altLang="zh-CN" sz="1400" dirty="0" err="1" smtClean="0"/>
              <a:t>readout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SRU system </a:t>
            </a:r>
          </a:p>
        </p:txBody>
      </p:sp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7067A9-24A1-43EF-9954-3C5EFCF8568F}" type="datetime1">
              <a:rPr lang="en-US" smtClean="0"/>
              <a:t>6/9/2009</a:t>
            </a:fld>
            <a:endParaRPr lang="en-US"/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v-SE" smtClean="0"/>
              <a:t>Dong Wang , CCNU Wuhan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0" y="2449513"/>
            <a:ext cx="914400" cy="838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SRU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752600" y="4202113"/>
            <a:ext cx="838200" cy="1055687"/>
            <a:chOff x="1752600" y="3581400"/>
            <a:chExt cx="838200" cy="1055132"/>
          </a:xfrm>
        </p:grpSpPr>
        <p:sp>
          <p:nvSpPr>
            <p:cNvPr id="10" name="Rectangle 9"/>
            <p:cNvSpPr/>
            <p:nvPr/>
          </p:nvSpPr>
          <p:spPr>
            <a:xfrm>
              <a:off x="1828800" y="3581400"/>
              <a:ext cx="685800" cy="4569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FEE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828800" y="4266839"/>
              <a:ext cx="685800" cy="158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133600" y="4038360"/>
              <a:ext cx="762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526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812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4384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86" name="TextBox 16"/>
            <p:cNvSpPr txBox="1">
              <a:spLocks noChangeArrowheads="1"/>
            </p:cNvSpPr>
            <p:nvPr/>
          </p:nvSpPr>
          <p:spPr bwMode="auto">
            <a:xfrm>
              <a:off x="2097975" y="4267200"/>
              <a:ext cx="4154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…</a:t>
              </a:r>
            </a:p>
          </p:txBody>
        </p:sp>
      </p:grpSp>
      <p:sp>
        <p:nvSpPr>
          <p:cNvPr id="20" name="Freeform 19"/>
          <p:cNvSpPr/>
          <p:nvPr/>
        </p:nvSpPr>
        <p:spPr>
          <a:xfrm>
            <a:off x="2135188" y="3316288"/>
            <a:ext cx="1724025" cy="879475"/>
          </a:xfrm>
          <a:custGeom>
            <a:avLst/>
            <a:gdLst>
              <a:gd name="connsiteX0" fmla="*/ 1723902 w 1723902"/>
              <a:gd name="connsiteY0" fmla="*/ 0 h 878774"/>
              <a:gd name="connsiteX1" fmla="*/ 1652650 w 1723902"/>
              <a:gd name="connsiteY1" fmla="*/ 142504 h 878774"/>
              <a:gd name="connsiteX2" fmla="*/ 1320140 w 1723902"/>
              <a:gd name="connsiteY2" fmla="*/ 201880 h 878774"/>
              <a:gd name="connsiteX3" fmla="*/ 940130 w 1723902"/>
              <a:gd name="connsiteY3" fmla="*/ 225631 h 878774"/>
              <a:gd name="connsiteX4" fmla="*/ 393865 w 1723902"/>
              <a:gd name="connsiteY4" fmla="*/ 332509 h 878774"/>
              <a:gd name="connsiteX5" fmla="*/ 61356 w 1723902"/>
              <a:gd name="connsiteY5" fmla="*/ 534389 h 878774"/>
              <a:gd name="connsiteX6" fmla="*/ 25730 w 1723902"/>
              <a:gd name="connsiteY6" fmla="*/ 878774 h 87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3902" h="878774">
                <a:moveTo>
                  <a:pt x="1723902" y="0"/>
                </a:moveTo>
                <a:cubicBezTo>
                  <a:pt x="1721923" y="54428"/>
                  <a:pt x="1719944" y="108857"/>
                  <a:pt x="1652650" y="142504"/>
                </a:cubicBezTo>
                <a:cubicBezTo>
                  <a:pt x="1585356" y="176151"/>
                  <a:pt x="1438893" y="188026"/>
                  <a:pt x="1320140" y="201880"/>
                </a:cubicBezTo>
                <a:cubicBezTo>
                  <a:pt x="1201387" y="215734"/>
                  <a:pt x="1094509" y="203860"/>
                  <a:pt x="940130" y="225631"/>
                </a:cubicBezTo>
                <a:cubicBezTo>
                  <a:pt x="785751" y="247403"/>
                  <a:pt x="540327" y="281049"/>
                  <a:pt x="393865" y="332509"/>
                </a:cubicBezTo>
                <a:cubicBezTo>
                  <a:pt x="247403" y="383969"/>
                  <a:pt x="122712" y="443345"/>
                  <a:pt x="61356" y="534389"/>
                </a:cubicBezTo>
                <a:cubicBezTo>
                  <a:pt x="0" y="625433"/>
                  <a:pt x="12865" y="752103"/>
                  <a:pt x="25730" y="87877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743200" y="4202113"/>
            <a:ext cx="838200" cy="1055687"/>
            <a:chOff x="1752600" y="3581400"/>
            <a:chExt cx="838200" cy="1055132"/>
          </a:xfrm>
        </p:grpSpPr>
        <p:sp>
          <p:nvSpPr>
            <p:cNvPr id="23" name="Rectangle 22"/>
            <p:cNvSpPr/>
            <p:nvPr/>
          </p:nvSpPr>
          <p:spPr>
            <a:xfrm>
              <a:off x="1828800" y="3581400"/>
              <a:ext cx="685800" cy="4569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828800" y="4266839"/>
              <a:ext cx="685800" cy="158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2133600" y="4038360"/>
              <a:ext cx="762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526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812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438400" y="4342999"/>
              <a:ext cx="152400" cy="228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79" name="TextBox 28"/>
            <p:cNvSpPr txBox="1">
              <a:spLocks noChangeArrowheads="1"/>
            </p:cNvSpPr>
            <p:nvPr/>
          </p:nvSpPr>
          <p:spPr bwMode="auto">
            <a:xfrm>
              <a:off x="2097975" y="4267200"/>
              <a:ext cx="4154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…</a:t>
              </a: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943600" y="4198938"/>
            <a:ext cx="838200" cy="1054100"/>
            <a:chOff x="1752600" y="3581400"/>
            <a:chExt cx="838200" cy="1055132"/>
          </a:xfrm>
        </p:grpSpPr>
        <p:sp>
          <p:nvSpPr>
            <p:cNvPr id="31" name="Rectangle 30"/>
            <p:cNvSpPr/>
            <p:nvPr/>
          </p:nvSpPr>
          <p:spPr>
            <a:xfrm>
              <a:off x="1828800" y="3581400"/>
              <a:ext cx="685800" cy="457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FEE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828800" y="4267871"/>
              <a:ext cx="685800" cy="158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2133600" y="4039048"/>
              <a:ext cx="76200" cy="2288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752600" y="4344146"/>
              <a:ext cx="152400" cy="2272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81200" y="4344146"/>
              <a:ext cx="152400" cy="2272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438400" y="4344146"/>
              <a:ext cx="152400" cy="2272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72" name="TextBox 36"/>
            <p:cNvSpPr txBox="1">
              <a:spLocks noChangeArrowheads="1"/>
            </p:cNvSpPr>
            <p:nvPr/>
          </p:nvSpPr>
          <p:spPr bwMode="auto">
            <a:xfrm>
              <a:off x="2097975" y="4267200"/>
              <a:ext cx="4154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…</a:t>
              </a:r>
            </a:p>
          </p:txBody>
        </p:sp>
      </p:grpSp>
      <p:sp>
        <p:nvSpPr>
          <p:cNvPr id="38" name="Freeform 37"/>
          <p:cNvSpPr/>
          <p:nvPr/>
        </p:nvSpPr>
        <p:spPr>
          <a:xfrm>
            <a:off x="3125788" y="3259138"/>
            <a:ext cx="860425" cy="914400"/>
          </a:xfrm>
          <a:custGeom>
            <a:avLst/>
            <a:gdLst>
              <a:gd name="connsiteX0" fmla="*/ 33646 w 860961"/>
              <a:gd name="connsiteY0" fmla="*/ 914400 h 914400"/>
              <a:gd name="connsiteX1" fmla="*/ 45522 w 860961"/>
              <a:gd name="connsiteY1" fmla="*/ 688769 h 914400"/>
              <a:gd name="connsiteX2" fmla="*/ 306779 w 860961"/>
              <a:gd name="connsiteY2" fmla="*/ 522514 h 914400"/>
              <a:gd name="connsiteX3" fmla="*/ 651163 w 860961"/>
              <a:gd name="connsiteY3" fmla="*/ 463138 h 914400"/>
              <a:gd name="connsiteX4" fmla="*/ 793667 w 860961"/>
              <a:gd name="connsiteY4" fmla="*/ 332509 h 914400"/>
              <a:gd name="connsiteX5" fmla="*/ 853044 w 860961"/>
              <a:gd name="connsiteY5" fmla="*/ 166255 h 914400"/>
              <a:gd name="connsiteX6" fmla="*/ 841168 w 860961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0961" h="914400">
                <a:moveTo>
                  <a:pt x="33646" y="914400"/>
                </a:moveTo>
                <a:cubicBezTo>
                  <a:pt x="16823" y="834241"/>
                  <a:pt x="0" y="754083"/>
                  <a:pt x="45522" y="688769"/>
                </a:cubicBezTo>
                <a:cubicBezTo>
                  <a:pt x="91044" y="623455"/>
                  <a:pt x="205839" y="560119"/>
                  <a:pt x="306779" y="522514"/>
                </a:cubicBezTo>
                <a:cubicBezTo>
                  <a:pt x="407719" y="484909"/>
                  <a:pt x="570015" y="494805"/>
                  <a:pt x="651163" y="463138"/>
                </a:cubicBezTo>
                <a:cubicBezTo>
                  <a:pt x="732311" y="431471"/>
                  <a:pt x="760020" y="381989"/>
                  <a:pt x="793667" y="332509"/>
                </a:cubicBezTo>
                <a:cubicBezTo>
                  <a:pt x="827314" y="283029"/>
                  <a:pt x="845127" y="221673"/>
                  <a:pt x="853044" y="166255"/>
                </a:cubicBezTo>
                <a:cubicBezTo>
                  <a:pt x="860961" y="110837"/>
                  <a:pt x="851064" y="55418"/>
                  <a:pt x="8411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583113" y="3270250"/>
            <a:ext cx="1817687" cy="920750"/>
          </a:xfrm>
          <a:custGeom>
            <a:avLst/>
            <a:gdLst>
              <a:gd name="connsiteX0" fmla="*/ 1781299 w 1812967"/>
              <a:gd name="connsiteY0" fmla="*/ 807522 h 807522"/>
              <a:gd name="connsiteX1" fmla="*/ 1745673 w 1812967"/>
              <a:gd name="connsiteY1" fmla="*/ 546265 h 807522"/>
              <a:gd name="connsiteX2" fmla="*/ 1377538 w 1812967"/>
              <a:gd name="connsiteY2" fmla="*/ 486889 h 807522"/>
              <a:gd name="connsiteX3" fmla="*/ 665019 w 1812967"/>
              <a:gd name="connsiteY3" fmla="*/ 463138 h 807522"/>
              <a:gd name="connsiteX4" fmla="*/ 225631 w 1812967"/>
              <a:gd name="connsiteY4" fmla="*/ 510639 h 807522"/>
              <a:gd name="connsiteX5" fmla="*/ 35626 w 1812967"/>
              <a:gd name="connsiteY5" fmla="*/ 237507 h 807522"/>
              <a:gd name="connsiteX6" fmla="*/ 11876 w 1812967"/>
              <a:gd name="connsiteY6" fmla="*/ 0 h 80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2967" h="807522">
                <a:moveTo>
                  <a:pt x="1781299" y="807522"/>
                </a:moveTo>
                <a:cubicBezTo>
                  <a:pt x="1797133" y="703613"/>
                  <a:pt x="1812967" y="599704"/>
                  <a:pt x="1745673" y="546265"/>
                </a:cubicBezTo>
                <a:cubicBezTo>
                  <a:pt x="1678379" y="492826"/>
                  <a:pt x="1557647" y="500744"/>
                  <a:pt x="1377538" y="486889"/>
                </a:cubicBezTo>
                <a:cubicBezTo>
                  <a:pt x="1197429" y="473035"/>
                  <a:pt x="857004" y="459180"/>
                  <a:pt x="665019" y="463138"/>
                </a:cubicBezTo>
                <a:cubicBezTo>
                  <a:pt x="473035" y="467096"/>
                  <a:pt x="330530" y="548244"/>
                  <a:pt x="225631" y="510639"/>
                </a:cubicBezTo>
                <a:cubicBezTo>
                  <a:pt x="120732" y="473034"/>
                  <a:pt x="71252" y="322613"/>
                  <a:pt x="35626" y="237507"/>
                </a:cubicBezTo>
                <a:cubicBezTo>
                  <a:pt x="0" y="152401"/>
                  <a:pt x="5938" y="76200"/>
                  <a:pt x="1187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1" name="Straight Connector 40"/>
          <p:cNvCxnSpPr>
            <a:stCxn id="7" idx="0"/>
          </p:cNvCxnSpPr>
          <p:nvPr/>
        </p:nvCxnSpPr>
        <p:spPr>
          <a:xfrm rot="5400000" flipH="1" flipV="1">
            <a:off x="4071145" y="2253456"/>
            <a:ext cx="392112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962400" y="1524000"/>
            <a:ext cx="609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PC</a:t>
            </a:r>
          </a:p>
        </p:txBody>
      </p:sp>
      <p:sp>
        <p:nvSpPr>
          <p:cNvPr id="10255" name="TextBox 42"/>
          <p:cNvSpPr txBox="1">
            <a:spLocks noChangeArrowheads="1"/>
          </p:cNvSpPr>
          <p:nvPr/>
        </p:nvSpPr>
        <p:spPr bwMode="auto">
          <a:xfrm>
            <a:off x="4343400" y="4267200"/>
            <a:ext cx="1080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….max </a:t>
            </a:r>
            <a:r>
              <a:rPr lang="en-US" dirty="0" smtClean="0"/>
              <a:t>36</a:t>
            </a:r>
            <a:endParaRPr lang="en-US" dirty="0"/>
          </a:p>
        </p:txBody>
      </p:sp>
      <p:sp>
        <p:nvSpPr>
          <p:cNvPr id="10256" name="TextBox 43"/>
          <p:cNvSpPr txBox="1">
            <a:spLocks noChangeArrowheads="1"/>
          </p:cNvSpPr>
          <p:nvPr/>
        </p:nvSpPr>
        <p:spPr bwMode="auto">
          <a:xfrm>
            <a:off x="6324600" y="3581400"/>
            <a:ext cx="1687513" cy="261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CAT6 cables, max 15 m</a:t>
            </a:r>
          </a:p>
        </p:txBody>
      </p:sp>
      <p:sp>
        <p:nvSpPr>
          <p:cNvPr id="10257" name="TextBox 44"/>
          <p:cNvSpPr txBox="1">
            <a:spLocks noChangeArrowheads="1"/>
          </p:cNvSpPr>
          <p:nvPr/>
        </p:nvSpPr>
        <p:spPr bwMode="auto">
          <a:xfrm>
            <a:off x="5638800" y="5253038"/>
            <a:ext cx="1508125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Frontend ASICS</a:t>
            </a:r>
          </a:p>
          <a:p>
            <a:r>
              <a:rPr lang="en-US" sz="1200"/>
              <a:t>typically  8 per FEE</a:t>
            </a:r>
          </a:p>
        </p:txBody>
      </p:sp>
      <p:sp>
        <p:nvSpPr>
          <p:cNvPr id="10258" name="TextBox 45"/>
          <p:cNvSpPr txBox="1">
            <a:spLocks noChangeArrowheads="1"/>
          </p:cNvSpPr>
          <p:nvPr/>
        </p:nvSpPr>
        <p:spPr bwMode="auto">
          <a:xfrm>
            <a:off x="4419600" y="2133600"/>
            <a:ext cx="1185863" cy="261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Gigabit ethernet</a:t>
            </a:r>
          </a:p>
        </p:txBody>
      </p:sp>
      <p:sp>
        <p:nvSpPr>
          <p:cNvPr id="10265" name="TextBox 53"/>
          <p:cNvSpPr txBox="1">
            <a:spLocks noChangeArrowheads="1"/>
          </p:cNvSpPr>
          <p:nvPr/>
        </p:nvSpPr>
        <p:spPr bwMode="auto">
          <a:xfrm>
            <a:off x="5943600" y="1905000"/>
            <a:ext cx="2465740" cy="5847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-up to </a:t>
            </a:r>
            <a:r>
              <a:rPr lang="en-US" dirty="0" smtClean="0"/>
              <a:t>36864 </a:t>
            </a:r>
            <a:r>
              <a:rPr lang="en-US" dirty="0"/>
              <a:t>channels:</a:t>
            </a:r>
          </a:p>
          <a:p>
            <a:r>
              <a:rPr lang="en-US" sz="1400" dirty="0"/>
              <a:t>     </a:t>
            </a:r>
            <a:r>
              <a:rPr lang="en-US" sz="1200" dirty="0" smtClean="0"/>
              <a:t>36 </a:t>
            </a:r>
            <a:r>
              <a:rPr lang="en-US" sz="1200" dirty="0"/>
              <a:t>FEE x  8 x ASICS x128 </a:t>
            </a:r>
            <a:r>
              <a:rPr lang="en-US" sz="1200" dirty="0" smtClean="0"/>
              <a:t>channels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 flipH="1">
            <a:off x="0" y="1981200"/>
            <a:ext cx="334980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New: Readout link instead of a GTL bus: </a:t>
            </a:r>
          </a:p>
        </p:txBody>
      </p:sp>
      <p:cxnSp>
        <p:nvCxnSpPr>
          <p:cNvPr id="55" name="Straight Arrow Connector 54"/>
          <p:cNvCxnSpPr>
            <a:stCxn id="53" idx="2"/>
            <a:endCxn id="44" idx="1"/>
          </p:cNvCxnSpPr>
          <p:nvPr/>
        </p:nvCxnSpPr>
        <p:spPr>
          <a:xfrm rot="16200000" flipH="1">
            <a:off x="1579716" y="2722716"/>
            <a:ext cx="944624" cy="7542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3" descr="C:\Hans\Alice\EMcal\LCU\RJ45-b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819400"/>
            <a:ext cx="1378108" cy="64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Oval 43"/>
          <p:cNvSpPr/>
          <p:nvPr/>
        </p:nvSpPr>
        <p:spPr>
          <a:xfrm>
            <a:off x="2362200" y="35052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92162"/>
          </a:xfrm>
        </p:spPr>
        <p:txBody>
          <a:bodyPr>
            <a:normAutofit fontScale="90000"/>
          </a:bodyPr>
          <a:lstStyle/>
          <a:p>
            <a:r>
              <a:rPr lang="fr-CH" altLang="zh-CN" dirty="0" err="1" smtClean="0"/>
              <a:t>From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r</a:t>
            </a:r>
            <a:r>
              <a:rPr lang="fr-CH" altLang="zh-CN" dirty="0" err="1" smtClean="0"/>
              <a:t>eadout</a:t>
            </a:r>
            <a:r>
              <a:rPr lang="fr-CH" altLang="zh-CN" dirty="0" smtClean="0"/>
              <a:t> bus  to </a:t>
            </a:r>
            <a:r>
              <a:rPr lang="fr-CH" altLang="zh-CN" dirty="0" err="1" smtClean="0"/>
              <a:t>readout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link</a:t>
            </a:r>
            <a:r>
              <a:rPr lang="fr-CH" altLang="zh-CN" dirty="0" smtClean="0"/>
              <a:t>  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0" y="838200"/>
            <a:ext cx="7467600" cy="22098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fr-CH" altLang="zh-CN" dirty="0" smtClean="0"/>
              <a:t>Point </a:t>
            </a:r>
            <a:r>
              <a:rPr lang="fr-CH" altLang="zh-CN" dirty="0" smtClean="0"/>
              <a:t>to Point </a:t>
            </a:r>
            <a:r>
              <a:rPr lang="fr-CH" altLang="zh-CN" dirty="0" err="1" smtClean="0"/>
              <a:t>link</a:t>
            </a:r>
            <a:r>
              <a:rPr lang="fr-CH" altLang="zh-CN" dirty="0" smtClean="0"/>
              <a:t> architecture:</a:t>
            </a:r>
            <a:endParaRPr lang="fr-CH" altLang="zh-CN" dirty="0" smtClean="0"/>
          </a:p>
          <a:p>
            <a:r>
              <a:rPr lang="fr-CH" altLang="zh-CN" dirty="0" err="1" smtClean="0"/>
              <a:t>well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defined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impedance</a:t>
            </a:r>
            <a:r>
              <a:rPr lang="fr-CH" altLang="zh-CN" dirty="0" smtClean="0"/>
              <a:t>  </a:t>
            </a:r>
            <a:r>
              <a:rPr lang="fr-CH" altLang="zh-CN" dirty="0" err="1" smtClean="0"/>
              <a:t>both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ends</a:t>
            </a:r>
            <a:r>
              <a:rPr lang="fr-CH" altLang="zh-CN" dirty="0" smtClean="0"/>
              <a:t>, longer distance </a:t>
            </a:r>
            <a:r>
              <a:rPr lang="fr-CH" altLang="zh-CN" dirty="0" err="1" smtClean="0"/>
              <a:t>than</a:t>
            </a:r>
            <a:r>
              <a:rPr lang="fr-CH" altLang="zh-CN" dirty="0" smtClean="0"/>
              <a:t> bus</a:t>
            </a:r>
          </a:p>
          <a:p>
            <a:r>
              <a:rPr lang="fr-CH" altLang="zh-CN" dirty="0" smtClean="0"/>
              <a:t>single </a:t>
            </a:r>
            <a:r>
              <a:rPr lang="fr-CH" altLang="zh-CN" dirty="0" err="1" smtClean="0"/>
              <a:t>node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failure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does</a:t>
            </a:r>
            <a:r>
              <a:rPr lang="fr-CH" altLang="zh-CN" dirty="0" smtClean="0"/>
              <a:t> not influence </a:t>
            </a:r>
            <a:r>
              <a:rPr lang="fr-CH" altLang="zh-CN" dirty="0" err="1" smtClean="0"/>
              <a:t>other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nodes</a:t>
            </a:r>
            <a:endParaRPr lang="fr-CH" altLang="zh-CN" dirty="0" smtClean="0"/>
          </a:p>
          <a:p>
            <a:r>
              <a:rPr lang="fr-CH" altLang="zh-CN" dirty="0" err="1" smtClean="0"/>
              <a:t>p</a:t>
            </a:r>
            <a:r>
              <a:rPr lang="fr-CH" altLang="zh-CN" dirty="0" err="1" smtClean="0"/>
              <a:t>arallel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transfers</a:t>
            </a:r>
            <a:r>
              <a:rPr lang="fr-CH" altLang="zh-CN" dirty="0" smtClean="0"/>
              <a:t> on all links, i.e. </a:t>
            </a:r>
            <a:r>
              <a:rPr lang="fr-CH" altLang="zh-CN" dirty="0" err="1" smtClean="0"/>
              <a:t>higher</a:t>
            </a:r>
            <a:r>
              <a:rPr lang="fr-CH" altLang="zh-CN" dirty="0" smtClean="0"/>
              <a:t>  total BW</a:t>
            </a:r>
          </a:p>
          <a:p>
            <a:r>
              <a:rPr lang="fr-CH" altLang="zh-CN" dirty="0" err="1" smtClean="0"/>
              <a:t>c</a:t>
            </a:r>
            <a:r>
              <a:rPr lang="fr-CH" altLang="zh-CN" dirty="0" err="1" smtClean="0"/>
              <a:t>heaper</a:t>
            </a:r>
            <a:r>
              <a:rPr lang="fr-CH" altLang="zh-CN" dirty="0" smtClean="0"/>
              <a:t> by </a:t>
            </a:r>
            <a:r>
              <a:rPr lang="fr-CH" altLang="zh-CN" dirty="0" err="1" smtClean="0"/>
              <a:t>using</a:t>
            </a:r>
            <a:r>
              <a:rPr lang="fr-CH" altLang="zh-CN" dirty="0" smtClean="0"/>
              <a:t> off the </a:t>
            </a:r>
            <a:r>
              <a:rPr lang="fr-CH" altLang="zh-CN" dirty="0" err="1" smtClean="0"/>
              <a:t>shelf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cables</a:t>
            </a:r>
            <a:endParaRPr lang="fr-CH" altLang="zh-CN" dirty="0" smtClean="0"/>
          </a:p>
          <a:p>
            <a:r>
              <a:rPr lang="fr-CH" altLang="zh-CN" dirty="0" smtClean="0"/>
              <a:t>Much </a:t>
            </a:r>
            <a:r>
              <a:rPr lang="fr-CH" altLang="zh-CN" dirty="0" err="1" smtClean="0"/>
              <a:t>less</a:t>
            </a:r>
            <a:r>
              <a:rPr lang="fr-CH" altLang="zh-CN" dirty="0" smtClean="0"/>
              <a:t> contacts , longer life</a:t>
            </a:r>
          </a:p>
          <a:p>
            <a:pPr>
              <a:buNone/>
            </a:pPr>
            <a:r>
              <a:rPr lang="fr-CH" altLang="zh-CN" dirty="0" err="1" smtClean="0"/>
              <a:t>Status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so</a:t>
            </a:r>
            <a:r>
              <a:rPr lang="fr-CH" altLang="zh-CN" dirty="0" smtClean="0"/>
              <a:t> far: </a:t>
            </a:r>
            <a:endParaRPr lang="fr-CH" altLang="zh-CN" dirty="0" smtClean="0"/>
          </a:p>
          <a:p>
            <a:r>
              <a:rPr lang="fr-CH" altLang="zh-CN" dirty="0" smtClean="0"/>
              <a:t> </a:t>
            </a:r>
            <a:r>
              <a:rPr lang="fr-CH" altLang="zh-CN" dirty="0" err="1" smtClean="0"/>
              <a:t>tested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with</a:t>
            </a:r>
            <a:r>
              <a:rPr lang="fr-CH" altLang="zh-CN" dirty="0" smtClean="0"/>
              <a:t> 280MHz </a:t>
            </a:r>
            <a:r>
              <a:rPr lang="fr-CH" altLang="zh-CN" dirty="0" smtClean="0"/>
              <a:t>clk and 15 </a:t>
            </a:r>
            <a:r>
              <a:rPr lang="fr-CH" altLang="zh-CN" dirty="0" err="1" smtClean="0"/>
              <a:t>Meter</a:t>
            </a:r>
            <a:r>
              <a:rPr lang="fr-CH" altLang="zh-CN" dirty="0" smtClean="0"/>
              <a:t> </a:t>
            </a:r>
            <a:r>
              <a:rPr lang="fr-CH" altLang="zh-CN" dirty="0" smtClean="0"/>
              <a:t> </a:t>
            </a:r>
            <a:r>
              <a:rPr lang="fr-CH" altLang="zh-CN" dirty="0" smtClean="0"/>
              <a:t>over</a:t>
            </a:r>
            <a:r>
              <a:rPr lang="fr-CH" altLang="zh-CN" dirty="0" smtClean="0"/>
              <a:t> </a:t>
            </a:r>
            <a:r>
              <a:rPr lang="fr-CH" altLang="zh-CN" dirty="0" smtClean="0"/>
              <a:t>CAT6 </a:t>
            </a:r>
            <a:r>
              <a:rPr lang="fr-CH" altLang="zh-CN" dirty="0" err="1" smtClean="0"/>
              <a:t>cable</a:t>
            </a:r>
            <a:endParaRPr lang="fr-CH" altLang="zh-CN" dirty="0" smtClean="0"/>
          </a:p>
          <a:p>
            <a:r>
              <a:rPr lang="fr-CH" altLang="zh-CN" dirty="0" smtClean="0"/>
              <a:t>u</a:t>
            </a:r>
            <a:r>
              <a:rPr lang="fr-CH" altLang="zh-CN" dirty="0" smtClean="0"/>
              <a:t>se simple </a:t>
            </a:r>
            <a:r>
              <a:rPr lang="fr-CH" altLang="zh-CN" dirty="0" err="1" smtClean="0"/>
              <a:t>packet</a:t>
            </a:r>
            <a:r>
              <a:rPr lang="fr-CH" altLang="zh-CN" dirty="0" smtClean="0"/>
              <a:t> </a:t>
            </a:r>
            <a:r>
              <a:rPr lang="fr-CH" altLang="zh-CN" dirty="0" err="1" smtClean="0"/>
              <a:t>protocol</a:t>
            </a:r>
            <a:endParaRPr lang="fr-CH" altLang="zh-CN" dirty="0" smtClean="0"/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400111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Hans\Alice\EMcal\LCU\RJ45-b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876800"/>
            <a:ext cx="2667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右箭头 11"/>
          <p:cNvSpPr/>
          <p:nvPr/>
        </p:nvSpPr>
        <p:spPr>
          <a:xfrm>
            <a:off x="4495800" y="4572000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4" descr="STPcab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461881"/>
            <a:ext cx="2743200" cy="9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1210-5FBE-414B-8D51-BAA4019CFC31}" type="datetime1">
              <a:rPr lang="en-US" smtClean="0"/>
              <a:t>6/9/2009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9202990">
            <a:off x="286175" y="3301559"/>
            <a:ext cx="1226398" cy="91440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SRU&lt;-&gt;FEE: serial LVDS </a:t>
            </a:r>
            <a:br>
              <a:rPr lang="en-US" smtClean="0"/>
            </a:br>
            <a:endParaRPr lang="en-US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3200400"/>
            <a:ext cx="2895600" cy="152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" name="Group 257"/>
          <p:cNvGrpSpPr>
            <a:grpSpLocks/>
          </p:cNvGrpSpPr>
          <p:nvPr/>
        </p:nvGrpSpPr>
        <p:grpSpPr bwMode="auto">
          <a:xfrm>
            <a:off x="3581400" y="1371600"/>
            <a:ext cx="2895600" cy="1470025"/>
            <a:chOff x="3581400" y="1577975"/>
            <a:chExt cx="2895600" cy="1470025"/>
          </a:xfrm>
        </p:grpSpPr>
        <p:sp>
          <p:nvSpPr>
            <p:cNvPr id="256" name="Rectangle 255"/>
            <p:cNvSpPr/>
            <p:nvPr/>
          </p:nvSpPr>
          <p:spPr>
            <a:xfrm>
              <a:off x="3581400" y="1676400"/>
              <a:ext cx="2895600" cy="1371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Group 288"/>
            <p:cNvGrpSpPr>
              <a:grpSpLocks/>
            </p:cNvGrpSpPr>
            <p:nvPr/>
          </p:nvGrpSpPr>
          <p:grpSpPr bwMode="auto">
            <a:xfrm>
              <a:off x="5213350" y="1687513"/>
              <a:ext cx="1066800" cy="180975"/>
              <a:chOff x="7097712" y="1177160"/>
              <a:chExt cx="1676400" cy="252350"/>
            </a:xfrm>
          </p:grpSpPr>
          <p:grpSp>
            <p:nvGrpSpPr>
              <p:cNvPr id="4" name="Group 289"/>
              <p:cNvGrpSpPr>
                <a:grpSpLocks/>
              </p:cNvGrpSpPr>
              <p:nvPr/>
            </p:nvGrpSpPr>
            <p:grpSpPr bwMode="auto">
              <a:xfrm>
                <a:off x="7097712" y="1188229"/>
                <a:ext cx="1676400" cy="241281"/>
                <a:chOff x="7097712" y="1188229"/>
                <a:chExt cx="1676400" cy="241281"/>
              </a:xfrm>
            </p:grpSpPr>
            <p:grpSp>
              <p:nvGrpSpPr>
                <p:cNvPr id="6" name="Group 307"/>
                <p:cNvGrpSpPr>
                  <a:grpSpLocks/>
                </p:cNvGrpSpPr>
                <p:nvPr/>
              </p:nvGrpSpPr>
              <p:grpSpPr bwMode="auto">
                <a:xfrm>
                  <a:off x="7479391" y="1188229"/>
                  <a:ext cx="456521" cy="241281"/>
                  <a:chOff x="7479391" y="1188229"/>
                  <a:chExt cx="456521" cy="241281"/>
                </a:xfrm>
              </p:grpSpPr>
              <p:grpSp>
                <p:nvGrpSpPr>
                  <p:cNvPr id="7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29"/>
                    <a:ext cx="304346" cy="230214"/>
                    <a:chOff x="7479391" y="1188229"/>
                    <a:chExt cx="304346" cy="230214"/>
                  </a:xfrm>
                </p:grpSpPr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 rot="16200000" flipH="1">
                      <a:off x="7590052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Connector 77"/>
                    <p:cNvCxnSpPr/>
                    <p:nvPr/>
                  </p:nvCxnSpPr>
                  <p:spPr>
                    <a:xfrm rot="5400000" flipH="1" flipV="1">
                      <a:off x="7440373" y="1227247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" name="Group 318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6"/>
                    <a:ext cx="304346" cy="230214"/>
                    <a:chOff x="7479166" y="1189039"/>
                    <a:chExt cx="304346" cy="230214"/>
                  </a:xfrm>
                </p:grpSpPr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 rot="16200000" flipH="1">
                      <a:off x="7589824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>
                    <a:xfrm rot="5400000" flipH="1" flipV="1">
                      <a:off x="7440145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0" name="Group 308"/>
                <p:cNvGrpSpPr>
                  <a:grpSpLocks/>
                </p:cNvGrpSpPr>
                <p:nvPr/>
              </p:nvGrpSpPr>
              <p:grpSpPr bwMode="auto">
                <a:xfrm flipV="1">
                  <a:off x="7935912" y="1188229"/>
                  <a:ext cx="456518" cy="241281"/>
                  <a:chOff x="7478712" y="1189039"/>
                  <a:chExt cx="456518" cy="241281"/>
                </a:xfrm>
              </p:grpSpPr>
              <p:grpSp>
                <p:nvGrpSpPr>
                  <p:cNvPr id="11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9"/>
                    <a:ext cx="304346" cy="230214"/>
                    <a:chOff x="7478712" y="1189039"/>
                    <a:chExt cx="304346" cy="230214"/>
                  </a:xfrm>
                </p:grpSpPr>
                <p:cxnSp>
                  <p:nvCxnSpPr>
                    <p:cNvPr id="71" name="Straight Connector 70"/>
                    <p:cNvCxnSpPr/>
                    <p:nvPr/>
                  </p:nvCxnSpPr>
                  <p:spPr>
                    <a:xfrm rot="16200000" flipH="1">
                      <a:off x="7589371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/>
                    <p:cNvCxnSpPr/>
                    <p:nvPr/>
                  </p:nvCxnSpPr>
                  <p:spPr>
                    <a:xfrm rot="5400000" flipH="1" flipV="1">
                      <a:off x="7439692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3" y="1200106"/>
                    <a:ext cx="304347" cy="230214"/>
                    <a:chOff x="7478483" y="1188229"/>
                    <a:chExt cx="304347" cy="230214"/>
                  </a:xfrm>
                </p:grpSpPr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 rot="16200000" flipH="1">
                      <a:off x="7589145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Connector 69"/>
                    <p:cNvCxnSpPr/>
                    <p:nvPr/>
                  </p:nvCxnSpPr>
                  <p:spPr>
                    <a:xfrm rot="5400000" flipH="1" flipV="1">
                      <a:off x="7439466" y="1227248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65" name="Straight Connector 64"/>
                <p:cNvCxnSpPr/>
                <p:nvPr/>
              </p:nvCxnSpPr>
              <p:spPr>
                <a:xfrm rot="10800000">
                  <a:off x="7097712" y="1418441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rot="10800000">
                  <a:off x="8392432" y="1418441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290"/>
              <p:cNvGrpSpPr>
                <a:grpSpLocks/>
              </p:cNvGrpSpPr>
              <p:nvPr/>
            </p:nvGrpSpPr>
            <p:grpSpPr bwMode="auto">
              <a:xfrm flipV="1">
                <a:off x="7097712" y="1177160"/>
                <a:ext cx="1676400" cy="241284"/>
                <a:chOff x="7097712" y="1188230"/>
                <a:chExt cx="1676400" cy="241284"/>
              </a:xfrm>
            </p:grpSpPr>
            <p:grpSp>
              <p:nvGrpSpPr>
                <p:cNvPr id="14" name="Group 187"/>
                <p:cNvGrpSpPr>
                  <a:grpSpLocks/>
                </p:cNvGrpSpPr>
                <p:nvPr/>
              </p:nvGrpSpPr>
              <p:grpSpPr bwMode="auto">
                <a:xfrm>
                  <a:off x="7479391" y="1188230"/>
                  <a:ext cx="456520" cy="241284"/>
                  <a:chOff x="7479391" y="1188230"/>
                  <a:chExt cx="456520" cy="241284"/>
                </a:xfrm>
              </p:grpSpPr>
              <p:grpSp>
                <p:nvGrpSpPr>
                  <p:cNvPr id="15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30"/>
                    <a:ext cx="304347" cy="230214"/>
                    <a:chOff x="7479391" y="1188230"/>
                    <a:chExt cx="304347" cy="230214"/>
                  </a:xfrm>
                </p:grpSpPr>
                <p:cxnSp>
                  <p:nvCxnSpPr>
                    <p:cNvPr id="61" name="Straight Connector 60"/>
                    <p:cNvCxnSpPr/>
                    <p:nvPr/>
                  </p:nvCxnSpPr>
                  <p:spPr>
                    <a:xfrm rot="16200000" flipH="1">
                      <a:off x="7590050" y="1224759"/>
                      <a:ext cx="230214" cy="1571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 rot="5400000" flipH="1" flipV="1">
                      <a:off x="7440372" y="1227255"/>
                      <a:ext cx="230214" cy="15217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9"/>
                    <a:ext cx="304345" cy="230215"/>
                    <a:chOff x="7479166" y="1189035"/>
                    <a:chExt cx="304345" cy="230215"/>
                  </a:xfrm>
                </p:grpSpPr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 rot="16200000" flipH="1">
                      <a:off x="7589823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 rot="5400000" flipH="1" flipV="1">
                      <a:off x="7440145" y="1228055"/>
                      <a:ext cx="230214" cy="15217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" name="Group 188"/>
                <p:cNvGrpSpPr>
                  <a:grpSpLocks/>
                </p:cNvGrpSpPr>
                <p:nvPr/>
              </p:nvGrpSpPr>
              <p:grpSpPr bwMode="auto">
                <a:xfrm flipV="1">
                  <a:off x="7935912" y="1188230"/>
                  <a:ext cx="456518" cy="241284"/>
                  <a:chOff x="7478712" y="1189035"/>
                  <a:chExt cx="456518" cy="241284"/>
                </a:xfrm>
              </p:grpSpPr>
              <p:grpSp>
                <p:nvGrpSpPr>
                  <p:cNvPr id="18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5"/>
                    <a:ext cx="304346" cy="230215"/>
                    <a:chOff x="7478712" y="1189035"/>
                    <a:chExt cx="304346" cy="230215"/>
                  </a:xfrm>
                </p:grpSpPr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 rot="16200000" flipH="1">
                      <a:off x="7589372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 rot="5400000" flipH="1" flipV="1">
                      <a:off x="7439692" y="1228055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4" y="1200105"/>
                    <a:ext cx="304346" cy="230214"/>
                    <a:chOff x="7478484" y="1188230"/>
                    <a:chExt cx="304346" cy="230214"/>
                  </a:xfrm>
                </p:grpSpPr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rot="16200000" flipH="1">
                      <a:off x="7589145" y="1224759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 rot="5400000" flipH="1" flipV="1">
                      <a:off x="7439466" y="1227254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9" name="Straight Connector 48"/>
                <p:cNvCxnSpPr/>
                <p:nvPr/>
              </p:nvCxnSpPr>
              <p:spPr>
                <a:xfrm rot="10800000">
                  <a:off x="7097712" y="1418447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rot="10800000">
                  <a:off x="8392432" y="1418447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288"/>
            <p:cNvGrpSpPr>
              <a:grpSpLocks/>
            </p:cNvGrpSpPr>
            <p:nvPr/>
          </p:nvGrpSpPr>
          <p:grpSpPr bwMode="auto">
            <a:xfrm>
              <a:off x="5213350" y="2068513"/>
              <a:ext cx="1066800" cy="180975"/>
              <a:chOff x="7097712" y="1177160"/>
              <a:chExt cx="1676400" cy="252350"/>
            </a:xfrm>
          </p:grpSpPr>
          <p:grpSp>
            <p:nvGrpSpPr>
              <p:cNvPr id="21" name="Group 289"/>
              <p:cNvGrpSpPr>
                <a:grpSpLocks/>
              </p:cNvGrpSpPr>
              <p:nvPr/>
            </p:nvGrpSpPr>
            <p:grpSpPr bwMode="auto">
              <a:xfrm>
                <a:off x="7097712" y="1188229"/>
                <a:ext cx="1676400" cy="241281"/>
                <a:chOff x="7097712" y="1188229"/>
                <a:chExt cx="1676400" cy="241281"/>
              </a:xfrm>
            </p:grpSpPr>
            <p:grpSp>
              <p:nvGrpSpPr>
                <p:cNvPr id="22" name="Group 307"/>
                <p:cNvGrpSpPr>
                  <a:grpSpLocks/>
                </p:cNvGrpSpPr>
                <p:nvPr/>
              </p:nvGrpSpPr>
              <p:grpSpPr bwMode="auto">
                <a:xfrm>
                  <a:off x="7479391" y="1188229"/>
                  <a:ext cx="456521" cy="241281"/>
                  <a:chOff x="7479391" y="1188229"/>
                  <a:chExt cx="456521" cy="241281"/>
                </a:xfrm>
              </p:grpSpPr>
              <p:grpSp>
                <p:nvGrpSpPr>
                  <p:cNvPr id="23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29"/>
                    <a:ext cx="304346" cy="230214"/>
                    <a:chOff x="7479391" y="1188229"/>
                    <a:chExt cx="304346" cy="230214"/>
                  </a:xfrm>
                </p:grpSpPr>
                <p:cxnSp>
                  <p:nvCxnSpPr>
                    <p:cNvPr id="114" name="Straight Connector 113"/>
                    <p:cNvCxnSpPr/>
                    <p:nvPr/>
                  </p:nvCxnSpPr>
                  <p:spPr>
                    <a:xfrm rot="16200000" flipH="1">
                      <a:off x="7590052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Straight Connector 114"/>
                    <p:cNvCxnSpPr/>
                    <p:nvPr/>
                  </p:nvCxnSpPr>
                  <p:spPr>
                    <a:xfrm rot="5400000" flipH="1" flipV="1">
                      <a:off x="7440373" y="1227247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318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6"/>
                    <a:ext cx="304346" cy="230214"/>
                    <a:chOff x="7479166" y="1189039"/>
                    <a:chExt cx="304346" cy="230214"/>
                  </a:xfrm>
                </p:grpSpPr>
                <p:cxnSp>
                  <p:nvCxnSpPr>
                    <p:cNvPr id="112" name="Straight Connector 111"/>
                    <p:cNvCxnSpPr/>
                    <p:nvPr/>
                  </p:nvCxnSpPr>
                  <p:spPr>
                    <a:xfrm rot="16200000" flipH="1">
                      <a:off x="7589824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5400000" flipH="1" flipV="1">
                      <a:off x="7440145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 308"/>
                <p:cNvGrpSpPr>
                  <a:grpSpLocks/>
                </p:cNvGrpSpPr>
                <p:nvPr/>
              </p:nvGrpSpPr>
              <p:grpSpPr bwMode="auto">
                <a:xfrm flipV="1">
                  <a:off x="7935912" y="1188229"/>
                  <a:ext cx="456518" cy="241281"/>
                  <a:chOff x="7478712" y="1189039"/>
                  <a:chExt cx="456518" cy="241281"/>
                </a:xfrm>
              </p:grpSpPr>
              <p:grpSp>
                <p:nvGrpSpPr>
                  <p:cNvPr id="26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9"/>
                    <a:ext cx="304346" cy="230214"/>
                    <a:chOff x="7478712" y="1189039"/>
                    <a:chExt cx="304346" cy="230214"/>
                  </a:xfrm>
                </p:grpSpPr>
                <p:cxnSp>
                  <p:nvCxnSpPr>
                    <p:cNvPr id="108" name="Straight Connector 107"/>
                    <p:cNvCxnSpPr/>
                    <p:nvPr/>
                  </p:nvCxnSpPr>
                  <p:spPr>
                    <a:xfrm rot="16200000" flipH="1">
                      <a:off x="7589371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Straight Connector 108"/>
                    <p:cNvCxnSpPr/>
                    <p:nvPr/>
                  </p:nvCxnSpPr>
                  <p:spPr>
                    <a:xfrm rot="5400000" flipH="1" flipV="1">
                      <a:off x="7439692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3" y="1200106"/>
                    <a:ext cx="304347" cy="230214"/>
                    <a:chOff x="7478483" y="1188229"/>
                    <a:chExt cx="304347" cy="230214"/>
                  </a:xfrm>
                </p:grpSpPr>
                <p:cxnSp>
                  <p:nvCxnSpPr>
                    <p:cNvPr id="106" name="Straight Connector 105"/>
                    <p:cNvCxnSpPr/>
                    <p:nvPr/>
                  </p:nvCxnSpPr>
                  <p:spPr>
                    <a:xfrm rot="16200000" flipH="1">
                      <a:off x="7589145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Straight Connector 106"/>
                    <p:cNvCxnSpPr/>
                    <p:nvPr/>
                  </p:nvCxnSpPr>
                  <p:spPr>
                    <a:xfrm rot="5400000" flipH="1" flipV="1">
                      <a:off x="7439466" y="1227248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02" name="Straight Connector 101"/>
                <p:cNvCxnSpPr/>
                <p:nvPr/>
              </p:nvCxnSpPr>
              <p:spPr>
                <a:xfrm rot="10800000">
                  <a:off x="7097712" y="1418441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10800000">
                  <a:off x="8392432" y="1418441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90"/>
              <p:cNvGrpSpPr>
                <a:grpSpLocks/>
              </p:cNvGrpSpPr>
              <p:nvPr/>
            </p:nvGrpSpPr>
            <p:grpSpPr bwMode="auto">
              <a:xfrm flipV="1">
                <a:off x="7097712" y="1177160"/>
                <a:ext cx="1676400" cy="241284"/>
                <a:chOff x="7097712" y="1188230"/>
                <a:chExt cx="1676400" cy="241284"/>
              </a:xfrm>
            </p:grpSpPr>
            <p:grpSp>
              <p:nvGrpSpPr>
                <p:cNvPr id="29" name="Group 187"/>
                <p:cNvGrpSpPr>
                  <a:grpSpLocks/>
                </p:cNvGrpSpPr>
                <p:nvPr/>
              </p:nvGrpSpPr>
              <p:grpSpPr bwMode="auto">
                <a:xfrm>
                  <a:off x="7479391" y="1188230"/>
                  <a:ext cx="456520" cy="241284"/>
                  <a:chOff x="7479391" y="1188230"/>
                  <a:chExt cx="456520" cy="241284"/>
                </a:xfrm>
              </p:grpSpPr>
              <p:grpSp>
                <p:nvGrpSpPr>
                  <p:cNvPr id="30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30"/>
                    <a:ext cx="304347" cy="230214"/>
                    <a:chOff x="7479391" y="1188230"/>
                    <a:chExt cx="304347" cy="230214"/>
                  </a:xfrm>
                </p:grpSpPr>
                <p:cxnSp>
                  <p:nvCxnSpPr>
                    <p:cNvPr id="98" name="Straight Connector 97"/>
                    <p:cNvCxnSpPr/>
                    <p:nvPr/>
                  </p:nvCxnSpPr>
                  <p:spPr>
                    <a:xfrm rot="16200000" flipH="1">
                      <a:off x="7590050" y="1224759"/>
                      <a:ext cx="230214" cy="1571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Straight Connector 98"/>
                    <p:cNvCxnSpPr/>
                    <p:nvPr/>
                  </p:nvCxnSpPr>
                  <p:spPr>
                    <a:xfrm rot="5400000" flipH="1" flipV="1">
                      <a:off x="7440372" y="1227255"/>
                      <a:ext cx="230214" cy="15217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9"/>
                    <a:ext cx="304345" cy="230215"/>
                    <a:chOff x="7479166" y="1189035"/>
                    <a:chExt cx="304345" cy="230215"/>
                  </a:xfrm>
                </p:grpSpPr>
                <p:cxnSp>
                  <p:nvCxnSpPr>
                    <p:cNvPr id="96" name="Straight Connector 95"/>
                    <p:cNvCxnSpPr/>
                    <p:nvPr/>
                  </p:nvCxnSpPr>
                  <p:spPr>
                    <a:xfrm rot="16200000" flipH="1">
                      <a:off x="7589823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Straight Connector 96"/>
                    <p:cNvCxnSpPr/>
                    <p:nvPr/>
                  </p:nvCxnSpPr>
                  <p:spPr>
                    <a:xfrm rot="5400000" flipH="1" flipV="1">
                      <a:off x="7440145" y="1228055"/>
                      <a:ext cx="230214" cy="15217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2" name="Group 188"/>
                <p:cNvGrpSpPr>
                  <a:grpSpLocks/>
                </p:cNvGrpSpPr>
                <p:nvPr/>
              </p:nvGrpSpPr>
              <p:grpSpPr bwMode="auto">
                <a:xfrm flipV="1">
                  <a:off x="7935912" y="1188230"/>
                  <a:ext cx="456518" cy="241284"/>
                  <a:chOff x="7478712" y="1189035"/>
                  <a:chExt cx="456518" cy="241284"/>
                </a:xfrm>
              </p:grpSpPr>
              <p:grpSp>
                <p:nvGrpSpPr>
                  <p:cNvPr id="33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5"/>
                    <a:ext cx="304346" cy="230215"/>
                    <a:chOff x="7478712" y="1189035"/>
                    <a:chExt cx="304346" cy="230215"/>
                  </a:xfrm>
                </p:grpSpPr>
                <p:cxnSp>
                  <p:nvCxnSpPr>
                    <p:cNvPr id="92" name="Straight Connector 91"/>
                    <p:cNvCxnSpPr/>
                    <p:nvPr/>
                  </p:nvCxnSpPr>
                  <p:spPr>
                    <a:xfrm rot="16200000" flipH="1">
                      <a:off x="7589372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Connector 92"/>
                    <p:cNvCxnSpPr/>
                    <p:nvPr/>
                  </p:nvCxnSpPr>
                  <p:spPr>
                    <a:xfrm rot="5400000" flipH="1" flipV="1">
                      <a:off x="7439692" y="1228055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4" y="1200105"/>
                    <a:ext cx="304346" cy="230214"/>
                    <a:chOff x="7478484" y="1188230"/>
                    <a:chExt cx="304346" cy="230214"/>
                  </a:xfrm>
                </p:grpSpPr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 rot="16200000" flipH="1">
                      <a:off x="7589145" y="1224759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 rot="5400000" flipH="1" flipV="1">
                      <a:off x="7439466" y="1227254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86" name="Straight Connector 85"/>
                <p:cNvCxnSpPr/>
                <p:nvPr/>
              </p:nvCxnSpPr>
              <p:spPr>
                <a:xfrm rot="10800000">
                  <a:off x="7097712" y="1418447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rot="10800000">
                  <a:off x="8392432" y="1418447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Group 288"/>
            <p:cNvGrpSpPr>
              <a:grpSpLocks/>
            </p:cNvGrpSpPr>
            <p:nvPr/>
          </p:nvGrpSpPr>
          <p:grpSpPr bwMode="auto">
            <a:xfrm>
              <a:off x="5213350" y="2449513"/>
              <a:ext cx="1066800" cy="180975"/>
              <a:chOff x="7097712" y="1177160"/>
              <a:chExt cx="1676400" cy="252350"/>
            </a:xfrm>
          </p:grpSpPr>
          <p:grpSp>
            <p:nvGrpSpPr>
              <p:cNvPr id="36" name="Group 289"/>
              <p:cNvGrpSpPr>
                <a:grpSpLocks/>
              </p:cNvGrpSpPr>
              <p:nvPr/>
            </p:nvGrpSpPr>
            <p:grpSpPr bwMode="auto">
              <a:xfrm>
                <a:off x="7097712" y="1188229"/>
                <a:ext cx="1676400" cy="241281"/>
                <a:chOff x="7097712" y="1188229"/>
                <a:chExt cx="1676400" cy="241281"/>
              </a:xfrm>
            </p:grpSpPr>
            <p:grpSp>
              <p:nvGrpSpPr>
                <p:cNvPr id="37" name="Group 307"/>
                <p:cNvGrpSpPr>
                  <a:grpSpLocks/>
                </p:cNvGrpSpPr>
                <p:nvPr/>
              </p:nvGrpSpPr>
              <p:grpSpPr bwMode="auto">
                <a:xfrm>
                  <a:off x="7479391" y="1188229"/>
                  <a:ext cx="456521" cy="241281"/>
                  <a:chOff x="7479391" y="1188229"/>
                  <a:chExt cx="456521" cy="241281"/>
                </a:xfrm>
              </p:grpSpPr>
              <p:grpSp>
                <p:nvGrpSpPr>
                  <p:cNvPr id="38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29"/>
                    <a:ext cx="304346" cy="230214"/>
                    <a:chOff x="7479391" y="1188229"/>
                    <a:chExt cx="304346" cy="230214"/>
                  </a:xfrm>
                </p:grpSpPr>
                <p:cxnSp>
                  <p:nvCxnSpPr>
                    <p:cNvPr id="149" name="Straight Connector 148"/>
                    <p:cNvCxnSpPr/>
                    <p:nvPr/>
                  </p:nvCxnSpPr>
                  <p:spPr>
                    <a:xfrm rot="16200000" flipH="1">
                      <a:off x="7590052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Straight Connector 149"/>
                    <p:cNvCxnSpPr/>
                    <p:nvPr/>
                  </p:nvCxnSpPr>
                  <p:spPr>
                    <a:xfrm rot="5400000" flipH="1" flipV="1">
                      <a:off x="7440373" y="1227247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" name="Group 318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6"/>
                    <a:ext cx="304346" cy="230214"/>
                    <a:chOff x="7479166" y="1189039"/>
                    <a:chExt cx="304346" cy="230214"/>
                  </a:xfrm>
                </p:grpSpPr>
                <p:cxnSp>
                  <p:nvCxnSpPr>
                    <p:cNvPr id="147" name="Straight Connector 146"/>
                    <p:cNvCxnSpPr/>
                    <p:nvPr/>
                  </p:nvCxnSpPr>
                  <p:spPr>
                    <a:xfrm rot="16200000" flipH="1">
                      <a:off x="7589824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Straight Connector 147"/>
                    <p:cNvCxnSpPr/>
                    <p:nvPr/>
                  </p:nvCxnSpPr>
                  <p:spPr>
                    <a:xfrm rot="5400000" flipH="1" flipV="1">
                      <a:off x="7440145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Group 308"/>
                <p:cNvGrpSpPr>
                  <a:grpSpLocks/>
                </p:cNvGrpSpPr>
                <p:nvPr/>
              </p:nvGrpSpPr>
              <p:grpSpPr bwMode="auto">
                <a:xfrm flipV="1">
                  <a:off x="7935912" y="1188229"/>
                  <a:ext cx="456518" cy="241281"/>
                  <a:chOff x="7478712" y="1189039"/>
                  <a:chExt cx="456518" cy="241281"/>
                </a:xfrm>
              </p:grpSpPr>
              <p:grpSp>
                <p:nvGrpSpPr>
                  <p:cNvPr id="41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9"/>
                    <a:ext cx="304346" cy="230214"/>
                    <a:chOff x="7478712" y="1189039"/>
                    <a:chExt cx="304346" cy="230214"/>
                  </a:xfrm>
                </p:grpSpPr>
                <p:cxnSp>
                  <p:nvCxnSpPr>
                    <p:cNvPr id="143" name="Straight Connector 142"/>
                    <p:cNvCxnSpPr/>
                    <p:nvPr/>
                  </p:nvCxnSpPr>
                  <p:spPr>
                    <a:xfrm rot="16200000" flipH="1">
                      <a:off x="7589371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Straight Connector 143"/>
                    <p:cNvCxnSpPr/>
                    <p:nvPr/>
                  </p:nvCxnSpPr>
                  <p:spPr>
                    <a:xfrm rot="5400000" flipH="1" flipV="1">
                      <a:off x="7439692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3" y="1200106"/>
                    <a:ext cx="304347" cy="230214"/>
                    <a:chOff x="7478483" y="1188229"/>
                    <a:chExt cx="304347" cy="230214"/>
                  </a:xfrm>
                </p:grpSpPr>
                <p:cxnSp>
                  <p:nvCxnSpPr>
                    <p:cNvPr id="141" name="Straight Connector 140"/>
                    <p:cNvCxnSpPr/>
                    <p:nvPr/>
                  </p:nvCxnSpPr>
                  <p:spPr>
                    <a:xfrm rot="16200000" flipH="1">
                      <a:off x="7589145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Straight Connector 141"/>
                    <p:cNvCxnSpPr/>
                    <p:nvPr/>
                  </p:nvCxnSpPr>
                  <p:spPr>
                    <a:xfrm rot="5400000" flipH="1" flipV="1">
                      <a:off x="7439466" y="1227248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37" name="Straight Connector 136"/>
                <p:cNvCxnSpPr/>
                <p:nvPr/>
              </p:nvCxnSpPr>
              <p:spPr>
                <a:xfrm rot="10800000">
                  <a:off x="7097712" y="1418441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rot="10800000">
                  <a:off x="8392432" y="1418441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290"/>
              <p:cNvGrpSpPr>
                <a:grpSpLocks/>
              </p:cNvGrpSpPr>
              <p:nvPr/>
            </p:nvGrpSpPr>
            <p:grpSpPr bwMode="auto">
              <a:xfrm flipV="1">
                <a:off x="7097712" y="1177160"/>
                <a:ext cx="1676400" cy="241284"/>
                <a:chOff x="7097712" y="1188230"/>
                <a:chExt cx="1676400" cy="241284"/>
              </a:xfrm>
            </p:grpSpPr>
            <p:grpSp>
              <p:nvGrpSpPr>
                <p:cNvPr id="44" name="Group 187"/>
                <p:cNvGrpSpPr>
                  <a:grpSpLocks/>
                </p:cNvGrpSpPr>
                <p:nvPr/>
              </p:nvGrpSpPr>
              <p:grpSpPr bwMode="auto">
                <a:xfrm>
                  <a:off x="7479391" y="1188230"/>
                  <a:ext cx="456520" cy="241284"/>
                  <a:chOff x="7479391" y="1188230"/>
                  <a:chExt cx="456520" cy="241284"/>
                </a:xfrm>
              </p:grpSpPr>
              <p:grpSp>
                <p:nvGrpSpPr>
                  <p:cNvPr id="45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30"/>
                    <a:ext cx="304347" cy="230214"/>
                    <a:chOff x="7479391" y="1188230"/>
                    <a:chExt cx="304347" cy="230214"/>
                  </a:xfrm>
                </p:grpSpPr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rot="16200000" flipH="1">
                      <a:off x="7590050" y="1224759"/>
                      <a:ext cx="230214" cy="1571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5400000" flipH="1" flipV="1">
                      <a:off x="7440372" y="1227255"/>
                      <a:ext cx="230214" cy="15217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9"/>
                    <a:ext cx="304345" cy="230215"/>
                    <a:chOff x="7479166" y="1189035"/>
                    <a:chExt cx="304345" cy="230215"/>
                  </a:xfrm>
                </p:grpSpPr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16200000" flipH="1">
                      <a:off x="7589823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5400000" flipH="1" flipV="1">
                      <a:off x="7440145" y="1228055"/>
                      <a:ext cx="230214" cy="15217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7" name="Group 188"/>
                <p:cNvGrpSpPr>
                  <a:grpSpLocks/>
                </p:cNvGrpSpPr>
                <p:nvPr/>
              </p:nvGrpSpPr>
              <p:grpSpPr bwMode="auto">
                <a:xfrm flipV="1">
                  <a:off x="7935912" y="1188230"/>
                  <a:ext cx="456518" cy="241284"/>
                  <a:chOff x="7478712" y="1189035"/>
                  <a:chExt cx="456518" cy="241284"/>
                </a:xfrm>
              </p:grpSpPr>
              <p:grpSp>
                <p:nvGrpSpPr>
                  <p:cNvPr id="48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5"/>
                    <a:ext cx="304346" cy="230215"/>
                    <a:chOff x="7478712" y="1189035"/>
                    <a:chExt cx="304346" cy="230215"/>
                  </a:xfrm>
                </p:grpSpPr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rot="16200000" flipH="1">
                      <a:off x="7589372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 rot="5400000" flipH="1" flipV="1">
                      <a:off x="7439692" y="1228055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4" y="1200105"/>
                    <a:ext cx="304346" cy="230214"/>
                    <a:chOff x="7478484" y="1188230"/>
                    <a:chExt cx="304346" cy="230214"/>
                  </a:xfrm>
                </p:grpSpPr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 rot="16200000" flipH="1">
                      <a:off x="7589145" y="1224759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rot="5400000" flipH="1" flipV="1">
                      <a:off x="7439466" y="1227254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21" name="Straight Connector 120"/>
                <p:cNvCxnSpPr/>
                <p:nvPr/>
              </p:nvCxnSpPr>
              <p:spPr>
                <a:xfrm rot="10800000">
                  <a:off x="7097712" y="1418447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10800000">
                  <a:off x="8392432" y="1418447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" name="Group 288"/>
            <p:cNvGrpSpPr>
              <a:grpSpLocks/>
            </p:cNvGrpSpPr>
            <p:nvPr/>
          </p:nvGrpSpPr>
          <p:grpSpPr bwMode="auto">
            <a:xfrm>
              <a:off x="5213350" y="2830513"/>
              <a:ext cx="1066800" cy="180975"/>
              <a:chOff x="7097712" y="1177160"/>
              <a:chExt cx="1676400" cy="252350"/>
            </a:xfrm>
          </p:grpSpPr>
          <p:grpSp>
            <p:nvGrpSpPr>
              <p:cNvPr id="57" name="Group 289"/>
              <p:cNvGrpSpPr>
                <a:grpSpLocks/>
              </p:cNvGrpSpPr>
              <p:nvPr/>
            </p:nvGrpSpPr>
            <p:grpSpPr bwMode="auto">
              <a:xfrm>
                <a:off x="7097712" y="1188229"/>
                <a:ext cx="1676400" cy="241281"/>
                <a:chOff x="7097712" y="1188229"/>
                <a:chExt cx="1676400" cy="241281"/>
              </a:xfrm>
            </p:grpSpPr>
            <p:grpSp>
              <p:nvGrpSpPr>
                <p:cNvPr id="58" name="Group 307"/>
                <p:cNvGrpSpPr>
                  <a:grpSpLocks/>
                </p:cNvGrpSpPr>
                <p:nvPr/>
              </p:nvGrpSpPr>
              <p:grpSpPr bwMode="auto">
                <a:xfrm>
                  <a:off x="7479391" y="1188229"/>
                  <a:ext cx="456521" cy="241281"/>
                  <a:chOff x="7479391" y="1188229"/>
                  <a:chExt cx="456521" cy="241281"/>
                </a:xfrm>
              </p:grpSpPr>
              <p:grpSp>
                <p:nvGrpSpPr>
                  <p:cNvPr id="63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29"/>
                    <a:ext cx="304346" cy="230214"/>
                    <a:chOff x="7479391" y="1188229"/>
                    <a:chExt cx="304346" cy="230214"/>
                  </a:xfrm>
                </p:grpSpPr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rot="16200000" flipH="1">
                      <a:off x="7590052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rot="5400000" flipH="1" flipV="1">
                      <a:off x="7440373" y="1227247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312" name="Group 318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6"/>
                    <a:ext cx="304346" cy="230214"/>
                    <a:chOff x="7479166" y="1189039"/>
                    <a:chExt cx="304346" cy="230214"/>
                  </a:xfrm>
                </p:grpSpPr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rot="16200000" flipH="1">
                      <a:off x="7589824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Straight Connector 182"/>
                    <p:cNvCxnSpPr/>
                    <p:nvPr/>
                  </p:nvCxnSpPr>
                  <p:spPr>
                    <a:xfrm rot="5400000" flipH="1" flipV="1">
                      <a:off x="7440145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3313" name="Group 308"/>
                <p:cNvGrpSpPr>
                  <a:grpSpLocks/>
                </p:cNvGrpSpPr>
                <p:nvPr/>
              </p:nvGrpSpPr>
              <p:grpSpPr bwMode="auto">
                <a:xfrm flipV="1">
                  <a:off x="7935912" y="1188229"/>
                  <a:ext cx="456518" cy="241281"/>
                  <a:chOff x="7478712" y="1189039"/>
                  <a:chExt cx="456518" cy="241281"/>
                </a:xfrm>
              </p:grpSpPr>
              <p:grpSp>
                <p:nvGrpSpPr>
                  <p:cNvPr id="13315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9"/>
                    <a:ext cx="304346" cy="230214"/>
                    <a:chOff x="7478712" y="1189039"/>
                    <a:chExt cx="304346" cy="230214"/>
                  </a:xfrm>
                </p:grpSpPr>
                <p:cxnSp>
                  <p:nvCxnSpPr>
                    <p:cNvPr id="178" name="Straight Connector 177"/>
                    <p:cNvCxnSpPr/>
                    <p:nvPr/>
                  </p:nvCxnSpPr>
                  <p:spPr>
                    <a:xfrm rot="16200000" flipH="1">
                      <a:off x="7589371" y="1225565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Straight Connector 178"/>
                    <p:cNvCxnSpPr/>
                    <p:nvPr/>
                  </p:nvCxnSpPr>
                  <p:spPr>
                    <a:xfrm rot="5400000" flipH="1" flipV="1">
                      <a:off x="7439692" y="1228059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316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3" y="1200106"/>
                    <a:ext cx="304347" cy="230214"/>
                    <a:chOff x="7478483" y="1188229"/>
                    <a:chExt cx="304347" cy="230214"/>
                  </a:xfrm>
                </p:grpSpPr>
                <p:cxnSp>
                  <p:nvCxnSpPr>
                    <p:cNvPr id="176" name="Straight Connector 175"/>
                    <p:cNvCxnSpPr/>
                    <p:nvPr/>
                  </p:nvCxnSpPr>
                  <p:spPr>
                    <a:xfrm rot="16200000" flipH="1">
                      <a:off x="7589145" y="1224752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Straight Connector 176"/>
                    <p:cNvCxnSpPr/>
                    <p:nvPr/>
                  </p:nvCxnSpPr>
                  <p:spPr>
                    <a:xfrm rot="5400000" flipH="1" flipV="1">
                      <a:off x="7439466" y="1227248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72" name="Straight Connector 171"/>
                <p:cNvCxnSpPr/>
                <p:nvPr/>
              </p:nvCxnSpPr>
              <p:spPr>
                <a:xfrm rot="10800000">
                  <a:off x="7097712" y="1418441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rot="10800000">
                  <a:off x="8392432" y="1418441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17" name="Group 290"/>
              <p:cNvGrpSpPr>
                <a:grpSpLocks/>
              </p:cNvGrpSpPr>
              <p:nvPr/>
            </p:nvGrpSpPr>
            <p:grpSpPr bwMode="auto">
              <a:xfrm flipV="1">
                <a:off x="7097712" y="1177160"/>
                <a:ext cx="1676400" cy="241284"/>
                <a:chOff x="7097712" y="1188230"/>
                <a:chExt cx="1676400" cy="241284"/>
              </a:xfrm>
            </p:grpSpPr>
            <p:grpSp>
              <p:nvGrpSpPr>
                <p:cNvPr id="13318" name="Group 187"/>
                <p:cNvGrpSpPr>
                  <a:grpSpLocks/>
                </p:cNvGrpSpPr>
                <p:nvPr/>
              </p:nvGrpSpPr>
              <p:grpSpPr bwMode="auto">
                <a:xfrm>
                  <a:off x="7479391" y="1188230"/>
                  <a:ext cx="456520" cy="241284"/>
                  <a:chOff x="7479391" y="1188230"/>
                  <a:chExt cx="456520" cy="241284"/>
                </a:xfrm>
              </p:grpSpPr>
              <p:grpSp>
                <p:nvGrpSpPr>
                  <p:cNvPr id="13319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9391" y="1188230"/>
                    <a:ext cx="304347" cy="230214"/>
                    <a:chOff x="7479391" y="1188230"/>
                    <a:chExt cx="304347" cy="230214"/>
                  </a:xfrm>
                </p:grpSpPr>
                <p:cxnSp>
                  <p:nvCxnSpPr>
                    <p:cNvPr id="168" name="Straight Connector 167"/>
                    <p:cNvCxnSpPr/>
                    <p:nvPr/>
                  </p:nvCxnSpPr>
                  <p:spPr>
                    <a:xfrm rot="16200000" flipH="1">
                      <a:off x="7590050" y="1224759"/>
                      <a:ext cx="230214" cy="15716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Straight Connector 168"/>
                    <p:cNvCxnSpPr/>
                    <p:nvPr/>
                  </p:nvCxnSpPr>
                  <p:spPr>
                    <a:xfrm rot="5400000" flipH="1" flipV="1">
                      <a:off x="7440372" y="1227255"/>
                      <a:ext cx="230214" cy="15217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320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1566" y="1199299"/>
                    <a:ext cx="304345" cy="230215"/>
                    <a:chOff x="7479166" y="1189035"/>
                    <a:chExt cx="304345" cy="230215"/>
                  </a:xfrm>
                </p:grpSpPr>
                <p:cxnSp>
                  <p:nvCxnSpPr>
                    <p:cNvPr id="166" name="Straight Connector 165"/>
                    <p:cNvCxnSpPr/>
                    <p:nvPr/>
                  </p:nvCxnSpPr>
                  <p:spPr>
                    <a:xfrm rot="16200000" flipH="1">
                      <a:off x="7589823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 rot="5400000" flipH="1" flipV="1">
                      <a:off x="7440145" y="1228055"/>
                      <a:ext cx="230214" cy="15217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3321" name="Group 188"/>
                <p:cNvGrpSpPr>
                  <a:grpSpLocks/>
                </p:cNvGrpSpPr>
                <p:nvPr/>
              </p:nvGrpSpPr>
              <p:grpSpPr bwMode="auto">
                <a:xfrm flipV="1">
                  <a:off x="7935912" y="1188230"/>
                  <a:ext cx="456518" cy="241284"/>
                  <a:chOff x="7478712" y="1189035"/>
                  <a:chExt cx="456518" cy="241284"/>
                </a:xfrm>
              </p:grpSpPr>
              <p:grpSp>
                <p:nvGrpSpPr>
                  <p:cNvPr id="13322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7478712" y="1189035"/>
                    <a:ext cx="304346" cy="230215"/>
                    <a:chOff x="7478712" y="1189035"/>
                    <a:chExt cx="304346" cy="230215"/>
                  </a:xfrm>
                </p:grpSpPr>
                <p:cxnSp>
                  <p:nvCxnSpPr>
                    <p:cNvPr id="162" name="Straight Connector 161"/>
                    <p:cNvCxnSpPr/>
                    <p:nvPr/>
                  </p:nvCxnSpPr>
                  <p:spPr>
                    <a:xfrm rot="16200000" flipH="1">
                      <a:off x="7589372" y="1225561"/>
                      <a:ext cx="230214" cy="1571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Straight Connector 162"/>
                    <p:cNvCxnSpPr/>
                    <p:nvPr/>
                  </p:nvCxnSpPr>
                  <p:spPr>
                    <a:xfrm rot="5400000" flipH="1" flipV="1">
                      <a:off x="7439692" y="1228055"/>
                      <a:ext cx="230214" cy="15217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323" name="Group 184"/>
                  <p:cNvGrpSpPr>
                    <a:grpSpLocks/>
                  </p:cNvGrpSpPr>
                  <p:nvPr/>
                </p:nvGrpSpPr>
                <p:grpSpPr bwMode="auto">
                  <a:xfrm flipV="1">
                    <a:off x="7630884" y="1200105"/>
                    <a:ext cx="304346" cy="230214"/>
                    <a:chOff x="7478484" y="1188230"/>
                    <a:chExt cx="304346" cy="230214"/>
                  </a:xfrm>
                </p:grpSpPr>
                <p:cxnSp>
                  <p:nvCxnSpPr>
                    <p:cNvPr id="160" name="Straight Connector 159"/>
                    <p:cNvCxnSpPr/>
                    <p:nvPr/>
                  </p:nvCxnSpPr>
                  <p:spPr>
                    <a:xfrm rot="16200000" flipH="1">
                      <a:off x="7589145" y="1224759"/>
                      <a:ext cx="230214" cy="1571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Straight Connector 160"/>
                    <p:cNvCxnSpPr/>
                    <p:nvPr/>
                  </p:nvCxnSpPr>
                  <p:spPr>
                    <a:xfrm rot="5400000" flipH="1" flipV="1">
                      <a:off x="7439466" y="1227254"/>
                      <a:ext cx="230214" cy="15217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56" name="Straight Connector 155"/>
                <p:cNvCxnSpPr/>
                <p:nvPr/>
              </p:nvCxnSpPr>
              <p:spPr>
                <a:xfrm rot="10800000">
                  <a:off x="7097712" y="1418447"/>
                  <a:ext cx="38168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 rot="10800000">
                  <a:off x="8392432" y="1418447"/>
                  <a:ext cx="3816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8" name="Right Arrow 187"/>
            <p:cNvSpPr/>
            <p:nvPr/>
          </p:nvSpPr>
          <p:spPr>
            <a:xfrm flipH="1">
              <a:off x="4572000" y="1687513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73" name="TextBox 188"/>
            <p:cNvSpPr txBox="1">
              <a:spLocks noChangeArrowheads="1"/>
            </p:cNvSpPr>
            <p:nvPr/>
          </p:nvSpPr>
          <p:spPr bwMode="auto">
            <a:xfrm>
              <a:off x="3741738" y="1577975"/>
              <a:ext cx="7096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clock</a:t>
              </a:r>
            </a:p>
          </p:txBody>
        </p:sp>
        <p:sp>
          <p:nvSpPr>
            <p:cNvPr id="190" name="Right Arrow 189"/>
            <p:cNvSpPr/>
            <p:nvPr/>
          </p:nvSpPr>
          <p:spPr>
            <a:xfrm>
              <a:off x="4603750" y="2068513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75" name="TextBox 190"/>
            <p:cNvSpPr txBox="1">
              <a:spLocks noChangeArrowheads="1"/>
            </p:cNvSpPr>
            <p:nvPr/>
          </p:nvSpPr>
          <p:spPr bwMode="auto">
            <a:xfrm>
              <a:off x="3733800" y="1939925"/>
              <a:ext cx="6334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192" name="Right Arrow 191"/>
            <p:cNvSpPr/>
            <p:nvPr/>
          </p:nvSpPr>
          <p:spPr>
            <a:xfrm flipH="1">
              <a:off x="4572000" y="2449513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77" name="TextBox 192"/>
            <p:cNvSpPr txBox="1">
              <a:spLocks noChangeArrowheads="1"/>
            </p:cNvSpPr>
            <p:nvPr/>
          </p:nvSpPr>
          <p:spPr bwMode="auto">
            <a:xfrm>
              <a:off x="3765550" y="2297113"/>
              <a:ext cx="7874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select</a:t>
              </a:r>
            </a:p>
          </p:txBody>
        </p:sp>
        <p:sp>
          <p:nvSpPr>
            <p:cNvPr id="13378" name="TextBox 193"/>
            <p:cNvSpPr txBox="1">
              <a:spLocks noChangeArrowheads="1"/>
            </p:cNvSpPr>
            <p:nvPr/>
          </p:nvSpPr>
          <p:spPr bwMode="auto">
            <a:xfrm>
              <a:off x="3765550" y="2678113"/>
              <a:ext cx="7874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return</a:t>
              </a:r>
            </a:p>
          </p:txBody>
        </p:sp>
        <p:sp>
          <p:nvSpPr>
            <p:cNvPr id="195" name="Right Arrow 194"/>
            <p:cNvSpPr/>
            <p:nvPr/>
          </p:nvSpPr>
          <p:spPr>
            <a:xfrm>
              <a:off x="4603750" y="2830513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7" name="Bent-Up Arrow 196"/>
          <p:cNvSpPr/>
          <p:nvPr/>
        </p:nvSpPr>
        <p:spPr>
          <a:xfrm rot="10800000">
            <a:off x="2590800" y="2139950"/>
            <a:ext cx="979488" cy="990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9" name="Bent-Up Arrow 198"/>
          <p:cNvSpPr/>
          <p:nvPr/>
        </p:nvSpPr>
        <p:spPr>
          <a:xfrm rot="10800000" flipH="1">
            <a:off x="6477000" y="2133600"/>
            <a:ext cx="1447800" cy="1600200"/>
          </a:xfrm>
          <a:prstGeom prst="bentUpArrow">
            <a:avLst>
              <a:gd name="adj1" fmla="val 25000"/>
              <a:gd name="adj2" fmla="val 2558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 flipH="1" flipV="1">
            <a:off x="4572000" y="3733800"/>
            <a:ext cx="38100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3" name="Rounded Rectangle 202"/>
          <p:cNvSpPr/>
          <p:nvPr/>
        </p:nvSpPr>
        <p:spPr>
          <a:xfrm rot="10800000" flipH="1" flipV="1">
            <a:off x="6019800" y="4724400"/>
            <a:ext cx="762000" cy="76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FF0000"/>
                </a:solidFill>
              </a:rPr>
              <a:t>FPGA</a:t>
            </a:r>
          </a:p>
        </p:txBody>
      </p:sp>
      <p:sp>
        <p:nvSpPr>
          <p:cNvPr id="204" name="Rectangle 203"/>
          <p:cNvSpPr/>
          <p:nvPr/>
        </p:nvSpPr>
        <p:spPr>
          <a:xfrm flipH="1" flipV="1">
            <a:off x="7808913" y="3730625"/>
            <a:ext cx="463550" cy="307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600">
              <a:solidFill>
                <a:srgbClr val="FFFFFF"/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 flipH="1" flipV="1">
            <a:off x="7326313" y="3730625"/>
            <a:ext cx="488950" cy="307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6" name="Rectangle 205"/>
          <p:cNvSpPr/>
          <p:nvPr/>
        </p:nvSpPr>
        <p:spPr>
          <a:xfrm flipH="1" flipV="1">
            <a:off x="6900863" y="3730625"/>
            <a:ext cx="428625" cy="307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 flipH="1" flipV="1">
            <a:off x="6472238" y="3730625"/>
            <a:ext cx="428625" cy="307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 flipH="1" flipV="1">
            <a:off x="5986463" y="3730625"/>
            <a:ext cx="488950" cy="307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</a:t>
            </a:r>
          </a:p>
        </p:txBody>
      </p:sp>
      <p:sp>
        <p:nvSpPr>
          <p:cNvPr id="217" name="Rectangle 216"/>
          <p:cNvSpPr/>
          <p:nvPr/>
        </p:nvSpPr>
        <p:spPr>
          <a:xfrm flipH="1" flipV="1">
            <a:off x="5975350" y="4038600"/>
            <a:ext cx="228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rot="5400000" flipH="1" flipV="1">
            <a:off x="7998618" y="5526882"/>
            <a:ext cx="119063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24" name="Group 237"/>
          <p:cNvGrpSpPr>
            <a:grpSpLocks/>
          </p:cNvGrpSpPr>
          <p:nvPr/>
        </p:nvGrpSpPr>
        <p:grpSpPr bwMode="auto">
          <a:xfrm>
            <a:off x="7391400" y="4038600"/>
            <a:ext cx="304800" cy="304800"/>
            <a:chOff x="7315200" y="4267200"/>
            <a:chExt cx="533400" cy="457200"/>
          </a:xfrm>
        </p:grpSpPr>
        <p:sp>
          <p:nvSpPr>
            <p:cNvPr id="234" name="Isosceles Triangle 233"/>
            <p:cNvSpPr/>
            <p:nvPr/>
          </p:nvSpPr>
          <p:spPr>
            <a:xfrm>
              <a:off x="7315200" y="4267200"/>
              <a:ext cx="305594" cy="3810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5" name="Isosceles Triangle 234"/>
            <p:cNvSpPr/>
            <p:nvPr/>
          </p:nvSpPr>
          <p:spPr>
            <a:xfrm flipV="1">
              <a:off x="7543006" y="4343400"/>
              <a:ext cx="305594" cy="3810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42" name="Elbow Connector 241"/>
          <p:cNvCxnSpPr>
            <a:stCxn id="235" idx="0"/>
            <a:endCxn id="203" idx="3"/>
          </p:cNvCxnSpPr>
          <p:nvPr/>
        </p:nvCxnSpPr>
        <p:spPr>
          <a:xfrm rot="5400000">
            <a:off x="6814344" y="4310856"/>
            <a:ext cx="762000" cy="82708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Elbow Connector 248"/>
          <p:cNvCxnSpPr>
            <a:stCxn id="234" idx="3"/>
            <a:endCxn id="203" idx="3"/>
          </p:cNvCxnSpPr>
          <p:nvPr/>
        </p:nvCxnSpPr>
        <p:spPr>
          <a:xfrm rot="5400000">
            <a:off x="6723857" y="4350543"/>
            <a:ext cx="812800" cy="69691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1" name="TextBox 251"/>
          <p:cNvSpPr txBox="1">
            <a:spLocks noChangeArrowheads="1"/>
          </p:cNvSpPr>
          <p:nvPr/>
        </p:nvSpPr>
        <p:spPr bwMode="auto">
          <a:xfrm>
            <a:off x="4800600" y="4419600"/>
            <a:ext cx="671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SRU</a:t>
            </a:r>
          </a:p>
        </p:txBody>
      </p:sp>
      <p:sp>
        <p:nvSpPr>
          <p:cNvPr id="13332" name="TextBox 252"/>
          <p:cNvSpPr txBox="1">
            <a:spLocks noChangeArrowheads="1"/>
          </p:cNvSpPr>
          <p:nvPr/>
        </p:nvSpPr>
        <p:spPr bwMode="auto">
          <a:xfrm>
            <a:off x="6477000" y="1752600"/>
            <a:ext cx="149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/>
              <a:t>CAT 6 cable </a:t>
            </a:r>
          </a:p>
        </p:txBody>
      </p:sp>
      <p:sp>
        <p:nvSpPr>
          <p:cNvPr id="13333" name="TextBox 253"/>
          <p:cNvSpPr txBox="1">
            <a:spLocks noChangeArrowheads="1"/>
          </p:cNvSpPr>
          <p:nvPr/>
        </p:nvSpPr>
        <p:spPr bwMode="auto">
          <a:xfrm>
            <a:off x="7315200" y="3733800"/>
            <a:ext cx="54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RJ45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6019800" y="4318000"/>
            <a:ext cx="22415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FF0000"/>
                </a:solidFill>
              </a:rPr>
              <a:t>Reversible LVDS drivers/receivers</a:t>
            </a:r>
          </a:p>
        </p:txBody>
      </p:sp>
      <p:sp>
        <p:nvSpPr>
          <p:cNvPr id="13335" name="TextBox 209"/>
          <p:cNvSpPr txBox="1">
            <a:spLocks noChangeArrowheads="1"/>
          </p:cNvSpPr>
          <p:nvPr/>
        </p:nvSpPr>
        <p:spPr bwMode="auto">
          <a:xfrm>
            <a:off x="6542088" y="3048000"/>
            <a:ext cx="684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34 x </a:t>
            </a:r>
          </a:p>
        </p:txBody>
      </p:sp>
      <p:sp>
        <p:nvSpPr>
          <p:cNvPr id="13336" name="Date Placeholder 20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BB0187B-8CE2-4092-9A2F-EC13709B4EDB}" type="datetime1">
              <a:rPr lang="en-US" smtClean="0"/>
              <a:t>6/9/2009</a:t>
            </a:fld>
            <a:endParaRPr lang="en-US"/>
          </a:p>
        </p:txBody>
      </p:sp>
      <p:sp>
        <p:nvSpPr>
          <p:cNvPr id="13337" name="Footer Placeholder 20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v-SE" smtClean="0"/>
              <a:t>Dong Wang , CCNU Wuhan</a:t>
            </a:r>
            <a:endParaRPr lang="en-US"/>
          </a:p>
        </p:txBody>
      </p:sp>
      <p:sp>
        <p:nvSpPr>
          <p:cNvPr id="13339" name="TextBox 208"/>
          <p:cNvSpPr txBox="1">
            <a:spLocks noChangeArrowheads="1"/>
          </p:cNvSpPr>
          <p:nvPr/>
        </p:nvSpPr>
        <p:spPr bwMode="auto">
          <a:xfrm>
            <a:off x="2895600" y="914400"/>
            <a:ext cx="2752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max 15 m @  280 Mbit/s </a:t>
            </a:r>
          </a:p>
        </p:txBody>
      </p: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76200" y="914400"/>
            <a:ext cx="2798763" cy="1376363"/>
            <a:chOff x="3648" y="768"/>
            <a:chExt cx="1763" cy="867"/>
          </a:xfrm>
        </p:grpSpPr>
        <p:pic>
          <p:nvPicPr>
            <p:cNvPr id="13363" name="Picture 4" descr="STPcab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48" y="768"/>
              <a:ext cx="1763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4" name="Text Box 10"/>
            <p:cNvSpPr txBox="1">
              <a:spLocks noChangeArrowheads="1"/>
            </p:cNvSpPr>
            <p:nvPr/>
          </p:nvSpPr>
          <p:spPr bwMode="auto">
            <a:xfrm>
              <a:off x="4118" y="1461"/>
              <a:ext cx="81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4 x twisted pairs</a:t>
              </a:r>
              <a:endParaRPr lang="de-DE" sz="1200"/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2590800" y="3200400"/>
            <a:ext cx="4572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24" name="Straight Connector 223"/>
          <p:cNvCxnSpPr/>
          <p:nvPr/>
        </p:nvCxnSpPr>
        <p:spPr>
          <a:xfrm>
            <a:off x="990600" y="4951413"/>
            <a:ext cx="1981200" cy="15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Up-Down Arrow 224"/>
          <p:cNvSpPr/>
          <p:nvPr/>
        </p:nvSpPr>
        <p:spPr>
          <a:xfrm>
            <a:off x="1874838" y="4495800"/>
            <a:ext cx="152400" cy="381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3326" name="Group 237"/>
          <p:cNvGrpSpPr>
            <a:grpSpLocks/>
          </p:cNvGrpSpPr>
          <p:nvPr/>
        </p:nvGrpSpPr>
        <p:grpSpPr bwMode="auto">
          <a:xfrm>
            <a:off x="2667000" y="3505200"/>
            <a:ext cx="304800" cy="304800"/>
            <a:chOff x="7315200" y="4267200"/>
            <a:chExt cx="533400" cy="457200"/>
          </a:xfrm>
        </p:grpSpPr>
        <p:sp>
          <p:nvSpPr>
            <p:cNvPr id="230" name="Isosceles Triangle 229"/>
            <p:cNvSpPr/>
            <p:nvPr/>
          </p:nvSpPr>
          <p:spPr>
            <a:xfrm>
              <a:off x="7315200" y="4267200"/>
              <a:ext cx="305594" cy="3810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1" name="Isosceles Triangle 230"/>
            <p:cNvSpPr/>
            <p:nvPr/>
          </p:nvSpPr>
          <p:spPr>
            <a:xfrm flipV="1">
              <a:off x="7543006" y="4343400"/>
              <a:ext cx="305594" cy="3810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8" name="Rounded Rectangle 237"/>
          <p:cNvSpPr/>
          <p:nvPr/>
        </p:nvSpPr>
        <p:spPr>
          <a:xfrm rot="10800000" flipH="1" flipV="1">
            <a:off x="1600200" y="3581400"/>
            <a:ext cx="762000" cy="76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FF0000"/>
                </a:solidFill>
              </a:rPr>
              <a:t>FPGA</a:t>
            </a:r>
          </a:p>
        </p:txBody>
      </p:sp>
      <p:cxnSp>
        <p:nvCxnSpPr>
          <p:cNvPr id="240" name="Shape 239"/>
          <p:cNvCxnSpPr>
            <a:stCxn id="230" idx="3"/>
          </p:cNvCxnSpPr>
          <p:nvPr/>
        </p:nvCxnSpPr>
        <p:spPr>
          <a:xfrm rot="5400000">
            <a:off x="2456657" y="3664743"/>
            <a:ext cx="203200" cy="39211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hape 242"/>
          <p:cNvCxnSpPr>
            <a:stCxn id="231" idx="0"/>
          </p:cNvCxnSpPr>
          <p:nvPr/>
        </p:nvCxnSpPr>
        <p:spPr>
          <a:xfrm rot="5400000">
            <a:off x="2547144" y="3625056"/>
            <a:ext cx="152400" cy="52228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 rot="5400000">
            <a:off x="7086600" y="5070475"/>
            <a:ext cx="2286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9" name="TextBox 246"/>
          <p:cNvSpPr txBox="1">
            <a:spLocks noChangeArrowheads="1"/>
          </p:cNvSpPr>
          <p:nvPr/>
        </p:nvSpPr>
        <p:spPr bwMode="auto">
          <a:xfrm>
            <a:off x="7162800" y="5105400"/>
            <a:ext cx="263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4</a:t>
            </a:r>
          </a:p>
        </p:txBody>
      </p:sp>
      <p:sp>
        <p:nvSpPr>
          <p:cNvPr id="13350" name="TextBox 247"/>
          <p:cNvSpPr txBox="1">
            <a:spLocks noChangeArrowheads="1"/>
          </p:cNvSpPr>
          <p:nvPr/>
        </p:nvSpPr>
        <p:spPr bwMode="auto">
          <a:xfrm>
            <a:off x="2514600" y="3962400"/>
            <a:ext cx="263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4</a:t>
            </a:r>
          </a:p>
        </p:txBody>
      </p:sp>
      <p:cxnSp>
        <p:nvCxnSpPr>
          <p:cNvPr id="250" name="Straight Connector 249"/>
          <p:cNvCxnSpPr/>
          <p:nvPr/>
        </p:nvCxnSpPr>
        <p:spPr>
          <a:xfrm rot="5400000">
            <a:off x="2390775" y="3933825"/>
            <a:ext cx="2286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52" name="TextBox 250"/>
          <p:cNvSpPr txBox="1">
            <a:spLocks noChangeArrowheads="1"/>
          </p:cNvSpPr>
          <p:nvPr/>
        </p:nvSpPr>
        <p:spPr bwMode="auto">
          <a:xfrm>
            <a:off x="1270000" y="5029200"/>
            <a:ext cx="1397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chip Interface bus</a:t>
            </a:r>
          </a:p>
        </p:txBody>
      </p:sp>
      <p:sp>
        <p:nvSpPr>
          <p:cNvPr id="13353" name="TextBox 251"/>
          <p:cNvSpPr txBox="1">
            <a:spLocks noChangeArrowheads="1"/>
          </p:cNvSpPr>
          <p:nvPr/>
        </p:nvSpPr>
        <p:spPr bwMode="auto">
          <a:xfrm>
            <a:off x="685800" y="3429000"/>
            <a:ext cx="63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FEE</a:t>
            </a:r>
          </a:p>
        </p:txBody>
      </p:sp>
      <p:sp>
        <p:nvSpPr>
          <p:cNvPr id="13354" name="TextBox 28"/>
          <p:cNvSpPr txBox="1">
            <a:spLocks noChangeArrowheads="1"/>
          </p:cNvSpPr>
          <p:nvPr/>
        </p:nvSpPr>
        <p:spPr bwMode="auto">
          <a:xfrm>
            <a:off x="2514600" y="3200400"/>
            <a:ext cx="585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RJ45 </a:t>
            </a:r>
          </a:p>
        </p:txBody>
      </p:sp>
      <p:sp>
        <p:nvSpPr>
          <p:cNvPr id="254" name="Up-Down Arrow 253"/>
          <p:cNvSpPr/>
          <p:nvPr/>
        </p:nvSpPr>
        <p:spPr>
          <a:xfrm>
            <a:off x="7924800" y="2895600"/>
            <a:ext cx="609600" cy="78581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7" name="Up-Down Arrow 256"/>
          <p:cNvSpPr/>
          <p:nvPr/>
        </p:nvSpPr>
        <p:spPr>
          <a:xfrm>
            <a:off x="5943600" y="2971800"/>
            <a:ext cx="609600" cy="762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57" name="TextBox 258"/>
          <p:cNvSpPr txBox="1">
            <a:spLocks noChangeArrowheads="1"/>
          </p:cNvSpPr>
          <p:nvPr/>
        </p:nvSpPr>
        <p:spPr bwMode="auto">
          <a:xfrm>
            <a:off x="6629400" y="5715000"/>
            <a:ext cx="22109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Input data stream from  </a:t>
            </a:r>
          </a:p>
          <a:p>
            <a:r>
              <a:rPr lang="en-US" sz="1600" dirty="0" smtClean="0"/>
              <a:t>36 </a:t>
            </a:r>
            <a:r>
              <a:rPr lang="en-US" sz="1600" dirty="0"/>
              <a:t>FEE’s </a:t>
            </a:r>
            <a:r>
              <a:rPr lang="en-US" sz="1600" dirty="0" smtClean="0"/>
              <a:t>~ 10 </a:t>
            </a:r>
            <a:r>
              <a:rPr lang="en-US" sz="1600" dirty="0" err="1"/>
              <a:t>Gbit</a:t>
            </a:r>
            <a:r>
              <a:rPr lang="en-US" sz="1600" dirty="0"/>
              <a:t>/s</a:t>
            </a:r>
          </a:p>
        </p:txBody>
      </p:sp>
      <p:cxnSp>
        <p:nvCxnSpPr>
          <p:cNvPr id="261" name="Shape 260"/>
          <p:cNvCxnSpPr>
            <a:stCxn id="203" idx="1"/>
          </p:cNvCxnSpPr>
          <p:nvPr/>
        </p:nvCxnSpPr>
        <p:spPr>
          <a:xfrm rot="10800000" flipV="1">
            <a:off x="5181600" y="5105400"/>
            <a:ext cx="838200" cy="914400"/>
          </a:xfrm>
          <a:prstGeom prst="bentConnector2">
            <a:avLst/>
          </a:prstGeom>
          <a:ln>
            <a:solidFill>
              <a:srgbClr val="18C6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59" name="TextBox 261"/>
          <p:cNvSpPr txBox="1">
            <a:spLocks noChangeArrowheads="1"/>
          </p:cNvSpPr>
          <p:nvPr/>
        </p:nvSpPr>
        <p:spPr bwMode="auto">
          <a:xfrm>
            <a:off x="5029200" y="5943600"/>
            <a:ext cx="7239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10 GBE</a:t>
            </a:r>
          </a:p>
        </p:txBody>
      </p:sp>
      <p:cxnSp>
        <p:nvCxnSpPr>
          <p:cNvPr id="264" name="Straight Arrow Connector 263"/>
          <p:cNvCxnSpPr/>
          <p:nvPr/>
        </p:nvCxnSpPr>
        <p:spPr>
          <a:xfrm rot="16200000" flipV="1">
            <a:off x="6629400" y="5562600"/>
            <a:ext cx="3048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Down Arrow 208"/>
          <p:cNvSpPr/>
          <p:nvPr/>
        </p:nvSpPr>
        <p:spPr>
          <a:xfrm rot="13096976">
            <a:off x="985080" y="3938616"/>
            <a:ext cx="301582" cy="214743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/>
          <p:cNvSpPr txBox="1"/>
          <p:nvPr/>
        </p:nvSpPr>
        <p:spPr>
          <a:xfrm>
            <a:off x="533400" y="5715000"/>
            <a:ext cx="26756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Board Controller Firmware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readout/</a:t>
            </a:r>
            <a:r>
              <a:rPr lang="en-US" dirty="0" err="1" smtClean="0"/>
              <a:t>contol</a:t>
            </a:r>
            <a:r>
              <a:rPr lang="en-US" dirty="0" smtClean="0"/>
              <a:t> modes</a:t>
            </a:r>
          </a:p>
        </p:txBody>
      </p:sp>
      <p:sp>
        <p:nvSpPr>
          <p:cNvPr id="19459" name="TextBox 250"/>
          <p:cNvSpPr txBox="1">
            <a:spLocks noChangeArrowheads="1"/>
          </p:cNvSpPr>
          <p:nvPr/>
        </p:nvSpPr>
        <p:spPr bwMode="auto">
          <a:xfrm>
            <a:off x="2057400" y="2590800"/>
            <a:ext cx="440191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/>
              <a:t>Readout mode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clock = 40 MHz ( or other </a:t>
            </a:r>
            <a:r>
              <a:rPr lang="en-US" dirty="0"/>
              <a:t>)</a:t>
            </a:r>
          </a:p>
          <a:p>
            <a:r>
              <a:rPr lang="en-US" dirty="0"/>
              <a:t>                          data  = 200 </a:t>
            </a:r>
            <a:r>
              <a:rPr lang="en-US" dirty="0" err="1"/>
              <a:t>Mbit</a:t>
            </a:r>
            <a:r>
              <a:rPr lang="en-US" dirty="0"/>
              <a:t>/s</a:t>
            </a:r>
          </a:p>
          <a:p>
            <a:r>
              <a:rPr lang="en-US" dirty="0"/>
              <a:t>                          select = readout-trigger to FEE</a:t>
            </a:r>
          </a:p>
          <a:p>
            <a:r>
              <a:rPr lang="en-US" dirty="0"/>
              <a:t>                          return = local trigger from FEE</a:t>
            </a:r>
          </a:p>
          <a:p>
            <a:endParaRPr lang="en-US" dirty="0"/>
          </a:p>
          <a:p>
            <a:r>
              <a:rPr lang="en-US" u="sng" dirty="0"/>
              <a:t>Control mode:   </a:t>
            </a:r>
            <a:r>
              <a:rPr lang="en-US" dirty="0">
                <a:solidFill>
                  <a:srgbClr val="FF0000"/>
                </a:solidFill>
              </a:rPr>
              <a:t>clock &lt;= 4 MHz </a:t>
            </a:r>
          </a:p>
          <a:p>
            <a:r>
              <a:rPr lang="en-US" dirty="0"/>
              <a:t>                          data  =  Serial data out</a:t>
            </a:r>
          </a:p>
          <a:p>
            <a:r>
              <a:rPr lang="en-US" dirty="0"/>
              <a:t>                          select = Serial data in</a:t>
            </a:r>
          </a:p>
          <a:p>
            <a:r>
              <a:rPr lang="en-US" dirty="0"/>
              <a:t>                          return = coded status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905000" y="1524000"/>
            <a:ext cx="4981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 modes of operation defined by SCU clock</a:t>
            </a:r>
          </a:p>
          <a:p>
            <a:r>
              <a:rPr lang="en-US"/>
              <a:t>Board controller senses clock to switch mode</a:t>
            </a:r>
          </a:p>
        </p:txBody>
      </p:sp>
      <p:sp>
        <p:nvSpPr>
          <p:cNvPr id="19461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21024C-743F-46AA-98B4-7B9127E9A8C2}" type="datetime1">
              <a:rPr lang="en-US" smtClean="0"/>
              <a:t>6/9/2009</a:t>
            </a:fld>
            <a:endParaRPr lang="en-US" smtClean="0"/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v-SE" smtClean="0"/>
              <a:t>Dong Wang , CCNU Wuhan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=&gt;ALICE case study*</a:t>
            </a:r>
            <a:br>
              <a:rPr lang="en-US" sz="4000" dirty="0" smtClean="0"/>
            </a:br>
            <a:r>
              <a:rPr lang="en-US" sz="4000" dirty="0" smtClean="0"/>
              <a:t>for </a:t>
            </a:r>
            <a:r>
              <a:rPr lang="en-US" sz="3200" dirty="0" smtClean="0"/>
              <a:t> PHOS, EMCal, etc.  </a:t>
            </a:r>
            <a:endParaRPr lang="en-US" sz="4000" dirty="0" smtClean="0"/>
          </a:p>
        </p:txBody>
      </p:sp>
      <p:sp>
        <p:nvSpPr>
          <p:cNvPr id="7223" name="Date Placeholder 171"/>
          <p:cNvSpPr>
            <a:spLocks noGrp="1"/>
          </p:cNvSpPr>
          <p:nvPr>
            <p:ph type="dt" sz="quarter" idx="10"/>
          </p:nvPr>
        </p:nvSpPr>
        <p:spPr bwMode="auto">
          <a:xfrm>
            <a:off x="3048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0B70664-9814-49E6-8E7D-83594321D2D0}" type="datetime1">
              <a:rPr lang="en-US" smtClean="0"/>
              <a:t>6/9/2009</a:t>
            </a:fld>
            <a:endParaRPr lang="en-US" smtClean="0"/>
          </a:p>
        </p:txBody>
      </p:sp>
      <p:sp>
        <p:nvSpPr>
          <p:cNvPr id="7224" name="Footer Placeholder 172"/>
          <p:cNvSpPr>
            <a:spLocks noGrp="1"/>
          </p:cNvSpPr>
          <p:nvPr>
            <p:ph type="ftr" sz="quarter" idx="11"/>
          </p:nvPr>
        </p:nvSpPr>
        <p:spPr bwMode="auto">
          <a:xfrm>
            <a:off x="29718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v-SE" smtClean="0"/>
              <a:t>Dong Wang , CCNU Wuhan</a:t>
            </a:r>
            <a:endParaRPr lang="en-US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1670149" y="3035007"/>
            <a:ext cx="1101954" cy="804137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Clock</a:t>
            </a:r>
          </a:p>
          <a:p>
            <a:pPr algn="ctr">
              <a:defRPr/>
            </a:pPr>
            <a:r>
              <a:rPr lang="en-US" dirty="0"/>
              <a:t>&amp;</a:t>
            </a:r>
          </a:p>
          <a:p>
            <a:pPr algn="ctr">
              <a:defRPr/>
            </a:pPr>
            <a:r>
              <a:rPr lang="en-US" dirty="0"/>
              <a:t>Trigger</a:t>
            </a:r>
          </a:p>
        </p:txBody>
      </p:sp>
      <p:sp>
        <p:nvSpPr>
          <p:cNvPr id="7179" name="TextBox 30"/>
          <p:cNvSpPr txBox="1">
            <a:spLocks noChangeArrowheads="1"/>
          </p:cNvSpPr>
          <p:nvPr/>
        </p:nvSpPr>
        <p:spPr bwMode="auto">
          <a:xfrm>
            <a:off x="223117" y="4447978"/>
            <a:ext cx="843683" cy="27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err="1"/>
              <a:t>ethernet</a:t>
            </a:r>
            <a:endParaRPr lang="en-US" sz="11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1302831" y="4643282"/>
            <a:ext cx="2112078" cy="723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RCU * =&gt; SRU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5931036" y="4643282"/>
            <a:ext cx="2112078" cy="723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RCU* =&gt;SRU</a:t>
            </a:r>
            <a:endParaRPr lang="en-US" dirty="0"/>
          </a:p>
        </p:txBody>
      </p:sp>
      <p:sp>
        <p:nvSpPr>
          <p:cNvPr id="7186" name="TextBox 54"/>
          <p:cNvSpPr txBox="1">
            <a:spLocks noChangeArrowheads="1"/>
          </p:cNvSpPr>
          <p:nvPr/>
        </p:nvSpPr>
        <p:spPr bwMode="auto">
          <a:xfrm>
            <a:off x="4122761" y="4884523"/>
            <a:ext cx="1042648" cy="48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. . . 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96306" y="4804110"/>
            <a:ext cx="671504" cy="24291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  <a:prstDash val="dash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/>
              <a:t>Control</a:t>
            </a:r>
            <a:endParaRPr lang="en-US" sz="1000"/>
          </a:p>
        </p:txBody>
      </p:sp>
      <p:cxnSp>
        <p:nvCxnSpPr>
          <p:cNvPr id="138" name="Elbow Connector 137"/>
          <p:cNvCxnSpPr>
            <a:stCxn id="29" idx="2"/>
          </p:cNvCxnSpPr>
          <p:nvPr/>
        </p:nvCxnSpPr>
        <p:spPr>
          <a:xfrm rot="5400000">
            <a:off x="1468035" y="3895109"/>
            <a:ext cx="809056" cy="697126"/>
          </a:xfrm>
          <a:prstGeom prst="bentConnector3">
            <a:avLst>
              <a:gd name="adj1" fmla="val 50000"/>
            </a:avLst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>
            <a:stCxn id="94" idx="1"/>
          </p:cNvCxnSpPr>
          <p:nvPr/>
        </p:nvCxnSpPr>
        <p:spPr>
          <a:xfrm rot="10800000" flipH="1" flipV="1">
            <a:off x="568195" y="3437076"/>
            <a:ext cx="734636" cy="1487654"/>
          </a:xfrm>
          <a:prstGeom prst="bentConnector4">
            <a:avLst>
              <a:gd name="adj1" fmla="val -37500"/>
              <a:gd name="adj2" fmla="val 105245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048000" y="3048000"/>
            <a:ext cx="1101954" cy="9906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CTP &amp; LTU</a:t>
            </a:r>
            <a:endParaRPr lang="en-US" sz="1600" dirty="0"/>
          </a:p>
        </p:txBody>
      </p:sp>
      <p:cxnSp>
        <p:nvCxnSpPr>
          <p:cNvPr id="91" name="Elbow Connector 90"/>
          <p:cNvCxnSpPr>
            <a:stCxn id="89" idx="3"/>
            <a:endCxn id="21" idx="3"/>
          </p:cNvCxnSpPr>
          <p:nvPr/>
        </p:nvCxnSpPr>
        <p:spPr>
          <a:xfrm flipH="1">
            <a:off x="3414909" y="3543300"/>
            <a:ext cx="735045" cy="1461844"/>
          </a:xfrm>
          <a:prstGeom prst="bentConnector3">
            <a:avLst>
              <a:gd name="adj1" fmla="val -311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568195" y="3035007"/>
            <a:ext cx="1101954" cy="804137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Control</a:t>
            </a:r>
          </a:p>
          <a:p>
            <a:pPr algn="ctr">
              <a:defRPr/>
            </a:pPr>
            <a:r>
              <a:rPr lang="en-US" dirty="0"/>
              <a:t>PC</a:t>
            </a:r>
          </a:p>
        </p:txBody>
      </p:sp>
      <p:sp>
        <p:nvSpPr>
          <p:cNvPr id="120" name="Oval 119"/>
          <p:cNvSpPr/>
          <p:nvPr/>
        </p:nvSpPr>
        <p:spPr>
          <a:xfrm>
            <a:off x="4191000" y="3810000"/>
            <a:ext cx="183659" cy="241241"/>
          </a:xfrm>
          <a:prstGeom prst="ellipse">
            <a:avLst/>
          </a:prstGeom>
          <a:noFill/>
          <a:ln w="31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" name="TextBox 30"/>
          <p:cNvSpPr txBox="1">
            <a:spLocks noChangeArrowheads="1"/>
          </p:cNvSpPr>
          <p:nvPr/>
        </p:nvSpPr>
        <p:spPr bwMode="auto">
          <a:xfrm rot="16200000">
            <a:off x="3865874" y="3435046"/>
            <a:ext cx="1353631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/>
              <a:t>Single mode fiber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09600" y="3962400"/>
            <a:ext cx="1111520" cy="24291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  <a:prstDash val="dashDot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/>
              <a:t>Clock &amp; timing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3264029" y="3784684"/>
            <a:ext cx="774571" cy="25391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 smtClean="0"/>
              <a:t>Int. BUSY</a:t>
            </a:r>
            <a:endParaRPr lang="en-US" sz="1050" dirty="0"/>
          </a:p>
        </p:txBody>
      </p:sp>
      <p:sp>
        <p:nvSpPr>
          <p:cNvPr id="142" name="TextBox 141"/>
          <p:cNvSpPr txBox="1"/>
          <p:nvPr/>
        </p:nvSpPr>
        <p:spPr>
          <a:xfrm>
            <a:off x="1119172" y="2758585"/>
            <a:ext cx="1398140" cy="25391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/>
              <a:t>Test </a:t>
            </a:r>
            <a:r>
              <a:rPr lang="en-US" sz="1050" b="1" dirty="0" smtClean="0"/>
              <a:t>systems only:</a:t>
            </a:r>
            <a:endParaRPr lang="en-US" sz="1050" b="1" dirty="0"/>
          </a:p>
        </p:txBody>
      </p:sp>
      <p:sp>
        <p:nvSpPr>
          <p:cNvPr id="158" name="Oval 157"/>
          <p:cNvSpPr/>
          <p:nvPr/>
        </p:nvSpPr>
        <p:spPr>
          <a:xfrm>
            <a:off x="4114800" y="4258773"/>
            <a:ext cx="183659" cy="16082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5257800" y="1828800"/>
            <a:ext cx="826465" cy="884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HLT </a:t>
            </a:r>
          </a:p>
        </p:txBody>
      </p:sp>
      <p:sp>
        <p:nvSpPr>
          <p:cNvPr id="7192" name="TextBox 91"/>
          <p:cNvSpPr txBox="1">
            <a:spLocks noChangeArrowheads="1"/>
          </p:cNvSpPr>
          <p:nvPr/>
        </p:nvSpPr>
        <p:spPr bwMode="auto">
          <a:xfrm>
            <a:off x="2438400" y="4419600"/>
            <a:ext cx="197361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 smtClean="0"/>
              <a:t>10 </a:t>
            </a:r>
            <a:r>
              <a:rPr lang="en-US" sz="1100" b="1" dirty="0" err="1" smtClean="0"/>
              <a:t>GbE-ethernet</a:t>
            </a:r>
            <a:r>
              <a:rPr lang="en-US" sz="1100" b="1" dirty="0"/>
              <a:t>: MM fiber 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3200400" y="1828800"/>
            <a:ext cx="826465" cy="884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DCS</a:t>
            </a:r>
          </a:p>
        </p:txBody>
      </p:sp>
      <p:sp>
        <p:nvSpPr>
          <p:cNvPr id="5" name="Rectangle 4"/>
          <p:cNvSpPr/>
          <p:nvPr/>
        </p:nvSpPr>
        <p:spPr>
          <a:xfrm>
            <a:off x="4355135" y="1828800"/>
            <a:ext cx="826465" cy="884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DAQ </a:t>
            </a:r>
            <a:endParaRPr lang="en-US" dirty="0" smtClean="0"/>
          </a:p>
        </p:txBody>
      </p:sp>
      <p:sp>
        <p:nvSpPr>
          <p:cNvPr id="143" name="Bent-Up Arrow 142"/>
          <p:cNvSpPr/>
          <p:nvPr/>
        </p:nvSpPr>
        <p:spPr>
          <a:xfrm>
            <a:off x="728897" y="5367006"/>
            <a:ext cx="1193783" cy="32165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7" name="Bent-Up Arrow 146"/>
          <p:cNvSpPr/>
          <p:nvPr/>
        </p:nvSpPr>
        <p:spPr>
          <a:xfrm flipH="1">
            <a:off x="2565486" y="5367006"/>
            <a:ext cx="1193783" cy="32165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1" name="Bent-Up Arrow 150"/>
          <p:cNvSpPr/>
          <p:nvPr/>
        </p:nvSpPr>
        <p:spPr>
          <a:xfrm flipH="1">
            <a:off x="7340618" y="5367006"/>
            <a:ext cx="1193783" cy="32165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2" name="Bent-Up Arrow 151"/>
          <p:cNvSpPr/>
          <p:nvPr/>
        </p:nvSpPr>
        <p:spPr>
          <a:xfrm>
            <a:off x="5412199" y="5367006"/>
            <a:ext cx="1193783" cy="32165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4026484" y="5498884"/>
            <a:ext cx="1118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GTL bus area</a:t>
            </a:r>
            <a:endParaRPr lang="en-US" sz="1200" dirty="0"/>
          </a:p>
        </p:txBody>
      </p:sp>
      <p:sp>
        <p:nvSpPr>
          <p:cNvPr id="171" name="Rectangle 170"/>
          <p:cNvSpPr/>
          <p:nvPr/>
        </p:nvSpPr>
        <p:spPr>
          <a:xfrm>
            <a:off x="533400" y="1828800"/>
            <a:ext cx="2209800" cy="914400"/>
          </a:xfrm>
          <a:prstGeom prst="rect">
            <a:avLst/>
          </a:prstGeom>
          <a:solidFill>
            <a:srgbClr val="FFFF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LED monitoring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5" name="Shape 174"/>
          <p:cNvCxnSpPr>
            <a:endCxn id="171" idx="1"/>
          </p:cNvCxnSpPr>
          <p:nvPr/>
        </p:nvCxnSpPr>
        <p:spPr>
          <a:xfrm rot="16200000" flipV="1">
            <a:off x="-571500" y="3390900"/>
            <a:ext cx="2971800" cy="762000"/>
          </a:xfrm>
          <a:prstGeom prst="bentConnector4">
            <a:avLst>
              <a:gd name="adj1" fmla="val 462"/>
              <a:gd name="adj2" fmla="val 158800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76200" y="5257800"/>
            <a:ext cx="768159" cy="2308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/>
              <a:t>Pre-Trigger</a:t>
            </a:r>
            <a:endParaRPr lang="en-US" sz="1000" dirty="0"/>
          </a:p>
        </p:txBody>
      </p:sp>
      <p:grpSp>
        <p:nvGrpSpPr>
          <p:cNvPr id="2" name="Group 189"/>
          <p:cNvGrpSpPr/>
          <p:nvPr/>
        </p:nvGrpSpPr>
        <p:grpSpPr>
          <a:xfrm>
            <a:off x="762000" y="5715794"/>
            <a:ext cx="457200" cy="532606"/>
            <a:chOff x="990600" y="5487194"/>
            <a:chExt cx="457200" cy="532606"/>
          </a:xfrm>
        </p:grpSpPr>
        <p:sp>
          <p:nvSpPr>
            <p:cNvPr id="183" name="Rectangle 182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186" name="Straight Connector 185"/>
            <p:cNvCxnSpPr>
              <a:stCxn id="183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90"/>
          <p:cNvGrpSpPr/>
          <p:nvPr/>
        </p:nvGrpSpPr>
        <p:grpSpPr>
          <a:xfrm>
            <a:off x="1905000" y="5715000"/>
            <a:ext cx="457200" cy="532606"/>
            <a:chOff x="990600" y="5487194"/>
            <a:chExt cx="457200" cy="532606"/>
          </a:xfrm>
        </p:grpSpPr>
        <p:sp>
          <p:nvSpPr>
            <p:cNvPr id="192" name="Rectangle 191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193" name="Straight Connector 192"/>
            <p:cNvCxnSpPr>
              <a:stCxn id="192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96"/>
          <p:cNvGrpSpPr/>
          <p:nvPr/>
        </p:nvGrpSpPr>
        <p:grpSpPr>
          <a:xfrm>
            <a:off x="3429000" y="5715000"/>
            <a:ext cx="457200" cy="532606"/>
            <a:chOff x="990600" y="5487194"/>
            <a:chExt cx="457200" cy="532606"/>
          </a:xfrm>
        </p:grpSpPr>
        <p:sp>
          <p:nvSpPr>
            <p:cNvPr id="198" name="Rectangle 197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199" name="Straight Connector 198"/>
            <p:cNvCxnSpPr>
              <a:stCxn id="198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99"/>
          <p:cNvGrpSpPr/>
          <p:nvPr/>
        </p:nvGrpSpPr>
        <p:grpSpPr>
          <a:xfrm>
            <a:off x="5334000" y="5715000"/>
            <a:ext cx="457200" cy="532606"/>
            <a:chOff x="990600" y="5487194"/>
            <a:chExt cx="457200" cy="532606"/>
          </a:xfrm>
        </p:grpSpPr>
        <p:sp>
          <p:nvSpPr>
            <p:cNvPr id="201" name="Rectangle 200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202" name="Straight Connector 201"/>
            <p:cNvCxnSpPr>
              <a:stCxn id="201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202"/>
          <p:cNvGrpSpPr/>
          <p:nvPr/>
        </p:nvGrpSpPr>
        <p:grpSpPr>
          <a:xfrm>
            <a:off x="8153400" y="5715000"/>
            <a:ext cx="457200" cy="532606"/>
            <a:chOff x="990600" y="5487194"/>
            <a:chExt cx="457200" cy="532606"/>
          </a:xfrm>
        </p:grpSpPr>
        <p:sp>
          <p:nvSpPr>
            <p:cNvPr id="204" name="Rectangle 203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205" name="Straight Connector 204"/>
            <p:cNvCxnSpPr>
              <a:stCxn id="204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05"/>
          <p:cNvGrpSpPr/>
          <p:nvPr/>
        </p:nvGrpSpPr>
        <p:grpSpPr>
          <a:xfrm>
            <a:off x="6629400" y="5715000"/>
            <a:ext cx="457200" cy="532606"/>
            <a:chOff x="990600" y="5487194"/>
            <a:chExt cx="457200" cy="532606"/>
          </a:xfrm>
        </p:grpSpPr>
        <p:sp>
          <p:nvSpPr>
            <p:cNvPr id="207" name="Rectangle 206"/>
            <p:cNvSpPr/>
            <p:nvPr/>
          </p:nvSpPr>
          <p:spPr>
            <a:xfrm>
              <a:off x="990600" y="5638800"/>
              <a:ext cx="4572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FEE</a:t>
              </a:r>
              <a:endParaRPr lang="en-US" sz="600" dirty="0"/>
            </a:p>
          </p:txBody>
        </p:sp>
        <p:cxnSp>
          <p:nvCxnSpPr>
            <p:cNvPr id="208" name="Straight Connector 207"/>
            <p:cNvCxnSpPr>
              <a:stCxn id="207" idx="0"/>
            </p:cNvCxnSpPr>
            <p:nvPr/>
          </p:nvCxnSpPr>
          <p:spPr>
            <a:xfrm rot="5400000" flipH="1" flipV="1">
              <a:off x="1143000" y="5562600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Up Arrow 73"/>
          <p:cNvSpPr/>
          <p:nvPr/>
        </p:nvSpPr>
        <p:spPr>
          <a:xfrm>
            <a:off x="2043752" y="5382904"/>
            <a:ext cx="152400" cy="304800"/>
          </a:xfrm>
          <a:prstGeom prst="upArrow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Up Arrow 74"/>
          <p:cNvSpPr/>
          <p:nvPr/>
        </p:nvSpPr>
        <p:spPr>
          <a:xfrm>
            <a:off x="2272352" y="5396552"/>
            <a:ext cx="152400" cy="304800"/>
          </a:xfrm>
          <a:prstGeom prst="upArrow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Up Arrow 75"/>
          <p:cNvSpPr/>
          <p:nvPr/>
        </p:nvSpPr>
        <p:spPr>
          <a:xfrm>
            <a:off x="7086600" y="5382904"/>
            <a:ext cx="152400" cy="304800"/>
          </a:xfrm>
          <a:prstGeom prst="upArrow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Up Arrow 76"/>
          <p:cNvSpPr/>
          <p:nvPr/>
        </p:nvSpPr>
        <p:spPr>
          <a:xfrm>
            <a:off x="6781800" y="5382904"/>
            <a:ext cx="152400" cy="304800"/>
          </a:xfrm>
          <a:prstGeom prst="upArrow">
            <a:avLst/>
          </a:prstGeom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172200" y="6248400"/>
            <a:ext cx="2452916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1100" dirty="0" smtClean="0"/>
              <a:t>Also Non RCU based detectors could</a:t>
            </a:r>
          </a:p>
          <a:p>
            <a:r>
              <a:rPr lang="en-US" sz="1100" dirty="0" smtClean="0"/>
              <a:t> go for  scalable proposal  based on SRU</a:t>
            </a:r>
            <a:endParaRPr lang="en-US" sz="1100" dirty="0"/>
          </a:p>
        </p:txBody>
      </p:sp>
      <p:sp>
        <p:nvSpPr>
          <p:cNvPr id="79" name="Curved Up Arrow 78"/>
          <p:cNvSpPr/>
          <p:nvPr/>
        </p:nvSpPr>
        <p:spPr>
          <a:xfrm>
            <a:off x="4876800" y="2743199"/>
            <a:ext cx="983220" cy="304799"/>
          </a:xfrm>
          <a:prstGeom prst="curvedUp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5" name="Elbow Connector 84"/>
          <p:cNvCxnSpPr>
            <a:stCxn id="21" idx="0"/>
            <a:endCxn id="5" idx="2"/>
          </p:cNvCxnSpPr>
          <p:nvPr/>
        </p:nvCxnSpPr>
        <p:spPr>
          <a:xfrm rot="5400000" flipH="1" flipV="1">
            <a:off x="2598654" y="2473568"/>
            <a:ext cx="1929931" cy="2409498"/>
          </a:xfrm>
          <a:prstGeom prst="bentConnector3">
            <a:avLst>
              <a:gd name="adj1" fmla="val 10833"/>
            </a:avLst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9598" y="3792379"/>
            <a:ext cx="1812421" cy="24622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 smtClean="0"/>
              <a:t>        Event ,  DCS, Flow Ctrl 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7623918" y="1828800"/>
            <a:ext cx="826465" cy="884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HLT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709518" y="1828800"/>
            <a:ext cx="826465" cy="884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DAQ </a:t>
            </a:r>
            <a:endParaRPr lang="en-US" dirty="0" smtClean="0"/>
          </a:p>
        </p:txBody>
      </p:sp>
      <p:cxnSp>
        <p:nvCxnSpPr>
          <p:cNvPr id="97" name="Elbow Connector 96"/>
          <p:cNvCxnSpPr>
            <a:stCxn id="40" idx="0"/>
            <a:endCxn id="93" idx="2"/>
          </p:cNvCxnSpPr>
          <p:nvPr/>
        </p:nvCxnSpPr>
        <p:spPr>
          <a:xfrm rot="5400000" flipH="1" flipV="1">
            <a:off x="6089948" y="3610479"/>
            <a:ext cx="1929931" cy="135676"/>
          </a:xfrm>
          <a:prstGeom prst="bentConnector3">
            <a:avLst>
              <a:gd name="adj1" fmla="val 50000"/>
            </a:avLst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6821424" y="4267200"/>
            <a:ext cx="183659" cy="16082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9" name="Curved Up Arrow 98"/>
          <p:cNvSpPr/>
          <p:nvPr/>
        </p:nvSpPr>
        <p:spPr>
          <a:xfrm>
            <a:off x="7215486" y="2743200"/>
            <a:ext cx="983220" cy="304799"/>
          </a:xfrm>
          <a:prstGeom prst="curvedUp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3581400" y="1676400"/>
            <a:ext cx="5105400" cy="1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4914900" y="1790700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5676106" y="17899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7127824" y="17899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>
            <a:off x="8042224" y="17899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3544094" y="1789906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7279494" y="1490990"/>
            <a:ext cx="13676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Ethernet backbone</a:t>
            </a:r>
            <a:endParaRPr lang="en-US" sz="1050" dirty="0"/>
          </a:p>
        </p:txBody>
      </p:sp>
      <p:sp>
        <p:nvSpPr>
          <p:cNvPr id="117" name="TextBox 54"/>
          <p:cNvSpPr txBox="1">
            <a:spLocks noChangeArrowheads="1"/>
          </p:cNvSpPr>
          <p:nvPr/>
        </p:nvSpPr>
        <p:spPr bwMode="auto">
          <a:xfrm>
            <a:off x="6120152" y="2133600"/>
            <a:ext cx="6944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. . </a:t>
            </a:r>
            <a:r>
              <a:rPr lang="en-US" sz="2400" b="1" dirty="0" smtClean="0"/>
              <a:t>. </a:t>
            </a:r>
            <a:endParaRPr lang="en-US" sz="24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4870992" y="3134380"/>
            <a:ext cx="3544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Copy to HLT via optical splitter</a:t>
            </a:r>
          </a:p>
          <a:p>
            <a:r>
              <a:rPr lang="en-US" sz="1200" dirty="0" smtClean="0"/>
              <a:t>or loopback , eventually insert optical switch layer</a:t>
            </a:r>
            <a:endParaRPr lang="en-US" sz="1200" dirty="0"/>
          </a:p>
        </p:txBody>
      </p:sp>
      <p:sp>
        <p:nvSpPr>
          <p:cNvPr id="80" name="Oval 79"/>
          <p:cNvSpPr/>
          <p:nvPr/>
        </p:nvSpPr>
        <p:spPr>
          <a:xfrm>
            <a:off x="381000" y="4876800"/>
            <a:ext cx="38862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5029200" y="4800600"/>
            <a:ext cx="38862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ight Arrow 81"/>
          <p:cNvSpPr/>
          <p:nvPr/>
        </p:nvSpPr>
        <p:spPr>
          <a:xfrm rot="9247781">
            <a:off x="4133850" y="4485641"/>
            <a:ext cx="3489875" cy="19031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7067598" y="3733800"/>
            <a:ext cx="207640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New: Readout link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Instead of a GTL bus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96962"/>
          </a:xfrm>
        </p:spPr>
        <p:txBody>
          <a:bodyPr>
            <a:normAutofit/>
          </a:bodyPr>
          <a:lstStyle/>
          <a:p>
            <a:r>
              <a:rPr lang="fr-CH" altLang="zh-CN" sz="3600" dirty="0" smtClean="0"/>
              <a:t>Upgrade Board Controller FPGA firmware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762000"/>
          </a:xfrm>
        </p:spPr>
        <p:txBody>
          <a:bodyPr>
            <a:normAutofit fontScale="47500" lnSpcReduction="20000"/>
          </a:bodyPr>
          <a:lstStyle/>
          <a:p>
            <a:r>
              <a:rPr lang="fr-CH" altLang="zh-CN" dirty="0" smtClean="0"/>
              <a:t>New feature of ALTRO CHIP read and serial data push out will be added in the FEE Board controller</a:t>
            </a:r>
          </a:p>
          <a:p>
            <a:r>
              <a:rPr lang="fr-CH" altLang="zh-CN" dirty="0" smtClean="0"/>
              <a:t>The deserialiser and decoding part will be revised from the PHOS/TRU firmware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C841-2558-4D7F-9537-255E2EA6D1E1}" type="datetime1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Dong Wang , CCNU Wuhan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486</Words>
  <Application>Microsoft Office PowerPoint</Application>
  <PresentationFormat>On-screen Show (4:3)</PresentationFormat>
  <Paragraphs>129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Visio</vt:lpstr>
      <vt:lpstr>Huazhong Normal University (Wuhan) activities within RD51 scalable readout  project</vt:lpstr>
      <vt:lpstr>Simple SRU system </vt:lpstr>
      <vt:lpstr>From readout bus  to readout link   </vt:lpstr>
      <vt:lpstr>SRU&lt;-&gt;FEE: serial LVDS  </vt:lpstr>
      <vt:lpstr>Serial readout/contol modes</vt:lpstr>
      <vt:lpstr>=&gt;ALICE case study* for  PHOS, EMCal, etc.  </vt:lpstr>
      <vt:lpstr>Upgrade Board Controller FPGA firmware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hmuller</dc:creator>
  <cp:lastModifiedBy>hmuller</cp:lastModifiedBy>
  <cp:revision>31</cp:revision>
  <dcterms:created xsi:type="dcterms:W3CDTF">2009-06-08T15:11:42Z</dcterms:created>
  <dcterms:modified xsi:type="dcterms:W3CDTF">2009-06-09T14:16:04Z</dcterms:modified>
</cp:coreProperties>
</file>