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1" r:id="rId6"/>
    <p:sldId id="262" r:id="rId7"/>
    <p:sldId id="263" r:id="rId8"/>
    <p:sldId id="260"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8183AE-3380-4287-B576-2DD85E4C11F9}" type="datetimeFigureOut">
              <a:rPr lang="en-US" smtClean="0"/>
              <a:pPr/>
              <a:t>2/5/2009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2A4107-517B-4AD5-A0EA-1F94C47348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22A4107-517B-4AD5-A0EA-1F94C4734891}"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83FAEB-9555-412E-9270-B12002413172}" type="datetimeFigureOut">
              <a:rPr lang="en-US" smtClean="0"/>
              <a:pPr/>
              <a:t>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83FAEB-9555-412E-9270-B12002413172}" type="datetimeFigureOut">
              <a:rPr lang="en-US" smtClean="0"/>
              <a:pPr/>
              <a:t>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83FAEB-9555-412E-9270-B12002413172}" type="datetimeFigureOut">
              <a:rPr lang="en-US" smtClean="0"/>
              <a:pPr/>
              <a:t>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83FAEB-9555-412E-9270-B12002413172}" type="datetimeFigureOut">
              <a:rPr lang="en-US" smtClean="0"/>
              <a:pPr/>
              <a:t>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83FAEB-9555-412E-9270-B12002413172}" type="datetimeFigureOut">
              <a:rPr lang="en-US" smtClean="0"/>
              <a:pPr/>
              <a:t>2/5/2009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1583FAEB-9555-412E-9270-B12002413172}" type="datetimeFigureOut">
              <a:rPr lang="en-US" smtClean="0"/>
              <a:pPr/>
              <a:t>2/5/2009</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83FAEB-9555-412E-9270-B12002413172}" type="datetimeFigureOut">
              <a:rPr lang="en-US" smtClean="0"/>
              <a:pPr/>
              <a:t>2/5/2009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83FAEB-9555-412E-9270-B12002413172}" type="datetimeFigureOut">
              <a:rPr lang="en-US" smtClean="0"/>
              <a:pPr/>
              <a:t>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83FAEB-9555-412E-9270-B12002413172}" type="datetimeFigureOut">
              <a:rPr lang="en-US" smtClean="0"/>
              <a:pPr/>
              <a:t>2/5/2009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83FAEB-9555-412E-9270-B12002413172}" type="datetimeFigureOut">
              <a:rPr lang="en-US" smtClean="0"/>
              <a:pPr/>
              <a:t>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83FAEB-9555-412E-9270-B12002413172}" type="datetimeFigureOut">
              <a:rPr lang="en-US" smtClean="0"/>
              <a:pPr/>
              <a:t>2/5/2009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C824BA-EB2E-4A08-98BE-1439BFEAD06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3FAEB-9555-412E-9270-B12002413172}" type="datetimeFigureOut">
              <a:rPr lang="en-US" smtClean="0"/>
              <a:pPr/>
              <a:t>2/5/2009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C824BA-EB2E-4A08-98BE-1439BFEAD06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472" y="357166"/>
            <a:ext cx="7096045" cy="2308324"/>
          </a:xfrm>
          <a:prstGeom prst="rect">
            <a:avLst/>
          </a:prstGeom>
          <a:noFill/>
        </p:spPr>
        <p:txBody>
          <a:bodyPr wrap="none" rtlCol="0">
            <a:spAutoFit/>
          </a:bodyPr>
          <a:lstStyle/>
          <a:p>
            <a:r>
              <a:rPr lang="en-US" sz="3600" dirty="0" smtClean="0"/>
              <a:t>The structure development program:</a:t>
            </a:r>
          </a:p>
          <a:p>
            <a:r>
              <a:rPr lang="en-US" sz="3600" dirty="0" smtClean="0"/>
              <a:t>Near-term prospects, </a:t>
            </a:r>
          </a:p>
          <a:p>
            <a:r>
              <a:rPr lang="en-US" sz="3600" dirty="0" smtClean="0"/>
              <a:t>Contingency planning,</a:t>
            </a:r>
          </a:p>
          <a:p>
            <a:r>
              <a:rPr lang="en-US" sz="3600" dirty="0" smtClean="0"/>
              <a:t>Future directions.</a:t>
            </a:r>
            <a:endParaRPr lang="en-US" sz="3600" dirty="0"/>
          </a:p>
        </p:txBody>
      </p:sp>
      <p:sp>
        <p:nvSpPr>
          <p:cNvPr id="5" name="TextBox 4"/>
          <p:cNvSpPr txBox="1"/>
          <p:nvPr/>
        </p:nvSpPr>
        <p:spPr>
          <a:xfrm>
            <a:off x="7500958" y="5786454"/>
            <a:ext cx="1414554" cy="923330"/>
          </a:xfrm>
          <a:prstGeom prst="rect">
            <a:avLst/>
          </a:prstGeom>
          <a:noFill/>
        </p:spPr>
        <p:txBody>
          <a:bodyPr wrap="none" rtlCol="0">
            <a:spAutoFit/>
          </a:bodyPr>
          <a:lstStyle/>
          <a:p>
            <a:pPr algn="r"/>
            <a:r>
              <a:rPr lang="en-US" dirty="0" smtClean="0"/>
              <a:t>W. Wuensch</a:t>
            </a:r>
          </a:p>
          <a:p>
            <a:pPr algn="r"/>
            <a:r>
              <a:rPr lang="en-US" dirty="0" smtClean="0"/>
              <a:t>CLIC meeting</a:t>
            </a:r>
          </a:p>
          <a:p>
            <a:pPr algn="r"/>
            <a:r>
              <a:rPr lang="en-US" dirty="0" smtClean="0"/>
              <a:t>6-2-2009</a:t>
            </a:r>
            <a:endParaRPr lang="en-US" dirty="0"/>
          </a:p>
        </p:txBody>
      </p:sp>
      <p:pic>
        <p:nvPicPr>
          <p:cNvPr id="6" name="Picture 235" descr="T18_VG2"/>
          <p:cNvPicPr>
            <a:picLocks noChangeAspect="1" noChangeArrowheads="1"/>
          </p:cNvPicPr>
          <p:nvPr/>
        </p:nvPicPr>
        <p:blipFill>
          <a:blip r:embed="rId3"/>
          <a:srcRect l="12801" t="24121" r="16000" b="16884"/>
          <a:stretch>
            <a:fillRect/>
          </a:stretch>
        </p:blipFill>
        <p:spPr bwMode="auto">
          <a:xfrm>
            <a:off x="214282" y="3429000"/>
            <a:ext cx="4419600" cy="2435225"/>
          </a:xfrm>
          <a:prstGeom prst="rect">
            <a:avLst/>
          </a:prstGeom>
          <a:noFill/>
          <a:ln w="12700">
            <a:solidFill>
              <a:srgbClr val="000000"/>
            </a:solidFill>
            <a:miter lim="800000"/>
            <a:headEnd/>
            <a:tailEnd/>
          </a:ln>
        </p:spPr>
      </p:pic>
      <p:grpSp>
        <p:nvGrpSpPr>
          <p:cNvPr id="7" name="Group 15"/>
          <p:cNvGrpSpPr/>
          <p:nvPr/>
        </p:nvGrpSpPr>
        <p:grpSpPr>
          <a:xfrm>
            <a:off x="4875212" y="1571612"/>
            <a:ext cx="4268788" cy="4021137"/>
            <a:chOff x="4643438" y="1214422"/>
            <a:chExt cx="4268788" cy="4021137"/>
          </a:xfrm>
        </p:grpSpPr>
        <p:pic>
          <p:nvPicPr>
            <p:cNvPr id="8" name="Picture 48"/>
            <p:cNvPicPr>
              <a:picLocks noChangeAspect="1" noChangeArrowheads="1"/>
            </p:cNvPicPr>
            <p:nvPr/>
          </p:nvPicPr>
          <p:blipFill>
            <a:blip r:embed="rId4"/>
            <a:srcRect/>
            <a:stretch>
              <a:fillRect/>
            </a:stretch>
          </p:blipFill>
          <p:spPr bwMode="auto">
            <a:xfrm>
              <a:off x="4643438" y="1214422"/>
              <a:ext cx="4268788" cy="4021137"/>
            </a:xfrm>
            <a:prstGeom prst="rect">
              <a:avLst/>
            </a:prstGeom>
            <a:noFill/>
            <a:ln w="9525">
              <a:noFill/>
              <a:miter lim="800000"/>
              <a:headEnd/>
              <a:tailEnd/>
            </a:ln>
            <a:effectLst/>
          </p:spPr>
        </p:pic>
        <p:cxnSp>
          <p:nvCxnSpPr>
            <p:cNvPr id="9" name="Straight Connector 8"/>
            <p:cNvCxnSpPr/>
            <p:nvPr/>
          </p:nvCxnSpPr>
          <p:spPr>
            <a:xfrm>
              <a:off x="5214942" y="4143380"/>
              <a:ext cx="328614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9149792">
              <a:off x="4868071" y="2181245"/>
              <a:ext cx="2499402" cy="246221"/>
            </a:xfrm>
            <a:prstGeom prst="rect">
              <a:avLst/>
            </a:prstGeom>
            <a:noFill/>
          </p:spPr>
          <p:txBody>
            <a:bodyPr wrap="none" rtlCol="0">
              <a:spAutoFit/>
            </a:bodyPr>
            <a:lstStyle/>
            <a:p>
              <a:r>
                <a:rPr lang="en-US" sz="1000" dirty="0" smtClean="0"/>
                <a:t>Lines of breakdown rate </a:t>
              </a:r>
              <a:r>
                <a:rPr lang="en-US" sz="1000" dirty="0" err="1" smtClean="0"/>
                <a:t>vs</a:t>
              </a:r>
              <a:r>
                <a:rPr lang="en-US" sz="1000" dirty="0" smtClean="0"/>
                <a:t> gradient tradeoff</a:t>
              </a:r>
              <a:endParaRPr lang="en-US" sz="1000" dirty="0"/>
            </a:p>
          </p:txBody>
        </p:sp>
        <p:sp>
          <p:nvSpPr>
            <p:cNvPr id="11" name="TextBox 10"/>
            <p:cNvSpPr txBox="1"/>
            <p:nvPr/>
          </p:nvSpPr>
          <p:spPr>
            <a:xfrm>
              <a:off x="5786446" y="3929066"/>
              <a:ext cx="1951175" cy="246221"/>
            </a:xfrm>
            <a:prstGeom prst="rect">
              <a:avLst/>
            </a:prstGeom>
            <a:noFill/>
          </p:spPr>
          <p:txBody>
            <a:bodyPr wrap="none" rtlCol="0">
              <a:spAutoFit/>
            </a:bodyPr>
            <a:lstStyle/>
            <a:p>
              <a:r>
                <a:rPr lang="en-US" sz="1000" dirty="0" smtClean="0"/>
                <a:t>CLIC breakdown rate specification</a:t>
              </a:r>
              <a:endParaRPr lang="en-US" sz="1000" dirty="0"/>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1538" y="142852"/>
            <a:ext cx="6797310" cy="461665"/>
          </a:xfrm>
          <a:prstGeom prst="rect">
            <a:avLst/>
          </a:prstGeom>
          <a:noFill/>
        </p:spPr>
        <p:txBody>
          <a:bodyPr wrap="none" rtlCol="0">
            <a:spAutoFit/>
          </a:bodyPr>
          <a:lstStyle/>
          <a:p>
            <a:r>
              <a:rPr lang="en-US" sz="2400" dirty="0" smtClean="0"/>
              <a:t>Let’s focus for a moment on just six of the structures,</a:t>
            </a:r>
            <a:endParaRPr lang="en-US" sz="2400" dirty="0"/>
          </a:p>
        </p:txBody>
      </p:sp>
      <p:graphicFrame>
        <p:nvGraphicFramePr>
          <p:cNvPr id="3" name="Table 2"/>
          <p:cNvGraphicFramePr>
            <a:graphicFrameLocks noGrp="1"/>
          </p:cNvGraphicFramePr>
          <p:nvPr/>
        </p:nvGraphicFramePr>
        <p:xfrm>
          <a:off x="500034" y="714356"/>
          <a:ext cx="7929620" cy="3807623"/>
        </p:xfrm>
        <a:graphic>
          <a:graphicData uri="http://schemas.openxmlformats.org/drawingml/2006/table">
            <a:tbl>
              <a:tblPr firstRow="1" bandRow="1">
                <a:tableStyleId>{5C22544A-7EE6-4342-B048-85BDC9FD1C3A}</a:tableStyleId>
              </a:tblPr>
              <a:tblGrid>
                <a:gridCol w="1585924"/>
                <a:gridCol w="1585924"/>
                <a:gridCol w="1585924"/>
                <a:gridCol w="1585924"/>
                <a:gridCol w="1585924"/>
              </a:tblGrid>
              <a:tr h="607223">
                <a:tc>
                  <a:txBody>
                    <a:bodyPr/>
                    <a:lstStyle/>
                    <a:p>
                      <a:r>
                        <a:rPr lang="en-US" dirty="0" smtClean="0"/>
                        <a:t>Structure</a:t>
                      </a:r>
                      <a:r>
                        <a:rPr lang="en-US" baseline="0" dirty="0" smtClean="0"/>
                        <a:t> </a:t>
                      </a:r>
                      <a:endParaRPr lang="en-US" dirty="0"/>
                    </a:p>
                  </a:txBody>
                  <a:tcPr/>
                </a:tc>
                <a:tc>
                  <a:txBody>
                    <a:bodyPr/>
                    <a:lstStyle/>
                    <a:p>
                      <a:r>
                        <a:rPr lang="en-US" dirty="0" smtClean="0"/>
                        <a:t>Built by</a:t>
                      </a:r>
                      <a:endParaRPr lang="en-US" dirty="0"/>
                    </a:p>
                  </a:txBody>
                  <a:tcPr/>
                </a:tc>
                <a:tc>
                  <a:txBody>
                    <a:bodyPr/>
                    <a:lstStyle/>
                    <a:p>
                      <a:r>
                        <a:rPr lang="en-US" dirty="0" smtClean="0"/>
                        <a:t>Status</a:t>
                      </a:r>
                      <a:endParaRPr lang="en-US" dirty="0"/>
                    </a:p>
                  </a:txBody>
                  <a:tcPr/>
                </a:tc>
                <a:tc>
                  <a:txBody>
                    <a:bodyPr/>
                    <a:lstStyle/>
                    <a:p>
                      <a:r>
                        <a:rPr lang="en-US" dirty="0" smtClean="0"/>
                        <a:t>Scheduled test date</a:t>
                      </a:r>
                      <a:endParaRPr lang="en-US" dirty="0"/>
                    </a:p>
                  </a:txBody>
                  <a:tcPr/>
                </a:tc>
                <a:tc>
                  <a:txBody>
                    <a:bodyPr/>
                    <a:lstStyle/>
                    <a:p>
                      <a:r>
                        <a:rPr lang="en-US" dirty="0" smtClean="0"/>
                        <a:t>Test location</a:t>
                      </a:r>
                      <a:endParaRPr lang="en-US" dirty="0"/>
                    </a:p>
                  </a:txBody>
                  <a:tcPr/>
                </a:tc>
              </a:tr>
              <a:tr h="607223">
                <a:tc>
                  <a:txBody>
                    <a:bodyPr/>
                    <a:lstStyle/>
                    <a:p>
                      <a:r>
                        <a:rPr lang="en-US" dirty="0" smtClean="0"/>
                        <a:t>TD18 #1</a:t>
                      </a:r>
                      <a:endParaRPr lang="en-US" dirty="0"/>
                    </a:p>
                  </a:txBody>
                  <a:tcPr/>
                </a:tc>
                <a:tc>
                  <a:txBody>
                    <a:bodyPr/>
                    <a:lstStyle/>
                    <a:p>
                      <a:r>
                        <a:rPr lang="en-US" dirty="0" smtClean="0"/>
                        <a:t>CERN</a:t>
                      </a:r>
                      <a:endParaRPr lang="en-US" dirty="0"/>
                    </a:p>
                  </a:txBody>
                  <a:tcPr/>
                </a:tc>
                <a:tc>
                  <a:txBody>
                    <a:bodyPr/>
                    <a:lstStyle/>
                    <a:p>
                      <a:r>
                        <a:rPr lang="en-US" dirty="0" smtClean="0"/>
                        <a:t>Ready</a:t>
                      </a:r>
                      <a:endParaRPr lang="en-US" dirty="0"/>
                    </a:p>
                  </a:txBody>
                  <a:tcPr/>
                </a:tc>
                <a:tc>
                  <a:txBody>
                    <a:bodyPr/>
                    <a:lstStyle/>
                    <a:p>
                      <a:r>
                        <a:rPr lang="en-US" dirty="0" smtClean="0"/>
                        <a:t>March, but on hold</a:t>
                      </a:r>
                      <a:endParaRPr lang="en-US" dirty="0"/>
                    </a:p>
                  </a:txBody>
                  <a:tcPr/>
                </a:tc>
                <a:tc>
                  <a:txBody>
                    <a:bodyPr/>
                    <a:lstStyle/>
                    <a:p>
                      <a:r>
                        <a:rPr lang="en-US" dirty="0" smtClean="0"/>
                        <a:t>SLAC</a:t>
                      </a:r>
                      <a:endParaRPr lang="en-US" dirty="0"/>
                    </a:p>
                  </a:txBody>
                  <a:tcPr/>
                </a:tc>
              </a:tr>
              <a:tr h="607223">
                <a:tc>
                  <a:txBody>
                    <a:bodyPr/>
                    <a:lstStyle/>
                    <a:p>
                      <a:r>
                        <a:rPr lang="en-US" dirty="0" smtClean="0"/>
                        <a:t>TD18 #2</a:t>
                      </a:r>
                      <a:endParaRPr lang="en-US" dirty="0"/>
                    </a:p>
                  </a:txBody>
                  <a:tcPr/>
                </a:tc>
                <a:tc>
                  <a:txBody>
                    <a:bodyPr/>
                    <a:lstStyle/>
                    <a:p>
                      <a:r>
                        <a:rPr lang="en-US" dirty="0" smtClean="0"/>
                        <a:t>KEK/SLAC</a:t>
                      </a:r>
                      <a:endParaRPr lang="en-US" dirty="0"/>
                    </a:p>
                  </a:txBody>
                  <a:tcPr/>
                </a:tc>
                <a:tc>
                  <a:txBody>
                    <a:bodyPr/>
                    <a:lstStyle/>
                    <a:p>
                      <a:r>
                        <a:rPr lang="en-US" dirty="0" smtClean="0"/>
                        <a:t>Pre-assembly</a:t>
                      </a:r>
                      <a:r>
                        <a:rPr lang="en-US" baseline="0" dirty="0" smtClean="0"/>
                        <a:t> measurements</a:t>
                      </a:r>
                      <a:endParaRPr lang="en-US" dirty="0"/>
                    </a:p>
                  </a:txBody>
                  <a:tcPr/>
                </a:tc>
                <a:tc>
                  <a:txBody>
                    <a:bodyPr/>
                    <a:lstStyle/>
                    <a:p>
                      <a:r>
                        <a:rPr lang="en-US" dirty="0" smtClean="0"/>
                        <a:t>July</a:t>
                      </a:r>
                      <a:endParaRPr lang="en-US" dirty="0"/>
                    </a:p>
                  </a:txBody>
                  <a:tcPr/>
                </a:tc>
                <a:tc>
                  <a:txBody>
                    <a:bodyPr/>
                    <a:lstStyle/>
                    <a:p>
                      <a:r>
                        <a:rPr lang="en-US" dirty="0" smtClean="0"/>
                        <a:t>KEK</a:t>
                      </a:r>
                      <a:endParaRPr lang="en-US" dirty="0"/>
                    </a:p>
                  </a:txBody>
                  <a:tcPr/>
                </a:tc>
              </a:tr>
              <a:tr h="607223">
                <a:tc>
                  <a:txBody>
                    <a:bodyPr/>
                    <a:lstStyle/>
                    <a:p>
                      <a:r>
                        <a:rPr lang="en-US" dirty="0" smtClean="0"/>
                        <a:t>TD18 #3</a:t>
                      </a:r>
                      <a:endParaRPr lang="en-US" dirty="0"/>
                    </a:p>
                  </a:txBody>
                  <a:tcPr/>
                </a:tc>
                <a:tc>
                  <a:txBody>
                    <a:bodyPr/>
                    <a:lstStyle/>
                    <a:p>
                      <a:r>
                        <a:rPr lang="en-US" dirty="0" smtClean="0"/>
                        <a:t>KEK/SLAC</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Pre-assembly</a:t>
                      </a:r>
                      <a:r>
                        <a:rPr lang="en-US" baseline="0" dirty="0" smtClean="0"/>
                        <a:t> measurements</a:t>
                      </a:r>
                      <a:endParaRPr lang="en-US" dirty="0" smtClean="0"/>
                    </a:p>
                  </a:txBody>
                  <a:tcPr/>
                </a:tc>
                <a:tc>
                  <a:txBody>
                    <a:bodyPr/>
                    <a:lstStyle/>
                    <a:p>
                      <a:r>
                        <a:rPr lang="en-US" dirty="0" smtClean="0"/>
                        <a:t>June</a:t>
                      </a:r>
                      <a:endParaRPr lang="en-US" dirty="0"/>
                    </a:p>
                  </a:txBody>
                  <a:tcPr/>
                </a:tc>
                <a:tc>
                  <a:txBody>
                    <a:bodyPr/>
                    <a:lstStyle/>
                    <a:p>
                      <a:r>
                        <a:rPr lang="en-US" dirty="0" smtClean="0"/>
                        <a:t>SLAC</a:t>
                      </a:r>
                      <a:endParaRPr lang="en-US" dirty="0"/>
                    </a:p>
                  </a:txBody>
                  <a:tcPr/>
                </a:tc>
              </a:tr>
              <a:tr h="607223">
                <a:tc>
                  <a:txBody>
                    <a:bodyPr/>
                    <a:lstStyle/>
                    <a:p>
                      <a:r>
                        <a:rPr lang="en-US" dirty="0" smtClean="0"/>
                        <a:t>TD24 #1</a:t>
                      </a:r>
                      <a:r>
                        <a:rPr lang="en-US" baseline="0" dirty="0" smtClean="0"/>
                        <a:t> and 2</a:t>
                      </a:r>
                      <a:endParaRPr lang="en-US" dirty="0"/>
                    </a:p>
                  </a:txBody>
                  <a:tcPr/>
                </a:tc>
                <a:tc>
                  <a:txBody>
                    <a:bodyPr/>
                    <a:lstStyle/>
                    <a:p>
                      <a:r>
                        <a:rPr lang="en-US" dirty="0" smtClean="0"/>
                        <a:t>CERN</a:t>
                      </a:r>
                      <a:endParaRPr lang="en-US" dirty="0"/>
                    </a:p>
                  </a:txBody>
                  <a:tcPr/>
                </a:tc>
                <a:tc>
                  <a:txBody>
                    <a:bodyPr/>
                    <a:lstStyle/>
                    <a:p>
                      <a:r>
                        <a:rPr lang="en-US" dirty="0" smtClean="0"/>
                        <a:t>Disk machining</a:t>
                      </a:r>
                      <a:endParaRPr lang="en-US" dirty="0"/>
                    </a:p>
                  </a:txBody>
                  <a:tcPr/>
                </a:tc>
                <a:tc>
                  <a:txBody>
                    <a:bodyPr/>
                    <a:lstStyle/>
                    <a:p>
                      <a:r>
                        <a:rPr lang="en-US" dirty="0" smtClean="0"/>
                        <a:t>June (one structure)</a:t>
                      </a:r>
                      <a:endParaRPr lang="en-US" dirty="0"/>
                    </a:p>
                  </a:txBody>
                  <a:tcPr/>
                </a:tc>
                <a:tc>
                  <a:txBody>
                    <a:bodyPr/>
                    <a:lstStyle/>
                    <a:p>
                      <a:r>
                        <a:rPr lang="en-US" dirty="0" smtClean="0"/>
                        <a:t>SLAC</a:t>
                      </a:r>
                      <a:endParaRPr lang="en-US" dirty="0"/>
                    </a:p>
                  </a:txBody>
                  <a:tcPr/>
                </a:tc>
              </a:tr>
              <a:tr h="607223">
                <a:tc>
                  <a:txBody>
                    <a:bodyPr/>
                    <a:lstStyle/>
                    <a:p>
                      <a:r>
                        <a:rPr lang="en-US" dirty="0" smtClean="0"/>
                        <a:t>TD18 QUAD #2</a:t>
                      </a:r>
                      <a:endParaRPr lang="en-US" dirty="0"/>
                    </a:p>
                  </a:txBody>
                  <a:tcPr/>
                </a:tc>
                <a:tc>
                  <a:txBody>
                    <a:bodyPr/>
                    <a:lstStyle/>
                    <a:p>
                      <a:r>
                        <a:rPr lang="en-US" dirty="0" smtClean="0"/>
                        <a:t>KEK</a:t>
                      </a:r>
                      <a:endParaRPr lang="en-US" dirty="0"/>
                    </a:p>
                  </a:txBody>
                  <a:tcPr/>
                </a:tc>
                <a:tc>
                  <a:txBody>
                    <a:bodyPr/>
                    <a:lstStyle/>
                    <a:p>
                      <a:r>
                        <a:rPr lang="en-US" dirty="0" smtClean="0"/>
                        <a:t>Final assembly</a:t>
                      </a:r>
                      <a:endParaRPr lang="en-US" dirty="0"/>
                    </a:p>
                  </a:txBody>
                  <a:tcPr/>
                </a:tc>
                <a:tc>
                  <a:txBody>
                    <a:bodyPr/>
                    <a:lstStyle/>
                    <a:p>
                      <a:r>
                        <a:rPr lang="en-US" dirty="0" smtClean="0"/>
                        <a:t>March</a:t>
                      </a:r>
                      <a:endParaRPr lang="en-US" dirty="0"/>
                    </a:p>
                  </a:txBody>
                  <a:tcPr/>
                </a:tc>
                <a:tc>
                  <a:txBody>
                    <a:bodyPr/>
                    <a:lstStyle/>
                    <a:p>
                      <a:r>
                        <a:rPr lang="en-US" dirty="0" smtClean="0"/>
                        <a:t>KEK</a:t>
                      </a:r>
                      <a:endParaRPr lang="en-US" dirty="0"/>
                    </a:p>
                  </a:txBody>
                  <a:tcPr/>
                </a:tc>
              </a:tr>
            </a:tbl>
          </a:graphicData>
        </a:graphic>
      </p:graphicFrame>
      <p:pic>
        <p:nvPicPr>
          <p:cNvPr id="4" name="Picture 2" descr="IMGP5687"/>
          <p:cNvPicPr>
            <a:picLocks noChangeAspect="1" noChangeArrowheads="1"/>
          </p:cNvPicPr>
          <p:nvPr/>
        </p:nvPicPr>
        <p:blipFill>
          <a:blip r:embed="rId3" cstate="print"/>
          <a:srcRect/>
          <a:stretch>
            <a:fillRect/>
          </a:stretch>
        </p:blipFill>
        <p:spPr bwMode="auto">
          <a:xfrm>
            <a:off x="142844" y="4714884"/>
            <a:ext cx="1500198" cy="1439809"/>
          </a:xfrm>
          <a:prstGeom prst="rect">
            <a:avLst/>
          </a:prstGeom>
          <a:ln>
            <a:headEnd/>
            <a:tailEnd/>
          </a:ln>
        </p:spPr>
        <p:style>
          <a:lnRef idx="0">
            <a:schemeClr val="accent5"/>
          </a:lnRef>
          <a:fillRef idx="3">
            <a:schemeClr val="accent5"/>
          </a:fillRef>
          <a:effectRef idx="3">
            <a:schemeClr val="accent5"/>
          </a:effectRef>
          <a:fontRef idx="minor">
            <a:schemeClr val="lt1"/>
          </a:fontRef>
        </p:style>
      </p:pic>
      <p:cxnSp>
        <p:nvCxnSpPr>
          <p:cNvPr id="6" name="Straight Connector 5"/>
          <p:cNvCxnSpPr/>
          <p:nvPr/>
        </p:nvCxnSpPr>
        <p:spPr>
          <a:xfrm rot="5400000">
            <a:off x="-964445" y="2607463"/>
            <a:ext cx="2500330" cy="1588"/>
          </a:xfrm>
          <a:prstGeom prst="line">
            <a:avLst/>
          </a:prstGeom>
          <a:ln w="66675" cmpd="dbl"/>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35751" y="4321975"/>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1406" y="6215082"/>
            <a:ext cx="1785950" cy="523220"/>
          </a:xfrm>
          <a:prstGeom prst="rect">
            <a:avLst/>
          </a:prstGeom>
          <a:noFill/>
        </p:spPr>
        <p:txBody>
          <a:bodyPr wrap="square" rtlCol="0">
            <a:spAutoFit/>
          </a:bodyPr>
          <a:lstStyle/>
          <a:p>
            <a:r>
              <a:rPr lang="en-US" sz="1400" dirty="0" smtClean="0"/>
              <a:t>Baseline fabrication technique</a:t>
            </a:r>
            <a:endParaRPr lang="en-US" sz="1400" dirty="0"/>
          </a:p>
        </p:txBody>
      </p:sp>
      <p:sp>
        <p:nvSpPr>
          <p:cNvPr id="12" name="TextBox 11"/>
          <p:cNvSpPr txBox="1"/>
          <p:nvPr/>
        </p:nvSpPr>
        <p:spPr>
          <a:xfrm>
            <a:off x="2000232" y="4714884"/>
            <a:ext cx="6858048" cy="2062103"/>
          </a:xfrm>
          <a:prstGeom prst="rect">
            <a:avLst/>
          </a:prstGeom>
          <a:noFill/>
          <a:ln w="6350">
            <a:solidFill>
              <a:schemeClr val="tx1"/>
            </a:solidFill>
          </a:ln>
        </p:spPr>
        <p:txBody>
          <a:bodyPr wrap="square" rtlCol="0" anchor="ctr" anchorCtr="0">
            <a:spAutoFit/>
          </a:bodyPr>
          <a:lstStyle/>
          <a:p>
            <a:r>
              <a:rPr lang="en-US" sz="3200" dirty="0" smtClean="0">
                <a:solidFill>
                  <a:srgbClr val="FF0000"/>
                </a:solidFill>
              </a:rPr>
              <a:t>If any one of these test structures is clearly successful, then we will have demonstrated feasibility – </a:t>
            </a:r>
            <a:r>
              <a:rPr lang="en-US" sz="3200" dirty="0" smtClean="0">
                <a:solidFill>
                  <a:srgbClr val="FF0000"/>
                </a:solidFill>
              </a:rPr>
              <a:t>results are expected </a:t>
            </a:r>
            <a:r>
              <a:rPr lang="en-US" sz="3200" dirty="0" smtClean="0">
                <a:solidFill>
                  <a:srgbClr val="FF0000"/>
                </a:solidFill>
              </a:rPr>
              <a:t>by mid year.</a:t>
            </a:r>
            <a:endParaRPr lang="en-US" sz="32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471802"/>
            <a:ext cx="8572560" cy="5386090"/>
          </a:xfrm>
          <a:prstGeom prst="rect">
            <a:avLst/>
          </a:prstGeom>
          <a:noFill/>
        </p:spPr>
        <p:txBody>
          <a:bodyPr wrap="square" rtlCol="0">
            <a:spAutoFit/>
          </a:bodyPr>
          <a:lstStyle/>
          <a:p>
            <a:r>
              <a:rPr lang="en-US" sz="2400" dirty="0" smtClean="0">
                <a:solidFill>
                  <a:schemeClr val="tx2"/>
                </a:solidFill>
              </a:rPr>
              <a:t>A positive outcome means that we still have LOTS of work to do, but the situation is straightforward, and I will return to this contingency later (slide 9 in fact).</a:t>
            </a:r>
          </a:p>
          <a:p>
            <a:endParaRPr lang="en-US" sz="2400" dirty="0" smtClean="0"/>
          </a:p>
          <a:p>
            <a:r>
              <a:rPr lang="en-US" sz="2400" dirty="0" smtClean="0"/>
              <a:t>We believe we </a:t>
            </a:r>
            <a:r>
              <a:rPr lang="en-US" sz="2400" i="1" dirty="0" smtClean="0"/>
              <a:t>will</a:t>
            </a:r>
            <a:r>
              <a:rPr lang="en-US" sz="2400" dirty="0" smtClean="0"/>
              <a:t> have a positive outcome because two T18 disks have worked well, the (smaller) damping features of the NLC/JLC structures did not affect high-gradient performance and a detailed analysis of the quadrant data indicates their (smaller) damping features did not affect performance (no time to go into this now).</a:t>
            </a:r>
          </a:p>
          <a:p>
            <a:endParaRPr lang="en-US" sz="2400" dirty="0" smtClean="0"/>
          </a:p>
          <a:p>
            <a:r>
              <a:rPr lang="en-US" sz="2400" dirty="0" smtClean="0"/>
              <a:t>But a negative outcome on all of the six structures means that we have a problem which is either,</a:t>
            </a:r>
          </a:p>
          <a:p>
            <a:endParaRPr lang="en-US" sz="2400" dirty="0" smtClean="0"/>
          </a:p>
          <a:p>
            <a:pPr algn="ctr"/>
            <a:r>
              <a:rPr lang="en-US" sz="3200" dirty="0" smtClean="0">
                <a:solidFill>
                  <a:srgbClr val="FF0000"/>
                </a:solidFill>
              </a:rPr>
              <a:t>Fundamental</a:t>
            </a:r>
            <a:r>
              <a:rPr lang="en-US" sz="3200" dirty="0" smtClean="0"/>
              <a:t> </a:t>
            </a:r>
            <a:r>
              <a:rPr lang="en-US" sz="2400" dirty="0" smtClean="0"/>
              <a:t>or </a:t>
            </a:r>
            <a:r>
              <a:rPr lang="en-US" sz="3200" dirty="0" smtClean="0">
                <a:solidFill>
                  <a:srgbClr val="FF0000"/>
                </a:solidFill>
              </a:rPr>
              <a:t>Technological</a:t>
            </a:r>
            <a:endParaRPr lang="en-US" sz="2400" dirty="0" smtClean="0">
              <a:solidFill>
                <a:srgbClr val="FF0000"/>
              </a:solidFill>
            </a:endParaRPr>
          </a:p>
        </p:txBody>
      </p:sp>
      <p:pic>
        <p:nvPicPr>
          <p:cNvPr id="1026" name="Picture 2"/>
          <p:cNvPicPr>
            <a:picLocks noChangeAspect="1" noChangeArrowheads="1"/>
          </p:cNvPicPr>
          <p:nvPr/>
        </p:nvPicPr>
        <p:blipFill>
          <a:blip r:embed="rId3"/>
          <a:srcRect/>
          <a:stretch>
            <a:fillRect/>
          </a:stretch>
        </p:blipFill>
        <p:spPr bwMode="auto">
          <a:xfrm>
            <a:off x="7429520" y="5572140"/>
            <a:ext cx="1428750" cy="1076325"/>
          </a:xfrm>
          <a:prstGeom prst="rect">
            <a:avLst/>
          </a:prstGeom>
          <a:noFill/>
          <a:ln w="9525">
            <a:noFill/>
            <a:miter lim="800000"/>
            <a:headEnd/>
            <a:tailEnd/>
          </a:ln>
          <a:effectLst/>
        </p:spPr>
      </p:pic>
      <p:pic>
        <p:nvPicPr>
          <p:cNvPr id="5" name="Picture 2"/>
          <p:cNvPicPr>
            <a:picLocks noChangeAspect="1" noChangeArrowheads="1"/>
          </p:cNvPicPr>
          <p:nvPr/>
        </p:nvPicPr>
        <p:blipFill>
          <a:blip r:embed="rId3"/>
          <a:srcRect/>
          <a:stretch>
            <a:fillRect/>
          </a:stretch>
        </p:blipFill>
        <p:spPr bwMode="auto">
          <a:xfrm>
            <a:off x="214282" y="5572140"/>
            <a:ext cx="1428750" cy="1076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85728"/>
            <a:ext cx="8215370" cy="4216539"/>
          </a:xfrm>
          <a:prstGeom prst="rect">
            <a:avLst/>
          </a:prstGeom>
          <a:noFill/>
        </p:spPr>
        <p:txBody>
          <a:bodyPr wrap="square" rtlCol="0">
            <a:spAutoFit/>
          </a:bodyPr>
          <a:lstStyle/>
          <a:p>
            <a:pPr algn="ctr"/>
            <a:r>
              <a:rPr lang="en-US" sz="2800" dirty="0" smtClean="0">
                <a:solidFill>
                  <a:srgbClr val="FF0000"/>
                </a:solidFill>
              </a:rPr>
              <a:t>Fundamental first</a:t>
            </a:r>
          </a:p>
          <a:p>
            <a:endParaRPr lang="en-US" sz="2000" dirty="0" smtClean="0"/>
          </a:p>
          <a:p>
            <a:r>
              <a:rPr lang="en-US" sz="2000" dirty="0" smtClean="0"/>
              <a:t>Good T18 results and bad TD18 results implies that the problem lies in the D. For example this could come from a rearrangement of fields that result in focused breakdown currents which inflict more damage (HDX11?). This kind of effect is outside the scope of our scaling laws but will be addressed by the combined work of </a:t>
            </a:r>
            <a:r>
              <a:rPr lang="en-US" sz="2000" dirty="0" err="1" smtClean="0"/>
              <a:t>Olexey</a:t>
            </a:r>
            <a:r>
              <a:rPr lang="en-US" sz="2000" dirty="0" smtClean="0"/>
              <a:t> 3 (fellow who will work for Alexej 1), the advanced computation group at SLAC (Kwok </a:t>
            </a:r>
            <a:r>
              <a:rPr lang="en-US" sz="2000" dirty="0" err="1" smtClean="0"/>
              <a:t>Ko</a:t>
            </a:r>
            <a:r>
              <a:rPr lang="en-US" sz="2000" dirty="0" smtClean="0"/>
              <a:t>, </a:t>
            </a:r>
            <a:r>
              <a:rPr lang="en-US" sz="2000" dirty="0" err="1" smtClean="0"/>
              <a:t>Zenghai</a:t>
            </a:r>
            <a:r>
              <a:rPr lang="en-US" sz="2000" dirty="0" smtClean="0"/>
              <a:t> Li, Arno </a:t>
            </a:r>
            <a:r>
              <a:rPr lang="en-US" sz="2000" dirty="0" err="1" smtClean="0"/>
              <a:t>Candel</a:t>
            </a:r>
            <a:r>
              <a:rPr lang="en-US" sz="2000" dirty="0" smtClean="0"/>
              <a:t>) and our Finnish multi-scale colleagues (Helga, Kai and </a:t>
            </a:r>
            <a:r>
              <a:rPr lang="en-US" sz="2000" dirty="0" err="1" smtClean="0"/>
              <a:t>Flyura</a:t>
            </a:r>
            <a:r>
              <a:rPr lang="en-US" sz="2000" dirty="0" smtClean="0"/>
              <a:t>). </a:t>
            </a:r>
          </a:p>
          <a:p>
            <a:endParaRPr lang="en-US" sz="2000" dirty="0" smtClean="0"/>
          </a:p>
          <a:p>
            <a:r>
              <a:rPr lang="en-US" sz="2000" dirty="0" smtClean="0"/>
              <a:t>We would first try to confirm the origin of anomalous behavior with inspections like SEM. </a:t>
            </a:r>
          </a:p>
          <a:p>
            <a:endParaRPr lang="en-US" sz="2000" dirty="0"/>
          </a:p>
        </p:txBody>
      </p:sp>
      <p:pic>
        <p:nvPicPr>
          <p:cNvPr id="3" name="Picture 4" descr="WDS_cell_geo"/>
          <p:cNvPicPr>
            <a:picLocks noChangeAspect="1" noChangeArrowheads="1"/>
          </p:cNvPicPr>
          <p:nvPr/>
        </p:nvPicPr>
        <p:blipFill>
          <a:blip r:embed="rId3">
            <a:clrChange>
              <a:clrFrom>
                <a:srgbClr val="FFFFFF"/>
              </a:clrFrom>
              <a:clrTo>
                <a:srgbClr val="FFFFFF">
                  <a:alpha val="0"/>
                </a:srgbClr>
              </a:clrTo>
            </a:clrChange>
          </a:blip>
          <a:srcRect b="27632"/>
          <a:stretch>
            <a:fillRect/>
          </a:stretch>
        </p:blipFill>
        <p:spPr bwMode="auto">
          <a:xfrm>
            <a:off x="6072198" y="4071942"/>
            <a:ext cx="2727300" cy="2370143"/>
          </a:xfrm>
          <a:prstGeom prst="rect">
            <a:avLst/>
          </a:prstGeom>
          <a:noFill/>
        </p:spPr>
      </p:pic>
      <p:sp>
        <p:nvSpPr>
          <p:cNvPr id="4" name="Rectangle 3"/>
          <p:cNvSpPr/>
          <p:nvPr/>
        </p:nvSpPr>
        <p:spPr>
          <a:xfrm>
            <a:off x="357158" y="4286256"/>
            <a:ext cx="4929222" cy="1631216"/>
          </a:xfrm>
          <a:prstGeom prst="rect">
            <a:avLst/>
          </a:prstGeom>
        </p:spPr>
        <p:txBody>
          <a:bodyPr wrap="square">
            <a:spAutoFit/>
          </a:bodyPr>
          <a:lstStyle/>
          <a:p>
            <a:r>
              <a:rPr lang="en-US" sz="2000" dirty="0" smtClean="0"/>
              <a:t>We have CD10 test structures in the pipeline to check the waveguides in a simple configuration. Anybody have any bright ideas for diagnostics on how to see where in cell the breakdowns make trouble?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215370" cy="2062103"/>
          </a:xfrm>
          <a:prstGeom prst="rect">
            <a:avLst/>
          </a:prstGeom>
          <a:noFill/>
        </p:spPr>
        <p:txBody>
          <a:bodyPr wrap="square" rtlCol="0">
            <a:spAutoFit/>
          </a:bodyPr>
          <a:lstStyle/>
          <a:p>
            <a:pPr algn="ctr"/>
            <a:r>
              <a:rPr lang="en-US" sz="2800" dirty="0" smtClean="0">
                <a:solidFill>
                  <a:srgbClr val="FF0000"/>
                </a:solidFill>
              </a:rPr>
              <a:t>Fundamental - alternatives</a:t>
            </a:r>
          </a:p>
          <a:p>
            <a:endParaRPr lang="en-US" sz="2000" dirty="0" smtClean="0"/>
          </a:p>
          <a:p>
            <a:r>
              <a:rPr lang="en-US" sz="2000" dirty="0" smtClean="0">
                <a:solidFill>
                  <a:srgbClr val="0070C0"/>
                </a:solidFill>
              </a:rPr>
              <a:t>Fully slotted-iris quadrant design</a:t>
            </a:r>
            <a:r>
              <a:rPr lang="en-US" sz="2000" dirty="0" smtClean="0"/>
              <a:t>. The slots allow us to close the waveguide opening, to sizes like NLC/JLC. Quadrants have of course proven challenging…</a:t>
            </a:r>
          </a:p>
          <a:p>
            <a:endParaRPr lang="en-US" sz="2000" dirty="0" smtClean="0"/>
          </a:p>
          <a:p>
            <a:endParaRPr lang="en-US" sz="2000" dirty="0"/>
          </a:p>
        </p:txBody>
      </p:sp>
      <p:pic>
        <p:nvPicPr>
          <p:cNvPr id="3" name="Picture 6"/>
          <p:cNvPicPr>
            <a:picLocks noChangeAspect="1" noChangeArrowheads="1"/>
          </p:cNvPicPr>
          <p:nvPr/>
        </p:nvPicPr>
        <p:blipFill>
          <a:blip r:embed="rId3"/>
          <a:srcRect/>
          <a:stretch>
            <a:fillRect/>
          </a:stretch>
        </p:blipFill>
        <p:spPr bwMode="auto">
          <a:xfrm>
            <a:off x="6000760" y="1928803"/>
            <a:ext cx="3017441" cy="1857388"/>
          </a:xfrm>
          <a:prstGeom prst="rect">
            <a:avLst/>
          </a:prstGeom>
          <a:noFill/>
          <a:ln w="9525">
            <a:noFill/>
            <a:miter lim="800000"/>
            <a:headEnd/>
            <a:tailEnd/>
          </a:ln>
          <a:effectLst/>
        </p:spPr>
      </p:pic>
      <p:sp>
        <p:nvSpPr>
          <p:cNvPr id="4" name="Rectangle 3"/>
          <p:cNvSpPr/>
          <p:nvPr/>
        </p:nvSpPr>
        <p:spPr>
          <a:xfrm>
            <a:off x="214282" y="1857364"/>
            <a:ext cx="5572164" cy="1938992"/>
          </a:xfrm>
          <a:prstGeom prst="rect">
            <a:avLst/>
          </a:prstGeom>
        </p:spPr>
        <p:txBody>
          <a:bodyPr wrap="square">
            <a:spAutoFit/>
          </a:bodyPr>
          <a:lstStyle/>
          <a:p>
            <a:r>
              <a:rPr lang="en-US" sz="2000" dirty="0" smtClean="0"/>
              <a:t>Roger Jones and </a:t>
            </a:r>
            <a:r>
              <a:rPr lang="en-US" sz="2000" dirty="0" err="1" smtClean="0"/>
              <a:t>Vasim</a:t>
            </a:r>
            <a:r>
              <a:rPr lang="en-US" sz="2000" dirty="0" smtClean="0"/>
              <a:t> Kahn are working on adapting the </a:t>
            </a:r>
            <a:r>
              <a:rPr lang="en-US" sz="2000" dirty="0" smtClean="0">
                <a:solidFill>
                  <a:srgbClr val="0070C0"/>
                </a:solidFill>
              </a:rPr>
              <a:t>DDS </a:t>
            </a:r>
            <a:r>
              <a:rPr lang="en-US" sz="2000" dirty="0" smtClean="0"/>
              <a:t>(like NLC/JLC) concept to 100 MV/m. It is likely that this will require a larger bunch spacing than we have now and consequently lower efficiency - unless we have the tolerances for zero crossings. A CLIC DDS design is an FP7 activity.</a:t>
            </a:r>
          </a:p>
        </p:txBody>
      </p:sp>
      <p:sp>
        <p:nvSpPr>
          <p:cNvPr id="5" name="Rectangle 4"/>
          <p:cNvSpPr/>
          <p:nvPr/>
        </p:nvSpPr>
        <p:spPr>
          <a:xfrm>
            <a:off x="214282" y="3929066"/>
            <a:ext cx="8715436" cy="1323439"/>
          </a:xfrm>
          <a:prstGeom prst="rect">
            <a:avLst/>
          </a:prstGeom>
        </p:spPr>
        <p:txBody>
          <a:bodyPr wrap="square">
            <a:spAutoFit/>
          </a:bodyPr>
          <a:lstStyle/>
          <a:p>
            <a:r>
              <a:rPr lang="en-US" sz="2000" dirty="0" smtClean="0"/>
              <a:t>Valery’s first try at a </a:t>
            </a:r>
            <a:r>
              <a:rPr lang="en-US" sz="2000" dirty="0" smtClean="0">
                <a:solidFill>
                  <a:srgbClr val="0070C0"/>
                </a:solidFill>
              </a:rPr>
              <a:t>choke mode cavity </a:t>
            </a:r>
            <a:r>
              <a:rPr lang="en-US" sz="2000" dirty="0" smtClean="0"/>
              <a:t>didn’t work very well. However Alexej has proposed a new configuration which will be implemented in a CD10-choke. Choke mode cavities probably need larger bunch spacing - we will study a choke mode CLIC design in a collaboration with </a:t>
            </a:r>
            <a:r>
              <a:rPr lang="en-US" sz="2000" dirty="0" err="1" smtClean="0"/>
              <a:t>Tsinghua</a:t>
            </a:r>
            <a:r>
              <a:rPr lang="en-US" sz="2000" dirty="0" smtClean="0"/>
              <a:t> University and build a prototype.</a:t>
            </a:r>
          </a:p>
        </p:txBody>
      </p:sp>
      <p:pic>
        <p:nvPicPr>
          <p:cNvPr id="6" name="Picture 5"/>
          <p:cNvPicPr>
            <a:picLocks noChangeAspect="1" noChangeArrowheads="1"/>
          </p:cNvPicPr>
          <p:nvPr/>
        </p:nvPicPr>
        <p:blipFill>
          <a:blip r:embed="rId4"/>
          <a:srcRect r="24233" b="62617"/>
          <a:stretch>
            <a:fillRect/>
          </a:stretch>
        </p:blipFill>
        <p:spPr bwMode="auto">
          <a:xfrm>
            <a:off x="1928794" y="5500702"/>
            <a:ext cx="4481514" cy="12362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429684" cy="6063198"/>
          </a:xfrm>
          <a:prstGeom prst="rect">
            <a:avLst/>
          </a:prstGeom>
          <a:noFill/>
        </p:spPr>
        <p:txBody>
          <a:bodyPr wrap="square" rtlCol="0">
            <a:spAutoFit/>
          </a:bodyPr>
          <a:lstStyle/>
          <a:p>
            <a:pPr algn="ctr"/>
            <a:r>
              <a:rPr lang="en-US" sz="2800" dirty="0" smtClean="0">
                <a:solidFill>
                  <a:srgbClr val="FF0000"/>
                </a:solidFill>
              </a:rPr>
              <a:t>Fundamental - alternatives</a:t>
            </a:r>
          </a:p>
          <a:p>
            <a:endParaRPr lang="en-US" sz="2000" dirty="0" smtClean="0"/>
          </a:p>
          <a:p>
            <a:r>
              <a:rPr lang="en-US" sz="2000" dirty="0" smtClean="0">
                <a:solidFill>
                  <a:srgbClr val="0070C0"/>
                </a:solidFill>
              </a:rPr>
              <a:t>Reduced waveguide opening</a:t>
            </a:r>
            <a:r>
              <a:rPr lang="en-US" sz="2000" dirty="0" smtClean="0"/>
              <a:t>, and just pay the price on efficiency through increased bunch spacing. </a:t>
            </a:r>
          </a:p>
          <a:p>
            <a:endParaRPr lang="en-US" sz="2000" dirty="0" smtClean="0"/>
          </a:p>
          <a:p>
            <a:endParaRPr lang="en-US" sz="2000" dirty="0" smtClean="0">
              <a:solidFill>
                <a:srgbClr val="0070C0"/>
              </a:solidFill>
            </a:endParaRPr>
          </a:p>
          <a:p>
            <a:endParaRPr lang="en-US" sz="2000" dirty="0" smtClean="0">
              <a:solidFill>
                <a:srgbClr val="0070C0"/>
              </a:solidFill>
            </a:endParaRPr>
          </a:p>
          <a:p>
            <a:endParaRPr lang="en-US" sz="2000" dirty="0" smtClean="0">
              <a:solidFill>
                <a:srgbClr val="0070C0"/>
              </a:solidFill>
            </a:endParaRPr>
          </a:p>
          <a:p>
            <a:endParaRPr lang="en-US" sz="2000" dirty="0" smtClean="0">
              <a:solidFill>
                <a:srgbClr val="0070C0"/>
              </a:solidFill>
            </a:endParaRPr>
          </a:p>
          <a:p>
            <a:endParaRPr lang="en-US" sz="2000" dirty="0" smtClean="0">
              <a:solidFill>
                <a:srgbClr val="0070C0"/>
              </a:solidFill>
            </a:endParaRPr>
          </a:p>
          <a:p>
            <a:endParaRPr lang="en-US" sz="2000" dirty="0" smtClean="0">
              <a:solidFill>
                <a:srgbClr val="0070C0"/>
              </a:solidFill>
            </a:endParaRPr>
          </a:p>
          <a:p>
            <a:endParaRPr lang="en-US" sz="2000" dirty="0" smtClean="0">
              <a:solidFill>
                <a:srgbClr val="0070C0"/>
              </a:solidFill>
            </a:endParaRPr>
          </a:p>
          <a:p>
            <a:r>
              <a:rPr lang="en-US" sz="2000" dirty="0" smtClean="0">
                <a:solidFill>
                  <a:srgbClr val="0070C0"/>
                </a:solidFill>
              </a:rPr>
              <a:t>New materials,</a:t>
            </a:r>
            <a:r>
              <a:rPr lang="en-US" sz="2000" dirty="0" smtClean="0"/>
              <a:t> real progress in dc spark, will result in a new test structure at an appropriate moment.</a:t>
            </a:r>
            <a:endParaRPr lang="en-US" sz="2000" dirty="0" smtClean="0">
              <a:solidFill>
                <a:srgbClr val="0070C0"/>
              </a:solidFill>
            </a:endParaRPr>
          </a:p>
          <a:p>
            <a:endParaRPr lang="en-US" sz="2000" dirty="0" smtClean="0">
              <a:solidFill>
                <a:srgbClr val="0070C0"/>
              </a:solidFill>
            </a:endParaRPr>
          </a:p>
          <a:p>
            <a:r>
              <a:rPr lang="en-US" sz="2000" dirty="0" smtClean="0">
                <a:solidFill>
                  <a:srgbClr val="0070C0"/>
                </a:solidFill>
              </a:rPr>
              <a:t>Other ideas</a:t>
            </a:r>
            <a:r>
              <a:rPr lang="en-US" sz="2000" dirty="0" smtClean="0"/>
              <a:t> – </a:t>
            </a:r>
            <a:r>
              <a:rPr lang="en-US" sz="2000" dirty="0" smtClean="0">
                <a:solidFill>
                  <a:srgbClr val="FF0000"/>
                </a:solidFill>
              </a:rPr>
              <a:t>stay tuned</a:t>
            </a:r>
          </a:p>
          <a:p>
            <a:endParaRPr lang="en-US" sz="2000" dirty="0" smtClean="0"/>
          </a:p>
          <a:p>
            <a:r>
              <a:rPr lang="en-US" sz="2000" dirty="0" err="1" smtClean="0"/>
              <a:t>n.b</a:t>
            </a:r>
            <a:r>
              <a:rPr lang="en-US" sz="2000" dirty="0" smtClean="0"/>
              <a:t>.  These alternatives are generally consistent with improved pulse surface heating.</a:t>
            </a:r>
            <a:endParaRPr lang="en-US" sz="2000" dirty="0"/>
          </a:p>
        </p:txBody>
      </p:sp>
      <p:pic>
        <p:nvPicPr>
          <p:cNvPr id="7" name="Picture 3"/>
          <p:cNvPicPr>
            <a:picLocks noChangeAspect="1" noChangeArrowheads="1"/>
          </p:cNvPicPr>
          <p:nvPr/>
        </p:nvPicPr>
        <p:blipFill>
          <a:blip r:embed="rId3"/>
          <a:srcRect/>
          <a:stretch>
            <a:fillRect/>
          </a:stretch>
        </p:blipFill>
        <p:spPr bwMode="auto">
          <a:xfrm>
            <a:off x="500034" y="1928802"/>
            <a:ext cx="3112656" cy="1785950"/>
          </a:xfrm>
          <a:prstGeom prst="rect">
            <a:avLst/>
          </a:prstGeom>
          <a:noFill/>
          <a:ln w="9525">
            <a:noFill/>
            <a:miter lim="800000"/>
            <a:headEnd/>
            <a:tailEnd/>
          </a:ln>
          <a:effectLst/>
        </p:spPr>
      </p:pic>
      <p:pic>
        <p:nvPicPr>
          <p:cNvPr id="9" name="Picture 2"/>
          <p:cNvPicPr>
            <a:picLocks noChangeAspect="1" noChangeArrowheads="1"/>
          </p:cNvPicPr>
          <p:nvPr/>
        </p:nvPicPr>
        <p:blipFill>
          <a:blip r:embed="rId4"/>
          <a:srcRect/>
          <a:stretch>
            <a:fillRect/>
          </a:stretch>
        </p:blipFill>
        <p:spPr bwMode="auto">
          <a:xfrm>
            <a:off x="4214810" y="1902749"/>
            <a:ext cx="3143272" cy="18120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71414"/>
            <a:ext cx="8715436" cy="4524315"/>
          </a:xfrm>
          <a:prstGeom prst="rect">
            <a:avLst/>
          </a:prstGeom>
          <a:noFill/>
        </p:spPr>
        <p:txBody>
          <a:bodyPr wrap="square" rtlCol="0">
            <a:spAutoFit/>
          </a:bodyPr>
          <a:lstStyle/>
          <a:p>
            <a:pPr algn="ctr"/>
            <a:r>
              <a:rPr lang="en-US" sz="2800" dirty="0" smtClean="0">
                <a:solidFill>
                  <a:srgbClr val="FF0000"/>
                </a:solidFill>
              </a:rPr>
              <a:t>Technological</a:t>
            </a:r>
          </a:p>
          <a:p>
            <a:endParaRPr lang="en-US" sz="2000" dirty="0" smtClean="0"/>
          </a:p>
          <a:p>
            <a:r>
              <a:rPr lang="en-US" sz="2000" dirty="0" smtClean="0"/>
              <a:t>Damped disks are an extrapolation of an existing technology – no way around this.</a:t>
            </a:r>
          </a:p>
          <a:p>
            <a:endParaRPr lang="en-US" sz="2000" dirty="0" smtClean="0"/>
          </a:p>
          <a:p>
            <a:r>
              <a:rPr lang="en-US" sz="2000" dirty="0" smtClean="0"/>
              <a:t>As we have seen - materials and quadrants (and maybe PETS too) - changes in technology can have significant effects when you are trying to run close to performance limits.</a:t>
            </a:r>
          </a:p>
          <a:p>
            <a:endParaRPr lang="en-US" sz="2000" dirty="0" smtClean="0"/>
          </a:p>
          <a:p>
            <a:r>
              <a:rPr lang="en-US" sz="2000" dirty="0" smtClean="0"/>
              <a:t>Early attempts at 30 GHz damped disks did not work out well (already for machining) which is one of the reasons we pursued quadrants. A basic difficulty we had is that good contact between disks requires flatness (or flexibility). </a:t>
            </a:r>
            <a:r>
              <a:rPr lang="en-US" sz="2000" dirty="0" smtClean="0"/>
              <a:t>The bigger diameter required makes total flatness harder plus m</a:t>
            </a:r>
            <a:r>
              <a:rPr lang="en-US" sz="2000" dirty="0" smtClean="0"/>
              <a:t>illing </a:t>
            </a:r>
            <a:r>
              <a:rPr lang="en-US" sz="2000" dirty="0" smtClean="0"/>
              <a:t>in waveguides screws up flatness due to induced and relieved stress during machining. X-band is </a:t>
            </a:r>
            <a:r>
              <a:rPr lang="en-US" sz="2000" dirty="0" smtClean="0"/>
              <a:t>easier </a:t>
            </a:r>
            <a:r>
              <a:rPr lang="en-US" sz="2000" dirty="0" smtClean="0"/>
              <a:t>and </a:t>
            </a:r>
            <a:r>
              <a:rPr lang="en-US" sz="2000" dirty="0" smtClean="0"/>
              <a:t>there is progress. </a:t>
            </a:r>
            <a:endParaRPr lang="en-US" sz="2000" dirty="0"/>
          </a:p>
        </p:txBody>
      </p:sp>
      <p:pic>
        <p:nvPicPr>
          <p:cNvPr id="10" name="Picture 2" descr="C:\Higo\2008\Laboratories\CERN\Fabrication\TD18_VG2.4_Disk\RF Check at KEK\DiskDampFlatness\12b-cup.jpg"/>
          <p:cNvPicPr>
            <a:picLocks noChangeAspect="1" noChangeArrowheads="1"/>
          </p:cNvPicPr>
          <p:nvPr/>
        </p:nvPicPr>
        <p:blipFill>
          <a:blip r:embed="rId3"/>
          <a:srcRect/>
          <a:stretch>
            <a:fillRect/>
          </a:stretch>
        </p:blipFill>
        <p:spPr bwMode="auto">
          <a:xfrm>
            <a:off x="1357290" y="4572008"/>
            <a:ext cx="2819802" cy="2126099"/>
          </a:xfrm>
          <a:prstGeom prst="rect">
            <a:avLst/>
          </a:prstGeom>
          <a:noFill/>
          <a:ln w="9525">
            <a:noFill/>
            <a:miter lim="800000"/>
            <a:headEnd/>
            <a:tailEnd/>
          </a:ln>
        </p:spPr>
      </p:pic>
      <p:pic>
        <p:nvPicPr>
          <p:cNvPr id="11" name="Picture 3" descr="C:\Higo\2008\Laboratories\CERN\Fabrication\TD18_VG2.4_Disk\RF Check at KEK\DiskDampFlatness\12b-disk.jpg"/>
          <p:cNvPicPr>
            <a:picLocks noChangeAspect="1" noChangeArrowheads="1"/>
          </p:cNvPicPr>
          <p:nvPr/>
        </p:nvPicPr>
        <p:blipFill>
          <a:blip r:embed="rId4"/>
          <a:srcRect/>
          <a:stretch>
            <a:fillRect/>
          </a:stretch>
        </p:blipFill>
        <p:spPr bwMode="auto">
          <a:xfrm>
            <a:off x="4572000" y="4572008"/>
            <a:ext cx="2818755" cy="2071691"/>
          </a:xfrm>
          <a:prstGeom prst="rect">
            <a:avLst/>
          </a:prstGeom>
          <a:noFill/>
          <a:ln w="9525">
            <a:noFill/>
            <a:miter lim="800000"/>
            <a:headEnd/>
            <a:tailEnd/>
          </a:ln>
        </p:spPr>
      </p:pic>
      <p:sp>
        <p:nvSpPr>
          <p:cNvPr id="5" name="TextBox 4"/>
          <p:cNvSpPr txBox="1"/>
          <p:nvPr/>
        </p:nvSpPr>
        <p:spPr>
          <a:xfrm>
            <a:off x="7715272" y="5500702"/>
            <a:ext cx="998094" cy="369332"/>
          </a:xfrm>
          <a:prstGeom prst="rect">
            <a:avLst/>
          </a:prstGeom>
          <a:noFill/>
        </p:spPr>
        <p:txBody>
          <a:bodyPr wrap="none" rtlCol="0">
            <a:spAutoFit/>
          </a:bodyPr>
          <a:lstStyle/>
          <a:p>
            <a:r>
              <a:rPr lang="en-US" dirty="0" smtClean="0"/>
              <a:t>KEK now</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86874" cy="5801588"/>
          </a:xfrm>
          <a:prstGeom prst="rect">
            <a:avLst/>
          </a:prstGeom>
          <a:noFill/>
        </p:spPr>
        <p:txBody>
          <a:bodyPr wrap="square" rtlCol="0">
            <a:spAutoFit/>
          </a:bodyPr>
          <a:lstStyle/>
          <a:p>
            <a:pPr lvl="0" algn="ctr"/>
            <a:r>
              <a:rPr lang="en-US" sz="2800" dirty="0" smtClean="0">
                <a:solidFill>
                  <a:srgbClr val="FF0000"/>
                </a:solidFill>
              </a:rPr>
              <a:t>Technological</a:t>
            </a:r>
          </a:p>
          <a:p>
            <a:endParaRPr lang="en-US" dirty="0" smtClean="0"/>
          </a:p>
          <a:p>
            <a:pPr>
              <a:spcAft>
                <a:spcPts val="600"/>
              </a:spcAft>
            </a:pPr>
            <a:r>
              <a:rPr lang="en-US" sz="2000" dirty="0" smtClean="0"/>
              <a:t>If we do face a technological problem, we hope that we will be able to identify its origin by inspecting test structures. We will soon see how successful we are at this procedure with the CERN built T18.</a:t>
            </a:r>
          </a:p>
          <a:p>
            <a:pPr>
              <a:spcAft>
                <a:spcPts val="600"/>
              </a:spcAft>
            </a:pPr>
            <a:r>
              <a:rPr lang="en-US" sz="2000" dirty="0" smtClean="0"/>
              <a:t>A solution should then be possible, but working out the bugs may take a few iterations, n*6 months/</a:t>
            </a:r>
            <a:r>
              <a:rPr lang="el-GR" sz="2000" dirty="0" smtClean="0"/>
              <a:t>η</a:t>
            </a:r>
            <a:r>
              <a:rPr lang="en-US" sz="2000" dirty="0" smtClean="0"/>
              <a:t>*parallelism, and will require a lot of patience.</a:t>
            </a:r>
          </a:p>
          <a:p>
            <a:pPr>
              <a:spcAft>
                <a:spcPts val="600"/>
              </a:spcAft>
            </a:pPr>
            <a:r>
              <a:rPr lang="en-US" sz="2000" dirty="0" smtClean="0"/>
              <a:t>We try to cut down the time associated with technology risk by fabricating at CERN and KEK in parallel (SLAC only makes </a:t>
            </a:r>
            <a:r>
              <a:rPr lang="en-US" sz="2000" dirty="0" err="1" smtClean="0"/>
              <a:t>undamped</a:t>
            </a:r>
            <a:r>
              <a:rPr lang="en-US" sz="2000" dirty="0" smtClean="0"/>
              <a:t> structures) and carrying forward two basic assembly technologies, vacuum and hydrogen brazing. More collaborators  (like </a:t>
            </a:r>
            <a:r>
              <a:rPr lang="en-US" sz="2000" dirty="0" err="1" smtClean="0"/>
              <a:t>Fermilab</a:t>
            </a:r>
            <a:r>
              <a:rPr lang="en-US" sz="2000" dirty="0" smtClean="0"/>
              <a:t>) are welcome…</a:t>
            </a:r>
          </a:p>
          <a:p>
            <a:pPr>
              <a:spcAft>
                <a:spcPts val="600"/>
              </a:spcAft>
            </a:pPr>
            <a:r>
              <a:rPr lang="en-US" sz="2000" dirty="0" smtClean="0"/>
              <a:t>In my personal opinion, the quadrants currently face technological problems (again no time to go into details now).</a:t>
            </a:r>
          </a:p>
          <a:p>
            <a:pPr>
              <a:spcAft>
                <a:spcPts val="600"/>
              </a:spcAft>
            </a:pPr>
            <a:r>
              <a:rPr lang="en-US" sz="2000" dirty="0" smtClean="0"/>
              <a:t>By investigating the alternatives listed in the previous section, we may find a solution which has a technology that is easier to get going sooner – double purpose.</a:t>
            </a:r>
          </a:p>
          <a:p>
            <a:pPr>
              <a:spcAft>
                <a:spcPts val="600"/>
              </a:spcAft>
            </a:pPr>
            <a:r>
              <a:rPr lang="en-US" sz="2000" dirty="0" smtClean="0"/>
              <a:t>And in parallel we will continue with the </a:t>
            </a:r>
            <a:r>
              <a:rPr lang="en-US" sz="2000" dirty="0" err="1" smtClean="0"/>
              <a:t>undamped</a:t>
            </a:r>
            <a:r>
              <a:rPr lang="en-US" sz="2000" dirty="0" smtClean="0"/>
              <a:t> structure program.</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tretch>
            <a:fillRect/>
          </a:stretch>
        </p:blipFill>
        <p:spPr bwMode="auto">
          <a:xfrm>
            <a:off x="214282" y="142852"/>
            <a:ext cx="2672865" cy="2214578"/>
          </a:xfrm>
          <a:prstGeom prst="rect">
            <a:avLst/>
          </a:prstGeom>
          <a:noFill/>
          <a:ln w="9525">
            <a:noFill/>
            <a:miter lim="800000"/>
            <a:headEnd/>
            <a:tailEnd/>
          </a:ln>
          <a:effectLst/>
        </p:spPr>
      </p:pic>
      <p:sp>
        <p:nvSpPr>
          <p:cNvPr id="3" name="TextBox 2"/>
          <p:cNvSpPr txBox="1"/>
          <p:nvPr/>
        </p:nvSpPr>
        <p:spPr>
          <a:xfrm>
            <a:off x="3071802" y="357166"/>
            <a:ext cx="5357850" cy="1569660"/>
          </a:xfrm>
          <a:prstGeom prst="rect">
            <a:avLst/>
          </a:prstGeom>
          <a:noFill/>
        </p:spPr>
        <p:txBody>
          <a:bodyPr wrap="square" rtlCol="0">
            <a:spAutoFit/>
          </a:bodyPr>
          <a:lstStyle/>
          <a:p>
            <a:r>
              <a:rPr lang="en-US" sz="3200" dirty="0" smtClean="0"/>
              <a:t>Do you really need me to tell you what we will do if one of the tests work well?</a:t>
            </a:r>
            <a:endParaRPr lang="en-US" sz="3200" dirty="0"/>
          </a:p>
        </p:txBody>
      </p:sp>
      <p:sp>
        <p:nvSpPr>
          <p:cNvPr id="4" name="TextBox 3"/>
          <p:cNvSpPr txBox="1"/>
          <p:nvPr/>
        </p:nvSpPr>
        <p:spPr>
          <a:xfrm>
            <a:off x="142844" y="2456795"/>
            <a:ext cx="8786874" cy="4108817"/>
          </a:xfrm>
          <a:prstGeom prst="rect">
            <a:avLst/>
          </a:prstGeom>
          <a:noFill/>
        </p:spPr>
        <p:txBody>
          <a:bodyPr wrap="square" rtlCol="0">
            <a:spAutoFit/>
          </a:bodyPr>
          <a:lstStyle/>
          <a:p>
            <a:pPr>
              <a:spcAft>
                <a:spcPts val="600"/>
              </a:spcAft>
            </a:pPr>
            <a:r>
              <a:rPr lang="en-US" u="sng" dirty="0" smtClean="0"/>
              <a:t>Our next moves following a success:</a:t>
            </a:r>
          </a:p>
          <a:p>
            <a:pPr>
              <a:spcAft>
                <a:spcPts val="600"/>
              </a:spcAft>
            </a:pPr>
            <a:r>
              <a:rPr lang="en-US" dirty="0" smtClean="0"/>
              <a:t>Reproduce the structure and (hopefully) the results. Say four times.</a:t>
            </a:r>
          </a:p>
          <a:p>
            <a:pPr>
              <a:spcAft>
                <a:spcPts val="600"/>
              </a:spcAft>
            </a:pPr>
            <a:r>
              <a:rPr lang="en-US" dirty="0" smtClean="0"/>
              <a:t>Move from TD18 to TD24(CLIC_G) if the first success is a TD18 – that is, move to a better optimized geometry. Repeat more times.</a:t>
            </a:r>
          </a:p>
          <a:p>
            <a:pPr>
              <a:spcAft>
                <a:spcPts val="600"/>
              </a:spcAft>
            </a:pPr>
            <a:r>
              <a:rPr lang="en-US" dirty="0" smtClean="0"/>
              <a:t>Address pulsed surface heating (tricky subject).</a:t>
            </a:r>
          </a:p>
          <a:p>
            <a:pPr>
              <a:spcAft>
                <a:spcPts val="600"/>
              </a:spcAft>
            </a:pPr>
            <a:r>
              <a:rPr lang="en-US" dirty="0" smtClean="0"/>
              <a:t>Do the C10s to get scaling better and move closer to optimum.</a:t>
            </a:r>
          </a:p>
          <a:p>
            <a:pPr>
              <a:spcAft>
                <a:spcPts val="600"/>
              </a:spcAft>
            </a:pPr>
            <a:r>
              <a:rPr lang="en-US" dirty="0" smtClean="0"/>
              <a:t>Prove shorter coupler.  Repeat.</a:t>
            </a:r>
          </a:p>
          <a:p>
            <a:pPr>
              <a:spcAft>
                <a:spcPts val="600"/>
              </a:spcAft>
            </a:pPr>
            <a:r>
              <a:rPr lang="en-US" dirty="0" smtClean="0"/>
              <a:t>Add damping materials.</a:t>
            </a:r>
          </a:p>
          <a:p>
            <a:pPr>
              <a:spcAft>
                <a:spcPts val="600"/>
              </a:spcAft>
            </a:pPr>
            <a:r>
              <a:rPr lang="en-US" dirty="0" smtClean="0"/>
              <a:t>Follow up new ideas which give higher performance – materials, recirculation, all the alternative stuff etc. </a:t>
            </a:r>
          </a:p>
          <a:p>
            <a:pPr>
              <a:spcAft>
                <a:spcPts val="600"/>
              </a:spcAft>
            </a:pPr>
            <a:r>
              <a:rPr lang="en-US" dirty="0" smtClean="0"/>
              <a:t>Check dynamic vacuum levels (beam dynamics), tolerances, etc.</a:t>
            </a:r>
          </a:p>
          <a:p>
            <a:pPr>
              <a:spcAft>
                <a:spcPts val="600"/>
              </a:spcAft>
            </a:pPr>
            <a:r>
              <a:rPr lang="en-US" dirty="0" smtClean="0"/>
              <a:t>Post-success planning being defined for the TDR task force, with presentation next week.</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285720" y="428604"/>
            <a:ext cx="3962400" cy="2857500"/>
          </a:xfrm>
          <a:prstGeom prst="rect">
            <a:avLst/>
          </a:prstGeom>
          <a:noFill/>
          <a:ln w="9525">
            <a:noFill/>
            <a:miter lim="800000"/>
            <a:headEnd/>
            <a:tailEnd/>
          </a:ln>
          <a:effectLst/>
        </p:spPr>
      </p:pic>
      <p:sp>
        <p:nvSpPr>
          <p:cNvPr id="3" name="TextBox 2"/>
          <p:cNvSpPr txBox="1"/>
          <p:nvPr/>
        </p:nvSpPr>
        <p:spPr>
          <a:xfrm>
            <a:off x="285720" y="3714752"/>
            <a:ext cx="8501122" cy="2677656"/>
          </a:xfrm>
          <a:prstGeom prst="rect">
            <a:avLst/>
          </a:prstGeom>
          <a:noFill/>
        </p:spPr>
        <p:txBody>
          <a:bodyPr wrap="square" rtlCol="0">
            <a:spAutoFit/>
          </a:bodyPr>
          <a:lstStyle/>
          <a:p>
            <a:r>
              <a:rPr lang="en-US" sz="2800" dirty="0" smtClean="0"/>
              <a:t>I’ve tried to cover most of our know-unknowns,</a:t>
            </a:r>
          </a:p>
          <a:p>
            <a:r>
              <a:rPr lang="en-US" sz="2800" dirty="0" smtClean="0"/>
              <a:t>but no doubt unknown-unknowns lurk,</a:t>
            </a:r>
          </a:p>
          <a:p>
            <a:r>
              <a:rPr lang="en-US" sz="2800" dirty="0" smtClean="0"/>
              <a:t>(why did the first T18 deteriorate after 1200 hrs, making it now a </a:t>
            </a:r>
            <a:r>
              <a:rPr lang="en-US" sz="2800" dirty="0" smtClean="0"/>
              <a:t>semi-known-unknown?)</a:t>
            </a:r>
            <a:endParaRPr lang="en-US" sz="2800" dirty="0" smtClean="0"/>
          </a:p>
          <a:p>
            <a:r>
              <a:rPr lang="en-US" sz="2800" dirty="0" smtClean="0"/>
              <a:t>Anyway we have a good chance to show gradient feasibility by summer.</a:t>
            </a:r>
            <a:endParaRPr lang="en-US" sz="2800" dirty="0"/>
          </a:p>
        </p:txBody>
      </p:sp>
      <p:sp>
        <p:nvSpPr>
          <p:cNvPr id="4" name="Rectangle 3"/>
          <p:cNvSpPr/>
          <p:nvPr/>
        </p:nvSpPr>
        <p:spPr>
          <a:xfrm>
            <a:off x="4357686" y="571480"/>
            <a:ext cx="4572000" cy="2308324"/>
          </a:xfrm>
          <a:prstGeom prst="rect">
            <a:avLst/>
          </a:prstGeom>
        </p:spPr>
        <p:txBody>
          <a:bodyPr>
            <a:spAutoFit/>
          </a:bodyPr>
          <a:lstStyle/>
          <a:p>
            <a:r>
              <a:rPr lang="en-US" dirty="0" smtClean="0"/>
              <a:t>“There </a:t>
            </a:r>
            <a:r>
              <a:rPr lang="en-US" dirty="0" smtClean="0"/>
              <a:t>are known </a:t>
            </a:r>
            <a:r>
              <a:rPr lang="en-US" dirty="0" err="1" smtClean="0"/>
              <a:t>knowns</a:t>
            </a:r>
            <a:r>
              <a:rPr lang="en-US" dirty="0" smtClean="0"/>
              <a:t>. There are things we know that we know. There are known unknowns. That is to say, there are things that we now know we don’t know. But there are also unknown unknowns. There are things we do not know we don’t know</a:t>
            </a:r>
            <a:r>
              <a:rPr lang="en-US" dirty="0" smtClean="0"/>
              <a:t>.”</a:t>
            </a:r>
            <a:endParaRPr lang="en-US" dirty="0" smtClean="0"/>
          </a:p>
          <a:p>
            <a:endParaRPr lang="en-US" dirty="0" smtClean="0"/>
          </a:p>
          <a:p>
            <a:pPr algn="r"/>
            <a:r>
              <a:rPr lang="en-US" dirty="0" smtClean="0"/>
              <a:t>Donald Rumsfeld</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1169</Words>
  <Application>Microsoft Office PowerPoint</Application>
  <PresentationFormat>On-screen Show (4:3)</PresentationFormat>
  <Paragraphs>120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CERN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wuenschw</dc:creator>
  <cp:lastModifiedBy>wuenschw</cp:lastModifiedBy>
  <cp:revision>122</cp:revision>
  <dcterms:created xsi:type="dcterms:W3CDTF">2009-02-04T07:54:53Z</dcterms:created>
  <dcterms:modified xsi:type="dcterms:W3CDTF">2009-02-05T12:14:46Z</dcterms:modified>
</cp:coreProperties>
</file>