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tmp" ContentType="image/png"/>
  <Default Extension="wdp" ContentType="image/vnd.ms-photo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8"/>
  </p:notesMasterIdLst>
  <p:sldIdLst>
    <p:sldId id="379" r:id="rId2"/>
    <p:sldId id="399" r:id="rId3"/>
    <p:sldId id="355" r:id="rId4"/>
    <p:sldId id="384" r:id="rId5"/>
    <p:sldId id="401" r:id="rId6"/>
    <p:sldId id="406" r:id="rId7"/>
    <p:sldId id="431" r:id="rId8"/>
    <p:sldId id="396" r:id="rId9"/>
    <p:sldId id="392" r:id="rId10"/>
    <p:sldId id="393" r:id="rId11"/>
    <p:sldId id="383" r:id="rId12"/>
    <p:sldId id="436" r:id="rId13"/>
    <p:sldId id="435" r:id="rId14"/>
    <p:sldId id="434" r:id="rId15"/>
    <p:sldId id="433" r:id="rId16"/>
    <p:sldId id="420" r:id="rId17"/>
    <p:sldId id="382" r:id="rId18"/>
    <p:sldId id="381" r:id="rId19"/>
    <p:sldId id="428" r:id="rId20"/>
    <p:sldId id="388" r:id="rId21"/>
    <p:sldId id="402" r:id="rId22"/>
    <p:sldId id="389" r:id="rId23"/>
    <p:sldId id="424" r:id="rId24"/>
    <p:sldId id="423" r:id="rId25"/>
    <p:sldId id="432" r:id="rId26"/>
    <p:sldId id="421" r:id="rId27"/>
    <p:sldId id="390" r:id="rId28"/>
    <p:sldId id="430" r:id="rId29"/>
    <p:sldId id="425" r:id="rId30"/>
    <p:sldId id="426" r:id="rId31"/>
    <p:sldId id="429" r:id="rId32"/>
    <p:sldId id="407" r:id="rId33"/>
    <p:sldId id="386" r:id="rId34"/>
    <p:sldId id="395" r:id="rId35"/>
    <p:sldId id="422" r:id="rId36"/>
    <p:sldId id="437" r:id="rId37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2721B"/>
    <a:srgbClr val="007E39"/>
    <a:srgbClr val="623EC8"/>
    <a:srgbClr val="C83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91" autoAdjust="0"/>
    <p:restoredTop sz="86435" autoAdjust="0"/>
  </p:normalViewPr>
  <p:slideViewPr>
    <p:cSldViewPr>
      <p:cViewPr varScale="1">
        <p:scale>
          <a:sx n="64" d="100"/>
          <a:sy n="64" d="100"/>
        </p:scale>
        <p:origin x="-200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42" d="100"/>
        <a:sy n="4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F8D9AD-555B-4204-B6A0-6C782AFF14B5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A2F4AE-CAE2-41A3-BE24-D7EC491C13C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13636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… </a:t>
            </a:r>
            <a:r>
              <a:rPr lang="sv-SE" dirty="0" err="1" smtClean="0"/>
              <a:t>implying</a:t>
            </a:r>
            <a:r>
              <a:rPr lang="sv-SE" dirty="0" smtClean="0"/>
              <a:t> a longterm </a:t>
            </a:r>
            <a:r>
              <a:rPr lang="sv-SE" dirty="0" err="1" smtClean="0"/>
              <a:t>influx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funds</a:t>
            </a:r>
            <a:r>
              <a:rPr lang="sv-SE" dirty="0" smtClean="0"/>
              <a:t>. 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968457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The </a:t>
            </a:r>
            <a:r>
              <a:rPr lang="sv-SE" dirty="0" err="1" smtClean="0"/>
              <a:t>High</a:t>
            </a:r>
            <a:r>
              <a:rPr lang="sv-SE" dirty="0" smtClean="0"/>
              <a:t> Energy </a:t>
            </a:r>
            <a:r>
              <a:rPr lang="sv-SE" dirty="0" err="1" smtClean="0"/>
              <a:t>Spectroscopic</a:t>
            </a:r>
            <a:r>
              <a:rPr lang="sv-SE" dirty="0" smtClean="0"/>
              <a:t> System</a:t>
            </a:r>
            <a:r>
              <a:rPr lang="sv-SE" baseline="0" dirty="0" smtClean="0"/>
              <a:t> </a:t>
            </a:r>
            <a:r>
              <a:rPr lang="sv-SE" baseline="0" dirty="0" err="1" smtClean="0"/>
              <a:t>consists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5 </a:t>
            </a:r>
            <a:r>
              <a:rPr lang="sv-SE" baseline="0" dirty="0" err="1" smtClean="0"/>
              <a:t>telescopes</a:t>
            </a:r>
            <a:r>
              <a:rPr lang="sv-SE" baseline="0" dirty="0" smtClean="0"/>
              <a:t> in Namibia. </a:t>
            </a:r>
            <a:r>
              <a:rPr lang="sv-SE" baseline="0" dirty="0" err="1" smtClean="0"/>
              <a:t>Its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main</a:t>
            </a:r>
            <a:r>
              <a:rPr lang="sv-SE" baseline="0" dirty="0" smtClean="0"/>
              <a:t> mission …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23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95135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The </a:t>
            </a:r>
            <a:r>
              <a:rPr lang="sv-SE" dirty="0" err="1" smtClean="0"/>
              <a:t>logical</a:t>
            </a:r>
            <a:r>
              <a:rPr lang="sv-SE" dirty="0" smtClean="0"/>
              <a:t> </a:t>
            </a:r>
            <a:r>
              <a:rPr lang="sv-SE" dirty="0" err="1" smtClean="0"/>
              <a:t>next</a:t>
            </a:r>
            <a:r>
              <a:rPr lang="sv-SE" dirty="0" smtClean="0"/>
              <a:t> step …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24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955195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PoGoLite</a:t>
            </a:r>
            <a:r>
              <a:rPr lang="sv-SE" baseline="0" dirty="0" smtClean="0"/>
              <a:t> is the </a:t>
            </a:r>
            <a:r>
              <a:rPr lang="sv-SE" baseline="0" dirty="0" err="1" smtClean="0"/>
              <a:t>latest</a:t>
            </a:r>
            <a:r>
              <a:rPr lang="sv-SE" baseline="0" dirty="0" smtClean="0"/>
              <a:t> in a series </a:t>
            </a:r>
            <a:r>
              <a:rPr lang="sv-SE" baseline="0" dirty="0" err="1" smtClean="0"/>
              <a:t>of</a:t>
            </a:r>
            <a:r>
              <a:rPr lang="sv-SE" baseline="0" dirty="0" smtClean="0"/>
              <a:t> space borne experiments </a:t>
            </a:r>
            <a:r>
              <a:rPr lang="sv-SE" baseline="0" dirty="0" err="1" smtClean="0"/>
              <a:t>initiated</a:t>
            </a:r>
            <a:r>
              <a:rPr lang="sv-SE" baseline="0" dirty="0" smtClean="0"/>
              <a:t> by KTH.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25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66710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As </a:t>
            </a:r>
            <a:r>
              <a:rPr lang="sv-SE" dirty="0" err="1" smtClean="0"/>
              <a:t>already</a:t>
            </a:r>
            <a:r>
              <a:rPr lang="sv-SE" dirty="0" smtClean="0"/>
              <a:t> </a:t>
            </a:r>
            <a:r>
              <a:rPr lang="sv-SE" dirty="0" err="1" smtClean="0"/>
              <a:t>mentioned</a:t>
            </a:r>
            <a:r>
              <a:rPr lang="sv-SE" dirty="0" smtClean="0"/>
              <a:t>, XENON is a </a:t>
            </a:r>
            <a:r>
              <a:rPr lang="sv-SE" dirty="0" err="1" smtClean="0"/>
              <a:t>novel</a:t>
            </a:r>
            <a:r>
              <a:rPr lang="sv-SE" dirty="0" smtClean="0"/>
              <a:t> </a:t>
            </a:r>
            <a:r>
              <a:rPr lang="sv-SE" dirty="0" err="1" smtClean="0"/>
              <a:t>project</a:t>
            </a:r>
            <a:r>
              <a:rPr lang="sv-SE" dirty="0" smtClean="0"/>
              <a:t> on the Swedish </a:t>
            </a:r>
            <a:r>
              <a:rPr lang="sv-SE" dirty="0" err="1" smtClean="0"/>
              <a:t>scene</a:t>
            </a:r>
            <a:r>
              <a:rPr lang="sv-SE" dirty="0" smtClean="0"/>
              <a:t> …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27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73087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Figure 3. Projected 5 calendar year sensitivities for ARIANNA (36*36 stations) and 50 MHz ARIANNA option. For ARA37 the projected 3 year sensitivity from [10] is given as well as a rescaled 5 year estimate, see text for explanation. The 5 year sensitivity of the IceCube EHE analysis is shown as well as a selection of current limits and range of predictions for the flux of 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FC2BAA-0672-4707-B914-C03CFB67509D}" type="slidenum">
              <a:rPr lang="sv-SE" smtClean="0"/>
              <a:t>28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63388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To </a:t>
            </a:r>
            <a:r>
              <a:rPr lang="sv-SE" dirty="0" err="1" smtClean="0"/>
              <a:t>pinpoint</a:t>
            </a:r>
            <a:r>
              <a:rPr lang="sv-SE" dirty="0" smtClean="0"/>
              <a:t> the </a:t>
            </a:r>
            <a:r>
              <a:rPr lang="sv-SE" dirty="0" err="1" smtClean="0"/>
              <a:t>sources</a:t>
            </a:r>
            <a:r>
              <a:rPr lang="sv-SE" dirty="0" smtClean="0"/>
              <a:t> … and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learn</a:t>
            </a:r>
            <a:r>
              <a:rPr lang="sv-SE" baseline="0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the </a:t>
            </a:r>
            <a:r>
              <a:rPr lang="sv-SE" dirty="0" err="1" smtClean="0"/>
              <a:t>acc</a:t>
            </a:r>
            <a:r>
              <a:rPr lang="sv-SE" dirty="0" smtClean="0"/>
              <a:t> </a:t>
            </a:r>
            <a:r>
              <a:rPr lang="sv-SE" dirty="0" err="1" smtClean="0"/>
              <a:t>mech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need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combine</a:t>
            </a:r>
            <a:r>
              <a:rPr lang="sv-SE" dirty="0" smtClean="0"/>
              <a:t> info from as </a:t>
            </a:r>
            <a:r>
              <a:rPr lang="sv-SE" dirty="0" err="1" smtClean="0"/>
              <a:t>many</a:t>
            </a:r>
            <a:r>
              <a:rPr lang="sv-SE" dirty="0" smtClean="0"/>
              <a:t> </a:t>
            </a:r>
            <a:r>
              <a:rPr lang="sv-SE" dirty="0" err="1" smtClean="0"/>
              <a:t>astrophys</a:t>
            </a:r>
            <a:r>
              <a:rPr lang="sv-SE" dirty="0" smtClean="0"/>
              <a:t> </a:t>
            </a:r>
            <a:r>
              <a:rPr lang="sv-SE" dirty="0" err="1" smtClean="0"/>
              <a:t>messengers</a:t>
            </a:r>
            <a:r>
              <a:rPr lang="sv-SE" dirty="0" smtClean="0"/>
              <a:t> as </a:t>
            </a:r>
            <a:r>
              <a:rPr lang="sv-SE" dirty="0" err="1" smtClean="0"/>
              <a:t>possible</a:t>
            </a:r>
            <a:r>
              <a:rPr lang="sv-SE" dirty="0" smtClean="0"/>
              <a:t>.</a:t>
            </a:r>
            <a:r>
              <a:rPr lang="sv-SE" baseline="0" dirty="0" smtClean="0"/>
              <a:t> </a:t>
            </a:r>
            <a:r>
              <a:rPr lang="sv-SE" baseline="0" dirty="0" err="1" smtClean="0"/>
              <a:t>Each</a:t>
            </a:r>
            <a:r>
              <a:rPr lang="sv-SE" baseline="0" dirty="0" smtClean="0"/>
              <a:t> has </a:t>
            </a:r>
            <a:r>
              <a:rPr lang="sv-SE" baseline="0" dirty="0" err="1" smtClean="0"/>
              <a:t>its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difficulties</a:t>
            </a:r>
            <a:r>
              <a:rPr lang="sv-SE" baseline="0" dirty="0" smtClean="0"/>
              <a:t>.</a:t>
            </a:r>
          </a:p>
          <a:p>
            <a:endParaRPr lang="sv-SE" baseline="0" dirty="0" smtClean="0"/>
          </a:p>
          <a:p>
            <a:r>
              <a:rPr lang="sv-SE" baseline="0" dirty="0" smtClean="0"/>
              <a:t>In Sweden </a:t>
            </a:r>
            <a:r>
              <a:rPr lang="sv-SE" baseline="0" dirty="0" err="1" smtClean="0"/>
              <a:t>we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work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with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first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three</a:t>
            </a:r>
            <a:r>
              <a:rPr lang="sv-SE" baseline="0" dirty="0" smtClean="0"/>
              <a:t>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36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3625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smtClean="0"/>
              <a:t>The stu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77952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3801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Annihilation </a:t>
            </a:r>
            <a:r>
              <a:rPr lang="sv-SE" dirty="0" err="1" smtClean="0"/>
              <a:t>of</a:t>
            </a:r>
            <a:r>
              <a:rPr lang="sv-SE" baseline="0" dirty="0" smtClean="0"/>
              <a:t> DM </a:t>
            </a:r>
            <a:r>
              <a:rPr lang="sv-SE" baseline="0" dirty="0" err="1" smtClean="0"/>
              <a:t>particles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into</a:t>
            </a:r>
            <a:r>
              <a:rPr lang="sv-SE" baseline="0" dirty="0" smtClean="0"/>
              <a:t> SM </a:t>
            </a:r>
            <a:r>
              <a:rPr lang="sv-SE" baseline="0" dirty="0" err="1" smtClean="0"/>
              <a:t>particles</a:t>
            </a:r>
            <a:r>
              <a:rPr lang="sv-SE" baseline="0" dirty="0" smtClean="0"/>
              <a:t> …</a:t>
            </a:r>
          </a:p>
          <a:p>
            <a:endParaRPr lang="sv-SE" baseline="0" dirty="0" smtClean="0"/>
          </a:p>
          <a:p>
            <a:r>
              <a:rPr lang="sv-SE" baseline="0" dirty="0" err="1" smtClean="0"/>
              <a:t>Direct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detection</a:t>
            </a:r>
            <a:r>
              <a:rPr lang="sv-SE" baseline="0" dirty="0" smtClean="0"/>
              <a:t> is </a:t>
            </a:r>
            <a:r>
              <a:rPr lang="sv-SE" baseline="0" dirty="0" err="1" smtClean="0"/>
              <a:t>novel</a:t>
            </a:r>
            <a:r>
              <a:rPr lang="sv-SE" baseline="0" dirty="0" smtClean="0"/>
              <a:t> …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563268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To </a:t>
            </a:r>
            <a:r>
              <a:rPr lang="sv-SE" dirty="0" err="1" smtClean="0"/>
              <a:t>pinpoint</a:t>
            </a:r>
            <a:r>
              <a:rPr lang="sv-SE" dirty="0" smtClean="0"/>
              <a:t> the </a:t>
            </a:r>
            <a:r>
              <a:rPr lang="sv-SE" dirty="0" err="1" smtClean="0"/>
              <a:t>sources</a:t>
            </a:r>
            <a:r>
              <a:rPr lang="sv-SE" dirty="0" smtClean="0"/>
              <a:t> … and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learn</a:t>
            </a:r>
            <a:r>
              <a:rPr lang="sv-SE" baseline="0" dirty="0" smtClean="0"/>
              <a:t> </a:t>
            </a:r>
            <a:r>
              <a:rPr lang="sv-SE" dirty="0" err="1" smtClean="0"/>
              <a:t>about</a:t>
            </a:r>
            <a:r>
              <a:rPr lang="sv-SE" dirty="0" smtClean="0"/>
              <a:t> the </a:t>
            </a:r>
            <a:r>
              <a:rPr lang="sv-SE" dirty="0" err="1" smtClean="0"/>
              <a:t>acc</a:t>
            </a:r>
            <a:r>
              <a:rPr lang="sv-SE" dirty="0" smtClean="0"/>
              <a:t> </a:t>
            </a:r>
            <a:r>
              <a:rPr lang="sv-SE" dirty="0" err="1" smtClean="0"/>
              <a:t>mech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need</a:t>
            </a:r>
            <a:r>
              <a:rPr lang="sv-SE" dirty="0" smtClean="0"/>
              <a:t>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combine</a:t>
            </a:r>
            <a:r>
              <a:rPr lang="sv-SE" dirty="0" smtClean="0"/>
              <a:t> info from as </a:t>
            </a:r>
            <a:r>
              <a:rPr lang="sv-SE" dirty="0" err="1" smtClean="0"/>
              <a:t>many</a:t>
            </a:r>
            <a:r>
              <a:rPr lang="sv-SE" dirty="0" smtClean="0"/>
              <a:t> </a:t>
            </a:r>
            <a:r>
              <a:rPr lang="sv-SE" dirty="0" err="1" smtClean="0"/>
              <a:t>astrophys</a:t>
            </a:r>
            <a:r>
              <a:rPr lang="sv-SE" dirty="0" smtClean="0"/>
              <a:t> </a:t>
            </a:r>
            <a:r>
              <a:rPr lang="sv-SE" dirty="0" err="1" smtClean="0"/>
              <a:t>messengers</a:t>
            </a:r>
            <a:r>
              <a:rPr lang="sv-SE" dirty="0" smtClean="0"/>
              <a:t> as </a:t>
            </a:r>
            <a:r>
              <a:rPr lang="sv-SE" dirty="0" err="1" smtClean="0"/>
              <a:t>possible</a:t>
            </a:r>
            <a:r>
              <a:rPr lang="sv-SE" dirty="0" smtClean="0"/>
              <a:t>.</a:t>
            </a:r>
            <a:r>
              <a:rPr lang="sv-SE" baseline="0" dirty="0" smtClean="0"/>
              <a:t> </a:t>
            </a:r>
            <a:r>
              <a:rPr lang="sv-SE" baseline="0" dirty="0" err="1" smtClean="0"/>
              <a:t>Each</a:t>
            </a:r>
            <a:r>
              <a:rPr lang="sv-SE" baseline="0" dirty="0" smtClean="0"/>
              <a:t> has </a:t>
            </a:r>
            <a:r>
              <a:rPr lang="sv-SE" baseline="0" dirty="0" err="1" smtClean="0"/>
              <a:t>its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difficulties</a:t>
            </a:r>
            <a:r>
              <a:rPr lang="sv-SE" baseline="0" dirty="0" smtClean="0"/>
              <a:t>.</a:t>
            </a:r>
          </a:p>
          <a:p>
            <a:endParaRPr lang="sv-SE" baseline="0" dirty="0" smtClean="0"/>
          </a:p>
          <a:p>
            <a:r>
              <a:rPr lang="sv-SE" baseline="0" dirty="0" smtClean="0"/>
              <a:t>In Sweden </a:t>
            </a:r>
            <a:r>
              <a:rPr lang="sv-SE" baseline="0" dirty="0" err="1" smtClean="0"/>
              <a:t>we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work</a:t>
            </a:r>
            <a:r>
              <a:rPr lang="sv-SE" baseline="0" dirty="0" smtClean="0"/>
              <a:t> </a:t>
            </a:r>
            <a:r>
              <a:rPr lang="sv-SE" baseline="0" dirty="0" err="1" smtClean="0"/>
              <a:t>with</a:t>
            </a:r>
            <a:r>
              <a:rPr lang="sv-SE" baseline="0" dirty="0" smtClean="0"/>
              <a:t> the </a:t>
            </a:r>
            <a:r>
              <a:rPr lang="sv-SE" baseline="0" dirty="0" err="1" smtClean="0"/>
              <a:t>first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three</a:t>
            </a:r>
            <a:r>
              <a:rPr lang="sv-SE" baseline="0" dirty="0" smtClean="0"/>
              <a:t>.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6362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IceCube is the flagship …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11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3297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Since</a:t>
            </a:r>
            <a:r>
              <a:rPr lang="sv-SE" dirty="0" smtClean="0"/>
              <a:t> late 1990’s, Sweden </a:t>
            </a:r>
            <a:r>
              <a:rPr lang="sv-SE" dirty="0" err="1" smtClean="0"/>
              <a:t>participates</a:t>
            </a:r>
            <a:r>
              <a:rPr lang="sv-SE" dirty="0" smtClean="0"/>
              <a:t> in FERMI, </a:t>
            </a:r>
            <a:r>
              <a:rPr lang="sv-SE" dirty="0" err="1" smtClean="0"/>
              <a:t>having</a:t>
            </a:r>
            <a:r>
              <a:rPr lang="sv-SE" dirty="0" smtClean="0"/>
              <a:t> </a:t>
            </a:r>
            <a:r>
              <a:rPr lang="sv-SE" dirty="0" err="1" smtClean="0"/>
              <a:t>contributed</a:t>
            </a:r>
            <a:r>
              <a:rPr lang="sv-SE" dirty="0" smtClean="0"/>
              <a:t> …</a:t>
            </a:r>
          </a:p>
          <a:p>
            <a:endParaRPr lang="sv-SE" dirty="0" smtClean="0"/>
          </a:p>
          <a:p>
            <a:r>
              <a:rPr lang="sv-SE" dirty="0" smtClean="0"/>
              <a:t>A </a:t>
            </a:r>
            <a:r>
              <a:rPr lang="sv-SE" dirty="0" err="1" smtClean="0"/>
              <a:t>highlight</a:t>
            </a:r>
            <a:r>
              <a:rPr lang="sv-SE" dirty="0" smtClean="0"/>
              <a:t> is the limit</a:t>
            </a:r>
            <a:r>
              <a:rPr lang="sv-SE" baseline="0" dirty="0" smtClean="0"/>
              <a:t> on the DM annihilation </a:t>
            </a:r>
            <a:r>
              <a:rPr lang="sv-SE" baseline="0" dirty="0" err="1" smtClean="0"/>
              <a:t>cross-section</a:t>
            </a:r>
            <a:r>
              <a:rPr lang="sv-SE" baseline="0" dirty="0" smtClean="0"/>
              <a:t> from a </a:t>
            </a:r>
            <a:r>
              <a:rPr lang="sv-SE" baseline="0" dirty="0" err="1" smtClean="0"/>
              <a:t>stacked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search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including</a:t>
            </a:r>
            <a:r>
              <a:rPr lang="sv-SE" baseline="0" dirty="0" smtClean="0"/>
              <a:t> 15 </a:t>
            </a:r>
            <a:r>
              <a:rPr lang="sv-SE" baseline="0" dirty="0" err="1" smtClean="0"/>
              <a:t>spheroidal</a:t>
            </a:r>
            <a:r>
              <a:rPr lang="sv-SE" baseline="0" dirty="0" smtClean="0"/>
              <a:t> </a:t>
            </a:r>
            <a:r>
              <a:rPr lang="sv-SE" baseline="0" dirty="0" err="1" smtClean="0"/>
              <a:t>dwarf</a:t>
            </a:r>
            <a:r>
              <a:rPr lang="sv-SE" baseline="0" dirty="0" smtClean="0"/>
              <a:t> </a:t>
            </a:r>
            <a:r>
              <a:rPr lang="sv-SE" baseline="0" dirty="0" err="1" smtClean="0"/>
              <a:t>galaxies</a:t>
            </a:r>
            <a:r>
              <a:rPr lang="sv-SE" baseline="0" dirty="0" smtClean="0"/>
              <a:t>. … </a:t>
            </a:r>
            <a:r>
              <a:rPr lang="sv-SE" baseline="0" dirty="0" err="1" smtClean="0"/>
              <a:t>excludes</a:t>
            </a:r>
            <a:r>
              <a:rPr lang="sv-SE" baseline="0" dirty="0" smtClean="0"/>
              <a:t> … and </a:t>
            </a:r>
            <a:r>
              <a:rPr lang="sv-SE" baseline="0" dirty="0" err="1" smtClean="0"/>
              <a:t>constrains</a:t>
            </a:r>
            <a:r>
              <a:rPr lang="sv-SE" baseline="0" dirty="0" smtClean="0"/>
              <a:t> the parameter space for potential signal </a:t>
            </a:r>
            <a:r>
              <a:rPr lang="sv-SE" baseline="0" dirty="0" err="1" smtClean="0"/>
              <a:t>if</a:t>
            </a:r>
            <a:r>
              <a:rPr lang="sv-SE" baseline="0" dirty="0" smtClean="0"/>
              <a:t> the excess at the GC is interpreted as DM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20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708851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smtClean="0"/>
              <a:t>Fermi</a:t>
            </a:r>
            <a:r>
              <a:rPr lang="sv-SE" baseline="0" dirty="0" smtClean="0"/>
              <a:t> observations </a:t>
            </a:r>
            <a:r>
              <a:rPr lang="sv-SE" baseline="0" dirty="0" err="1" smtClean="0"/>
              <a:t>can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also</a:t>
            </a:r>
            <a:r>
              <a:rPr lang="sv-SE" baseline="0" dirty="0" smtClean="0"/>
              <a:t> be </a:t>
            </a:r>
            <a:r>
              <a:rPr lang="sv-SE" baseline="0" dirty="0" err="1" smtClean="0"/>
              <a:t>used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to</a:t>
            </a:r>
            <a:r>
              <a:rPr lang="sv-SE" baseline="0" dirty="0" smtClean="0"/>
              <a:t> </a:t>
            </a:r>
            <a:r>
              <a:rPr lang="sv-SE" baseline="0" dirty="0" err="1" smtClean="0"/>
              <a:t>investigate</a:t>
            </a:r>
            <a:r>
              <a:rPr lang="sv-SE" baseline="0" dirty="0" smtClean="0"/>
              <a:t> …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21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469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 err="1" smtClean="0"/>
              <a:t>Since</a:t>
            </a:r>
            <a:r>
              <a:rPr lang="sv-SE" dirty="0" smtClean="0"/>
              <a:t> </a:t>
            </a:r>
            <a:r>
              <a:rPr lang="sv-SE" dirty="0" err="1" smtClean="0"/>
              <a:t>its</a:t>
            </a:r>
            <a:r>
              <a:rPr lang="sv-SE" dirty="0" smtClean="0"/>
              <a:t> </a:t>
            </a:r>
            <a:r>
              <a:rPr lang="sv-SE" dirty="0" err="1" smtClean="0"/>
              <a:t>launch</a:t>
            </a:r>
            <a:r>
              <a:rPr lang="sv-SE" dirty="0" smtClean="0"/>
              <a:t> in 2008, FERMI has registered </a:t>
            </a:r>
            <a:r>
              <a:rPr lang="sv-SE" dirty="0" err="1" smtClean="0"/>
              <a:t>hundreds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GRBs</a:t>
            </a:r>
            <a:r>
              <a:rPr lang="sv-SE" dirty="0" smtClean="0"/>
              <a:t>. …</a:t>
            </a:r>
            <a:r>
              <a:rPr lang="sv-SE" baseline="0" dirty="0" smtClean="0"/>
              <a:t> </a:t>
            </a:r>
            <a:r>
              <a:rPr lang="sv-SE" baseline="0" dirty="0" err="1" smtClean="0"/>
              <a:t>accelerating</a:t>
            </a:r>
            <a:r>
              <a:rPr lang="sv-SE" baseline="0" dirty="0" smtClean="0"/>
              <a:t> </a:t>
            </a:r>
            <a:r>
              <a:rPr lang="sv-SE" baseline="0" dirty="0" err="1" smtClean="0"/>
              <a:t>hadrons</a:t>
            </a:r>
            <a:r>
              <a:rPr lang="sv-SE" baseline="0" dirty="0" smtClean="0"/>
              <a:t> </a:t>
            </a:r>
            <a:r>
              <a:rPr lang="sv-SE" baseline="0" dirty="0" err="1" smtClean="0"/>
              <a:t>through</a:t>
            </a:r>
            <a:r>
              <a:rPr lang="sv-SE" baseline="0" dirty="0" smtClean="0"/>
              <a:t> interaction </a:t>
            </a:r>
            <a:r>
              <a:rPr lang="sv-SE" baseline="0" dirty="0" err="1" smtClean="0"/>
              <a:t>with</a:t>
            </a:r>
            <a:r>
              <a:rPr lang="sv-SE" baseline="0" dirty="0" smtClean="0"/>
              <a:t> </a:t>
            </a:r>
            <a:r>
              <a:rPr lang="sv-SE" baseline="0" dirty="0" err="1" smtClean="0"/>
              <a:t>shocks</a:t>
            </a:r>
            <a:r>
              <a:rPr lang="sv-SE" baseline="0" dirty="0" smtClean="0"/>
              <a:t> in the jets …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A2F4AE-CAE2-41A3-BE24-D7EC491C13C2}" type="slidenum">
              <a:rPr lang="sv-SE" smtClean="0"/>
              <a:t>22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1177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0176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44763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666617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520259"/>
            <a:ext cx="2133600" cy="365125"/>
          </a:xfrm>
        </p:spPr>
        <p:txBody>
          <a:bodyPr/>
          <a:lstStyle/>
          <a:p>
            <a:fld id="{05440C75-7F2F-46FF-B1E2-E542F46C1EE5}" type="datetime1">
              <a:rPr lang="sv-SE" smtClean="0"/>
              <a:t>17/05/16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525344"/>
            <a:ext cx="2895600" cy="365125"/>
          </a:xfrm>
        </p:spPr>
        <p:txBody>
          <a:bodyPr/>
          <a:lstStyle>
            <a:lvl1pPr>
              <a:defRPr sz="1200"/>
            </a:lvl1pPr>
          </a:lstStyle>
          <a:p>
            <a:r>
              <a:rPr lang="sv-SE" i="1" dirty="0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</a:t>
            </a:r>
            <a:r>
              <a:rPr lang="sv-SE" i="1" dirty="0" err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Botner</a:t>
            </a:r>
            <a:endParaRPr lang="sv-S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520259"/>
            <a:ext cx="2133600" cy="365125"/>
          </a:xfrm>
        </p:spPr>
        <p:txBody>
          <a:bodyPr/>
          <a:lstStyle/>
          <a:p>
            <a:fld id="{649A24B8-DAA7-4554-B516-6D01EB122361}" type="slidenum">
              <a:rPr lang="sv-SE" smtClean="0"/>
              <a:t>‹#›</a:t>
            </a:fld>
            <a:endParaRPr lang="sv-SE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755576" y="548680"/>
            <a:ext cx="781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60432" y="0"/>
            <a:ext cx="650603" cy="684000"/>
          </a:xfrm>
          <a:prstGeom prst="rect">
            <a:avLst/>
          </a:prstGeom>
        </p:spPr>
      </p:pic>
      <p:pic>
        <p:nvPicPr>
          <p:cNvPr id="8" name="Picture 3" descr="http://www.uu.se/digitalAssets/22/22975_UU_logga_transp.pn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-34443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323528" y="6525344"/>
            <a:ext cx="849694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0261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3298144"/>
      </p:ext>
    </p:extLst>
  </p:cSld>
  <p:clrMapOvr>
    <a:masterClrMapping/>
  </p:clrMapOvr>
  <p:transition xmlns:p14="http://schemas.microsoft.com/office/powerpoint/2010/main"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67541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09028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73340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18426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91731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4448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86364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49528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0A23E5-283A-4E55-8F1C-17BAFB197D3C}" type="datetimeFigureOut">
              <a:rPr lang="sv-SE" smtClean="0"/>
              <a:t>17/05/16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341FD-6DA6-45C1-82C4-65457E77B589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66926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microsoft.com/office/2007/relationships/hdphoto" Target="../media/hdphoto3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4" Type="http://schemas.microsoft.com/office/2007/relationships/hdphoto" Target="../media/hdphoto4.wdp"/><Relationship Id="rId5" Type="http://schemas.openxmlformats.org/officeDocument/2006/relationships/image" Target="../media/image35.jpeg"/><Relationship Id="rId6" Type="http://schemas.openxmlformats.org/officeDocument/2006/relationships/image" Target="../media/image36.png"/><Relationship Id="rId7" Type="http://schemas.openxmlformats.org/officeDocument/2006/relationships/image" Target="../media/image37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jpeg"/><Relationship Id="rId6" Type="http://schemas.microsoft.com/office/2007/relationships/hdphoto" Target="../media/hdphoto5.wdp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em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4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microsoft.com/office/2007/relationships/hdphoto" Target="../media/hdphoto6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4" Type="http://schemas.microsoft.com/office/2007/relationships/hdphoto" Target="../media/hdphoto7.wdp"/><Relationship Id="rId5" Type="http://schemas.openxmlformats.org/officeDocument/2006/relationships/image" Target="../media/image52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4" Type="http://schemas.openxmlformats.org/officeDocument/2006/relationships/image" Target="../media/image54.jpe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microsoft.com/office/2007/relationships/hdphoto" Target="../media/hdphoto8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6" Type="http://schemas.openxmlformats.org/officeDocument/2006/relationships/image" Target="../media/image60.jpeg"/><Relationship Id="rId7" Type="http://schemas.microsoft.com/office/2007/relationships/hdphoto" Target="../media/hdphoto9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tmp"/><Relationship Id="rId4" Type="http://schemas.openxmlformats.org/officeDocument/2006/relationships/image" Target="../media/image66.png"/><Relationship Id="rId5" Type="http://schemas.microsoft.com/office/2007/relationships/hdphoto" Target="../media/hdphoto10.wdp"/><Relationship Id="rId6" Type="http://schemas.openxmlformats.org/officeDocument/2006/relationships/image" Target="../media/image67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8.png"/><Relationship Id="rId3" Type="http://schemas.openxmlformats.org/officeDocument/2006/relationships/image" Target="../media/image6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jpe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jpeg"/><Relationship Id="rId8" Type="http://schemas.microsoft.com/office/2007/relationships/hdphoto" Target="../media/hdphoto1.wdp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3.jpeg"/><Relationship Id="rId12" Type="http://schemas.microsoft.com/office/2007/relationships/hdphoto" Target="../media/hdphoto11.wdp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0.png"/><Relationship Id="rId3" Type="http://schemas.openxmlformats.org/officeDocument/2006/relationships/image" Target="../media/image64.png"/><Relationship Id="rId4" Type="http://schemas.openxmlformats.org/officeDocument/2006/relationships/image" Target="../media/image71.png"/><Relationship Id="rId5" Type="http://schemas.openxmlformats.org/officeDocument/2006/relationships/image" Target="../media/image10.png"/><Relationship Id="rId6" Type="http://schemas.openxmlformats.org/officeDocument/2006/relationships/image" Target="../media/image21.jpeg"/><Relationship Id="rId7" Type="http://schemas.openxmlformats.org/officeDocument/2006/relationships/image" Target="../media/image22.jpeg"/><Relationship Id="rId8" Type="http://schemas.openxmlformats.org/officeDocument/2006/relationships/image" Target="../media/image23.jpeg"/><Relationship Id="rId9" Type="http://schemas.openxmlformats.org/officeDocument/2006/relationships/image" Target="../media/image24.jpeg"/><Relationship Id="rId10" Type="http://schemas.openxmlformats.org/officeDocument/2006/relationships/image" Target="../media/image7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74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75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4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76.jpeg"/><Relationship Id="rId3" Type="http://schemas.microsoft.com/office/2007/relationships/hdphoto" Target="../media/hdphoto9.wdp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jpe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microsoft.com/office/2007/relationships/hdphoto" Target="../media/hdphoto2.wdp"/><Relationship Id="rId5" Type="http://schemas.openxmlformats.org/officeDocument/2006/relationships/image" Target="../media/image15.png"/><Relationship Id="rId6" Type="http://schemas.openxmlformats.org/officeDocument/2006/relationships/image" Target="../media/image16.png"/><Relationship Id="rId7" Type="http://schemas.openxmlformats.org/officeDocument/2006/relationships/image" Target="../media/image17.png"/><Relationship Id="rId8" Type="http://schemas.openxmlformats.org/officeDocument/2006/relationships/image" Target="../media/image18.png"/><Relationship Id="rId9" Type="http://schemas.openxmlformats.org/officeDocument/2006/relationships/image" Target="../media/image19.png"/><Relationship Id="rId10" Type="http://schemas.openxmlformats.org/officeDocument/2006/relationships/image" Target="../media/image20.gif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6" Type="http://schemas.openxmlformats.org/officeDocument/2006/relationships/image" Target="../media/image24.jpeg"/><Relationship Id="rId7" Type="http://schemas.openxmlformats.org/officeDocument/2006/relationships/image" Target="../media/image25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jpeg"/><Relationship Id="rId5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www.nikhef.nl/pub/conferences/APP12/img/casa_spitz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6712" y="2130425"/>
            <a:ext cx="7451712" cy="1470025"/>
          </a:xfrm>
        </p:spPr>
        <p:txBody>
          <a:bodyPr>
            <a:normAutofit/>
          </a:bodyPr>
          <a:lstStyle/>
          <a:p>
            <a:r>
              <a:rPr lang="sv-SE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Experimental  </a:t>
            </a:r>
            <a:r>
              <a:rPr lang="sv-SE" sz="32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astroparticle</a:t>
            </a:r>
            <a:r>
              <a:rPr lang="sv-SE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32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physics</a:t>
            </a:r>
            <a:r>
              <a:rPr lang="sv-SE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Sweden</a:t>
            </a:r>
            <a:endParaRPr lang="sv-SE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60776"/>
            <a:ext cx="6400800" cy="1752600"/>
          </a:xfrm>
        </p:spPr>
        <p:txBody>
          <a:bodyPr>
            <a:normAutofit/>
          </a:bodyPr>
          <a:lstStyle/>
          <a:p>
            <a:r>
              <a:rPr lang="sv-SE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Olga </a:t>
            </a:r>
            <a:r>
              <a:rPr lang="sv-SE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Botner</a:t>
            </a:r>
            <a:r>
              <a:rPr lang="sv-SE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Uppsala </a:t>
            </a:r>
            <a:r>
              <a:rPr lang="sv-SE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university</a:t>
            </a:r>
            <a:endParaRPr lang="sv-SE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sv-SE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2016-05-20</a:t>
            </a:r>
          </a:p>
          <a:p>
            <a:endParaRPr lang="sv-SE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4313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10</a:t>
            </a:fld>
            <a:endParaRPr lang="sv-SE"/>
          </a:p>
        </p:txBody>
      </p:sp>
      <p:sp>
        <p:nvSpPr>
          <p:cNvPr id="8" name="TextBox 7"/>
          <p:cNvSpPr txBox="1"/>
          <p:nvPr/>
        </p:nvSpPr>
        <p:spPr>
          <a:xfrm>
            <a:off x="251520" y="1556792"/>
            <a:ext cx="240322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CR’s</a:t>
            </a: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-energy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ravitational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waves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520" y="3124492"/>
            <a:ext cx="4017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&lt; 10</a:t>
            </a:r>
            <a:r>
              <a:rPr lang="sv-SE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 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sv-SE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eV 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CR’s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interact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CMB</a:t>
            </a:r>
          </a:p>
          <a:p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interact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dust and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radiation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4582869"/>
            <a:ext cx="3716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essentially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unhindered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ifficult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catch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00109" y="92075"/>
            <a:ext cx="3743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MULTI-MESSENGER APPROACH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892345" y="4454025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MAGIC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3995" y="1484784"/>
            <a:ext cx="4420183" cy="331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51520" y="764704"/>
            <a:ext cx="8352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 identify the sources of highest energy CR’s –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must use as many astrophysical messengers as possible 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51520" y="5589240"/>
            <a:ext cx="5207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 Sweden: 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CR’s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high-energy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high-energy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</a:t>
            </a: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082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gallery.icecube.wisc.edu/web/var/albums/Press-Root-Album/Detector/ICL_Lindstrom.jpg?m=137106762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4559" y="-315416"/>
            <a:ext cx="11271295" cy="8603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868144" y="1548080"/>
            <a:ext cx="202050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3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ICECUBE</a:t>
            </a:r>
            <a:endParaRPr lang="sv-SE" sz="32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395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12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209"/>
          <a:stretch/>
        </p:blipFill>
        <p:spPr>
          <a:xfrm>
            <a:off x="-1591914" y="5224"/>
            <a:ext cx="11516201" cy="68527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869433" y="767026"/>
            <a:ext cx="5405134" cy="861774"/>
          </a:xfrm>
          <a:prstGeom prst="rect">
            <a:avLst/>
          </a:prstGeom>
          <a:solidFill>
            <a:srgbClr val="F2F2F2">
              <a:alpha val="50000"/>
            </a:srgb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IceCube</a:t>
            </a:r>
            <a:r>
              <a: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</a:t>
            </a:r>
            <a:r>
              <a:rPr lang="sv-SE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world’s</a:t>
            </a:r>
            <a:r>
              <a: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leading neutrino </a:t>
            </a:r>
            <a:r>
              <a:rPr lang="sv-SE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observatory</a:t>
            </a:r>
            <a:endParaRPr lang="sv-SE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buFont typeface="Wingdings" panose="05000000000000000000" pitchFamily="2" charset="2"/>
              <a:buChar char=""/>
            </a:pPr>
            <a:r>
              <a:rPr lang="sv-SE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nique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–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ice-based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volume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 km</a:t>
            </a:r>
            <a:r>
              <a:rPr lang="sv-SE" sz="16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</a:p>
          <a:p>
            <a:pPr marL="742950" lvl="1" indent="-285750">
              <a:buFont typeface="Wingdings" panose="05000000000000000000" pitchFamily="2" charset="2"/>
              <a:buChar char=""/>
            </a:pPr>
            <a:r>
              <a:rPr lang="sv-SE" sz="16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erformance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–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superior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expectation</a:t>
            </a:r>
            <a:endParaRPr lang="sv-SE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10651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13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209"/>
          <a:stretch/>
        </p:blipFill>
        <p:spPr>
          <a:xfrm>
            <a:off x="-1591914" y="5224"/>
            <a:ext cx="11516201" cy="685277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469226" y="764704"/>
            <a:ext cx="6205548" cy="2348824"/>
            <a:chOff x="1469226" y="764704"/>
            <a:chExt cx="6205548" cy="2348824"/>
          </a:xfrm>
        </p:grpSpPr>
        <p:sp>
          <p:nvSpPr>
            <p:cNvPr id="7" name="TextBox 6"/>
            <p:cNvSpPr txBox="1"/>
            <p:nvPr/>
          </p:nvSpPr>
          <p:spPr>
            <a:xfrm>
              <a:off x="1869433" y="764704"/>
              <a:ext cx="5405134" cy="861774"/>
            </a:xfrm>
            <a:prstGeom prst="rect">
              <a:avLst/>
            </a:prstGeom>
            <a:solidFill>
              <a:srgbClr val="F2F2F2">
                <a:alpha val="50000"/>
              </a:srgb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world’s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leading neutrino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observatory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nique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ice-based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volume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1 km</a:t>
              </a:r>
              <a:r>
                <a:rPr lang="sv-SE" sz="1600" baseline="30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erformance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superior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expectation</a:t>
              </a:r>
              <a:endParaRPr lang="sv-S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69226" y="1759311"/>
              <a:ext cx="6205548" cy="1354217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US and Sweden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pioneered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ice-based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smtClean="0">
                  <a:solidFill>
                    <a:srgbClr val="C00000"/>
                  </a:solidFill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</a:rPr>
                <a:t>n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astronomy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decisive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Swedish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contributions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since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prototype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stage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1"/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	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detector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components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understanding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1"/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	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sizeable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Swedish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contributions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construction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labs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/2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countries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(1992) 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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47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labs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/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12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countries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(2016)</a:t>
              </a:r>
              <a:endParaRPr lang="sv-S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1642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14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209"/>
          <a:stretch/>
        </p:blipFill>
        <p:spPr>
          <a:xfrm>
            <a:off x="-1591914" y="5224"/>
            <a:ext cx="11516201" cy="6852776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098863" y="764704"/>
            <a:ext cx="6946275" cy="3343431"/>
            <a:chOff x="1098863" y="764704"/>
            <a:chExt cx="6946275" cy="3343431"/>
          </a:xfrm>
        </p:grpSpPr>
        <p:sp>
          <p:nvSpPr>
            <p:cNvPr id="7" name="TextBox 6"/>
            <p:cNvSpPr txBox="1"/>
            <p:nvPr/>
          </p:nvSpPr>
          <p:spPr>
            <a:xfrm>
              <a:off x="1869433" y="764704"/>
              <a:ext cx="5405134" cy="861774"/>
            </a:xfrm>
            <a:prstGeom prst="rect">
              <a:avLst/>
            </a:prstGeom>
            <a:solidFill>
              <a:srgbClr val="F2F2F2">
                <a:alpha val="50000"/>
              </a:srgb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world’s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leading neutrino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observatory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nique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ice-based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volume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1 km</a:t>
              </a:r>
              <a:r>
                <a:rPr lang="sv-SE" sz="1600" baseline="30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erformance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superior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expectation</a:t>
              </a:r>
              <a:endParaRPr lang="sv-S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69226" y="1759311"/>
              <a:ext cx="6205548" cy="1354217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US and Sweden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pioneered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ice-based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smtClean="0">
                  <a:solidFill>
                    <a:srgbClr val="C00000"/>
                  </a:solidFill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</a:rPr>
                <a:t>n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astronomy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decisive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Swedish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contributions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since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prototype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stage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1"/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	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detector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components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understanding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1"/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	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sizeable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Swedish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contributions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construction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labs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/2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countries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(1992) 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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47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labs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/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12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countries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(2016)</a:t>
              </a:r>
              <a:endParaRPr lang="sv-S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98863" y="3246361"/>
              <a:ext cx="6946275" cy="861774"/>
            </a:xfrm>
            <a:prstGeom prst="rect">
              <a:avLst/>
            </a:prstGeom>
            <a:solidFill>
              <a:srgbClr val="F2F2F2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Sweden makes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decisive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contributions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to-day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Swedish 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scientists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lead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out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of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10 science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working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groups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+ TFT</a:t>
              </a: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2/total 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spokespersons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–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from Sweden</a:t>
              </a:r>
              <a:endParaRPr lang="sv-SE" sz="16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20276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15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209"/>
          <a:stretch/>
        </p:blipFill>
        <p:spPr>
          <a:xfrm>
            <a:off x="-1591914" y="5224"/>
            <a:ext cx="11516201" cy="6852776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827882" y="764704"/>
            <a:ext cx="8308746" cy="5704797"/>
            <a:chOff x="827882" y="764704"/>
            <a:chExt cx="8308746" cy="570479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10549" t="7515" r="67121" b="52517"/>
            <a:stretch/>
          </p:blipFill>
          <p:spPr>
            <a:xfrm rot="948186">
              <a:off x="7548518" y="4869160"/>
              <a:ext cx="1588110" cy="160034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TextBox 6"/>
            <p:cNvSpPr txBox="1"/>
            <p:nvPr/>
          </p:nvSpPr>
          <p:spPr>
            <a:xfrm>
              <a:off x="1869433" y="764704"/>
              <a:ext cx="5405134" cy="861774"/>
            </a:xfrm>
            <a:prstGeom prst="rect">
              <a:avLst/>
            </a:prstGeom>
            <a:solidFill>
              <a:srgbClr val="F2F2F2">
                <a:alpha val="50000"/>
              </a:srgbClr>
            </a:solidFill>
            <a:ln>
              <a:noFill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is the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world’s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leading neutrino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observatory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nique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ice-based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volume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1 km</a:t>
              </a:r>
              <a:r>
                <a:rPr lang="sv-SE" sz="1600" baseline="300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3</a:t>
              </a: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erformance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 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superior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expectation</a:t>
              </a:r>
              <a:endParaRPr lang="sv-S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469226" y="1759311"/>
              <a:ext cx="6205548" cy="1354217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US and Sweden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pioneered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ice-based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smtClean="0">
                  <a:solidFill>
                    <a:srgbClr val="C00000"/>
                  </a:solidFill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</a:rPr>
                <a:t>n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astronomy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decisive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Swedish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contributions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since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prototype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stage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1"/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	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detector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components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understanding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the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lvl="1"/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	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–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sizeable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Swedish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contributions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construction</a:t>
              </a:r>
              <a:endPara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labs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/2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countries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(1992) 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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47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labs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/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12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countries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(2016)</a:t>
              </a:r>
              <a:endParaRPr lang="sv-S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98863" y="3246361"/>
              <a:ext cx="6946275" cy="861774"/>
            </a:xfrm>
            <a:prstGeom prst="rect">
              <a:avLst/>
            </a:prstGeom>
            <a:solidFill>
              <a:srgbClr val="F2F2F2">
                <a:alpha val="50000"/>
              </a:srgb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Sweden makes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decisive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contributions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to-day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Swedish 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scientists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lead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4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out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of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10 science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working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groups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+ TFT</a:t>
              </a:r>
            </a:p>
            <a:p>
              <a:pPr marL="742950" lvl="1" indent="-285750">
                <a:buFont typeface="Wingdings" panose="05000000000000000000" pitchFamily="2" charset="2"/>
                <a:buChar char=""/>
              </a:pP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2/total 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5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spokespersons</a:t>
              </a:r>
              <a:r>
                <a: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– 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from Sweden</a:t>
              </a:r>
              <a:endParaRPr lang="sv-SE" sz="1600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27882" y="4240968"/>
              <a:ext cx="7488236" cy="615553"/>
            </a:xfrm>
            <a:prstGeom prst="rect">
              <a:avLst/>
            </a:prstGeom>
            <a:solidFill>
              <a:schemeClr val="bg1">
                <a:lumMod val="95000"/>
                <a:alpha val="50000"/>
              </a:schemeClr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IceCube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has discovered the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hypothesized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flux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of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high-energy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cosmic</a:t>
              </a:r>
              <a:r>
                <a: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dirty="0" err="1" smtClean="0">
                  <a:solidFill>
                    <a:srgbClr val="C00000"/>
                  </a:solidFill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</a:rPr>
                <a:t>n</a:t>
              </a:r>
              <a:r>
                <a:rPr lang="sv-SE" dirty="0" err="1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’s</a:t>
              </a:r>
              <a:endParaRPr 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  <a:p>
              <a:pPr marL="1200150" lvl="2" indent="-285750">
                <a:buFont typeface="Wingdings" panose="05000000000000000000" pitchFamily="2" charset="2"/>
                <a:buChar char=""/>
              </a:pP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key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to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neutrino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astronomy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, </a:t>
              </a:r>
              <a:r>
                <a:rPr lang="sv-SE" sz="16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imagined</a:t>
              </a:r>
              <a:r>
                <a: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 in the 1960’s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877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16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t="10209"/>
          <a:stretch/>
        </p:blipFill>
        <p:spPr>
          <a:xfrm>
            <a:off x="-1591914" y="5224"/>
            <a:ext cx="11516201" cy="6852776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>
            <a:off x="827882" y="764704"/>
            <a:ext cx="8308746" cy="5704797"/>
            <a:chOff x="827882" y="764704"/>
            <a:chExt cx="8308746" cy="5704797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/>
            <a:srcRect l="10549" t="7515" r="67121" b="52517"/>
            <a:stretch/>
          </p:blipFill>
          <p:spPr>
            <a:xfrm rot="948186">
              <a:off x="7548518" y="4869160"/>
              <a:ext cx="1588110" cy="1600341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grpSp>
          <p:nvGrpSpPr>
            <p:cNvPr id="12" name="Group 11"/>
            <p:cNvGrpSpPr/>
            <p:nvPr/>
          </p:nvGrpSpPr>
          <p:grpSpPr>
            <a:xfrm>
              <a:off x="827882" y="764704"/>
              <a:ext cx="7488236" cy="5609643"/>
              <a:chOff x="827882" y="764704"/>
              <a:chExt cx="7488236" cy="5609643"/>
            </a:xfrm>
          </p:grpSpPr>
          <p:sp>
            <p:nvSpPr>
              <p:cNvPr id="7" name="TextBox 6"/>
              <p:cNvSpPr txBox="1"/>
              <p:nvPr/>
            </p:nvSpPr>
            <p:spPr>
              <a:xfrm>
                <a:off x="1869433" y="764704"/>
                <a:ext cx="5405134" cy="861774"/>
              </a:xfrm>
              <a:prstGeom prst="rect">
                <a:avLst/>
              </a:prstGeom>
              <a:solidFill>
                <a:srgbClr val="F2F2F2">
                  <a:alpha val="50000"/>
                </a:srgbClr>
              </a:solidFill>
              <a:ln>
                <a:noFill/>
              </a:ln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IceCube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is the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world’s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leading neutrino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observatory</a:t>
                </a:r>
                <a:endPara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"/>
                </a:pP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nique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–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ice-based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volume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 km</a:t>
                </a:r>
                <a:r>
                  <a:rPr lang="sv-SE" sz="1600" baseline="300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3</a:t>
                </a:r>
              </a:p>
              <a:p>
                <a:pPr marL="742950" lvl="1" indent="-285750">
                  <a:buFont typeface="Wingdings" panose="05000000000000000000" pitchFamily="2" charset="2"/>
                  <a:buChar char=""/>
                </a:pP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erformance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 –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superior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to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expectation</a:t>
                </a:r>
                <a:endPara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1469226" y="1759311"/>
                <a:ext cx="6205548" cy="1354217"/>
              </a:xfrm>
              <a:prstGeom prst="rect">
                <a:avLst/>
              </a:prstGeom>
              <a:solidFill>
                <a:schemeClr val="bg1">
                  <a:lumMod val="95000"/>
                  <a:alpha val="5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US and Sweden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pioneered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ice-based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smtClean="0">
                    <a:solidFill>
                      <a:srgbClr val="C00000"/>
                    </a:solidFill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astronomy</a:t>
                </a:r>
                <a:endPara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"/>
                </a:pP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decisive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Swedish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contributions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since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prototype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stage</a:t>
                </a:r>
                <a:endPara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lvl="1"/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	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–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detector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components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understanding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the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</a:t>
                </a:r>
                <a:endPara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lvl="1"/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	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–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sizeable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Swedish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contributions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to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IceCube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construction</a:t>
                </a:r>
                <a:endPara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"/>
                </a:pP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5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labs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/2 </a:t>
                </a: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countries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(1992) 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 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47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labs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  <a:sym typeface="Symbol"/>
                  </a:rPr>
                  <a:t>/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12 </a:t>
                </a: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countries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(2016)</a:t>
                </a:r>
                <a:endPara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1098863" y="3246361"/>
                <a:ext cx="6946275" cy="861774"/>
              </a:xfrm>
              <a:prstGeom prst="rect">
                <a:avLst/>
              </a:prstGeom>
              <a:solidFill>
                <a:srgbClr val="F2F2F2">
                  <a:alpha val="5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Sweden makes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decisive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contributions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to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IceCube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to-day</a:t>
                </a:r>
                <a:endPara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742950" lvl="1" indent="-285750">
                  <a:buFont typeface="Wingdings" panose="05000000000000000000" pitchFamily="2" charset="2"/>
                  <a:buChar char=""/>
                </a:pP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Swedish 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scientists </a:t>
                </a: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lead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4 </a:t>
                </a: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out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of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10 science </a:t>
                </a: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working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groups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+ TFT</a:t>
                </a:r>
              </a:p>
              <a:p>
                <a:pPr marL="742950" lvl="1" indent="-285750">
                  <a:buFont typeface="Wingdings" panose="05000000000000000000" pitchFamily="2" charset="2"/>
                  <a:buChar char=""/>
                </a:pP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2/total 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5 </a:t>
                </a: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IceCube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spokespersons</a:t>
                </a: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– 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from Sweden</a:t>
                </a:r>
                <a:endParaRPr lang="sv-SE" sz="1600" baseline="300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827882" y="4240968"/>
                <a:ext cx="7488236" cy="615553"/>
              </a:xfrm>
              <a:prstGeom prst="rect">
                <a:avLst/>
              </a:prstGeom>
              <a:solidFill>
                <a:schemeClr val="bg1">
                  <a:lumMod val="95000"/>
                  <a:alpha val="5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IceCube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has discovered the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hypothesized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flux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of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high-energy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cosmic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Symbol" panose="05050102010706020507" pitchFamily="18" charset="2"/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’s</a:t>
                </a:r>
                <a:endPara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1200150" lvl="2" indent="-285750">
                  <a:buFont typeface="Wingdings" panose="05000000000000000000" pitchFamily="2" charset="2"/>
                  <a:buChar char=""/>
                </a:pP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key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to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neutrino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astronomy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imagined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in the 1960’s</a:t>
                </a: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628040" y="5235574"/>
                <a:ext cx="5887921" cy="1138773"/>
              </a:xfrm>
              <a:prstGeom prst="rect">
                <a:avLst/>
              </a:prstGeom>
              <a:solidFill>
                <a:srgbClr val="F2F2F2">
                  <a:alpha val="50000"/>
                </a:srgb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IceCube’s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science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goals</a:t>
                </a:r>
                <a:r>
                  <a:rPr lang="sv-SE" dirty="0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dirty="0" err="1" smtClean="0">
                    <a:solidFill>
                      <a:srgbClr val="C00000"/>
                    </a:solidFill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include</a:t>
                </a:r>
                <a:endPara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algn="ctr"/>
                <a:endParaRPr lang="sv-SE" dirty="0" smtClean="0">
                  <a:solidFill>
                    <a:srgbClr val="C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1200150" lvl="2" indent="-285750">
                  <a:buFont typeface="Wingdings" panose="05000000000000000000" pitchFamily="2" charset="2"/>
                  <a:buChar char=""/>
                </a:pPr>
                <a:r>
                  <a:rPr lang="sv-SE" sz="1600" dirty="0" err="1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a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strophysics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cosmic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ray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physics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 dark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matter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,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SNe</a:t>
                </a:r>
                <a:endParaRPr lang="sv-SE" sz="16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  <a:p>
                <a:pPr marL="1200150" lvl="2" indent="-285750">
                  <a:buFont typeface="Wingdings" panose="05000000000000000000" pitchFamily="2" charset="2"/>
                  <a:buChar char=""/>
                </a:pPr>
                <a:r>
                  <a:rPr lang="sv-SE" sz="1600" dirty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n</a:t>
                </a:r>
                <a:r>
                  <a:rPr lang="sv-SE" sz="1600" dirty="0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eutrino </a:t>
                </a:r>
                <a:r>
                  <a:rPr lang="sv-SE" sz="1600" dirty="0" err="1" smtClean="0">
                    <a:latin typeface="Tahoma" panose="020B0604030504040204" pitchFamily="34" charset="0"/>
                    <a:ea typeface="Tahoma" panose="020B0604030504040204" pitchFamily="34" charset="0"/>
                    <a:cs typeface="Tahoma" panose="020B0604030504040204" pitchFamily="34" charset="0"/>
                  </a:rPr>
                  <a:t>properties</a:t>
                </a:r>
                <a:endParaRPr lang="sv-SE" sz="1600" dirty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635511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17</a:t>
            </a:fld>
            <a:endParaRPr lang="sv-SE"/>
          </a:p>
        </p:txBody>
      </p:sp>
      <p:cxnSp>
        <p:nvCxnSpPr>
          <p:cNvPr id="5" name="Straight Connector 4"/>
          <p:cNvCxnSpPr/>
          <p:nvPr/>
        </p:nvCxnSpPr>
        <p:spPr>
          <a:xfrm>
            <a:off x="755576" y="548680"/>
            <a:ext cx="7812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23528" y="6525344"/>
            <a:ext cx="849694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3" descr="http://www.uu.se/digitalAssets/22/22975_UU_logga_transp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-34443"/>
            <a:ext cx="900000" cy="9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b="4638"/>
          <a:stretch/>
        </p:blipFill>
        <p:spPr>
          <a:xfrm>
            <a:off x="2660276" y="2314788"/>
            <a:ext cx="6362737" cy="414781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836600" y="2226350"/>
            <a:ext cx="20617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Extended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Air </a:t>
            </a:r>
            <a:r>
              <a:rPr lang="sv-SE" sz="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hower </a:t>
            </a: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detector</a:t>
            </a:r>
            <a:endParaRPr lang="sv-SE" sz="800" b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cosmic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ray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physics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10</a:t>
            </a:r>
            <a:r>
              <a:rPr lang="sv-SE" sz="800" b="1" baseline="300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 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10</a:t>
            </a:r>
            <a:r>
              <a:rPr lang="sv-SE" sz="800" b="1" baseline="300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eV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509315" y="4869160"/>
            <a:ext cx="1500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800" b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0 </a:t>
            </a:r>
            <a:r>
              <a:rPr lang="sv-SE" sz="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low</a:t>
            </a:r>
            <a:r>
              <a:rPr lang="sv-SE" sz="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sv-SE" sz="800" b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</a:t>
            </a:r>
            <a:r>
              <a:rPr lang="sv-SE" sz="8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hreshold</a:t>
            </a:r>
            <a:r>
              <a:rPr lang="sv-SE" sz="800" b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10 GeV</a:t>
            </a:r>
            <a:endParaRPr lang="sv-SE" sz="800" b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6" name="Picture 15" descr="http://upload.wikimedia.org/wikipedia/commons/6/6f/ICECUBE_dom_taklamp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831" y="3284842"/>
            <a:ext cx="2069929" cy="204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548680"/>
            <a:ext cx="3345079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55776" y="3141248"/>
            <a:ext cx="871910" cy="2556000"/>
          </a:xfrm>
          <a:prstGeom prst="rect">
            <a:avLst/>
          </a:prstGeom>
        </p:spPr>
      </p:pic>
      <p:cxnSp>
        <p:nvCxnSpPr>
          <p:cNvPr id="19" name="Straight Connector 18"/>
          <p:cNvCxnSpPr/>
          <p:nvPr/>
        </p:nvCxnSpPr>
        <p:spPr>
          <a:xfrm>
            <a:off x="3427686" y="3141248"/>
            <a:ext cx="1432346" cy="1511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3427686" y="4653136"/>
            <a:ext cx="1432346" cy="10441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05799" y="2817676"/>
            <a:ext cx="11406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electronics</a:t>
            </a:r>
            <a:endParaRPr lang="sv-SE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>
            <a:off x="413488" y="3284842"/>
            <a:ext cx="362627" cy="698318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41831" y="5589240"/>
            <a:ext cx="5774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PMT</a:t>
            </a:r>
            <a:endParaRPr lang="sv-SE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4" name="Straight Arrow Connector 23"/>
          <p:cNvCxnSpPr>
            <a:stCxn id="23" idx="0"/>
          </p:cNvCxnSpPr>
          <p:nvPr/>
        </p:nvCxnSpPr>
        <p:spPr>
          <a:xfrm flipV="1">
            <a:off x="630532" y="5175192"/>
            <a:ext cx="413076" cy="414048"/>
          </a:xfrm>
          <a:prstGeom prst="straightConnector1">
            <a:avLst/>
          </a:prstGeom>
          <a:ln w="285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1548" y="5927794"/>
            <a:ext cx="2286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600" cap="smal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Digital </a:t>
            </a:r>
            <a:r>
              <a:rPr lang="sv-SE" sz="1600" cap="small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Optical</a:t>
            </a:r>
            <a:r>
              <a:rPr lang="sv-SE" sz="1600" cap="smal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cap="small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Module</a:t>
            </a:r>
            <a:endParaRPr lang="sv-SE" sz="1600" cap="small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01548" y="2817676"/>
            <a:ext cx="2210212" cy="311011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7" name="TextBox 26"/>
          <p:cNvSpPr txBox="1"/>
          <p:nvPr/>
        </p:nvSpPr>
        <p:spPr>
          <a:xfrm>
            <a:off x="4366021" y="705470"/>
            <a:ext cx="4015138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5160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DOM’s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1km</a:t>
            </a:r>
            <a:r>
              <a:rPr lang="sv-SE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= 1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instrumented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volume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tarted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full operations in May 2011</a:t>
            </a: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2411760" y="2817676"/>
            <a:ext cx="579971" cy="12593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2411760" y="4581128"/>
            <a:ext cx="579971" cy="13466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948264" y="4400416"/>
            <a:ext cx="1172116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sv-SE" sz="1400" b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DeepCore</a:t>
            </a:r>
            <a:r>
              <a:rPr lang="sv-SE" sz="1400" b="1" baseline="300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/>
              </a:rPr>
              <a:t></a:t>
            </a:r>
            <a:endParaRPr lang="sv-SE" sz="1400" b="1" baseline="30000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1506" y="92075"/>
            <a:ext cx="54809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WORLD’S LARGEST NEUTRINO OBSERVATORY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199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18</a:t>
            </a:fld>
            <a:endParaRPr lang="sv-SE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55576" y="548680"/>
            <a:ext cx="3456384" cy="3369974"/>
            <a:chOff x="179512" y="908720"/>
            <a:chExt cx="2880320" cy="2808312"/>
          </a:xfrm>
        </p:grpSpPr>
        <p:grpSp>
          <p:nvGrpSpPr>
            <p:cNvPr id="5" name="Group 4"/>
            <p:cNvGrpSpPr>
              <a:grpSpLocks noChangeAspect="1"/>
            </p:cNvGrpSpPr>
            <p:nvPr/>
          </p:nvGrpSpPr>
          <p:grpSpPr>
            <a:xfrm>
              <a:off x="307356" y="1043384"/>
              <a:ext cx="2624633" cy="2538984"/>
              <a:chOff x="6165523" y="836712"/>
              <a:chExt cx="3011704" cy="2913424"/>
            </a:xfrm>
          </p:grpSpPr>
          <p:pic>
            <p:nvPicPr>
              <p:cNvPr id="6" name="Picture 2" descr="This is the highest energy neutrino event ever detected. IceCube recorded it on June 11, 2014. The event deposited 2.6 PeV in the detector, yielding a best estimate of the neutrino's energy about three times greater. Credit: IceCube Collaboration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3890"/>
              <a:stretch/>
            </p:blipFill>
            <p:spPr bwMode="auto">
              <a:xfrm>
                <a:off x="6165523" y="836712"/>
                <a:ext cx="3011704" cy="291342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" name="Straight Arrow Connector 6"/>
              <p:cNvCxnSpPr/>
              <p:nvPr/>
            </p:nvCxnSpPr>
            <p:spPr>
              <a:xfrm>
                <a:off x="6372200" y="2457966"/>
                <a:ext cx="2790676" cy="661020"/>
              </a:xfrm>
              <a:prstGeom prst="straightConnector1">
                <a:avLst/>
              </a:prstGeom>
              <a:ln w="25400">
                <a:solidFill>
                  <a:srgbClr val="C00000"/>
                </a:solidFill>
                <a:prstDash val="lgDash"/>
                <a:headEnd type="stealth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Rectangle 8"/>
            <p:cNvSpPr/>
            <p:nvPr/>
          </p:nvSpPr>
          <p:spPr>
            <a:xfrm>
              <a:off x="179512" y="908720"/>
              <a:ext cx="2880320" cy="2808312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/>
          <p:cNvGrpSpPr>
            <a:grpSpLocks noChangeAspect="1"/>
          </p:cNvGrpSpPr>
          <p:nvPr/>
        </p:nvGrpSpPr>
        <p:grpSpPr>
          <a:xfrm>
            <a:off x="192650" y="3861048"/>
            <a:ext cx="3168352" cy="2592288"/>
            <a:chOff x="4139952" y="2564904"/>
            <a:chExt cx="3960440" cy="3240360"/>
          </a:xfrm>
        </p:grpSpPr>
        <p:pic>
          <p:nvPicPr>
            <p:cNvPr id="12" name="Picture 2" descr="C:\Users\olgabotn\AppData\Local\Temp\IC2014_Oscillations_NewSKresult-1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8172" y="2781084"/>
              <a:ext cx="3744000" cy="280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" name="Rectangle 12"/>
            <p:cNvSpPr/>
            <p:nvPr/>
          </p:nvSpPr>
          <p:spPr>
            <a:xfrm>
              <a:off x="4139952" y="2564904"/>
              <a:ext cx="3960440" cy="3240360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7383" y="3976261"/>
            <a:ext cx="3565097" cy="247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629263" y="3697287"/>
            <a:ext cx="31192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SD WIMP-proton </a:t>
            </a:r>
            <a:r>
              <a:rPr lang="sv-SE" sz="1400" i="1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cross-section</a:t>
            </a:r>
            <a:r>
              <a:rPr lang="sv-SE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limits</a:t>
            </a:r>
            <a:endParaRPr lang="sv-SE" sz="1400" i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263642" y="692696"/>
            <a:ext cx="4556830" cy="2768684"/>
            <a:chOff x="1651031" y="1053176"/>
            <a:chExt cx="4556830" cy="2768684"/>
          </a:xfrm>
        </p:grpSpPr>
        <p:grpSp>
          <p:nvGrpSpPr>
            <p:cNvPr id="20" name="Group 19"/>
            <p:cNvGrpSpPr/>
            <p:nvPr/>
          </p:nvGrpSpPr>
          <p:grpSpPr>
            <a:xfrm>
              <a:off x="1651031" y="1053176"/>
              <a:ext cx="4556830" cy="2768684"/>
              <a:chOff x="1661215" y="692696"/>
              <a:chExt cx="4793979" cy="3045586"/>
            </a:xfrm>
          </p:grpSpPr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25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>
                <a:off x="1661215" y="692696"/>
                <a:ext cx="4793979" cy="3045586"/>
              </a:xfrm>
              <a:prstGeom prst="rect">
                <a:avLst/>
              </a:prstGeom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</p:pic>
          <p:sp>
            <p:nvSpPr>
              <p:cNvPr id="23" name="TextBox 22"/>
              <p:cNvSpPr txBox="1"/>
              <p:nvPr/>
            </p:nvSpPr>
            <p:spPr>
              <a:xfrm>
                <a:off x="5151292" y="764704"/>
                <a:ext cx="1228146" cy="276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ea typeface="Tahoma" panose="020B0604030504040204" pitchFamily="34" charset="0"/>
                    <a:cs typeface="Arial"/>
                  </a:rPr>
                  <a:t>Galactic plane</a:t>
                </a:r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flipH="1">
                <a:off x="5151292" y="1019889"/>
                <a:ext cx="288031" cy="216024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5-Point Star 20"/>
            <p:cNvSpPr>
              <a:spLocks noChangeAspect="1"/>
            </p:cNvSpPr>
            <p:nvPr/>
          </p:nvSpPr>
          <p:spPr>
            <a:xfrm>
              <a:off x="2868391" y="2564904"/>
              <a:ext cx="171118" cy="163655"/>
            </a:xfrm>
            <a:prstGeom prst="star5">
              <a:avLst/>
            </a:prstGeom>
            <a:solidFill>
              <a:srgbClr val="002060"/>
            </a:solidFill>
            <a:ln>
              <a:noFill/>
            </a:ln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635896" y="3356992"/>
            <a:ext cx="1527427" cy="3096344"/>
            <a:chOff x="3635896" y="3284984"/>
            <a:chExt cx="1527427" cy="3096344"/>
          </a:xfrm>
        </p:grpSpPr>
        <p:grpSp>
          <p:nvGrpSpPr>
            <p:cNvPr id="29" name="Group 28"/>
            <p:cNvGrpSpPr/>
            <p:nvPr/>
          </p:nvGrpSpPr>
          <p:grpSpPr>
            <a:xfrm>
              <a:off x="3635896" y="3284984"/>
              <a:ext cx="1527427" cy="3096344"/>
              <a:chOff x="3635896" y="3284984"/>
              <a:chExt cx="1527427" cy="3096344"/>
            </a:xfrm>
          </p:grpSpPr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7"/>
              <a:srcRect l="51040"/>
              <a:stretch/>
            </p:blipFill>
            <p:spPr>
              <a:xfrm>
                <a:off x="3643959" y="4854859"/>
                <a:ext cx="1515975" cy="1526469"/>
              </a:xfrm>
              <a:prstGeom prst="rect">
                <a:avLst/>
              </a:prstGeom>
            </p:spPr>
          </p:pic>
          <p:pic>
            <p:nvPicPr>
              <p:cNvPr id="27" name="Picture 26"/>
              <p:cNvPicPr>
                <a:picLocks noChangeAspect="1"/>
              </p:cNvPicPr>
              <p:nvPr/>
            </p:nvPicPr>
            <p:blipFill rotWithShape="1">
              <a:blip r:embed="rId7"/>
              <a:srcRect r="50670"/>
              <a:stretch/>
            </p:blipFill>
            <p:spPr>
              <a:xfrm>
                <a:off x="3635896" y="3284984"/>
                <a:ext cx="1527427" cy="1526469"/>
              </a:xfrm>
              <a:prstGeom prst="rect">
                <a:avLst/>
              </a:prstGeom>
            </p:spPr>
          </p:pic>
        </p:grpSp>
        <p:sp>
          <p:nvSpPr>
            <p:cNvPr id="28" name="Rectangle 27"/>
            <p:cNvSpPr/>
            <p:nvPr/>
          </p:nvSpPr>
          <p:spPr>
            <a:xfrm>
              <a:off x="3643525" y="3284984"/>
              <a:ext cx="1512168" cy="3096344"/>
            </a:xfrm>
            <a:prstGeom prst="rect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Rectangle 30"/>
          <p:cNvSpPr/>
          <p:nvPr/>
        </p:nvSpPr>
        <p:spPr>
          <a:xfrm>
            <a:off x="5292080" y="3645024"/>
            <a:ext cx="3600400" cy="2808312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/>
          <p:cNvSpPr txBox="1"/>
          <p:nvPr/>
        </p:nvSpPr>
        <p:spPr>
          <a:xfrm>
            <a:off x="731836" y="4149080"/>
            <a:ext cx="21160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Symbol" charset="2"/>
                <a:ea typeface="Tahoma" panose="020B0604030504040204" pitchFamily="34" charset="0"/>
                <a:cs typeface="Symbol" charset="2"/>
              </a:rPr>
              <a:t>n</a:t>
            </a:r>
            <a:r>
              <a:rPr lang="en-US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oscillation parameters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971600" y="764704"/>
            <a:ext cx="2125088" cy="9110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sv-SE" sz="1400" i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highest</a:t>
            </a:r>
            <a:r>
              <a:rPr lang="sv-SE" sz="14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i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sv-SE" sz="14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i="1" dirty="0" smtClean="0">
                <a:solidFill>
                  <a:schemeClr val="bg1"/>
                </a:solidFill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</a:p>
          <a:p>
            <a:pPr marL="285750" indent="-285750">
              <a:buFont typeface="Symbol"/>
              <a:buChar char=" "/>
            </a:pPr>
            <a:r>
              <a:rPr lang="sv-SE" sz="1400" i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ever</a:t>
            </a:r>
            <a:r>
              <a:rPr lang="sv-SE" sz="14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i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observed</a:t>
            </a:r>
            <a:endParaRPr lang="sv-SE" sz="1400" i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lnSpc>
                <a:spcPct val="80000"/>
              </a:lnSpc>
              <a:buFont typeface="Symbol"/>
              <a:buChar char=" "/>
            </a:pPr>
            <a:endParaRPr lang="sv-SE" sz="1400" i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sv-SE" sz="1400" i="1" dirty="0" err="1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sv-SE" sz="1400" i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eposited</a:t>
            </a:r>
            <a:r>
              <a:rPr lang="sv-SE" sz="14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2.6 </a:t>
            </a:r>
            <a:r>
              <a:rPr lang="sv-SE" sz="14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</a:t>
            </a:r>
            <a:r>
              <a:rPr lang="sv-SE" sz="1400" i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0.3 </a:t>
            </a:r>
            <a:r>
              <a:rPr lang="sv-SE" sz="1400" i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PeV</a:t>
            </a:r>
            <a:endParaRPr lang="sv-SE" sz="1400" i="1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31644" y="4712486"/>
            <a:ext cx="1463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 anisotropies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586120" y="92075"/>
            <a:ext cx="397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SOME OF THE SCIENCE RESULTS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9199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19</a:t>
            </a:fld>
            <a:endParaRPr lang="sv-SE"/>
          </a:p>
        </p:txBody>
      </p:sp>
      <p:grpSp>
        <p:nvGrpSpPr>
          <p:cNvPr id="8" name="Group 7"/>
          <p:cNvGrpSpPr/>
          <p:nvPr/>
        </p:nvGrpSpPr>
        <p:grpSpPr>
          <a:xfrm>
            <a:off x="0" y="1844824"/>
            <a:ext cx="9144000" cy="4248472"/>
            <a:chOff x="0" y="1844824"/>
            <a:chExt cx="9144000" cy="4248472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2008543"/>
              <a:ext cx="9144000" cy="4084753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323528" y="1844824"/>
              <a:ext cx="2952328" cy="64807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664794" y="44624"/>
            <a:ext cx="58144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 MULTI-COMPONENT NEUTRINO OBSERVATORY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5576" y="908720"/>
            <a:ext cx="35189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Surface air shower array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In-ice Gen2 high-energy array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PINGU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Sub-surface radio array?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t="13182" b="25573"/>
          <a:stretch/>
        </p:blipFill>
        <p:spPr>
          <a:xfrm>
            <a:off x="5148064" y="5445224"/>
            <a:ext cx="3990156" cy="976808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5001799" y="836712"/>
            <a:ext cx="3530917" cy="878408"/>
            <a:chOff x="5001799" y="836712"/>
            <a:chExt cx="3530917" cy="878408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>
              <a:lum bright="-20000" contrast="40000"/>
            </a:blip>
            <a:stretch>
              <a:fillRect/>
            </a:stretch>
          </p:blipFill>
          <p:spPr>
            <a:xfrm>
              <a:off x="5001799" y="836712"/>
              <a:ext cx="3530917" cy="87840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  <p:cxnSp>
          <p:nvCxnSpPr>
            <p:cNvPr id="20" name="Straight Connector 19"/>
            <p:cNvCxnSpPr/>
            <p:nvPr/>
          </p:nvCxnSpPr>
          <p:spPr>
            <a:xfrm>
              <a:off x="7452320" y="1340768"/>
              <a:ext cx="0" cy="216024"/>
            </a:xfrm>
            <a:prstGeom prst="line">
              <a:avLst/>
            </a:prstGeom>
            <a:ln w="1905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7452320" y="1556792"/>
              <a:ext cx="1080120" cy="0"/>
            </a:xfrm>
            <a:prstGeom prst="straightConnector1">
              <a:avLst/>
            </a:prstGeom>
            <a:ln w="19050">
              <a:prstDash val="dash"/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7452320" y="1526595"/>
            <a:ext cx="8659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800" b="1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IceCube-HEA</a:t>
            </a:r>
          </a:p>
        </p:txBody>
      </p:sp>
    </p:spTree>
    <p:extLst>
      <p:ext uri="{BB962C8B-B14F-4D97-AF65-F5344CB8AC3E}">
        <p14:creationId xmlns:p14="http://schemas.microsoft.com/office/powerpoint/2010/main" val="1917091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http://www.nikhef.nl/pub/conferences/APP12/img/casa_spitz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76"/>
            <a:ext cx="9324528" cy="699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36712" y="2130425"/>
            <a:ext cx="7451712" cy="1470025"/>
          </a:xfrm>
        </p:spPr>
        <p:txBody>
          <a:bodyPr>
            <a:normAutofit/>
          </a:bodyPr>
          <a:lstStyle/>
          <a:p>
            <a:r>
              <a:rPr lang="sv-SE" sz="32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Observational</a:t>
            </a:r>
            <a:r>
              <a:rPr lang="sv-SE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32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astroparticle</a:t>
            </a:r>
            <a:r>
              <a:rPr lang="sv-SE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3200" b="1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physics</a:t>
            </a:r>
            <a:r>
              <a:rPr lang="sv-SE" sz="3200" b="1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Sweden</a:t>
            </a:r>
            <a:endParaRPr lang="sv-SE" sz="3200" b="1" dirty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60776"/>
            <a:ext cx="6400800" cy="1752600"/>
          </a:xfrm>
        </p:spPr>
        <p:txBody>
          <a:bodyPr>
            <a:normAutofit/>
          </a:bodyPr>
          <a:lstStyle/>
          <a:p>
            <a:r>
              <a:rPr lang="sv-SE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Olga </a:t>
            </a:r>
            <a:r>
              <a:rPr lang="sv-SE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Botner</a:t>
            </a:r>
            <a:r>
              <a:rPr lang="sv-SE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Uppsala </a:t>
            </a:r>
            <a:r>
              <a:rPr lang="sv-SE" sz="2000" dirty="0" err="1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university</a:t>
            </a:r>
            <a:endParaRPr lang="sv-SE" sz="2000" dirty="0" smtClean="0">
              <a:solidFill>
                <a:schemeClr val="bg1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sv-SE" sz="20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2016-05-20</a:t>
            </a:r>
          </a:p>
          <a:p>
            <a:endParaRPr lang="sv-SE" sz="20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1450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971550"/>
            <a:ext cx="47625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20</a:t>
            </a:fld>
            <a:endParaRPr lang="sv-SE"/>
          </a:p>
        </p:txBody>
      </p:sp>
      <p:sp>
        <p:nvSpPr>
          <p:cNvPr id="6" name="TextBox 5"/>
          <p:cNvSpPr txBox="1"/>
          <p:nvPr/>
        </p:nvSpPr>
        <p:spPr>
          <a:xfrm>
            <a:off x="3047860" y="92075"/>
            <a:ext cx="30482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FERMI-LAT – dark </a:t>
            </a:r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matter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107504" y="897468"/>
            <a:ext cx="4464496" cy="72570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sv-SE" sz="1800" dirty="0" smtClean="0">
                <a:latin typeface="Tahoma"/>
                <a:cs typeface="Tahoma"/>
              </a:rPr>
              <a:t>Sweden </a:t>
            </a:r>
            <a:r>
              <a:rPr lang="sv-SE" sz="1800" dirty="0" err="1" smtClean="0">
                <a:latin typeface="Tahoma"/>
                <a:cs typeface="Tahoma"/>
              </a:rPr>
              <a:t>participates</a:t>
            </a:r>
            <a:r>
              <a:rPr lang="sv-SE" sz="1800" dirty="0" smtClean="0">
                <a:latin typeface="Tahoma"/>
                <a:cs typeface="Tahoma"/>
              </a:rPr>
              <a:t> </a:t>
            </a:r>
            <a:r>
              <a:rPr lang="sv-SE" sz="1800" dirty="0" err="1" smtClean="0">
                <a:latin typeface="Tahoma"/>
                <a:cs typeface="Tahoma"/>
              </a:rPr>
              <a:t>since</a:t>
            </a:r>
            <a:r>
              <a:rPr lang="sv-SE" sz="1800" dirty="0" smtClean="0">
                <a:latin typeface="Tahoma"/>
                <a:cs typeface="Tahoma"/>
              </a:rPr>
              <a:t> late ’90s </a:t>
            </a:r>
          </a:p>
          <a:p>
            <a:r>
              <a:rPr lang="sv-SE" sz="1800" dirty="0" err="1" smtClean="0">
                <a:latin typeface="Tahoma"/>
                <a:cs typeface="Tahoma"/>
              </a:rPr>
              <a:t>calorimeter</a:t>
            </a:r>
            <a:r>
              <a:rPr lang="sv-SE" sz="1800" dirty="0" smtClean="0">
                <a:latin typeface="Tahoma"/>
                <a:cs typeface="Tahoma"/>
              </a:rPr>
              <a:t> </a:t>
            </a:r>
            <a:r>
              <a:rPr lang="sv-SE" sz="1800" dirty="0" err="1" smtClean="0">
                <a:latin typeface="Tahoma"/>
                <a:cs typeface="Tahoma"/>
              </a:rPr>
              <a:t>crystals</a:t>
            </a:r>
            <a:r>
              <a:rPr lang="sv-SE" sz="1800" dirty="0">
                <a:latin typeface="Tahoma"/>
                <a:cs typeface="Tahoma"/>
              </a:rPr>
              <a:t> </a:t>
            </a:r>
            <a:r>
              <a:rPr lang="sv-SE" sz="1800" dirty="0" smtClean="0">
                <a:latin typeface="Tahoma"/>
                <a:cs typeface="Tahoma"/>
              </a:rPr>
              <a:t>– </a:t>
            </a:r>
            <a:r>
              <a:rPr lang="sv-SE" sz="1800" dirty="0" err="1" smtClean="0">
                <a:latin typeface="Tahoma"/>
                <a:cs typeface="Tahoma"/>
              </a:rPr>
              <a:t>financed</a:t>
            </a:r>
            <a:r>
              <a:rPr lang="sv-SE" sz="1800" dirty="0" smtClean="0">
                <a:latin typeface="Tahoma"/>
                <a:cs typeface="Tahoma"/>
              </a:rPr>
              <a:t> </a:t>
            </a:r>
            <a:r>
              <a:rPr lang="sv-SE" sz="1800" dirty="0">
                <a:latin typeface="Tahoma"/>
                <a:cs typeface="Tahoma"/>
              </a:rPr>
              <a:t>by </a:t>
            </a:r>
            <a:r>
              <a:rPr lang="sv-SE" sz="1800" dirty="0" smtClean="0">
                <a:latin typeface="Tahoma"/>
                <a:cs typeface="Tahoma"/>
              </a:rPr>
              <a:t>KAW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0229" y="4796333"/>
            <a:ext cx="302076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cap="small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</a:t>
            </a:r>
            <a:r>
              <a:rPr lang="en-US" cap="smal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ighlights:</a:t>
            </a: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warf galaxy constraints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Galactic Centre excess</a:t>
            </a:r>
          </a:p>
          <a:p>
            <a:endParaRPr lang="en-US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179070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251520" y="3429000"/>
            <a:ext cx="3851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latin typeface="Tahoma"/>
                <a:cs typeface="Tahoma"/>
              </a:rPr>
              <a:t>operations </a:t>
            </a:r>
            <a:r>
              <a:rPr lang="sv-SE" dirty="0" err="1">
                <a:latin typeface="Tahoma"/>
                <a:cs typeface="Tahoma"/>
              </a:rPr>
              <a:t>financed</a:t>
            </a:r>
            <a:r>
              <a:rPr lang="sv-SE" dirty="0">
                <a:latin typeface="Tahoma"/>
                <a:cs typeface="Tahoma"/>
              </a:rPr>
              <a:t> by </a:t>
            </a:r>
            <a:r>
              <a:rPr lang="sv-SE" dirty="0" smtClean="0">
                <a:latin typeface="Tahoma"/>
                <a:cs typeface="Tahoma"/>
              </a:rPr>
              <a:t>SNSB+VR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/>
                <a:cs typeface="Tahoma"/>
              </a:rPr>
              <a:t>running</a:t>
            </a:r>
            <a:r>
              <a:rPr lang="sv-SE" dirty="0" smtClean="0">
                <a:latin typeface="Tahoma"/>
                <a:cs typeface="Tahoma"/>
              </a:rPr>
              <a:t> </a:t>
            </a:r>
            <a:r>
              <a:rPr lang="sv-SE" dirty="0" err="1">
                <a:latin typeface="Tahoma"/>
                <a:cs typeface="Tahoma"/>
              </a:rPr>
              <a:t>until</a:t>
            </a:r>
            <a:r>
              <a:rPr lang="sv-SE" dirty="0">
                <a:latin typeface="Tahoma"/>
                <a:cs typeface="Tahoma"/>
              </a:rPr>
              <a:t> ~</a:t>
            </a:r>
            <a:r>
              <a:rPr lang="sv-SE" dirty="0" smtClean="0">
                <a:latin typeface="Tahoma"/>
                <a:cs typeface="Tahoma"/>
              </a:rPr>
              <a:t>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/>
                <a:cs typeface="Tahoma"/>
              </a:rPr>
              <a:t>Sweden </a:t>
            </a:r>
            <a:r>
              <a:rPr lang="sv-SE" dirty="0">
                <a:latin typeface="Tahoma"/>
                <a:cs typeface="Tahoma"/>
              </a:rPr>
              <a:t>leading DM </a:t>
            </a:r>
            <a:r>
              <a:rPr lang="sv-SE" dirty="0" err="1" smtClean="0">
                <a:latin typeface="Tahoma"/>
                <a:cs typeface="Tahoma"/>
              </a:rPr>
              <a:t>searches</a:t>
            </a:r>
            <a:endParaRPr lang="sv-SE" dirty="0">
              <a:latin typeface="Tahoma"/>
              <a:cs typeface="Tahoma"/>
            </a:endParaRPr>
          </a:p>
          <a:p>
            <a:endParaRPr lang="sv-SE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39752" y="1988840"/>
            <a:ext cx="10801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 </a:t>
            </a:r>
            <a:r>
              <a:rPr lang="sv-SE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modules</a:t>
            </a:r>
            <a:r>
              <a:rPr lang="sv-SE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sv-SE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96 </a:t>
            </a:r>
            <a:r>
              <a:rPr lang="sv-SE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crystals</a:t>
            </a:r>
            <a:endParaRPr lang="sv-SE" sz="12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5" y="2708920"/>
            <a:ext cx="3205821" cy="2114252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5" name="TextBox 14"/>
          <p:cNvSpPr txBox="1"/>
          <p:nvPr/>
        </p:nvSpPr>
        <p:spPr>
          <a:xfrm>
            <a:off x="7089671" y="4221088"/>
            <a:ext cx="12987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PRL 115:231301 (2015</a:t>
            </a:r>
            <a:r>
              <a:rPr lang="en-US" sz="800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endParaRPr lang="sv-SE" sz="800" i="1" dirty="0" err="1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2054" name="Picture 6" descr="http://www.nasa.gov/sites/default/files/styles/full_width/public/heatmap_labels.jpg?itok=DXFY0-8Q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8747" y="4961949"/>
            <a:ext cx="2544332" cy="151110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6" name="Rectangle 15"/>
          <p:cNvSpPr/>
          <p:nvPr/>
        </p:nvSpPr>
        <p:spPr>
          <a:xfrm>
            <a:off x="6732240" y="5225424"/>
            <a:ext cx="2286000" cy="9002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Map </a:t>
            </a:r>
            <a:r>
              <a: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 </a:t>
            </a:r>
            <a:r>
              <a:rPr lang="en-US" sz="105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n-US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-rays </a:t>
            </a:r>
            <a:r>
              <a: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energies between 1 and 3.16 </a:t>
            </a:r>
            <a:r>
              <a:rPr lang="en-US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GeV. Removing </a:t>
            </a:r>
            <a:r>
              <a: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 known </a:t>
            </a:r>
            <a:r>
              <a:rPr lang="en-US" sz="105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n-US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-ray </a:t>
            </a:r>
            <a:r>
              <a: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sources </a:t>
            </a:r>
            <a:r>
              <a:rPr lang="en-US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reveals </a:t>
            </a:r>
            <a:r>
              <a:rPr lang="en-US" sz="10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excess </a:t>
            </a:r>
            <a:r>
              <a:rPr lang="en-US" sz="105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emission. DM annihilation?</a:t>
            </a:r>
            <a:endParaRPr lang="sv-SE" sz="10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107022" y="6150585"/>
            <a:ext cx="145264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Astrophys</a:t>
            </a:r>
            <a:r>
              <a:rPr lang="en-US" sz="800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J. 819:44 (2016</a:t>
            </a:r>
            <a:r>
              <a:rPr lang="en-US" sz="800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sv-SE" sz="800" i="1" dirty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5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21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bright="-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64730" y="640080"/>
            <a:ext cx="7814541" cy="581325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37335" y="92075"/>
            <a:ext cx="246933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FERMI – gamma </a:t>
            </a:r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rays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6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22</a:t>
            </a:fld>
            <a:endParaRPr lang="sv-SE"/>
          </a:p>
        </p:txBody>
      </p:sp>
      <p:sp>
        <p:nvSpPr>
          <p:cNvPr id="6" name="TextBox 5"/>
          <p:cNvSpPr txBox="1"/>
          <p:nvPr/>
        </p:nvSpPr>
        <p:spPr>
          <a:xfrm>
            <a:off x="755576" y="4149080"/>
            <a:ext cx="31683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PARADIGM SHIFT</a:t>
            </a:r>
          </a:p>
          <a:p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Emission from the photosphere of a jet is now considered main candidate for explaining the prompt emission in GRBs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alphaModFix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499992" y="3861048"/>
            <a:ext cx="4241800" cy="247650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sp>
        <p:nvSpPr>
          <p:cNvPr id="8" name="TextBox 7"/>
          <p:cNvSpPr txBox="1"/>
          <p:nvPr/>
        </p:nvSpPr>
        <p:spPr>
          <a:xfrm>
            <a:off x="2738480" y="92075"/>
            <a:ext cx="31640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FERMI – gamma </a:t>
            </a:r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ray</a:t>
            </a:r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bursts</a:t>
            </a:r>
            <a:endParaRPr lang="sv-SE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89829" y="1052736"/>
            <a:ext cx="331236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ost powerful explosions in the universe</a:t>
            </a:r>
          </a:p>
          <a:p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energetically probable sources of UHE CRs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</a:p>
        </p:txBody>
      </p:sp>
      <p:sp>
        <p:nvSpPr>
          <p:cNvPr id="10" name="Rectangle 9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://www.nature.com/polopoly_fs/7.4474.1337162531%21/image/485290a-i2.0.jpg_gen/derivatives/fullsize/485290a-i2.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764704"/>
            <a:ext cx="4392488" cy="313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55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23</a:t>
            </a:fld>
            <a:endParaRPr lang="sv-SE"/>
          </a:p>
        </p:txBody>
      </p:sp>
      <p:sp>
        <p:nvSpPr>
          <p:cNvPr id="7" name="TextBox 6"/>
          <p:cNvSpPr txBox="1"/>
          <p:nvPr/>
        </p:nvSpPr>
        <p:spPr>
          <a:xfrm>
            <a:off x="439976" y="4149080"/>
            <a:ext cx="3585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DM working group leadership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(2013-2014)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9976" y="5188550"/>
            <a:ext cx="2948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warf galaxy constraints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025191" y="92075"/>
            <a:ext cx="10936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H.E.S.S.</a:t>
            </a:r>
            <a:endParaRPr lang="sv-SE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122" name="Picture 2" descr="http://polywww.in2p3.fr/activites/physique/glast/PressFermiHESS/hess_scop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254" y="764704"/>
            <a:ext cx="3880003" cy="290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542818" y="795173"/>
            <a:ext cx="5429781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ain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mission: </a:t>
            </a:r>
          </a:p>
          <a:p>
            <a:r>
              <a:rPr lang="sv-SE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resolve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sources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high-energy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rays</a:t>
            </a:r>
            <a:endParaRPr lang="sv-SE" sz="16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6" name="Picture 2" descr="VHE γ-ray image of the Galactic Centre region.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783"/>
          <a:stretch/>
        </p:blipFill>
        <p:spPr bwMode="auto">
          <a:xfrm>
            <a:off x="5292080" y="1492672"/>
            <a:ext cx="2886925" cy="1616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501008"/>
            <a:ext cx="4176533" cy="295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876256" y="3673504"/>
            <a:ext cx="178927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900" i="1" dirty="0" err="1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Phys.Rev</a:t>
            </a:r>
            <a:r>
              <a:rPr lang="sv-SE" sz="900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sv-SE" sz="900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D90:112012 </a:t>
            </a:r>
            <a:r>
              <a:rPr lang="sv-SE" sz="900" i="1" dirty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(2014) </a:t>
            </a:r>
            <a:r>
              <a:rPr lang="sv-SE" sz="900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en-US" sz="900" dirty="0" err="1" smtClean="0">
              <a:solidFill>
                <a:srgbClr val="00B05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2913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24</a:t>
            </a:fld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2639676" y="76562"/>
            <a:ext cx="3864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CHERENKOV TELESCOPE ARRAY</a:t>
            </a:r>
            <a:endParaRPr lang="sv-SE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4699009"/>
            <a:ext cx="662473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 ESFRI’s road map 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nterest in Sweden in high-energy astrophysics, DM searches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Swedish contributions</a:t>
            </a:r>
          </a:p>
          <a:p>
            <a:pPr marL="742950" lvl="1" indent="-285750">
              <a:buFont typeface="Tahoma" panose="020B0604030504040204" pitchFamily="34" charset="0"/>
              <a:buChar char="‒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calibration devices for the Large Size Telescope (LST)</a:t>
            </a:r>
          </a:p>
          <a:p>
            <a:pPr marL="742950" lvl="1" indent="-285750">
              <a:buFont typeface="Tahoma" panose="020B0604030504040204" pitchFamily="34" charset="0"/>
              <a:buChar char="‒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amera test facility</a:t>
            </a:r>
          </a:p>
          <a:p>
            <a:pPr marL="742950" lvl="1" indent="-285750">
              <a:buFont typeface="Tahoma" panose="020B0604030504040204" pitchFamily="34" charset="0"/>
              <a:buChar char="‒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fundamental physics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wg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leadership 2008-2015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79562" y="670216"/>
            <a:ext cx="6984876" cy="3929763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160441" y="3805063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generation </a:t>
            </a:r>
            <a:r>
              <a:rPr lang="sv-SE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observatory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aiming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sensitivity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5-10 x H.E.S.S.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283153" y="3933056"/>
            <a:ext cx="26543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10’s GeV &lt; E &lt; 100 TeV</a:t>
            </a:r>
          </a:p>
        </p:txBody>
      </p:sp>
    </p:spTree>
    <p:extLst>
      <p:ext uri="{BB962C8B-B14F-4D97-AF65-F5344CB8AC3E}">
        <p14:creationId xmlns:p14="http://schemas.microsoft.com/office/powerpoint/2010/main" val="982913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25</a:t>
            </a:fld>
            <a:endParaRPr lang="sv-SE"/>
          </a:p>
        </p:txBody>
      </p:sp>
      <p:sp>
        <p:nvSpPr>
          <p:cNvPr id="6" name="TextBox 5"/>
          <p:cNvSpPr txBox="1"/>
          <p:nvPr/>
        </p:nvSpPr>
        <p:spPr>
          <a:xfrm>
            <a:off x="4139953" y="1772816"/>
            <a:ext cx="4377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olarization measurements  </a:t>
            </a:r>
          </a:p>
          <a:p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–  a powerful diagnostic for source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emission mechanisms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eometrical and physical effects can be disentangled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6018" y="764704"/>
            <a:ext cx="81947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PoGoLite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a balloon-borne hard X-ray (25-240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keV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polarimeter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optimized for point sources like the Crab pulsar or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Cyg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X-1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72793" y="92075"/>
            <a:ext cx="122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PoGoLite</a:t>
            </a:r>
            <a:endParaRPr lang="sv-SE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39552" y="2051132"/>
            <a:ext cx="5127117" cy="3894949"/>
            <a:chOff x="539552" y="1386417"/>
            <a:chExt cx="5127117" cy="3894949"/>
          </a:xfrm>
        </p:grpSpPr>
        <p:grpSp>
          <p:nvGrpSpPr>
            <p:cNvPr id="10" name="Group 9"/>
            <p:cNvGrpSpPr/>
            <p:nvPr/>
          </p:nvGrpSpPr>
          <p:grpSpPr>
            <a:xfrm>
              <a:off x="539552" y="1386417"/>
              <a:ext cx="5127117" cy="3894949"/>
              <a:chOff x="539552" y="1386417"/>
              <a:chExt cx="5127117" cy="3894949"/>
            </a:xfrm>
          </p:grpSpPr>
          <p:pic>
            <p:nvPicPr>
              <p:cNvPr id="6146" name="Picture 2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39552" y="1386417"/>
                <a:ext cx="1634434" cy="180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47" name="Picture 3"/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147091" y="1676520"/>
                <a:ext cx="1045464" cy="186903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6148" name="Picture 4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74803" y="3545100"/>
                <a:ext cx="3191866" cy="16258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7" name="Rectangle 6"/>
              <p:cNvSpPr/>
              <p:nvPr/>
            </p:nvSpPr>
            <p:spPr>
              <a:xfrm>
                <a:off x="2017603" y="4366966"/>
                <a:ext cx="914400" cy="914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sp>
          <p:nvSpPr>
            <p:cNvPr id="15" name="Rectangle 14"/>
            <p:cNvSpPr/>
            <p:nvPr/>
          </p:nvSpPr>
          <p:spPr>
            <a:xfrm>
              <a:off x="1259586" y="2729217"/>
              <a:ext cx="914400" cy="914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46268" y="5350381"/>
            <a:ext cx="29410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Where </a:t>
            </a: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does high-energy emission occur in the Crab magnetosphere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25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311147" y="3825292"/>
            <a:ext cx="3519670" cy="235897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cxnSp>
        <p:nvCxnSpPr>
          <p:cNvPr id="16" name="Straight Connector 15"/>
          <p:cNvCxnSpPr/>
          <p:nvPr/>
        </p:nvCxnSpPr>
        <p:spPr>
          <a:xfrm>
            <a:off x="3972792" y="4361712"/>
            <a:ext cx="3047479" cy="6964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 noChangeAspect="1"/>
          </p:cNvCxnSpPr>
          <p:nvPr/>
        </p:nvCxnSpPr>
        <p:spPr>
          <a:xfrm flipV="1">
            <a:off x="4586139" y="5058159"/>
            <a:ext cx="2435147" cy="5910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446397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664509" y="770253"/>
            <a:ext cx="3628021" cy="2514731"/>
            <a:chOff x="539552" y="986277"/>
            <a:chExt cx="3628021" cy="251473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/>
            <a:srcRect l="18148" t="13456"/>
            <a:stretch/>
          </p:blipFill>
          <p:spPr>
            <a:xfrm>
              <a:off x="539552" y="986277"/>
              <a:ext cx="3600400" cy="251473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</p:pic>
        <p:sp>
          <p:nvSpPr>
            <p:cNvPr id="12" name="TextBox 11"/>
            <p:cNvSpPr txBox="1"/>
            <p:nvPr/>
          </p:nvSpPr>
          <p:spPr>
            <a:xfrm>
              <a:off x="3203848" y="1484784"/>
              <a:ext cx="96372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Landing</a:t>
              </a:r>
            </a:p>
            <a:p>
              <a:r>
                <a:rPr lang="en-US" sz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2013-07-26</a:t>
              </a:r>
            </a:p>
            <a:p>
              <a:r>
                <a:rPr lang="en-US" sz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Norilsk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040773" y="2762344"/>
              <a:ext cx="963725" cy="67710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Launch</a:t>
              </a:r>
            </a:p>
            <a:p>
              <a:r>
                <a:rPr lang="en-US" sz="1200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2013-07-12</a:t>
              </a:r>
            </a:p>
            <a:p>
              <a:r>
                <a:rPr lang="en-US" sz="1200" dirty="0" err="1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Esrange</a:t>
              </a:r>
              <a:endParaRPr 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26</a:t>
            </a:fld>
            <a:endParaRPr lang="sv-SE"/>
          </a:p>
        </p:txBody>
      </p:sp>
      <p:grpSp>
        <p:nvGrpSpPr>
          <p:cNvPr id="9" name="Group 8"/>
          <p:cNvGrpSpPr/>
          <p:nvPr/>
        </p:nvGrpSpPr>
        <p:grpSpPr>
          <a:xfrm>
            <a:off x="4355976" y="645110"/>
            <a:ext cx="4649833" cy="2980563"/>
            <a:chOff x="251520" y="743612"/>
            <a:chExt cx="4649833" cy="298056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t="6139"/>
            <a:stretch/>
          </p:blipFill>
          <p:spPr>
            <a:xfrm>
              <a:off x="251520" y="743612"/>
              <a:ext cx="4649833" cy="2980563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2195736" y="2564904"/>
              <a:ext cx="2376264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l-GR" dirty="0"/>
                <a:t>Π = (18.4+9.8-10.6)</a:t>
              </a:r>
              <a:r>
                <a:rPr lang="el-GR" dirty="0" smtClean="0"/>
                <a:t>% </a:t>
              </a:r>
              <a:r>
                <a:rPr lang="el-GR" dirty="0"/>
                <a:t>Ψ=(142.2±16.0)°</a:t>
              </a:r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788024" y="3356992"/>
            <a:ext cx="28151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M. Chauvin et al, MNRAS </a:t>
            </a:r>
            <a:r>
              <a:rPr lang="en-US" sz="1000" i="1" dirty="0" err="1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Lett</a:t>
            </a:r>
            <a:r>
              <a:rPr lang="en-US" sz="1000" i="1" dirty="0" smtClean="0">
                <a:solidFill>
                  <a:srgbClr val="00B05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456:L84 (2016)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55976" y="3789040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olarization results in hard X-ray band</a:t>
            </a:r>
          </a:p>
          <a:p>
            <a:pPr algn="ctr"/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from </a:t>
            </a:r>
            <a:r>
              <a:rPr lang="en-US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PoGoLite</a:t>
            </a:r>
            <a:r>
              <a:rPr 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2013 flight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3458" y="3284984"/>
            <a:ext cx="2099662" cy="31683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6" name="TextBox 15"/>
          <p:cNvSpPr txBox="1"/>
          <p:nvPr/>
        </p:nvSpPr>
        <p:spPr>
          <a:xfrm>
            <a:off x="3275856" y="4976008"/>
            <a:ext cx="56886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pgraded mission POGO+ flies summer 2016</a:t>
            </a:r>
          </a:p>
          <a:p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miniaturized instrument concept proposed for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a national satellite SPHINX, for GRB polarization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measurements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72793" y="92075"/>
            <a:ext cx="122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PoGoLite</a:t>
            </a:r>
            <a:endParaRPr lang="sv-SE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13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27</a:t>
            </a:fld>
            <a:endParaRPr lang="sv-SE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67544" y="980728"/>
            <a:ext cx="4464496" cy="4106083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latinLnBrk="1" hangingPunct="0">
              <a:spcBef>
                <a:spcPts val="0"/>
              </a:spcBef>
              <a:buNone/>
            </a:pPr>
            <a:r>
              <a:rPr lang="sv-SE" sz="2600" dirty="0" smtClean="0">
                <a:latin typeface="Tahoma"/>
                <a:cs typeface="Tahoma"/>
              </a:rPr>
              <a:t>Sweden </a:t>
            </a:r>
            <a:r>
              <a:rPr lang="sv-SE" sz="2600" dirty="0" err="1" smtClean="0">
                <a:latin typeface="Tahoma"/>
                <a:cs typeface="Tahoma"/>
              </a:rPr>
              <a:t>members</a:t>
            </a:r>
            <a:r>
              <a:rPr lang="sv-SE" sz="2600" dirty="0" smtClean="0">
                <a:latin typeface="Tahoma"/>
                <a:cs typeface="Tahoma"/>
              </a:rPr>
              <a:t> </a:t>
            </a:r>
            <a:r>
              <a:rPr lang="sv-SE" sz="2600" dirty="0" err="1" smtClean="0">
                <a:latin typeface="Tahoma"/>
                <a:cs typeface="Tahoma"/>
              </a:rPr>
              <a:t>since</a:t>
            </a:r>
            <a:r>
              <a:rPr lang="sv-SE" sz="2600" dirty="0" smtClean="0">
                <a:latin typeface="Tahoma"/>
                <a:cs typeface="Tahoma"/>
              </a:rPr>
              <a:t> 2015</a:t>
            </a:r>
            <a:endParaRPr lang="sv-SE" sz="2600" b="1" dirty="0" smtClean="0">
              <a:latin typeface="Tahoma"/>
              <a:cs typeface="Tahoma"/>
            </a:endParaRPr>
          </a:p>
          <a:p>
            <a:pPr marL="0" indent="0" latinLnBrk="1" hangingPunct="0">
              <a:spcBef>
                <a:spcPts val="0"/>
              </a:spcBef>
              <a:buFont typeface="Arial" panose="020B0604020202020204" pitchFamily="34" charset="0"/>
              <a:buNone/>
            </a:pPr>
            <a:endParaRPr lang="sv-SE" sz="2300" b="1" dirty="0" smtClean="0">
              <a:latin typeface="Tahoma"/>
              <a:cs typeface="Tahoma"/>
            </a:endParaRPr>
          </a:p>
          <a:p>
            <a:pPr marL="0" indent="0" latinLnBrk="1" hangingPunc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v-SE" sz="2600" b="1" dirty="0" err="1" smtClean="0">
                <a:latin typeface="Tahoma"/>
                <a:cs typeface="Tahoma"/>
              </a:rPr>
              <a:t>Contributions</a:t>
            </a:r>
            <a:r>
              <a:rPr lang="sv-SE" sz="2600" b="1" dirty="0" smtClean="0">
                <a:latin typeface="Tahoma"/>
                <a:cs typeface="Tahoma"/>
              </a:rPr>
              <a:t>: </a:t>
            </a:r>
          </a:p>
          <a:p>
            <a:pPr marL="0" indent="0" latinLnBrk="1" hangingPunc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v-SE" sz="2300" b="1" dirty="0" smtClean="0">
                <a:latin typeface="Tahoma"/>
                <a:cs typeface="Tahoma"/>
              </a:rPr>
              <a:t> </a:t>
            </a:r>
          </a:p>
          <a:p>
            <a:pPr latinLnBrk="1" hangingPunct="0">
              <a:spcBef>
                <a:spcPts val="0"/>
              </a:spcBef>
            </a:pPr>
            <a:r>
              <a:rPr lang="sv-SE" sz="2600" dirty="0" err="1" smtClean="0">
                <a:latin typeface="Tahoma"/>
                <a:cs typeface="Tahoma"/>
              </a:rPr>
              <a:t>European</a:t>
            </a:r>
            <a:r>
              <a:rPr lang="sv-SE" sz="2600" dirty="0" smtClean="0">
                <a:latin typeface="Tahoma"/>
                <a:cs typeface="Tahoma"/>
              </a:rPr>
              <a:t> </a:t>
            </a:r>
            <a:r>
              <a:rPr lang="sv-SE" sz="2600" dirty="0" err="1" smtClean="0">
                <a:latin typeface="Tahoma"/>
                <a:cs typeface="Tahoma"/>
              </a:rPr>
              <a:t>analysis</a:t>
            </a:r>
            <a:r>
              <a:rPr lang="sv-SE" sz="2600" dirty="0" smtClean="0">
                <a:latin typeface="Tahoma"/>
                <a:cs typeface="Tahoma"/>
              </a:rPr>
              <a:t> </a:t>
            </a:r>
            <a:r>
              <a:rPr lang="sv-SE" sz="2600" dirty="0" err="1" smtClean="0">
                <a:latin typeface="Tahoma"/>
                <a:cs typeface="Tahoma"/>
              </a:rPr>
              <a:t>facility</a:t>
            </a:r>
            <a:r>
              <a:rPr lang="sv-SE" sz="2600" dirty="0" smtClean="0">
                <a:latin typeface="Tahoma"/>
                <a:cs typeface="Tahoma"/>
              </a:rPr>
              <a:t> (SU/KTH)</a:t>
            </a:r>
          </a:p>
          <a:p>
            <a:pPr latinLnBrk="1" hangingPunct="0">
              <a:spcBef>
                <a:spcPts val="0"/>
              </a:spcBef>
            </a:pPr>
            <a:r>
              <a:rPr lang="sv-SE" sz="2600" dirty="0" err="1" smtClean="0">
                <a:latin typeface="Tahoma"/>
                <a:cs typeface="Tahoma"/>
              </a:rPr>
              <a:t>computing</a:t>
            </a:r>
            <a:r>
              <a:rPr lang="sv-SE" sz="2600" dirty="0" smtClean="0">
                <a:latin typeface="Tahoma"/>
                <a:cs typeface="Tahoma"/>
              </a:rPr>
              <a:t> </a:t>
            </a:r>
            <a:r>
              <a:rPr lang="sv-SE" sz="2600" dirty="0" err="1" smtClean="0">
                <a:latin typeface="Tahoma"/>
                <a:cs typeface="Tahoma"/>
              </a:rPr>
              <a:t>infrastructure</a:t>
            </a:r>
            <a:r>
              <a:rPr lang="sv-SE" sz="2600" dirty="0" smtClean="0">
                <a:latin typeface="Tahoma"/>
                <a:cs typeface="Tahoma"/>
              </a:rPr>
              <a:t> LNGS</a:t>
            </a:r>
          </a:p>
          <a:p>
            <a:pPr latinLnBrk="1" hangingPunct="0">
              <a:spcBef>
                <a:spcPts val="0"/>
              </a:spcBef>
            </a:pPr>
            <a:r>
              <a:rPr lang="sv-SE" sz="2600" dirty="0" err="1" smtClean="0">
                <a:latin typeface="Tahoma"/>
                <a:cs typeface="Tahoma"/>
              </a:rPr>
              <a:t>various</a:t>
            </a:r>
            <a:r>
              <a:rPr lang="sv-SE" sz="2600" dirty="0" smtClean="0">
                <a:latin typeface="Tahoma"/>
                <a:cs typeface="Tahoma"/>
              </a:rPr>
              <a:t> </a:t>
            </a:r>
            <a:r>
              <a:rPr lang="sv-SE" sz="2600" dirty="0" err="1" smtClean="0">
                <a:latin typeface="Tahoma"/>
                <a:cs typeface="Tahoma"/>
              </a:rPr>
              <a:t>physics</a:t>
            </a:r>
            <a:r>
              <a:rPr lang="sv-SE" sz="2600" dirty="0" smtClean="0">
                <a:latin typeface="Tahoma"/>
                <a:cs typeface="Tahoma"/>
              </a:rPr>
              <a:t> </a:t>
            </a:r>
            <a:r>
              <a:rPr lang="sv-SE" sz="2600" dirty="0" err="1" smtClean="0">
                <a:latin typeface="Tahoma"/>
                <a:cs typeface="Tahoma"/>
              </a:rPr>
              <a:t>analysis</a:t>
            </a:r>
            <a:endParaRPr lang="sv-SE" sz="2600" dirty="0" smtClean="0">
              <a:latin typeface="Tahoma"/>
              <a:cs typeface="Tahoma"/>
            </a:endParaRPr>
          </a:p>
          <a:p>
            <a:pPr marL="0" indent="0" latinLnBrk="1" hangingPunct="0">
              <a:spcBef>
                <a:spcPts val="0"/>
              </a:spcBef>
              <a:buFont typeface="Arial" panose="020B0604020202020204" pitchFamily="34" charset="0"/>
              <a:buNone/>
            </a:pPr>
            <a:endParaRPr lang="sv-SE" sz="2300" b="1" dirty="0" smtClean="0">
              <a:latin typeface="Tahoma"/>
              <a:cs typeface="Tahoma"/>
            </a:endParaRPr>
          </a:p>
          <a:p>
            <a:pPr marL="0" indent="0" latinLnBrk="1" hangingPunct="0">
              <a:spcBef>
                <a:spcPts val="0"/>
              </a:spcBef>
              <a:buFont typeface="Arial" panose="020B0604020202020204" pitchFamily="34" charset="0"/>
              <a:buNone/>
            </a:pPr>
            <a:endParaRPr lang="sv-SE" sz="2300" dirty="0" smtClean="0">
              <a:latin typeface="Tahoma"/>
              <a:cs typeface="Tahoma"/>
            </a:endParaRPr>
          </a:p>
          <a:p>
            <a:pPr marL="0" indent="0" latinLnBrk="1" hangingPunct="0">
              <a:spcBef>
                <a:spcPts val="0"/>
              </a:spcBef>
              <a:buFont typeface="Arial" panose="020B0604020202020204" pitchFamily="34" charset="0"/>
              <a:buNone/>
            </a:pPr>
            <a:endParaRPr lang="sv-SE" sz="2300" b="1" dirty="0" smtClean="0">
              <a:latin typeface="Tahoma"/>
              <a:cs typeface="Tahoma"/>
            </a:endParaRPr>
          </a:p>
          <a:p>
            <a:pPr marL="0" indent="0" latinLnBrk="1" hangingPunct="0"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sv-SE" sz="2600" b="1" dirty="0" smtClean="0">
                <a:latin typeface="Tahoma"/>
                <a:cs typeface="Tahoma"/>
              </a:rPr>
              <a:t>Status</a:t>
            </a:r>
            <a:r>
              <a:rPr lang="sv-SE" sz="2600" dirty="0" smtClean="0">
                <a:latin typeface="Tahoma"/>
                <a:cs typeface="Tahoma"/>
              </a:rPr>
              <a:t>: </a:t>
            </a:r>
          </a:p>
          <a:p>
            <a:pPr marL="0" indent="0" latinLnBrk="1" hangingPunct="0">
              <a:spcBef>
                <a:spcPts val="0"/>
              </a:spcBef>
              <a:buFont typeface="Arial" panose="020B0604020202020204" pitchFamily="34" charset="0"/>
              <a:buNone/>
            </a:pPr>
            <a:endParaRPr lang="sv-SE" sz="2600" dirty="0" smtClean="0">
              <a:latin typeface="Tahoma"/>
              <a:cs typeface="Tahoma"/>
            </a:endParaRPr>
          </a:p>
          <a:p>
            <a:pPr latinLnBrk="1" hangingPunct="0">
              <a:spcBef>
                <a:spcPts val="0"/>
              </a:spcBef>
            </a:pPr>
            <a:r>
              <a:rPr lang="sv-SE" sz="2600" dirty="0" smtClean="0">
                <a:latin typeface="Tahoma"/>
                <a:cs typeface="Tahoma"/>
              </a:rPr>
              <a:t>XENON1T </a:t>
            </a:r>
            <a:r>
              <a:rPr lang="sv-SE" sz="2600" dirty="0" err="1" smtClean="0">
                <a:latin typeface="Tahoma"/>
                <a:cs typeface="Tahoma"/>
              </a:rPr>
              <a:t>inaugurated</a:t>
            </a:r>
            <a:r>
              <a:rPr lang="sv-SE" sz="2600" dirty="0" smtClean="0">
                <a:latin typeface="Tahoma"/>
                <a:cs typeface="Tahoma"/>
              </a:rPr>
              <a:t>: </a:t>
            </a:r>
            <a:r>
              <a:rPr lang="sv-SE" sz="2000" dirty="0" smtClean="0">
                <a:latin typeface="Tahoma"/>
                <a:cs typeface="Tahoma"/>
              </a:rPr>
              <a:t>Nov 17, 2015</a:t>
            </a:r>
          </a:p>
          <a:p>
            <a:pPr latinLnBrk="1" hangingPunct="0">
              <a:spcBef>
                <a:spcPts val="0"/>
              </a:spcBef>
            </a:pPr>
            <a:r>
              <a:rPr lang="sv-SE" sz="2600" dirty="0" err="1" smtClean="0">
                <a:latin typeface="Tahoma"/>
                <a:cs typeface="Tahoma"/>
              </a:rPr>
              <a:t>now</a:t>
            </a:r>
            <a:r>
              <a:rPr lang="sv-SE" sz="2600" dirty="0" smtClean="0">
                <a:latin typeface="Tahoma"/>
                <a:cs typeface="Tahoma"/>
              </a:rPr>
              <a:t> </a:t>
            </a:r>
            <a:r>
              <a:rPr lang="sv-SE" sz="2600" dirty="0" err="1" smtClean="0">
                <a:latin typeface="Tahoma"/>
                <a:cs typeface="Tahoma"/>
              </a:rPr>
              <a:t>filling</a:t>
            </a:r>
            <a:r>
              <a:rPr lang="sv-SE" sz="2600" dirty="0" smtClean="0">
                <a:latin typeface="Tahoma"/>
                <a:cs typeface="Tahoma"/>
              </a:rPr>
              <a:t> XENON! </a:t>
            </a:r>
          </a:p>
          <a:p>
            <a:pPr latinLnBrk="1" hangingPunct="0">
              <a:spcBef>
                <a:spcPts val="0"/>
              </a:spcBef>
            </a:pPr>
            <a:endParaRPr lang="sv-SE" sz="2300" dirty="0">
              <a:latin typeface="Tahoma"/>
              <a:cs typeface="Tahoma"/>
              <a:sym typeface="Wingdings" panose="05000000000000000000" pitchFamily="2" charset="2"/>
            </a:endParaRPr>
          </a:p>
          <a:p>
            <a:pPr latinLnBrk="1" hangingPunct="0">
              <a:spcBef>
                <a:spcPts val="0"/>
              </a:spcBef>
            </a:pPr>
            <a:r>
              <a:rPr lang="sv-SE" altLang="sv-SE" sz="2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</a:t>
            </a:r>
            <a:r>
              <a:rPr lang="sv-SE" altLang="sv-SE" sz="26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 </a:t>
            </a:r>
            <a:r>
              <a:rPr lang="sv-SE" sz="2600" dirty="0" smtClean="0">
                <a:latin typeface="Tahoma"/>
                <a:cs typeface="Tahoma"/>
                <a:sym typeface="Wingdings" panose="05000000000000000000" pitchFamily="2" charset="2"/>
              </a:rPr>
              <a:t>XENONNT (~ 7 t </a:t>
            </a:r>
            <a:r>
              <a:rPr lang="sv-SE" sz="2600" dirty="0" err="1" smtClean="0">
                <a:latin typeface="Tahoma"/>
                <a:cs typeface="Tahoma"/>
                <a:sym typeface="Wingdings" panose="05000000000000000000" pitchFamily="2" charset="2"/>
              </a:rPr>
              <a:t>upgrade</a:t>
            </a:r>
            <a:r>
              <a:rPr lang="sv-SE" sz="2600" dirty="0" smtClean="0">
                <a:latin typeface="Tahoma"/>
                <a:cs typeface="Tahoma"/>
                <a:sym typeface="Wingdings" panose="05000000000000000000" pitchFamily="2" charset="2"/>
              </a:rPr>
              <a:t>)</a:t>
            </a:r>
            <a:endParaRPr lang="sv-SE" sz="2600" dirty="0">
              <a:latin typeface="Tahoma"/>
              <a:cs typeface="Tahoma"/>
              <a:sym typeface="Wingdings" panose="05000000000000000000" pitchFamily="2" charset="2"/>
            </a:endParaRPr>
          </a:p>
          <a:p>
            <a:pPr marL="0" indent="0" latinLnBrk="1" hangingPunct="0">
              <a:spcBef>
                <a:spcPts val="0"/>
              </a:spcBef>
              <a:buNone/>
            </a:pPr>
            <a:r>
              <a:rPr lang="sv-SE" sz="2600" dirty="0" smtClean="0">
                <a:latin typeface="Tahoma"/>
                <a:cs typeface="Tahoma"/>
                <a:sym typeface="Wingdings" panose="05000000000000000000" pitchFamily="2" charset="2"/>
              </a:rPr>
              <a:t>         </a:t>
            </a:r>
            <a:r>
              <a:rPr lang="sv-SE" sz="2600" dirty="0" err="1" smtClean="0">
                <a:latin typeface="Tahoma"/>
                <a:cs typeface="Tahoma"/>
                <a:sym typeface="Wingdings" panose="05000000000000000000" pitchFamily="2" charset="2"/>
              </a:rPr>
              <a:t>first</a:t>
            </a:r>
            <a:r>
              <a:rPr lang="sv-SE" sz="2600" dirty="0" smtClean="0">
                <a:latin typeface="Tahoma"/>
                <a:cs typeface="Tahoma"/>
                <a:sym typeface="Wingdings" panose="05000000000000000000" pitchFamily="2" charset="2"/>
              </a:rPr>
              <a:t> parts </a:t>
            </a:r>
            <a:r>
              <a:rPr lang="sv-SE" sz="2600" dirty="0" err="1" smtClean="0">
                <a:latin typeface="Tahoma"/>
                <a:cs typeface="Tahoma"/>
                <a:sym typeface="Wingdings" panose="05000000000000000000" pitchFamily="2" charset="2"/>
              </a:rPr>
              <a:t>purchased</a:t>
            </a:r>
            <a:endParaRPr lang="sv-SE" sz="2600" dirty="0">
              <a:latin typeface="Tahoma"/>
              <a:cs typeface="Tahoma"/>
              <a:sym typeface="Wingdings" panose="05000000000000000000" pitchFamily="2" charset="2"/>
            </a:endParaRPr>
          </a:p>
          <a:p>
            <a:pPr marL="0" indent="0" latinLnBrk="1" hangingPunct="0">
              <a:spcBef>
                <a:spcPts val="0"/>
              </a:spcBef>
              <a:buNone/>
            </a:pPr>
            <a:endParaRPr lang="sv-SE" sz="1800" dirty="0" smtClean="0">
              <a:latin typeface="Tahoma"/>
              <a:cs typeface="Tahoma"/>
            </a:endParaRPr>
          </a:p>
          <a:p>
            <a:endParaRPr lang="sv-SE" sz="18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3453"/>
          <a:stretch/>
        </p:blipFill>
        <p:spPr bwMode="auto">
          <a:xfrm>
            <a:off x="4788024" y="980728"/>
            <a:ext cx="4139489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8" name="TextBox 7"/>
          <p:cNvSpPr txBox="1"/>
          <p:nvPr/>
        </p:nvSpPr>
        <p:spPr>
          <a:xfrm>
            <a:off x="611560" y="5013176"/>
            <a:ext cx="247191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atinLnBrk="1" hangingPunct="0"/>
            <a:r>
              <a:rPr lang="sv-SE" b="1" dirty="0" err="1">
                <a:latin typeface="Tahoma"/>
                <a:cs typeface="Tahoma"/>
              </a:rPr>
              <a:t>Finance</a:t>
            </a:r>
            <a:r>
              <a:rPr lang="sv-SE" b="1" dirty="0">
                <a:latin typeface="Tahoma"/>
                <a:cs typeface="Tahoma"/>
              </a:rPr>
              <a:t>:</a:t>
            </a:r>
          </a:p>
          <a:p>
            <a:pPr latinLnBrk="1" hangingPunct="0"/>
            <a:endParaRPr lang="sv-SE" b="1" dirty="0">
              <a:latin typeface="Tahoma"/>
              <a:cs typeface="Tahoma"/>
            </a:endParaRPr>
          </a:p>
          <a:p>
            <a:pPr latinLnBrk="1" hangingPunct="0">
              <a:spcBef>
                <a:spcPts val="0"/>
              </a:spcBef>
            </a:pPr>
            <a:r>
              <a:rPr lang="sv-SE" dirty="0">
                <a:latin typeface="Tahoma"/>
                <a:cs typeface="Tahoma"/>
              </a:rPr>
              <a:t>KAW (29 MSEK)</a:t>
            </a:r>
          </a:p>
          <a:p>
            <a:pPr latinLnBrk="1" hangingPunct="0">
              <a:spcBef>
                <a:spcPts val="0"/>
              </a:spcBef>
            </a:pPr>
            <a:r>
              <a:rPr lang="sv-SE" dirty="0" err="1">
                <a:latin typeface="Tahoma"/>
                <a:cs typeface="Tahoma"/>
              </a:rPr>
              <a:t>fully</a:t>
            </a:r>
            <a:r>
              <a:rPr lang="sv-SE" dirty="0">
                <a:latin typeface="Tahoma"/>
                <a:cs typeface="Tahoma"/>
              </a:rPr>
              <a:t> </a:t>
            </a:r>
            <a:r>
              <a:rPr lang="sv-SE" dirty="0" err="1">
                <a:latin typeface="Tahoma"/>
                <a:cs typeface="Tahoma"/>
              </a:rPr>
              <a:t>funded</a:t>
            </a:r>
            <a:r>
              <a:rPr lang="sv-SE" dirty="0">
                <a:latin typeface="Tahoma"/>
                <a:cs typeface="Tahoma"/>
              </a:rPr>
              <a:t> </a:t>
            </a:r>
            <a:r>
              <a:rPr lang="sv-SE" dirty="0" err="1">
                <a:latin typeface="Tahoma"/>
                <a:cs typeface="Tahoma"/>
              </a:rPr>
              <a:t>until</a:t>
            </a:r>
            <a:r>
              <a:rPr lang="sv-SE" dirty="0">
                <a:latin typeface="Tahoma"/>
                <a:cs typeface="Tahoma"/>
              </a:rPr>
              <a:t> 2020</a:t>
            </a:r>
            <a:endParaRPr lang="en-US" dirty="0" err="1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72793" y="92075"/>
            <a:ext cx="1001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XENON</a:t>
            </a:r>
            <a:endParaRPr lang="sv-SE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594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40C75-7F2F-46FF-B1E2-E542F46C1EE5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28</a:t>
            </a:fld>
            <a:endParaRPr lang="sv-SE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4295481" y="2996952"/>
            <a:ext cx="4452983" cy="3457808"/>
            <a:chOff x="156117" y="0"/>
            <a:chExt cx="8831766" cy="6858000"/>
          </a:xfrm>
        </p:grpSpPr>
        <p:pic>
          <p:nvPicPr>
            <p:cNvPr id="5" name="Picture 4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6117" y="0"/>
              <a:ext cx="8831766" cy="6858000"/>
            </a:xfrm>
            <a:prstGeom prst="rect">
              <a:avLst/>
            </a:prstGeom>
          </p:spPr>
        </p:pic>
        <p:pic>
          <p:nvPicPr>
            <p:cNvPr id="6" name="Picture 5" descr="Screen Clipping"/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70" b="89881" l="9971" r="90610">
                          <a14:foregroundMark x1="34656" y1="45833" x2="38432" y2="53869"/>
                          <a14:foregroundMark x1="38238" y1="53720" x2="40271" y2="57738"/>
                          <a14:foregroundMark x1="40077" y1="57440" x2="40852" y2="59077"/>
                          <a14:foregroundMark x1="40949" y1="59226" x2="42401" y2="60714"/>
                          <a14:foregroundMark x1="42498" y1="61012" x2="44821" y2="63244"/>
                          <a14:foregroundMark x1="44530" y1="63393" x2="47241" y2="65476"/>
                          <a14:foregroundMark x1="47338" y1="65923" x2="50532" y2="67708"/>
                          <a14:foregroundMark x1="50532" y1="68006" x2="54501" y2="70238"/>
                          <a14:foregroundMark x1="54211" y1="69940" x2="55954" y2="70238"/>
                          <a14:foregroundMark x1="56147" y1="70536" x2="60503" y2="70685"/>
                          <a14:foregroundMark x1="60407" y1="70833" x2="64956" y2="70089"/>
                          <a14:foregroundMark x1="65247" y1="70089" x2="69313" y2="69494"/>
                          <a14:foregroundMark x1="69797" y1="69643" x2="73766" y2="68304"/>
                          <a14:foregroundMark x1="73863" y1="68601" x2="76960" y2="66667"/>
                          <a14:foregroundMark x1="77057" y1="66964" x2="81317" y2="64137"/>
                          <a14:foregroundMark x1="81317" y1="64286" x2="90610" y2="56845"/>
                          <a14:backgroundMark x1="43562" y1="93304" x2="43466" y2="62649"/>
                          <a14:backgroundMark x1="43562" y1="63393" x2="51500" y2="69196"/>
                          <a14:backgroundMark x1="51597" y1="69792" x2="60116" y2="71875"/>
                          <a14:backgroundMark x1="59051" y1="71875" x2="71055" y2="70089"/>
                          <a14:backgroundMark x1="51404" y1="58333" x2="51307" y2="67262"/>
                          <a14:backgroundMark x1="47435" y1="59673" x2="47338" y2="64583"/>
                          <a14:backgroundMark x1="46951" y1="63690" x2="42982" y2="60565"/>
                          <a14:backgroundMark x1="55082" y1="68899" x2="62052" y2="65327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2231" y="800708"/>
              <a:ext cx="8162217" cy="5832648"/>
            </a:xfrm>
            <a:prstGeom prst="rect">
              <a:avLst/>
            </a:prstGeom>
          </p:spPr>
        </p:pic>
      </p:grpSp>
      <p:sp>
        <p:nvSpPr>
          <p:cNvPr id="8" name="TextBox 7"/>
          <p:cNvSpPr txBox="1"/>
          <p:nvPr/>
        </p:nvSpPr>
        <p:spPr>
          <a:xfrm>
            <a:off x="2991599" y="44624"/>
            <a:ext cx="38340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n-</a:t>
            </a:r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</a:t>
            </a:r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antarctic</a:t>
            </a:r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radio </a:t>
            </a:r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detector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1566602"/>
            <a:ext cx="326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ARIANNA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(at the Ross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Shelf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sv-SE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1924373"/>
            <a:ext cx="371159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funded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protoyping</a:t>
            </a:r>
            <a:endParaRPr lang="sv-SE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sv-SE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threshold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i="1" dirty="0">
                <a:latin typeface="Times" pitchFamily="18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~ 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sv-SE" sz="14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radio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attenuation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length</a:t>
            </a:r>
            <a:r>
              <a:rPr 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4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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300 </a:t>
            </a:r>
            <a:r>
              <a:rPr 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– 500 m </a:t>
            </a:r>
            <a:endParaRPr lang="sv-SE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cceptance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4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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horizontal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/down-going</a:t>
            </a:r>
          </a:p>
        </p:txBody>
      </p:sp>
      <p:sp>
        <p:nvSpPr>
          <p:cNvPr id="35" name="Rectangle 34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1250186" y="693928"/>
            <a:ext cx="6643628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xistence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UHE CRs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guarantees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flux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cosmogenic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neutrinos </a:t>
            </a: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4572000" y="1340768"/>
            <a:ext cx="4103488" cy="864096"/>
            <a:chOff x="1403648" y="1340768"/>
            <a:chExt cx="4103488" cy="864096"/>
          </a:xfrm>
        </p:grpSpPr>
        <p:sp>
          <p:nvSpPr>
            <p:cNvPr id="39" name="TextBox 38"/>
            <p:cNvSpPr txBox="1"/>
            <p:nvPr/>
          </p:nvSpPr>
          <p:spPr>
            <a:xfrm>
              <a:off x="1403648" y="1340768"/>
              <a:ext cx="25095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dirty="0" err="1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p+</a:t>
              </a:r>
              <a:r>
                <a:rPr lang="sv-SE" i="1" dirty="0" err="1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</a:rPr>
                <a:t>g</a:t>
              </a:r>
              <a:r>
                <a:rPr lang="sv-SE" i="1" baseline="-25000" dirty="0" err="1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CMB</a:t>
              </a:r>
              <a:r>
                <a:rPr lang="sv-SE" i="1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</a:rPr>
                <a:t> </a:t>
              </a:r>
              <a:r>
                <a:rPr lang="sv-SE" i="1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  </a:t>
              </a:r>
              <a:r>
                <a:rPr lang="sv-SE" i="1" dirty="0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D</a:t>
              </a:r>
              <a:r>
                <a:rPr lang="sv-SE" i="1" baseline="30000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+</a:t>
              </a:r>
              <a:r>
                <a:rPr lang="sv-SE" i="1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  </a:t>
              </a:r>
              <a:r>
                <a:rPr lang="sv-SE" i="1" spc="100" dirty="0" err="1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n</a:t>
              </a:r>
              <a:r>
                <a:rPr lang="sv-SE" i="1" spc="100" dirty="0" err="1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+</a:t>
              </a:r>
              <a:r>
                <a:rPr lang="sv-SE" i="1" spc="100" dirty="0" err="1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p</a:t>
              </a:r>
              <a:r>
                <a:rPr lang="sv-SE" i="1" spc="100" dirty="0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 </a:t>
              </a:r>
              <a:r>
                <a:rPr lang="sv-SE" i="1" spc="100" baseline="30000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+</a:t>
              </a:r>
              <a:endParaRPr lang="sv-SE" i="1" dirty="0">
                <a:latin typeface="Georgia" panose="02040502050405020303" pitchFamily="18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567945" y="1575746"/>
              <a:ext cx="11480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 </a:t>
              </a:r>
              <a:r>
                <a:rPr lang="sv-SE" i="1" spc="100" dirty="0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m</a:t>
              </a:r>
              <a:r>
                <a:rPr lang="sv-SE" i="1" spc="100" baseline="30000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+</a:t>
              </a:r>
              <a:r>
                <a:rPr lang="sv-SE" i="1" spc="100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+</a:t>
              </a:r>
              <a:r>
                <a:rPr lang="sv-SE" i="1" spc="100" dirty="0" err="1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n</a:t>
              </a:r>
              <a:r>
                <a:rPr lang="sv-SE" i="1" spc="100" baseline="-25000" dirty="0" err="1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m</a:t>
              </a:r>
              <a:endParaRPr lang="en-US" baseline="-250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999993" y="1835532"/>
              <a:ext cx="15071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i="1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 </a:t>
              </a:r>
              <a:r>
                <a:rPr lang="sv-SE" i="1" spc="100" dirty="0">
                  <a:latin typeface="Times"/>
                  <a:ea typeface="Tahoma" panose="020B0604030504040204" pitchFamily="34" charset="0"/>
                  <a:cs typeface="Times"/>
                  <a:sym typeface="Symbol"/>
                </a:rPr>
                <a:t>e</a:t>
              </a:r>
              <a:r>
                <a:rPr lang="sv-SE" i="1" spc="100" baseline="30000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+</a:t>
              </a:r>
              <a:r>
                <a:rPr lang="sv-SE" i="1" spc="100" dirty="0" smtClean="0">
                  <a:latin typeface="Georgia" panose="02040502050405020303" pitchFamily="18" charset="0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+</a:t>
              </a:r>
              <a:r>
                <a:rPr lang="sv-SE" i="1" spc="100" dirty="0" err="1" smtClean="0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n</a:t>
              </a:r>
              <a:r>
                <a:rPr lang="sv-SE" i="1" spc="100" baseline="-25000" dirty="0" err="1" smtClean="0">
                  <a:latin typeface="Times"/>
                  <a:ea typeface="Tahoma" panose="020B0604030504040204" pitchFamily="34" charset="0"/>
                  <a:cs typeface="Times"/>
                  <a:sym typeface="Symbol"/>
                </a:rPr>
                <a:t>e</a:t>
              </a:r>
              <a:r>
                <a:rPr lang="sv-SE" i="1" spc="100" dirty="0" err="1" smtClean="0">
                  <a:latin typeface="Times"/>
                  <a:ea typeface="Tahoma" panose="020B0604030504040204" pitchFamily="34" charset="0"/>
                  <a:cs typeface="Times"/>
                  <a:sym typeface="Symbol"/>
                </a:rPr>
                <a:t>+</a:t>
              </a:r>
              <a:r>
                <a:rPr lang="sv-SE" i="1" spc="100" dirty="0" err="1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n</a:t>
              </a:r>
              <a:r>
                <a:rPr lang="sv-SE" i="1" spc="100" baseline="-25000" dirty="0" err="1">
                  <a:latin typeface="Symbol" panose="05050102010706020507" pitchFamily="18" charset="2"/>
                  <a:ea typeface="Tahoma" panose="020B0604030504040204" pitchFamily="34" charset="0"/>
                  <a:cs typeface="Tahoma" panose="020B0604030504040204" pitchFamily="34" charset="0"/>
                  <a:sym typeface="Symbol"/>
                </a:rPr>
                <a:t>m</a:t>
              </a:r>
              <a:endParaRPr lang="en-US" dirty="0" err="1">
                <a:latin typeface="Times"/>
                <a:ea typeface="Tahoma" panose="020B0604030504040204" pitchFamily="34" charset="0"/>
                <a:cs typeface="Times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049468" y="1738716"/>
              <a:ext cx="3526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−</a:t>
              </a:r>
              <a:endPara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323528" y="1196752"/>
            <a:ext cx="4216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discovery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requires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~100 km</a:t>
            </a:r>
            <a:r>
              <a:rPr lang="sv-SE" sz="1600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</a:t>
            </a:r>
            <a:r>
              <a:rPr lang="sv-SE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instr.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572000" y="1340768"/>
            <a:ext cx="4028374" cy="9144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9" name="TextBox 8"/>
          <p:cNvSpPr txBox="1"/>
          <p:nvPr/>
        </p:nvSpPr>
        <p:spPr>
          <a:xfrm>
            <a:off x="4602991" y="2411015"/>
            <a:ext cx="39301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1400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produced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close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source -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revealing</a:t>
            </a:r>
            <a:endParaRPr lang="sv-SE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4" name="Picture 2"/>
          <p:cNvPicPr>
            <a:picLocks noChangeAspect="1" noChangeArrowheads="1"/>
          </p:cNvPicPr>
          <p:nvPr/>
        </p:nvPicPr>
        <p:blipFill rotWithShape="1">
          <a:blip r:embed="rId6"/>
          <a:srcRect l="23516" t="28871" r="1530" b="14302"/>
          <a:stretch/>
        </p:blipFill>
        <p:spPr bwMode="auto">
          <a:xfrm>
            <a:off x="526818" y="3284984"/>
            <a:ext cx="3181208" cy="30696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1260710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29</a:t>
            </a:fld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4203951" y="44624"/>
            <a:ext cx="7708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ALTO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71600" y="764704"/>
            <a:ext cx="72998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alt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new wide-field, high-altitude water </a:t>
            </a:r>
            <a:r>
              <a:rPr lang="en-US" alt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en-US" alt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herenkov project 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(cf. HAWC)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proposed by </a:t>
            </a:r>
            <a:r>
              <a:rPr lang="en-US" alt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LnU</a:t>
            </a:r>
            <a:endParaRPr lang="en-US" alt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126787"/>
            <a:ext cx="2405481" cy="22502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99992" y="1268760"/>
            <a:ext cx="3944317" cy="2759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ts val="450"/>
              </a:spcBef>
              <a:buClrTx/>
              <a:buFont typeface="Arial" panose="020B0604020202020204" pitchFamily="34" charset="0"/>
              <a:buChar char="•"/>
            </a:pP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oal –  5 x HAWC sensitivity</a:t>
            </a:r>
          </a:p>
          <a:p>
            <a:pPr marL="171450" indent="-17145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design study 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2016-2017</a:t>
            </a:r>
          </a:p>
          <a:p>
            <a:pPr marL="171450" indent="-17145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financed 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by </a:t>
            </a: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the </a:t>
            </a:r>
            <a:r>
              <a:rPr lang="en-US" altLang="sv-SE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Crafoord</a:t>
            </a: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Foundation</a:t>
            </a:r>
            <a:endParaRPr lang="en-US" altLang="sv-SE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Bef>
                <a:spcPts val="450"/>
              </a:spcBef>
              <a:buClrTx/>
              <a:buFont typeface="Arial" panose="020B0604020202020204" pitchFamily="34" charset="0"/>
              <a:buChar char="•"/>
            </a:pP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keep the detector simple</a:t>
            </a:r>
          </a:p>
          <a:p>
            <a:pPr lvl="1">
              <a:spcBef>
                <a:spcPts val="450"/>
              </a:spcBef>
              <a:buFont typeface="Arial" charset="0"/>
              <a:buNone/>
            </a:pP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 easily replaceable 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components</a:t>
            </a:r>
            <a:endParaRPr lang="en-US" altLang="sv-SE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spcBef>
                <a:spcPts val="450"/>
              </a:spcBef>
            </a:pPr>
            <a:endParaRPr lang="en-US" altLang="sv-SE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171450" indent="-17145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expression of interest from the US, France, South Africa</a:t>
            </a:r>
          </a:p>
          <a:p>
            <a:pPr lvl="1">
              <a:spcBef>
                <a:spcPts val="450"/>
              </a:spcBef>
              <a:buFont typeface="Arial" charset="0"/>
              <a:buNone/>
            </a:pPr>
            <a:endParaRPr lang="en-US" altLang="sv-SE" sz="14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spcBef>
                <a:spcPts val="450"/>
              </a:spcBef>
              <a:buClrTx/>
              <a:buFont typeface="Wingdings" panose="05000000000000000000" pitchFamily="2" charset="2"/>
              <a:buChar char="Ø"/>
            </a:pP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ull prototype in </a:t>
            </a:r>
            <a:r>
              <a:rPr lang="en-US" alt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Växjö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ready in 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2017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8253" y="1626060"/>
            <a:ext cx="2845635" cy="3672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52591" y="5510142"/>
            <a:ext cx="3775393" cy="8669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spcBef>
                <a:spcPts val="450"/>
              </a:spcBef>
              <a:buClrTx/>
              <a:buFont typeface="Arial" panose="020B0604020202020204" pitchFamily="34" charset="0"/>
              <a:buChar char="•"/>
            </a:pP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located close to CTA South (</a:t>
            </a:r>
            <a:r>
              <a:rPr lang="en-US" alt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Armazones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?)</a:t>
            </a:r>
          </a:p>
          <a:p>
            <a:pPr marL="171450" indent="-171450">
              <a:spcBef>
                <a:spcPts val="450"/>
              </a:spcBef>
              <a:buClrTx/>
              <a:buFont typeface="Arial" panose="020B0604020202020204" pitchFamily="34" charset="0"/>
              <a:buChar char="•"/>
            </a:pP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 </a:t>
            </a:r>
            <a:r>
              <a:rPr lang="en-US" alt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5200 </a:t>
            </a:r>
            <a:r>
              <a:rPr lang="en-US" alt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 – to catch the shower maximum</a:t>
            </a:r>
          </a:p>
          <a:p>
            <a:pPr marL="171450" indent="-171450">
              <a:spcBef>
                <a:spcPts val="450"/>
              </a:spcBef>
              <a:buFont typeface="Arial" panose="020B0604020202020204" pitchFamily="34" charset="0"/>
              <a:buChar char="•"/>
            </a:pP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may</a:t>
            </a:r>
            <a:r>
              <a:rPr lang="sv-SE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 part </a:t>
            </a:r>
            <a:r>
              <a:rPr lang="sv-SE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sv-SE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CTA </a:t>
            </a:r>
            <a:r>
              <a:rPr lang="sv-SE" sz="14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upgrade</a:t>
            </a:r>
            <a:endParaRPr lang="sv-SE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2020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2"/>
          <p:cNvSpPr txBox="1">
            <a:spLocks noChangeArrowheads="1"/>
          </p:cNvSpPr>
          <p:nvPr/>
        </p:nvSpPr>
        <p:spPr bwMode="auto">
          <a:xfrm>
            <a:off x="460236" y="2348880"/>
            <a:ext cx="8491940" cy="4001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r>
              <a:rPr lang="sv-SE" altLang="sv-SE" sz="2000" dirty="0"/>
              <a:t> </a:t>
            </a:r>
            <a:r>
              <a:rPr lang="sv-SE" altLang="sv-SE" sz="18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Stockholm </a:t>
            </a:r>
            <a:r>
              <a:rPr lang="sv-SE" altLang="sv-SE" sz="18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U., </a:t>
            </a:r>
            <a:r>
              <a:rPr lang="sv-SE" altLang="sv-SE" sz="18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Royal Inst. </a:t>
            </a:r>
            <a:r>
              <a:rPr lang="sv-SE" altLang="sv-SE" sz="1800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sv-SE" altLang="sv-SE" sz="18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</a:t>
            </a:r>
            <a:r>
              <a:rPr lang="sv-SE" altLang="sv-SE" sz="18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sv-SE" altLang="sv-SE" sz="1800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(KTH), Uppsala </a:t>
            </a:r>
            <a:r>
              <a:rPr lang="sv-SE" altLang="sv-SE" sz="18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U., </a:t>
            </a:r>
            <a:r>
              <a:rPr lang="sv-SE" altLang="sv-SE" sz="1800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Linneus</a:t>
            </a:r>
            <a:r>
              <a:rPr lang="sv-SE" altLang="sv-SE" sz="18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U., Växjö/Kalmar</a:t>
            </a:r>
          </a:p>
          <a:p>
            <a:pPr eaLnBrk="1" hangingPunct="1">
              <a:spcBef>
                <a:spcPct val="0"/>
              </a:spcBef>
              <a:buNone/>
            </a:pPr>
            <a:endParaRPr lang="sv-SE" altLang="sv-SE" sz="1800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12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faculty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+ 6 researchers +20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postdocs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+ 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16 </a:t>
            </a: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PhD 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students </a:t>
            </a:r>
            <a:r>
              <a:rPr lang="sv-SE" altLang="sv-SE" sz="1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(astroparticle/</a:t>
            </a:r>
            <a:r>
              <a:rPr lang="sv-SE" altLang="sv-SE" sz="1200" dirty="0" err="1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astronomy</a:t>
            </a:r>
            <a:r>
              <a:rPr lang="sv-SE" altLang="sv-SE" sz="1200" dirty="0" smtClean="0">
                <a:solidFill>
                  <a:srgbClr val="0000FF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</a:pPr>
            <a:endParaRPr lang="sv-SE" altLang="sv-SE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participation in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world-class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projects</a:t>
            </a:r>
            <a:endParaRPr lang="sv-SE" altLang="sv-SE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0" lvl="1" eaLnBrk="1" hangingPunct="1">
              <a:spcBef>
                <a:spcPct val="0"/>
              </a:spcBef>
              <a:buFont typeface="Arial" charset="0"/>
              <a:buChar char="•"/>
            </a:pP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significant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active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involvement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</a:t>
            </a:r>
            <a:r>
              <a:rPr lang="sv-SE" altLang="sv-SE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large</a:t>
            </a: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international </a:t>
            </a:r>
            <a:r>
              <a:rPr lang="sv-SE" altLang="sv-SE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collaborations</a:t>
            </a:r>
            <a:endParaRPr lang="sv-SE" altLang="sv-SE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sv-SE" altLang="sv-SE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externally</a:t>
            </a: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financed</a:t>
            </a: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by </a:t>
            </a:r>
            <a:endParaRPr lang="sv-SE" altLang="sv-SE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sv-SE" altLang="sv-SE" sz="18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eaLnBrk="1" hangingPunct="1">
              <a:spcBef>
                <a:spcPct val="0"/>
              </a:spcBef>
              <a:buFontTx/>
              <a:buChar char="-"/>
            </a:pP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Swedish Research Council 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(VR</a:t>
            </a: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	</a:t>
            </a:r>
            <a:r>
              <a:rPr lang="sv-SE" altLang="sv-SE" sz="18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 </a:t>
            </a:r>
            <a:r>
              <a:rPr lang="sv-SE" altLang="sv-SE" sz="1800" i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investments</a:t>
            </a:r>
            <a:r>
              <a:rPr lang="sv-SE" altLang="sv-SE" sz="1800" i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, </a:t>
            </a:r>
            <a:r>
              <a:rPr lang="sv-SE" altLang="sv-SE" sz="1800" i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salaries</a:t>
            </a:r>
            <a:r>
              <a:rPr lang="sv-SE" altLang="sv-SE" sz="1800" i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, </a:t>
            </a:r>
            <a:r>
              <a:rPr lang="sv-SE" altLang="sv-SE" sz="1800" i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run</a:t>
            </a:r>
            <a:r>
              <a:rPr lang="sv-SE" altLang="sv-SE" sz="1800" i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. </a:t>
            </a:r>
            <a:r>
              <a:rPr lang="sv-SE" altLang="sv-SE" sz="1800" i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costs</a:t>
            </a:r>
            <a:endParaRPr lang="sv-SE" altLang="sv-SE" sz="1800" i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eaLnBrk="1" hangingPunct="1">
              <a:spcBef>
                <a:spcPct val="0"/>
              </a:spcBef>
              <a:buFontTx/>
              <a:buChar char="-"/>
            </a:pP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Private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foundations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(ex. KAW</a:t>
            </a: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 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sv-SE" altLang="sv-SE" sz="1800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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 </a:t>
            </a:r>
            <a:r>
              <a:rPr lang="sv-SE" altLang="sv-SE" sz="1800" i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investments</a:t>
            </a:r>
            <a:r>
              <a:rPr lang="sv-SE" altLang="sv-SE" sz="1800" i="1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, </a:t>
            </a:r>
            <a:r>
              <a:rPr lang="sv-SE" altLang="sv-SE" sz="1800" i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salaries</a:t>
            </a:r>
            <a:endParaRPr lang="sv-SE" altLang="sv-SE" sz="1800" i="1" dirty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lvl="1" eaLnBrk="1" hangingPunct="1">
              <a:spcBef>
                <a:spcPct val="0"/>
              </a:spcBef>
              <a:buFontTx/>
              <a:buChar char="-"/>
            </a:pPr>
            <a:r>
              <a:rPr lang="sv-SE" altLang="sv-SE" sz="18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Swedish National Space Board (SNSB) 	</a:t>
            </a:r>
            <a:r>
              <a:rPr lang="sv-SE" altLang="sv-SE" sz="1800" i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 </a:t>
            </a:r>
            <a:r>
              <a:rPr lang="sv-SE" altLang="sv-SE" sz="1800" i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investments</a:t>
            </a:r>
            <a:r>
              <a:rPr lang="sv-SE" altLang="sv-SE" sz="1800" i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, </a:t>
            </a:r>
            <a:r>
              <a:rPr lang="sv-SE" altLang="sv-SE" sz="1800" i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salaries</a:t>
            </a:r>
            <a:r>
              <a:rPr lang="sv-SE" altLang="sv-SE" sz="1800" i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, </a:t>
            </a:r>
            <a:r>
              <a:rPr lang="sv-SE" altLang="sv-SE" sz="1800" i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run</a:t>
            </a:r>
            <a:r>
              <a:rPr lang="sv-SE" altLang="sv-SE" sz="1800" i="1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. </a:t>
            </a:r>
            <a:r>
              <a:rPr lang="sv-SE" altLang="sv-SE" sz="1800" i="1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c</a:t>
            </a:r>
            <a:r>
              <a:rPr lang="sv-SE" altLang="sv-SE" sz="1800" i="1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osts</a:t>
            </a:r>
            <a:endParaRPr lang="sv-SE" altLang="sv-SE" sz="1800" i="1" dirty="0" smtClean="0">
              <a:solidFill>
                <a:srgbClr val="C00000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  <a:sym typeface="Wingdings" pitchFamily="2" charset="2"/>
            </a:endParaRPr>
          </a:p>
          <a:p>
            <a:pPr lvl="1" eaLnBrk="1" hangingPunct="1">
              <a:spcBef>
                <a:spcPct val="0"/>
              </a:spcBef>
              <a:buNone/>
            </a:pPr>
            <a:endParaRPr lang="sv-SE" altLang="sv-SE" sz="1800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</a:pP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SU + KTH 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became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VR ”strong research </a:t>
            </a:r>
            <a:r>
              <a:rPr lang="sv-SE" altLang="sv-SE" sz="18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environment</a:t>
            </a:r>
            <a:r>
              <a:rPr lang="sv-SE" altLang="sv-SE" sz="18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”  in 2005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3</a:t>
            </a:fld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3849687" y="92075"/>
            <a:ext cx="1444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OVERVIEW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4098" name="Picture 2" descr="http://vignette3.wikia.nocookie.net/logopedia/images/8/88/Stockholms_universitet_seal.png/revision/latest?cb=201012251320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825" y="780167"/>
            <a:ext cx="1176681" cy="1152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project-sparks.eu/wp-content/uploads/2014/04/KTH_Logotyp_RGB_20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1761" y="780293"/>
            <a:ext cx="115200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studentkortet.se/wp-content/uploads/2014/08/Uppsala-ikon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016" y="780293"/>
            <a:ext cx="115200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8" descr="Bildresultat för linné universitetet växjö"/>
          <p:cNvSpPr>
            <a:spLocks noChangeAspect="1" noChangeArrowheads="1"/>
          </p:cNvSpPr>
          <p:nvPr/>
        </p:nvSpPr>
        <p:spPr bwMode="auto">
          <a:xfrm>
            <a:off x="155575" y="-723900"/>
            <a:ext cx="17145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pic>
        <p:nvPicPr>
          <p:cNvPr id="4106" name="Picture 10" descr="https://upload.wikimedia.org/wikipedia/commons/a/a7/Linneuniversitetet_logo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780293"/>
            <a:ext cx="1302260" cy="11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14955" y="5921350"/>
            <a:ext cx="1778000" cy="857250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3123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30</a:t>
            </a:fld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3896174" y="44624"/>
            <a:ext cx="13516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SUMMARY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860032" y="1268760"/>
            <a:ext cx="4032448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Sweden hosts a lively 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astroparticle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physics activity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articipates in world class international projects</a:t>
            </a:r>
          </a:p>
          <a:p>
            <a:endParaRPr lang="en-US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chieves international visibility 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rogram focused towards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dark matter searches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understanding the violent</a:t>
            </a:r>
          </a:p>
          <a:p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universe</a:t>
            </a:r>
          </a:p>
          <a:p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uture plans aligned with those of the international community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78680" y="620688"/>
            <a:ext cx="4637336" cy="5760640"/>
            <a:chOff x="0" y="764704"/>
            <a:chExt cx="4637336" cy="5760640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0" y="4823063"/>
              <a:ext cx="2267744" cy="1702281"/>
            </a:xfrm>
            <a:prstGeom prst="rect">
              <a:avLst/>
            </a:prstGeom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3453"/>
            <a:stretch/>
          </p:blipFill>
          <p:spPr bwMode="auto">
            <a:xfrm>
              <a:off x="35496" y="2852936"/>
              <a:ext cx="1545409" cy="2016224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  <a:extLst/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75656" y="963917"/>
              <a:ext cx="1776858" cy="239307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95536" y="908720"/>
              <a:ext cx="1497196" cy="2016224"/>
            </a:xfrm>
            <a:prstGeom prst="rect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</p:pic>
        <p:pic>
          <p:nvPicPr>
            <p:cNvPr id="9" name="Picture 2" descr="https://upload.wikimedia.org/wikipedia/commons/b/b6/Ct2ct3_nah_n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15816" y="2852936"/>
              <a:ext cx="1440595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4" descr="http://www.nature.com/polopoly_fs/7.7275.1352212252!/image/491172a.jpg_gen/derivatives/landscape_630/491172a.jp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3648" y="3140968"/>
              <a:ext cx="1528988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6" descr="http://images.iop.org/objects/phw/news/thumb/17/8/23/PW-2013-08-23-Cartwright-pamela.jpg"/>
            <p:cNvPicPr>
              <a:picLocks noChangeAspect="1" noChangeArrowheads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8592" y="4077072"/>
              <a:ext cx="1435216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8" descr="https://icecube.wisc.edu/news/img/news_item.img.a7566b1ebdabb440.494d475f343236332e6a7067.jpg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71800" y="3789040"/>
              <a:ext cx="1620000" cy="108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699792" y="764704"/>
              <a:ext cx="1640262" cy="208823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11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sharpenSoften amount="50000"/>
                      </a14:imgEffect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763688" y="4847616"/>
              <a:ext cx="2873648" cy="1677728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</p:pic>
      </p:grpSp>
      <p:sp>
        <p:nvSpPr>
          <p:cNvPr id="18" name="Rectangle 17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2020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31</a:t>
            </a:fld>
            <a:endParaRPr lang="sv-SE"/>
          </a:p>
        </p:txBody>
      </p:sp>
      <p:sp>
        <p:nvSpPr>
          <p:cNvPr id="5" name="Rectangle 4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919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>
            <a:lvl1pPr defTabSz="432308">
              <a:defRPr sz="592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/>
              <a:t>What is the origin of the cosmic acceleration?</a:t>
            </a:r>
          </a:p>
        </p:txBody>
      </p:sp>
      <p:sp>
        <p:nvSpPr>
          <p:cNvPr id="150" name="Shape 150"/>
          <p:cNvSpPr/>
          <p:nvPr/>
        </p:nvSpPr>
        <p:spPr>
          <a:xfrm>
            <a:off x="232207" y="879252"/>
            <a:ext cx="4065903" cy="633179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Cosmological constant, consistent with </a:t>
            </a:r>
            <a:r>
              <a:rPr dirty="0">
                <a:latin typeface="Avenir Book Oblique"/>
                <a:ea typeface="Avenir Book Oblique"/>
                <a:cs typeface="Avenir Book Oblique"/>
                <a:sym typeface="Avenir Book Oblique"/>
              </a:rPr>
              <a:t>existing</a:t>
            </a:r>
            <a:r>
              <a:rPr dirty="0"/>
              <a:t> data but is &gt;10</a:t>
            </a:r>
            <a:r>
              <a:rPr baseline="31999" dirty="0"/>
              <a:t>66</a:t>
            </a:r>
            <a:r>
              <a:rPr dirty="0"/>
              <a:t> times lower than the expected vacuum energy</a:t>
            </a: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dirty="0"/>
              <a:t>Completely new physics?</a:t>
            </a: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Combined studies of low- and high-redshift SNe provides the key for testing alternative models for the cosmic acceleration: studies of the time-evolution</a:t>
            </a: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Current: HST programs for high-redshift, Future: satellite projects EUCLID and WFIRST</a:t>
            </a: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dirty="0"/>
              <a:t>ZTF (2017-2020) for studies of low-redshift SNe </a:t>
            </a:r>
          </a:p>
        </p:txBody>
      </p:sp>
      <p:sp>
        <p:nvSpPr>
          <p:cNvPr id="151" name="Shape 151"/>
          <p:cNvSpPr/>
          <p:nvPr/>
        </p:nvSpPr>
        <p:spPr>
          <a:xfrm>
            <a:off x="892969" y="4589859"/>
            <a:ext cx="3417729" cy="0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pic>
        <p:nvPicPr>
          <p:cNvPr id="152" name="waw0_simpl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435662" y="2011356"/>
            <a:ext cx="4429342" cy="4429342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96572997"/>
      </p:ext>
    </p:extLst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33</a:t>
            </a:fld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1547664" y="692696"/>
            <a:ext cx="6043642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cost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IceCube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construction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		$279.5 M 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NSF			           	$242.1 M  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 + GE + SE			$  37.4 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47664" y="3487648"/>
            <a:ext cx="666079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deployment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(supported by Swedish Polar Research)</a:t>
            </a:r>
          </a:p>
          <a:p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contribution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common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fund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$13 650 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per PhD per 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year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(VR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roject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grants (VR) ~ 2 MSEK/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year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salaries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45283" y="5258973"/>
            <a:ext cx="6453434" cy="9233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cap="small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Swedish participation </a:t>
            </a:r>
            <a:r>
              <a:rPr lang="sv-SE" cap="small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currently</a:t>
            </a:r>
            <a:endParaRPr lang="sv-SE" cap="small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SU: 2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faculty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+ 1 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ostdoc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+ 3 PhD students</a:t>
            </a:r>
          </a:p>
          <a:p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UU: 3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faculty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(+1 researcher) + 2 PhD students + 1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engineer</a:t>
            </a: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7844" y="2180458"/>
            <a:ext cx="66729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Sweden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contributed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55.8 MSEK (~ $7 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18 MSEK from VR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37.8 MSEK from KAW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including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19.8 MSEK for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DeepCore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uilt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verified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20%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of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all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DOMs</a:t>
            </a: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0250" y="1660611"/>
            <a:ext cx="4977031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Operations: NSF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core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grant for M&amp;O $7 M/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year</a:t>
            </a: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53560" y="92075"/>
            <a:ext cx="48368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SWEDISH CONTRIBUTIONS TO ICECUBE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603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934955" y="3064923"/>
            <a:ext cx="7056784" cy="3267030"/>
            <a:chOff x="467544" y="1340768"/>
            <a:chExt cx="7776864" cy="3600400"/>
          </a:xfrm>
          <a:solidFill>
            <a:schemeClr val="bg1">
              <a:lumMod val="85000"/>
            </a:schemeClr>
          </a:solidFill>
        </p:grpSpPr>
        <p:sp>
          <p:nvSpPr>
            <p:cNvPr id="6" name="Rectangle 5"/>
            <p:cNvSpPr/>
            <p:nvPr/>
          </p:nvSpPr>
          <p:spPr>
            <a:xfrm>
              <a:off x="467544" y="1340768"/>
              <a:ext cx="7776864" cy="36004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 descr="dwarf_galaxies:astronomyreport.com.jpg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5300"/>
                      </a14:imgEffect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1688462"/>
              <a:ext cx="2952328" cy="3036681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067944" y="2406486"/>
              <a:ext cx="2398094" cy="1656184"/>
            </a:xfrm>
            <a:prstGeom prst="rect">
              <a:avLst/>
            </a:prstGeom>
            <a:grp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2339752" y="3198574"/>
              <a:ext cx="2664296" cy="0"/>
            </a:xfrm>
            <a:prstGeom prst="line">
              <a:avLst/>
            </a:prstGeom>
            <a:grpFill/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5868144" y="2780928"/>
              <a:ext cx="1224136" cy="526380"/>
            </a:xfrm>
            <a:prstGeom prst="straightConnector1">
              <a:avLst/>
            </a:prstGeom>
            <a:grpFill/>
            <a:ln>
              <a:prstDash val="dash"/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038029" y="2514382"/>
              <a:ext cx="1194558" cy="373100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8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Sun/Earth</a:t>
              </a:r>
              <a:endParaRPr lang="en-US" sz="1600" dirty="0">
                <a:solidFill>
                  <a:srgbClr val="8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3475" y="1844824"/>
              <a:ext cx="1703332" cy="373100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8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Galactic Center</a:t>
              </a:r>
              <a:endParaRPr lang="en-US" sz="1600" dirty="0">
                <a:solidFill>
                  <a:srgbClr val="8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90509" y="1916832"/>
              <a:ext cx="1493110" cy="373100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8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Galactic Halo</a:t>
              </a:r>
              <a:endParaRPr lang="en-US" sz="1600" dirty="0">
                <a:solidFill>
                  <a:srgbClr val="8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4" name="Straight Arrow Connector 13"/>
            <p:cNvCxnSpPr>
              <a:stCxn id="12" idx="2"/>
            </p:cNvCxnSpPr>
            <p:nvPr/>
          </p:nvCxnSpPr>
          <p:spPr>
            <a:xfrm flipH="1">
              <a:off x="5508105" y="2217924"/>
              <a:ext cx="1357037" cy="851037"/>
            </a:xfrm>
            <a:prstGeom prst="straightConnector1">
              <a:avLst/>
            </a:prstGeom>
            <a:grpFill/>
            <a:ln>
              <a:prstDash val="dash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355976" y="2204864"/>
              <a:ext cx="792088" cy="432048"/>
            </a:xfrm>
            <a:prstGeom prst="straightConnector1">
              <a:avLst/>
            </a:prstGeom>
            <a:grpFill/>
            <a:ln>
              <a:prstDash val="dash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187624" y="1340768"/>
              <a:ext cx="2880320" cy="373100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8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Dwarf spheroidal galaxies</a:t>
              </a:r>
              <a:endParaRPr lang="en-US" sz="1600" dirty="0">
                <a:solidFill>
                  <a:srgbClr val="8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34</a:t>
            </a:fld>
            <a:endParaRPr lang="sv-SE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6" t="2958" r="35509" b="56608"/>
          <a:stretch/>
        </p:blipFill>
        <p:spPr bwMode="auto">
          <a:xfrm>
            <a:off x="634306" y="1271163"/>
            <a:ext cx="1908109" cy="159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47" t="43426" r="35292" b="23874"/>
          <a:stretch/>
        </p:blipFill>
        <p:spPr bwMode="auto">
          <a:xfrm>
            <a:off x="2600975" y="580902"/>
            <a:ext cx="3478156" cy="2281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6946027" y="4789884"/>
            <a:ext cx="1908109" cy="1591444"/>
            <a:chOff x="6946027" y="4789884"/>
            <a:chExt cx="1908109" cy="159144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06" t="2958" r="35509" b="56608"/>
            <a:stretch/>
          </p:blipFill>
          <p:spPr bwMode="auto">
            <a:xfrm>
              <a:off x="6946027" y="4789884"/>
              <a:ext cx="1908109" cy="1591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59" t="29277" r="4806" b="59869"/>
            <a:stretch/>
          </p:blipFill>
          <p:spPr bwMode="auto">
            <a:xfrm>
              <a:off x="7047543" y="5848936"/>
              <a:ext cx="1705077" cy="42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193" t="5889" r="27933" b="66965"/>
            <a:stretch/>
          </p:blipFill>
          <p:spPr bwMode="auto">
            <a:xfrm>
              <a:off x="7122521" y="4903981"/>
              <a:ext cx="239026" cy="1073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717" t="4451" r="5142" b="67672"/>
            <a:stretch/>
          </p:blipFill>
          <p:spPr bwMode="auto">
            <a:xfrm>
              <a:off x="8435421" y="4842849"/>
              <a:ext cx="317199" cy="1102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7" name="TextBox 26"/>
          <p:cNvSpPr txBox="1"/>
          <p:nvPr/>
        </p:nvSpPr>
        <p:spPr>
          <a:xfrm>
            <a:off x="6313738" y="1176982"/>
            <a:ext cx="254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WIMPs predicted in extensions of the SM like SUSY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11156" y="92075"/>
            <a:ext cx="3121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DARK MATTER SEARCHES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368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35</a:t>
            </a:fld>
            <a:endParaRPr lang="sv-SE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23528" y="2276872"/>
            <a:ext cx="6073130" cy="40703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6" name="TextBox 5"/>
          <p:cNvSpPr txBox="1"/>
          <p:nvPr/>
        </p:nvSpPr>
        <p:spPr>
          <a:xfrm>
            <a:off x="467544" y="692696"/>
            <a:ext cx="745588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olarization measurements in the X-ray band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eometrical and physical effects can be disentangled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allows model independent investigation of underlying processes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here does high-energy emission occur in the Crab magnetosphere?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04248" y="4221088"/>
            <a:ext cx="20162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PoGoLite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a balloon-borne hard X-ray (25-240 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keV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r>
              <a:rPr lang="en-US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olarimeter</a:t>
            </a: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optimized for point sources.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72793" y="92075"/>
            <a:ext cx="12266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PoGoLite</a:t>
            </a:r>
            <a:endParaRPr lang="sv-SE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913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36</a:t>
            </a:fld>
            <a:endParaRPr lang="sv-SE"/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148064" y="591234"/>
            <a:ext cx="3340100" cy="3200400"/>
            <a:chOff x="5334000" y="914400"/>
            <a:chExt cx="3339548" cy="365760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0" y="914400"/>
              <a:ext cx="3339548" cy="3657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Line 10"/>
            <p:cNvSpPr>
              <a:spLocks noChangeShapeType="1"/>
            </p:cNvSpPr>
            <p:nvPr/>
          </p:nvSpPr>
          <p:spPr bwMode="auto">
            <a:xfrm>
              <a:off x="7193525" y="1840980"/>
              <a:ext cx="920" cy="2206142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sv-SE"/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467544" y="914400"/>
            <a:ext cx="42456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high-energy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high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energy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ravitational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waves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7544" y="1818779"/>
            <a:ext cx="40177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&lt; 10</a:t>
            </a:r>
            <a:r>
              <a:rPr lang="sv-SE" baseline="300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eV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do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not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point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back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&gt; 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10</a:t>
            </a:r>
            <a:r>
              <a:rPr lang="sv-SE" baseline="300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19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eV 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CR’s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interact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CMB</a:t>
            </a:r>
          </a:p>
          <a:p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interact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dust and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radiation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544" y="3277156"/>
            <a:ext cx="3716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travel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essentially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unhindered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ifficult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catch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4181535"/>
            <a:ext cx="53792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TeV </a:t>
            </a:r>
            <a:r>
              <a:rPr lang="sv-SE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rays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detected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1989 – </a:t>
            </a:r>
            <a:r>
              <a:rPr lang="sv-SE" alt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IACTs</a:t>
            </a:r>
            <a:r>
              <a:rPr lang="sv-SE" alt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alt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</a:t>
            </a:r>
            <a:r>
              <a:rPr lang="sv-SE" alt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</a:t>
            </a:r>
            <a:r>
              <a:rPr lang="sv-SE" altLang="sv-SE" dirty="0" err="1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a</a:t>
            </a:r>
            <a:r>
              <a:rPr lang="sv-SE" altLang="sv-SE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stronomy</a:t>
            </a:r>
            <a:r>
              <a:rPr lang="sv-SE" alt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</a:t>
            </a: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since</a:t>
            </a: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2003 </a:t>
            </a:r>
            <a:r>
              <a:rPr lang="sv-SE" altLang="sv-SE" dirty="0" err="1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with</a:t>
            </a:r>
            <a:r>
              <a:rPr lang="sv-SE" alt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VERITAS, MAGIC,</a:t>
            </a:r>
          </a:p>
          <a:p>
            <a:r>
              <a:rPr lang="sv-SE" altLang="sv-SE" dirty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</a:t>
            </a:r>
            <a:r>
              <a:rPr lang="sv-SE" alt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Symbol"/>
              </a:rPr>
              <a:t>                                                      H.E.S.S.</a:t>
            </a:r>
            <a:r>
              <a:rPr lang="sv-SE" alt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</p:txBody>
      </p:sp>
      <p:pic>
        <p:nvPicPr>
          <p:cNvPr id="1026" name="Picture 2" descr="https://upload.wikimedia.org/wikipedia/commons/thumb/4/4d/MMT_FLWO_Amado_AZ_10359.jpg/1280px-MMT_FLWO_Amado_AZ_1035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37965"/>
            <a:ext cx="2400000" cy="18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67544" y="5362913"/>
            <a:ext cx="3742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osmic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detected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2013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67544" y="5990295"/>
            <a:ext cx="46737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ravitational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waves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first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detected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in 2015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00109" y="92075"/>
            <a:ext cx="37437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MULTI-MESSENGER APPROACH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892345" y="4454025"/>
            <a:ext cx="7248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4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MAGIC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193" y="620513"/>
            <a:ext cx="4228162" cy="31711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848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4</a:t>
            </a:fld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3554735" y="92075"/>
            <a:ext cx="20345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SCIENCE SCOPE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graphicFrame>
        <p:nvGraphicFramePr>
          <p:cNvPr id="6" name="Table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71772426"/>
              </p:ext>
            </p:extLst>
          </p:nvPr>
        </p:nvGraphicFramePr>
        <p:xfrm>
          <a:off x="503549" y="708331"/>
          <a:ext cx="8136903" cy="57345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118"/>
                <a:gridCol w="1239472"/>
                <a:gridCol w="1505073"/>
                <a:gridCol w="1593607"/>
                <a:gridCol w="805449"/>
                <a:gridCol w="901141"/>
                <a:gridCol w="844043"/>
              </a:tblGrid>
              <a:tr h="636342"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Dark</a:t>
                      </a:r>
                    </a:p>
                    <a:p>
                      <a:pPr algn="ctr"/>
                      <a:r>
                        <a:rPr lang="sv-SE" sz="1400" dirty="0" err="1" smtClean="0">
                          <a:solidFill>
                            <a:schemeClr val="tx1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matter</a:t>
                      </a:r>
                      <a:endParaRPr lang="sv-SE" sz="1400" dirty="0">
                        <a:solidFill>
                          <a:schemeClr val="tx1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err="1" smtClean="0">
                          <a:solidFill>
                            <a:srgbClr val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Violent</a:t>
                      </a:r>
                      <a:r>
                        <a:rPr lang="sv-SE" sz="1400" dirty="0" smtClean="0">
                          <a:solidFill>
                            <a:srgbClr val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 </a:t>
                      </a:r>
                      <a:r>
                        <a:rPr lang="sv-SE" sz="1400" dirty="0" err="1" smtClean="0">
                          <a:solidFill>
                            <a:srgbClr val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universe</a:t>
                      </a:r>
                      <a:endParaRPr lang="sv-SE" sz="1400" dirty="0">
                        <a:solidFill>
                          <a:srgbClr val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err="1" smtClean="0">
                          <a:solidFill>
                            <a:srgbClr val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Cosmology</a:t>
                      </a:r>
                      <a:endParaRPr lang="sv-SE" sz="1400" dirty="0">
                        <a:solidFill>
                          <a:srgbClr val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rgbClr val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UU</a:t>
                      </a:r>
                      <a:endParaRPr lang="sv-SE" sz="1400" dirty="0">
                        <a:solidFill>
                          <a:srgbClr val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smtClean="0">
                          <a:solidFill>
                            <a:srgbClr val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SU/KTH</a:t>
                      </a:r>
                      <a:endParaRPr lang="sv-SE" sz="1400" dirty="0">
                        <a:solidFill>
                          <a:srgbClr val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400" dirty="0" err="1" smtClean="0">
                          <a:solidFill>
                            <a:srgbClr val="000000"/>
                          </a:solidFill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LnU</a:t>
                      </a:r>
                      <a:endParaRPr lang="sv-SE" sz="1400" dirty="0">
                        <a:solidFill>
                          <a:srgbClr val="000000"/>
                        </a:solidFill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6342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SCP</a:t>
                      </a:r>
                      <a:endParaRPr lang="sv-SE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342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721B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b="1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IceCube</a:t>
                      </a:r>
                      <a:endParaRPr lang="sv-SE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342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721B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Fermi</a:t>
                      </a:r>
                      <a:endParaRPr lang="sv-SE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342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721B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H.E.S.S.</a:t>
                      </a:r>
                    </a:p>
                    <a:p>
                      <a:pPr algn="ctr"/>
                      <a:r>
                        <a:rPr lang="sv-SE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CTA (?)</a:t>
                      </a:r>
                      <a:endParaRPr lang="sv-SE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  <a:tr h="636342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721B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PAMELA</a:t>
                      </a:r>
                    </a:p>
                    <a:p>
                      <a:pPr algn="ctr"/>
                      <a:r>
                        <a:rPr lang="sv-SE" b="1" dirty="0" err="1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PoGOLite</a:t>
                      </a:r>
                      <a:endParaRPr lang="sv-SE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342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XENON</a:t>
                      </a:r>
                      <a:endParaRPr lang="sv-SE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342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721B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ARIANNA</a:t>
                      </a:r>
                      <a:endParaRPr lang="sv-SE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636342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2721B"/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b="1" dirty="0" smtClean="0">
                          <a:latin typeface="Tahoma" panose="020B0604030504040204" pitchFamily="34" charset="0"/>
                          <a:ea typeface="Tahoma" panose="020B0604030504040204" pitchFamily="34" charset="0"/>
                          <a:cs typeface="Tahoma" panose="020B0604030504040204" pitchFamily="34" charset="0"/>
                        </a:rPr>
                        <a:t>ALTO</a:t>
                      </a:r>
                      <a:endParaRPr lang="sv-SE" b="1" dirty="0">
                        <a:latin typeface="Tahoma" panose="020B0604030504040204" pitchFamily="34" charset="0"/>
                        <a:ea typeface="Tahoma" panose="020B0604030504040204" pitchFamily="34" charset="0"/>
                        <a:cs typeface="Tahoma" panose="020B060403050404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 anchor="ctr"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/>
                    </a:solidFill>
                  </a:tcPr>
                </a:tc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6101810" y="1980451"/>
            <a:ext cx="1710550" cy="63450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61430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xpansion_history12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79516" y="2204864"/>
            <a:ext cx="6455086" cy="430339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5</a:t>
            </a:fld>
            <a:endParaRPr lang="sv-SE"/>
          </a:p>
        </p:txBody>
      </p:sp>
      <p:sp>
        <p:nvSpPr>
          <p:cNvPr id="6" name="Shape 128"/>
          <p:cNvSpPr/>
          <p:nvPr/>
        </p:nvSpPr>
        <p:spPr>
          <a:xfrm>
            <a:off x="4247643" y="1999749"/>
            <a:ext cx="4716845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4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sz="1800" dirty="0">
                <a:latin typeface="Tahoma"/>
                <a:cs typeface="Tahoma"/>
              </a:rPr>
              <a:t>The Type Ia Supernova Hubble Diagram 2016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6417" y="92075"/>
            <a:ext cx="7711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SN</a:t>
            </a:r>
            <a:r>
              <a:rPr lang="sv-SE" sz="2000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THE ORIGIN OF THE ACCELERATED COSMIC EXPANSION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04" y="908720"/>
            <a:ext cx="2520280" cy="33939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3528" y="4149080"/>
            <a:ext cx="2207592" cy="227657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6" y="692696"/>
            <a:ext cx="5544616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Might DE be a link between the physics of the very</a:t>
            </a:r>
          </a:p>
          <a:p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           small and the very large?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ew force?</a:t>
            </a:r>
          </a:p>
          <a:p>
            <a:pPr marL="742950" lvl="1" indent="-285750">
              <a:buFontTx/>
              <a:buChar char="-"/>
            </a:pP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eird </a:t>
            </a:r>
            <a:r>
              <a:rPr lang="en-US" sz="16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behaviour</a:t>
            </a:r>
            <a:r>
              <a:rPr lang="en-US" sz="16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 virtual particles?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0663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6</a:t>
            </a:fld>
            <a:endParaRPr lang="sv-SE"/>
          </a:p>
        </p:txBody>
      </p:sp>
      <p:pic>
        <p:nvPicPr>
          <p:cNvPr id="5" name="expansion_history12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581410" y="2204864"/>
            <a:ext cx="6455086" cy="4303391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Shape 128"/>
          <p:cNvSpPr/>
          <p:nvPr/>
        </p:nvSpPr>
        <p:spPr>
          <a:xfrm>
            <a:off x="4247643" y="1999749"/>
            <a:ext cx="4716845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400"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sz="1800" dirty="0">
                <a:latin typeface="Tahoma"/>
                <a:cs typeface="Tahoma"/>
              </a:rPr>
              <a:t>The Type Ia Supernova Hubble Diagram 2016</a:t>
            </a:r>
          </a:p>
        </p:txBody>
      </p:sp>
      <p:sp>
        <p:nvSpPr>
          <p:cNvPr id="7" name="Shape 139"/>
          <p:cNvSpPr/>
          <p:nvPr/>
        </p:nvSpPr>
        <p:spPr>
          <a:xfrm>
            <a:off x="35496" y="1074617"/>
            <a:ext cx="4030497" cy="4946671"/>
          </a:xfrm>
          <a:prstGeom prst="rect">
            <a:avLst/>
          </a:prstGeom>
          <a:solidFill>
            <a:srgbClr val="FFFFFF">
              <a:alpha val="80000"/>
            </a:srgbClr>
          </a:solidFill>
          <a:ln w="25400">
            <a:solidFill>
              <a:srgbClr val="85888D">
                <a:alpha val="80000"/>
              </a:srgbClr>
            </a:solidFill>
            <a:miter lim="400000"/>
          </a:ln>
          <a:effectLst>
            <a:outerShdw blurRad="38100" dist="67515" dir="5400000" rotWithShape="0">
              <a:srgbClr val="000000">
                <a:alpha val="5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600" dirty="0">
                <a:latin typeface="Tahoma"/>
                <a:cs typeface="Tahoma"/>
              </a:rPr>
              <a:t>Cosmological constant, consistent with </a:t>
            </a:r>
            <a:r>
              <a:rPr sz="1600" dirty="0">
                <a:latin typeface="Tahoma"/>
                <a:ea typeface="Avenir Book Oblique"/>
                <a:cs typeface="Tahoma"/>
                <a:sym typeface="Avenir Book Oblique"/>
              </a:rPr>
              <a:t>existing</a:t>
            </a:r>
            <a:r>
              <a:rPr sz="1600" dirty="0">
                <a:latin typeface="Tahoma"/>
                <a:cs typeface="Tahoma"/>
              </a:rPr>
              <a:t> data but is &gt;10</a:t>
            </a:r>
            <a:r>
              <a:rPr sz="1600" baseline="31999" dirty="0">
                <a:latin typeface="Tahoma"/>
                <a:cs typeface="Tahoma"/>
              </a:rPr>
              <a:t>66</a:t>
            </a:r>
            <a:r>
              <a:rPr sz="1600" dirty="0">
                <a:latin typeface="Tahoma"/>
                <a:cs typeface="Tahoma"/>
              </a:rPr>
              <a:t> times lower than the expected vacuum energy</a:t>
            </a: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Heavy"/>
                <a:ea typeface="Avenir Heavy"/>
                <a:cs typeface="Avenir Heavy"/>
                <a:sym typeface="Avenir Heavy"/>
              </a:defRPr>
            </a:pPr>
            <a:r>
              <a:rPr sz="1600" dirty="0">
                <a:latin typeface="Tahoma"/>
                <a:cs typeface="Tahoma"/>
              </a:rPr>
              <a:t>Completely new physics?</a:t>
            </a: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600" dirty="0">
                <a:latin typeface="Tahoma"/>
                <a:cs typeface="Tahoma"/>
              </a:rPr>
              <a:t>Combined studies of </a:t>
            </a:r>
            <a:r>
              <a:rPr sz="1600" dirty="0">
                <a:solidFill>
                  <a:schemeClr val="accent1">
                    <a:hueOff val="273562"/>
                    <a:satOff val="2937"/>
                    <a:lumOff val="-22233"/>
                  </a:schemeClr>
                </a:solidFill>
                <a:latin typeface="Tahoma"/>
                <a:cs typeface="Tahoma"/>
              </a:rPr>
              <a:t>low</a:t>
            </a:r>
            <a:r>
              <a:rPr sz="1600" dirty="0">
                <a:latin typeface="Tahoma"/>
                <a:cs typeface="Tahoma"/>
              </a:rPr>
              <a:t>- and </a:t>
            </a:r>
            <a:r>
              <a:rPr sz="1600" dirty="0">
                <a:solidFill>
                  <a:schemeClr val="accent5">
                    <a:hueOff val="-522602"/>
                    <a:satOff val="-6700"/>
                    <a:lumOff val="-22320"/>
                  </a:schemeClr>
                </a:solidFill>
                <a:latin typeface="Tahoma"/>
                <a:cs typeface="Tahoma"/>
              </a:rPr>
              <a:t>high</a:t>
            </a:r>
            <a:r>
              <a:rPr sz="1600" dirty="0">
                <a:latin typeface="Tahoma"/>
                <a:cs typeface="Tahoma"/>
              </a:rPr>
              <a:t>-redshift SNe provides the key for testing models for the cosmic acceleration: studies of the time-evolution</a:t>
            </a: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600" dirty="0">
                <a:latin typeface="Tahoma"/>
                <a:cs typeface="Tahoma"/>
              </a:rPr>
              <a:t>Current: HST programs for high-redshift, Future: satellite projects EUCLID and WFIRST</a:t>
            </a: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600" dirty="0">
                <a:latin typeface="Tahoma"/>
                <a:cs typeface="Tahoma"/>
              </a:rPr>
              <a:t>Zwicky Transient Facility (2017-2020) for studies of low-redshift SNe. Financial support from </a:t>
            </a:r>
            <a:r>
              <a:rPr lang="sv-SE" sz="1600" dirty="0" smtClean="0">
                <a:latin typeface="Tahoma"/>
                <a:cs typeface="Tahoma"/>
              </a:rPr>
              <a:t>KAW</a:t>
            </a:r>
            <a:r>
              <a:rPr sz="1600" dirty="0" smtClean="0">
                <a:latin typeface="Tahoma"/>
                <a:cs typeface="Tahoma"/>
              </a:rPr>
              <a:t> (</a:t>
            </a:r>
            <a:r>
              <a:rPr sz="1600" dirty="0">
                <a:latin typeface="Tahoma"/>
                <a:cs typeface="Tahoma"/>
              </a:rPr>
              <a:t>32 MSEK).  </a:t>
            </a:r>
            <a:endParaRPr lang="sv-SE" sz="1600" dirty="0" smtClean="0">
              <a:latin typeface="Tahoma"/>
              <a:cs typeface="Tahoma"/>
            </a:endParaRPr>
          </a:p>
          <a:p>
            <a:pPr marL="312528" indent="-312528">
              <a:lnSpc>
                <a:spcPct val="120000"/>
              </a:lnSpc>
              <a:spcBef>
                <a:spcPts val="703"/>
              </a:spcBef>
              <a:buSzPct val="75000"/>
              <a:buChar char="•"/>
              <a:defRPr sz="2000">
                <a:latin typeface="Avenir Book"/>
                <a:ea typeface="Avenir Book"/>
                <a:cs typeface="Avenir Book"/>
                <a:sym typeface="Avenir Book"/>
              </a:defRPr>
            </a:pPr>
            <a:r>
              <a:rPr sz="1600" dirty="0" smtClean="0">
                <a:solidFill>
                  <a:srgbClr val="FF0000"/>
                </a:solidFill>
                <a:latin typeface="Tahoma"/>
                <a:ea typeface="Avenir Heavy"/>
                <a:cs typeface="Tahoma"/>
                <a:sym typeface="Avenir Heavy"/>
              </a:rPr>
              <a:t>Sweden </a:t>
            </a:r>
            <a:r>
              <a:rPr sz="1600" dirty="0">
                <a:solidFill>
                  <a:srgbClr val="FF0000"/>
                </a:solidFill>
                <a:latin typeface="Tahoma"/>
                <a:ea typeface="Avenir Heavy"/>
                <a:cs typeface="Tahoma"/>
                <a:sym typeface="Avenir Heavy"/>
              </a:rPr>
              <a:t>is leading the SN Ia effort</a:t>
            </a:r>
          </a:p>
        </p:txBody>
      </p:sp>
      <p:pic>
        <p:nvPicPr>
          <p:cNvPr id="8" name="pasted-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793927" y="4327829"/>
            <a:ext cx="1867745" cy="1204997"/>
          </a:xfrm>
          <a:prstGeom prst="rect">
            <a:avLst/>
          </a:prstGeom>
          <a:ln w="12700">
            <a:miter lim="400000"/>
          </a:ln>
          <a:effectLst>
            <a:outerShdw blurRad="38100" dist="67515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9" name="pasted-image.png"/>
          <p:cNvPicPr>
            <a:picLocks noChangeAspect="1"/>
          </p:cNvPicPr>
          <p:nvPr/>
        </p:nvPicPr>
        <p:blipFill>
          <a:blip r:embed="rId4">
            <a:extLst/>
          </a:blip>
          <a:srcRect l="11446" t="27284" r="26992"/>
          <a:stretch>
            <a:fillRect/>
          </a:stretch>
        </p:blipFill>
        <p:spPr>
          <a:xfrm>
            <a:off x="7196535" y="2366367"/>
            <a:ext cx="1874769" cy="1425580"/>
          </a:xfrm>
          <a:prstGeom prst="rect">
            <a:avLst/>
          </a:prstGeom>
          <a:ln w="12700">
            <a:miter lim="400000"/>
          </a:ln>
          <a:effectLst>
            <a:outerShdw blurRad="38100" dist="67515" dir="5400000" rotWithShape="0">
              <a:srgbClr val="000000">
                <a:alpha val="50000"/>
              </a:srgbClr>
            </a:outerShdw>
          </a:effectLst>
        </p:spPr>
      </p:pic>
      <p:sp>
        <p:nvSpPr>
          <p:cNvPr id="11" name="Shape 145"/>
          <p:cNvSpPr/>
          <p:nvPr/>
        </p:nvSpPr>
        <p:spPr>
          <a:xfrm>
            <a:off x="7255406" y="2326112"/>
            <a:ext cx="1709082" cy="441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1200">
                <a:solidFill>
                  <a:srgbClr val="DCDEE0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/>
              <a:t>Zwicky Transient Facility at Palomar</a:t>
            </a:r>
          </a:p>
        </p:txBody>
      </p:sp>
      <p:sp>
        <p:nvSpPr>
          <p:cNvPr id="12" name="Shape 147"/>
          <p:cNvSpPr/>
          <p:nvPr/>
        </p:nvSpPr>
        <p:spPr>
          <a:xfrm>
            <a:off x="7236296" y="4306586"/>
            <a:ext cx="357129" cy="256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1200">
                <a:solidFill>
                  <a:srgbClr val="DCDEE0"/>
                </a:solidFill>
                <a:latin typeface="Avenir Book"/>
                <a:ea typeface="Avenir Book"/>
                <a:cs typeface="Avenir Book"/>
                <a:sym typeface="Avenir Book"/>
              </a:defRPr>
            </a:lvl1pPr>
          </a:lstStyle>
          <a:p>
            <a:r>
              <a:rPr dirty="0"/>
              <a:t>HST</a:t>
            </a:r>
          </a:p>
        </p:txBody>
      </p:sp>
      <p:sp>
        <p:nvSpPr>
          <p:cNvPr id="16" name="Shape 136"/>
          <p:cNvSpPr/>
          <p:nvPr/>
        </p:nvSpPr>
        <p:spPr>
          <a:xfrm>
            <a:off x="6217380" y="3558219"/>
            <a:ext cx="370844" cy="370844"/>
          </a:xfrm>
          <a:prstGeom prst="ellipse">
            <a:avLst/>
          </a:prstGeom>
          <a:ln w="25400">
            <a:solidFill>
              <a:srgbClr val="FF0000"/>
            </a:solidFill>
            <a:miter lim="400000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7" name="Shape 137"/>
          <p:cNvSpPr/>
          <p:nvPr/>
        </p:nvSpPr>
        <p:spPr>
          <a:xfrm>
            <a:off x="4313039" y="4705945"/>
            <a:ext cx="517922" cy="517922"/>
          </a:xfrm>
          <a:prstGeom prst="ellipse">
            <a:avLst/>
          </a:prstGeom>
          <a:ln w="25400">
            <a:solidFill>
              <a:srgbClr val="0000FF"/>
            </a:solidFill>
            <a:miter lim="400000"/>
          </a:ln>
        </p:spPr>
        <p:txBody>
          <a:bodyPr lIns="35717" tIns="35717" rIns="35717" bIns="35717" anchor="ctr"/>
          <a:lstStyle/>
          <a:p>
            <a:pPr>
              <a:defRPr sz="2400"/>
            </a:pPr>
            <a:endParaRPr/>
          </a:p>
        </p:txBody>
      </p:sp>
      <p:sp>
        <p:nvSpPr>
          <p:cNvPr id="18" name="Oval 17"/>
          <p:cNvSpPr/>
          <p:nvPr/>
        </p:nvSpPr>
        <p:spPr>
          <a:xfrm>
            <a:off x="2232372" y="2492896"/>
            <a:ext cx="432048" cy="360040"/>
          </a:xfrm>
          <a:prstGeom prst="ellipse">
            <a:avLst/>
          </a:prstGeom>
          <a:noFill/>
          <a:ln w="1905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tx1"/>
                </a:solidFill>
              </a:ln>
            </a:endParaRPr>
          </a:p>
        </p:txBody>
      </p:sp>
      <p:sp>
        <p:nvSpPr>
          <p:cNvPr id="19" name="Oval 18"/>
          <p:cNvSpPr/>
          <p:nvPr/>
        </p:nvSpPr>
        <p:spPr>
          <a:xfrm>
            <a:off x="3059832" y="2492896"/>
            <a:ext cx="504056" cy="360040"/>
          </a:xfrm>
          <a:prstGeom prst="ellipse">
            <a:avLst/>
          </a:prstGeom>
          <a:noFill/>
          <a:ln w="19050" cmpd="sng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urved Connector 20"/>
          <p:cNvCxnSpPr>
            <a:stCxn id="18" idx="0"/>
            <a:endCxn id="16" idx="0"/>
          </p:cNvCxnSpPr>
          <p:nvPr/>
        </p:nvCxnSpPr>
        <p:spPr>
          <a:xfrm rot="16200000" flipH="1">
            <a:off x="3892937" y="1048354"/>
            <a:ext cx="1065323" cy="3954406"/>
          </a:xfrm>
          <a:prstGeom prst="curvedConnector3">
            <a:avLst>
              <a:gd name="adj1" fmla="val -21458"/>
            </a:avLst>
          </a:prstGeom>
          <a:ln w="9525" cmpd="sng">
            <a:solidFill>
              <a:srgbClr val="FF0000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urved Connector 23"/>
          <p:cNvCxnSpPr/>
          <p:nvPr/>
        </p:nvCxnSpPr>
        <p:spPr>
          <a:xfrm>
            <a:off x="3563888" y="2700626"/>
            <a:ext cx="1008112" cy="1992368"/>
          </a:xfrm>
          <a:prstGeom prst="curvedConnector2">
            <a:avLst/>
          </a:prstGeom>
          <a:ln w="9525" cmpd="sng">
            <a:solidFill>
              <a:srgbClr val="0000FF"/>
            </a:solidFill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4355976" y="836712"/>
            <a:ext cx="45263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 IS THE ORIGIN OF THE COSMIC ACCELERATION?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16417" y="92075"/>
            <a:ext cx="77111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SN</a:t>
            </a:r>
            <a:r>
              <a:rPr lang="sv-SE" sz="2000" dirty="0" err="1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</a:t>
            </a:r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and THE ORIGIN OF THE ACCELERATED COSMIC EXPANSION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2251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934955" y="3064923"/>
            <a:ext cx="7056784" cy="3267030"/>
            <a:chOff x="467544" y="1340768"/>
            <a:chExt cx="7776864" cy="3600400"/>
          </a:xfrm>
          <a:solidFill>
            <a:schemeClr val="bg1">
              <a:lumMod val="85000"/>
            </a:schemeClr>
          </a:solidFill>
        </p:grpSpPr>
        <p:sp>
          <p:nvSpPr>
            <p:cNvPr id="6" name="Rectangle 5"/>
            <p:cNvSpPr/>
            <p:nvPr/>
          </p:nvSpPr>
          <p:spPr>
            <a:xfrm>
              <a:off x="467544" y="1340768"/>
              <a:ext cx="7776864" cy="3600400"/>
            </a:xfrm>
            <a:prstGeom prst="rect">
              <a:avLst/>
            </a:prstGeom>
            <a:grp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7" name="Picture 6" descr="dwarf_galaxies:astronomyreport.com.jpg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colorTemperature colorTemp="5300"/>
                      </a14:imgEffect>
                      <a14:imgEffect>
                        <a14:saturation sat="3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27584" y="1688462"/>
              <a:ext cx="2952328" cy="3036681"/>
            </a:xfrm>
            <a:prstGeom prst="rect">
              <a:avLst/>
            </a:prstGeom>
            <a:grpFill/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067944" y="2406486"/>
              <a:ext cx="2398094" cy="1656184"/>
            </a:xfrm>
            <a:prstGeom prst="rect">
              <a:avLst/>
            </a:prstGeom>
            <a:grpFill/>
          </p:spPr>
        </p:pic>
        <p:cxnSp>
          <p:nvCxnSpPr>
            <p:cNvPr id="9" name="Straight Connector 8"/>
            <p:cNvCxnSpPr/>
            <p:nvPr/>
          </p:nvCxnSpPr>
          <p:spPr>
            <a:xfrm>
              <a:off x="2339752" y="3198574"/>
              <a:ext cx="2664296" cy="0"/>
            </a:xfrm>
            <a:prstGeom prst="line">
              <a:avLst/>
            </a:prstGeom>
            <a:grpFill/>
            <a:ln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5868144" y="2780928"/>
              <a:ext cx="1224136" cy="526380"/>
            </a:xfrm>
            <a:prstGeom prst="straightConnector1">
              <a:avLst/>
            </a:prstGeom>
            <a:grpFill/>
            <a:ln>
              <a:prstDash val="dash"/>
              <a:headEnd type="triangl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7038029" y="2514382"/>
              <a:ext cx="1194558" cy="373100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8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Sun/Earth</a:t>
              </a:r>
              <a:endParaRPr lang="en-US" sz="1600" dirty="0">
                <a:solidFill>
                  <a:srgbClr val="8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13475" y="1844824"/>
              <a:ext cx="1703332" cy="373100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8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Galactic Center</a:t>
              </a:r>
              <a:endParaRPr lang="en-US" sz="1600" dirty="0">
                <a:solidFill>
                  <a:srgbClr val="8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90509" y="1916832"/>
              <a:ext cx="1493110" cy="373100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8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Galactic Halo</a:t>
              </a:r>
              <a:endParaRPr lang="en-US" sz="1600" dirty="0">
                <a:solidFill>
                  <a:srgbClr val="8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  <p:cxnSp>
          <p:nvCxnSpPr>
            <p:cNvPr id="14" name="Straight Arrow Connector 13"/>
            <p:cNvCxnSpPr>
              <a:stCxn id="12" idx="2"/>
            </p:cNvCxnSpPr>
            <p:nvPr/>
          </p:nvCxnSpPr>
          <p:spPr>
            <a:xfrm flipH="1">
              <a:off x="5508105" y="2217924"/>
              <a:ext cx="1357037" cy="851037"/>
            </a:xfrm>
            <a:prstGeom prst="straightConnector1">
              <a:avLst/>
            </a:prstGeom>
            <a:grpFill/>
            <a:ln>
              <a:prstDash val="dash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4355976" y="2204864"/>
              <a:ext cx="792088" cy="432048"/>
            </a:xfrm>
            <a:prstGeom prst="straightConnector1">
              <a:avLst/>
            </a:prstGeom>
            <a:grpFill/>
            <a:ln>
              <a:prstDash val="dash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1187624" y="1340768"/>
              <a:ext cx="2880320" cy="373100"/>
            </a:xfrm>
            <a:prstGeom prst="rect">
              <a:avLst/>
            </a:prstGeom>
            <a:grp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>
                  <a:solidFill>
                    <a:srgbClr val="800000"/>
                  </a:solidFill>
                  <a:latin typeface="Tahoma" panose="020B0604030504040204" pitchFamily="34" charset="0"/>
                  <a:ea typeface="Tahoma" panose="020B0604030504040204" pitchFamily="34" charset="0"/>
                  <a:cs typeface="Tahoma" panose="020B0604030504040204" pitchFamily="34" charset="0"/>
                </a:rPr>
                <a:t>Dwarf spheroidal galaxies</a:t>
              </a:r>
              <a:endParaRPr lang="en-US" sz="1600" dirty="0">
                <a:solidFill>
                  <a:srgbClr val="8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7</a:t>
            </a:fld>
            <a:endParaRPr lang="sv-SE"/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06" t="2958" r="35509" b="56608"/>
          <a:stretch/>
        </p:blipFill>
        <p:spPr bwMode="auto">
          <a:xfrm>
            <a:off x="6897062" y="1271163"/>
            <a:ext cx="1908109" cy="1591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26" name="Group 25"/>
          <p:cNvGrpSpPr/>
          <p:nvPr/>
        </p:nvGrpSpPr>
        <p:grpSpPr>
          <a:xfrm>
            <a:off x="6897062" y="4789884"/>
            <a:ext cx="1908109" cy="1591444"/>
            <a:chOff x="6946027" y="4789884"/>
            <a:chExt cx="1908109" cy="1591444"/>
          </a:xfrm>
        </p:grpSpPr>
        <p:pic>
          <p:nvPicPr>
            <p:cNvPr id="23" name="Picture 2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06" t="2958" r="35509" b="56608"/>
            <a:stretch/>
          </p:blipFill>
          <p:spPr bwMode="auto">
            <a:xfrm>
              <a:off x="6946027" y="4789884"/>
              <a:ext cx="1908109" cy="15914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2" name="Picture 2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559" t="29277" r="4806" b="59869"/>
            <a:stretch/>
          </p:blipFill>
          <p:spPr bwMode="auto">
            <a:xfrm>
              <a:off x="7047543" y="5848936"/>
              <a:ext cx="1705077" cy="4293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4" name="Picture 2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193" t="5889" r="27933" b="66965"/>
            <a:stretch/>
          </p:blipFill>
          <p:spPr bwMode="auto">
            <a:xfrm>
              <a:off x="7122521" y="4903981"/>
              <a:ext cx="239026" cy="10739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" name="Picture 2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717" t="4451" r="5142" b="67672"/>
            <a:stretch/>
          </p:blipFill>
          <p:spPr bwMode="auto">
            <a:xfrm>
              <a:off x="8435421" y="4842849"/>
              <a:ext cx="317199" cy="11028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27" name="TextBox 26"/>
          <p:cNvSpPr txBox="1"/>
          <p:nvPr/>
        </p:nvSpPr>
        <p:spPr>
          <a:xfrm>
            <a:off x="545833" y="1484784"/>
            <a:ext cx="25403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Arial"/>
              <a:buChar char="•"/>
            </a:pPr>
            <a:r>
              <a:rPr lang="en-US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WIMPs predicted in extensions of the SM like SUSY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011156" y="92075"/>
            <a:ext cx="3121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DARK MATTER SEARCHES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s://www.hep.shef.ac.uk/research/dm/images/earth_in_galaxy.gif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6894" y="692696"/>
            <a:ext cx="3139321" cy="235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40136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8</a:t>
            </a:fld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899592" y="1209526"/>
            <a:ext cx="49621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ndirect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detection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DM annihilation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produces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SM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particles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</a:t>
            </a:r>
            <a:r>
              <a:rPr lang="sv-SE" altLang="sv-SE" dirty="0" smtClean="0">
                <a:solidFill>
                  <a:srgbClr val="C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  <a:sym typeface="Wingdings" pitchFamily="2" charset="2"/>
              </a:rPr>
              <a:t>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neutrinos, </a:t>
            </a:r>
            <a:r>
              <a:rPr lang="sv-SE" dirty="0" smtClean="0">
                <a:latin typeface="Symbol" panose="05050102010706020507" pitchFamily="18" charset="2"/>
                <a:ea typeface="Tahoma" panose="020B0604030504040204" pitchFamily="34" charset="0"/>
                <a:cs typeface="Tahoma" panose="020B0604030504040204" pitchFamily="34" charset="0"/>
              </a:rPr>
              <a:t>g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rays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anti-protons, positrons </a:t>
            </a:r>
          </a:p>
        </p:txBody>
      </p:sp>
      <p:pic>
        <p:nvPicPr>
          <p:cNvPr id="1026" name="Picture 2" descr="https://upload.wikimedia.org/wikipedia/commons/b/b6/Ct2ct3_nah_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464" y="824559"/>
            <a:ext cx="1440595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nature.com/polopoly_fs/7.7275.1352212252!/image/491172a.jpg_gen/derivatives/landscape_630/491172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1464" y="1893537"/>
            <a:ext cx="1528988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ages.iop.org/objects/phw/news/thumb/17/8/23/PW-2013-08-23-Cartwright-pamel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506" y="1340768"/>
            <a:ext cx="1435216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cecube.wisc.edu/news/img/news_item.img.a7566b1ebdabb440.494d475f343236332e6a7067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497" y="2421008"/>
            <a:ext cx="1620000" cy="1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99592" y="2433662"/>
            <a:ext cx="38209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ate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depends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</a:t>
            </a:r>
          </a:p>
          <a:p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annihilation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cross-section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-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particle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99592" y="3861048"/>
            <a:ext cx="36982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irect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detection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DM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particle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scattering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off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nuclei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9592" y="4658907"/>
            <a:ext cx="2659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cryogenic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detectors</a:t>
            </a:r>
            <a:endParaRPr lang="sv-SE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noble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liquid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detectors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40" name="Picture 16" descr="https://www6.slac.stanford.edu/sites/www6.slac.stanford.edu/files/styles/lightbox_large_image/public/lz_science_fina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409" y="3770868"/>
            <a:ext cx="2263737" cy="2365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3011156" y="92075"/>
            <a:ext cx="3121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DARK MATTER SEARCHES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99592" y="5373216"/>
            <a:ext cx="28115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ate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depends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on </a:t>
            </a:r>
          </a:p>
          <a:p>
            <a:r>
              <a:rPr lang="sv-SE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-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nuclear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physics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927181" y="775737"/>
            <a:ext cx="7285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H.E.S.S.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505619" y="1340768"/>
            <a:ext cx="731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PAMELA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516216" y="2431921"/>
            <a:ext cx="7390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IceCube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995579" y="1880768"/>
            <a:ext cx="6238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FERMI</a:t>
            </a:r>
          </a:p>
        </p:txBody>
      </p:sp>
    </p:spTree>
    <p:extLst>
      <p:ext uri="{BB962C8B-B14F-4D97-AF65-F5344CB8AC3E}">
        <p14:creationId xmlns:p14="http://schemas.microsoft.com/office/powerpoint/2010/main" val="1592757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49E69-2CB1-46CD-B58B-5D5926AD293E}" type="datetime1">
              <a:rPr lang="sv-SE" smtClean="0"/>
              <a:t>17/05/16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sv-SE" i="1" smtClean="0">
                <a:solidFill>
                  <a:schemeClr val="accent1">
                    <a:lumMod val="75000"/>
                  </a:schemeClr>
                </a:solidFill>
                <a:ea typeface="Tahoma" panose="020B0604030504040204" pitchFamily="34" charset="0"/>
                <a:cs typeface="Tahoma" panose="020B0604030504040204" pitchFamily="34" charset="0"/>
              </a:rPr>
              <a:t>Olga Botner</a:t>
            </a:r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A24B8-DAA7-4554-B516-6D01EB122361}" type="slidenum">
              <a:rPr lang="sv-SE" smtClean="0"/>
              <a:t>9</a:t>
            </a:fld>
            <a:endParaRPr lang="sv-SE"/>
          </a:p>
        </p:txBody>
      </p:sp>
      <p:sp>
        <p:nvSpPr>
          <p:cNvPr id="5" name="TextBox 4"/>
          <p:cNvSpPr txBox="1"/>
          <p:nvPr/>
        </p:nvSpPr>
        <p:spPr>
          <a:xfrm>
            <a:off x="2369314" y="92075"/>
            <a:ext cx="4405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000" cap="small" dirty="0" smtClean="0">
                <a:solidFill>
                  <a:schemeClr val="accent1">
                    <a:lumMod val="75000"/>
                  </a:schemeClr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PROBES OF THE VIOLENT UNIVERSE</a:t>
            </a:r>
            <a:endParaRPr lang="sv-SE" sz="2000" cap="small" dirty="0"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29712" y="788962"/>
            <a:ext cx="38164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CR’s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observed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at Earth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with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immense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energies</a:t>
            </a:r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are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the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sources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  <a:p>
            <a:endParaRPr lang="sv-SE" dirty="0" smtClean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What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is the acceleration </a:t>
            </a:r>
            <a:r>
              <a:rPr lang="sv-SE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mechanism</a:t>
            </a:r>
            <a:r>
              <a:rPr lang="sv-SE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?</a:t>
            </a:r>
          </a:p>
        </p:txBody>
      </p:sp>
      <p:pic>
        <p:nvPicPr>
          <p:cNvPr id="7" name="Picture 4" descr="http://www.physics.utah.edu/~whanlon/spectrum1Small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02"/>
          <a:stretch/>
        </p:blipFill>
        <p:spPr bwMode="auto">
          <a:xfrm>
            <a:off x="251520" y="764704"/>
            <a:ext cx="4476750" cy="5509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9"/>
          <p:cNvGrpSpPr>
            <a:grpSpLocks/>
          </p:cNvGrpSpPr>
          <p:nvPr/>
        </p:nvGrpSpPr>
        <p:grpSpPr bwMode="auto">
          <a:xfrm>
            <a:off x="6611030" y="4054086"/>
            <a:ext cx="2235200" cy="2209800"/>
            <a:chOff x="2769269" y="4648200"/>
            <a:chExt cx="2233863" cy="2209800"/>
          </a:xfrm>
        </p:grpSpPr>
        <p:grpSp>
          <p:nvGrpSpPr>
            <p:cNvPr id="9" name="Group 15"/>
            <p:cNvGrpSpPr>
              <a:grpSpLocks noChangeAspect="1"/>
            </p:cNvGrpSpPr>
            <p:nvPr/>
          </p:nvGrpSpPr>
          <p:grpSpPr bwMode="auto">
            <a:xfrm>
              <a:off x="2769269" y="4648200"/>
              <a:ext cx="2233863" cy="1828800"/>
              <a:chOff x="2928" y="2820"/>
              <a:chExt cx="1063" cy="1074"/>
            </a:xfrm>
          </p:grpSpPr>
          <p:pic>
            <p:nvPicPr>
              <p:cNvPr id="11" name="Picture 16" descr="Xray_grb970228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024" y="2832"/>
                <a:ext cx="967" cy="106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2" name="Picture 17" descr="GRBLightCurve"/>
              <p:cNvPicPr>
                <a:picLocks noChangeAspect="1" noChangeArrowheads="1"/>
              </p:cNvPicPr>
              <p:nvPr/>
            </p:nvPicPr>
            <p:blipFill>
              <a:blip r:embed="rId4">
                <a:lum contrast="12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928" y="2820"/>
                <a:ext cx="624" cy="4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" name="Text Box 18"/>
            <p:cNvSpPr txBox="1">
              <a:spLocks noChangeAspect="1" noChangeArrowheads="1"/>
            </p:cNvSpPr>
            <p:nvPr/>
          </p:nvSpPr>
          <p:spPr bwMode="auto">
            <a:xfrm>
              <a:off x="2781961" y="6519863"/>
              <a:ext cx="2208478" cy="3381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669" tIns="45334" rIns="90669" bIns="45334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accent2">
                      <a:lumMod val="50000"/>
                    </a:schemeClr>
                  </a:solidFill>
                  <a:latin typeface="Calibri" pitchFamily="34" charset="0"/>
                  <a:ea typeface="ＭＳ Ｐゴシック" pitchFamily="-112" charset="-128"/>
                </a:rPr>
                <a:t>Gamma Ray Bursts</a:t>
              </a:r>
            </a:p>
          </p:txBody>
        </p:sp>
      </p:grpSp>
      <p:grpSp>
        <p:nvGrpSpPr>
          <p:cNvPr id="13" name="Group 20"/>
          <p:cNvGrpSpPr>
            <a:grpSpLocks/>
          </p:cNvGrpSpPr>
          <p:nvPr/>
        </p:nvGrpSpPr>
        <p:grpSpPr bwMode="auto">
          <a:xfrm>
            <a:off x="4413930" y="3143451"/>
            <a:ext cx="2209800" cy="1862138"/>
            <a:chOff x="304800" y="4724400"/>
            <a:chExt cx="2209800" cy="1861775"/>
          </a:xfrm>
        </p:grpSpPr>
        <p:pic>
          <p:nvPicPr>
            <p:cNvPr id="14" name="Picture 4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7951" y="4724400"/>
              <a:ext cx="1783499" cy="137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pic>
        <p:sp>
          <p:nvSpPr>
            <p:cNvPr id="15" name="Text Box 18"/>
            <p:cNvSpPr txBox="1">
              <a:spLocks noChangeAspect="1" noChangeArrowheads="1"/>
            </p:cNvSpPr>
            <p:nvPr/>
          </p:nvSpPr>
          <p:spPr bwMode="auto">
            <a:xfrm>
              <a:off x="304800" y="6248103"/>
              <a:ext cx="2209800" cy="3380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0669" tIns="45334" rIns="90669" bIns="45334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dirty="0">
                  <a:solidFill>
                    <a:schemeClr val="accent2">
                      <a:lumMod val="50000"/>
                    </a:schemeClr>
                  </a:solidFill>
                  <a:latin typeface="Calibri" pitchFamily="34" charset="0"/>
                  <a:ea typeface="ＭＳ Ｐゴシック" pitchFamily="-112" charset="-128"/>
                </a:rPr>
                <a:t>Active Galactic Nuclei</a:t>
              </a: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941015" y="5678365"/>
            <a:ext cx="945830" cy="27699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~ 50 Joule</a:t>
            </a:r>
          </a:p>
        </p:txBody>
      </p:sp>
      <p:sp>
        <p:nvSpPr>
          <p:cNvPr id="17" name="Rectangle 16"/>
          <p:cNvSpPr/>
          <p:nvPr/>
        </p:nvSpPr>
        <p:spPr>
          <a:xfrm>
            <a:off x="8517632" y="30718"/>
            <a:ext cx="626368" cy="626368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6263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err="1" smtClean="0">
            <a:latin typeface="Tahoma" panose="020B0604030504040204" pitchFamily="34" charset="0"/>
            <a:ea typeface="Tahoma" panose="020B0604030504040204" pitchFamily="34" charset="0"/>
            <a:cs typeface="Tahom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2711</TotalTime>
  <Words>2368</Words>
  <Application>Microsoft Macintosh PowerPoint</Application>
  <PresentationFormat>On-screen Show (4:3)</PresentationFormat>
  <Paragraphs>496</Paragraphs>
  <Slides>36</Slides>
  <Notes>15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Office Theme</vt:lpstr>
      <vt:lpstr>Experimental  astroparticle physics in Sweden</vt:lpstr>
      <vt:lpstr>Observational astroparticle physics in Sweden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the origin of the cosmic acceleration?</vt:lpstr>
      <vt:lpstr>PowerPoint Presentation</vt:lpstr>
      <vt:lpstr>PowerPoint Presentation</vt:lpstr>
      <vt:lpstr>PowerPoint Presentation</vt:lpstr>
      <vt:lpstr>PowerPoint Presentation</vt:lpstr>
    </vt:vector>
  </TitlesOfParts>
  <Company>Uppsala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Olga Botner</dc:creator>
  <cp:lastModifiedBy>Olga Botner</cp:lastModifiedBy>
  <cp:revision>214</cp:revision>
  <dcterms:created xsi:type="dcterms:W3CDTF">2016-03-17T15:01:13Z</dcterms:created>
  <dcterms:modified xsi:type="dcterms:W3CDTF">2016-05-17T14:11:26Z</dcterms:modified>
</cp:coreProperties>
</file>