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handoutMasterIdLst>
    <p:handoutMasterId r:id="rId50"/>
  </p:handoutMasterIdLst>
  <p:sldIdLst>
    <p:sldId id="256" r:id="rId2"/>
    <p:sldId id="262" r:id="rId3"/>
    <p:sldId id="324" r:id="rId4"/>
    <p:sldId id="325" r:id="rId5"/>
    <p:sldId id="269" r:id="rId6"/>
    <p:sldId id="270" r:id="rId7"/>
    <p:sldId id="321" r:id="rId8"/>
    <p:sldId id="320" r:id="rId9"/>
    <p:sldId id="319" r:id="rId10"/>
    <p:sldId id="318" r:id="rId11"/>
    <p:sldId id="317" r:id="rId12"/>
    <p:sldId id="263" r:id="rId13"/>
    <p:sldId id="322" r:id="rId14"/>
    <p:sldId id="323" r:id="rId15"/>
    <p:sldId id="307" r:id="rId16"/>
    <p:sldId id="260" r:id="rId17"/>
    <p:sldId id="268" r:id="rId18"/>
    <p:sldId id="278" r:id="rId19"/>
    <p:sldId id="272" r:id="rId20"/>
    <p:sldId id="330" r:id="rId21"/>
    <p:sldId id="261" r:id="rId22"/>
    <p:sldId id="309" r:id="rId23"/>
    <p:sldId id="333" r:id="rId24"/>
    <p:sldId id="313" r:id="rId25"/>
    <p:sldId id="311" r:id="rId26"/>
    <p:sldId id="310" r:id="rId27"/>
    <p:sldId id="312" r:id="rId28"/>
    <p:sldId id="264" r:id="rId29"/>
    <p:sldId id="327" r:id="rId30"/>
    <p:sldId id="265" r:id="rId31"/>
    <p:sldId id="277" r:id="rId32"/>
    <p:sldId id="275" r:id="rId33"/>
    <p:sldId id="301" r:id="rId34"/>
    <p:sldId id="302" r:id="rId35"/>
    <p:sldId id="303" r:id="rId36"/>
    <p:sldId id="304" r:id="rId37"/>
    <p:sldId id="305" r:id="rId38"/>
    <p:sldId id="306" r:id="rId39"/>
    <p:sldId id="328" r:id="rId40"/>
    <p:sldId id="329" r:id="rId41"/>
    <p:sldId id="331" r:id="rId42"/>
    <p:sldId id="332" r:id="rId43"/>
    <p:sldId id="334" r:id="rId44"/>
    <p:sldId id="335" r:id="rId45"/>
    <p:sldId id="273" r:id="rId46"/>
    <p:sldId id="274" r:id="rId47"/>
    <p:sldId id="258" r:id="rId4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entury Gothic" charset="0"/>
        <a:ea typeface="ＭＳ Ｐゴシック" charset="0"/>
        <a:cs typeface="ＭＳ Ｐゴシック" charset="0"/>
      </a:defRPr>
    </a:lvl5pPr>
    <a:lvl6pPr marL="2286000" algn="l" defTabSz="457200" rtl="0" eaLnBrk="1" latinLnBrk="0" hangingPunct="1">
      <a:defRPr kern="1200">
        <a:solidFill>
          <a:schemeClr val="tx1"/>
        </a:solidFill>
        <a:latin typeface="Century Gothic" charset="0"/>
        <a:ea typeface="ＭＳ Ｐゴシック" charset="0"/>
        <a:cs typeface="ＭＳ Ｐゴシック" charset="0"/>
      </a:defRPr>
    </a:lvl6pPr>
    <a:lvl7pPr marL="2743200" algn="l" defTabSz="457200" rtl="0" eaLnBrk="1" latinLnBrk="0" hangingPunct="1">
      <a:defRPr kern="1200">
        <a:solidFill>
          <a:schemeClr val="tx1"/>
        </a:solidFill>
        <a:latin typeface="Century Gothic" charset="0"/>
        <a:ea typeface="ＭＳ Ｐゴシック" charset="0"/>
        <a:cs typeface="ＭＳ Ｐゴシック" charset="0"/>
      </a:defRPr>
    </a:lvl7pPr>
    <a:lvl8pPr marL="3200400" algn="l" defTabSz="457200" rtl="0" eaLnBrk="1" latinLnBrk="0" hangingPunct="1">
      <a:defRPr kern="1200">
        <a:solidFill>
          <a:schemeClr val="tx1"/>
        </a:solidFill>
        <a:latin typeface="Century Gothic" charset="0"/>
        <a:ea typeface="ＭＳ Ｐゴシック" charset="0"/>
        <a:cs typeface="ＭＳ Ｐゴシック" charset="0"/>
      </a:defRPr>
    </a:lvl8pPr>
    <a:lvl9pPr marL="3657600" algn="l" defTabSz="457200" rtl="0" eaLnBrk="1" latinLnBrk="0" hangingPunct="1">
      <a:defRPr kern="1200">
        <a:solidFill>
          <a:schemeClr val="tx1"/>
        </a:solidFill>
        <a:latin typeface="Century Gothic"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73B85B"/>
    <a:srgbClr val="F7CF6B"/>
    <a:srgbClr val="67BDD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1" d="100"/>
          <a:sy n="101" d="100"/>
        </p:scale>
        <p:origin x="-18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9591D9-33C8-1146-96CF-9930975E5E27}" type="datetimeFigureOut">
              <a:rPr lang="en-US" smtClean="0"/>
              <a:t>30/05/16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EE1839-0D47-5F44-A89C-B1B0828086E1}" type="slidenum">
              <a:rPr lang="en-US" smtClean="0"/>
              <a:t>‹#›</a:t>
            </a:fld>
            <a:endParaRPr lang="en-US"/>
          </a:p>
        </p:txBody>
      </p:sp>
    </p:spTree>
    <p:extLst>
      <p:ext uri="{BB962C8B-B14F-4D97-AF65-F5344CB8AC3E}">
        <p14:creationId xmlns:p14="http://schemas.microsoft.com/office/powerpoint/2010/main" val="25221781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FB9C92-C3D8-0D46-8391-9012F8706A82}" type="datetimeFigureOut">
              <a:rPr lang="en-US" smtClean="0"/>
              <a:t>30/05/16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F19784-20DB-3A4B-8755-13BB3CD9B23D}" type="slidenum">
              <a:rPr lang="en-US" smtClean="0"/>
              <a:t>‹#›</a:t>
            </a:fld>
            <a:endParaRPr lang="en-US"/>
          </a:p>
        </p:txBody>
      </p:sp>
    </p:spTree>
    <p:extLst>
      <p:ext uri="{BB962C8B-B14F-4D97-AF65-F5344CB8AC3E}">
        <p14:creationId xmlns:p14="http://schemas.microsoft.com/office/powerpoint/2010/main" val="395294783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61463" cy="6858000"/>
          </a:xfrm>
          <a:prstGeom prst="rect">
            <a:avLst/>
          </a:prstGeom>
          <a:solidFill>
            <a:srgbClr val="282D65"/>
          </a:solidFill>
          <a:ln>
            <a:solidFill>
              <a:srgbClr val="282D65"/>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a:cs typeface="Century Gothic"/>
            </a:endParaRPr>
          </a:p>
        </p:txBody>
      </p:sp>
      <p:sp>
        <p:nvSpPr>
          <p:cNvPr id="5" name="Triangle isocèle 13"/>
          <p:cNvSpPr/>
          <p:nvPr/>
        </p:nvSpPr>
        <p:spPr>
          <a:xfrm>
            <a:off x="2302290" y="5175"/>
            <a:ext cx="6859852" cy="4887853"/>
          </a:xfrm>
          <a:prstGeom prst="triangle">
            <a:avLst/>
          </a:prstGeom>
          <a:solidFill>
            <a:srgbClr val="282D65">
              <a:alpha val="24000"/>
            </a:srgbClr>
          </a:solidFill>
          <a:ln>
            <a:noFill/>
          </a:ln>
          <a:effectLst/>
          <a:scene3d>
            <a:camera prst="orthographicFront">
              <a:rot lat="1080000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fr-FR" dirty="0"/>
              <a:t> </a:t>
            </a:r>
          </a:p>
        </p:txBody>
      </p:sp>
      <p:pic>
        <p:nvPicPr>
          <p:cNvPr id="6" name="Image 18" descr="CMS_logo_newlight.pdf"/>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38275" y="423863"/>
            <a:ext cx="1728788"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423988" y="2640013"/>
            <a:ext cx="6761162" cy="215900"/>
          </a:xfrm>
          <a:prstGeom prst="rect">
            <a:avLst/>
          </a:prstGeom>
          <a:solidFill>
            <a:srgbClr val="CDCDC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8" name="Connecteur droit 12"/>
          <p:cNvCxnSpPr/>
          <p:nvPr/>
        </p:nvCxnSpPr>
        <p:spPr>
          <a:xfrm>
            <a:off x="1423988" y="4341813"/>
            <a:ext cx="6761162" cy="38100"/>
          </a:xfrm>
          <a:prstGeom prst="line">
            <a:avLst/>
          </a:prstGeom>
          <a:ln w="38100" cmpd="dbl">
            <a:solidFill>
              <a:srgbClr val="CDCDC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1423511" y="2927634"/>
            <a:ext cx="6762234" cy="1345053"/>
          </a:xfrm>
        </p:spPr>
        <p:txBody>
          <a:bodyPr/>
          <a:lstStyle>
            <a:lvl1pPr>
              <a:defRPr>
                <a:solidFill>
                  <a:srgbClr val="C2C2C0"/>
                </a:solidFill>
                <a:latin typeface="Century Gothic"/>
                <a:cs typeface="Century Gothic"/>
              </a:defRPr>
            </a:lvl1pPr>
          </a:lstStyle>
          <a:p>
            <a:r>
              <a:rPr lang="pl-PL" smtClean="0"/>
              <a:t>Click to edit Master title style</a:t>
            </a:r>
            <a:endParaRPr lang="en-GB" dirty="0"/>
          </a:p>
        </p:txBody>
      </p:sp>
      <p:sp>
        <p:nvSpPr>
          <p:cNvPr id="3" name="Subtitle 2"/>
          <p:cNvSpPr>
            <a:spLocks noGrp="1"/>
          </p:cNvSpPr>
          <p:nvPr>
            <p:ph type="subTitle" idx="1"/>
          </p:nvPr>
        </p:nvSpPr>
        <p:spPr>
          <a:xfrm>
            <a:off x="1423510" y="4592238"/>
            <a:ext cx="6762234" cy="601579"/>
          </a:xfrm>
        </p:spPr>
        <p:txBody>
          <a:bodyPr/>
          <a:lstStyle>
            <a:lvl1pPr marL="0" indent="0" algn="ctr">
              <a:buNone/>
              <a:defRPr>
                <a:solidFill>
                  <a:srgbClr val="C2C2C0"/>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Click to edit Master subtitle style</a:t>
            </a:r>
            <a:endParaRPr lang="en-GB" dirty="0"/>
          </a:p>
        </p:txBody>
      </p:sp>
    </p:spTree>
    <p:extLst>
      <p:ext uri="{BB962C8B-B14F-4D97-AF65-F5344CB8AC3E}">
        <p14:creationId xmlns:p14="http://schemas.microsoft.com/office/powerpoint/2010/main" val="463681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MS Logo">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rgbClr val="282D65"/>
          </a:solidFill>
          <a:ln>
            <a:solidFill>
              <a:srgbClr val="282D6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3" name="Image 15" descr="CMS_logo_newlight.pd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36913" y="2093913"/>
            <a:ext cx="2670175"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6118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5" name="Rectangle 4"/>
          <p:cNvSpPr/>
          <p:nvPr/>
        </p:nvSpPr>
        <p:spPr>
          <a:xfrm>
            <a:off x="6348413" y="168275"/>
            <a:ext cx="2506662" cy="217488"/>
          </a:xfrm>
          <a:prstGeom prst="rect">
            <a:avLst/>
          </a:prstGeom>
          <a:solidFill>
            <a:srgbClr val="282D6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6" name="Connecteur droit 5"/>
          <p:cNvCxnSpPr/>
          <p:nvPr/>
        </p:nvCxnSpPr>
        <p:spPr>
          <a:xfrm>
            <a:off x="6348413" y="769938"/>
            <a:ext cx="2506662" cy="0"/>
          </a:xfrm>
          <a:prstGeom prst="line">
            <a:avLst/>
          </a:prstGeom>
          <a:ln w="38100" cmpd="dbl">
            <a:solidFill>
              <a:srgbClr val="282D65"/>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pl-PL" smtClean="0"/>
              <a:t>Click to edit Master title style</a:t>
            </a:r>
            <a:endParaRPr lang="en-GB" dirty="0"/>
          </a:p>
        </p:txBody>
      </p:sp>
      <p:sp>
        <p:nvSpPr>
          <p:cNvPr id="3" name="Content Placeholder 2"/>
          <p:cNvSpPr>
            <a:spLocks noGrp="1"/>
          </p:cNvSpPr>
          <p:nvPr>
            <p:ph idx="1"/>
          </p:nvPr>
        </p:nvSpPr>
        <p:spPr/>
        <p:txBody>
          <a:bodyPr/>
          <a:lstStyle>
            <a:lvl3pPr>
              <a:defRPr>
                <a:latin typeface="Century Gothic"/>
                <a:cs typeface="Century Gothic"/>
              </a:defRPr>
            </a:lvl3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GB" dirty="0"/>
          </a:p>
        </p:txBody>
      </p:sp>
      <p:sp>
        <p:nvSpPr>
          <p:cNvPr id="10" name="Text Placeholder 6"/>
          <p:cNvSpPr>
            <a:spLocks noGrp="1"/>
          </p:cNvSpPr>
          <p:nvPr>
            <p:ph type="body" sz="quarter" idx="13"/>
          </p:nvPr>
        </p:nvSpPr>
        <p:spPr>
          <a:xfrm>
            <a:off x="6348413" y="427597"/>
            <a:ext cx="2507451" cy="281699"/>
          </a:xfrm>
        </p:spPr>
        <p:txBody>
          <a:bodyPr anchor="ctr">
            <a:noAutofit/>
          </a:bodyPr>
          <a:lstStyle>
            <a:lvl1pPr marL="0" indent="0">
              <a:buNone/>
              <a:defRPr sz="1800" baseline="0">
                <a:solidFill>
                  <a:schemeClr val="tx2">
                    <a:lumMod val="50000"/>
                  </a:schemeClr>
                </a:solidFill>
              </a:defRPr>
            </a:lvl1pPr>
          </a:lstStyle>
          <a:p>
            <a:pPr lvl="0"/>
            <a:r>
              <a:rPr lang="pl-PL"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r>
              <a:rPr lang="pl-PL" smtClean="0"/>
              <a:t>19/05/2016</a:t>
            </a:r>
            <a:endParaRPr lang="en-GB"/>
          </a:p>
        </p:txBody>
      </p:sp>
      <p:sp>
        <p:nvSpPr>
          <p:cNvPr id="9" name="Footer Placeholder 4"/>
          <p:cNvSpPr>
            <a:spLocks noGrp="1"/>
          </p:cNvSpPr>
          <p:nvPr>
            <p:ph type="ftr" sz="quarter" idx="15"/>
          </p:nvPr>
        </p:nvSpPr>
        <p:spPr/>
        <p:txBody>
          <a:bodyPr/>
          <a:lstStyle>
            <a:lvl1pPr>
              <a:defRPr/>
            </a:lvl1pPr>
          </a:lstStyle>
          <a:p>
            <a:pPr>
              <a:defRPr/>
            </a:pPr>
            <a:r>
              <a:rPr lang="en-GB" smtClean="0"/>
              <a:t>Marzena Lapka, IPPOG meeting, Krakow  </a:t>
            </a:r>
            <a:endParaRPr lang="en-GB"/>
          </a:p>
        </p:txBody>
      </p:sp>
      <p:sp>
        <p:nvSpPr>
          <p:cNvPr id="11" name="Slide Number Placeholder 5"/>
          <p:cNvSpPr>
            <a:spLocks noGrp="1"/>
          </p:cNvSpPr>
          <p:nvPr>
            <p:ph type="sldNum" sz="quarter" idx="16"/>
          </p:nvPr>
        </p:nvSpPr>
        <p:spPr/>
        <p:txBody>
          <a:bodyPr/>
          <a:lstStyle>
            <a:lvl1pPr>
              <a:defRPr/>
            </a:lvl1pPr>
          </a:lstStyle>
          <a:p>
            <a:pPr>
              <a:defRPr/>
            </a:pPr>
            <a:fld id="{953519B0-10BF-EE4C-8EAC-15F149E33CF9}" type="slidenum">
              <a:rPr lang="en-GB"/>
              <a:pPr>
                <a:defRPr/>
              </a:pPr>
              <a:t>‹#›</a:t>
            </a:fld>
            <a:endParaRPr lang="en-GB"/>
          </a:p>
        </p:txBody>
      </p:sp>
    </p:spTree>
    <p:extLst>
      <p:ext uri="{BB962C8B-B14F-4D97-AF65-F5344CB8AC3E}">
        <p14:creationId xmlns:p14="http://schemas.microsoft.com/office/powerpoint/2010/main" val="109516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7873" y="4049705"/>
            <a:ext cx="8567993" cy="851003"/>
          </a:xfrm>
          <a:solidFill>
            <a:srgbClr val="1E1F52"/>
          </a:solidFill>
        </p:spPr>
        <p:txBody>
          <a:bodyPr>
            <a:noAutofit/>
          </a:bodyPr>
          <a:lstStyle>
            <a:lvl1pPr algn="ctr">
              <a:defRPr sz="3800" b="1" cap="all">
                <a:solidFill>
                  <a:schemeClr val="bg1"/>
                </a:solidFill>
              </a:defRPr>
            </a:lvl1pPr>
          </a:lstStyle>
          <a:p>
            <a:r>
              <a:rPr lang="pl-PL" dirty="0" err="1" smtClean="0"/>
              <a:t>Click</a:t>
            </a:r>
            <a:r>
              <a:rPr lang="pl-PL" dirty="0" smtClean="0"/>
              <a:t> to </a:t>
            </a:r>
            <a:r>
              <a:rPr lang="pl-PL" dirty="0" err="1" smtClean="0"/>
              <a:t>edit</a:t>
            </a:r>
            <a:r>
              <a:rPr lang="pl-PL" dirty="0" smtClean="0"/>
              <a:t> Master </a:t>
            </a:r>
            <a:r>
              <a:rPr lang="pl-PL" dirty="0" err="1" smtClean="0"/>
              <a:t>title</a:t>
            </a:r>
            <a:r>
              <a:rPr lang="pl-PL" dirty="0" smtClean="0"/>
              <a:t> style</a:t>
            </a:r>
            <a:endParaRPr lang="en-GB" dirty="0"/>
          </a:p>
        </p:txBody>
      </p:sp>
      <p:sp>
        <p:nvSpPr>
          <p:cNvPr id="3" name="Text Placeholder 2"/>
          <p:cNvSpPr>
            <a:spLocks noGrp="1"/>
          </p:cNvSpPr>
          <p:nvPr>
            <p:ph type="body" idx="1"/>
          </p:nvPr>
        </p:nvSpPr>
        <p:spPr>
          <a:xfrm>
            <a:off x="287872" y="2533188"/>
            <a:ext cx="8567993" cy="1516517"/>
          </a:xfrm>
        </p:spPr>
        <p:txBody>
          <a:bodyPr anchor="b"/>
          <a:lstStyle>
            <a:lvl1pPr marL="0" indent="0" algn="ctr">
              <a:buNone/>
              <a:defRPr sz="2000">
                <a:solidFill>
                  <a:srgbClr val="50515D"/>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pl-PL" smtClean="0"/>
              <a:t>19/05/2016</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Marzena Lapka, IPPOG meeting, Krakow  </a:t>
            </a:r>
            <a:endParaRPr lang="en-GB"/>
          </a:p>
        </p:txBody>
      </p:sp>
      <p:sp>
        <p:nvSpPr>
          <p:cNvPr id="6" name="Slide Number Placeholder 5"/>
          <p:cNvSpPr>
            <a:spLocks noGrp="1"/>
          </p:cNvSpPr>
          <p:nvPr>
            <p:ph type="sldNum" sz="quarter" idx="12"/>
          </p:nvPr>
        </p:nvSpPr>
        <p:spPr/>
        <p:txBody>
          <a:bodyPr/>
          <a:lstStyle>
            <a:lvl1pPr>
              <a:defRPr/>
            </a:lvl1pPr>
          </a:lstStyle>
          <a:p>
            <a:pPr>
              <a:defRPr/>
            </a:pPr>
            <a:fld id="{CC63521E-DE6E-8C41-9E9C-4BF272E525E1}" type="slidenum">
              <a:rPr lang="en-GB"/>
              <a:pPr>
                <a:defRPr/>
              </a:pPr>
              <a:t>‹#›</a:t>
            </a:fld>
            <a:endParaRPr lang="en-GB" dirty="0"/>
          </a:p>
        </p:txBody>
      </p:sp>
    </p:spTree>
    <p:extLst>
      <p:ext uri="{BB962C8B-B14F-4D97-AF65-F5344CB8AC3E}">
        <p14:creationId xmlns:p14="http://schemas.microsoft.com/office/powerpoint/2010/main" val="799317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5" name="Rectangle 4"/>
          <p:cNvSpPr/>
          <p:nvPr/>
        </p:nvSpPr>
        <p:spPr>
          <a:xfrm>
            <a:off x="6348413" y="168275"/>
            <a:ext cx="2506662" cy="217488"/>
          </a:xfrm>
          <a:prstGeom prst="rect">
            <a:avLst/>
          </a:prstGeom>
          <a:solidFill>
            <a:srgbClr val="282D6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6" name="Connecteur droit 5"/>
          <p:cNvCxnSpPr/>
          <p:nvPr/>
        </p:nvCxnSpPr>
        <p:spPr>
          <a:xfrm>
            <a:off x="6348413" y="769938"/>
            <a:ext cx="2506662" cy="0"/>
          </a:xfrm>
          <a:prstGeom prst="line">
            <a:avLst/>
          </a:prstGeom>
          <a:ln w="38100" cmpd="dbl">
            <a:solidFill>
              <a:srgbClr val="282D65"/>
            </a:solidFill>
          </a:ln>
          <a:effectLst/>
        </p:spPr>
        <p:style>
          <a:lnRef idx="2">
            <a:schemeClr val="accent1"/>
          </a:lnRef>
          <a:fillRef idx="0">
            <a:schemeClr val="accent1"/>
          </a:fillRef>
          <a:effectRef idx="1">
            <a:schemeClr val="accent1"/>
          </a:effectRef>
          <a:fontRef idx="minor">
            <a:schemeClr val="tx1"/>
          </a:fontRef>
        </p:style>
      </p:cxnSp>
      <p:sp>
        <p:nvSpPr>
          <p:cNvPr id="7" name="Triangle isocèle 8"/>
          <p:cNvSpPr/>
          <p:nvPr/>
        </p:nvSpPr>
        <p:spPr>
          <a:xfrm>
            <a:off x="6378446" y="516629"/>
            <a:ext cx="180000" cy="108000"/>
          </a:xfrm>
          <a:prstGeom prst="triangle">
            <a:avLst/>
          </a:prstGeom>
          <a:solidFill>
            <a:srgbClr val="282D65"/>
          </a:solidFill>
          <a:effectLst/>
          <a:scene3d>
            <a:camera prst="orthographicFront">
              <a:rot lat="1080000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 name="Content Placeholder 2"/>
          <p:cNvSpPr>
            <a:spLocks noGrp="1"/>
          </p:cNvSpPr>
          <p:nvPr>
            <p:ph sz="half" idx="1"/>
          </p:nvPr>
        </p:nvSpPr>
        <p:spPr>
          <a:xfrm>
            <a:off x="287870" y="1600201"/>
            <a:ext cx="4207930" cy="4789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GB"/>
          </a:p>
        </p:txBody>
      </p:sp>
      <p:sp>
        <p:nvSpPr>
          <p:cNvPr id="4" name="Content Placeholder 3"/>
          <p:cNvSpPr>
            <a:spLocks noGrp="1"/>
          </p:cNvSpPr>
          <p:nvPr>
            <p:ph sz="half" idx="2"/>
          </p:nvPr>
        </p:nvSpPr>
        <p:spPr>
          <a:xfrm>
            <a:off x="4648201" y="1600201"/>
            <a:ext cx="4207663" cy="4789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GB"/>
          </a:p>
        </p:txBody>
      </p:sp>
      <p:sp>
        <p:nvSpPr>
          <p:cNvPr id="11" name="Text Placeholder 6"/>
          <p:cNvSpPr>
            <a:spLocks noGrp="1"/>
          </p:cNvSpPr>
          <p:nvPr>
            <p:ph type="body" sz="quarter" idx="13"/>
          </p:nvPr>
        </p:nvSpPr>
        <p:spPr>
          <a:xfrm>
            <a:off x="6708246" y="427597"/>
            <a:ext cx="2147618" cy="281699"/>
          </a:xfrm>
        </p:spPr>
        <p:txBody>
          <a:bodyPr anchor="ctr">
            <a:noAutofit/>
          </a:bodyPr>
          <a:lstStyle>
            <a:lvl1pPr marL="0" indent="0">
              <a:buNone/>
              <a:defRPr sz="1800" baseline="0">
                <a:solidFill>
                  <a:schemeClr val="tx2">
                    <a:lumMod val="50000"/>
                  </a:schemeClr>
                </a:solidFill>
              </a:defRPr>
            </a:lvl1pPr>
          </a:lstStyle>
          <a:p>
            <a:pPr lvl="0"/>
            <a:r>
              <a:rPr lang="pl-PL" smtClean="0"/>
              <a:t>Click to edit Master text styles</a:t>
            </a:r>
          </a:p>
        </p:txBody>
      </p:sp>
      <p:sp>
        <p:nvSpPr>
          <p:cNvPr id="8" name="Date Placeholder 4"/>
          <p:cNvSpPr>
            <a:spLocks noGrp="1"/>
          </p:cNvSpPr>
          <p:nvPr>
            <p:ph type="dt" sz="half" idx="14"/>
          </p:nvPr>
        </p:nvSpPr>
        <p:spPr/>
        <p:txBody>
          <a:bodyPr/>
          <a:lstStyle>
            <a:lvl1pPr>
              <a:defRPr/>
            </a:lvl1pPr>
          </a:lstStyle>
          <a:p>
            <a:pPr>
              <a:defRPr/>
            </a:pPr>
            <a:r>
              <a:rPr lang="pl-PL" smtClean="0"/>
              <a:t>19/05/2016</a:t>
            </a:r>
            <a:endParaRPr lang="en-GB"/>
          </a:p>
        </p:txBody>
      </p:sp>
      <p:sp>
        <p:nvSpPr>
          <p:cNvPr id="9" name="Footer Placeholder 5"/>
          <p:cNvSpPr>
            <a:spLocks noGrp="1"/>
          </p:cNvSpPr>
          <p:nvPr>
            <p:ph type="ftr" sz="quarter" idx="15"/>
          </p:nvPr>
        </p:nvSpPr>
        <p:spPr/>
        <p:txBody>
          <a:bodyPr/>
          <a:lstStyle>
            <a:lvl1pPr>
              <a:defRPr/>
            </a:lvl1pPr>
          </a:lstStyle>
          <a:p>
            <a:pPr>
              <a:defRPr/>
            </a:pPr>
            <a:r>
              <a:rPr lang="en-GB" smtClean="0"/>
              <a:t>Marzena Lapka, IPPOG meeting, Krakow  </a:t>
            </a:r>
            <a:endParaRPr lang="en-GB"/>
          </a:p>
        </p:txBody>
      </p:sp>
      <p:sp>
        <p:nvSpPr>
          <p:cNvPr id="10" name="Slide Number Placeholder 6"/>
          <p:cNvSpPr>
            <a:spLocks noGrp="1"/>
          </p:cNvSpPr>
          <p:nvPr>
            <p:ph type="sldNum" sz="quarter" idx="16"/>
          </p:nvPr>
        </p:nvSpPr>
        <p:spPr/>
        <p:txBody>
          <a:bodyPr/>
          <a:lstStyle>
            <a:lvl1pPr>
              <a:defRPr/>
            </a:lvl1pPr>
          </a:lstStyle>
          <a:p>
            <a:pPr>
              <a:defRPr/>
            </a:pPr>
            <a:fld id="{CEA2228E-0DBC-A44F-B466-9E6AD5FC6D89}" type="slidenum">
              <a:rPr lang="en-GB"/>
              <a:pPr>
                <a:defRPr/>
              </a:pPr>
              <a:t>‹#›</a:t>
            </a:fld>
            <a:endParaRPr lang="en-GB"/>
          </a:p>
        </p:txBody>
      </p:sp>
    </p:spTree>
    <p:extLst>
      <p:ext uri="{BB962C8B-B14F-4D97-AF65-F5344CB8AC3E}">
        <p14:creationId xmlns:p14="http://schemas.microsoft.com/office/powerpoint/2010/main" val="615792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Rectangle 6"/>
          <p:cNvSpPr/>
          <p:nvPr/>
        </p:nvSpPr>
        <p:spPr>
          <a:xfrm>
            <a:off x="6348413" y="168275"/>
            <a:ext cx="2506662" cy="217488"/>
          </a:xfrm>
          <a:prstGeom prst="rect">
            <a:avLst/>
          </a:prstGeom>
          <a:solidFill>
            <a:srgbClr val="282D6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8" name="Connecteur droit 5"/>
          <p:cNvCxnSpPr/>
          <p:nvPr/>
        </p:nvCxnSpPr>
        <p:spPr>
          <a:xfrm>
            <a:off x="6348413" y="769938"/>
            <a:ext cx="2506662" cy="0"/>
          </a:xfrm>
          <a:prstGeom prst="line">
            <a:avLst/>
          </a:prstGeom>
          <a:ln w="38100" cmpd="dbl">
            <a:solidFill>
              <a:srgbClr val="282D65"/>
            </a:soli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287870" y="960437"/>
            <a:ext cx="4209518" cy="639763"/>
          </a:xfrm>
          <a:solidFill>
            <a:srgbClr val="1E1F52"/>
          </a:solidFill>
        </p:spPr>
        <p:txBody>
          <a:bodyPr anchor="b">
            <a:normAutofit/>
          </a:bodyPr>
          <a:lstStyle>
            <a:lvl1pPr marL="0" indent="0">
              <a:buNone/>
              <a:defRPr sz="2000" b="1">
                <a:solidFill>
                  <a:schemeClr val="bg1"/>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4" name="Content Placeholder 3"/>
          <p:cNvSpPr>
            <a:spLocks noGrp="1"/>
          </p:cNvSpPr>
          <p:nvPr>
            <p:ph sz="half" idx="2"/>
          </p:nvPr>
        </p:nvSpPr>
        <p:spPr>
          <a:xfrm>
            <a:off x="287870" y="1600201"/>
            <a:ext cx="4209518" cy="47899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GB"/>
          </a:p>
        </p:txBody>
      </p:sp>
      <p:sp>
        <p:nvSpPr>
          <p:cNvPr id="5" name="Text Placeholder 4"/>
          <p:cNvSpPr>
            <a:spLocks noGrp="1"/>
          </p:cNvSpPr>
          <p:nvPr>
            <p:ph type="body" sz="quarter" idx="3"/>
          </p:nvPr>
        </p:nvSpPr>
        <p:spPr>
          <a:xfrm>
            <a:off x="4645025" y="960437"/>
            <a:ext cx="4210838" cy="639763"/>
          </a:xfrm>
          <a:solidFill>
            <a:srgbClr val="1E1F52"/>
          </a:solidFill>
        </p:spPr>
        <p:txBody>
          <a:bodyPr anchor="b">
            <a:normAutofit/>
          </a:bodyPr>
          <a:lstStyle>
            <a:lvl1pPr marL="0" indent="0">
              <a:buNone/>
              <a:defRPr sz="2000" b="1">
                <a:solidFill>
                  <a:srgbClr val="FFFFFF"/>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Click to edit Master text styles</a:t>
            </a:r>
          </a:p>
        </p:txBody>
      </p:sp>
      <p:sp>
        <p:nvSpPr>
          <p:cNvPr id="6" name="Content Placeholder 5"/>
          <p:cNvSpPr>
            <a:spLocks noGrp="1"/>
          </p:cNvSpPr>
          <p:nvPr>
            <p:ph sz="quarter" idx="4"/>
          </p:nvPr>
        </p:nvSpPr>
        <p:spPr>
          <a:xfrm>
            <a:off x="4645025" y="1600199"/>
            <a:ext cx="4210838" cy="478990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GB"/>
          </a:p>
        </p:txBody>
      </p:sp>
      <p:sp>
        <p:nvSpPr>
          <p:cNvPr id="13" name="Text Placeholder 6"/>
          <p:cNvSpPr>
            <a:spLocks noGrp="1"/>
          </p:cNvSpPr>
          <p:nvPr>
            <p:ph type="body" sz="quarter" idx="13"/>
          </p:nvPr>
        </p:nvSpPr>
        <p:spPr>
          <a:xfrm>
            <a:off x="6348413" y="427597"/>
            <a:ext cx="2507451" cy="281699"/>
          </a:xfrm>
        </p:spPr>
        <p:txBody>
          <a:bodyPr anchor="ctr">
            <a:noAutofit/>
          </a:bodyPr>
          <a:lstStyle>
            <a:lvl1pPr marL="0" indent="0">
              <a:buNone/>
              <a:defRPr sz="1800" baseline="0">
                <a:solidFill>
                  <a:schemeClr val="tx2">
                    <a:lumMod val="50000"/>
                  </a:schemeClr>
                </a:solidFill>
              </a:defRPr>
            </a:lvl1pPr>
          </a:lstStyle>
          <a:p>
            <a:pPr lvl="0"/>
            <a:r>
              <a:rPr lang="pl-PL" dirty="0" err="1" smtClean="0"/>
              <a:t>Click</a:t>
            </a:r>
            <a:r>
              <a:rPr lang="pl-PL" dirty="0" smtClean="0"/>
              <a:t> to </a:t>
            </a:r>
            <a:r>
              <a:rPr lang="pl-PL" dirty="0" err="1" smtClean="0"/>
              <a:t>edit</a:t>
            </a:r>
            <a:r>
              <a:rPr lang="pl-PL" dirty="0" smtClean="0"/>
              <a:t> Master </a:t>
            </a:r>
            <a:r>
              <a:rPr lang="pl-PL" dirty="0" err="1" smtClean="0"/>
              <a:t>text</a:t>
            </a:r>
            <a:r>
              <a:rPr lang="pl-PL" dirty="0" smtClean="0"/>
              <a:t> </a:t>
            </a:r>
            <a:r>
              <a:rPr lang="pl-PL" dirty="0" err="1" smtClean="0"/>
              <a:t>styles</a:t>
            </a:r>
            <a:endParaRPr lang="pl-PL" dirty="0" smtClean="0"/>
          </a:p>
        </p:txBody>
      </p:sp>
      <p:sp>
        <p:nvSpPr>
          <p:cNvPr id="10" name="Date Placeholder 6"/>
          <p:cNvSpPr>
            <a:spLocks noGrp="1"/>
          </p:cNvSpPr>
          <p:nvPr>
            <p:ph type="dt" sz="half" idx="14"/>
          </p:nvPr>
        </p:nvSpPr>
        <p:spPr/>
        <p:txBody>
          <a:bodyPr/>
          <a:lstStyle>
            <a:lvl1pPr>
              <a:defRPr/>
            </a:lvl1pPr>
          </a:lstStyle>
          <a:p>
            <a:pPr>
              <a:defRPr/>
            </a:pPr>
            <a:r>
              <a:rPr lang="pl-PL" smtClean="0"/>
              <a:t>19/05/2016</a:t>
            </a:r>
            <a:endParaRPr lang="en-GB"/>
          </a:p>
        </p:txBody>
      </p:sp>
      <p:sp>
        <p:nvSpPr>
          <p:cNvPr id="11" name="Footer Placeholder 7"/>
          <p:cNvSpPr>
            <a:spLocks noGrp="1"/>
          </p:cNvSpPr>
          <p:nvPr>
            <p:ph type="ftr" sz="quarter" idx="15"/>
          </p:nvPr>
        </p:nvSpPr>
        <p:spPr/>
        <p:txBody>
          <a:bodyPr/>
          <a:lstStyle>
            <a:lvl1pPr>
              <a:defRPr/>
            </a:lvl1pPr>
          </a:lstStyle>
          <a:p>
            <a:pPr>
              <a:defRPr/>
            </a:pPr>
            <a:r>
              <a:rPr lang="en-GB" smtClean="0"/>
              <a:t>Marzena Lapka, IPPOG meeting, Krakow  </a:t>
            </a:r>
            <a:endParaRPr lang="en-GB"/>
          </a:p>
        </p:txBody>
      </p:sp>
      <p:sp>
        <p:nvSpPr>
          <p:cNvPr id="12" name="Slide Number Placeholder 8"/>
          <p:cNvSpPr>
            <a:spLocks noGrp="1"/>
          </p:cNvSpPr>
          <p:nvPr>
            <p:ph type="sldNum" sz="quarter" idx="16"/>
          </p:nvPr>
        </p:nvSpPr>
        <p:spPr/>
        <p:txBody>
          <a:bodyPr/>
          <a:lstStyle>
            <a:lvl1pPr>
              <a:defRPr/>
            </a:lvl1pPr>
          </a:lstStyle>
          <a:p>
            <a:pPr>
              <a:defRPr/>
            </a:pPr>
            <a:fld id="{985679CB-56D0-624B-B451-8282BDD41859}" type="slidenum">
              <a:rPr lang="en-GB"/>
              <a:pPr>
                <a:defRPr/>
              </a:pPr>
              <a:t>‹#›</a:t>
            </a:fld>
            <a:endParaRPr lang="en-GB"/>
          </a:p>
        </p:txBody>
      </p:sp>
    </p:spTree>
    <p:extLst>
      <p:ext uri="{BB962C8B-B14F-4D97-AF65-F5344CB8AC3E}">
        <p14:creationId xmlns:p14="http://schemas.microsoft.com/office/powerpoint/2010/main" val="2443214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pl-PL" smtClean="0"/>
              <a:t>19/05/2016</a:t>
            </a:r>
            <a:endParaRPr lang="en-GB"/>
          </a:p>
        </p:txBody>
      </p:sp>
      <p:sp>
        <p:nvSpPr>
          <p:cNvPr id="4" name="Footer Placeholder 4"/>
          <p:cNvSpPr>
            <a:spLocks noGrp="1"/>
          </p:cNvSpPr>
          <p:nvPr>
            <p:ph type="ftr" sz="quarter" idx="11"/>
          </p:nvPr>
        </p:nvSpPr>
        <p:spPr/>
        <p:txBody>
          <a:bodyPr/>
          <a:lstStyle>
            <a:lvl1pPr>
              <a:defRPr/>
            </a:lvl1pPr>
          </a:lstStyle>
          <a:p>
            <a:pPr>
              <a:defRPr/>
            </a:pPr>
            <a:r>
              <a:rPr lang="en-GB" smtClean="0"/>
              <a:t>Marzena Lapka, IPPOG meeting, Krakow  </a:t>
            </a:r>
            <a:endParaRPr lang="en-GB"/>
          </a:p>
        </p:txBody>
      </p:sp>
      <p:sp>
        <p:nvSpPr>
          <p:cNvPr id="5" name="Slide Number Placeholder 5"/>
          <p:cNvSpPr>
            <a:spLocks noGrp="1"/>
          </p:cNvSpPr>
          <p:nvPr>
            <p:ph type="sldNum" sz="quarter" idx="12"/>
          </p:nvPr>
        </p:nvSpPr>
        <p:spPr/>
        <p:txBody>
          <a:bodyPr/>
          <a:lstStyle>
            <a:lvl1pPr>
              <a:defRPr/>
            </a:lvl1pPr>
          </a:lstStyle>
          <a:p>
            <a:pPr>
              <a:defRPr/>
            </a:pPr>
            <a:fld id="{626851A3-AC24-384C-840E-A9ACCE0110C0}" type="slidenum">
              <a:rPr lang="en-GB"/>
              <a:pPr>
                <a:defRPr/>
              </a:pPr>
              <a:t>‹#›</a:t>
            </a:fld>
            <a:endParaRPr lang="en-GB" dirty="0"/>
          </a:p>
        </p:txBody>
      </p:sp>
    </p:spTree>
    <p:extLst>
      <p:ext uri="{BB962C8B-B14F-4D97-AF65-F5344CB8AC3E}">
        <p14:creationId xmlns:p14="http://schemas.microsoft.com/office/powerpoint/2010/main" val="4144863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pl-PL" smtClean="0"/>
              <a:t>19/05/2016</a:t>
            </a:r>
            <a:endParaRPr lang="en-GB"/>
          </a:p>
        </p:txBody>
      </p:sp>
      <p:sp>
        <p:nvSpPr>
          <p:cNvPr id="3" name="Footer Placeholder 4"/>
          <p:cNvSpPr>
            <a:spLocks noGrp="1"/>
          </p:cNvSpPr>
          <p:nvPr>
            <p:ph type="ftr" sz="quarter" idx="11"/>
          </p:nvPr>
        </p:nvSpPr>
        <p:spPr/>
        <p:txBody>
          <a:bodyPr/>
          <a:lstStyle>
            <a:lvl1pPr>
              <a:defRPr/>
            </a:lvl1pPr>
          </a:lstStyle>
          <a:p>
            <a:pPr>
              <a:defRPr/>
            </a:pPr>
            <a:r>
              <a:rPr lang="en-GB" smtClean="0"/>
              <a:t>Marzena Lapka, IPPOG meeting, Krakow  </a:t>
            </a:r>
            <a:endParaRPr lang="en-GB"/>
          </a:p>
        </p:txBody>
      </p:sp>
      <p:sp>
        <p:nvSpPr>
          <p:cNvPr id="4" name="Slide Number Placeholder 5"/>
          <p:cNvSpPr>
            <a:spLocks noGrp="1"/>
          </p:cNvSpPr>
          <p:nvPr>
            <p:ph type="sldNum" sz="quarter" idx="12"/>
          </p:nvPr>
        </p:nvSpPr>
        <p:spPr/>
        <p:txBody>
          <a:bodyPr/>
          <a:lstStyle>
            <a:lvl1pPr>
              <a:defRPr/>
            </a:lvl1pPr>
          </a:lstStyle>
          <a:p>
            <a:pPr>
              <a:defRPr/>
            </a:pPr>
            <a:fld id="{AFECE7DA-3E20-C540-9703-D0878C001556}" type="slidenum">
              <a:rPr lang="en-GB"/>
              <a:pPr>
                <a:defRPr/>
              </a:pPr>
              <a:t>‹#›</a:t>
            </a:fld>
            <a:endParaRPr lang="en-GB" dirty="0"/>
          </a:p>
        </p:txBody>
      </p:sp>
    </p:spTree>
    <p:extLst>
      <p:ext uri="{BB962C8B-B14F-4D97-AF65-F5344CB8AC3E}">
        <p14:creationId xmlns:p14="http://schemas.microsoft.com/office/powerpoint/2010/main" val="135104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6" name="Rectangle 5"/>
          <p:cNvSpPr/>
          <p:nvPr/>
        </p:nvSpPr>
        <p:spPr>
          <a:xfrm>
            <a:off x="6348413" y="168275"/>
            <a:ext cx="2506662" cy="217488"/>
          </a:xfrm>
          <a:prstGeom prst="rect">
            <a:avLst/>
          </a:prstGeom>
          <a:solidFill>
            <a:srgbClr val="282D6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7" name="Connecteur droit 5"/>
          <p:cNvCxnSpPr/>
          <p:nvPr/>
        </p:nvCxnSpPr>
        <p:spPr>
          <a:xfrm>
            <a:off x="6348413" y="769938"/>
            <a:ext cx="2506662" cy="0"/>
          </a:xfrm>
          <a:prstGeom prst="line">
            <a:avLst/>
          </a:prstGeom>
          <a:ln w="38100" cmpd="dbl">
            <a:solidFill>
              <a:srgbClr val="282D65"/>
            </a:solidFill>
          </a:ln>
          <a:effectLst/>
        </p:spPr>
        <p:style>
          <a:lnRef idx="2">
            <a:schemeClr val="accent1"/>
          </a:lnRef>
          <a:fillRef idx="0">
            <a:schemeClr val="accent1"/>
          </a:fillRef>
          <a:effectRef idx="1">
            <a:schemeClr val="accent1"/>
          </a:effectRef>
          <a:fontRef idx="minor">
            <a:schemeClr val="tx1"/>
          </a:fontRef>
        </p:style>
      </p:cxnSp>
      <p:sp>
        <p:nvSpPr>
          <p:cNvPr id="8" name="Triangle isocèle 8"/>
          <p:cNvSpPr/>
          <p:nvPr/>
        </p:nvSpPr>
        <p:spPr>
          <a:xfrm>
            <a:off x="6378446" y="516629"/>
            <a:ext cx="180000" cy="108000"/>
          </a:xfrm>
          <a:prstGeom prst="triangle">
            <a:avLst/>
          </a:prstGeom>
          <a:solidFill>
            <a:srgbClr val="282D65"/>
          </a:solidFill>
          <a:effectLst/>
          <a:scene3d>
            <a:camera prst="orthographicFront">
              <a:rot lat="10800000" lon="0" rev="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 name="Title 1"/>
          <p:cNvSpPr>
            <a:spLocks noGrp="1"/>
          </p:cNvSpPr>
          <p:nvPr>
            <p:ph type="title"/>
          </p:nvPr>
        </p:nvSpPr>
        <p:spPr>
          <a:xfrm>
            <a:off x="287872" y="960437"/>
            <a:ext cx="3177643" cy="639761"/>
          </a:xfrm>
          <a:solidFill>
            <a:srgbClr val="1E1F52"/>
          </a:solidFill>
        </p:spPr>
        <p:txBody>
          <a:bodyPr anchor="b"/>
          <a:lstStyle>
            <a:lvl1pPr algn="l">
              <a:defRPr sz="2000" b="1">
                <a:solidFill>
                  <a:srgbClr val="FFFFFF"/>
                </a:solidFill>
              </a:defRPr>
            </a:lvl1pPr>
          </a:lstStyle>
          <a:p>
            <a:r>
              <a:rPr lang="pl-PL" smtClean="0"/>
              <a:t>Click to edit Master title style</a:t>
            </a:r>
            <a:endParaRPr lang="en-GB" dirty="0"/>
          </a:p>
        </p:txBody>
      </p:sp>
      <p:sp>
        <p:nvSpPr>
          <p:cNvPr id="3" name="Content Placeholder 2"/>
          <p:cNvSpPr>
            <a:spLocks noGrp="1"/>
          </p:cNvSpPr>
          <p:nvPr>
            <p:ph idx="1"/>
          </p:nvPr>
        </p:nvSpPr>
        <p:spPr>
          <a:xfrm>
            <a:off x="3575051" y="960437"/>
            <a:ext cx="5280813" cy="54296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GB"/>
          </a:p>
        </p:txBody>
      </p:sp>
      <p:sp>
        <p:nvSpPr>
          <p:cNvPr id="4" name="Text Placeholder 3"/>
          <p:cNvSpPr>
            <a:spLocks noGrp="1"/>
          </p:cNvSpPr>
          <p:nvPr>
            <p:ph type="body" sz="half" idx="2"/>
          </p:nvPr>
        </p:nvSpPr>
        <p:spPr>
          <a:xfrm>
            <a:off x="287872" y="1600200"/>
            <a:ext cx="3177643" cy="47899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Click to edit Master text styles</a:t>
            </a:r>
          </a:p>
        </p:txBody>
      </p:sp>
      <p:sp>
        <p:nvSpPr>
          <p:cNvPr id="15" name="Text Placeholder 6"/>
          <p:cNvSpPr>
            <a:spLocks noGrp="1"/>
          </p:cNvSpPr>
          <p:nvPr>
            <p:ph type="body" sz="quarter" idx="13"/>
          </p:nvPr>
        </p:nvSpPr>
        <p:spPr>
          <a:xfrm>
            <a:off x="6708246" y="427597"/>
            <a:ext cx="2147618" cy="281699"/>
          </a:xfrm>
        </p:spPr>
        <p:txBody>
          <a:bodyPr anchor="ctr">
            <a:noAutofit/>
          </a:bodyPr>
          <a:lstStyle>
            <a:lvl1pPr marL="0" indent="0">
              <a:buNone/>
              <a:defRPr sz="1800" baseline="0">
                <a:solidFill>
                  <a:schemeClr val="tx2">
                    <a:lumMod val="50000"/>
                  </a:schemeClr>
                </a:solidFill>
              </a:defRPr>
            </a:lvl1pPr>
          </a:lstStyle>
          <a:p>
            <a:pPr lvl="0"/>
            <a:r>
              <a:rPr lang="pl-PL" smtClean="0"/>
              <a:t>Click to edit Master text styles</a:t>
            </a:r>
          </a:p>
        </p:txBody>
      </p:sp>
      <p:sp>
        <p:nvSpPr>
          <p:cNvPr id="9" name="Date Placeholder 4"/>
          <p:cNvSpPr>
            <a:spLocks noGrp="1"/>
          </p:cNvSpPr>
          <p:nvPr>
            <p:ph type="dt" sz="half" idx="14"/>
          </p:nvPr>
        </p:nvSpPr>
        <p:spPr/>
        <p:txBody>
          <a:bodyPr/>
          <a:lstStyle>
            <a:lvl1pPr>
              <a:defRPr/>
            </a:lvl1pPr>
          </a:lstStyle>
          <a:p>
            <a:pPr>
              <a:defRPr/>
            </a:pPr>
            <a:r>
              <a:rPr lang="pl-PL" smtClean="0"/>
              <a:t>19/05/2016</a:t>
            </a:r>
            <a:endParaRPr lang="en-GB"/>
          </a:p>
        </p:txBody>
      </p:sp>
      <p:sp>
        <p:nvSpPr>
          <p:cNvPr id="10" name="Footer Placeholder 5"/>
          <p:cNvSpPr>
            <a:spLocks noGrp="1"/>
          </p:cNvSpPr>
          <p:nvPr>
            <p:ph type="ftr" sz="quarter" idx="15"/>
          </p:nvPr>
        </p:nvSpPr>
        <p:spPr/>
        <p:txBody>
          <a:bodyPr/>
          <a:lstStyle>
            <a:lvl1pPr>
              <a:defRPr/>
            </a:lvl1pPr>
          </a:lstStyle>
          <a:p>
            <a:pPr>
              <a:defRPr/>
            </a:pPr>
            <a:r>
              <a:rPr lang="en-GB" smtClean="0"/>
              <a:t>Marzena Lapka, IPPOG meeting, Krakow  </a:t>
            </a:r>
            <a:endParaRPr lang="en-GB"/>
          </a:p>
        </p:txBody>
      </p:sp>
      <p:sp>
        <p:nvSpPr>
          <p:cNvPr id="11" name="Slide Number Placeholder 6"/>
          <p:cNvSpPr>
            <a:spLocks noGrp="1"/>
          </p:cNvSpPr>
          <p:nvPr>
            <p:ph type="sldNum" sz="quarter" idx="16"/>
          </p:nvPr>
        </p:nvSpPr>
        <p:spPr/>
        <p:txBody>
          <a:bodyPr/>
          <a:lstStyle>
            <a:lvl1pPr>
              <a:defRPr/>
            </a:lvl1pPr>
          </a:lstStyle>
          <a:p>
            <a:pPr>
              <a:defRPr/>
            </a:pPr>
            <a:fld id="{8F7ADD47-5BE8-064A-9762-7B9F53F96FFD}" type="slidenum">
              <a:rPr lang="en-GB"/>
              <a:pPr>
                <a:defRPr/>
              </a:pPr>
              <a:t>‹#›</a:t>
            </a:fld>
            <a:endParaRPr lang="en-GB"/>
          </a:p>
        </p:txBody>
      </p:sp>
    </p:spTree>
    <p:extLst>
      <p:ext uri="{BB962C8B-B14F-4D97-AF65-F5344CB8AC3E}">
        <p14:creationId xmlns:p14="http://schemas.microsoft.com/office/powerpoint/2010/main" val="1834780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7870" y="297544"/>
            <a:ext cx="8567994" cy="609256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Drag picture to placeholder or click icon to add</a:t>
            </a:r>
            <a:endParaRPr lang="en-GB" noProof="0"/>
          </a:p>
        </p:txBody>
      </p:sp>
      <p:sp>
        <p:nvSpPr>
          <p:cNvPr id="4" name="Date Placeholder 3"/>
          <p:cNvSpPr>
            <a:spLocks noGrp="1"/>
          </p:cNvSpPr>
          <p:nvPr>
            <p:ph type="dt" sz="half" idx="10"/>
          </p:nvPr>
        </p:nvSpPr>
        <p:spPr/>
        <p:txBody>
          <a:bodyPr/>
          <a:lstStyle>
            <a:lvl1pPr>
              <a:defRPr/>
            </a:lvl1pPr>
          </a:lstStyle>
          <a:p>
            <a:pPr>
              <a:defRPr/>
            </a:pPr>
            <a:r>
              <a:rPr lang="pl-PL" smtClean="0"/>
              <a:t>19/05/2016</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Marzena Lapka, IPPOG meeting, Krakow  </a:t>
            </a:r>
            <a:endParaRPr lang="en-GB"/>
          </a:p>
        </p:txBody>
      </p:sp>
      <p:sp>
        <p:nvSpPr>
          <p:cNvPr id="6" name="Slide Number Placeholder 5"/>
          <p:cNvSpPr>
            <a:spLocks noGrp="1"/>
          </p:cNvSpPr>
          <p:nvPr>
            <p:ph type="sldNum" sz="quarter" idx="12"/>
          </p:nvPr>
        </p:nvSpPr>
        <p:spPr/>
        <p:txBody>
          <a:bodyPr/>
          <a:lstStyle>
            <a:lvl1pPr>
              <a:defRPr/>
            </a:lvl1pPr>
          </a:lstStyle>
          <a:p>
            <a:pPr>
              <a:defRPr/>
            </a:pPr>
            <a:fld id="{17CFD7B8-9259-D544-AFB9-A2A56221C751}" type="slidenum">
              <a:rPr lang="en-GB"/>
              <a:pPr>
                <a:defRPr/>
              </a:pPr>
              <a:t>‹#›</a:t>
            </a:fld>
            <a:endParaRPr lang="en-GB" dirty="0"/>
          </a:p>
        </p:txBody>
      </p:sp>
    </p:spTree>
    <p:extLst>
      <p:ext uri="{BB962C8B-B14F-4D97-AF65-F5344CB8AC3E}">
        <p14:creationId xmlns:p14="http://schemas.microsoft.com/office/powerpoint/2010/main" val="2509358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87338" y="6537325"/>
            <a:ext cx="8567737" cy="252413"/>
          </a:xfrm>
          <a:prstGeom prst="rect">
            <a:avLst/>
          </a:prstGeom>
          <a:solidFill>
            <a:srgbClr val="282D6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fr-FR" dirty="0"/>
              <a:t> </a:t>
            </a:r>
          </a:p>
        </p:txBody>
      </p:sp>
      <p:sp>
        <p:nvSpPr>
          <p:cNvPr id="1027" name="Title Placeholder 1"/>
          <p:cNvSpPr>
            <a:spLocks noGrp="1"/>
          </p:cNvSpPr>
          <p:nvPr>
            <p:ph type="title"/>
          </p:nvPr>
        </p:nvSpPr>
        <p:spPr bwMode="auto">
          <a:xfrm>
            <a:off x="287338" y="909638"/>
            <a:ext cx="8567737"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pl-PL" smtClean="0"/>
              <a:t>Click to edit Master title style</a:t>
            </a:r>
            <a:endParaRPr lang="en-GB"/>
          </a:p>
        </p:txBody>
      </p:sp>
      <p:sp>
        <p:nvSpPr>
          <p:cNvPr id="1028" name="Text Placeholder 2"/>
          <p:cNvSpPr>
            <a:spLocks noGrp="1"/>
          </p:cNvSpPr>
          <p:nvPr>
            <p:ph type="body" idx="1"/>
          </p:nvPr>
        </p:nvSpPr>
        <p:spPr bwMode="auto">
          <a:xfrm>
            <a:off x="287338" y="1600200"/>
            <a:ext cx="8567737" cy="478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GB"/>
          </a:p>
        </p:txBody>
      </p:sp>
      <p:sp>
        <p:nvSpPr>
          <p:cNvPr id="4" name="Date Placeholder 3"/>
          <p:cNvSpPr>
            <a:spLocks noGrp="1"/>
          </p:cNvSpPr>
          <p:nvPr>
            <p:ph type="dt" sz="half" idx="2"/>
          </p:nvPr>
        </p:nvSpPr>
        <p:spPr>
          <a:xfrm>
            <a:off x="287338" y="6537325"/>
            <a:ext cx="2133600" cy="252413"/>
          </a:xfrm>
          <a:prstGeom prst="rect">
            <a:avLst/>
          </a:prstGeom>
        </p:spPr>
        <p:txBody>
          <a:bodyPr vert="horz" lIns="91440" tIns="45720" rIns="91440" bIns="45720" rtlCol="0" anchor="ctr"/>
          <a:lstStyle>
            <a:lvl1pPr algn="l" fontAlgn="auto">
              <a:spcBef>
                <a:spcPts val="0"/>
              </a:spcBef>
              <a:spcAft>
                <a:spcPts val="0"/>
              </a:spcAft>
              <a:defRPr sz="1200" dirty="0">
                <a:solidFill>
                  <a:schemeClr val="bg1"/>
                </a:solidFill>
                <a:latin typeface="+mn-lt"/>
                <a:ea typeface="+mn-ea"/>
                <a:cs typeface="+mn-cs"/>
              </a:defRPr>
            </a:lvl1pPr>
          </a:lstStyle>
          <a:p>
            <a:pPr>
              <a:defRPr/>
            </a:pPr>
            <a:r>
              <a:rPr lang="pl-PL" smtClean="0"/>
              <a:t>19/05/2016</a:t>
            </a:r>
            <a:endParaRPr lang="en-GB"/>
          </a:p>
        </p:txBody>
      </p:sp>
      <p:sp>
        <p:nvSpPr>
          <p:cNvPr id="5" name="Footer Placeholder 4"/>
          <p:cNvSpPr>
            <a:spLocks noGrp="1"/>
          </p:cNvSpPr>
          <p:nvPr>
            <p:ph type="ftr" sz="quarter" idx="3"/>
          </p:nvPr>
        </p:nvSpPr>
        <p:spPr>
          <a:xfrm>
            <a:off x="2420937" y="6537325"/>
            <a:ext cx="4300537" cy="252413"/>
          </a:xfrm>
          <a:prstGeom prst="rect">
            <a:avLst/>
          </a:prstGeom>
        </p:spPr>
        <p:txBody>
          <a:bodyPr vert="horz" lIns="91440" tIns="45720" rIns="91440" bIns="45720" rtlCol="0" anchor="ctr"/>
          <a:lstStyle>
            <a:lvl1pPr algn="ctr" fontAlgn="auto">
              <a:spcBef>
                <a:spcPts val="0"/>
              </a:spcBef>
              <a:spcAft>
                <a:spcPts val="0"/>
              </a:spcAft>
              <a:defRPr sz="1200" dirty="0">
                <a:solidFill>
                  <a:srgbClr val="FFFFFF"/>
                </a:solidFill>
                <a:latin typeface="+mn-lt"/>
                <a:ea typeface="+mn-ea"/>
                <a:cs typeface="+mn-cs"/>
              </a:defRPr>
            </a:lvl1pPr>
          </a:lstStyle>
          <a:p>
            <a:pPr>
              <a:defRPr/>
            </a:pPr>
            <a:r>
              <a:rPr lang="en-GB" smtClean="0"/>
              <a:t>Marzena Lapka, IPPOG meeting, Krakow  </a:t>
            </a:r>
            <a:endParaRPr lang="en-GB"/>
          </a:p>
        </p:txBody>
      </p:sp>
      <p:sp>
        <p:nvSpPr>
          <p:cNvPr id="6" name="Slide Number Placeholder 5"/>
          <p:cNvSpPr>
            <a:spLocks noGrp="1"/>
          </p:cNvSpPr>
          <p:nvPr>
            <p:ph type="sldNum" sz="quarter" idx="4"/>
          </p:nvPr>
        </p:nvSpPr>
        <p:spPr>
          <a:xfrm>
            <a:off x="6721475" y="6537325"/>
            <a:ext cx="2133600" cy="252413"/>
          </a:xfrm>
          <a:prstGeom prst="rect">
            <a:avLst/>
          </a:prstGeom>
        </p:spPr>
        <p:txBody>
          <a:bodyPr vert="horz" lIns="91440" tIns="45720" rIns="91440" bIns="45720" rtlCol="0" anchor="ctr"/>
          <a:lstStyle>
            <a:lvl1pPr algn="r" fontAlgn="auto">
              <a:spcBef>
                <a:spcPts val="0"/>
              </a:spcBef>
              <a:spcAft>
                <a:spcPts val="0"/>
              </a:spcAft>
              <a:defRPr sz="1200" smtClean="0">
                <a:solidFill>
                  <a:srgbClr val="FFFFFF"/>
                </a:solidFill>
                <a:latin typeface="+mn-lt"/>
                <a:ea typeface="+mn-ea"/>
                <a:cs typeface="+mn-cs"/>
              </a:defRPr>
            </a:lvl1pPr>
          </a:lstStyle>
          <a:p>
            <a:pPr>
              <a:defRPr/>
            </a:pPr>
            <a:fld id="{A295B525-5229-6F48-9ADC-69FCEE2C31F0}"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65" r:id="rId3"/>
    <p:sldLayoutId id="2147483671" r:id="rId4"/>
    <p:sldLayoutId id="2147483672" r:id="rId5"/>
    <p:sldLayoutId id="2147483666" r:id="rId6"/>
    <p:sldLayoutId id="2147483667" r:id="rId7"/>
    <p:sldLayoutId id="2147483673" r:id="rId8"/>
    <p:sldLayoutId id="2147483668" r:id="rId9"/>
    <p:sldLayoutId id="2147483674" r:id="rId10"/>
  </p:sldLayoutIdLst>
  <p:hf hdr="0"/>
  <p:txStyles>
    <p:titleStyle>
      <a:lvl1pPr algn="ctr" defTabSz="457200" rtl="0" eaLnBrk="1" fontAlgn="base" hangingPunct="1">
        <a:spcBef>
          <a:spcPct val="0"/>
        </a:spcBef>
        <a:spcAft>
          <a:spcPct val="0"/>
        </a:spcAft>
        <a:defRPr sz="4400" kern="1200">
          <a:solidFill>
            <a:srgbClr val="1E1F52"/>
          </a:solidFill>
          <a:latin typeface="Arial"/>
          <a:ea typeface="ＭＳ Ｐゴシック" charset="0"/>
          <a:cs typeface="Arial"/>
        </a:defRPr>
      </a:lvl1pPr>
      <a:lvl2pPr algn="ctr" defTabSz="457200" rtl="0" eaLnBrk="1" fontAlgn="base" hangingPunct="1">
        <a:spcBef>
          <a:spcPct val="0"/>
        </a:spcBef>
        <a:spcAft>
          <a:spcPct val="0"/>
        </a:spcAft>
        <a:defRPr sz="4400">
          <a:solidFill>
            <a:srgbClr val="1E1F52"/>
          </a:solidFill>
          <a:latin typeface="Arial" charset="0"/>
          <a:ea typeface="ＭＳ Ｐゴシック" charset="0"/>
        </a:defRPr>
      </a:lvl2pPr>
      <a:lvl3pPr algn="ctr" defTabSz="457200" rtl="0" eaLnBrk="1" fontAlgn="base" hangingPunct="1">
        <a:spcBef>
          <a:spcPct val="0"/>
        </a:spcBef>
        <a:spcAft>
          <a:spcPct val="0"/>
        </a:spcAft>
        <a:defRPr sz="4400">
          <a:solidFill>
            <a:srgbClr val="1E1F52"/>
          </a:solidFill>
          <a:latin typeface="Arial" charset="0"/>
          <a:ea typeface="ＭＳ Ｐゴシック" charset="0"/>
        </a:defRPr>
      </a:lvl3pPr>
      <a:lvl4pPr algn="ctr" defTabSz="457200" rtl="0" eaLnBrk="1" fontAlgn="base" hangingPunct="1">
        <a:spcBef>
          <a:spcPct val="0"/>
        </a:spcBef>
        <a:spcAft>
          <a:spcPct val="0"/>
        </a:spcAft>
        <a:defRPr sz="4400">
          <a:solidFill>
            <a:srgbClr val="1E1F52"/>
          </a:solidFill>
          <a:latin typeface="Arial" charset="0"/>
          <a:ea typeface="ＭＳ Ｐゴシック" charset="0"/>
        </a:defRPr>
      </a:lvl4pPr>
      <a:lvl5pPr algn="ctr" defTabSz="457200" rtl="0" eaLnBrk="1" fontAlgn="base" hangingPunct="1">
        <a:spcBef>
          <a:spcPct val="0"/>
        </a:spcBef>
        <a:spcAft>
          <a:spcPct val="0"/>
        </a:spcAft>
        <a:defRPr sz="4400">
          <a:solidFill>
            <a:srgbClr val="1E1F52"/>
          </a:solidFill>
          <a:latin typeface="Arial" charset="0"/>
          <a:ea typeface="ＭＳ Ｐゴシック" charset="0"/>
        </a:defRPr>
      </a:lvl5pPr>
      <a:lvl6pPr marL="457200" algn="ctr" defTabSz="457200" rtl="0" eaLnBrk="1" fontAlgn="base" hangingPunct="1">
        <a:spcBef>
          <a:spcPct val="0"/>
        </a:spcBef>
        <a:spcAft>
          <a:spcPct val="0"/>
        </a:spcAft>
        <a:defRPr sz="4400">
          <a:solidFill>
            <a:srgbClr val="1E1F52"/>
          </a:solidFill>
          <a:latin typeface="Arial" charset="0"/>
          <a:ea typeface="ＭＳ Ｐゴシック" charset="0"/>
        </a:defRPr>
      </a:lvl6pPr>
      <a:lvl7pPr marL="914400" algn="ctr" defTabSz="457200" rtl="0" eaLnBrk="1" fontAlgn="base" hangingPunct="1">
        <a:spcBef>
          <a:spcPct val="0"/>
        </a:spcBef>
        <a:spcAft>
          <a:spcPct val="0"/>
        </a:spcAft>
        <a:defRPr sz="4400">
          <a:solidFill>
            <a:srgbClr val="1E1F52"/>
          </a:solidFill>
          <a:latin typeface="Arial" charset="0"/>
          <a:ea typeface="ＭＳ Ｐゴシック" charset="0"/>
        </a:defRPr>
      </a:lvl7pPr>
      <a:lvl8pPr marL="1371600" algn="ctr" defTabSz="457200" rtl="0" eaLnBrk="1" fontAlgn="base" hangingPunct="1">
        <a:spcBef>
          <a:spcPct val="0"/>
        </a:spcBef>
        <a:spcAft>
          <a:spcPct val="0"/>
        </a:spcAft>
        <a:defRPr sz="4400">
          <a:solidFill>
            <a:srgbClr val="1E1F52"/>
          </a:solidFill>
          <a:latin typeface="Arial" charset="0"/>
          <a:ea typeface="ＭＳ Ｐゴシック" charset="0"/>
        </a:defRPr>
      </a:lvl8pPr>
      <a:lvl9pPr marL="1828800" algn="ctr" defTabSz="457200" rtl="0" eaLnBrk="1" fontAlgn="base" hangingPunct="1">
        <a:spcBef>
          <a:spcPct val="0"/>
        </a:spcBef>
        <a:spcAft>
          <a:spcPct val="0"/>
        </a:spcAft>
        <a:defRPr sz="4400">
          <a:solidFill>
            <a:srgbClr val="1E1F52"/>
          </a:solidFill>
          <a:latin typeface="Arial" charset="0"/>
          <a:ea typeface="ＭＳ Ｐゴシック" charset="0"/>
        </a:defRPr>
      </a:lvl9pPr>
    </p:titleStyle>
    <p:bodyStyle>
      <a:lvl1pPr marL="342900" indent="-342900" algn="l" defTabSz="457200" rtl="0" eaLnBrk="1" fontAlgn="base" hangingPunct="1">
        <a:spcBef>
          <a:spcPct val="20000"/>
        </a:spcBef>
        <a:spcAft>
          <a:spcPct val="0"/>
        </a:spcAft>
        <a:buFont typeface="Wingdings" charset="0"/>
        <a:buChar char="§"/>
        <a:defRPr sz="3200" kern="1200">
          <a:solidFill>
            <a:srgbClr val="50515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rgbClr val="50515D"/>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Wingdings" charset="0"/>
        <a:buChar char="§"/>
        <a:defRPr sz="2400" kern="1200">
          <a:solidFill>
            <a:srgbClr val="50515D"/>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rgbClr val="50515D"/>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Wingdings" charset="0"/>
        <a:buChar char="§"/>
        <a:defRPr sz="2000" kern="1200">
          <a:solidFill>
            <a:srgbClr val="50515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ogle.com/get/cardboard" TargetMode="External"/><Relationship Id="rId4" Type="http://schemas.openxmlformats.org/officeDocument/2006/relationships/hyperlink" Target="http://cern.ch/cms-cardboard" TargetMode="External"/><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hyperlink" Target="http://cern.ch/ispy-webg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user/CMSExperimentTV" TargetMode="External"/><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png"/><Relationship Id="rId5" Type="http://schemas.openxmlformats.org/officeDocument/2006/relationships/image" Target="../media/image24.jpeg"/><Relationship Id="rId6" Type="http://schemas.openxmlformats.org/officeDocument/2006/relationships/image" Target="../media/image25.jpeg"/><Relationship Id="rId7"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space.cern.ch/CMSguides" TargetMode="External"/><Relationship Id="rId3"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jpeg"/><Relationship Id="rId1" Type="http://schemas.openxmlformats.org/officeDocument/2006/relationships/slideLayout" Target="../slideLayouts/slideLayout5.xml"/><Relationship Id="rId2" Type="http://schemas.openxmlformats.org/officeDocument/2006/relationships/hyperlink" Target="https://cds.cern.ch/record/2154619?ln=en"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g"/><Relationship Id="rId3" Type="http://schemas.openxmlformats.org/officeDocument/2006/relationships/image" Target="../media/image3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 Id="rId3"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5" Type="http://schemas.openxmlformats.org/officeDocument/2006/relationships/image" Target="../media/image40.jpeg"/><Relationship Id="rId6" Type="http://schemas.openxmlformats.org/officeDocument/2006/relationships/image" Target="../media/image41.jpeg"/><Relationship Id="rId1" Type="http://schemas.openxmlformats.org/officeDocument/2006/relationships/slideLayout" Target="../slideLayouts/slideLayout2.xml"/><Relationship Id="rId2"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jpeg"/><Relationship Id="rId5" Type="http://schemas.openxmlformats.org/officeDocument/2006/relationships/image" Target="../media/image45.jpeg"/><Relationship Id="rId6" Type="http://schemas.openxmlformats.org/officeDocument/2006/relationships/hyperlink" Target="http://www.athens-science-festival.gr/en" TargetMode="External"/><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26.xml.rels><?xml version="1.0" encoding="UTF-8" standalone="yes"?>
<Relationships xmlns="http://schemas.openxmlformats.org/package/2006/relationships"><Relationship Id="rId3" Type="http://schemas.openxmlformats.org/officeDocument/2006/relationships/hyperlink" Target="http://www.spiegel.de/fotostrecke/the-art-of-science-fotos-fotostrecke-135522.html" TargetMode="External"/><Relationship Id="rId4" Type="http://schemas.openxmlformats.org/officeDocument/2006/relationships/hyperlink" Target="http://www.gosee.de/news/shop/-the-art-of-science-der-physiker-als-kuenstler-michael-hoch-fotografiert-einzigartige-wunderkammer-der-wissenschaft-cms-bildband-in-der-edition-lammerhuber-und-ausstellung-in-genf-33508/cat" TargetMode="External"/><Relationship Id="rId5" Type="http://schemas.openxmlformats.org/officeDocument/2006/relationships/hyperlink" Target="http://magazin.whitewall.com/cern-zwischen-wissenschaft-und-kunst-im-interview-michael-hoch/" TargetMode="External"/><Relationship Id="rId6" Type="http://schemas.openxmlformats.org/officeDocument/2006/relationships/hyperlink" Target="http://www.profifoto.de/szene/buecher/2016/03/22/cms-the-art-of-science/" TargetMode="External"/><Relationship Id="rId7" Type="http://schemas.openxmlformats.org/officeDocument/2006/relationships/hyperlink" Target="http://cds.cern.ch/record/2134683?ln=en" TargetMode="External"/><Relationship Id="rId8" Type="http://schemas.openxmlformats.org/officeDocument/2006/relationships/hyperlink" Target="http://cms.web.cern.ch/news/move-over-mr-einstein-scientific-experiment-ignites-creativity-and-dialogue" TargetMode="External"/><Relationship Id="rId9" Type="http://schemas.openxmlformats.org/officeDocument/2006/relationships/hyperlink" Target="http://www.escapada.ch/agenda/Exposition-CMS-L-art-de-la-Science-du-physicien-Michael-Hoch_ae386096.html" TargetMode="External"/><Relationship Id="rId1" Type="http://schemas.openxmlformats.org/officeDocument/2006/relationships/slideLayout" Target="../slideLayouts/slideLayout2.xml"/><Relationship Id="rId2" Type="http://schemas.openxmlformats.org/officeDocument/2006/relationships/image" Target="../media/image46.jpeg"/></Relationships>
</file>

<file path=ppt/slides/_rels/slide27.xml.rels><?xml version="1.0" encoding="UTF-8" standalone="yes"?>
<Relationships xmlns="http://schemas.openxmlformats.org/package/2006/relationships"><Relationship Id="rId3" Type="http://schemas.openxmlformats.org/officeDocument/2006/relationships/hyperlink" Target="http://creations.ea.gr/" TargetMode="External"/><Relationship Id="rId4" Type="http://schemas.openxmlformats.org/officeDocument/2006/relationships/image" Target="../media/image47.jpeg"/><Relationship Id="rId5" Type="http://schemas.openxmlformats.org/officeDocument/2006/relationships/image" Target="../media/image48.jpeg"/><Relationship Id="rId6" Type="http://schemas.openxmlformats.org/officeDocument/2006/relationships/image" Target="../media/image49.png"/><Relationship Id="rId7"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hyperlink" Target="http://www.usasciencefestival.org/"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 Id="rId3" Type="http://schemas.openxmlformats.org/officeDocument/2006/relationships/hyperlink" Target="http://test-cms-public.web.cern.ch/"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hyperlink" Target="http://opendata.cern.ch"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3.png"/><Relationship Id="rId3" Type="http://schemas.openxmlformats.org/officeDocument/2006/relationships/image" Target="../media/image5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5.png"/><Relationship Id="rId3" Type="http://schemas.openxmlformats.org/officeDocument/2006/relationships/image" Target="../media/image5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7.png"/><Relationship Id="rId3" Type="http://schemas.openxmlformats.org/officeDocument/2006/relationships/image" Target="../media/image58.png"/></Relationships>
</file>

<file path=ppt/slides/_rels/slide38.xml.rels><?xml version="1.0" encoding="UTF-8" standalone="yes"?>
<Relationships xmlns="http://schemas.openxmlformats.org/package/2006/relationships"><Relationship Id="rId3" Type="http://schemas.openxmlformats.org/officeDocument/2006/relationships/hyperlink" Target="https://twitter.com/matt_bellis" TargetMode="External"/><Relationship Id="rId4" Type="http://schemas.openxmlformats.org/officeDocument/2006/relationships/hyperlink" Target="https://twitter.com/drandredavid" TargetMode="External"/><Relationship Id="rId5" Type="http://schemas.openxmlformats.org/officeDocument/2006/relationships/hyperlink" Target="https://twitter.com/miloc" TargetMode="External"/><Relationship Id="rId6" Type="http://schemas.openxmlformats.org/officeDocument/2006/relationships/hyperlink" Target="https://twitter.com/1crebeca" TargetMode="External"/><Relationship Id="rId7" Type="http://schemas.openxmlformats.org/officeDocument/2006/relationships/hyperlink" Target="https://twitter.com/tristan_dupree" TargetMode="External"/><Relationship Id="rId8" Type="http://schemas.openxmlformats.org/officeDocument/2006/relationships/hyperlink" Target="https://twitter.com/srrappoccio" TargetMode="External"/><Relationship Id="rId9" Type="http://schemas.openxmlformats.org/officeDocument/2006/relationships/hyperlink" Target="https://twitter.com/freyablekman" TargetMode="External"/><Relationship Id="rId1" Type="http://schemas.openxmlformats.org/officeDocument/2006/relationships/slideLayout" Target="../slideLayouts/slideLayout2.xml"/><Relationship Id="rId2" Type="http://schemas.openxmlformats.org/officeDocument/2006/relationships/hyperlink" Target="https://twitter.com/sethzenz"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cms.web.cern.ch/news/cms-releases-new-batch-research-data-lhc" TargetMode="External"/><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 Id="rId3" Type="http://schemas.openxmlformats.org/officeDocument/2006/relationships/image" Target="../media/image60.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jpg"/><Relationship Id="rId5" Type="http://schemas.openxmlformats.org/officeDocument/2006/relationships/hyperlink" Target="https://www.youtube.com/watch?v=wqnWPNiu9jI" TargetMode="External"/><Relationship Id="rId1" Type="http://schemas.openxmlformats.org/officeDocument/2006/relationships/slideLayout" Target="../slideLayouts/slideLayout2.xml"/><Relationship Id="rId2" Type="http://schemas.openxmlformats.org/officeDocument/2006/relationships/hyperlink" Target="http://tedxtalks.ted.com/video/Exploring-the-Higgs-Boson-Parti"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hyperlink" Target="https://cms-docdb.cern.ch/cgi-bin/PublicDocDB/RetrieveFile?docid=12876&amp;filename=CMS_brochure_A5_Science_final.pdf&amp;version=1" TargetMode="External"/><Relationship Id="rId6" Type="http://schemas.openxmlformats.org/officeDocument/2006/relationships/hyperlink" Target="https://cms-docdb.cern.ch/cgi-bin/PublicDocDB/RetrieveFile?docid=12876&amp;filename=CMS_brochure_A5_Collaboration_final.pdf&amp;version=1" TargetMode="External"/><Relationship Id="rId7" Type="http://schemas.openxmlformats.org/officeDocument/2006/relationships/hyperlink" Target="https://cms-docdb.cern.ch/cgi-bin/PublicDocDB/RetrieveFile?docid=12876&amp;filename=CMS_brochure_A5_FundPhysics_final.pdf&amp;version=1" TargetMode="External"/><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cds.cern.ch/record/2126012" TargetMode="External"/><Relationship Id="rId4" Type="http://schemas.openxmlformats.org/officeDocument/2006/relationships/hyperlink" Target="https://cms-docdb.cern.ch/cgi-bin/DocDB/ShowDocument?docid=12792" TargetMode="External"/><Relationship Id="rId5" Type="http://schemas.openxmlformats.org/officeDocument/2006/relationships/hyperlink" Target="https://cds.cern.ch/record/2126016" TargetMode="External"/><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hyperlink" Target="https://cds.cern.ch/record/2139792" TargetMode="External"/><Relationship Id="rId4" Type="http://schemas.openxmlformats.org/officeDocument/2006/relationships/hyperlink" Target="http://cds.cern.ch/record/2148222" TargetMode="External"/><Relationship Id="rId5" Type="http://schemas.openxmlformats.org/officeDocument/2006/relationships/hyperlink" Target="http://cds.cern.ch/record/2151078" TargetMode="External"/><Relationship Id="rId1" Type="http://schemas.openxmlformats.org/officeDocument/2006/relationships/slideLayout" Target="../slideLayouts/slideLayout2.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ctrTitle"/>
          </p:nvPr>
        </p:nvSpPr>
        <p:spPr>
          <a:xfrm>
            <a:off x="1423988" y="2927350"/>
            <a:ext cx="6761162" cy="1344613"/>
          </a:xfrm>
        </p:spPr>
        <p:txBody>
          <a:bodyPr/>
          <a:lstStyle/>
          <a:p>
            <a:r>
              <a:rPr lang="en-GB" dirty="0" smtClean="0">
                <a:latin typeface="Century Gothic" charset="0"/>
                <a:cs typeface="Century Gothic" charset="0"/>
              </a:rPr>
              <a:t>CMS communications</a:t>
            </a:r>
            <a:endParaRPr lang="en-GB" dirty="0">
              <a:latin typeface="Century Gothic" charset="0"/>
              <a:cs typeface="Century Gothic" charset="0"/>
            </a:endParaRPr>
          </a:p>
        </p:txBody>
      </p:sp>
      <p:sp>
        <p:nvSpPr>
          <p:cNvPr id="8194" name="Subtitle 2"/>
          <p:cNvSpPr>
            <a:spLocks noGrp="1"/>
          </p:cNvSpPr>
          <p:nvPr>
            <p:ph type="subTitle" idx="1"/>
          </p:nvPr>
        </p:nvSpPr>
        <p:spPr>
          <a:xfrm>
            <a:off x="1423988" y="4592638"/>
            <a:ext cx="6761162" cy="601662"/>
          </a:xfrm>
        </p:spPr>
        <p:txBody>
          <a:bodyPr/>
          <a:lstStyle/>
          <a:p>
            <a:r>
              <a:rPr lang="en-GB" dirty="0" smtClean="0">
                <a:latin typeface="Century Gothic" charset="0"/>
                <a:cs typeface="Century Gothic" charset="0"/>
              </a:rPr>
              <a:t>Update for IPPOG</a:t>
            </a:r>
            <a:br>
              <a:rPr lang="en-GB" dirty="0" smtClean="0">
                <a:latin typeface="Century Gothic" charset="0"/>
                <a:cs typeface="Century Gothic" charset="0"/>
              </a:rPr>
            </a:br>
            <a:r>
              <a:rPr lang="en-GB" dirty="0" smtClean="0">
                <a:latin typeface="Century Gothic" charset="0"/>
                <a:cs typeface="Century Gothic" charset="0"/>
              </a:rPr>
              <a:t>May 2016</a:t>
            </a:r>
          </a:p>
          <a:p>
            <a:r>
              <a:rPr lang="en-GB" dirty="0" smtClean="0">
                <a:latin typeface="Century Gothic" charset="0"/>
                <a:cs typeface="Century Gothic" charset="0"/>
              </a:rPr>
              <a:t>Krakow</a:t>
            </a:r>
            <a:endParaRPr lang="en-GB" dirty="0">
              <a:latin typeface="Century Gothic" charset="0"/>
              <a:cs typeface="Century Gothic"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Multimedia</a:t>
            </a:r>
            <a:endParaRPr lang="en-US" dirty="0"/>
          </a:p>
        </p:txBody>
      </p:sp>
      <p:sp>
        <p:nvSpPr>
          <p:cNvPr id="14" name="TextBox 13"/>
          <p:cNvSpPr txBox="1"/>
          <p:nvPr/>
        </p:nvSpPr>
        <p:spPr>
          <a:xfrm>
            <a:off x="628597" y="892314"/>
            <a:ext cx="7573419" cy="707886"/>
          </a:xfrm>
          <a:prstGeom prst="rect">
            <a:avLst/>
          </a:prstGeom>
          <a:noFill/>
        </p:spPr>
        <p:txBody>
          <a:bodyPr wrap="square" rtlCol="0">
            <a:spAutoFit/>
          </a:bodyPr>
          <a:lstStyle/>
          <a:p>
            <a:pPr algn="ctr"/>
            <a:r>
              <a:rPr lang="en-US" sz="4000" b="1" dirty="0" err="1">
                <a:solidFill>
                  <a:srgbClr val="67BDDF"/>
                </a:solidFill>
              </a:rPr>
              <a:t>iSpy-WebGL</a:t>
            </a:r>
            <a:endParaRPr lang="en-US" sz="4000" b="1" dirty="0">
              <a:solidFill>
                <a:srgbClr val="67BDDF"/>
              </a:solidFill>
            </a:endParaRP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18" name="Shape 147"/>
          <p:cNvSpPr txBox="1">
            <a:spLocks/>
          </p:cNvSpPr>
          <p:nvPr/>
        </p:nvSpPr>
        <p:spPr bwMode="auto">
          <a:xfrm>
            <a:off x="386339" y="1930991"/>
            <a:ext cx="8180381" cy="1909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Wingdings" charset="0"/>
              <a:buChar char="§"/>
              <a:defRPr sz="3200" kern="1200">
                <a:solidFill>
                  <a:srgbClr val="50515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rgbClr val="50515D"/>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Wingdings" charset="0"/>
              <a:buChar char="§"/>
              <a:defRPr sz="2400" kern="1200">
                <a:solidFill>
                  <a:srgbClr val="50515D"/>
                </a:solidFill>
                <a:latin typeface="Century Gothic"/>
                <a:ea typeface="ＭＳ Ｐゴシック" charset="0"/>
                <a:cs typeface="Century Gothic"/>
              </a:defRPr>
            </a:lvl3pPr>
            <a:lvl4pPr marL="1600200" indent="-228600" algn="l" defTabSz="457200" rtl="0" eaLnBrk="1" fontAlgn="base" hangingPunct="1">
              <a:spcBef>
                <a:spcPct val="20000"/>
              </a:spcBef>
              <a:spcAft>
                <a:spcPct val="0"/>
              </a:spcAft>
              <a:buFont typeface="Arial" charset="0"/>
              <a:buChar char="–"/>
              <a:defRPr sz="2000" kern="1200">
                <a:solidFill>
                  <a:srgbClr val="50515D"/>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Wingdings" charset="0"/>
              <a:buChar char="§"/>
              <a:defRPr sz="2000" kern="1200">
                <a:solidFill>
                  <a:srgbClr val="50515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sz="1800">
                <a:solidFill>
                  <a:srgbClr val="000000"/>
                </a:solidFill>
              </a:defRPr>
            </a:pPr>
            <a:r>
              <a:rPr lang="en-US" sz="2400" dirty="0" smtClean="0"/>
              <a:t>2 new releases since last IPPOG: </a:t>
            </a:r>
            <a:r>
              <a:rPr lang="en-US" sz="2400" u="sng" dirty="0" smtClean="0">
                <a:solidFill>
                  <a:srgbClr val="33B0E4"/>
                </a:solidFill>
                <a:uFill>
                  <a:solidFill>
                    <a:srgbClr val="33B0E4"/>
                  </a:solidFill>
                </a:uFill>
                <a:hlinkClick r:id="rId2"/>
              </a:rPr>
              <a:t>http://cern.ch/ispy-webgl</a:t>
            </a:r>
            <a:endParaRPr lang="en-US" sz="2400" dirty="0" smtClean="0"/>
          </a:p>
          <a:p>
            <a:pPr>
              <a:defRPr sz="1800">
                <a:solidFill>
                  <a:srgbClr val="000000"/>
                </a:solidFill>
              </a:defRPr>
            </a:pPr>
            <a:r>
              <a:rPr lang="en-US" sz="2400" dirty="0" smtClean="0"/>
              <a:t>CMS </a:t>
            </a:r>
            <a:r>
              <a:rPr lang="en-US" sz="2400" dirty="0" err="1" smtClean="0"/>
              <a:t>masterclasses</a:t>
            </a:r>
            <a:r>
              <a:rPr lang="en-US" sz="2400" dirty="0" smtClean="0"/>
              <a:t> use a special version of </a:t>
            </a:r>
            <a:r>
              <a:rPr lang="en-US" sz="2400" dirty="0" err="1" smtClean="0"/>
              <a:t>iSpy-WebGL</a:t>
            </a:r>
            <a:r>
              <a:rPr lang="en-US" sz="2400" dirty="0" smtClean="0"/>
              <a:t> starting this year</a:t>
            </a:r>
          </a:p>
        </p:txBody>
      </p:sp>
      <p:sp>
        <p:nvSpPr>
          <p:cNvPr id="19" name="TextBox 18"/>
          <p:cNvSpPr txBox="1"/>
          <p:nvPr/>
        </p:nvSpPr>
        <p:spPr>
          <a:xfrm>
            <a:off x="386340" y="3865060"/>
            <a:ext cx="4741358" cy="2554545"/>
          </a:xfrm>
          <a:prstGeom prst="rect">
            <a:avLst/>
          </a:prstGeom>
          <a:noFill/>
        </p:spPr>
        <p:txBody>
          <a:bodyPr wrap="square" rtlCol="0">
            <a:spAutoFit/>
          </a:bodyPr>
          <a:lstStyle/>
          <a:p>
            <a:pPr marL="342900" indent="-342900">
              <a:buFont typeface="Wingdings" charset="2"/>
              <a:buChar char="§"/>
            </a:pPr>
            <a:r>
              <a:rPr lang="pl-PL" sz="2000" dirty="0"/>
              <a:t>CMS </a:t>
            </a:r>
            <a:r>
              <a:rPr lang="pl-PL" sz="2000" dirty="0" err="1"/>
              <a:t>Cardboard</a:t>
            </a:r>
            <a:r>
              <a:rPr lang="pl-PL" sz="2000" dirty="0"/>
              <a:t>, </a:t>
            </a:r>
            <a:r>
              <a:rPr lang="pl-PL" sz="2000" dirty="0" err="1"/>
              <a:t>an</a:t>
            </a:r>
            <a:r>
              <a:rPr lang="pl-PL" sz="2000" dirty="0"/>
              <a:t> </a:t>
            </a:r>
            <a:r>
              <a:rPr lang="pl-PL" sz="2000" dirty="0" err="1"/>
              <a:t>application</a:t>
            </a:r>
            <a:r>
              <a:rPr lang="pl-PL" sz="2000" dirty="0"/>
              <a:t> for Google </a:t>
            </a:r>
            <a:r>
              <a:rPr lang="pl-PL" sz="2000" dirty="0" err="1"/>
              <a:t>Cardboard</a:t>
            </a:r>
            <a:r>
              <a:rPr lang="pl-PL" sz="2000" dirty="0"/>
              <a:t> </a:t>
            </a:r>
            <a:r>
              <a:rPr lang="pl-PL" sz="2000" u="sng" dirty="0">
                <a:solidFill>
                  <a:srgbClr val="33B0E4"/>
                </a:solidFill>
                <a:uFill>
                  <a:solidFill>
                    <a:srgbClr val="33B0E4"/>
                  </a:solidFill>
                </a:uFill>
                <a:hlinkClick r:id="rId3"/>
              </a:rPr>
              <a:t>https://www.google.com/get/cardboard</a:t>
            </a:r>
            <a:r>
              <a:rPr lang="pl-PL" sz="2000" dirty="0"/>
              <a:t> </a:t>
            </a:r>
            <a:r>
              <a:rPr lang="pl-PL" sz="2000" dirty="0" err="1"/>
              <a:t>that</a:t>
            </a:r>
            <a:r>
              <a:rPr lang="pl-PL" sz="2000" dirty="0"/>
              <a:t> </a:t>
            </a:r>
            <a:r>
              <a:rPr lang="pl-PL" sz="2000" dirty="0" err="1"/>
              <a:t>runs</a:t>
            </a:r>
            <a:r>
              <a:rPr lang="pl-PL" sz="2000" dirty="0"/>
              <a:t> in a mobile </a:t>
            </a:r>
            <a:r>
              <a:rPr lang="pl-PL" sz="2000" dirty="0" err="1"/>
              <a:t>browser</a:t>
            </a:r>
            <a:r>
              <a:rPr lang="pl-PL" sz="2000" dirty="0"/>
              <a:t> and </a:t>
            </a:r>
            <a:r>
              <a:rPr lang="pl-PL" sz="2000" dirty="0" err="1"/>
              <a:t>shows</a:t>
            </a:r>
            <a:r>
              <a:rPr lang="pl-PL" sz="2000" dirty="0"/>
              <a:t> </a:t>
            </a:r>
            <a:r>
              <a:rPr lang="pl-PL" sz="2000" dirty="0" err="1"/>
              <a:t>animated</a:t>
            </a:r>
            <a:r>
              <a:rPr lang="pl-PL" sz="2000" dirty="0"/>
              <a:t> </a:t>
            </a:r>
            <a:r>
              <a:rPr lang="pl-PL" sz="2000" dirty="0" err="1"/>
              <a:t>collisions</a:t>
            </a:r>
            <a:r>
              <a:rPr lang="pl-PL" sz="2000" dirty="0"/>
              <a:t> in 3D: </a:t>
            </a:r>
            <a:r>
              <a:rPr lang="pl-PL" sz="2000" u="sng" dirty="0">
                <a:solidFill>
                  <a:srgbClr val="33B0E4"/>
                </a:solidFill>
                <a:uFill>
                  <a:solidFill>
                    <a:srgbClr val="33B0E4"/>
                  </a:solidFill>
                </a:uFill>
                <a:hlinkClick r:id="rId4"/>
              </a:rPr>
              <a:t>http://cern.ch/cms-cardboard</a:t>
            </a:r>
            <a:r>
              <a:rPr lang="pl-PL" sz="2000" dirty="0"/>
              <a:t> </a:t>
            </a:r>
          </a:p>
          <a:p>
            <a:endParaRPr lang="en-US" sz="2000" dirty="0"/>
          </a:p>
        </p:txBody>
      </p:sp>
      <p:pic>
        <p:nvPicPr>
          <p:cNvPr id="20" name="2016-05-17 12.01.25.png"/>
          <p:cNvPicPr/>
          <p:nvPr/>
        </p:nvPicPr>
        <p:blipFill>
          <a:blip r:embed="rId5" cstate="screen">
            <a:extLst>
              <a:ext uri="{28A0092B-C50C-407E-A947-70E740481C1C}">
                <a14:useLocalDpi xmlns:a14="http://schemas.microsoft.com/office/drawing/2010/main"/>
              </a:ext>
            </a:extLst>
          </a:blip>
          <a:stretch>
            <a:fillRect/>
          </a:stretch>
        </p:blipFill>
        <p:spPr>
          <a:xfrm>
            <a:off x="4974570" y="3965993"/>
            <a:ext cx="3690491" cy="2000305"/>
          </a:xfrm>
          <a:prstGeom prst="rect">
            <a:avLst/>
          </a:prstGeom>
          <a:ln>
            <a:noFill/>
          </a:ln>
          <a:effectLst>
            <a:outerShdw blurRad="292100" dist="139700" dir="2700000" algn="tl" rotWithShape="0">
              <a:srgbClr val="333333">
                <a:alpha val="65000"/>
              </a:srgbClr>
            </a:outerShdw>
          </a:effectLst>
        </p:spPr>
      </p:pic>
      <p:sp>
        <p:nvSpPr>
          <p:cNvPr id="21" name="TextBox 20"/>
          <p:cNvSpPr txBox="1"/>
          <p:nvPr/>
        </p:nvSpPr>
        <p:spPr>
          <a:xfrm>
            <a:off x="5825286" y="5966298"/>
            <a:ext cx="1989059" cy="369332"/>
          </a:xfrm>
          <a:prstGeom prst="rect">
            <a:avLst/>
          </a:prstGeom>
          <a:noFill/>
        </p:spPr>
        <p:txBody>
          <a:bodyPr wrap="none" rtlCol="0">
            <a:spAutoFit/>
          </a:bodyPr>
          <a:lstStyle/>
          <a:p>
            <a:r>
              <a:rPr lang="en-US" dirty="0" smtClean="0">
                <a:solidFill>
                  <a:schemeClr val="tx2"/>
                </a:solidFill>
              </a:rPr>
              <a:t>CMS cardboard</a:t>
            </a:r>
            <a:endParaRPr lang="en-US" dirty="0">
              <a:solidFill>
                <a:schemeClr val="tx2"/>
              </a:solidFill>
            </a:endParaRPr>
          </a:p>
        </p:txBody>
      </p:sp>
      <p:sp>
        <p:nvSpPr>
          <p:cNvPr id="2" name="Slide Number Placeholder 1"/>
          <p:cNvSpPr>
            <a:spLocks noGrp="1"/>
          </p:cNvSpPr>
          <p:nvPr>
            <p:ph type="sldNum" sz="quarter" idx="16"/>
          </p:nvPr>
        </p:nvSpPr>
        <p:spPr/>
        <p:txBody>
          <a:bodyPr/>
          <a:lstStyle/>
          <a:p>
            <a:pPr>
              <a:defRPr/>
            </a:pPr>
            <a:fld id="{953519B0-10BF-EE4C-8EAC-15F149E33CF9}" type="slidenum">
              <a:rPr lang="en-GB" smtClean="0"/>
              <a:pPr>
                <a:defRPr/>
              </a:pPr>
              <a:t>10</a:t>
            </a:fld>
            <a:endParaRPr lang="en-GB"/>
          </a:p>
        </p:txBody>
      </p:sp>
    </p:spTree>
    <p:extLst>
      <p:ext uri="{BB962C8B-B14F-4D97-AF65-F5344CB8AC3E}">
        <p14:creationId xmlns:p14="http://schemas.microsoft.com/office/powerpoint/2010/main" val="120260762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Multimedia</a:t>
            </a:r>
            <a:endParaRPr lang="en-US" dirty="0"/>
          </a:p>
        </p:txBody>
      </p:sp>
      <p:pic>
        <p:nvPicPr>
          <p:cNvPr id="8" name="Picture 7" descr="Screen Shot 2016-05-19 at 00.47.1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311" y="1399460"/>
            <a:ext cx="4788988" cy="3374298"/>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546695" y="5474167"/>
            <a:ext cx="4037125"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1400" dirty="0">
                <a:hlinkClick r:id="rId3"/>
              </a:rPr>
              <a:t>https://www.youtube.com/user/</a:t>
            </a:r>
            <a:r>
              <a:rPr lang="en-US" sz="1400" dirty="0" smtClean="0">
                <a:hlinkClick r:id="rId3"/>
              </a:rPr>
              <a:t>CMSExperimentTV</a:t>
            </a:r>
            <a:r>
              <a:rPr lang="en-US" sz="1400" dirty="0" smtClean="0"/>
              <a:t> </a:t>
            </a:r>
            <a:endParaRPr lang="en-US" sz="1400" dirty="0"/>
          </a:p>
        </p:txBody>
      </p:sp>
      <p:pic>
        <p:nvPicPr>
          <p:cNvPr id="11" name="Picture 10" descr="Screen Shot 2016-05-21 at 11.43.4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79635" y="4448544"/>
            <a:ext cx="2656694" cy="875833"/>
          </a:xfrm>
          <a:prstGeom prst="rect">
            <a:avLst/>
          </a:prstGeom>
        </p:spPr>
      </p:pic>
      <p:sp>
        <p:nvSpPr>
          <p:cNvPr id="12" name="TextBox 11"/>
          <p:cNvSpPr txBox="1"/>
          <p:nvPr/>
        </p:nvSpPr>
        <p:spPr>
          <a:xfrm>
            <a:off x="4909907" y="1420058"/>
            <a:ext cx="4161797" cy="4801315"/>
          </a:xfrm>
          <a:prstGeom prst="rect">
            <a:avLst/>
          </a:prstGeom>
          <a:noFill/>
        </p:spPr>
        <p:txBody>
          <a:bodyPr wrap="square" rtlCol="0">
            <a:spAutoFit/>
          </a:bodyPr>
          <a:lstStyle/>
          <a:p>
            <a:endParaRPr lang="en-US" dirty="0" smtClean="0"/>
          </a:p>
          <a:p>
            <a:pPr marL="285750" indent="-285750">
              <a:buFont typeface="Wingdings" charset="2"/>
              <a:buChar char="§"/>
            </a:pPr>
            <a:r>
              <a:rPr lang="en-US" dirty="0" smtClean="0"/>
              <a:t>Published March 2016</a:t>
            </a:r>
          </a:p>
          <a:p>
            <a:pPr marL="285750" indent="-285750">
              <a:buFont typeface="Wingdings" charset="2"/>
              <a:buChar char="§"/>
            </a:pPr>
            <a:r>
              <a:rPr lang="en-US" dirty="0" smtClean="0"/>
              <a:t>Features nice </a:t>
            </a:r>
            <a:r>
              <a:rPr lang="en-US" dirty="0" err="1" smtClean="0"/>
              <a:t>infographics</a:t>
            </a:r>
            <a:endParaRPr lang="en-US" dirty="0" smtClean="0"/>
          </a:p>
          <a:p>
            <a:pPr marL="285750" indent="-285750">
              <a:buFont typeface="Wingdings" charset="2"/>
              <a:buChar char="§"/>
            </a:pPr>
            <a:r>
              <a:rPr lang="en-US" dirty="0" smtClean="0"/>
              <a:t>Produced mainly for CMS visits </a:t>
            </a:r>
          </a:p>
          <a:p>
            <a:pPr marL="285750" indent="-285750">
              <a:buFont typeface="Wingdings" charset="2"/>
              <a:buChar char="§"/>
            </a:pPr>
            <a:r>
              <a:rPr lang="en-US" dirty="0"/>
              <a:t>U</a:t>
            </a:r>
            <a:r>
              <a:rPr lang="en-US" dirty="0" smtClean="0"/>
              <a:t>sed by guides as introduction to CMS during CMS visits, included in the preparatory material before CMS Virtual Visits…</a:t>
            </a:r>
          </a:p>
          <a:p>
            <a:pPr marL="285750" indent="-285750">
              <a:buFont typeface="Wingdings" charset="2"/>
              <a:buChar char="§"/>
            </a:pPr>
            <a:r>
              <a:rPr lang="en-US" dirty="0"/>
              <a:t>S</a:t>
            </a:r>
            <a:r>
              <a:rPr lang="en-US" dirty="0" smtClean="0"/>
              <a:t>ubtitles translated to </a:t>
            </a:r>
            <a:r>
              <a:rPr lang="en-US" b="1" dirty="0" smtClean="0"/>
              <a:t>13 languages</a:t>
            </a:r>
            <a:r>
              <a:rPr lang="en-US" dirty="0" smtClean="0"/>
              <a:t>: Arabic, Bulgarian, Chinese simplified, Chinese traditional, Dutch, Italian, Polish, French, Persian, Serbian, Russian, Spanish, Turkish, more </a:t>
            </a:r>
            <a:r>
              <a:rPr lang="en-US" dirty="0"/>
              <a:t>to </a:t>
            </a:r>
            <a:r>
              <a:rPr lang="en-US" dirty="0" smtClean="0"/>
              <a:t>come…</a:t>
            </a:r>
            <a:endParaRPr lang="en-US" dirty="0"/>
          </a:p>
          <a:p>
            <a:r>
              <a:rPr lang="en-US" dirty="0"/>
              <a:t>Thanks to our collaborators for </a:t>
            </a:r>
            <a:r>
              <a:rPr lang="en-US" dirty="0" smtClean="0"/>
              <a:t>help in translations!</a:t>
            </a:r>
          </a:p>
          <a:p>
            <a:endParaRPr lang="en-US" dirty="0" smtClean="0"/>
          </a:p>
        </p:txBody>
      </p:sp>
      <p:sp>
        <p:nvSpPr>
          <p:cNvPr id="2" name="Donut 1"/>
          <p:cNvSpPr/>
          <p:nvPr/>
        </p:nvSpPr>
        <p:spPr>
          <a:xfrm>
            <a:off x="3105628" y="4681054"/>
            <a:ext cx="2150058" cy="700409"/>
          </a:xfrm>
          <a:prstGeom prst="donut">
            <a:avLst>
              <a:gd name="adj" fmla="val 7045"/>
            </a:avLst>
          </a:prstGeom>
          <a:solidFill>
            <a:schemeClr val="accent5"/>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287338" y="232242"/>
            <a:ext cx="5672450" cy="954107"/>
          </a:xfrm>
          <a:prstGeom prst="rect">
            <a:avLst/>
          </a:prstGeom>
          <a:noFill/>
        </p:spPr>
        <p:txBody>
          <a:bodyPr wrap="square" rtlCol="0">
            <a:spAutoFit/>
          </a:bodyPr>
          <a:lstStyle/>
          <a:p>
            <a:r>
              <a:rPr lang="en-US" sz="2800" b="1" dirty="0">
                <a:solidFill>
                  <a:srgbClr val="67BDDF"/>
                </a:solidFill>
              </a:rPr>
              <a:t>CMS video produced in cooperation with </a:t>
            </a:r>
            <a:r>
              <a:rPr lang="en-US" sz="2800" b="1" dirty="0" smtClean="0">
                <a:solidFill>
                  <a:srgbClr val="67BDDF"/>
                </a:solidFill>
              </a:rPr>
              <a:t>Dell</a:t>
            </a:r>
            <a:endParaRPr lang="en-US" sz="2800" b="1" dirty="0">
              <a:solidFill>
                <a:srgbClr val="67BDDF"/>
              </a:solidFill>
            </a:endParaRP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11</a:t>
            </a:fld>
            <a:endParaRPr lang="en-GB"/>
          </a:p>
        </p:txBody>
      </p:sp>
    </p:spTree>
    <p:extLst>
      <p:ext uri="{BB962C8B-B14F-4D97-AF65-F5344CB8AC3E}">
        <p14:creationId xmlns:p14="http://schemas.microsoft.com/office/powerpoint/2010/main" val="112758915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visits</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12</a:t>
            </a:fld>
            <a:endParaRPr lang="en-GB" dirty="0"/>
          </a:p>
        </p:txBody>
      </p:sp>
    </p:spTree>
    <p:extLst>
      <p:ext uri="{BB962C8B-B14F-4D97-AF65-F5344CB8AC3E}">
        <p14:creationId xmlns:p14="http://schemas.microsoft.com/office/powerpoint/2010/main" val="34009195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CMS Visits</a:t>
            </a:r>
            <a:endParaRPr lang="en-US" dirty="0"/>
          </a:p>
        </p:txBody>
      </p:sp>
      <p:sp>
        <p:nvSpPr>
          <p:cNvPr id="14" name="TextBox 13"/>
          <p:cNvSpPr txBox="1"/>
          <p:nvPr/>
        </p:nvSpPr>
        <p:spPr>
          <a:xfrm>
            <a:off x="0" y="892314"/>
            <a:ext cx="9143999" cy="646331"/>
          </a:xfrm>
          <a:prstGeom prst="rect">
            <a:avLst/>
          </a:prstGeom>
          <a:noFill/>
        </p:spPr>
        <p:txBody>
          <a:bodyPr wrap="square" rtlCol="0">
            <a:spAutoFit/>
          </a:bodyPr>
          <a:lstStyle/>
          <a:p>
            <a:pPr marL="0" indent="0" algn="ctr">
              <a:buNone/>
            </a:pPr>
            <a:r>
              <a:rPr lang="en-US" sz="3600" b="1" dirty="0">
                <a:solidFill>
                  <a:srgbClr val="67BDDF"/>
                </a:solidFill>
              </a:rPr>
              <a:t>Welcoming visitors throughout the year</a:t>
            </a: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61811" y="1598570"/>
            <a:ext cx="2693264" cy="1796912"/>
          </a:xfrm>
          <a:prstGeom prst="rect">
            <a:avLst/>
          </a:prstGeom>
        </p:spPr>
      </p:pic>
      <p:sp>
        <p:nvSpPr>
          <p:cNvPr id="13" name="Content Placeholder 2"/>
          <p:cNvSpPr txBox="1">
            <a:spLocks/>
          </p:cNvSpPr>
          <p:nvPr/>
        </p:nvSpPr>
        <p:spPr bwMode="auto">
          <a:xfrm>
            <a:off x="151186" y="1538645"/>
            <a:ext cx="8889817" cy="499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lnSpcReduction="10000"/>
          </a:bodyPr>
          <a:lstStyle>
            <a:lvl1pPr marL="342900" indent="-342900" algn="l" defTabSz="457200" rtl="0" eaLnBrk="1" fontAlgn="base" hangingPunct="1">
              <a:spcBef>
                <a:spcPct val="20000"/>
              </a:spcBef>
              <a:spcAft>
                <a:spcPct val="0"/>
              </a:spcAft>
              <a:buFont typeface="Wingdings" charset="0"/>
              <a:buChar char="§"/>
              <a:defRPr sz="3200" kern="1200">
                <a:solidFill>
                  <a:srgbClr val="50515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rgbClr val="50515D"/>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Wingdings" charset="0"/>
              <a:buChar char="§"/>
              <a:defRPr sz="2400" kern="1200">
                <a:solidFill>
                  <a:srgbClr val="50515D"/>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rgbClr val="50515D"/>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Wingdings" charset="0"/>
              <a:buChar char="§"/>
              <a:defRPr sz="2000" kern="1200">
                <a:solidFill>
                  <a:srgbClr val="50515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0"/>
              <a:buNone/>
            </a:pPr>
            <a:endParaRPr lang="en-US" dirty="0" smtClean="0"/>
          </a:p>
          <a:p>
            <a:pPr lvl="2">
              <a:buClr>
                <a:srgbClr val="67BDDF"/>
              </a:buClr>
            </a:pPr>
            <a:r>
              <a:rPr lang="en-US" sz="1300" dirty="0" smtClean="0"/>
              <a:t>2011 –   3,000 visitors</a:t>
            </a:r>
          </a:p>
          <a:p>
            <a:pPr lvl="2">
              <a:buClr>
                <a:srgbClr val="67BDDF"/>
              </a:buClr>
            </a:pPr>
            <a:r>
              <a:rPr lang="en-US" sz="1500" dirty="0" smtClean="0"/>
              <a:t>2012 – 10,384 visitors</a:t>
            </a:r>
          </a:p>
          <a:p>
            <a:pPr lvl="2">
              <a:buClr>
                <a:srgbClr val="67BDDF"/>
              </a:buClr>
            </a:pPr>
            <a:r>
              <a:rPr lang="en-US" sz="1600" dirty="0" smtClean="0"/>
              <a:t>2013 – 30,000 visitors (LS1)</a:t>
            </a:r>
          </a:p>
          <a:p>
            <a:pPr lvl="2">
              <a:buClr>
                <a:srgbClr val="67BDDF"/>
              </a:buClr>
            </a:pPr>
            <a:r>
              <a:rPr lang="en-US" sz="1800" dirty="0" smtClean="0"/>
              <a:t>2014 – 38,000 visitors (LS1)</a:t>
            </a:r>
          </a:p>
          <a:p>
            <a:pPr lvl="2">
              <a:buClr>
                <a:srgbClr val="67BDDF"/>
              </a:buClr>
            </a:pPr>
            <a:r>
              <a:rPr lang="en-US" sz="2200" dirty="0" smtClean="0"/>
              <a:t>2015 – 20,668 visitors</a:t>
            </a:r>
            <a:r>
              <a:rPr lang="en-US" dirty="0" smtClean="0"/>
              <a:t>(LS1 and run2)</a:t>
            </a:r>
          </a:p>
          <a:p>
            <a:pPr marL="0" indent="0">
              <a:buFont typeface="Wingdings" charset="0"/>
              <a:buNone/>
            </a:pPr>
            <a:endParaRPr lang="en-US" sz="1800" dirty="0" smtClean="0"/>
          </a:p>
          <a:p>
            <a:pPr marL="0" indent="0">
              <a:buFont typeface="Wingdings" charset="0"/>
              <a:buNone/>
            </a:pPr>
            <a:endParaRPr lang="en-US" sz="1800" dirty="0"/>
          </a:p>
          <a:p>
            <a:pPr marL="0" indent="0">
              <a:buFont typeface="Wingdings" charset="0"/>
              <a:buNone/>
            </a:pPr>
            <a:r>
              <a:rPr lang="en-US" sz="1800" b="1" dirty="0" smtClean="0"/>
              <a:t>9226</a:t>
            </a:r>
            <a:r>
              <a:rPr lang="en-US" sz="1800" dirty="0" smtClean="0"/>
              <a:t> Visitors that visited the detector (January to April 2016) </a:t>
            </a:r>
          </a:p>
          <a:p>
            <a:pPr marL="0" indent="0">
              <a:buFont typeface="Wingdings" charset="0"/>
              <a:buNone/>
            </a:pPr>
            <a:endParaRPr lang="en-US" sz="1800" dirty="0" smtClean="0"/>
          </a:p>
          <a:p>
            <a:pPr marL="0" indent="0">
              <a:buFont typeface="Wingdings" charset="0"/>
              <a:buNone/>
            </a:pPr>
            <a:r>
              <a:rPr lang="en-US" sz="1800" dirty="0" smtClean="0"/>
              <a:t>Collaborating with the CERN Local Communications team, we organized</a:t>
            </a:r>
            <a:br>
              <a:rPr lang="en-US" sz="1800" dirty="0" smtClean="0"/>
            </a:br>
            <a:r>
              <a:rPr lang="en-US" sz="1800" dirty="0" smtClean="0"/>
              <a:t>15 group visits from schools in the local area</a:t>
            </a:r>
          </a:p>
          <a:p>
            <a:pPr marL="0" indent="0">
              <a:buFont typeface="Wingdings" charset="0"/>
              <a:buNone/>
            </a:pPr>
            <a:endParaRPr lang="en-US" sz="1800" dirty="0" smtClean="0"/>
          </a:p>
          <a:p>
            <a:pPr marL="0" indent="0">
              <a:buFont typeface="Wingdings" charset="0"/>
              <a:buNone/>
            </a:pPr>
            <a:r>
              <a:rPr lang="en-US" sz="2000" b="1" dirty="0" smtClean="0"/>
              <a:t>Typical CMS visitors:</a:t>
            </a:r>
          </a:p>
          <a:p>
            <a:pPr marL="66675" indent="0">
              <a:buFont typeface="Wingdings" charset="0"/>
              <a:buNone/>
            </a:pPr>
            <a:r>
              <a:rPr lang="en-US" sz="2000" dirty="0" smtClean="0"/>
              <a:t>Scientist         Schools        Universities         </a:t>
            </a:r>
            <a:r>
              <a:rPr lang="en-US" sz="2000" dirty="0" err="1" smtClean="0"/>
              <a:t>CERNois</a:t>
            </a:r>
            <a:r>
              <a:rPr lang="en-US" sz="2000" dirty="0" smtClean="0"/>
              <a:t>         Politicians</a:t>
            </a:r>
            <a:endParaRPr lang="en-US" dirty="0" smtClean="0"/>
          </a:p>
          <a:p>
            <a:endParaRPr lang="en-US" dirty="0" smtClean="0"/>
          </a:p>
          <a:p>
            <a:endParaRPr lang="en-US" dirty="0" smtClean="0"/>
          </a:p>
          <a:p>
            <a:pPr lvl="2"/>
            <a:endParaRPr lang="en-US" dirty="0" smtClean="0"/>
          </a:p>
          <a:p>
            <a:pPr lvl="2"/>
            <a:endParaRPr lang="en-US" dirty="0" smtClean="0"/>
          </a:p>
          <a:p>
            <a:endParaRPr lang="en-US" dirty="0"/>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13</a:t>
            </a:fld>
            <a:endParaRPr lang="en-GB"/>
          </a:p>
        </p:txBody>
      </p:sp>
    </p:spTree>
    <p:extLst>
      <p:ext uri="{BB962C8B-B14F-4D97-AF65-F5344CB8AC3E}">
        <p14:creationId xmlns:p14="http://schemas.microsoft.com/office/powerpoint/2010/main" val="38676602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CMS Visits</a:t>
            </a:r>
            <a:endParaRPr lang="en-US" dirty="0"/>
          </a:p>
        </p:txBody>
      </p:sp>
      <p:sp>
        <p:nvSpPr>
          <p:cNvPr id="14" name="TextBox 13"/>
          <p:cNvSpPr txBox="1"/>
          <p:nvPr/>
        </p:nvSpPr>
        <p:spPr>
          <a:xfrm>
            <a:off x="0" y="892314"/>
            <a:ext cx="9143999" cy="646331"/>
          </a:xfrm>
          <a:prstGeom prst="rect">
            <a:avLst/>
          </a:prstGeom>
          <a:noFill/>
        </p:spPr>
        <p:txBody>
          <a:bodyPr wrap="square" rtlCol="0">
            <a:spAutoFit/>
          </a:bodyPr>
          <a:lstStyle/>
          <a:p>
            <a:pPr marL="0" indent="0" algn="ctr">
              <a:buNone/>
            </a:pPr>
            <a:r>
              <a:rPr lang="en-US" sz="3600" b="1" dirty="0">
                <a:solidFill>
                  <a:srgbClr val="67BDDF"/>
                </a:solidFill>
              </a:rPr>
              <a:t>Visiting CMS at Point 5</a:t>
            </a: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9" name="Content Placeholder 2"/>
          <p:cNvSpPr txBox="1">
            <a:spLocks/>
          </p:cNvSpPr>
          <p:nvPr/>
        </p:nvSpPr>
        <p:spPr bwMode="auto">
          <a:xfrm>
            <a:off x="173865" y="1873650"/>
            <a:ext cx="8682135" cy="4876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Wingdings" charset="0"/>
              <a:buChar char="§"/>
              <a:defRPr sz="3200" kern="1200">
                <a:solidFill>
                  <a:srgbClr val="50515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rgbClr val="50515D"/>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Wingdings" charset="0"/>
              <a:buChar char="§"/>
              <a:defRPr sz="2400" kern="1200">
                <a:solidFill>
                  <a:srgbClr val="50515D"/>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rgbClr val="50515D"/>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Wingdings" charset="0"/>
              <a:buChar char="§"/>
              <a:defRPr sz="2000" kern="1200">
                <a:solidFill>
                  <a:srgbClr val="50515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900" dirty="0" smtClean="0"/>
              <a:t>During data taking CMS is the only facility where visiting groups can go underground.</a:t>
            </a:r>
          </a:p>
          <a:p>
            <a:r>
              <a:rPr lang="en-US" sz="1900" dirty="0" smtClean="0"/>
              <a:t>Our aim is to provide an insight and understanding of CMS, CERN, and the LHC.</a:t>
            </a:r>
          </a:p>
          <a:p>
            <a:pPr marL="0" indent="0" algn="ctr">
              <a:buFont typeface="Wingdings" charset="0"/>
              <a:buNone/>
            </a:pPr>
            <a:endParaRPr lang="en-US" dirty="0" smtClean="0"/>
          </a:p>
          <a:p>
            <a:pPr marL="0" indent="0" algn="ctr">
              <a:buFont typeface="Wingdings" charset="0"/>
              <a:buNone/>
            </a:pPr>
            <a:endParaRPr lang="en-US" dirty="0" smtClean="0"/>
          </a:p>
          <a:p>
            <a:pPr marL="0" indent="0" algn="ctr">
              <a:buFont typeface="Wingdings" charset="0"/>
              <a:buNone/>
            </a:pPr>
            <a:endParaRPr lang="en-US" dirty="0" smtClean="0"/>
          </a:p>
          <a:p>
            <a:pPr marL="0" indent="0" algn="ctr">
              <a:buFont typeface="Wingdings" charset="0"/>
              <a:buNone/>
            </a:pPr>
            <a:endParaRPr lang="en-US" dirty="0" smtClean="0"/>
          </a:p>
          <a:p>
            <a:endParaRPr lang="en-US" dirty="0"/>
          </a:p>
        </p:txBody>
      </p:sp>
      <p:pic>
        <p:nvPicPr>
          <p:cNvPr id="10" name="Picture 9" descr="P1000123.jpe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58022" y="3206518"/>
            <a:ext cx="1575101" cy="1181326"/>
          </a:xfrm>
          <a:prstGeom prst="rect">
            <a:avLst/>
          </a:prstGeom>
          <a:ln>
            <a:noFill/>
          </a:ln>
          <a:effectLst>
            <a:outerShdw blurRad="292100" dist="139700" dir="2700000" algn="tl" rotWithShape="0">
              <a:srgbClr val="333333">
                <a:alpha val="65000"/>
              </a:srgbClr>
            </a:outerShdw>
          </a:effectLst>
        </p:spPr>
      </p:pic>
      <p:pic>
        <p:nvPicPr>
          <p:cNvPr id="11" name="Picture 10" descr="P1000117.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5608" y="3087980"/>
            <a:ext cx="2165111" cy="1623833"/>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96875" y="3133310"/>
            <a:ext cx="1545687" cy="2318531"/>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4696" y="4964645"/>
            <a:ext cx="1994246" cy="1330882"/>
          </a:xfrm>
          <a:prstGeom prst="rect">
            <a:avLst/>
          </a:prstGeom>
          <a:ln>
            <a:noFill/>
          </a:ln>
          <a:effectLst>
            <a:outerShdw blurRad="292100" dist="139700" dir="2700000" algn="tl" rotWithShape="0">
              <a:srgbClr val="333333">
                <a:alpha val="65000"/>
              </a:srgbClr>
            </a:outerShdw>
          </a:effectLst>
        </p:spPr>
      </p:pic>
      <p:pic>
        <p:nvPicPr>
          <p:cNvPr id="18" name="Picture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58021" y="4964645"/>
            <a:ext cx="1747146" cy="1310359"/>
          </a:xfrm>
          <a:prstGeom prst="rect">
            <a:avLst/>
          </a:prstGeom>
          <a:ln>
            <a:noFill/>
          </a:ln>
          <a:effectLst>
            <a:outerShdw blurRad="292100" dist="139700" dir="2700000" algn="tl" rotWithShape="0">
              <a:srgbClr val="333333">
                <a:alpha val="65000"/>
              </a:srgbClr>
            </a:outerShdw>
          </a:effectLst>
        </p:spPr>
      </p:pic>
      <p:pic>
        <p:nvPicPr>
          <p:cNvPr id="19" name="Picture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2955" y="4387844"/>
            <a:ext cx="1566986" cy="1175239"/>
          </a:xfrm>
          <a:prstGeom prst="rect">
            <a:avLst/>
          </a:prstGeom>
          <a:ln>
            <a:noFill/>
          </a:ln>
          <a:effectLst>
            <a:outerShdw blurRad="292100" dist="139700" dir="2700000" algn="tl" rotWithShape="0">
              <a:srgbClr val="333333">
                <a:alpha val="65000"/>
              </a:srgbClr>
            </a:outerShdw>
          </a:effectLst>
        </p:spPr>
      </p:pic>
      <p:sp>
        <p:nvSpPr>
          <p:cNvPr id="20" name="TextBox 19"/>
          <p:cNvSpPr txBox="1"/>
          <p:nvPr/>
        </p:nvSpPr>
        <p:spPr>
          <a:xfrm>
            <a:off x="6347076" y="4671321"/>
            <a:ext cx="1674749" cy="276999"/>
          </a:xfrm>
          <a:prstGeom prst="rect">
            <a:avLst/>
          </a:prstGeom>
          <a:noFill/>
        </p:spPr>
        <p:txBody>
          <a:bodyPr wrap="square" rtlCol="0">
            <a:spAutoFit/>
          </a:bodyPr>
          <a:lstStyle/>
          <a:p>
            <a:r>
              <a:rPr lang="en-US" sz="1200" dirty="0" smtClean="0"/>
              <a:t>CMS real-size poster</a:t>
            </a:r>
            <a:endParaRPr lang="en-US" sz="1200" dirty="0"/>
          </a:p>
        </p:txBody>
      </p:sp>
      <p:sp>
        <p:nvSpPr>
          <p:cNvPr id="21" name="TextBox 20"/>
          <p:cNvSpPr txBox="1"/>
          <p:nvPr/>
        </p:nvSpPr>
        <p:spPr>
          <a:xfrm>
            <a:off x="6564988" y="6275004"/>
            <a:ext cx="2336976" cy="276999"/>
          </a:xfrm>
          <a:prstGeom prst="rect">
            <a:avLst/>
          </a:prstGeom>
          <a:noFill/>
        </p:spPr>
        <p:txBody>
          <a:bodyPr wrap="square" rtlCol="0">
            <a:spAutoFit/>
          </a:bodyPr>
          <a:lstStyle/>
          <a:p>
            <a:r>
              <a:rPr lang="en-US" sz="1200" dirty="0" smtClean="0"/>
              <a:t>The CMS Control room</a:t>
            </a:r>
            <a:endParaRPr lang="en-US" sz="1200" dirty="0"/>
          </a:p>
        </p:txBody>
      </p:sp>
      <p:sp>
        <p:nvSpPr>
          <p:cNvPr id="22" name="TextBox 21"/>
          <p:cNvSpPr txBox="1"/>
          <p:nvPr/>
        </p:nvSpPr>
        <p:spPr>
          <a:xfrm>
            <a:off x="3841899" y="5451841"/>
            <a:ext cx="2505177" cy="461665"/>
          </a:xfrm>
          <a:prstGeom prst="rect">
            <a:avLst/>
          </a:prstGeom>
          <a:noFill/>
        </p:spPr>
        <p:txBody>
          <a:bodyPr wrap="square" rtlCol="0">
            <a:spAutoFit/>
          </a:bodyPr>
          <a:lstStyle/>
          <a:p>
            <a:r>
              <a:rPr lang="en-US" sz="1200" dirty="0" smtClean="0"/>
              <a:t>Going underground to where the data is collected!</a:t>
            </a:r>
            <a:endParaRPr lang="en-US" sz="1200" dirty="0"/>
          </a:p>
        </p:txBody>
      </p:sp>
      <p:sp>
        <p:nvSpPr>
          <p:cNvPr id="23" name="TextBox 22"/>
          <p:cNvSpPr txBox="1"/>
          <p:nvPr/>
        </p:nvSpPr>
        <p:spPr>
          <a:xfrm>
            <a:off x="830384" y="3248206"/>
            <a:ext cx="1417365" cy="461665"/>
          </a:xfrm>
          <a:prstGeom prst="rect">
            <a:avLst/>
          </a:prstGeom>
          <a:noFill/>
        </p:spPr>
        <p:txBody>
          <a:bodyPr wrap="square" rtlCol="0">
            <a:spAutoFit/>
          </a:bodyPr>
          <a:lstStyle/>
          <a:p>
            <a:r>
              <a:rPr lang="en-US" sz="1200" dirty="0" smtClean="0"/>
              <a:t>Videos and presentations</a:t>
            </a:r>
            <a:endParaRPr lang="en-US" sz="1200" dirty="0"/>
          </a:p>
        </p:txBody>
      </p:sp>
      <p:sp>
        <p:nvSpPr>
          <p:cNvPr id="24" name="TextBox 23"/>
          <p:cNvSpPr txBox="1"/>
          <p:nvPr/>
        </p:nvSpPr>
        <p:spPr>
          <a:xfrm>
            <a:off x="201518" y="5563083"/>
            <a:ext cx="1671449" cy="461665"/>
          </a:xfrm>
          <a:prstGeom prst="rect">
            <a:avLst/>
          </a:prstGeom>
          <a:noFill/>
        </p:spPr>
        <p:txBody>
          <a:bodyPr wrap="square" rtlCol="0">
            <a:spAutoFit/>
          </a:bodyPr>
          <a:lstStyle/>
          <a:p>
            <a:r>
              <a:rPr lang="en-US" sz="1200" dirty="0" smtClean="0"/>
              <a:t>Introducing LHC</a:t>
            </a:r>
            <a:br>
              <a:rPr lang="en-US" sz="1200" dirty="0" smtClean="0"/>
            </a:br>
            <a:r>
              <a:rPr lang="en-US" sz="1200" dirty="0" smtClean="0"/>
              <a:t>to the visitors</a:t>
            </a:r>
            <a:endParaRPr lang="en-US" sz="1200" dirty="0"/>
          </a:p>
        </p:txBody>
      </p:sp>
      <p:sp>
        <p:nvSpPr>
          <p:cNvPr id="25" name="TextBox 24"/>
          <p:cNvSpPr txBox="1"/>
          <p:nvPr/>
        </p:nvSpPr>
        <p:spPr>
          <a:xfrm>
            <a:off x="1709518" y="6275004"/>
            <a:ext cx="2754038" cy="276999"/>
          </a:xfrm>
          <a:prstGeom prst="rect">
            <a:avLst/>
          </a:prstGeom>
          <a:noFill/>
        </p:spPr>
        <p:txBody>
          <a:bodyPr wrap="square" rtlCol="0">
            <a:spAutoFit/>
          </a:bodyPr>
          <a:lstStyle/>
          <a:p>
            <a:r>
              <a:rPr lang="en-US" sz="1200" dirty="0" smtClean="0"/>
              <a:t>CMS Collaboration portraits</a:t>
            </a:r>
            <a:endParaRPr lang="en-US" sz="1200" dirty="0"/>
          </a:p>
        </p:txBody>
      </p:sp>
      <p:sp>
        <p:nvSpPr>
          <p:cNvPr id="26" name="TextBox 25"/>
          <p:cNvSpPr txBox="1"/>
          <p:nvPr/>
        </p:nvSpPr>
        <p:spPr>
          <a:xfrm>
            <a:off x="1958022" y="4387844"/>
            <a:ext cx="1646605" cy="230832"/>
          </a:xfrm>
          <a:prstGeom prst="rect">
            <a:avLst/>
          </a:prstGeom>
          <a:noFill/>
        </p:spPr>
        <p:txBody>
          <a:bodyPr wrap="none" rtlCol="0">
            <a:spAutoFit/>
          </a:bodyPr>
          <a:lstStyle/>
          <a:p>
            <a:r>
              <a:rPr lang="en-US" sz="900" i="1" dirty="0" smtClean="0"/>
              <a:t>Peter Sharp Conference room</a:t>
            </a:r>
            <a:endParaRPr lang="en-US" sz="900" i="1" dirty="0"/>
          </a:p>
        </p:txBody>
      </p:sp>
      <p:sp>
        <p:nvSpPr>
          <p:cNvPr id="2" name="Slide Number Placeholder 1"/>
          <p:cNvSpPr>
            <a:spLocks noGrp="1"/>
          </p:cNvSpPr>
          <p:nvPr>
            <p:ph type="sldNum" sz="quarter" idx="16"/>
          </p:nvPr>
        </p:nvSpPr>
        <p:spPr/>
        <p:txBody>
          <a:bodyPr/>
          <a:lstStyle/>
          <a:p>
            <a:pPr>
              <a:defRPr/>
            </a:pPr>
            <a:fld id="{953519B0-10BF-EE4C-8EAC-15F149E33CF9}" type="slidenum">
              <a:rPr lang="en-GB" smtClean="0"/>
              <a:pPr>
                <a:defRPr/>
              </a:pPr>
              <a:t>14</a:t>
            </a:fld>
            <a:endParaRPr lang="en-GB"/>
          </a:p>
        </p:txBody>
      </p:sp>
    </p:spTree>
    <p:extLst>
      <p:ext uri="{BB962C8B-B14F-4D97-AF65-F5344CB8AC3E}">
        <p14:creationId xmlns:p14="http://schemas.microsoft.com/office/powerpoint/2010/main" val="312916320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Point 5 visits infrastructure</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Visits</a:t>
            </a:r>
            <a:endParaRPr lang="en-US" dirty="0"/>
          </a:p>
        </p:txBody>
      </p:sp>
      <p:sp>
        <p:nvSpPr>
          <p:cNvPr id="8" name="TextBox 7"/>
          <p:cNvSpPr txBox="1"/>
          <p:nvPr/>
        </p:nvSpPr>
        <p:spPr>
          <a:xfrm>
            <a:off x="287338" y="2034400"/>
            <a:ext cx="8568525" cy="1631216"/>
          </a:xfrm>
          <a:prstGeom prst="rect">
            <a:avLst/>
          </a:prstGeom>
          <a:noFill/>
        </p:spPr>
        <p:txBody>
          <a:bodyPr wrap="square" rtlCol="0">
            <a:spAutoFit/>
          </a:bodyPr>
          <a:lstStyle/>
          <a:p>
            <a:pPr marL="342900" indent="-342900">
              <a:buClr>
                <a:srgbClr val="67BDDF"/>
              </a:buClr>
              <a:buFont typeface="Wingdings" charset="2"/>
              <a:buChar char="§"/>
            </a:pPr>
            <a:r>
              <a:rPr lang="en-US" sz="2000" dirty="0" smtClean="0"/>
              <a:t>Monthly CMS guides </a:t>
            </a:r>
            <a:r>
              <a:rPr lang="en-US" sz="2000" dirty="0"/>
              <a:t>training session </a:t>
            </a:r>
            <a:r>
              <a:rPr lang="en-US" sz="2000" dirty="0" smtClean="0">
                <a:solidFill>
                  <a:srgbClr val="67BDDF"/>
                </a:solidFill>
              </a:rPr>
              <a:t>(New!)</a:t>
            </a:r>
          </a:p>
          <a:p>
            <a:pPr marL="742950" lvl="1" indent="-285750">
              <a:buClr>
                <a:srgbClr val="67BDDF"/>
              </a:buClr>
              <a:buFont typeface="Wingdings" charset="2"/>
              <a:buChar char="§"/>
            </a:pPr>
            <a:r>
              <a:rPr lang="en-US" sz="2000" dirty="0" smtClean="0"/>
              <a:t>Join the CMS guides! </a:t>
            </a:r>
            <a:r>
              <a:rPr lang="en-US" sz="2000" u="sng" dirty="0">
                <a:hlinkClick r:id="rId2"/>
              </a:rPr>
              <a:t>https://espace.cern.ch/</a:t>
            </a:r>
            <a:r>
              <a:rPr lang="en-US" sz="2000" u="sng" dirty="0" smtClean="0">
                <a:hlinkClick r:id="rId2"/>
              </a:rPr>
              <a:t>CMSguides</a:t>
            </a:r>
            <a:r>
              <a:rPr lang="en-US" sz="2000" u="sng" dirty="0" smtClean="0"/>
              <a:t> </a:t>
            </a:r>
            <a:endParaRPr lang="en-US" sz="2000" dirty="0">
              <a:solidFill>
                <a:srgbClr val="67BDDF"/>
              </a:solidFill>
            </a:endParaRPr>
          </a:p>
          <a:p>
            <a:pPr marL="285750" indent="-285750">
              <a:buClr>
                <a:srgbClr val="67BDDF"/>
              </a:buClr>
              <a:buFont typeface="Wingdings" charset="2"/>
              <a:buChar char="§"/>
            </a:pPr>
            <a:r>
              <a:rPr lang="en-US" sz="2000" dirty="0" smtClean="0"/>
              <a:t>2D </a:t>
            </a:r>
            <a:r>
              <a:rPr lang="en-US" sz="2000" dirty="0"/>
              <a:t>videos of </a:t>
            </a:r>
            <a:r>
              <a:rPr lang="en-US" sz="2000" dirty="0" smtClean="0"/>
              <a:t>LHC Long Shutdown 1 </a:t>
            </a:r>
          </a:p>
          <a:p>
            <a:pPr marL="285750" indent="-285750">
              <a:buClr>
                <a:srgbClr val="67BDDF"/>
              </a:buClr>
              <a:buFont typeface="Wingdings" charset="2"/>
              <a:buChar char="§"/>
            </a:pPr>
            <a:r>
              <a:rPr lang="en-US" sz="2000" dirty="0" smtClean="0"/>
              <a:t>3D </a:t>
            </a:r>
            <a:r>
              <a:rPr lang="en-US" sz="2000" dirty="0"/>
              <a:t>videos available in </a:t>
            </a:r>
            <a:r>
              <a:rPr lang="en-US" sz="2000" dirty="0" smtClean="0"/>
              <a:t>CMS </a:t>
            </a:r>
            <a:r>
              <a:rPr lang="en-US" sz="2000" dirty="0"/>
              <a:t>3D </a:t>
            </a:r>
            <a:r>
              <a:rPr lang="en-US" sz="2000" dirty="0" smtClean="0"/>
              <a:t>cinema </a:t>
            </a:r>
            <a:r>
              <a:rPr lang="en-US" sz="2000" dirty="0" smtClean="0">
                <a:solidFill>
                  <a:srgbClr val="67BDDF"/>
                </a:solidFill>
              </a:rPr>
              <a:t>(New!)</a:t>
            </a:r>
            <a:endParaRPr lang="en-US" sz="2000" dirty="0">
              <a:solidFill>
                <a:srgbClr val="67BDDF"/>
              </a:solidFill>
            </a:endParaRPr>
          </a:p>
          <a:p>
            <a:pPr marL="285750" indent="-285750">
              <a:buClr>
                <a:srgbClr val="67BDDF"/>
              </a:buClr>
              <a:buFont typeface="Wingdings" charset="2"/>
              <a:buChar char="§"/>
            </a:pPr>
            <a:r>
              <a:rPr lang="en-US" sz="2000" dirty="0" smtClean="0"/>
              <a:t>3D </a:t>
            </a:r>
            <a:r>
              <a:rPr lang="en-US" sz="2000" dirty="0"/>
              <a:t>image based on lenticular </a:t>
            </a:r>
            <a:r>
              <a:rPr lang="en-US" sz="2000" dirty="0" smtClean="0"/>
              <a:t>lenses (in production)</a:t>
            </a: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15</a:t>
            </a:fld>
            <a:endParaRPr lang="en-GB"/>
          </a:p>
        </p:txBody>
      </p:sp>
      <p:pic>
        <p:nvPicPr>
          <p:cNvPr id="9" name="Picture 8" descr="lift_collag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4443" y="4060144"/>
            <a:ext cx="5117820" cy="2233916"/>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287337" y="3658926"/>
            <a:ext cx="3172642" cy="2831544"/>
          </a:xfrm>
          <a:prstGeom prst="rect">
            <a:avLst/>
          </a:prstGeom>
          <a:noFill/>
        </p:spPr>
        <p:txBody>
          <a:bodyPr wrap="square" rtlCol="0">
            <a:spAutoFit/>
          </a:bodyPr>
          <a:lstStyle/>
          <a:p>
            <a:pPr marL="285750" indent="-285750">
              <a:buClr>
                <a:srgbClr val="67BDDF"/>
              </a:buClr>
              <a:buFont typeface="Wingdings" charset="2"/>
              <a:buChar char="§"/>
            </a:pPr>
            <a:r>
              <a:rPr lang="en-US" sz="2000" dirty="0"/>
              <a:t>The CMS detector is now wheelchair accessible!</a:t>
            </a:r>
          </a:p>
          <a:p>
            <a:pPr marL="742950" lvl="1" indent="-285750">
              <a:buClr>
                <a:srgbClr val="67BDDF"/>
              </a:buClr>
              <a:buFont typeface="Wingdings" charset="2"/>
              <a:buChar char="§"/>
            </a:pPr>
            <a:r>
              <a:rPr lang="en-US" sz="2000" dirty="0" smtClean="0"/>
              <a:t>Lift sponsored </a:t>
            </a:r>
            <a:r>
              <a:rPr lang="en-US" sz="2000" dirty="0"/>
              <a:t>by L</a:t>
            </a:r>
            <a:r>
              <a:rPr lang="en-US" sz="2000" dirty="0" smtClean="0"/>
              <a:t>ord </a:t>
            </a:r>
            <a:r>
              <a:rPr lang="en-US" sz="2000" dirty="0" err="1"/>
              <a:t>Michelham</a:t>
            </a:r>
            <a:r>
              <a:rPr lang="en-US" sz="2000" dirty="0"/>
              <a:t> of </a:t>
            </a:r>
            <a:r>
              <a:rPr lang="en-US" sz="2000" dirty="0" err="1"/>
              <a:t>Hellingly</a:t>
            </a:r>
            <a:r>
              <a:rPr lang="en-US" sz="2000" dirty="0"/>
              <a:t> Foundation</a:t>
            </a:r>
          </a:p>
          <a:p>
            <a:pPr marL="742950" lvl="1" indent="-285750">
              <a:buClr>
                <a:srgbClr val="67BDDF"/>
              </a:buClr>
              <a:buFont typeface="Wingdings" charset="2"/>
              <a:buChar char="§"/>
            </a:pPr>
            <a:r>
              <a:rPr lang="en-US" sz="2000" dirty="0"/>
              <a:t>Installed fall 2014 </a:t>
            </a:r>
          </a:p>
          <a:p>
            <a:endParaRPr lang="en-US" dirty="0"/>
          </a:p>
        </p:txBody>
      </p:sp>
    </p:spTree>
    <p:extLst>
      <p:ext uri="{BB962C8B-B14F-4D97-AF65-F5344CB8AC3E}">
        <p14:creationId xmlns:p14="http://schemas.microsoft.com/office/powerpoint/2010/main" val="13186188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Virtual Visits</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16</a:t>
            </a:fld>
            <a:endParaRPr lang="en-GB" dirty="0"/>
          </a:p>
        </p:txBody>
      </p:sp>
    </p:spTree>
    <p:extLst>
      <p:ext uri="{BB962C8B-B14F-4D97-AF65-F5344CB8AC3E}">
        <p14:creationId xmlns:p14="http://schemas.microsoft.com/office/powerpoint/2010/main" val="15230563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CMS Virtual Visits</a:t>
            </a:r>
            <a:endParaRPr lang="en-US" dirty="0"/>
          </a:p>
        </p:txBody>
      </p:sp>
      <p:pic>
        <p:nvPicPr>
          <p:cNvPr id="8" name="Picture 7" descr="Screen Shot 2016-04-10 at 21.18.32.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7858" y="2110662"/>
            <a:ext cx="7683344" cy="4413210"/>
          </a:xfrm>
          <a:prstGeom prst="rect">
            <a:avLst/>
          </a:prstGeom>
        </p:spPr>
      </p:pic>
      <p:sp>
        <p:nvSpPr>
          <p:cNvPr id="9" name="TextBox 8"/>
          <p:cNvSpPr txBox="1"/>
          <p:nvPr/>
        </p:nvSpPr>
        <p:spPr>
          <a:xfrm>
            <a:off x="2104711" y="985418"/>
            <a:ext cx="5540936" cy="523220"/>
          </a:xfrm>
          <a:prstGeom prst="rect">
            <a:avLst/>
          </a:prstGeom>
          <a:noFill/>
        </p:spPr>
        <p:txBody>
          <a:bodyPr wrap="square" rtlCol="0">
            <a:spAutoFit/>
          </a:bodyPr>
          <a:lstStyle/>
          <a:p>
            <a:r>
              <a:rPr lang="en-US" sz="2800" dirty="0" smtClean="0"/>
              <a:t>&gt;15.7k participants worldwide </a:t>
            </a:r>
          </a:p>
        </p:txBody>
      </p:sp>
      <p:sp>
        <p:nvSpPr>
          <p:cNvPr id="10" name="Rectangle 9"/>
          <p:cNvSpPr/>
          <p:nvPr/>
        </p:nvSpPr>
        <p:spPr>
          <a:xfrm>
            <a:off x="3195236" y="1518409"/>
            <a:ext cx="2637260" cy="369332"/>
          </a:xfrm>
          <a:prstGeom prst="rect">
            <a:avLst/>
          </a:prstGeom>
        </p:spPr>
        <p:txBody>
          <a:bodyPr wrap="none">
            <a:spAutoFit/>
          </a:bodyPr>
          <a:lstStyle/>
          <a:p>
            <a:r>
              <a:rPr lang="en-US" dirty="0" smtClean="0"/>
              <a:t>Sept. 2014 – May 2016</a:t>
            </a:r>
            <a:endParaRPr lang="en-US" dirty="0"/>
          </a:p>
        </p:txBody>
      </p:sp>
      <p:sp>
        <p:nvSpPr>
          <p:cNvPr id="2" name="TextBox 1"/>
          <p:cNvSpPr txBox="1"/>
          <p:nvPr/>
        </p:nvSpPr>
        <p:spPr>
          <a:xfrm>
            <a:off x="5884029" y="6167993"/>
            <a:ext cx="2717173" cy="369332"/>
          </a:xfrm>
          <a:prstGeom prst="rect">
            <a:avLst/>
          </a:prstGeom>
          <a:noFill/>
        </p:spPr>
        <p:txBody>
          <a:bodyPr wrap="none" rtlCol="0">
            <a:spAutoFit/>
          </a:bodyPr>
          <a:lstStyle/>
          <a:p>
            <a:r>
              <a:rPr lang="en-US" dirty="0" smtClean="0"/>
              <a:t>Thanks to CMS Guides!</a:t>
            </a:r>
            <a:endParaRPr lang="en-US"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17</a:t>
            </a:fld>
            <a:endParaRPr lang="en-GB"/>
          </a:p>
        </p:txBody>
      </p:sp>
    </p:spTree>
    <p:extLst>
      <p:ext uri="{BB962C8B-B14F-4D97-AF65-F5344CB8AC3E}">
        <p14:creationId xmlns:p14="http://schemas.microsoft.com/office/powerpoint/2010/main" val="77363520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New countries: </a:t>
            </a:r>
          </a:p>
        </p:txBody>
      </p:sp>
      <p:sp>
        <p:nvSpPr>
          <p:cNvPr id="3" name="Content Placeholder 2"/>
          <p:cNvSpPr>
            <a:spLocks noGrp="1"/>
          </p:cNvSpPr>
          <p:nvPr>
            <p:ph sz="half" idx="2"/>
          </p:nvPr>
        </p:nvSpPr>
        <p:spPr/>
        <p:txBody>
          <a:bodyPr/>
          <a:lstStyle/>
          <a:p>
            <a:r>
              <a:rPr lang="en-US" dirty="0" smtClean="0"/>
              <a:t>Lebanon </a:t>
            </a:r>
            <a:r>
              <a:rPr lang="en-US" dirty="0"/>
              <a:t>(April 2016</a:t>
            </a:r>
            <a:r>
              <a:rPr lang="en-US" dirty="0" smtClean="0"/>
              <a:t>)</a:t>
            </a:r>
          </a:p>
          <a:p>
            <a:r>
              <a:rPr lang="en-US" dirty="0" smtClean="0"/>
              <a:t>Australia </a:t>
            </a:r>
            <a:r>
              <a:rPr lang="en-US" dirty="0"/>
              <a:t>(Oct. 2015</a:t>
            </a:r>
            <a:r>
              <a:rPr lang="en-US" dirty="0" smtClean="0"/>
              <a:t>)</a:t>
            </a:r>
          </a:p>
          <a:p>
            <a:r>
              <a:rPr lang="en-US" dirty="0" smtClean="0"/>
              <a:t>Taiwan </a:t>
            </a:r>
            <a:r>
              <a:rPr lang="en-US" dirty="0"/>
              <a:t>(July 2015</a:t>
            </a:r>
            <a:r>
              <a:rPr lang="en-US" dirty="0" smtClean="0"/>
              <a:t>)</a:t>
            </a:r>
          </a:p>
          <a:p>
            <a:endParaRPr lang="en-US" dirty="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r>
              <a:rPr lang="en-US" dirty="0" smtClean="0"/>
              <a:t>Planned</a:t>
            </a:r>
            <a:r>
              <a:rPr lang="en-US" dirty="0"/>
              <a:t>: Korea </a:t>
            </a:r>
            <a:r>
              <a:rPr lang="en-US" dirty="0" smtClean="0"/>
              <a:t>&amp; Hong Kong (June 2016)</a:t>
            </a:r>
            <a:endParaRPr lang="en-US" dirty="0"/>
          </a:p>
          <a:p>
            <a:endParaRPr lang="en-US" dirty="0"/>
          </a:p>
        </p:txBody>
      </p:sp>
      <p:sp>
        <p:nvSpPr>
          <p:cNvPr id="4" name="Text Placeholder 3"/>
          <p:cNvSpPr>
            <a:spLocks noGrp="1"/>
          </p:cNvSpPr>
          <p:nvPr>
            <p:ph type="body" sz="quarter" idx="3"/>
          </p:nvPr>
        </p:nvSpPr>
        <p:spPr/>
        <p:txBody>
          <a:bodyPr>
            <a:normAutofit/>
          </a:bodyPr>
          <a:lstStyle/>
          <a:p>
            <a:r>
              <a:rPr lang="en-US" dirty="0" smtClean="0"/>
              <a:t>Breaking news!</a:t>
            </a:r>
            <a:endParaRPr lang="en-US" dirty="0"/>
          </a:p>
        </p:txBody>
      </p:sp>
      <p:sp>
        <p:nvSpPr>
          <p:cNvPr id="5" name="Content Placeholder 4"/>
          <p:cNvSpPr>
            <a:spLocks noGrp="1"/>
          </p:cNvSpPr>
          <p:nvPr>
            <p:ph sz="quarter" idx="4"/>
          </p:nvPr>
        </p:nvSpPr>
        <p:spPr>
          <a:xfrm>
            <a:off x="4645024" y="1600199"/>
            <a:ext cx="4498975" cy="4789907"/>
          </a:xfrm>
        </p:spPr>
        <p:txBody>
          <a:bodyPr/>
          <a:lstStyle/>
          <a:p>
            <a:pPr marL="0" lvl="1" indent="0">
              <a:buNone/>
            </a:pPr>
            <a:r>
              <a:rPr lang="en-US" dirty="0" smtClean="0"/>
              <a:t>CMS </a:t>
            </a:r>
            <a:r>
              <a:rPr lang="en-US" dirty="0"/>
              <a:t>Virtual Visit from the main square at the </a:t>
            </a:r>
            <a:r>
              <a:rPr lang="en-US" dirty="0" smtClean="0"/>
              <a:t>Krakow </a:t>
            </a:r>
            <a:r>
              <a:rPr lang="en-US" dirty="0"/>
              <a:t>Science Festival </a:t>
            </a:r>
            <a:r>
              <a:rPr lang="en-US" dirty="0" smtClean="0">
                <a:sym typeface="Wingdings"/>
              </a:rPr>
              <a:t></a:t>
            </a:r>
          </a:p>
          <a:p>
            <a:pPr marL="0" lvl="1" indent="0">
              <a:buNone/>
            </a:pPr>
            <a:endParaRPr lang="en-US" dirty="0">
              <a:sym typeface="Wingdings"/>
            </a:endParaRPr>
          </a:p>
          <a:p>
            <a:pPr marL="0" lvl="1" indent="0">
              <a:buNone/>
            </a:pPr>
            <a:endParaRPr lang="en-US" dirty="0" smtClean="0">
              <a:sym typeface="Wingdings"/>
            </a:endParaRPr>
          </a:p>
          <a:p>
            <a:pPr marL="0" lvl="1" indent="0">
              <a:buNone/>
            </a:pPr>
            <a:endParaRPr lang="en-US" dirty="0">
              <a:sym typeface="Wingdings"/>
            </a:endParaRPr>
          </a:p>
          <a:p>
            <a:pPr marL="0" lvl="1" indent="0">
              <a:buNone/>
            </a:pPr>
            <a:endParaRPr lang="en-US" dirty="0" smtClean="0">
              <a:sym typeface="Wingdings"/>
            </a:endParaRPr>
          </a:p>
          <a:p>
            <a:pPr marL="0" lvl="1" indent="0">
              <a:buNone/>
            </a:pPr>
            <a:endParaRPr lang="en-US" dirty="0">
              <a:sym typeface="Wingdings"/>
            </a:endParaRPr>
          </a:p>
          <a:p>
            <a:pPr marL="0" lvl="1" indent="0">
              <a:buNone/>
            </a:pPr>
            <a:endParaRPr lang="en-US" dirty="0" smtClean="0">
              <a:sym typeface="Wingdings"/>
            </a:endParaRPr>
          </a:p>
          <a:p>
            <a:pPr marL="0" lvl="1" indent="0">
              <a:buNone/>
            </a:pPr>
            <a:endParaRPr lang="en-US" dirty="0">
              <a:sym typeface="Wingdings"/>
            </a:endParaRPr>
          </a:p>
          <a:p>
            <a:pPr marL="0" lvl="1" indent="0">
              <a:buNone/>
            </a:pPr>
            <a:endParaRPr lang="en-US" dirty="0" smtClean="0">
              <a:sym typeface="Wingdings"/>
            </a:endParaRPr>
          </a:p>
          <a:p>
            <a:pPr marL="0" lvl="1" indent="0">
              <a:buNone/>
            </a:pPr>
            <a:r>
              <a:rPr lang="en-US" dirty="0" smtClean="0"/>
              <a:t>Friday </a:t>
            </a:r>
            <a:r>
              <a:rPr lang="en-US" dirty="0"/>
              <a:t>20</a:t>
            </a:r>
            <a:r>
              <a:rPr lang="en-US" baseline="30000" dirty="0"/>
              <a:t>th</a:t>
            </a:r>
            <a:r>
              <a:rPr lang="en-US" dirty="0"/>
              <a:t> May 13:30-14:</a:t>
            </a:r>
            <a:r>
              <a:rPr lang="en-US" dirty="0" smtClean="0"/>
              <a:t>30</a:t>
            </a:r>
          </a:p>
          <a:p>
            <a:pPr marL="0" lvl="1" indent="0">
              <a:buNone/>
            </a:pPr>
            <a:r>
              <a:rPr lang="en-US" sz="1600" dirty="0">
                <a:hlinkClick r:id="rId2"/>
              </a:rPr>
              <a:t>https://cds.cern.ch/record/2154619?ln=</a:t>
            </a:r>
            <a:r>
              <a:rPr lang="en-US" sz="1600" dirty="0" smtClean="0">
                <a:hlinkClick r:id="rId2"/>
              </a:rPr>
              <a:t>en</a:t>
            </a:r>
            <a:r>
              <a:rPr lang="en-US" sz="1600" dirty="0" smtClean="0"/>
              <a:t> </a:t>
            </a:r>
            <a:endParaRPr lang="en-US" sz="1600" dirty="0"/>
          </a:p>
          <a:p>
            <a:endParaRPr lang="en-US" dirty="0"/>
          </a:p>
        </p:txBody>
      </p:sp>
      <p:sp>
        <p:nvSpPr>
          <p:cNvPr id="6" name="Text Placeholder 5"/>
          <p:cNvSpPr>
            <a:spLocks noGrp="1"/>
          </p:cNvSpPr>
          <p:nvPr>
            <p:ph type="body" sz="quarter" idx="13"/>
          </p:nvPr>
        </p:nvSpPr>
        <p:spPr/>
        <p:txBody>
          <a:bodyPr/>
          <a:lstStyle/>
          <a:p>
            <a:r>
              <a:rPr lang="en-US" dirty="0" smtClean="0"/>
              <a:t>CMS Virtual Visits</a:t>
            </a:r>
            <a:endParaRPr lang="en-US" dirty="0"/>
          </a:p>
        </p:txBody>
      </p:sp>
      <p:pic>
        <p:nvPicPr>
          <p:cNvPr id="10" name="Picture 9" descr="Taiwan copy.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5349" y="3168857"/>
            <a:ext cx="4039182" cy="2162873"/>
          </a:xfrm>
          <a:prstGeom prst="rect">
            <a:avLst/>
          </a:prstGeom>
        </p:spPr>
      </p:pic>
      <p:pic>
        <p:nvPicPr>
          <p:cNvPr id="12" name="Picture 11" descr="20150615215656!Sukiennice_and_Main_Market_Square_Krakow_Polan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51659" y="3178511"/>
            <a:ext cx="3241925" cy="2153219"/>
          </a:xfrm>
          <a:prstGeom prst="rect">
            <a:avLst/>
          </a:prstGeom>
        </p:spPr>
      </p:pic>
      <p:sp>
        <p:nvSpPr>
          <p:cNvPr id="7" name="Date Placeholder 6"/>
          <p:cNvSpPr>
            <a:spLocks noGrp="1"/>
          </p:cNvSpPr>
          <p:nvPr>
            <p:ph type="dt" sz="half" idx="14"/>
          </p:nvPr>
        </p:nvSpPr>
        <p:spPr/>
        <p:txBody>
          <a:bodyPr/>
          <a:lstStyle/>
          <a:p>
            <a:pPr>
              <a:defRPr/>
            </a:pPr>
            <a:r>
              <a:rPr lang="pl-PL" smtClean="0"/>
              <a:t>19/05/2016</a:t>
            </a:r>
            <a:endParaRPr lang="en-GB"/>
          </a:p>
        </p:txBody>
      </p:sp>
      <p:sp>
        <p:nvSpPr>
          <p:cNvPr id="8" name="Footer Placeholder 7"/>
          <p:cNvSpPr>
            <a:spLocks noGrp="1"/>
          </p:cNvSpPr>
          <p:nvPr>
            <p:ph type="ftr" sz="quarter" idx="15"/>
          </p:nvPr>
        </p:nvSpPr>
        <p:spPr/>
        <p:txBody>
          <a:bodyPr/>
          <a:lstStyle/>
          <a:p>
            <a:pPr>
              <a:defRPr/>
            </a:pPr>
            <a:r>
              <a:rPr lang="en-GB" smtClean="0"/>
              <a:t>Marzena Lapka, IPPOG meeting, Krakow  </a:t>
            </a:r>
            <a:endParaRPr lang="en-GB"/>
          </a:p>
        </p:txBody>
      </p:sp>
      <p:sp>
        <p:nvSpPr>
          <p:cNvPr id="9" name="Slide Number Placeholder 8"/>
          <p:cNvSpPr>
            <a:spLocks noGrp="1"/>
          </p:cNvSpPr>
          <p:nvPr>
            <p:ph type="sldNum" sz="quarter" idx="16"/>
          </p:nvPr>
        </p:nvSpPr>
        <p:spPr/>
        <p:txBody>
          <a:bodyPr/>
          <a:lstStyle/>
          <a:p>
            <a:pPr>
              <a:defRPr/>
            </a:pPr>
            <a:fld id="{985679CB-56D0-624B-B451-8282BDD41859}" type="slidenum">
              <a:rPr lang="en-GB" smtClean="0"/>
              <a:pPr>
                <a:defRPr/>
              </a:pPr>
              <a:t>18</a:t>
            </a:fld>
            <a:endParaRPr lang="en-GB"/>
          </a:p>
        </p:txBody>
      </p:sp>
    </p:spTree>
    <p:extLst>
      <p:ext uri="{BB962C8B-B14F-4D97-AF65-F5344CB8AC3E}">
        <p14:creationId xmlns:p14="http://schemas.microsoft.com/office/powerpoint/2010/main" val="71443660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7338" y="5074631"/>
            <a:ext cx="8600201" cy="1211198"/>
          </a:xfrm>
        </p:spPr>
        <p:txBody>
          <a:bodyPr/>
          <a:lstStyle/>
          <a:p>
            <a:pPr marL="0" indent="0">
              <a:buNone/>
            </a:pPr>
            <a:r>
              <a:rPr lang="en-US" sz="2400" b="1" dirty="0" smtClean="0">
                <a:solidFill>
                  <a:srgbClr val="67BDDF"/>
                </a:solidFill>
              </a:rPr>
              <a:t>Lithuanian President</a:t>
            </a:r>
            <a:r>
              <a:rPr lang="en-US" sz="2400" dirty="0" smtClean="0"/>
              <a:t>, Dalia </a:t>
            </a:r>
            <a:r>
              <a:rPr lang="en-US" sz="2400" dirty="0" err="1" smtClean="0"/>
              <a:t>Grybauskaite</a:t>
            </a:r>
            <a:r>
              <a:rPr lang="en-US" sz="2400" dirty="0" smtClean="0"/>
              <a:t>, connected to a CMS Virtual Visit during her diplomatic visit to CERN, to greet students from 5 </a:t>
            </a:r>
            <a:r>
              <a:rPr lang="en-US" sz="2400" dirty="0"/>
              <a:t>L</a:t>
            </a:r>
            <a:r>
              <a:rPr lang="en-US" sz="2400" dirty="0" smtClean="0"/>
              <a:t>ithuanian schools.</a:t>
            </a:r>
          </a:p>
        </p:txBody>
      </p:sp>
      <p:sp>
        <p:nvSpPr>
          <p:cNvPr id="4" name="Text Placeholder 3"/>
          <p:cNvSpPr>
            <a:spLocks noGrp="1"/>
          </p:cNvSpPr>
          <p:nvPr>
            <p:ph type="body" sz="quarter" idx="13"/>
          </p:nvPr>
        </p:nvSpPr>
        <p:spPr/>
        <p:txBody>
          <a:bodyPr/>
          <a:lstStyle/>
          <a:p>
            <a:r>
              <a:rPr lang="en-US" dirty="0" smtClean="0"/>
              <a:t>CMS Virtual Visits</a:t>
            </a:r>
            <a:endParaRPr lang="en-US" dirty="0"/>
          </a:p>
        </p:txBody>
      </p:sp>
      <p:pic>
        <p:nvPicPr>
          <p:cNvPr id="2" name="Picture 1" descr="Screen Shot 2016-01-22 at 14.37.3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0818" y="930537"/>
            <a:ext cx="8183469" cy="4144093"/>
          </a:xfrm>
          <a:prstGeom prst="rect">
            <a:avLst/>
          </a:prstGeom>
        </p:spPr>
      </p:pic>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19</a:t>
            </a:fld>
            <a:endParaRPr lang="en-GB"/>
          </a:p>
        </p:txBody>
      </p:sp>
    </p:spTree>
    <p:extLst>
      <p:ext uri="{BB962C8B-B14F-4D97-AF65-F5344CB8AC3E}">
        <p14:creationId xmlns:p14="http://schemas.microsoft.com/office/powerpoint/2010/main" val="275360015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Public Data</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2</a:t>
            </a:fld>
            <a:endParaRPr lang="en-GB" dirty="0"/>
          </a:p>
        </p:txBody>
      </p:sp>
    </p:spTree>
    <p:extLst>
      <p:ext uri="{BB962C8B-B14F-4D97-AF65-F5344CB8AC3E}">
        <p14:creationId xmlns:p14="http://schemas.microsoft.com/office/powerpoint/2010/main" val="33621561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4874" y="4105696"/>
            <a:ext cx="8600201" cy="2684042"/>
          </a:xfrm>
        </p:spPr>
        <p:txBody>
          <a:bodyPr/>
          <a:lstStyle/>
          <a:p>
            <a:pPr marL="0" indent="0">
              <a:buNone/>
            </a:pPr>
            <a:r>
              <a:rPr lang="en-US" sz="1800" dirty="0"/>
              <a:t>I</a:t>
            </a:r>
            <a:r>
              <a:rPr lang="en-US" sz="1800" dirty="0" smtClean="0"/>
              <a:t>nauguration </a:t>
            </a:r>
            <a:r>
              <a:rPr lang="en-US" sz="1800" dirty="0"/>
              <a:t>of the first Science Café in Nicosia, </a:t>
            </a:r>
            <a:r>
              <a:rPr lang="en-US" sz="1800" dirty="0" smtClean="0"/>
              <a:t>Cyprus </a:t>
            </a:r>
            <a:r>
              <a:rPr lang="en-US" sz="1800" dirty="0"/>
              <a:t>(25 April 2016)</a:t>
            </a:r>
            <a:r>
              <a:rPr lang="en-US" sz="1800" dirty="0" smtClean="0"/>
              <a:t> with presence of:</a:t>
            </a:r>
          </a:p>
          <a:p>
            <a:pPr>
              <a:buFont typeface="Wingdings" charset="2"/>
              <a:buChar char="§"/>
            </a:pPr>
            <a:r>
              <a:rPr lang="en-US" sz="1800" dirty="0"/>
              <a:t>T</a:t>
            </a:r>
            <a:r>
              <a:rPr lang="en-US" sz="1800" dirty="0" smtClean="0"/>
              <a:t>he</a:t>
            </a:r>
            <a:r>
              <a:rPr lang="en-US" sz="1800" dirty="0"/>
              <a:t> </a:t>
            </a:r>
            <a:r>
              <a:rPr lang="en-US" sz="1800" b="1" dirty="0"/>
              <a:t>President of the Republic of Cyprus</a:t>
            </a:r>
            <a:r>
              <a:rPr lang="en-US" sz="1800" dirty="0"/>
              <a:t>, Nikos </a:t>
            </a:r>
            <a:r>
              <a:rPr lang="en-US" sz="1800" dirty="0" err="1"/>
              <a:t>Anastasiadis</a:t>
            </a:r>
            <a:r>
              <a:rPr lang="en-US" sz="1800" dirty="0"/>
              <a:t>, along with three ministers, the Mayor of Nicosia and more than 150 members of general </a:t>
            </a:r>
            <a:r>
              <a:rPr lang="en-US" sz="1800" dirty="0" smtClean="0"/>
              <a:t>public</a:t>
            </a:r>
            <a:endParaRPr lang="en-US" sz="1800" dirty="0"/>
          </a:p>
          <a:p>
            <a:pPr>
              <a:buFont typeface="Wingdings" charset="2"/>
              <a:buChar char="§"/>
            </a:pPr>
            <a:r>
              <a:rPr lang="en-US" sz="1800" dirty="0"/>
              <a:t>Prof. Paris </a:t>
            </a:r>
            <a:r>
              <a:rPr lang="en-US" sz="1800" dirty="0" err="1" smtClean="0"/>
              <a:t>Sphicas</a:t>
            </a:r>
            <a:r>
              <a:rPr lang="en-US" sz="1800" dirty="0" smtClean="0"/>
              <a:t>, CMS </a:t>
            </a:r>
            <a:r>
              <a:rPr lang="en-US" sz="1800" dirty="0"/>
              <a:t>Deputy </a:t>
            </a:r>
            <a:r>
              <a:rPr lang="en-US" sz="1800" dirty="0" smtClean="0"/>
              <a:t>Spokesperson</a:t>
            </a:r>
          </a:p>
          <a:p>
            <a:pPr>
              <a:buFont typeface="Wingdings" charset="2"/>
              <a:buChar char="§"/>
            </a:pPr>
            <a:r>
              <a:rPr lang="en-US" sz="1800" dirty="0"/>
              <a:t>Prof. Emmanuel </a:t>
            </a:r>
            <a:r>
              <a:rPr lang="en-US" sz="1800" dirty="0" err="1" smtClean="0"/>
              <a:t>Tsesmelis</a:t>
            </a:r>
            <a:r>
              <a:rPr lang="en-US" sz="1800" dirty="0" smtClean="0"/>
              <a:t>, Head </a:t>
            </a:r>
            <a:r>
              <a:rPr lang="en-US" sz="1800" dirty="0"/>
              <a:t>of CERN </a:t>
            </a:r>
            <a:r>
              <a:rPr lang="en-US" sz="1800" dirty="0" smtClean="0"/>
              <a:t>Associated </a:t>
            </a:r>
            <a:r>
              <a:rPr lang="en-US" sz="1800" dirty="0"/>
              <a:t>and Non-Member </a:t>
            </a:r>
            <a:r>
              <a:rPr lang="en-US" sz="1800" dirty="0" smtClean="0"/>
              <a:t>States</a:t>
            </a:r>
          </a:p>
        </p:txBody>
      </p:sp>
      <p:sp>
        <p:nvSpPr>
          <p:cNvPr id="4" name="Text Placeholder 3"/>
          <p:cNvSpPr>
            <a:spLocks noGrp="1"/>
          </p:cNvSpPr>
          <p:nvPr>
            <p:ph type="body" sz="quarter" idx="13"/>
          </p:nvPr>
        </p:nvSpPr>
        <p:spPr/>
        <p:txBody>
          <a:bodyPr/>
          <a:lstStyle/>
          <a:p>
            <a:r>
              <a:rPr lang="en-US" dirty="0" smtClean="0"/>
              <a:t>CMS Virtual Visits</a:t>
            </a:r>
            <a:endParaRPr lang="en-US"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20</a:t>
            </a:fld>
            <a:endParaRPr lang="en-GB"/>
          </a:p>
        </p:txBody>
      </p:sp>
      <p:pic>
        <p:nvPicPr>
          <p:cNvPr id="8" name="Picture 7" descr="20160429_sciencecafe_01.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3361" y="1447632"/>
            <a:ext cx="3208064" cy="2392961"/>
          </a:xfrm>
          <a:prstGeom prst="rect">
            <a:avLst/>
          </a:prstGeom>
        </p:spPr>
      </p:pic>
      <p:sp>
        <p:nvSpPr>
          <p:cNvPr id="9" name="TextBox 8"/>
          <p:cNvSpPr txBox="1"/>
          <p:nvPr/>
        </p:nvSpPr>
        <p:spPr>
          <a:xfrm>
            <a:off x="463361" y="386130"/>
            <a:ext cx="4955766" cy="707886"/>
          </a:xfrm>
          <a:prstGeom prst="rect">
            <a:avLst/>
          </a:prstGeom>
          <a:noFill/>
        </p:spPr>
        <p:txBody>
          <a:bodyPr wrap="square" rtlCol="0">
            <a:spAutoFit/>
          </a:bodyPr>
          <a:lstStyle/>
          <a:p>
            <a:r>
              <a:rPr lang="en-US" sz="2000" b="1" dirty="0" smtClean="0">
                <a:solidFill>
                  <a:srgbClr val="67BDDF"/>
                </a:solidFill>
              </a:rPr>
              <a:t>Inauguration </a:t>
            </a:r>
            <a:r>
              <a:rPr lang="en-US" sz="2000" b="1" dirty="0">
                <a:solidFill>
                  <a:srgbClr val="67BDDF"/>
                </a:solidFill>
              </a:rPr>
              <a:t>of the first Science Café in Nicosia, Cyprus </a:t>
            </a:r>
          </a:p>
        </p:txBody>
      </p:sp>
      <p:pic>
        <p:nvPicPr>
          <p:cNvPr id="11" name="Picture 10" descr="13048202_10154121477836484_1678782856346710370_o.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1245" y="1447631"/>
            <a:ext cx="3682570" cy="2392961"/>
          </a:xfrm>
          <a:prstGeom prst="rect">
            <a:avLst/>
          </a:prstGeom>
        </p:spPr>
      </p:pic>
    </p:spTree>
    <p:extLst>
      <p:ext uri="{BB962C8B-B14F-4D97-AF65-F5344CB8AC3E}">
        <p14:creationId xmlns:p14="http://schemas.microsoft.com/office/powerpoint/2010/main" val="172665421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Art@CMS</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21</a:t>
            </a:fld>
            <a:endParaRPr lang="en-GB" dirty="0"/>
          </a:p>
        </p:txBody>
      </p:sp>
    </p:spTree>
    <p:extLst>
      <p:ext uri="{BB962C8B-B14F-4D97-AF65-F5344CB8AC3E}">
        <p14:creationId xmlns:p14="http://schemas.microsoft.com/office/powerpoint/2010/main" val="293578038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err="1"/>
              <a:t>a</a:t>
            </a:r>
            <a:r>
              <a:rPr lang="en-US" dirty="0" err="1" smtClean="0"/>
              <a:t>rt@CMS</a:t>
            </a:r>
            <a:r>
              <a:rPr lang="en-US" dirty="0" smtClean="0"/>
              <a:t> </a:t>
            </a:r>
            <a:endParaRPr lang="en-US" dirty="0"/>
          </a:p>
        </p:txBody>
      </p:sp>
      <p:pic>
        <p:nvPicPr>
          <p:cNvPr id="15" name="Picture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7338" y="799951"/>
            <a:ext cx="8568526" cy="5989787"/>
          </a:xfrm>
          <a:prstGeom prst="rect">
            <a:avLst/>
          </a:prstGeom>
        </p:spPr>
      </p:pic>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22</a:t>
            </a:fld>
            <a:endParaRPr lang="en-GB"/>
          </a:p>
        </p:txBody>
      </p:sp>
    </p:spTree>
    <p:extLst>
      <p:ext uri="{BB962C8B-B14F-4D97-AF65-F5344CB8AC3E}">
        <p14:creationId xmlns:p14="http://schemas.microsoft.com/office/powerpoint/2010/main" val="340200161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err="1" smtClean="0"/>
              <a:t>art@CMS</a:t>
            </a:r>
            <a:endParaRPr lang="en-US"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23</a:t>
            </a:fld>
            <a:endParaRPr lang="en-GB"/>
          </a:p>
        </p:txBody>
      </p:sp>
      <p:pic>
        <p:nvPicPr>
          <p:cNvPr id="8" name="Picture 7" descr="Screen Shot 2016-05-26 at 6.00.51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09296"/>
            <a:ext cx="9144000" cy="5302577"/>
          </a:xfrm>
          <a:prstGeom prst="rect">
            <a:avLst/>
          </a:prstGeom>
        </p:spPr>
      </p:pic>
      <p:pic>
        <p:nvPicPr>
          <p:cNvPr id="9" name="Picture 8" descr="Screen Shot 2016-05-26 at 6.10.53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198" y="5835088"/>
            <a:ext cx="8987017" cy="1022912"/>
          </a:xfrm>
          <a:prstGeom prst="rect">
            <a:avLst/>
          </a:prstGeom>
        </p:spPr>
      </p:pic>
    </p:spTree>
    <p:extLst>
      <p:ext uri="{BB962C8B-B14F-4D97-AF65-F5344CB8AC3E}">
        <p14:creationId xmlns:p14="http://schemas.microsoft.com/office/powerpoint/2010/main" val="274883328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err="1"/>
              <a:t>a</a:t>
            </a:r>
            <a:r>
              <a:rPr lang="en-US" dirty="0" err="1" smtClean="0"/>
              <a:t>rt@CMS</a:t>
            </a:r>
            <a:r>
              <a:rPr lang="en-US" dirty="0" smtClean="0"/>
              <a:t> </a:t>
            </a:r>
            <a:endParaRPr lang="en-US" dirty="0"/>
          </a:p>
        </p:txBody>
      </p:sp>
      <p:sp>
        <p:nvSpPr>
          <p:cNvPr id="8" name="TextBox 7"/>
          <p:cNvSpPr txBox="1"/>
          <p:nvPr/>
        </p:nvSpPr>
        <p:spPr>
          <a:xfrm>
            <a:off x="88014" y="1271975"/>
            <a:ext cx="2719488" cy="2308324"/>
          </a:xfrm>
          <a:prstGeom prst="rect">
            <a:avLst/>
          </a:prstGeom>
          <a:noFill/>
        </p:spPr>
        <p:txBody>
          <a:bodyPr wrap="square" rtlCol="0">
            <a:spAutoFit/>
          </a:bodyPr>
          <a:lstStyle/>
          <a:p>
            <a:r>
              <a:rPr lang="en-GB" b="1" dirty="0" smtClean="0">
                <a:solidFill>
                  <a:srgbClr val="67BDDF"/>
                </a:solidFill>
              </a:rPr>
              <a:t>ECOLINT </a:t>
            </a:r>
            <a:r>
              <a:rPr lang="en-GB" b="1" dirty="0">
                <a:solidFill>
                  <a:srgbClr val="67BDDF"/>
                </a:solidFill>
              </a:rPr>
              <a:t>LGB Geneva </a:t>
            </a:r>
            <a:r>
              <a:rPr lang="en-GB" b="1" dirty="0" err="1">
                <a:solidFill>
                  <a:srgbClr val="67BDDF"/>
                </a:solidFill>
              </a:rPr>
              <a:t>sciART</a:t>
            </a:r>
            <a:r>
              <a:rPr lang="en-GB" b="1" dirty="0">
                <a:solidFill>
                  <a:srgbClr val="67BDDF"/>
                </a:solidFill>
              </a:rPr>
              <a:t> </a:t>
            </a:r>
            <a:endParaRPr lang="en-GB" b="1" dirty="0" smtClean="0">
              <a:solidFill>
                <a:srgbClr val="67BDDF"/>
              </a:solidFill>
            </a:endParaRPr>
          </a:p>
          <a:p>
            <a:r>
              <a:rPr lang="en-GB" dirty="0" smtClean="0">
                <a:solidFill>
                  <a:schemeClr val="accent4">
                    <a:lumMod val="50000"/>
                  </a:schemeClr>
                </a:solidFill>
              </a:rPr>
              <a:t>Oct </a:t>
            </a:r>
            <a:r>
              <a:rPr lang="en-GB" dirty="0">
                <a:solidFill>
                  <a:schemeClr val="accent4">
                    <a:lumMod val="50000"/>
                  </a:schemeClr>
                </a:solidFill>
              </a:rPr>
              <a:t>2015 – Feb </a:t>
            </a:r>
            <a:r>
              <a:rPr lang="en-GB" dirty="0" smtClean="0">
                <a:solidFill>
                  <a:schemeClr val="accent4">
                    <a:lumMod val="50000"/>
                  </a:schemeClr>
                </a:solidFill>
              </a:rPr>
              <a:t>2016</a:t>
            </a:r>
            <a:endParaRPr lang="en-GB" dirty="0">
              <a:solidFill>
                <a:schemeClr val="accent4">
                  <a:lumMod val="50000"/>
                </a:schemeClr>
              </a:solidFill>
            </a:endParaRPr>
          </a:p>
          <a:p>
            <a:pPr marL="285750" indent="-285750">
              <a:buFont typeface="Wingdings" charset="2"/>
              <a:buChar char="ü"/>
            </a:pPr>
            <a:r>
              <a:rPr lang="en-GB" dirty="0" smtClean="0">
                <a:solidFill>
                  <a:schemeClr val="accent4">
                    <a:lumMod val="50000"/>
                  </a:schemeClr>
                </a:solidFill>
              </a:rPr>
              <a:t>workshop </a:t>
            </a:r>
          </a:p>
          <a:p>
            <a:pPr marL="285750" indent="-285750">
              <a:buFont typeface="Wingdings" charset="2"/>
              <a:buChar char="ü"/>
            </a:pPr>
            <a:r>
              <a:rPr lang="en-GB" dirty="0" smtClean="0">
                <a:solidFill>
                  <a:schemeClr val="accent4">
                    <a:lumMod val="50000"/>
                  </a:schemeClr>
                </a:solidFill>
              </a:rPr>
              <a:t>final </a:t>
            </a:r>
            <a:r>
              <a:rPr lang="en-GB" dirty="0">
                <a:solidFill>
                  <a:schemeClr val="accent4">
                    <a:lumMod val="50000"/>
                  </a:schemeClr>
                </a:solidFill>
              </a:rPr>
              <a:t>exhibition </a:t>
            </a:r>
          </a:p>
          <a:p>
            <a:pPr marL="285750" indent="-285750">
              <a:buFont typeface="Wingdings" charset="2"/>
              <a:buChar char="ü"/>
            </a:pPr>
            <a:r>
              <a:rPr lang="en-GB" dirty="0" smtClean="0">
                <a:solidFill>
                  <a:schemeClr val="accent4">
                    <a:lumMod val="50000"/>
                  </a:schemeClr>
                </a:solidFill>
              </a:rPr>
              <a:t>Q&amp;A session </a:t>
            </a:r>
          </a:p>
          <a:p>
            <a:pPr marL="285750" indent="-285750">
              <a:buFont typeface="Wingdings" charset="2"/>
              <a:buChar char="ü"/>
            </a:pPr>
            <a:r>
              <a:rPr lang="en-GB" dirty="0" smtClean="0">
                <a:solidFill>
                  <a:schemeClr val="accent4">
                    <a:lumMod val="50000"/>
                  </a:schemeClr>
                </a:solidFill>
              </a:rPr>
              <a:t>Final </a:t>
            </a:r>
            <a:r>
              <a:rPr lang="en-GB" dirty="0">
                <a:solidFill>
                  <a:schemeClr val="accent4">
                    <a:lumMod val="50000"/>
                  </a:schemeClr>
                </a:solidFill>
              </a:rPr>
              <a:t>exhibition : March 15</a:t>
            </a:r>
            <a:r>
              <a:rPr lang="en-GB" baseline="30000" dirty="0">
                <a:solidFill>
                  <a:schemeClr val="accent4">
                    <a:lumMod val="50000"/>
                  </a:schemeClr>
                </a:solidFill>
              </a:rPr>
              <a:t>th</a:t>
            </a:r>
            <a:r>
              <a:rPr lang="en-GB" dirty="0">
                <a:solidFill>
                  <a:schemeClr val="accent4">
                    <a:lumMod val="50000"/>
                  </a:schemeClr>
                </a:solidFill>
              </a:rPr>
              <a:t> – </a:t>
            </a:r>
            <a:r>
              <a:rPr lang="en-GB" dirty="0" smtClean="0">
                <a:solidFill>
                  <a:schemeClr val="accent4">
                    <a:lumMod val="50000"/>
                  </a:schemeClr>
                </a:solidFill>
              </a:rPr>
              <a:t>31</a:t>
            </a:r>
            <a:r>
              <a:rPr lang="en-GB" baseline="30000" dirty="0" smtClean="0">
                <a:solidFill>
                  <a:schemeClr val="accent4">
                    <a:lumMod val="50000"/>
                  </a:schemeClr>
                </a:solidFill>
              </a:rPr>
              <a:t>st</a:t>
            </a:r>
            <a:endParaRPr lang="en-GB" dirty="0" smtClean="0">
              <a:solidFill>
                <a:schemeClr val="accent4">
                  <a:lumMod val="50000"/>
                </a:schemeClr>
              </a:solidFill>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07502" y="1275367"/>
            <a:ext cx="1542559" cy="2181481"/>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4949633" y="2913543"/>
            <a:ext cx="4186498" cy="2308324"/>
          </a:xfrm>
          <a:prstGeom prst="rect">
            <a:avLst/>
          </a:prstGeom>
          <a:noFill/>
        </p:spPr>
        <p:txBody>
          <a:bodyPr wrap="square" rtlCol="0">
            <a:spAutoFit/>
          </a:bodyPr>
          <a:lstStyle/>
          <a:p>
            <a:r>
              <a:rPr lang="en-GB" b="1" dirty="0">
                <a:solidFill>
                  <a:srgbClr val="67BDDF"/>
                </a:solidFill>
              </a:rPr>
              <a:t>Cite du Temps Geneva </a:t>
            </a:r>
            <a:r>
              <a:rPr lang="en-GB" b="1" dirty="0" smtClean="0">
                <a:solidFill>
                  <a:srgbClr val="67BDDF"/>
                </a:solidFill>
              </a:rPr>
              <a:t>Switzerland</a:t>
            </a:r>
            <a:br>
              <a:rPr lang="en-GB" b="1" dirty="0" smtClean="0">
                <a:solidFill>
                  <a:srgbClr val="67BDDF"/>
                </a:solidFill>
              </a:rPr>
            </a:br>
            <a:r>
              <a:rPr lang="en-GB" dirty="0" smtClean="0">
                <a:solidFill>
                  <a:schemeClr val="accent4">
                    <a:lumMod val="50000"/>
                  </a:schemeClr>
                </a:solidFill>
              </a:rPr>
              <a:t>February </a:t>
            </a:r>
            <a:r>
              <a:rPr lang="en-GB" dirty="0">
                <a:solidFill>
                  <a:schemeClr val="accent4">
                    <a:lumMod val="50000"/>
                  </a:schemeClr>
                </a:solidFill>
              </a:rPr>
              <a:t>28</a:t>
            </a:r>
            <a:r>
              <a:rPr lang="en-GB" baseline="30000" dirty="0">
                <a:solidFill>
                  <a:schemeClr val="accent4">
                    <a:lumMod val="50000"/>
                  </a:schemeClr>
                </a:solidFill>
              </a:rPr>
              <a:t>th</a:t>
            </a:r>
            <a:r>
              <a:rPr lang="en-GB" dirty="0">
                <a:solidFill>
                  <a:schemeClr val="accent4">
                    <a:lumMod val="50000"/>
                  </a:schemeClr>
                </a:solidFill>
              </a:rPr>
              <a:t>  – April 10</a:t>
            </a:r>
            <a:r>
              <a:rPr lang="en-GB" baseline="30000" dirty="0">
                <a:solidFill>
                  <a:schemeClr val="accent4">
                    <a:lumMod val="50000"/>
                  </a:schemeClr>
                </a:solidFill>
              </a:rPr>
              <a:t>th</a:t>
            </a:r>
            <a:r>
              <a:rPr lang="en-GB" dirty="0">
                <a:solidFill>
                  <a:schemeClr val="accent4">
                    <a:lumMod val="50000"/>
                  </a:schemeClr>
                </a:solidFill>
              </a:rPr>
              <a:t> </a:t>
            </a:r>
            <a:r>
              <a:rPr lang="en-GB" dirty="0" smtClean="0">
                <a:solidFill>
                  <a:schemeClr val="accent4">
                    <a:lumMod val="50000"/>
                  </a:schemeClr>
                </a:solidFill>
              </a:rPr>
              <a:t>2016</a:t>
            </a:r>
          </a:p>
          <a:p>
            <a:pPr marL="742950" lvl="1" indent="-285750">
              <a:buFont typeface="Wingdings" charset="2"/>
              <a:buChar char="ü"/>
            </a:pPr>
            <a:r>
              <a:rPr lang="en-GB" dirty="0" smtClean="0">
                <a:solidFill>
                  <a:schemeClr val="accent4">
                    <a:lumMod val="50000"/>
                  </a:schemeClr>
                </a:solidFill>
              </a:rPr>
              <a:t>exhibition,</a:t>
            </a:r>
          </a:p>
          <a:p>
            <a:pPr marL="742950" lvl="1" indent="-285750">
              <a:buFont typeface="Wingdings" charset="2"/>
              <a:buChar char="ü"/>
            </a:pPr>
            <a:r>
              <a:rPr lang="en-GB" dirty="0" smtClean="0">
                <a:solidFill>
                  <a:schemeClr val="accent4">
                    <a:lumMod val="50000"/>
                  </a:schemeClr>
                </a:solidFill>
              </a:rPr>
              <a:t>presentation</a:t>
            </a:r>
          </a:p>
          <a:p>
            <a:pPr marL="742950" lvl="1" indent="-285750">
              <a:buFont typeface="Wingdings" charset="2"/>
              <a:buChar char="ü"/>
            </a:pPr>
            <a:r>
              <a:rPr lang="en-GB" dirty="0" smtClean="0">
                <a:solidFill>
                  <a:schemeClr val="accent4">
                    <a:lumMod val="50000"/>
                  </a:schemeClr>
                </a:solidFill>
              </a:rPr>
              <a:t>lectures </a:t>
            </a:r>
            <a:r>
              <a:rPr lang="en-GB" dirty="0">
                <a:solidFill>
                  <a:schemeClr val="accent4">
                    <a:lumMod val="50000"/>
                  </a:schemeClr>
                </a:solidFill>
              </a:rPr>
              <a:t>to public and school </a:t>
            </a:r>
            <a:r>
              <a:rPr lang="en-GB" dirty="0" smtClean="0">
                <a:solidFill>
                  <a:schemeClr val="accent4">
                    <a:lumMod val="50000"/>
                  </a:schemeClr>
                </a:solidFill>
              </a:rPr>
              <a:t>groups</a:t>
            </a:r>
            <a:endParaRPr lang="en-GB" dirty="0">
              <a:solidFill>
                <a:schemeClr val="accent4">
                  <a:lumMod val="50000"/>
                </a:schemeClr>
              </a:solidFill>
            </a:endParaRPr>
          </a:p>
          <a:p>
            <a:pPr marL="742950" lvl="1" indent="-285750">
              <a:buFont typeface="Wingdings" charset="2"/>
              <a:buChar char="ü"/>
            </a:pPr>
            <a:r>
              <a:rPr lang="en-GB" dirty="0" smtClean="0">
                <a:solidFill>
                  <a:schemeClr val="accent4">
                    <a:lumMod val="50000"/>
                  </a:schemeClr>
                </a:solidFill>
              </a:rPr>
              <a:t>book presentation</a:t>
            </a:r>
            <a:endParaRPr lang="en-GB" dirty="0">
              <a:solidFill>
                <a:schemeClr val="accent4">
                  <a:lumMod val="50000"/>
                </a:schemeClr>
              </a:solidFill>
            </a:endParaRPr>
          </a:p>
          <a:p>
            <a:pPr marL="742950" lvl="1" indent="-285750">
              <a:buFont typeface="Wingdings" charset="2"/>
              <a:buChar char="ü"/>
            </a:pPr>
            <a:r>
              <a:rPr lang="en-GB" dirty="0" smtClean="0">
                <a:solidFill>
                  <a:schemeClr val="accent4">
                    <a:lumMod val="50000"/>
                  </a:schemeClr>
                </a:solidFill>
              </a:rPr>
              <a:t>guided tours</a:t>
            </a:r>
            <a:endParaRPr lang="en-GB" dirty="0">
              <a:solidFill>
                <a:schemeClr val="accent4">
                  <a:lumMod val="50000"/>
                </a:schemeClr>
              </a:solidFill>
            </a:endParaRPr>
          </a:p>
        </p:txBody>
      </p:sp>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49633" y="5221867"/>
            <a:ext cx="3738583" cy="1315458"/>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99" y="3746579"/>
            <a:ext cx="2490772" cy="1847551"/>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49633" y="1275367"/>
            <a:ext cx="3738583" cy="1645366"/>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86659" y="4670355"/>
            <a:ext cx="2463402" cy="1847551"/>
          </a:xfrm>
          <a:prstGeom prst="rect">
            <a:avLst/>
          </a:prstGeom>
          <a:ln>
            <a:noFill/>
          </a:ln>
          <a:effectLst>
            <a:outerShdw blurRad="292100" dist="139700" dir="2700000" algn="tl" rotWithShape="0">
              <a:srgbClr val="333333">
                <a:alpha val="65000"/>
              </a:srgbClr>
            </a:outerShdw>
          </a:effectLst>
        </p:spPr>
      </p:pic>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24</a:t>
            </a:fld>
            <a:endParaRPr lang="en-GB"/>
          </a:p>
        </p:txBody>
      </p:sp>
    </p:spTree>
    <p:extLst>
      <p:ext uri="{BB962C8B-B14F-4D97-AF65-F5344CB8AC3E}">
        <p14:creationId xmlns:p14="http://schemas.microsoft.com/office/powerpoint/2010/main" val="3673566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err="1"/>
              <a:t>a</a:t>
            </a:r>
            <a:r>
              <a:rPr lang="en-US" dirty="0" err="1" smtClean="0"/>
              <a:t>rt@CMS</a:t>
            </a:r>
            <a:r>
              <a:rPr lang="en-US" dirty="0" smtClean="0"/>
              <a:t> </a:t>
            </a:r>
            <a:endParaRPr lang="en-US" dirty="0"/>
          </a:p>
        </p:txBody>
      </p:sp>
      <p:sp>
        <p:nvSpPr>
          <p:cNvPr id="8" name="TextBox 7"/>
          <p:cNvSpPr txBox="1"/>
          <p:nvPr/>
        </p:nvSpPr>
        <p:spPr>
          <a:xfrm>
            <a:off x="331765" y="3774603"/>
            <a:ext cx="4175143" cy="2800767"/>
          </a:xfrm>
          <a:prstGeom prst="rect">
            <a:avLst/>
          </a:prstGeom>
          <a:noFill/>
        </p:spPr>
        <p:txBody>
          <a:bodyPr wrap="square" rtlCol="0">
            <a:spAutoFit/>
          </a:bodyPr>
          <a:lstStyle/>
          <a:p>
            <a:r>
              <a:rPr lang="en-GB" b="1" dirty="0" smtClean="0">
                <a:solidFill>
                  <a:srgbClr val="67BDDF"/>
                </a:solidFill>
              </a:rPr>
              <a:t>ATHENS </a:t>
            </a:r>
            <a:r>
              <a:rPr lang="en-GB" b="1" dirty="0">
                <a:solidFill>
                  <a:srgbClr val="67BDDF"/>
                </a:solidFill>
              </a:rPr>
              <a:t>Science </a:t>
            </a:r>
            <a:r>
              <a:rPr lang="en-GB" b="1" dirty="0" smtClean="0">
                <a:solidFill>
                  <a:srgbClr val="67BDDF"/>
                </a:solidFill>
              </a:rPr>
              <a:t>Festival, Greece </a:t>
            </a:r>
            <a:br>
              <a:rPr lang="en-GB" b="1" dirty="0" smtClean="0">
                <a:solidFill>
                  <a:srgbClr val="67BDDF"/>
                </a:solidFill>
              </a:rPr>
            </a:br>
            <a:r>
              <a:rPr lang="en-GB" dirty="0" smtClean="0">
                <a:solidFill>
                  <a:schemeClr val="accent4">
                    <a:lumMod val="50000"/>
                  </a:schemeClr>
                </a:solidFill>
              </a:rPr>
              <a:t>(April </a:t>
            </a:r>
            <a:r>
              <a:rPr lang="en-GB" dirty="0">
                <a:solidFill>
                  <a:schemeClr val="accent4">
                    <a:lumMod val="50000"/>
                  </a:schemeClr>
                </a:solidFill>
              </a:rPr>
              <a:t>5</a:t>
            </a:r>
            <a:r>
              <a:rPr lang="en-GB" baseline="30000" dirty="0">
                <a:solidFill>
                  <a:schemeClr val="accent4">
                    <a:lumMod val="50000"/>
                  </a:schemeClr>
                </a:solidFill>
              </a:rPr>
              <a:t>th</a:t>
            </a:r>
            <a:r>
              <a:rPr lang="en-GB" dirty="0">
                <a:solidFill>
                  <a:schemeClr val="accent4">
                    <a:lumMod val="50000"/>
                  </a:schemeClr>
                </a:solidFill>
              </a:rPr>
              <a:t> </a:t>
            </a:r>
            <a:r>
              <a:rPr lang="en-GB" dirty="0" smtClean="0">
                <a:solidFill>
                  <a:schemeClr val="accent4">
                    <a:lumMod val="50000"/>
                  </a:schemeClr>
                </a:solidFill>
              </a:rPr>
              <a:t>- 10</a:t>
            </a:r>
            <a:r>
              <a:rPr lang="en-GB" baseline="30000" dirty="0" smtClean="0">
                <a:solidFill>
                  <a:schemeClr val="accent4">
                    <a:lumMod val="50000"/>
                  </a:schemeClr>
                </a:solidFill>
              </a:rPr>
              <a:t>th</a:t>
            </a:r>
            <a:r>
              <a:rPr lang="en-GB" dirty="0" smtClean="0">
                <a:solidFill>
                  <a:schemeClr val="accent4">
                    <a:lumMod val="50000"/>
                  </a:schemeClr>
                </a:solidFill>
              </a:rPr>
              <a:t> 2016)</a:t>
            </a:r>
            <a:endParaRPr lang="en-GB" u="sng" dirty="0" smtClean="0">
              <a:solidFill>
                <a:schemeClr val="accent4">
                  <a:lumMod val="50000"/>
                </a:schemeClr>
              </a:solidFill>
            </a:endParaRPr>
          </a:p>
          <a:p>
            <a:pPr marL="742950" lvl="1" indent="-285750">
              <a:buFont typeface="Wingdings" charset="2"/>
              <a:buChar char="ü"/>
            </a:pPr>
            <a:r>
              <a:rPr lang="en-GB" sz="1400" dirty="0" smtClean="0">
                <a:solidFill>
                  <a:schemeClr val="accent4">
                    <a:lumMod val="50000"/>
                  </a:schemeClr>
                </a:solidFill>
              </a:rPr>
              <a:t>Number </a:t>
            </a:r>
            <a:r>
              <a:rPr lang="en-GB" sz="1400" dirty="0">
                <a:solidFill>
                  <a:schemeClr val="accent4">
                    <a:lumMod val="50000"/>
                  </a:schemeClr>
                </a:solidFill>
              </a:rPr>
              <a:t>of visitors 31 000 total / 7300 school </a:t>
            </a:r>
            <a:r>
              <a:rPr lang="en-GB" sz="1400" dirty="0" smtClean="0">
                <a:solidFill>
                  <a:schemeClr val="accent4">
                    <a:lumMod val="50000"/>
                  </a:schemeClr>
                </a:solidFill>
              </a:rPr>
              <a:t>students</a:t>
            </a:r>
          </a:p>
          <a:p>
            <a:pPr marL="742950" lvl="1" indent="-285750">
              <a:buFont typeface="Wingdings" charset="2"/>
              <a:buChar char="ü"/>
            </a:pPr>
            <a:r>
              <a:rPr lang="en-US" sz="1400" dirty="0">
                <a:solidFill>
                  <a:schemeClr val="tx2"/>
                </a:solidFill>
              </a:rPr>
              <a:t>The Gift of Mass: An interactive multimedia </a:t>
            </a:r>
            <a:r>
              <a:rPr lang="en-US" sz="1400" dirty="0" smtClean="0">
                <a:solidFill>
                  <a:schemeClr val="tx2"/>
                </a:solidFill>
              </a:rPr>
              <a:t>installation</a:t>
            </a:r>
          </a:p>
          <a:p>
            <a:pPr marL="742950" lvl="1" indent="-285750">
              <a:buFont typeface="Wingdings" charset="2"/>
              <a:buChar char="ü"/>
            </a:pPr>
            <a:r>
              <a:rPr lang="en-GB" sz="1400" dirty="0" smtClean="0">
                <a:solidFill>
                  <a:schemeClr val="accent4">
                    <a:lumMod val="50000"/>
                  </a:schemeClr>
                </a:solidFill>
              </a:rPr>
              <a:t>"</a:t>
            </a:r>
            <a:r>
              <a:rPr lang="en-GB" sz="1400" dirty="0">
                <a:solidFill>
                  <a:schemeClr val="accent4">
                    <a:lumMod val="50000"/>
                  </a:schemeClr>
                </a:solidFill>
              </a:rPr>
              <a:t>CERN: “Accelerator” of life?” </a:t>
            </a:r>
            <a:endParaRPr lang="en-GB" sz="1400" dirty="0" smtClean="0">
              <a:solidFill>
                <a:schemeClr val="accent4">
                  <a:lumMod val="50000"/>
                </a:schemeClr>
              </a:solidFill>
            </a:endParaRPr>
          </a:p>
          <a:p>
            <a:pPr marL="742950" lvl="1" indent="-285750">
              <a:buFont typeface="Wingdings" charset="2"/>
              <a:buChar char="ü"/>
            </a:pPr>
            <a:r>
              <a:rPr lang="en-GB" sz="1400" dirty="0" smtClean="0">
                <a:solidFill>
                  <a:schemeClr val="accent4">
                    <a:lumMod val="50000"/>
                  </a:schemeClr>
                </a:solidFill>
              </a:rPr>
              <a:t>10</a:t>
            </a:r>
            <a:r>
              <a:rPr lang="en-GB" sz="1400" dirty="0">
                <a:solidFill>
                  <a:schemeClr val="accent4">
                    <a:lumMod val="50000"/>
                  </a:schemeClr>
                </a:solidFill>
              </a:rPr>
              <a:t>^-22 sec: An interactive dance </a:t>
            </a:r>
            <a:r>
              <a:rPr lang="en-GB" sz="1400" dirty="0" smtClean="0">
                <a:solidFill>
                  <a:schemeClr val="accent4">
                    <a:lumMod val="50000"/>
                  </a:schemeClr>
                </a:solidFill>
              </a:rPr>
              <a:t>performances</a:t>
            </a:r>
          </a:p>
          <a:p>
            <a:pPr marL="742950" lvl="1" indent="-285750">
              <a:buFont typeface="Wingdings" charset="2"/>
              <a:buChar char="ü"/>
            </a:pPr>
            <a:r>
              <a:rPr lang="en-GB" sz="1400" dirty="0" smtClean="0">
                <a:solidFill>
                  <a:schemeClr val="accent4">
                    <a:lumMod val="50000"/>
                  </a:schemeClr>
                </a:solidFill>
              </a:rPr>
              <a:t>CREATIONS </a:t>
            </a:r>
            <a:r>
              <a:rPr lang="en-GB" sz="1400" dirty="0">
                <a:solidFill>
                  <a:schemeClr val="accent4">
                    <a:lumMod val="50000"/>
                  </a:schemeClr>
                </a:solidFill>
              </a:rPr>
              <a:t>“Learning Science through Arts” workshop </a:t>
            </a:r>
            <a:endParaRPr lang="en-GB" sz="1400" dirty="0" smtClean="0">
              <a:solidFill>
                <a:schemeClr val="accent4">
                  <a:lumMod val="50000"/>
                </a:schemeClr>
              </a:solidFill>
            </a:endParaRPr>
          </a:p>
          <a:p>
            <a:pPr marL="742950" lvl="1" indent="-285750">
              <a:buFont typeface="Wingdings" charset="2"/>
              <a:buChar char="ü"/>
            </a:pPr>
            <a:r>
              <a:rPr lang="en-GB" sz="1400" dirty="0" smtClean="0">
                <a:solidFill>
                  <a:schemeClr val="accent4">
                    <a:lumMod val="50000"/>
                  </a:schemeClr>
                </a:solidFill>
              </a:rPr>
              <a:t>John </a:t>
            </a:r>
            <a:r>
              <a:rPr lang="en-GB" sz="1400" dirty="0">
                <a:solidFill>
                  <a:schemeClr val="accent4">
                    <a:lumMod val="50000"/>
                  </a:schemeClr>
                </a:solidFill>
              </a:rPr>
              <a:t>Ellis closing </a:t>
            </a:r>
            <a:r>
              <a:rPr lang="en-GB" sz="1400" dirty="0" smtClean="0">
                <a:solidFill>
                  <a:schemeClr val="accent4">
                    <a:lumMod val="50000"/>
                  </a:schemeClr>
                </a:solidFill>
              </a:rPr>
              <a:t>keynote</a:t>
            </a:r>
            <a:endParaRPr lang="en-GB" sz="1400" dirty="0">
              <a:solidFill>
                <a:schemeClr val="accent4">
                  <a:lumMod val="50000"/>
                </a:schemeClr>
              </a:solidFill>
            </a:endParaRPr>
          </a:p>
        </p:txBody>
      </p:sp>
      <p:sp>
        <p:nvSpPr>
          <p:cNvPr id="10" name="TextBox 9"/>
          <p:cNvSpPr txBox="1"/>
          <p:nvPr/>
        </p:nvSpPr>
        <p:spPr>
          <a:xfrm>
            <a:off x="4612794" y="3841249"/>
            <a:ext cx="4756363" cy="2031325"/>
          </a:xfrm>
          <a:prstGeom prst="rect">
            <a:avLst/>
          </a:prstGeom>
          <a:noFill/>
        </p:spPr>
        <p:txBody>
          <a:bodyPr wrap="square" rtlCol="0">
            <a:spAutoFit/>
          </a:bodyPr>
          <a:lstStyle/>
          <a:p>
            <a:r>
              <a:rPr lang="en-GB" b="1" dirty="0">
                <a:solidFill>
                  <a:srgbClr val="67BDDF"/>
                </a:solidFill>
              </a:rPr>
              <a:t>Uni. of Arts London </a:t>
            </a:r>
            <a:r>
              <a:rPr lang="en-GB" b="1" dirty="0" err="1">
                <a:solidFill>
                  <a:srgbClr val="67BDDF"/>
                </a:solidFill>
              </a:rPr>
              <a:t>sciART</a:t>
            </a:r>
            <a:r>
              <a:rPr lang="en-GB" b="1" dirty="0">
                <a:solidFill>
                  <a:srgbClr val="67BDDF"/>
                </a:solidFill>
              </a:rPr>
              <a:t> </a:t>
            </a:r>
            <a:r>
              <a:rPr lang="en-GB" b="1" dirty="0" smtClean="0">
                <a:solidFill>
                  <a:srgbClr val="67BDDF"/>
                </a:solidFill>
              </a:rPr>
              <a:t>collaboration</a:t>
            </a:r>
            <a:br>
              <a:rPr lang="en-GB" b="1" dirty="0" smtClean="0">
                <a:solidFill>
                  <a:srgbClr val="67BDDF"/>
                </a:solidFill>
              </a:rPr>
            </a:br>
            <a:r>
              <a:rPr lang="en-GB" dirty="0" smtClean="0">
                <a:solidFill>
                  <a:srgbClr val="625F5F"/>
                </a:solidFill>
              </a:rPr>
              <a:t>(</a:t>
            </a:r>
            <a:r>
              <a:rPr lang="en-GB" dirty="0">
                <a:solidFill>
                  <a:srgbClr val="625F5F"/>
                </a:solidFill>
              </a:rPr>
              <a:t>Oct 2015 – April </a:t>
            </a:r>
            <a:r>
              <a:rPr lang="en-GB" dirty="0" smtClean="0">
                <a:solidFill>
                  <a:srgbClr val="625F5F"/>
                </a:solidFill>
              </a:rPr>
              <a:t>2016)</a:t>
            </a:r>
          </a:p>
          <a:p>
            <a:endParaRPr lang="en-GB" dirty="0" smtClean="0">
              <a:solidFill>
                <a:srgbClr val="625F5F"/>
              </a:solidFill>
            </a:endParaRPr>
          </a:p>
          <a:p>
            <a:pPr marL="285750" indent="-285750">
              <a:buFont typeface="Wingdings" charset="2"/>
              <a:buChar char="ü"/>
            </a:pPr>
            <a:r>
              <a:rPr lang="en-GB" dirty="0">
                <a:solidFill>
                  <a:schemeClr val="accent4">
                    <a:lumMod val="50000"/>
                  </a:schemeClr>
                </a:solidFill>
              </a:rPr>
              <a:t>Collaboration with the UAL – Chelsea College of </a:t>
            </a:r>
            <a:r>
              <a:rPr lang="en-GB" dirty="0" smtClean="0">
                <a:solidFill>
                  <a:schemeClr val="accent4">
                    <a:lumMod val="50000"/>
                  </a:schemeClr>
                </a:solidFill>
              </a:rPr>
              <a:t>Arts</a:t>
            </a:r>
          </a:p>
          <a:p>
            <a:pPr marL="285750" indent="-285750">
              <a:buFont typeface="Wingdings" charset="2"/>
              <a:buChar char="ü"/>
            </a:pPr>
            <a:r>
              <a:rPr lang="en-GB" dirty="0" smtClean="0">
                <a:solidFill>
                  <a:schemeClr val="accent4">
                    <a:lumMod val="50000"/>
                  </a:schemeClr>
                </a:solidFill>
              </a:rPr>
              <a:t>Final </a:t>
            </a:r>
            <a:r>
              <a:rPr lang="en-GB" dirty="0">
                <a:solidFill>
                  <a:schemeClr val="accent4">
                    <a:lumMod val="50000"/>
                  </a:schemeClr>
                </a:solidFill>
              </a:rPr>
              <a:t>exhibition : “Shifting Territories” April 14</a:t>
            </a:r>
            <a:r>
              <a:rPr lang="en-GB" baseline="30000" dirty="0">
                <a:solidFill>
                  <a:schemeClr val="accent4">
                    <a:lumMod val="50000"/>
                  </a:schemeClr>
                </a:solidFill>
              </a:rPr>
              <a:t>th</a:t>
            </a:r>
            <a:r>
              <a:rPr lang="en-GB" dirty="0">
                <a:solidFill>
                  <a:schemeClr val="accent4">
                    <a:lumMod val="50000"/>
                  </a:schemeClr>
                </a:solidFill>
              </a:rPr>
              <a:t> – 21</a:t>
            </a:r>
            <a:r>
              <a:rPr lang="en-GB" baseline="30000" dirty="0">
                <a:solidFill>
                  <a:schemeClr val="accent4">
                    <a:lumMod val="50000"/>
                  </a:schemeClr>
                </a:solidFill>
              </a:rPr>
              <a:t>st</a:t>
            </a:r>
            <a:r>
              <a:rPr lang="en-GB" dirty="0">
                <a:solidFill>
                  <a:schemeClr val="accent4">
                    <a:lumMod val="50000"/>
                  </a:schemeClr>
                </a:solidFill>
              </a:rPr>
              <a:t> </a:t>
            </a:r>
          </a:p>
        </p:txBody>
      </p:sp>
      <p:pic>
        <p:nvPicPr>
          <p:cNvPr id="15" name="Picture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72013" y="1349329"/>
            <a:ext cx="2847555" cy="2135666"/>
          </a:xfrm>
          <a:prstGeom prst="rect">
            <a:avLst/>
          </a:prstGeom>
          <a:ln>
            <a:noFill/>
          </a:ln>
          <a:effectLst>
            <a:outerShdw blurRad="292100" dist="139700" dir="2700000" algn="tl" rotWithShape="0">
              <a:srgbClr val="333333">
                <a:alpha val="65000"/>
              </a:srgbClr>
            </a:outerShdw>
          </a:effectLst>
        </p:spPr>
      </p:pic>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25</a:t>
            </a:fld>
            <a:endParaRPr lang="en-GB"/>
          </a:p>
        </p:txBody>
      </p:sp>
      <p:pic>
        <p:nvPicPr>
          <p:cNvPr id="2" name="Picture 1" descr="shifting-territories_e_invite_LONDON2016.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6459" y="1349329"/>
            <a:ext cx="1505554" cy="2135666"/>
          </a:xfrm>
          <a:prstGeom prst="rect">
            <a:avLst/>
          </a:prstGeom>
          <a:ln>
            <a:noFill/>
          </a:ln>
          <a:effectLst>
            <a:outerShdw blurRad="292100" dist="139700" dir="2700000" algn="tl" rotWithShape="0">
              <a:srgbClr val="333333">
                <a:alpha val="65000"/>
              </a:srgbClr>
            </a:outerShdw>
          </a:effectLst>
        </p:spPr>
      </p:pic>
      <p:pic>
        <p:nvPicPr>
          <p:cNvPr id="9" name="Picture 8" descr="ASF160406_1512a.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308" y="1259007"/>
            <a:ext cx="2543745" cy="1752972"/>
          </a:xfrm>
          <a:prstGeom prst="rect">
            <a:avLst/>
          </a:prstGeom>
          <a:ln>
            <a:noFill/>
          </a:ln>
          <a:effectLst>
            <a:outerShdw blurRad="292100" dist="139700" dir="2700000" algn="tl" rotWithShape="0">
              <a:srgbClr val="333333">
                <a:alpha val="65000"/>
              </a:srgbClr>
            </a:outerShdw>
          </a:effectLst>
        </p:spPr>
      </p:pic>
      <p:pic>
        <p:nvPicPr>
          <p:cNvPr id="12" name="Picture 11" descr="13245313_1307114085983099_56719644840297715_n.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06778" y="1873650"/>
            <a:ext cx="2487556" cy="1712786"/>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287339" y="3343057"/>
            <a:ext cx="4206996"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u="sng" dirty="0">
                <a:hlinkClick r:id="rId6"/>
              </a:rPr>
              <a:t>http://www.athens-science-festival.gr/</a:t>
            </a:r>
            <a:r>
              <a:rPr lang="en-GB" sz="1400" u="sng" dirty="0" smtClean="0">
                <a:hlinkClick r:id="rId6"/>
              </a:rPr>
              <a:t>en</a:t>
            </a:r>
            <a:r>
              <a:rPr lang="en-US" sz="1400" dirty="0" smtClean="0"/>
              <a:t> </a:t>
            </a:r>
            <a:endParaRPr lang="en-GB" sz="1400" dirty="0"/>
          </a:p>
        </p:txBody>
      </p:sp>
    </p:spTree>
    <p:extLst>
      <p:ext uri="{BB962C8B-B14F-4D97-AF65-F5344CB8AC3E}">
        <p14:creationId xmlns:p14="http://schemas.microsoft.com/office/powerpoint/2010/main" val="41362423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GB" dirty="0" smtClean="0"/>
              <a:t>CMS The </a:t>
            </a:r>
            <a:r>
              <a:rPr lang="en-GB" dirty="0"/>
              <a:t>Art of </a:t>
            </a:r>
            <a:r>
              <a:rPr lang="en-GB" dirty="0" smtClean="0"/>
              <a:t>Science” Book</a:t>
            </a:r>
            <a:endParaRPr lang="en-US" dirty="0"/>
          </a:p>
        </p:txBody>
      </p:sp>
      <p:sp>
        <p:nvSpPr>
          <p:cNvPr id="4" name="Text Placeholder 3"/>
          <p:cNvSpPr>
            <a:spLocks noGrp="1"/>
          </p:cNvSpPr>
          <p:nvPr>
            <p:ph type="body" sz="quarter" idx="13"/>
          </p:nvPr>
        </p:nvSpPr>
        <p:spPr/>
        <p:txBody>
          <a:bodyPr/>
          <a:lstStyle/>
          <a:p>
            <a:r>
              <a:rPr lang="en-US" dirty="0" err="1"/>
              <a:t>a</a:t>
            </a:r>
            <a:r>
              <a:rPr lang="en-US" dirty="0" err="1" smtClean="0"/>
              <a:t>rt@CMS</a:t>
            </a:r>
            <a:r>
              <a:rPr lang="en-US" dirty="0" smtClean="0"/>
              <a:t> </a:t>
            </a:r>
            <a:endParaRPr lang="en-US" dirty="0"/>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0298" y="1963023"/>
            <a:ext cx="4454727" cy="3505235"/>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949069" y="5687972"/>
            <a:ext cx="7098307" cy="369332"/>
          </a:xfrm>
          <a:prstGeom prst="rect">
            <a:avLst/>
          </a:prstGeom>
          <a:noFill/>
        </p:spPr>
        <p:txBody>
          <a:bodyPr wrap="square" rtlCol="0">
            <a:spAutoFit/>
          </a:bodyPr>
          <a:lstStyle/>
          <a:p>
            <a:r>
              <a:rPr lang="en-GB" dirty="0"/>
              <a:t>Available at the CERN library / viewing CMS secretariat </a:t>
            </a:r>
          </a:p>
        </p:txBody>
      </p:sp>
      <p:sp>
        <p:nvSpPr>
          <p:cNvPr id="11" name="TextBox 10"/>
          <p:cNvSpPr txBox="1"/>
          <p:nvPr/>
        </p:nvSpPr>
        <p:spPr>
          <a:xfrm>
            <a:off x="5784645" y="2740252"/>
            <a:ext cx="3071219" cy="2154436"/>
          </a:xfrm>
          <a:prstGeom prst="rect">
            <a:avLst/>
          </a:prstGeom>
          <a:noFill/>
        </p:spPr>
        <p:txBody>
          <a:bodyPr wrap="square" rtlCol="0">
            <a:spAutoFit/>
          </a:bodyPr>
          <a:lstStyle/>
          <a:p>
            <a:r>
              <a:rPr lang="en-US" dirty="0" smtClean="0"/>
              <a:t>PRESS COVERAGE</a:t>
            </a:r>
          </a:p>
          <a:p>
            <a:endParaRPr lang="en-US" dirty="0" smtClean="0"/>
          </a:p>
          <a:p>
            <a:pPr marL="0" indent="0">
              <a:buNone/>
            </a:pPr>
            <a:r>
              <a:rPr lang="de-AT" sz="1400" dirty="0">
                <a:hlinkClick r:id="rId3"/>
              </a:rPr>
              <a:t>SPIEGEL </a:t>
            </a:r>
            <a:r>
              <a:rPr lang="de-AT" sz="1400" dirty="0" smtClean="0">
                <a:hlinkClick r:id="rId3"/>
              </a:rPr>
              <a:t>online</a:t>
            </a:r>
            <a:endParaRPr lang="de-AT" sz="1400" dirty="0" smtClean="0"/>
          </a:p>
          <a:p>
            <a:pPr marL="0" indent="0">
              <a:buNone/>
            </a:pPr>
            <a:r>
              <a:rPr lang="en-GB" sz="1400" dirty="0" smtClean="0">
                <a:hlinkClick r:id="rId4"/>
              </a:rPr>
              <a:t>GOSSEE </a:t>
            </a:r>
            <a:r>
              <a:rPr lang="en-GB" sz="1400" dirty="0">
                <a:hlinkClick r:id="rId4"/>
              </a:rPr>
              <a:t>creative news </a:t>
            </a:r>
            <a:r>
              <a:rPr lang="en-GB" sz="1400" dirty="0" smtClean="0">
                <a:hlinkClick r:id="rId4"/>
              </a:rPr>
              <a:t>services</a:t>
            </a:r>
            <a:endParaRPr lang="en-GB" sz="1400" dirty="0" smtClean="0"/>
          </a:p>
          <a:p>
            <a:pPr marL="0" indent="0">
              <a:buNone/>
            </a:pPr>
            <a:r>
              <a:rPr lang="de-AT" sz="1400" dirty="0" smtClean="0">
                <a:hlinkClick r:id="rId5"/>
              </a:rPr>
              <a:t>WhiteWall Magazin</a:t>
            </a:r>
            <a:endParaRPr lang="de-AT" sz="1400" dirty="0" smtClean="0"/>
          </a:p>
          <a:p>
            <a:pPr marL="0" indent="0">
              <a:buNone/>
            </a:pPr>
            <a:r>
              <a:rPr lang="en-GB" sz="1400" dirty="0" smtClean="0">
                <a:hlinkClick r:id="rId6"/>
              </a:rPr>
              <a:t>PROFIFoto.de</a:t>
            </a:r>
            <a:endParaRPr lang="en-GB" sz="1400" dirty="0"/>
          </a:p>
          <a:p>
            <a:pPr marL="0" indent="0">
              <a:buNone/>
            </a:pPr>
            <a:r>
              <a:rPr lang="fr-FR" sz="1400" dirty="0" smtClean="0">
                <a:hlinkClick r:id="rId7"/>
              </a:rPr>
              <a:t>CERN Bulletin</a:t>
            </a:r>
            <a:endParaRPr lang="fr-FR" sz="1400" dirty="0" smtClean="0"/>
          </a:p>
          <a:p>
            <a:pPr marL="0" indent="0">
              <a:buNone/>
            </a:pPr>
            <a:r>
              <a:rPr lang="fr-FR" sz="1400" dirty="0" smtClean="0">
                <a:hlinkClick r:id="rId8"/>
              </a:rPr>
              <a:t>CMS </a:t>
            </a:r>
            <a:r>
              <a:rPr lang="fr-FR" sz="1400" dirty="0">
                <a:hlinkClick r:id="rId8"/>
              </a:rPr>
              <a:t>web </a:t>
            </a:r>
            <a:r>
              <a:rPr lang="fr-FR" sz="1400" dirty="0" smtClean="0">
                <a:hlinkClick r:id="rId8"/>
              </a:rPr>
              <a:t>page</a:t>
            </a:r>
            <a:endParaRPr lang="fr-FR" sz="1400" dirty="0" smtClean="0"/>
          </a:p>
          <a:p>
            <a:pPr marL="0" indent="0">
              <a:buNone/>
            </a:pPr>
            <a:r>
              <a:rPr lang="de-AT" sz="1400" dirty="0" smtClean="0">
                <a:hlinkClick r:id="rId9"/>
              </a:rPr>
              <a:t>Magazin ESCAPADA.CH</a:t>
            </a:r>
            <a:endParaRPr lang="en-US" sz="1400"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26</a:t>
            </a:fld>
            <a:endParaRPr lang="en-GB"/>
          </a:p>
        </p:txBody>
      </p:sp>
    </p:spTree>
    <p:extLst>
      <p:ext uri="{BB962C8B-B14F-4D97-AF65-F5344CB8AC3E}">
        <p14:creationId xmlns:p14="http://schemas.microsoft.com/office/powerpoint/2010/main" val="385635215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GB" dirty="0" err="1"/>
              <a:t>Ongoing</a:t>
            </a:r>
            <a:r>
              <a:rPr lang="en-GB" dirty="0"/>
              <a:t> &amp;</a:t>
            </a:r>
            <a:r>
              <a:rPr lang="en-GB" dirty="0" smtClean="0"/>
              <a:t> </a:t>
            </a:r>
            <a:r>
              <a:rPr lang="en-GB" dirty="0"/>
              <a:t>u</a:t>
            </a:r>
            <a:r>
              <a:rPr lang="en-GB" dirty="0" smtClean="0"/>
              <a:t>pcoming events</a:t>
            </a:r>
            <a:endParaRPr lang="en-US" dirty="0"/>
          </a:p>
        </p:txBody>
      </p:sp>
      <p:sp>
        <p:nvSpPr>
          <p:cNvPr id="4" name="Text Placeholder 3"/>
          <p:cNvSpPr>
            <a:spLocks noGrp="1"/>
          </p:cNvSpPr>
          <p:nvPr>
            <p:ph type="body" sz="quarter" idx="13"/>
          </p:nvPr>
        </p:nvSpPr>
        <p:spPr/>
        <p:txBody>
          <a:bodyPr/>
          <a:lstStyle/>
          <a:p>
            <a:r>
              <a:rPr lang="en-US" dirty="0" err="1"/>
              <a:t>a</a:t>
            </a:r>
            <a:r>
              <a:rPr lang="en-US" dirty="0" err="1" smtClean="0"/>
              <a:t>rt@CMS</a:t>
            </a:r>
            <a:r>
              <a:rPr lang="en-US" dirty="0" smtClean="0"/>
              <a:t> </a:t>
            </a:r>
            <a:endParaRPr lang="en-US" dirty="0"/>
          </a:p>
        </p:txBody>
      </p:sp>
      <p:sp>
        <p:nvSpPr>
          <p:cNvPr id="3" name="TextBox 2"/>
          <p:cNvSpPr txBox="1"/>
          <p:nvPr/>
        </p:nvSpPr>
        <p:spPr>
          <a:xfrm>
            <a:off x="312312" y="1855165"/>
            <a:ext cx="7757784" cy="5016759"/>
          </a:xfrm>
          <a:prstGeom prst="rect">
            <a:avLst/>
          </a:prstGeom>
          <a:noFill/>
        </p:spPr>
        <p:txBody>
          <a:bodyPr wrap="square" rtlCol="0">
            <a:spAutoFit/>
          </a:bodyPr>
          <a:lstStyle/>
          <a:p>
            <a:pPr marL="0" indent="0">
              <a:buNone/>
            </a:pPr>
            <a:r>
              <a:rPr lang="de-AT" sz="1600" b="1" dirty="0">
                <a:solidFill>
                  <a:srgbClr val="67BDDF"/>
                </a:solidFill>
              </a:rPr>
              <a:t>Vico </a:t>
            </a:r>
            <a:r>
              <a:rPr lang="de-AT" sz="1600" b="1" dirty="0" err="1">
                <a:solidFill>
                  <a:srgbClr val="67BDDF"/>
                </a:solidFill>
              </a:rPr>
              <a:t>Equense</a:t>
            </a:r>
            <a:r>
              <a:rPr lang="de-AT" sz="1600" b="1" dirty="0">
                <a:solidFill>
                  <a:srgbClr val="67BDDF"/>
                </a:solidFill>
              </a:rPr>
              <a:t> </a:t>
            </a:r>
            <a:r>
              <a:rPr lang="en-GB" sz="1600" b="1" dirty="0">
                <a:solidFill>
                  <a:srgbClr val="67BDDF"/>
                </a:solidFill>
              </a:rPr>
              <a:t>NAPLES INFN </a:t>
            </a:r>
            <a:r>
              <a:rPr lang="en-GB" sz="1600" b="1" dirty="0" err="1">
                <a:solidFill>
                  <a:srgbClr val="67BDDF"/>
                </a:solidFill>
              </a:rPr>
              <a:t>art@CMS</a:t>
            </a:r>
            <a:r>
              <a:rPr lang="en-GB" sz="1600" b="1" dirty="0">
                <a:solidFill>
                  <a:srgbClr val="67BDDF"/>
                </a:solidFill>
              </a:rPr>
              <a:t> exhibition </a:t>
            </a:r>
          </a:p>
          <a:p>
            <a:pPr marL="0" indent="0">
              <a:buNone/>
            </a:pPr>
            <a:r>
              <a:rPr lang="en-GB" sz="1600" dirty="0">
                <a:solidFill>
                  <a:srgbClr val="625F5F"/>
                </a:solidFill>
              </a:rPr>
              <a:t>April 29</a:t>
            </a:r>
            <a:r>
              <a:rPr lang="en-GB" sz="1600" baseline="30000" dirty="0">
                <a:solidFill>
                  <a:srgbClr val="625F5F"/>
                </a:solidFill>
              </a:rPr>
              <a:t>th</a:t>
            </a:r>
            <a:r>
              <a:rPr lang="en-GB" sz="1600" dirty="0">
                <a:solidFill>
                  <a:srgbClr val="625F5F"/>
                </a:solidFill>
              </a:rPr>
              <a:t> -</a:t>
            </a:r>
            <a:r>
              <a:rPr lang="en-GB" sz="1600" dirty="0" smtClean="0">
                <a:solidFill>
                  <a:srgbClr val="625F5F"/>
                </a:solidFill>
              </a:rPr>
              <a:t> </a:t>
            </a:r>
            <a:r>
              <a:rPr lang="en-GB" sz="1600" dirty="0">
                <a:solidFill>
                  <a:srgbClr val="625F5F"/>
                </a:solidFill>
              </a:rPr>
              <a:t>May 8</a:t>
            </a:r>
            <a:r>
              <a:rPr lang="en-GB" sz="1600" baseline="30000" dirty="0">
                <a:solidFill>
                  <a:srgbClr val="625F5F"/>
                </a:solidFill>
              </a:rPr>
              <a:t>th</a:t>
            </a:r>
            <a:r>
              <a:rPr lang="en-GB" sz="1600" dirty="0">
                <a:solidFill>
                  <a:srgbClr val="625F5F"/>
                </a:solidFill>
              </a:rPr>
              <a:t> 2016</a:t>
            </a:r>
          </a:p>
          <a:p>
            <a:pPr marL="0" indent="0">
              <a:buNone/>
            </a:pPr>
            <a:endParaRPr lang="en-GB" sz="1600" b="1" dirty="0">
              <a:solidFill>
                <a:srgbClr val="625F5F"/>
              </a:solidFill>
            </a:endParaRPr>
          </a:p>
          <a:p>
            <a:r>
              <a:rPr lang="en-GB" sz="1600" b="1" dirty="0">
                <a:solidFill>
                  <a:srgbClr val="67BDDF"/>
                </a:solidFill>
              </a:rPr>
              <a:t>US Science Festival </a:t>
            </a:r>
            <a:r>
              <a:rPr lang="en-GB" sz="1600" dirty="0" smtClean="0">
                <a:solidFill>
                  <a:srgbClr val="67BDDF"/>
                </a:solidFill>
              </a:rPr>
              <a:t>(</a:t>
            </a:r>
            <a:r>
              <a:rPr lang="en-GB" sz="1600" u="sng" dirty="0">
                <a:solidFill>
                  <a:srgbClr val="625F5F"/>
                </a:solidFill>
                <a:hlinkClick r:id="rId2"/>
              </a:rPr>
              <a:t>http://www.usasciencefestival.org</a:t>
            </a:r>
            <a:r>
              <a:rPr lang="en-GB" sz="1600" u="sng" dirty="0" smtClean="0">
                <a:solidFill>
                  <a:srgbClr val="625F5F"/>
                </a:solidFill>
                <a:hlinkClick r:id="rId2"/>
              </a:rPr>
              <a:t>/</a:t>
            </a:r>
            <a:r>
              <a:rPr lang="en-GB" sz="1600" dirty="0" smtClean="0">
                <a:solidFill>
                  <a:srgbClr val="67BDDF"/>
                </a:solidFill>
              </a:rPr>
              <a:t>)</a:t>
            </a:r>
            <a:endParaRPr lang="en-GB" sz="1600" dirty="0">
              <a:solidFill>
                <a:srgbClr val="67BDDF"/>
              </a:solidFill>
            </a:endParaRPr>
          </a:p>
          <a:p>
            <a:pPr marL="0" indent="0">
              <a:buNone/>
            </a:pPr>
            <a:r>
              <a:rPr lang="en-GB" sz="1600" dirty="0">
                <a:solidFill>
                  <a:srgbClr val="625F5F"/>
                </a:solidFill>
              </a:rPr>
              <a:t>April 16</a:t>
            </a:r>
            <a:r>
              <a:rPr lang="en-GB" sz="1600" baseline="30000" dirty="0">
                <a:solidFill>
                  <a:srgbClr val="625F5F"/>
                </a:solidFill>
              </a:rPr>
              <a:t>th</a:t>
            </a:r>
            <a:r>
              <a:rPr lang="en-GB" sz="1600" dirty="0">
                <a:solidFill>
                  <a:srgbClr val="625F5F"/>
                </a:solidFill>
              </a:rPr>
              <a:t> -</a:t>
            </a:r>
            <a:r>
              <a:rPr lang="en-GB" sz="1600" dirty="0" smtClean="0">
                <a:solidFill>
                  <a:srgbClr val="625F5F"/>
                </a:solidFill>
              </a:rPr>
              <a:t> </a:t>
            </a:r>
            <a:r>
              <a:rPr lang="en-GB" sz="1600" dirty="0">
                <a:solidFill>
                  <a:srgbClr val="625F5F"/>
                </a:solidFill>
              </a:rPr>
              <a:t>17</a:t>
            </a:r>
            <a:r>
              <a:rPr lang="en-GB" sz="1600" baseline="30000" dirty="0">
                <a:solidFill>
                  <a:srgbClr val="625F5F"/>
                </a:solidFill>
              </a:rPr>
              <a:t>th</a:t>
            </a:r>
            <a:r>
              <a:rPr lang="en-GB" sz="1600" dirty="0">
                <a:solidFill>
                  <a:srgbClr val="625F5F"/>
                </a:solidFill>
              </a:rPr>
              <a:t> 2016</a:t>
            </a:r>
          </a:p>
          <a:p>
            <a:pPr marL="0" indent="0">
              <a:buNone/>
            </a:pPr>
            <a:endParaRPr lang="en-GB" sz="1600" dirty="0">
              <a:solidFill>
                <a:srgbClr val="625F5F"/>
              </a:solidFill>
            </a:endParaRPr>
          </a:p>
          <a:p>
            <a:pPr marL="0" indent="0">
              <a:buNone/>
            </a:pPr>
            <a:r>
              <a:rPr lang="en-GB" sz="1600" b="1" dirty="0">
                <a:solidFill>
                  <a:srgbClr val="67BDDF"/>
                </a:solidFill>
              </a:rPr>
              <a:t>Indian Science Event </a:t>
            </a:r>
          </a:p>
          <a:p>
            <a:pPr marL="0" indent="0">
              <a:buNone/>
            </a:pPr>
            <a:r>
              <a:rPr lang="en-GB" sz="1600" dirty="0">
                <a:solidFill>
                  <a:srgbClr val="625F5F"/>
                </a:solidFill>
              </a:rPr>
              <a:t>May 6</a:t>
            </a:r>
            <a:r>
              <a:rPr lang="en-GB" sz="1600" baseline="30000" dirty="0">
                <a:solidFill>
                  <a:srgbClr val="625F5F"/>
                </a:solidFill>
              </a:rPr>
              <a:t>th</a:t>
            </a:r>
            <a:r>
              <a:rPr lang="en-GB" sz="1600" dirty="0">
                <a:solidFill>
                  <a:srgbClr val="625F5F"/>
                </a:solidFill>
              </a:rPr>
              <a:t> </a:t>
            </a:r>
            <a:r>
              <a:rPr lang="en-GB" sz="1600" dirty="0" smtClean="0">
                <a:solidFill>
                  <a:srgbClr val="625F5F"/>
                </a:solidFill>
              </a:rPr>
              <a:t>2016</a:t>
            </a:r>
            <a:endParaRPr lang="en-GB" sz="1600" dirty="0">
              <a:solidFill>
                <a:srgbClr val="625F5F"/>
              </a:solidFill>
            </a:endParaRPr>
          </a:p>
          <a:p>
            <a:pPr marL="0" indent="0">
              <a:buNone/>
            </a:pPr>
            <a:endParaRPr lang="en-GB" sz="1600" dirty="0">
              <a:solidFill>
                <a:srgbClr val="625F5F"/>
              </a:solidFill>
            </a:endParaRPr>
          </a:p>
          <a:p>
            <a:pPr marL="0" indent="0">
              <a:buNone/>
            </a:pPr>
            <a:r>
              <a:rPr lang="en-GB" sz="1600" b="1" dirty="0">
                <a:solidFill>
                  <a:srgbClr val="67BDDF"/>
                </a:solidFill>
              </a:rPr>
              <a:t>DUBNA JINR 60 years</a:t>
            </a:r>
            <a:r>
              <a:rPr lang="en-GB" sz="1600" dirty="0">
                <a:solidFill>
                  <a:srgbClr val="67BDDF"/>
                </a:solidFill>
              </a:rPr>
              <a:t> </a:t>
            </a:r>
          </a:p>
          <a:p>
            <a:pPr marL="0" indent="0">
              <a:buNone/>
            </a:pPr>
            <a:r>
              <a:rPr lang="en-GB" sz="1600" dirty="0">
                <a:solidFill>
                  <a:srgbClr val="625F5F"/>
                </a:solidFill>
              </a:rPr>
              <a:t>April – June </a:t>
            </a:r>
            <a:r>
              <a:rPr lang="en-GB" sz="1600" dirty="0" smtClean="0">
                <a:solidFill>
                  <a:srgbClr val="625F5F"/>
                </a:solidFill>
              </a:rPr>
              <a:t>2016</a:t>
            </a:r>
          </a:p>
          <a:p>
            <a:pPr marL="0" indent="0">
              <a:buNone/>
            </a:pPr>
            <a:r>
              <a:rPr lang="en-GB" sz="1600" dirty="0" smtClean="0">
                <a:solidFill>
                  <a:srgbClr val="625F5F"/>
                </a:solidFill>
              </a:rPr>
              <a:t>exhibition </a:t>
            </a:r>
            <a:r>
              <a:rPr lang="en-GB" sz="1600" dirty="0">
                <a:solidFill>
                  <a:srgbClr val="625F5F"/>
                </a:solidFill>
              </a:rPr>
              <a:t>“Art of Science / Beauty in Creation” </a:t>
            </a:r>
          </a:p>
          <a:p>
            <a:endParaRPr lang="en-US" sz="1600" dirty="0" smtClean="0">
              <a:solidFill>
                <a:srgbClr val="625F5F"/>
              </a:solidFill>
            </a:endParaRPr>
          </a:p>
          <a:p>
            <a:r>
              <a:rPr lang="en-US" sz="1600" b="1" dirty="0" smtClean="0">
                <a:solidFill>
                  <a:srgbClr val="67BDDF"/>
                </a:solidFill>
              </a:rPr>
              <a:t>CREATIONS Project</a:t>
            </a:r>
            <a:endParaRPr lang="en-US" sz="1600" dirty="0">
              <a:solidFill>
                <a:schemeClr val="tx2"/>
              </a:solidFill>
            </a:endParaRPr>
          </a:p>
          <a:p>
            <a:r>
              <a:rPr lang="en-US" sz="1600" dirty="0">
                <a:solidFill>
                  <a:schemeClr val="tx2"/>
                </a:solidFill>
              </a:rPr>
              <a:t>CREATIONS Summer School, Athens, 3-8 Jul </a:t>
            </a:r>
            <a:r>
              <a:rPr lang="en-US" sz="1600" dirty="0" smtClean="0">
                <a:solidFill>
                  <a:schemeClr val="tx2"/>
                </a:solidFill>
              </a:rPr>
              <a:t/>
            </a:r>
            <a:br>
              <a:rPr lang="en-US" sz="1600" dirty="0" smtClean="0">
                <a:solidFill>
                  <a:schemeClr val="tx2"/>
                </a:solidFill>
              </a:rPr>
            </a:br>
            <a:r>
              <a:rPr lang="en-US" sz="1600" dirty="0" smtClean="0">
                <a:solidFill>
                  <a:schemeClr val="tx2"/>
                </a:solidFill>
              </a:rPr>
              <a:t>(</a:t>
            </a:r>
            <a:r>
              <a:rPr lang="en-US" sz="1600" u="sng" dirty="0">
                <a:hlinkClick r:id="rId3"/>
              </a:rPr>
              <a:t>http://creations.ea.gr)</a:t>
            </a:r>
          </a:p>
          <a:p>
            <a:r>
              <a:rPr lang="en-US" sz="1600" dirty="0">
                <a:solidFill>
                  <a:srgbClr val="50515D"/>
                </a:solidFill>
              </a:rPr>
              <a:t>Playing with Protons course, CERN, 17-22 Aug</a:t>
            </a:r>
          </a:p>
          <a:p>
            <a:r>
              <a:rPr lang="en-US" sz="1600" dirty="0" err="1">
                <a:solidFill>
                  <a:srgbClr val="50515D"/>
                </a:solidFill>
              </a:rPr>
              <a:t>art@CMS</a:t>
            </a:r>
            <a:r>
              <a:rPr lang="en-US" sz="1600" dirty="0">
                <a:solidFill>
                  <a:srgbClr val="50515D"/>
                </a:solidFill>
              </a:rPr>
              <a:t> exhibition, </a:t>
            </a:r>
            <a:r>
              <a:rPr lang="en-US" sz="1600" dirty="0" err="1">
                <a:solidFill>
                  <a:srgbClr val="50515D"/>
                </a:solidFill>
              </a:rPr>
              <a:t>Stord</a:t>
            </a:r>
            <a:r>
              <a:rPr lang="en-US" sz="1600" dirty="0">
                <a:solidFill>
                  <a:srgbClr val="50515D"/>
                </a:solidFill>
              </a:rPr>
              <a:t>, 22-28 Aug</a:t>
            </a:r>
          </a:p>
          <a:p>
            <a:r>
              <a:rPr lang="en-US" sz="1600" dirty="0">
                <a:solidFill>
                  <a:srgbClr val="50515D"/>
                </a:solidFill>
              </a:rPr>
              <a:t>Ghost Particles Science Opera, 19 Nov</a:t>
            </a:r>
          </a:p>
          <a:p>
            <a:endParaRPr lang="en-US" sz="1600" dirty="0">
              <a:solidFill>
                <a:srgbClr val="50515D"/>
              </a:solidFill>
            </a:endParaRPr>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16553" y="1600200"/>
            <a:ext cx="1896808" cy="2574645"/>
          </a:xfrm>
          <a:prstGeom prst="rect">
            <a:avLst/>
          </a:prstGeom>
          <a:ln>
            <a:noFill/>
          </a:ln>
          <a:effectLst>
            <a:outerShdw blurRad="292100" dist="139700" dir="2700000" algn="tl" rotWithShape="0">
              <a:srgbClr val="333333">
                <a:alpha val="65000"/>
              </a:srgbClr>
            </a:outerShdw>
          </a:effectLst>
        </p:spPr>
      </p:pic>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27</a:t>
            </a:fld>
            <a:endParaRPr lang="en-GB"/>
          </a:p>
        </p:txBody>
      </p:sp>
      <p:pic>
        <p:nvPicPr>
          <p:cNvPr id="9" name="Picture 8" descr="13095825_555089441743_4979481303925373341_n.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78478" y="5251385"/>
            <a:ext cx="1149729" cy="1189148"/>
          </a:xfrm>
          <a:prstGeom prst="rect">
            <a:avLst/>
          </a:prstGeom>
        </p:spPr>
      </p:pic>
      <p:pic>
        <p:nvPicPr>
          <p:cNvPr id="10" name="Content Placeholder 3" descr="Screen Shot 2016-05-26 at 6.31.13 PM.png"/>
          <p:cNvPicPr>
            <a:picLocks noGrp="1" noChangeAspect="1"/>
          </p:cNvPicPr>
          <p:nvPr>
            <p:ph idx="1"/>
          </p:nvPr>
        </p:nvPicPr>
        <p:blipFill rotWithShape="1">
          <a:blip r:embed="rId6" cstate="screen">
            <a:extLst>
              <a:ext uri="{28A0092B-C50C-407E-A947-70E740481C1C}">
                <a14:useLocalDpi xmlns:a14="http://schemas.microsoft.com/office/drawing/2010/main"/>
              </a:ext>
            </a:extLst>
          </a:blip>
          <a:srcRect l="-247"/>
          <a:stretch/>
        </p:blipFill>
        <p:spPr>
          <a:xfrm>
            <a:off x="6007987" y="4350892"/>
            <a:ext cx="3137056" cy="2077066"/>
          </a:xfrm>
        </p:spPr>
      </p:pic>
      <p:pic>
        <p:nvPicPr>
          <p:cNvPr id="8" name="Picture 7" descr="Screen Shot 2016-05-27 at 16.05.26.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12423" y="5947895"/>
            <a:ext cx="1741760" cy="543769"/>
          </a:xfrm>
          <a:prstGeom prst="rect">
            <a:avLst/>
          </a:prstGeom>
        </p:spPr>
      </p:pic>
    </p:spTree>
    <p:extLst>
      <p:ext uri="{BB962C8B-B14F-4D97-AF65-F5344CB8AC3E}">
        <p14:creationId xmlns:p14="http://schemas.microsoft.com/office/powerpoint/2010/main" val="72846074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new public website</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28</a:t>
            </a:fld>
            <a:endParaRPr lang="en-GB" dirty="0"/>
          </a:p>
        </p:txBody>
      </p:sp>
    </p:spTree>
    <p:extLst>
      <p:ext uri="{BB962C8B-B14F-4D97-AF65-F5344CB8AC3E}">
        <p14:creationId xmlns:p14="http://schemas.microsoft.com/office/powerpoint/2010/main" val="357288682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Screen Shot 2016-05-27 at 15.01.38.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87338" y="921159"/>
            <a:ext cx="8567737" cy="4789488"/>
          </a:xfrm>
        </p:spPr>
      </p:pic>
      <p:sp>
        <p:nvSpPr>
          <p:cNvPr id="4" name="Text Placeholder 3"/>
          <p:cNvSpPr>
            <a:spLocks noGrp="1"/>
          </p:cNvSpPr>
          <p:nvPr>
            <p:ph type="body" sz="quarter" idx="13"/>
          </p:nvPr>
        </p:nvSpPr>
        <p:spPr/>
        <p:txBody>
          <a:bodyPr/>
          <a:lstStyle/>
          <a:p>
            <a:r>
              <a:rPr lang="en-US" dirty="0" smtClean="0"/>
              <a:t>Public website</a:t>
            </a:r>
            <a:endParaRPr lang="en-US"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29</a:t>
            </a:fld>
            <a:endParaRPr lang="en-GB"/>
          </a:p>
        </p:txBody>
      </p:sp>
      <p:sp>
        <p:nvSpPr>
          <p:cNvPr id="9" name="TextBox 8"/>
          <p:cNvSpPr txBox="1"/>
          <p:nvPr/>
        </p:nvSpPr>
        <p:spPr>
          <a:xfrm>
            <a:off x="287337" y="5985621"/>
            <a:ext cx="4654005" cy="369332"/>
          </a:xfrm>
          <a:prstGeom prst="rect">
            <a:avLst/>
          </a:prstGeom>
          <a:noFill/>
        </p:spPr>
        <p:txBody>
          <a:bodyPr wrap="square" rtlCol="0">
            <a:spAutoFit/>
          </a:bodyPr>
          <a:lstStyle/>
          <a:p>
            <a:r>
              <a:rPr lang="en-US" dirty="0">
                <a:hlinkClick r:id="rId3"/>
              </a:rPr>
              <a:t>http://test-cms-public.web.cern.ch</a:t>
            </a:r>
            <a:r>
              <a:rPr lang="en-US" dirty="0" smtClean="0">
                <a:hlinkClick r:id="rId3"/>
              </a:rPr>
              <a:t>/</a:t>
            </a:r>
            <a:r>
              <a:rPr lang="en-US" dirty="0" smtClean="0"/>
              <a:t> </a:t>
            </a:r>
            <a:endParaRPr lang="en-US" dirty="0"/>
          </a:p>
        </p:txBody>
      </p:sp>
      <p:sp>
        <p:nvSpPr>
          <p:cNvPr id="10" name="TextBox 9"/>
          <p:cNvSpPr txBox="1"/>
          <p:nvPr/>
        </p:nvSpPr>
        <p:spPr>
          <a:xfrm>
            <a:off x="5192594" y="6010771"/>
            <a:ext cx="3663270" cy="369332"/>
          </a:xfrm>
          <a:prstGeom prst="rect">
            <a:avLst/>
          </a:prstGeom>
          <a:noFill/>
        </p:spPr>
        <p:txBody>
          <a:bodyPr wrap="none" rtlCol="0">
            <a:spAutoFit/>
          </a:bodyPr>
          <a:lstStyle/>
          <a:p>
            <a:r>
              <a:rPr lang="en-US" dirty="0"/>
              <a:t>Beta version will be live in June</a:t>
            </a:r>
            <a:r>
              <a:rPr lang="en-US" dirty="0" smtClean="0"/>
              <a:t>.</a:t>
            </a:r>
            <a:endParaRPr lang="en-US" dirty="0"/>
          </a:p>
        </p:txBody>
      </p:sp>
    </p:spTree>
    <p:extLst>
      <p:ext uri="{BB962C8B-B14F-4D97-AF65-F5344CB8AC3E}">
        <p14:creationId xmlns:p14="http://schemas.microsoft.com/office/powerpoint/2010/main" val="29974440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Public Data</a:t>
            </a:r>
            <a:endParaRPr lang="en-US" dirty="0"/>
          </a:p>
        </p:txBody>
      </p:sp>
      <p:sp>
        <p:nvSpPr>
          <p:cNvPr id="14" name="TextBox 13"/>
          <p:cNvSpPr txBox="1"/>
          <p:nvPr/>
        </p:nvSpPr>
        <p:spPr>
          <a:xfrm>
            <a:off x="1" y="892314"/>
            <a:ext cx="9143999" cy="584776"/>
          </a:xfrm>
          <a:prstGeom prst="rect">
            <a:avLst/>
          </a:prstGeom>
          <a:noFill/>
        </p:spPr>
        <p:txBody>
          <a:bodyPr wrap="square" rtlCol="0">
            <a:spAutoFit/>
          </a:bodyPr>
          <a:lstStyle/>
          <a:p>
            <a:pPr algn="ctr"/>
            <a:r>
              <a:rPr lang="en-US" sz="3200" b="1" dirty="0">
                <a:solidFill>
                  <a:srgbClr val="67BDDF"/>
                </a:solidFill>
              </a:rPr>
              <a:t>New release of CMS data to the public</a:t>
            </a: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13" name="Shape 67"/>
          <p:cNvSpPr txBox="1">
            <a:spLocks/>
          </p:cNvSpPr>
          <p:nvPr/>
        </p:nvSpPr>
        <p:spPr bwMode="auto">
          <a:xfrm>
            <a:off x="287999" y="1875789"/>
            <a:ext cx="4453559" cy="333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Wingdings" charset="0"/>
              <a:buChar char="§"/>
              <a:defRPr sz="3200" kern="1200">
                <a:solidFill>
                  <a:srgbClr val="50515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rgbClr val="50515D"/>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Wingdings" charset="0"/>
              <a:buChar char="§"/>
              <a:defRPr sz="2400" kern="1200">
                <a:solidFill>
                  <a:srgbClr val="50515D"/>
                </a:solidFill>
                <a:latin typeface="Century Gothic"/>
                <a:ea typeface="ＭＳ Ｐゴシック" charset="0"/>
                <a:cs typeface="Century Gothic"/>
              </a:defRPr>
            </a:lvl3pPr>
            <a:lvl4pPr marL="1600200" indent="-228600" algn="l" defTabSz="457200" rtl="0" eaLnBrk="1" fontAlgn="base" hangingPunct="1">
              <a:spcBef>
                <a:spcPct val="20000"/>
              </a:spcBef>
              <a:spcAft>
                <a:spcPct val="0"/>
              </a:spcAft>
              <a:buFont typeface="Arial" charset="0"/>
              <a:buChar char="–"/>
              <a:defRPr sz="2000" kern="1200">
                <a:solidFill>
                  <a:srgbClr val="50515D"/>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Wingdings" charset="0"/>
              <a:buChar char="§"/>
              <a:defRPr sz="2000" kern="1200">
                <a:solidFill>
                  <a:srgbClr val="50515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Tx/>
              <a:buNone/>
              <a:defRPr sz="1800">
                <a:solidFill>
                  <a:srgbClr val="000000"/>
                </a:solidFill>
              </a:defRPr>
            </a:pPr>
            <a:r>
              <a:rPr lang="en-US" sz="2300" smtClean="0"/>
              <a:t>CMS has released </a:t>
            </a:r>
            <a:r>
              <a:rPr lang="en-US" sz="2300" b="1" smtClean="0"/>
              <a:t>half of 2011 data</a:t>
            </a:r>
            <a:r>
              <a:rPr lang="en-US" sz="2300" smtClean="0"/>
              <a:t> (~2.5 1/fb) </a:t>
            </a:r>
            <a:r>
              <a:rPr lang="en-US" sz="2300" smtClean="0">
                <a:solidFill>
                  <a:schemeClr val="tx2"/>
                </a:solidFill>
              </a:rPr>
              <a:t>via the CERN Open Data Portal along with…</a:t>
            </a:r>
          </a:p>
          <a:p>
            <a:pPr>
              <a:buClr>
                <a:srgbClr val="67BDDF"/>
              </a:buClr>
              <a:buFont typeface="Wingdings" charset="2"/>
              <a:buChar char="§"/>
              <a:defRPr sz="1800">
                <a:solidFill>
                  <a:srgbClr val="000000"/>
                </a:solidFill>
              </a:defRPr>
            </a:pPr>
            <a:r>
              <a:rPr lang="en-US" sz="2300" smtClean="0"/>
              <a:t>Monte Carlo</a:t>
            </a:r>
            <a:endParaRPr lang="en-US" sz="2300" smtClean="0">
              <a:solidFill>
                <a:srgbClr val="000000"/>
              </a:solidFill>
            </a:endParaRPr>
          </a:p>
          <a:p>
            <a:pPr>
              <a:buClr>
                <a:srgbClr val="67BDDF"/>
              </a:buClr>
              <a:buFont typeface="Wingdings" charset="2"/>
              <a:buChar char="§"/>
              <a:defRPr sz="1800">
                <a:solidFill>
                  <a:srgbClr val="000000"/>
                </a:solidFill>
              </a:defRPr>
            </a:pPr>
            <a:r>
              <a:rPr lang="en-US" sz="2300" smtClean="0"/>
              <a:t>trigger and validation information</a:t>
            </a:r>
            <a:endParaRPr lang="en-US" sz="2300" smtClean="0">
              <a:solidFill>
                <a:srgbClr val="000000"/>
              </a:solidFill>
            </a:endParaRPr>
          </a:p>
          <a:p>
            <a:pPr>
              <a:buClr>
                <a:srgbClr val="67BDDF"/>
              </a:buClr>
              <a:buFont typeface="Wingdings" charset="2"/>
              <a:buChar char="§"/>
              <a:defRPr sz="1800">
                <a:solidFill>
                  <a:srgbClr val="000000"/>
                </a:solidFill>
              </a:defRPr>
            </a:pPr>
            <a:r>
              <a:rPr lang="en-US" sz="2300" smtClean="0"/>
              <a:t>example code</a:t>
            </a:r>
            <a:endParaRPr lang="en-US" sz="2300" smtClean="0">
              <a:solidFill>
                <a:srgbClr val="000000"/>
              </a:solidFill>
            </a:endParaRPr>
          </a:p>
          <a:p>
            <a:pPr>
              <a:buClr>
                <a:srgbClr val="67BDDF"/>
              </a:buClr>
              <a:buFont typeface="Wingdings" charset="2"/>
              <a:buChar char="§"/>
              <a:defRPr sz="1800">
                <a:solidFill>
                  <a:srgbClr val="000000"/>
                </a:solidFill>
              </a:defRPr>
            </a:pPr>
            <a:r>
              <a:rPr lang="en-US" sz="2300" smtClean="0"/>
              <a:t>virtual machine with computing environment</a:t>
            </a:r>
          </a:p>
          <a:p>
            <a:pPr>
              <a:buClr>
                <a:srgbClr val="67BDDF"/>
              </a:buClr>
              <a:buFont typeface="Wingdings" charset="2"/>
              <a:buChar char="§"/>
              <a:defRPr sz="1800">
                <a:solidFill>
                  <a:srgbClr val="000000"/>
                </a:solidFill>
              </a:defRPr>
            </a:pPr>
            <a:r>
              <a:rPr lang="en-US" sz="2300" smtClean="0"/>
              <a:t>new event display</a:t>
            </a:r>
            <a:endParaRPr lang="en-US" sz="2300" dirty="0"/>
          </a:p>
        </p:txBody>
      </p:sp>
      <p:pic>
        <p:nvPicPr>
          <p:cNvPr id="15" name="Screen Shot 2016-05-17 at 2.19.39 PM.png"/>
          <p:cNvPicPr/>
          <p:nvPr/>
        </p:nvPicPr>
        <p:blipFill>
          <a:blip r:embed="rId2" cstate="screen">
            <a:extLst>
              <a:ext uri="{28A0092B-C50C-407E-A947-70E740481C1C}">
                <a14:useLocalDpi xmlns:a14="http://schemas.microsoft.com/office/drawing/2010/main"/>
              </a:ext>
            </a:extLst>
          </a:blip>
          <a:stretch>
            <a:fillRect/>
          </a:stretch>
        </p:blipFill>
        <p:spPr>
          <a:xfrm>
            <a:off x="4817241" y="1875789"/>
            <a:ext cx="3986824" cy="3106422"/>
          </a:xfrm>
          <a:prstGeom prst="rect">
            <a:avLst/>
          </a:prstGeom>
          <a:ln w="12700">
            <a:miter lim="400000"/>
          </a:ln>
          <a:effectLst>
            <a:outerShdw blurRad="101600" dist="25400" dir="5400000" rotWithShape="0">
              <a:srgbClr val="000000">
                <a:alpha val="75000"/>
              </a:srgbClr>
            </a:outerShdw>
          </a:effectLst>
        </p:spPr>
      </p:pic>
      <p:sp>
        <p:nvSpPr>
          <p:cNvPr id="16" name="Shape 70"/>
          <p:cNvSpPr/>
          <p:nvPr/>
        </p:nvSpPr>
        <p:spPr>
          <a:xfrm>
            <a:off x="4569825" y="5268257"/>
            <a:ext cx="3611834" cy="47392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spcBef>
                <a:spcPts val="700"/>
              </a:spcBef>
              <a:defRPr sz="2700" u="sng">
                <a:solidFill>
                  <a:srgbClr val="33B0E4"/>
                </a:solidFill>
                <a:uFill>
                  <a:solidFill>
                    <a:srgbClr val="33B0E4"/>
                  </a:solidFill>
                </a:uFill>
                <a:hlinkClick r:id="rId3"/>
              </a:defRPr>
            </a:lvl1pPr>
          </a:lstStyle>
          <a:p>
            <a:pPr lvl="0">
              <a:defRPr sz="1800" u="none">
                <a:solidFill>
                  <a:srgbClr val="000000"/>
                </a:solidFill>
                <a:uFillTx/>
              </a:defRPr>
            </a:pPr>
            <a:r>
              <a:rPr sz="2700" u="sng" dirty="0">
                <a:solidFill>
                  <a:srgbClr val="33B0E4"/>
                </a:solidFill>
                <a:uFill>
                  <a:solidFill>
                    <a:srgbClr val="33B0E4"/>
                  </a:solidFill>
                </a:uFill>
                <a:hlinkClick r:id="rId3"/>
              </a:rPr>
              <a:t>http://opendata.cern.ch</a:t>
            </a:r>
          </a:p>
        </p:txBody>
      </p:sp>
      <p:sp>
        <p:nvSpPr>
          <p:cNvPr id="2" name="Slide Number Placeholder 1"/>
          <p:cNvSpPr>
            <a:spLocks noGrp="1"/>
          </p:cNvSpPr>
          <p:nvPr>
            <p:ph type="sldNum" sz="quarter" idx="16"/>
          </p:nvPr>
        </p:nvSpPr>
        <p:spPr/>
        <p:txBody>
          <a:bodyPr/>
          <a:lstStyle/>
          <a:p>
            <a:pPr>
              <a:defRPr/>
            </a:pPr>
            <a:fld id="{953519B0-10BF-EE4C-8EAC-15F149E33CF9}" type="slidenum">
              <a:rPr lang="en-GB" smtClean="0"/>
              <a:pPr>
                <a:defRPr/>
              </a:pPr>
              <a:t>3</a:t>
            </a:fld>
            <a:endParaRPr lang="en-GB"/>
          </a:p>
        </p:txBody>
      </p:sp>
    </p:spTree>
    <p:extLst>
      <p:ext uri="{BB962C8B-B14F-4D97-AF65-F5344CB8AC3E}">
        <p14:creationId xmlns:p14="http://schemas.microsoft.com/office/powerpoint/2010/main" val="379835363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Communications sessions</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30</a:t>
            </a:fld>
            <a:endParaRPr lang="en-GB" dirty="0"/>
          </a:p>
        </p:txBody>
      </p:sp>
    </p:spTree>
    <p:extLst>
      <p:ext uri="{BB962C8B-B14F-4D97-AF65-F5344CB8AC3E}">
        <p14:creationId xmlns:p14="http://schemas.microsoft.com/office/powerpoint/2010/main" val="132923958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pPr marL="0" indent="0">
              <a:buNone/>
            </a:pPr>
            <a:endParaRPr lang="en-US" dirty="0"/>
          </a:p>
        </p:txBody>
      </p:sp>
      <p:sp>
        <p:nvSpPr>
          <p:cNvPr id="4" name="Text Placeholder 3"/>
          <p:cNvSpPr>
            <a:spLocks noGrp="1"/>
          </p:cNvSpPr>
          <p:nvPr>
            <p:ph type="body" sz="quarter" idx="13"/>
          </p:nvPr>
        </p:nvSpPr>
        <p:spPr>
          <a:xfrm>
            <a:off x="6348413" y="427597"/>
            <a:ext cx="2795587" cy="281699"/>
          </a:xfrm>
        </p:spPr>
        <p:txBody>
          <a:bodyPr/>
          <a:lstStyle/>
          <a:p>
            <a:r>
              <a:rPr lang="en-US" dirty="0" err="1" smtClean="0"/>
              <a:t>Comm</a:t>
            </a:r>
            <a:r>
              <a:rPr lang="en-US" dirty="0" smtClean="0"/>
              <a:t> sessions</a:t>
            </a:r>
            <a:endParaRPr lang="en-US" dirty="0"/>
          </a:p>
        </p:txBody>
      </p:sp>
      <p:pic>
        <p:nvPicPr>
          <p:cNvPr id="8" name="Picture 7" descr="Screen Shot 2016-05-19 at 00.32.43.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0068" y="1986824"/>
            <a:ext cx="8222999" cy="4402864"/>
          </a:xfrm>
          <a:prstGeom prst="rect">
            <a:avLst/>
          </a:prstGeom>
        </p:spPr>
      </p:pic>
      <p:sp>
        <p:nvSpPr>
          <p:cNvPr id="9" name="TextBox 8"/>
          <p:cNvSpPr txBox="1"/>
          <p:nvPr/>
        </p:nvSpPr>
        <p:spPr>
          <a:xfrm>
            <a:off x="352057" y="1144313"/>
            <a:ext cx="8415796" cy="646331"/>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solidFill>
                  <a:srgbClr val="67BDDF"/>
                </a:solidFill>
              </a:rPr>
              <a:t>The CMS Communication Group invites CMS institutes to share their experience on specific education and outreach projects in their countries.</a:t>
            </a:r>
            <a:endParaRPr lang="en-US" dirty="0">
              <a:solidFill>
                <a:srgbClr val="67BDDF"/>
              </a:solidFill>
            </a:endParaRPr>
          </a:p>
        </p:txBody>
      </p:sp>
      <p:sp>
        <p:nvSpPr>
          <p:cNvPr id="10" name="TextBox 9"/>
          <p:cNvSpPr txBox="1"/>
          <p:nvPr/>
        </p:nvSpPr>
        <p:spPr>
          <a:xfrm>
            <a:off x="4501291" y="2313769"/>
            <a:ext cx="4127216" cy="2862323"/>
          </a:xfrm>
          <a:prstGeom prst="rect">
            <a:avLst/>
          </a:prstGeom>
          <a:solidFill>
            <a:schemeClr val="accent2">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buFont typeface="Wingdings" charset="2"/>
              <a:buChar char="§"/>
            </a:pPr>
            <a:r>
              <a:rPr lang="en-US" dirty="0" err="1" smtClean="0">
                <a:solidFill>
                  <a:srgbClr val="000090"/>
                </a:solidFill>
              </a:rPr>
              <a:t>Organised</a:t>
            </a:r>
            <a:r>
              <a:rPr lang="en-US" dirty="0" smtClean="0">
                <a:solidFill>
                  <a:srgbClr val="000090"/>
                </a:solidFill>
              </a:rPr>
              <a:t> during CMS Week</a:t>
            </a:r>
          </a:p>
          <a:p>
            <a:pPr marL="285750" indent="-285750">
              <a:buFont typeface="Wingdings" charset="2"/>
              <a:buChar char="§"/>
            </a:pPr>
            <a:r>
              <a:rPr lang="en-US" dirty="0" smtClean="0">
                <a:solidFill>
                  <a:srgbClr val="000090"/>
                </a:solidFill>
              </a:rPr>
              <a:t>Open to everybody at CMS</a:t>
            </a:r>
          </a:p>
          <a:p>
            <a:pPr marL="285750" indent="-285750">
              <a:buFont typeface="Wingdings" charset="2"/>
              <a:buChar char="§"/>
            </a:pPr>
            <a:r>
              <a:rPr lang="en-US" dirty="0" smtClean="0">
                <a:solidFill>
                  <a:srgbClr val="000090"/>
                </a:solidFill>
              </a:rPr>
              <a:t>5 sessions until now (start: June 2015)</a:t>
            </a:r>
          </a:p>
          <a:p>
            <a:pPr marL="285750" indent="-285750">
              <a:buFont typeface="Wingdings" charset="2"/>
              <a:buChar char="§"/>
            </a:pPr>
            <a:r>
              <a:rPr lang="en-US" dirty="0" smtClean="0">
                <a:solidFill>
                  <a:srgbClr val="000090"/>
                </a:solidFill>
              </a:rPr>
              <a:t>Aimed at keeping the CMS institutes informed with existing outreach projects</a:t>
            </a:r>
          </a:p>
          <a:p>
            <a:pPr marL="285750" indent="-285750">
              <a:buFont typeface="Wingdings" charset="2"/>
              <a:buChar char="§"/>
            </a:pPr>
            <a:r>
              <a:rPr lang="en-US" dirty="0">
                <a:solidFill>
                  <a:srgbClr val="000090"/>
                </a:solidFill>
              </a:rPr>
              <a:t>I</a:t>
            </a:r>
            <a:r>
              <a:rPr lang="en-US" dirty="0" smtClean="0">
                <a:solidFill>
                  <a:srgbClr val="000090"/>
                </a:solidFill>
              </a:rPr>
              <a:t>nvolve CMS community to share best practices and define synergies in outreach matters </a:t>
            </a: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31</a:t>
            </a:fld>
            <a:endParaRPr lang="en-GB"/>
          </a:p>
        </p:txBody>
      </p:sp>
    </p:spTree>
    <p:extLst>
      <p:ext uri="{BB962C8B-B14F-4D97-AF65-F5344CB8AC3E}">
        <p14:creationId xmlns:p14="http://schemas.microsoft.com/office/powerpoint/2010/main" val="13918251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Voices / social media </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32</a:t>
            </a:fld>
            <a:endParaRPr lang="en-GB" dirty="0"/>
          </a:p>
        </p:txBody>
      </p:sp>
    </p:spTree>
    <p:extLst>
      <p:ext uri="{BB962C8B-B14F-4D97-AF65-F5344CB8AC3E}">
        <p14:creationId xmlns:p14="http://schemas.microsoft.com/office/powerpoint/2010/main" val="79785374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GB" dirty="0" smtClean="0"/>
              <a:t>@</a:t>
            </a:r>
            <a:r>
              <a:rPr lang="en-GB" dirty="0" err="1" smtClean="0"/>
              <a:t>CMSexperiment</a:t>
            </a:r>
            <a:endParaRPr lang="en-GB" dirty="0"/>
          </a:p>
        </p:txBody>
      </p:sp>
      <p:pic>
        <p:nvPicPr>
          <p:cNvPr id="7" name="Content Placeholder 6" descr="firefox - CMS Experiment CERN (@CMSexperiment) on Twitter - (Private Browsing) - Screen Shot 25 September 2015 10:21.png"/>
          <p:cNvPicPr>
            <a:picLocks noGrp="1" noChangeAspect="1"/>
          </p:cNvPicPr>
          <p:nvPr>
            <p:ph sz="half" idx="2"/>
          </p:nvPr>
        </p:nvPicPr>
        <p:blipFill>
          <a:blip r:embed="rId2" cstate="screen">
            <a:extLst>
              <a:ext uri="{28A0092B-C50C-407E-A947-70E740481C1C}">
                <a14:useLocalDpi xmlns:a14="http://schemas.microsoft.com/office/drawing/2010/main"/>
              </a:ext>
            </a:extLst>
          </a:blip>
          <a:srcRect l="-2935" r="-2935"/>
          <a:stretch>
            <a:fillRect/>
          </a:stretch>
        </p:blipFill>
        <p:spPr/>
      </p:pic>
      <p:sp>
        <p:nvSpPr>
          <p:cNvPr id="4" name="Text Placeholder 3"/>
          <p:cNvSpPr>
            <a:spLocks noGrp="1"/>
          </p:cNvSpPr>
          <p:nvPr>
            <p:ph type="body" sz="quarter" idx="3"/>
          </p:nvPr>
        </p:nvSpPr>
        <p:spPr/>
        <p:txBody>
          <a:bodyPr/>
          <a:lstStyle/>
          <a:p>
            <a:pPr algn="ctr"/>
            <a:r>
              <a:rPr lang="en-GB" dirty="0" smtClean="0"/>
              <a:t>@</a:t>
            </a:r>
            <a:r>
              <a:rPr lang="en-GB" dirty="0" err="1" smtClean="0"/>
              <a:t>CMSpapers</a:t>
            </a:r>
            <a:endParaRPr lang="en-GB" dirty="0"/>
          </a:p>
        </p:txBody>
      </p:sp>
      <p:pic>
        <p:nvPicPr>
          <p:cNvPr id="8" name="Content Placeholder 7" descr="firefox - CMS Publications (@CMSpapers) on Twitter - (Private Browsing) - Screen Shot 25 September 2015 10:21.png"/>
          <p:cNvPicPr>
            <a:picLocks noGrp="1" noChangeAspect="1"/>
          </p:cNvPicPr>
          <p:nvPr>
            <p:ph sz="quarter" idx="4"/>
          </p:nvPr>
        </p:nvPicPr>
        <p:blipFill>
          <a:blip r:embed="rId3" cstate="screen">
            <a:extLst>
              <a:ext uri="{28A0092B-C50C-407E-A947-70E740481C1C}">
                <a14:useLocalDpi xmlns:a14="http://schemas.microsoft.com/office/drawing/2010/main"/>
              </a:ext>
            </a:extLst>
          </a:blip>
          <a:srcRect l="-2952" r="-2952"/>
          <a:stretch>
            <a:fillRect/>
          </a:stretch>
        </p:blipFill>
        <p:spPr/>
      </p:pic>
      <p:sp>
        <p:nvSpPr>
          <p:cNvPr id="6" name="Text Placeholder 5"/>
          <p:cNvSpPr>
            <a:spLocks noGrp="1"/>
          </p:cNvSpPr>
          <p:nvPr>
            <p:ph type="body" sz="quarter" idx="13"/>
          </p:nvPr>
        </p:nvSpPr>
        <p:spPr/>
        <p:txBody>
          <a:bodyPr/>
          <a:lstStyle/>
          <a:p>
            <a:r>
              <a:rPr lang="en-GB" dirty="0" smtClean="0"/>
              <a:t>CMS presence</a:t>
            </a:r>
            <a:endParaRPr lang="en-GB" dirty="0"/>
          </a:p>
        </p:txBody>
      </p:sp>
      <p:sp>
        <p:nvSpPr>
          <p:cNvPr id="3" name="Date Placeholder 2"/>
          <p:cNvSpPr>
            <a:spLocks noGrp="1"/>
          </p:cNvSpPr>
          <p:nvPr>
            <p:ph type="dt" sz="half" idx="14"/>
          </p:nvPr>
        </p:nvSpPr>
        <p:spPr/>
        <p:txBody>
          <a:bodyPr/>
          <a:lstStyle/>
          <a:p>
            <a:pPr>
              <a:defRPr/>
            </a:pPr>
            <a:r>
              <a:rPr lang="pl-PL" smtClean="0"/>
              <a:t>19/05/2016</a:t>
            </a:r>
            <a:endParaRPr lang="en-GB"/>
          </a:p>
        </p:txBody>
      </p:sp>
      <p:sp>
        <p:nvSpPr>
          <p:cNvPr id="5" name="Footer Placeholder 4"/>
          <p:cNvSpPr>
            <a:spLocks noGrp="1"/>
          </p:cNvSpPr>
          <p:nvPr>
            <p:ph type="ftr" sz="quarter" idx="15"/>
          </p:nvPr>
        </p:nvSpPr>
        <p:spPr/>
        <p:txBody>
          <a:bodyPr/>
          <a:lstStyle/>
          <a:p>
            <a:pPr>
              <a:defRPr/>
            </a:pPr>
            <a:r>
              <a:rPr lang="en-GB" smtClean="0"/>
              <a:t>Marzena Lapka, IPPOG meeting, Krakow  </a:t>
            </a:r>
            <a:endParaRPr lang="en-GB"/>
          </a:p>
        </p:txBody>
      </p:sp>
      <p:sp>
        <p:nvSpPr>
          <p:cNvPr id="9" name="Slide Number Placeholder 8"/>
          <p:cNvSpPr>
            <a:spLocks noGrp="1"/>
          </p:cNvSpPr>
          <p:nvPr>
            <p:ph type="sldNum" sz="quarter" idx="16"/>
          </p:nvPr>
        </p:nvSpPr>
        <p:spPr/>
        <p:txBody>
          <a:bodyPr/>
          <a:lstStyle/>
          <a:p>
            <a:pPr>
              <a:defRPr/>
            </a:pPr>
            <a:fld id="{985679CB-56D0-624B-B451-8282BDD41859}" type="slidenum">
              <a:rPr lang="en-GB" smtClean="0"/>
              <a:pPr>
                <a:defRPr/>
              </a:pPr>
              <a:t>33</a:t>
            </a:fld>
            <a:endParaRPr lang="en-GB"/>
          </a:p>
        </p:txBody>
      </p:sp>
    </p:spTree>
    <p:extLst>
      <p:ext uri="{BB962C8B-B14F-4D97-AF65-F5344CB8AC3E}">
        <p14:creationId xmlns:p14="http://schemas.microsoft.com/office/powerpoint/2010/main" val="253022847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Not using “social” part of “social media”</a:t>
            </a:r>
            <a:endParaRPr lang="en-GB" sz="3200" dirty="0"/>
          </a:p>
        </p:txBody>
      </p:sp>
      <p:sp>
        <p:nvSpPr>
          <p:cNvPr id="3" name="Content Placeholder 2"/>
          <p:cNvSpPr>
            <a:spLocks noGrp="1"/>
          </p:cNvSpPr>
          <p:nvPr>
            <p:ph idx="1"/>
          </p:nvPr>
        </p:nvSpPr>
        <p:spPr/>
        <p:txBody>
          <a:bodyPr>
            <a:normAutofit/>
          </a:bodyPr>
          <a:lstStyle/>
          <a:p>
            <a:pPr>
              <a:lnSpc>
                <a:spcPct val="120000"/>
              </a:lnSpc>
            </a:pPr>
            <a:r>
              <a:rPr lang="en-GB" sz="2400" dirty="0" smtClean="0"/>
              <a:t>A “brand”/“corporate” voice</a:t>
            </a:r>
          </a:p>
          <a:p>
            <a:pPr lvl="1">
              <a:lnSpc>
                <a:spcPct val="120000"/>
              </a:lnSpc>
            </a:pPr>
            <a:r>
              <a:rPr lang="en-GB" sz="2000" dirty="0" smtClean="0"/>
              <a:t>Lacks personality</a:t>
            </a:r>
          </a:p>
          <a:p>
            <a:pPr>
              <a:lnSpc>
                <a:spcPct val="120000"/>
              </a:lnSpc>
            </a:pPr>
            <a:endParaRPr lang="en-GB" sz="2400" dirty="0" smtClean="0"/>
          </a:p>
          <a:p>
            <a:pPr>
              <a:lnSpc>
                <a:spcPct val="120000"/>
              </a:lnSpc>
            </a:pPr>
            <a:r>
              <a:rPr lang="en-GB" sz="2400" dirty="0" smtClean="0"/>
              <a:t>Restrictions on type/source of content being shared</a:t>
            </a:r>
          </a:p>
          <a:p>
            <a:pPr lvl="1">
              <a:lnSpc>
                <a:spcPct val="120000"/>
              </a:lnSpc>
            </a:pPr>
            <a:r>
              <a:rPr lang="en-GB" sz="2000" dirty="0" smtClean="0"/>
              <a:t>Only content from CMS, CERN or partner institutions shared (VERY few exceptions)</a:t>
            </a:r>
          </a:p>
          <a:p>
            <a:pPr>
              <a:lnSpc>
                <a:spcPct val="120000"/>
              </a:lnSpc>
            </a:pPr>
            <a:endParaRPr lang="en-GB" sz="2400" dirty="0" smtClean="0"/>
          </a:p>
          <a:p>
            <a:pPr>
              <a:lnSpc>
                <a:spcPct val="120000"/>
              </a:lnSpc>
            </a:pPr>
            <a:r>
              <a:rPr lang="en-GB" sz="2400" dirty="0" smtClean="0"/>
              <a:t>One</a:t>
            </a:r>
            <a:r>
              <a:rPr lang="en-GB" sz="2400" dirty="0"/>
              <a:t>-way communication despite two-way nature of Web 2.0</a:t>
            </a:r>
          </a:p>
          <a:p>
            <a:pPr lvl="1">
              <a:lnSpc>
                <a:spcPct val="120000"/>
              </a:lnSpc>
            </a:pPr>
            <a:r>
              <a:rPr lang="en-GB" sz="2000" dirty="0"/>
              <a:t>No interactivity/interaction</a:t>
            </a:r>
          </a:p>
          <a:p>
            <a:pPr>
              <a:lnSpc>
                <a:spcPct val="120000"/>
              </a:lnSpc>
            </a:pPr>
            <a:endParaRPr lang="en-GB" sz="2400" dirty="0"/>
          </a:p>
          <a:p>
            <a:pPr>
              <a:lnSpc>
                <a:spcPct val="120000"/>
              </a:lnSpc>
            </a:pPr>
            <a:endParaRPr lang="en-GB" sz="2400" dirty="0" smtClean="0"/>
          </a:p>
        </p:txBody>
      </p:sp>
      <p:sp>
        <p:nvSpPr>
          <p:cNvPr id="4" name="Text Placeholder 3"/>
          <p:cNvSpPr>
            <a:spLocks noGrp="1"/>
          </p:cNvSpPr>
          <p:nvPr>
            <p:ph type="body" sz="quarter" idx="13"/>
          </p:nvPr>
        </p:nvSpPr>
        <p:spPr/>
        <p:txBody>
          <a:bodyPr/>
          <a:lstStyle/>
          <a:p>
            <a:r>
              <a:rPr lang="en-GB" dirty="0" smtClean="0"/>
              <a:t>CMS presence</a:t>
            </a:r>
            <a:endParaRPr lang="en-GB"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34</a:t>
            </a:fld>
            <a:endParaRPr lang="en-GB"/>
          </a:p>
        </p:txBody>
      </p:sp>
    </p:spTree>
    <p:extLst>
      <p:ext uri="{BB962C8B-B14F-4D97-AF65-F5344CB8AC3E}">
        <p14:creationId xmlns:p14="http://schemas.microsoft.com/office/powerpoint/2010/main" val="181671159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GB" dirty="0" smtClean="0"/>
              <a:t>@</a:t>
            </a:r>
            <a:r>
              <a:rPr lang="en-GB" dirty="0" err="1" smtClean="0"/>
              <a:t>sweden</a:t>
            </a:r>
            <a:endParaRPr lang="en-GB" dirty="0"/>
          </a:p>
        </p:txBody>
      </p:sp>
      <p:pic>
        <p:nvPicPr>
          <p:cNvPr id="8" name="Content Placeholder 7" descr="Screen Shot 2015-09-25 at 10.21.47.png"/>
          <p:cNvPicPr>
            <a:picLocks noGrp="1" noChangeAspect="1"/>
          </p:cNvPicPr>
          <p:nvPr>
            <p:ph sz="half" idx="2"/>
          </p:nvPr>
        </p:nvPicPr>
        <p:blipFill>
          <a:blip r:embed="rId2" cstate="screen">
            <a:extLst>
              <a:ext uri="{28A0092B-C50C-407E-A947-70E740481C1C}">
                <a14:useLocalDpi xmlns:a14="http://schemas.microsoft.com/office/drawing/2010/main"/>
              </a:ext>
            </a:extLst>
          </a:blip>
          <a:srcRect l="-2935" r="-2935"/>
          <a:stretch>
            <a:fillRect/>
          </a:stretch>
        </p:blipFill>
        <p:spPr/>
      </p:pic>
      <p:sp>
        <p:nvSpPr>
          <p:cNvPr id="4" name="Text Placeholder 3"/>
          <p:cNvSpPr>
            <a:spLocks noGrp="1"/>
          </p:cNvSpPr>
          <p:nvPr>
            <p:ph type="body" sz="quarter" idx="3"/>
          </p:nvPr>
        </p:nvSpPr>
        <p:spPr/>
        <p:txBody>
          <a:bodyPr/>
          <a:lstStyle/>
          <a:p>
            <a:pPr algn="ctr"/>
            <a:r>
              <a:rPr lang="en-GB" dirty="0" smtClean="0"/>
              <a:t>@</a:t>
            </a:r>
            <a:r>
              <a:rPr lang="en-GB" dirty="0" err="1" smtClean="0"/>
              <a:t>realscientists</a:t>
            </a:r>
            <a:endParaRPr lang="en-GB" dirty="0"/>
          </a:p>
        </p:txBody>
      </p:sp>
      <p:pic>
        <p:nvPicPr>
          <p:cNvPr id="7" name="Content Placeholder 6" descr="firefox - realscientists (@realscientists) on Twitter - (Private Browsing) - Screen Shot 25 September 2015 10:22.png"/>
          <p:cNvPicPr>
            <a:picLocks noGrp="1" noChangeAspect="1"/>
          </p:cNvPicPr>
          <p:nvPr>
            <p:ph sz="quarter" idx="4"/>
          </p:nvPr>
        </p:nvPicPr>
        <p:blipFill>
          <a:blip r:embed="rId3" cstate="screen">
            <a:extLst>
              <a:ext uri="{28A0092B-C50C-407E-A947-70E740481C1C}">
                <a14:useLocalDpi xmlns:a14="http://schemas.microsoft.com/office/drawing/2010/main"/>
              </a:ext>
            </a:extLst>
          </a:blip>
          <a:srcRect l="-2952" r="-2952"/>
          <a:stretch>
            <a:fillRect/>
          </a:stretch>
        </p:blipFill>
        <p:spPr/>
      </p:pic>
      <p:sp>
        <p:nvSpPr>
          <p:cNvPr id="6" name="Text Placeholder 5"/>
          <p:cNvSpPr>
            <a:spLocks noGrp="1"/>
          </p:cNvSpPr>
          <p:nvPr>
            <p:ph type="body" sz="quarter" idx="13"/>
          </p:nvPr>
        </p:nvSpPr>
        <p:spPr/>
        <p:txBody>
          <a:bodyPr/>
          <a:lstStyle/>
          <a:p>
            <a:r>
              <a:rPr lang="en-GB" dirty="0" smtClean="0"/>
              <a:t>“Rotation </a:t>
            </a:r>
            <a:r>
              <a:rPr lang="en-GB" dirty="0" err="1" smtClean="0"/>
              <a:t>Curation</a:t>
            </a:r>
            <a:r>
              <a:rPr lang="en-GB" dirty="0" smtClean="0"/>
              <a:t>”</a:t>
            </a:r>
            <a:endParaRPr lang="en-GB" dirty="0"/>
          </a:p>
        </p:txBody>
      </p:sp>
      <p:sp>
        <p:nvSpPr>
          <p:cNvPr id="3" name="Date Placeholder 2"/>
          <p:cNvSpPr>
            <a:spLocks noGrp="1"/>
          </p:cNvSpPr>
          <p:nvPr>
            <p:ph type="dt" sz="half" idx="14"/>
          </p:nvPr>
        </p:nvSpPr>
        <p:spPr/>
        <p:txBody>
          <a:bodyPr/>
          <a:lstStyle/>
          <a:p>
            <a:pPr>
              <a:defRPr/>
            </a:pPr>
            <a:r>
              <a:rPr lang="pl-PL" smtClean="0"/>
              <a:t>19/05/2016</a:t>
            </a:r>
            <a:endParaRPr lang="en-GB"/>
          </a:p>
        </p:txBody>
      </p:sp>
      <p:sp>
        <p:nvSpPr>
          <p:cNvPr id="5" name="Footer Placeholder 4"/>
          <p:cNvSpPr>
            <a:spLocks noGrp="1"/>
          </p:cNvSpPr>
          <p:nvPr>
            <p:ph type="ftr" sz="quarter" idx="15"/>
          </p:nvPr>
        </p:nvSpPr>
        <p:spPr/>
        <p:txBody>
          <a:bodyPr/>
          <a:lstStyle/>
          <a:p>
            <a:pPr>
              <a:defRPr/>
            </a:pPr>
            <a:r>
              <a:rPr lang="en-GB" smtClean="0"/>
              <a:t>Marzena Lapka, IPPOG meeting, Krakow  </a:t>
            </a:r>
            <a:endParaRPr lang="en-GB"/>
          </a:p>
        </p:txBody>
      </p:sp>
      <p:sp>
        <p:nvSpPr>
          <p:cNvPr id="9" name="Slide Number Placeholder 8"/>
          <p:cNvSpPr>
            <a:spLocks noGrp="1"/>
          </p:cNvSpPr>
          <p:nvPr>
            <p:ph type="sldNum" sz="quarter" idx="16"/>
          </p:nvPr>
        </p:nvSpPr>
        <p:spPr/>
        <p:txBody>
          <a:bodyPr/>
          <a:lstStyle/>
          <a:p>
            <a:pPr>
              <a:defRPr/>
            </a:pPr>
            <a:fld id="{985679CB-56D0-624B-B451-8282BDD41859}" type="slidenum">
              <a:rPr lang="en-GB" smtClean="0"/>
              <a:pPr>
                <a:defRPr/>
              </a:pPr>
              <a:t>35</a:t>
            </a:fld>
            <a:endParaRPr lang="en-GB"/>
          </a:p>
        </p:txBody>
      </p:sp>
    </p:spTree>
    <p:extLst>
      <p:ext uri="{BB962C8B-B14F-4D97-AF65-F5344CB8AC3E}">
        <p14:creationId xmlns:p14="http://schemas.microsoft.com/office/powerpoint/2010/main" val="133855201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This account:</a:t>
            </a:r>
            <a:endParaRPr lang="en-GB" sz="3200" dirty="0"/>
          </a:p>
        </p:txBody>
      </p:sp>
      <p:sp>
        <p:nvSpPr>
          <p:cNvPr id="3" name="Content Placeholder 2"/>
          <p:cNvSpPr>
            <a:spLocks noGrp="1"/>
          </p:cNvSpPr>
          <p:nvPr>
            <p:ph idx="1"/>
          </p:nvPr>
        </p:nvSpPr>
        <p:spPr/>
        <p:txBody>
          <a:bodyPr>
            <a:normAutofit/>
          </a:bodyPr>
          <a:lstStyle/>
          <a:p>
            <a:pPr>
              <a:lnSpc>
                <a:spcPct val="120000"/>
              </a:lnSpc>
            </a:pPr>
            <a:r>
              <a:rPr lang="en-GB" sz="2400" dirty="0" smtClean="0"/>
              <a:t>is controlled by a new CMS person every month</a:t>
            </a:r>
          </a:p>
          <a:p>
            <a:pPr>
              <a:lnSpc>
                <a:spcPct val="120000"/>
              </a:lnSpc>
            </a:pPr>
            <a:r>
              <a:rPr lang="en-GB" sz="2400" dirty="0" smtClean="0"/>
              <a:t>allows us to show the flavours and colours in our large collaboration</a:t>
            </a:r>
          </a:p>
          <a:p>
            <a:pPr>
              <a:lnSpc>
                <a:spcPct val="120000"/>
              </a:lnSpc>
            </a:pPr>
            <a:r>
              <a:rPr lang="en-GB" sz="2400" dirty="0" smtClean="0"/>
              <a:t>enables members of the public to engage directly with a “CMS” person instead of tweeting to the @</a:t>
            </a:r>
            <a:r>
              <a:rPr lang="en-GB" sz="2400" dirty="0" err="1" smtClean="0"/>
              <a:t>CMSexperiment</a:t>
            </a:r>
            <a:r>
              <a:rPr lang="en-GB" sz="2400" dirty="0" smtClean="0"/>
              <a:t> account without response</a:t>
            </a:r>
          </a:p>
          <a:p>
            <a:pPr>
              <a:lnSpc>
                <a:spcPct val="120000"/>
              </a:lnSpc>
            </a:pPr>
            <a:endParaRPr lang="en-GB" sz="2400" dirty="0"/>
          </a:p>
          <a:p>
            <a:pPr>
              <a:lnSpc>
                <a:spcPct val="120000"/>
              </a:lnSpc>
            </a:pPr>
            <a:r>
              <a:rPr lang="en-GB" sz="2400" dirty="0" smtClean="0"/>
              <a:t>will NOT be used for sharing confidential/controversial/embargoed content</a:t>
            </a:r>
            <a:endParaRPr lang="en-GB" sz="2400" dirty="0"/>
          </a:p>
        </p:txBody>
      </p:sp>
      <p:sp>
        <p:nvSpPr>
          <p:cNvPr id="4" name="Text Placeholder 3"/>
          <p:cNvSpPr>
            <a:spLocks noGrp="1"/>
          </p:cNvSpPr>
          <p:nvPr>
            <p:ph type="body" sz="quarter" idx="13"/>
          </p:nvPr>
        </p:nvSpPr>
        <p:spPr/>
        <p:txBody>
          <a:bodyPr/>
          <a:lstStyle/>
          <a:p>
            <a:r>
              <a:rPr lang="en-GB" dirty="0" smtClean="0"/>
              <a:t>@</a:t>
            </a:r>
            <a:r>
              <a:rPr lang="en-GB" dirty="0" err="1" smtClean="0"/>
              <a:t>CMSvoices</a:t>
            </a:r>
            <a:endParaRPr lang="en-GB"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36</a:t>
            </a:fld>
            <a:endParaRPr lang="en-GB"/>
          </a:p>
        </p:txBody>
      </p:sp>
    </p:spTree>
    <p:extLst>
      <p:ext uri="{BB962C8B-B14F-4D97-AF65-F5344CB8AC3E}">
        <p14:creationId xmlns:p14="http://schemas.microsoft.com/office/powerpoint/2010/main" val="92095686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GB" dirty="0" smtClean="0"/>
              <a:t>@</a:t>
            </a:r>
            <a:r>
              <a:rPr lang="en-GB" dirty="0" err="1" smtClean="0"/>
              <a:t>CMSvoices</a:t>
            </a:r>
            <a:endParaRPr lang="en-GB" dirty="0"/>
          </a:p>
        </p:txBody>
      </p:sp>
      <p:sp>
        <p:nvSpPr>
          <p:cNvPr id="4" name="Text Placeholder 3"/>
          <p:cNvSpPr>
            <a:spLocks noGrp="1"/>
          </p:cNvSpPr>
          <p:nvPr>
            <p:ph type="body" sz="quarter" idx="3"/>
          </p:nvPr>
        </p:nvSpPr>
        <p:spPr/>
        <p:txBody>
          <a:bodyPr/>
          <a:lstStyle/>
          <a:p>
            <a:pPr algn="ctr"/>
            <a:r>
              <a:rPr lang="en-GB" dirty="0" err="1" smtClean="0"/>
              <a:t>cern.ch</a:t>
            </a:r>
            <a:r>
              <a:rPr lang="en-GB" dirty="0" smtClean="0"/>
              <a:t>/</a:t>
            </a:r>
            <a:r>
              <a:rPr lang="en-GB" dirty="0" err="1" smtClean="0"/>
              <a:t>cms</a:t>
            </a:r>
            <a:r>
              <a:rPr lang="en-GB" dirty="0" smtClean="0"/>
              <a:t>-voices</a:t>
            </a:r>
            <a:endParaRPr lang="en-GB" dirty="0"/>
          </a:p>
        </p:txBody>
      </p:sp>
      <p:sp>
        <p:nvSpPr>
          <p:cNvPr id="6" name="Text Placeholder 5"/>
          <p:cNvSpPr>
            <a:spLocks noGrp="1"/>
          </p:cNvSpPr>
          <p:nvPr>
            <p:ph type="body" sz="quarter" idx="13"/>
          </p:nvPr>
        </p:nvSpPr>
        <p:spPr/>
        <p:txBody>
          <a:bodyPr/>
          <a:lstStyle/>
          <a:p>
            <a:r>
              <a:rPr lang="en-GB" dirty="0" smtClean="0"/>
              <a:t>On the web</a:t>
            </a:r>
            <a:endParaRPr lang="en-GB" dirty="0"/>
          </a:p>
        </p:txBody>
      </p:sp>
      <p:pic>
        <p:nvPicPr>
          <p:cNvPr id="5" name="Content Placeholder 4" descr="firefox -  - Screen Shot 19 May 2016 14.04.31.png"/>
          <p:cNvPicPr>
            <a:picLocks noGrp="1" noChangeAspect="1"/>
          </p:cNvPicPr>
          <p:nvPr>
            <p:ph sz="half" idx="2"/>
          </p:nvPr>
        </p:nvPicPr>
        <p:blipFill>
          <a:blip r:embed="rId2" cstate="screen">
            <a:extLst>
              <a:ext uri="{28A0092B-C50C-407E-A947-70E740481C1C}">
                <a14:useLocalDpi xmlns:a14="http://schemas.microsoft.com/office/drawing/2010/main"/>
              </a:ext>
            </a:extLst>
          </a:blip>
          <a:srcRect l="-3880" r="-3880"/>
          <a:stretch>
            <a:fillRect/>
          </a:stretch>
        </p:blipFill>
        <p:spPr/>
      </p:pic>
      <p:pic>
        <p:nvPicPr>
          <p:cNvPr id="12" name="Content Placeholder 11" descr="firefox -  - Screen Shot 19 May 2016 14.07.14.png"/>
          <p:cNvPicPr>
            <a:picLocks noGrp="1" noChangeAspect="1"/>
          </p:cNvPicPr>
          <p:nvPr>
            <p:ph sz="quarter" idx="4"/>
          </p:nvPr>
        </p:nvPicPr>
        <p:blipFill>
          <a:blip r:embed="rId3" cstate="screen">
            <a:extLst>
              <a:ext uri="{28A0092B-C50C-407E-A947-70E740481C1C}">
                <a14:useLocalDpi xmlns:a14="http://schemas.microsoft.com/office/drawing/2010/main"/>
              </a:ext>
            </a:extLst>
          </a:blip>
          <a:srcRect l="-3897" r="-3897"/>
          <a:stretch>
            <a:fillRect/>
          </a:stretch>
        </p:blipFill>
        <p:spPr/>
      </p:pic>
      <p:sp>
        <p:nvSpPr>
          <p:cNvPr id="3" name="Date Placeholder 2"/>
          <p:cNvSpPr>
            <a:spLocks noGrp="1"/>
          </p:cNvSpPr>
          <p:nvPr>
            <p:ph type="dt" sz="half" idx="14"/>
          </p:nvPr>
        </p:nvSpPr>
        <p:spPr/>
        <p:txBody>
          <a:bodyPr/>
          <a:lstStyle/>
          <a:p>
            <a:pPr>
              <a:defRPr/>
            </a:pPr>
            <a:r>
              <a:rPr lang="pl-PL" smtClean="0"/>
              <a:t>19/05/2016</a:t>
            </a:r>
            <a:endParaRPr lang="en-GB"/>
          </a:p>
        </p:txBody>
      </p:sp>
      <p:sp>
        <p:nvSpPr>
          <p:cNvPr id="7" name="Footer Placeholder 6"/>
          <p:cNvSpPr>
            <a:spLocks noGrp="1"/>
          </p:cNvSpPr>
          <p:nvPr>
            <p:ph type="ftr" sz="quarter" idx="15"/>
          </p:nvPr>
        </p:nvSpPr>
        <p:spPr/>
        <p:txBody>
          <a:bodyPr/>
          <a:lstStyle/>
          <a:p>
            <a:pPr>
              <a:defRPr/>
            </a:pPr>
            <a:r>
              <a:rPr lang="en-GB" smtClean="0"/>
              <a:t>Marzena Lapka, IPPOG meeting, Krakow  </a:t>
            </a:r>
            <a:endParaRPr lang="en-GB"/>
          </a:p>
        </p:txBody>
      </p:sp>
      <p:sp>
        <p:nvSpPr>
          <p:cNvPr id="8" name="Slide Number Placeholder 7"/>
          <p:cNvSpPr>
            <a:spLocks noGrp="1"/>
          </p:cNvSpPr>
          <p:nvPr>
            <p:ph type="sldNum" sz="quarter" idx="16"/>
          </p:nvPr>
        </p:nvSpPr>
        <p:spPr/>
        <p:txBody>
          <a:bodyPr/>
          <a:lstStyle/>
          <a:p>
            <a:pPr>
              <a:defRPr/>
            </a:pPr>
            <a:fld id="{985679CB-56D0-624B-B451-8282BDD41859}" type="slidenum">
              <a:rPr lang="en-GB" smtClean="0"/>
              <a:pPr>
                <a:defRPr/>
              </a:pPr>
              <a:t>37</a:t>
            </a:fld>
            <a:endParaRPr lang="en-GB"/>
          </a:p>
        </p:txBody>
      </p:sp>
    </p:spTree>
    <p:extLst>
      <p:ext uri="{BB962C8B-B14F-4D97-AF65-F5344CB8AC3E}">
        <p14:creationId xmlns:p14="http://schemas.microsoft.com/office/powerpoint/2010/main" val="69407059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So far…</a:t>
            </a:r>
            <a:endParaRPr lang="en-GB" sz="3200" dirty="0"/>
          </a:p>
        </p:txBody>
      </p:sp>
      <p:sp>
        <p:nvSpPr>
          <p:cNvPr id="3" name="Content Placeholder 2"/>
          <p:cNvSpPr>
            <a:spLocks noGrp="1"/>
          </p:cNvSpPr>
          <p:nvPr>
            <p:ph idx="1"/>
          </p:nvPr>
        </p:nvSpPr>
        <p:spPr/>
        <p:txBody>
          <a:bodyPr>
            <a:normAutofit/>
          </a:bodyPr>
          <a:lstStyle/>
          <a:p>
            <a:pPr>
              <a:lnSpc>
                <a:spcPct val="120000"/>
              </a:lnSpc>
            </a:pPr>
            <a:endParaRPr lang="en-GB" sz="2400" dirty="0" smtClean="0"/>
          </a:p>
          <a:p>
            <a:pPr>
              <a:lnSpc>
                <a:spcPct val="120000"/>
              </a:lnSpc>
            </a:pPr>
            <a:r>
              <a:rPr lang="en-GB" sz="2400" dirty="0"/>
              <a:t>Seth </a:t>
            </a:r>
            <a:r>
              <a:rPr lang="en-GB" sz="2400" dirty="0" err="1"/>
              <a:t>Zenz</a:t>
            </a:r>
            <a:r>
              <a:rPr lang="en-GB" sz="2400" dirty="0"/>
              <a:t>: </a:t>
            </a:r>
            <a:r>
              <a:rPr lang="en-GB" sz="2400" dirty="0">
                <a:hlinkClick r:id="rId2"/>
              </a:rPr>
              <a:t>@</a:t>
            </a:r>
            <a:r>
              <a:rPr lang="en-GB" sz="2400" dirty="0" smtClean="0">
                <a:hlinkClick r:id="rId2"/>
              </a:rPr>
              <a:t>sethzenz</a:t>
            </a:r>
            <a:r>
              <a:rPr lang="en-GB" sz="2400" dirty="0" smtClean="0"/>
              <a:t> – </a:t>
            </a:r>
            <a:r>
              <a:rPr lang="en-GB" sz="2400" dirty="0"/>
              <a:t>October ’15</a:t>
            </a:r>
            <a:endParaRPr lang="en-GB" sz="2400" dirty="0" smtClean="0"/>
          </a:p>
          <a:p>
            <a:pPr>
              <a:lnSpc>
                <a:spcPct val="120000"/>
              </a:lnSpc>
            </a:pPr>
            <a:r>
              <a:rPr lang="en-GB" sz="2400" dirty="0" smtClean="0"/>
              <a:t>Matt </a:t>
            </a:r>
            <a:r>
              <a:rPr lang="en-GB" sz="2400" dirty="0" err="1" smtClean="0"/>
              <a:t>Bellis</a:t>
            </a:r>
            <a:r>
              <a:rPr lang="en-GB" sz="2400" dirty="0" smtClean="0"/>
              <a:t>: </a:t>
            </a:r>
            <a:r>
              <a:rPr lang="en-GB" sz="2400" dirty="0" smtClean="0">
                <a:hlinkClick r:id="rId3"/>
              </a:rPr>
              <a:t>@matt_bellis</a:t>
            </a:r>
            <a:r>
              <a:rPr lang="en-GB" sz="2400" dirty="0" smtClean="0"/>
              <a:t> – </a:t>
            </a:r>
            <a:r>
              <a:rPr lang="en-GB" sz="2400" dirty="0"/>
              <a:t>November ’15</a:t>
            </a:r>
            <a:endParaRPr lang="en-GB" sz="2400" dirty="0" smtClean="0"/>
          </a:p>
          <a:p>
            <a:pPr>
              <a:lnSpc>
                <a:spcPct val="120000"/>
              </a:lnSpc>
            </a:pPr>
            <a:r>
              <a:rPr lang="en-GB" sz="2400" dirty="0" smtClean="0"/>
              <a:t>André </a:t>
            </a:r>
            <a:r>
              <a:rPr lang="en-GB" sz="2400" dirty="0"/>
              <a:t>David: </a:t>
            </a:r>
            <a:r>
              <a:rPr lang="en-GB" sz="2400" dirty="0">
                <a:hlinkClick r:id="rId4"/>
              </a:rPr>
              <a:t>@</a:t>
            </a:r>
            <a:r>
              <a:rPr lang="en-GB" sz="2400" dirty="0" smtClean="0">
                <a:hlinkClick r:id="rId4"/>
              </a:rPr>
              <a:t>drandredavid</a:t>
            </a:r>
            <a:r>
              <a:rPr lang="en-GB" sz="2400" dirty="0" smtClean="0"/>
              <a:t> – December ’15</a:t>
            </a:r>
          </a:p>
          <a:p>
            <a:pPr>
              <a:lnSpc>
                <a:spcPct val="120000"/>
              </a:lnSpc>
            </a:pPr>
            <a:r>
              <a:rPr lang="en-GB" sz="2400" dirty="0" err="1" smtClean="0"/>
              <a:t>Camilo</a:t>
            </a:r>
            <a:r>
              <a:rPr lang="en-GB" sz="2400" dirty="0" smtClean="0"/>
              <a:t> </a:t>
            </a:r>
            <a:r>
              <a:rPr lang="en-GB" sz="2400" dirty="0" err="1" smtClean="0"/>
              <a:t>Carillo</a:t>
            </a:r>
            <a:r>
              <a:rPr lang="en-GB" sz="2400" dirty="0"/>
              <a:t>: </a:t>
            </a:r>
            <a:r>
              <a:rPr lang="en-GB" sz="2400" dirty="0" smtClean="0">
                <a:hlinkClick r:id="rId5"/>
              </a:rPr>
              <a:t>@miloc</a:t>
            </a:r>
            <a:r>
              <a:rPr lang="en-GB" sz="2400" dirty="0" smtClean="0"/>
              <a:t> – January ’16</a:t>
            </a:r>
            <a:endParaRPr lang="en-GB" sz="2400" dirty="0"/>
          </a:p>
          <a:p>
            <a:pPr>
              <a:lnSpc>
                <a:spcPct val="120000"/>
              </a:lnSpc>
            </a:pPr>
            <a:r>
              <a:rPr lang="en-GB" sz="2400" dirty="0" err="1"/>
              <a:t>Rebeca</a:t>
            </a:r>
            <a:r>
              <a:rPr lang="en-GB" sz="2400" dirty="0"/>
              <a:t> Gonzalez Suarez: </a:t>
            </a:r>
            <a:r>
              <a:rPr lang="en-GB" sz="2400" dirty="0">
                <a:hlinkClick r:id="rId6"/>
              </a:rPr>
              <a:t>@</a:t>
            </a:r>
            <a:r>
              <a:rPr lang="en-GB" sz="2400" dirty="0" smtClean="0">
                <a:hlinkClick r:id="rId6"/>
              </a:rPr>
              <a:t>1crebeca</a:t>
            </a:r>
            <a:r>
              <a:rPr lang="en-GB" sz="2400" dirty="0" smtClean="0"/>
              <a:t> – February ’16</a:t>
            </a:r>
            <a:endParaRPr lang="en-GB" sz="2400" dirty="0"/>
          </a:p>
          <a:p>
            <a:pPr>
              <a:lnSpc>
                <a:spcPct val="120000"/>
              </a:lnSpc>
            </a:pPr>
            <a:r>
              <a:rPr lang="en-GB" sz="2400" dirty="0" smtClean="0"/>
              <a:t>Tristan du </a:t>
            </a:r>
            <a:r>
              <a:rPr lang="en-GB" sz="2400" dirty="0" err="1" smtClean="0"/>
              <a:t>Pree</a:t>
            </a:r>
            <a:r>
              <a:rPr lang="en-GB" sz="2400" dirty="0"/>
              <a:t>: </a:t>
            </a:r>
            <a:r>
              <a:rPr lang="en-GB" sz="2400" dirty="0" smtClean="0">
                <a:hlinkClick r:id="rId7"/>
              </a:rPr>
              <a:t>@tristan_dupree</a:t>
            </a:r>
            <a:r>
              <a:rPr lang="en-GB" sz="2400" dirty="0" smtClean="0"/>
              <a:t> – March ’16</a:t>
            </a:r>
          </a:p>
          <a:p>
            <a:pPr>
              <a:lnSpc>
                <a:spcPct val="120000"/>
              </a:lnSpc>
            </a:pPr>
            <a:r>
              <a:rPr lang="en-GB" sz="2400" dirty="0" smtClean="0"/>
              <a:t>Salvatore </a:t>
            </a:r>
            <a:r>
              <a:rPr lang="en-GB" sz="2400" dirty="0" err="1" smtClean="0"/>
              <a:t>Rappoccio</a:t>
            </a:r>
            <a:r>
              <a:rPr lang="en-GB" sz="2400" dirty="0"/>
              <a:t>: </a:t>
            </a:r>
            <a:r>
              <a:rPr lang="en-GB" sz="2400" dirty="0" smtClean="0">
                <a:hlinkClick r:id="rId8"/>
              </a:rPr>
              <a:t>@srrappoccio</a:t>
            </a:r>
            <a:r>
              <a:rPr lang="en-GB" sz="2400" dirty="0" smtClean="0"/>
              <a:t> – April ’16</a:t>
            </a:r>
          </a:p>
          <a:p>
            <a:pPr>
              <a:lnSpc>
                <a:spcPct val="120000"/>
              </a:lnSpc>
            </a:pPr>
            <a:r>
              <a:rPr lang="en-GB" sz="2400" dirty="0" smtClean="0"/>
              <a:t>Freya </a:t>
            </a:r>
            <a:r>
              <a:rPr lang="en-GB" sz="2400" dirty="0" err="1" smtClean="0"/>
              <a:t>Blekman</a:t>
            </a:r>
            <a:r>
              <a:rPr lang="en-GB" sz="2400" dirty="0"/>
              <a:t>: </a:t>
            </a:r>
            <a:r>
              <a:rPr lang="en-GB" sz="2400" dirty="0">
                <a:hlinkClick r:id="rId9"/>
              </a:rPr>
              <a:t>@</a:t>
            </a:r>
            <a:r>
              <a:rPr lang="en-GB" sz="2400" dirty="0" smtClean="0">
                <a:hlinkClick r:id="rId9"/>
              </a:rPr>
              <a:t>freyablekman</a:t>
            </a:r>
            <a:r>
              <a:rPr lang="en-GB" sz="2400" dirty="0" smtClean="0"/>
              <a:t> – May ’16</a:t>
            </a:r>
          </a:p>
        </p:txBody>
      </p:sp>
      <p:sp>
        <p:nvSpPr>
          <p:cNvPr id="4" name="Text Placeholder 3"/>
          <p:cNvSpPr>
            <a:spLocks noGrp="1"/>
          </p:cNvSpPr>
          <p:nvPr>
            <p:ph type="body" sz="quarter" idx="13"/>
          </p:nvPr>
        </p:nvSpPr>
        <p:spPr/>
        <p:txBody>
          <a:bodyPr/>
          <a:lstStyle/>
          <a:p>
            <a:r>
              <a:rPr lang="en-GB" dirty="0" smtClean="0"/>
              <a:t>First voices</a:t>
            </a:r>
            <a:endParaRPr lang="en-GB"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38</a:t>
            </a:fld>
            <a:endParaRPr lang="en-GB"/>
          </a:p>
        </p:txBody>
      </p:sp>
    </p:spTree>
    <p:extLst>
      <p:ext uri="{BB962C8B-B14F-4D97-AF65-F5344CB8AC3E}">
        <p14:creationId xmlns:p14="http://schemas.microsoft.com/office/powerpoint/2010/main" val="251765951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Higgs Boson Goose Game</a:t>
            </a:r>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pl-PL" smtClean="0"/>
              <a:t>19/05/2016</a:t>
            </a:r>
            <a:endParaRPr lang="en-GB"/>
          </a:p>
        </p:txBody>
      </p:sp>
      <p:sp>
        <p:nvSpPr>
          <p:cNvPr id="5" name="Footer Placeholder 4"/>
          <p:cNvSpPr>
            <a:spLocks noGrp="1"/>
          </p:cNvSpPr>
          <p:nvPr>
            <p:ph type="ftr" sz="quarter" idx="11"/>
          </p:nvPr>
        </p:nvSpPr>
        <p:spPr/>
        <p:txBody>
          <a:bodyPr/>
          <a:lstStyle/>
          <a:p>
            <a:pPr>
              <a:defRPr/>
            </a:pPr>
            <a:r>
              <a:rPr lang="en-GB" smtClean="0"/>
              <a:t>Marzena Lapka, IPPOG meeting, Krakow  </a:t>
            </a:r>
            <a:endParaRPr lang="en-GB"/>
          </a:p>
        </p:txBody>
      </p:sp>
      <p:sp>
        <p:nvSpPr>
          <p:cNvPr id="6" name="Slide Number Placeholder 5"/>
          <p:cNvSpPr>
            <a:spLocks noGrp="1"/>
          </p:cNvSpPr>
          <p:nvPr>
            <p:ph type="sldNum" sz="quarter" idx="12"/>
          </p:nvPr>
        </p:nvSpPr>
        <p:spPr/>
        <p:txBody>
          <a:bodyPr/>
          <a:lstStyle/>
          <a:p>
            <a:pPr>
              <a:defRPr/>
            </a:pPr>
            <a:fld id="{CC63521E-DE6E-8C41-9E9C-4BF272E525E1}" type="slidenum">
              <a:rPr lang="en-GB" smtClean="0"/>
              <a:pPr>
                <a:defRPr/>
              </a:pPr>
              <a:t>39</a:t>
            </a:fld>
            <a:endParaRPr lang="en-GB" dirty="0"/>
          </a:p>
        </p:txBody>
      </p:sp>
    </p:spTree>
    <p:extLst>
      <p:ext uri="{BB962C8B-B14F-4D97-AF65-F5344CB8AC3E}">
        <p14:creationId xmlns:p14="http://schemas.microsoft.com/office/powerpoint/2010/main" val="12106336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CMS Public Data</a:t>
            </a:r>
            <a:endParaRPr lang="en-US"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pic>
        <p:nvPicPr>
          <p:cNvPr id="19" name="Screen Shot 2016-05-03 at 5.50.09 PM.png"/>
          <p:cNvPicPr/>
          <p:nvPr/>
        </p:nvPicPr>
        <p:blipFill>
          <a:blip r:embed="rId2" cstate="screen">
            <a:extLst>
              <a:ext uri="{28A0092B-C50C-407E-A947-70E740481C1C}">
                <a14:useLocalDpi xmlns:a14="http://schemas.microsoft.com/office/drawing/2010/main"/>
              </a:ext>
            </a:extLst>
          </a:blip>
          <a:stretch>
            <a:fillRect/>
          </a:stretch>
        </p:blipFill>
        <p:spPr>
          <a:xfrm>
            <a:off x="1174867" y="960406"/>
            <a:ext cx="6794266" cy="4432951"/>
          </a:xfrm>
          <a:prstGeom prst="rect">
            <a:avLst/>
          </a:prstGeom>
          <a:ln w="12700">
            <a:miter lim="400000"/>
          </a:ln>
          <a:effectLst>
            <a:outerShdw blurRad="63500" dist="25400" dir="5400000" rotWithShape="0">
              <a:srgbClr val="000000">
                <a:alpha val="50000"/>
              </a:srgbClr>
            </a:outerShdw>
          </a:effectLst>
        </p:spPr>
      </p:pic>
      <p:pic>
        <p:nvPicPr>
          <p:cNvPr id="20" name="Screen Shot 2016-05-03 at 5.51.10 PM.png"/>
          <p:cNvPicPr/>
          <p:nvPr/>
        </p:nvPicPr>
        <p:blipFill>
          <a:blip r:embed="rId3">
            <a:extLst/>
          </a:blip>
          <a:stretch>
            <a:fillRect/>
          </a:stretch>
        </p:blipFill>
        <p:spPr>
          <a:xfrm>
            <a:off x="4784461" y="5393357"/>
            <a:ext cx="3203824" cy="501610"/>
          </a:xfrm>
          <a:prstGeom prst="rect">
            <a:avLst/>
          </a:prstGeom>
          <a:ln w="12700">
            <a:miter lim="400000"/>
          </a:ln>
          <a:effectLst>
            <a:outerShdw blurRad="63500" dist="25400" dir="5400000" rotWithShape="0">
              <a:srgbClr val="000000">
                <a:alpha val="50000"/>
              </a:srgbClr>
            </a:outerShdw>
          </a:effectLst>
        </p:spPr>
      </p:pic>
      <p:sp>
        <p:nvSpPr>
          <p:cNvPr id="21" name="Shape 75"/>
          <p:cNvSpPr/>
          <p:nvPr/>
        </p:nvSpPr>
        <p:spPr>
          <a:xfrm>
            <a:off x="599854" y="6829932"/>
            <a:ext cx="7944292" cy="34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584200">
              <a:defRPr sz="1600" u="sng">
                <a:solidFill>
                  <a:srgbClr val="33B0E4"/>
                </a:solidFill>
                <a:uFill>
                  <a:solidFill>
                    <a:srgbClr val="33B0E4"/>
                  </a:solidFill>
                </a:uFill>
                <a:latin typeface="Helvetica Light"/>
                <a:ea typeface="Helvetica Light"/>
                <a:cs typeface="Helvetica Light"/>
                <a:sym typeface="Helvetica Light"/>
                <a:hlinkClick r:id="rId4"/>
              </a:defRPr>
            </a:lvl1pPr>
          </a:lstStyle>
          <a:p>
            <a:pPr lvl="0">
              <a:defRPr sz="1800" u="none">
                <a:solidFill>
                  <a:srgbClr val="000000"/>
                </a:solidFill>
                <a:uFillTx/>
              </a:defRPr>
            </a:pPr>
            <a:r>
              <a:rPr sz="1600" u="sng">
                <a:solidFill>
                  <a:srgbClr val="33B0E4"/>
                </a:solidFill>
                <a:uFill>
                  <a:solidFill>
                    <a:srgbClr val="33B0E4"/>
                  </a:solidFill>
                </a:uFill>
                <a:hlinkClick r:id="rId4"/>
              </a:rPr>
              <a:t>http://cms.web.cern.ch/news/cms-releases-new-batch-research-data-lhc</a:t>
            </a:r>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4</a:t>
            </a:fld>
            <a:endParaRPr lang="en-GB"/>
          </a:p>
        </p:txBody>
      </p:sp>
    </p:spTree>
    <p:extLst>
      <p:ext uri="{BB962C8B-B14F-4D97-AF65-F5344CB8AC3E}">
        <p14:creationId xmlns:p14="http://schemas.microsoft.com/office/powerpoint/2010/main" val="332329873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smtClean="0"/>
              <a:t>CMS Game</a:t>
            </a:r>
            <a:endParaRPr lang="en-GB"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40</a:t>
            </a:fld>
            <a:endParaRPr lang="en-GB"/>
          </a:p>
        </p:txBody>
      </p:sp>
      <p:pic>
        <p:nvPicPr>
          <p:cNvPr id="12" name="Content Placeholder 11" descr="Higgs_Goose_CMSShop.png"/>
          <p:cNvPicPr>
            <a:picLocks noGrp="1" noChangeAspect="1"/>
          </p:cNvPicPr>
          <p:nvPr>
            <p:ph idx="1"/>
          </p:nvPr>
        </p:nvPicPr>
        <p:blipFill>
          <a:blip r:embed="rId2" cstate="screen">
            <a:extLst>
              <a:ext uri="{28A0092B-C50C-407E-A947-70E740481C1C}">
                <a14:useLocalDpi xmlns:a14="http://schemas.microsoft.com/office/drawing/2010/main"/>
              </a:ext>
            </a:extLst>
          </a:blip>
          <a:srcRect l="-8670" r="-8670"/>
          <a:stretch>
            <a:fillRect/>
          </a:stretch>
        </p:blipFill>
        <p:spPr>
          <a:xfrm>
            <a:off x="-216443" y="3547579"/>
            <a:ext cx="5168285" cy="2889146"/>
          </a:xfrm>
        </p:spPr>
      </p:pic>
      <p:sp>
        <p:nvSpPr>
          <p:cNvPr id="13" name="TextBox 12"/>
          <p:cNvSpPr txBox="1"/>
          <p:nvPr/>
        </p:nvSpPr>
        <p:spPr>
          <a:xfrm>
            <a:off x="287338" y="866869"/>
            <a:ext cx="8567737" cy="2585323"/>
          </a:xfrm>
          <a:prstGeom prst="rect">
            <a:avLst/>
          </a:prstGeom>
          <a:noFill/>
        </p:spPr>
        <p:txBody>
          <a:bodyPr wrap="square" rtlCol="0">
            <a:spAutoFit/>
          </a:bodyPr>
          <a:lstStyle/>
          <a:p>
            <a:pPr marL="285750" indent="-285750">
              <a:buClr>
                <a:srgbClr val="67BDDF"/>
              </a:buClr>
              <a:buFont typeface="Wingdings" charset="2"/>
              <a:buChar char="§"/>
            </a:pPr>
            <a:r>
              <a:rPr lang="en-US" dirty="0" smtClean="0"/>
              <a:t>Inspired </a:t>
            </a:r>
            <a:r>
              <a:rPr lang="en-US" dirty="0"/>
              <a:t>by the traditional Game of the </a:t>
            </a:r>
            <a:r>
              <a:rPr lang="en-US" dirty="0" smtClean="0"/>
              <a:t>Goose</a:t>
            </a:r>
          </a:p>
          <a:p>
            <a:pPr marL="285750" indent="-285750">
              <a:buClr>
                <a:srgbClr val="67BDDF"/>
              </a:buClr>
              <a:buFont typeface="Wingdings" charset="2"/>
              <a:buChar char="§"/>
            </a:pPr>
            <a:r>
              <a:rPr lang="en-US" dirty="0"/>
              <a:t>Illustrating CMS activities and </a:t>
            </a:r>
            <a:r>
              <a:rPr lang="en-US" dirty="0" smtClean="0"/>
              <a:t>goals</a:t>
            </a:r>
          </a:p>
          <a:p>
            <a:pPr marL="285750" indent="-285750">
              <a:buClr>
                <a:srgbClr val="67BDDF"/>
              </a:buClr>
              <a:buFont typeface="Wingdings" charset="2"/>
              <a:buChar char="§"/>
            </a:pPr>
            <a:r>
              <a:rPr lang="en-US" dirty="0" smtClean="0"/>
              <a:t>The </a:t>
            </a:r>
            <a:r>
              <a:rPr lang="en-US" dirty="0"/>
              <a:t>underlying idea is that the progress of building and operating a detector at the LHC is similar to the progress of the pawns on the game board it is fast at times, bringing rewards and satisfaction, while sometimes unexpected problems cause delays or even a step back requiring CMS scientists to use all of their skill and creativity to devise new </a:t>
            </a:r>
            <a:r>
              <a:rPr lang="en-US" dirty="0" smtClean="0"/>
              <a:t>solutions.</a:t>
            </a:r>
          </a:p>
          <a:p>
            <a:pPr marL="285750" indent="-285750">
              <a:buClr>
                <a:srgbClr val="67BDDF"/>
              </a:buClr>
              <a:buFont typeface="Wingdings" charset="2"/>
              <a:buChar char="§"/>
            </a:pPr>
            <a:r>
              <a:rPr lang="en-US" dirty="0" smtClean="0"/>
              <a:t>Produced with CMS </a:t>
            </a:r>
            <a:r>
              <a:rPr lang="en-US" dirty="0"/>
              <a:t>Bologna </a:t>
            </a:r>
            <a:r>
              <a:rPr lang="en-US" dirty="0" smtClean="0"/>
              <a:t>group.</a:t>
            </a:r>
            <a:endParaRPr lang="en-US" dirty="0"/>
          </a:p>
        </p:txBody>
      </p:sp>
      <p:pic>
        <p:nvPicPr>
          <p:cNvPr id="14" name="Picture 13" descr="IMG_178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8184" y="3535004"/>
            <a:ext cx="4265523" cy="2889146"/>
          </a:xfrm>
          <a:prstGeom prst="rect">
            <a:avLst/>
          </a:prstGeom>
        </p:spPr>
      </p:pic>
      <p:sp>
        <p:nvSpPr>
          <p:cNvPr id="15" name="TextBox 14"/>
          <p:cNvSpPr txBox="1"/>
          <p:nvPr/>
        </p:nvSpPr>
        <p:spPr>
          <a:xfrm>
            <a:off x="163454" y="3561629"/>
            <a:ext cx="4413261"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smtClean="0"/>
              <a:t>Board game (available for purchase in CMS Secretariat)</a:t>
            </a:r>
            <a:endParaRPr lang="en-US" sz="1200" dirty="0"/>
          </a:p>
        </p:txBody>
      </p:sp>
      <p:sp>
        <p:nvSpPr>
          <p:cNvPr id="16" name="TextBox 15"/>
          <p:cNvSpPr txBox="1"/>
          <p:nvPr/>
        </p:nvSpPr>
        <p:spPr>
          <a:xfrm>
            <a:off x="4828184" y="3549054"/>
            <a:ext cx="4315816"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F</a:t>
            </a:r>
            <a:r>
              <a:rPr lang="en-US" sz="1200" dirty="0" smtClean="0"/>
              <a:t>loor game. Used during events, etc. </a:t>
            </a:r>
            <a:endParaRPr lang="en-US" sz="1200" dirty="0"/>
          </a:p>
        </p:txBody>
      </p:sp>
    </p:spTree>
    <p:extLst>
      <p:ext uri="{BB962C8B-B14F-4D97-AF65-F5344CB8AC3E}">
        <p14:creationId xmlns:p14="http://schemas.microsoft.com/office/powerpoint/2010/main" val="145327536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a:t>
            </a:r>
            <a:r>
              <a:rPr lang="en-US" dirty="0" err="1" smtClean="0"/>
              <a:t>TEDx</a:t>
            </a:r>
            <a:r>
              <a:rPr lang="en-US" dirty="0" smtClean="0"/>
              <a:t> TALKS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pl-PL" smtClean="0"/>
              <a:t>19/05/2016</a:t>
            </a:r>
            <a:endParaRPr lang="en-GB"/>
          </a:p>
        </p:txBody>
      </p:sp>
      <p:sp>
        <p:nvSpPr>
          <p:cNvPr id="5" name="Footer Placeholder 4"/>
          <p:cNvSpPr>
            <a:spLocks noGrp="1"/>
          </p:cNvSpPr>
          <p:nvPr>
            <p:ph type="ftr" sz="quarter" idx="11"/>
          </p:nvPr>
        </p:nvSpPr>
        <p:spPr/>
        <p:txBody>
          <a:bodyPr/>
          <a:lstStyle/>
          <a:p>
            <a:pPr>
              <a:defRPr/>
            </a:pPr>
            <a:r>
              <a:rPr lang="en-GB" smtClean="0"/>
              <a:t>Marzena Lapka, IPPOG meeting, Krakow  </a:t>
            </a:r>
            <a:endParaRPr lang="en-GB"/>
          </a:p>
        </p:txBody>
      </p:sp>
      <p:sp>
        <p:nvSpPr>
          <p:cNvPr id="6" name="Slide Number Placeholder 5"/>
          <p:cNvSpPr>
            <a:spLocks noGrp="1"/>
          </p:cNvSpPr>
          <p:nvPr>
            <p:ph type="sldNum" sz="quarter" idx="12"/>
          </p:nvPr>
        </p:nvSpPr>
        <p:spPr/>
        <p:txBody>
          <a:bodyPr/>
          <a:lstStyle/>
          <a:p>
            <a:pPr>
              <a:defRPr/>
            </a:pPr>
            <a:fld id="{CC63521E-DE6E-8C41-9E9C-4BF272E525E1}" type="slidenum">
              <a:rPr lang="en-GB" smtClean="0"/>
              <a:pPr>
                <a:defRPr/>
              </a:pPr>
              <a:t>41</a:t>
            </a:fld>
            <a:endParaRPr lang="en-GB" dirty="0"/>
          </a:p>
        </p:txBody>
      </p:sp>
    </p:spTree>
    <p:extLst>
      <p:ext uri="{BB962C8B-B14F-4D97-AF65-F5344CB8AC3E}">
        <p14:creationId xmlns:p14="http://schemas.microsoft.com/office/powerpoint/2010/main" val="66186948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err="1" smtClean="0"/>
              <a:t>TEDx</a:t>
            </a:r>
            <a:r>
              <a:rPr lang="en-GB" dirty="0" smtClean="0"/>
              <a:t> Talks</a:t>
            </a:r>
            <a:endParaRPr lang="en-GB"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42</a:t>
            </a:fld>
            <a:endParaRPr lang="en-GB"/>
          </a:p>
        </p:txBody>
      </p:sp>
      <p:sp>
        <p:nvSpPr>
          <p:cNvPr id="2" name="Content Placeholder 1"/>
          <p:cNvSpPr>
            <a:spLocks noGrp="1"/>
          </p:cNvSpPr>
          <p:nvPr>
            <p:ph idx="1"/>
          </p:nvPr>
        </p:nvSpPr>
        <p:spPr>
          <a:xfrm>
            <a:off x="287339" y="3885623"/>
            <a:ext cx="4276804" cy="2572749"/>
          </a:xfrm>
        </p:spPr>
        <p:txBody>
          <a:bodyPr/>
          <a:lstStyle/>
          <a:p>
            <a:pPr marL="0" indent="0">
              <a:buNone/>
            </a:pPr>
            <a:r>
              <a:rPr lang="en-US" sz="1800" dirty="0"/>
              <a:t>Exploring the Higgs-Boson </a:t>
            </a:r>
            <a:r>
              <a:rPr lang="en-US" sz="1800" dirty="0" smtClean="0"/>
              <a:t>Particle</a:t>
            </a:r>
          </a:p>
          <a:p>
            <a:pPr marL="0" indent="0">
              <a:buNone/>
            </a:pPr>
            <a:r>
              <a:rPr lang="en-US" sz="1800" dirty="0" smtClean="0"/>
              <a:t>Dave </a:t>
            </a:r>
            <a:r>
              <a:rPr lang="en-US" sz="1800" dirty="0"/>
              <a:t>Barney </a:t>
            </a:r>
            <a:endParaRPr lang="en-US" sz="1800" dirty="0" smtClean="0"/>
          </a:p>
          <a:p>
            <a:pPr marL="0" indent="0">
              <a:buNone/>
            </a:pPr>
            <a:endParaRPr lang="en-US" sz="1800" dirty="0"/>
          </a:p>
          <a:p>
            <a:pPr marL="0" indent="0">
              <a:buNone/>
            </a:pPr>
            <a:r>
              <a:rPr lang="en-US" sz="1800" dirty="0" smtClean="0"/>
              <a:t>@</a:t>
            </a:r>
            <a:r>
              <a:rPr lang="en-US" sz="1800" dirty="0" err="1" smtClean="0"/>
              <a:t>TEDxYouth</a:t>
            </a:r>
            <a:r>
              <a:rPr lang="en-US" sz="1800" dirty="0" err="1"/>
              <a:t>@</a:t>
            </a:r>
            <a:r>
              <a:rPr lang="en-US" sz="1800" dirty="0" err="1" smtClean="0"/>
              <a:t>Zurich</a:t>
            </a:r>
            <a:endParaRPr lang="en-US" sz="1800" dirty="0" smtClean="0"/>
          </a:p>
          <a:p>
            <a:pPr marL="0" indent="0">
              <a:buNone/>
            </a:pPr>
            <a:r>
              <a:rPr lang="en-US" sz="1800" dirty="0" smtClean="0"/>
              <a:t>21 April 2015, Zurich, Switzerland</a:t>
            </a:r>
            <a:endParaRPr lang="en-US" sz="1800" dirty="0"/>
          </a:p>
          <a:p>
            <a:pPr marL="0" indent="0">
              <a:buNone/>
            </a:pPr>
            <a:r>
              <a:rPr lang="en-US" sz="1800" dirty="0">
                <a:hlinkClick r:id="rId2"/>
              </a:rPr>
              <a:t>http://tedxtalks.ted.com/video/Exploring-the-Higgs-Boson-</a:t>
            </a:r>
            <a:r>
              <a:rPr lang="en-US" sz="1800" dirty="0" smtClean="0">
                <a:hlinkClick r:id="rId2"/>
              </a:rPr>
              <a:t>Parti</a:t>
            </a:r>
            <a:r>
              <a:rPr lang="en-US" sz="1800" dirty="0" smtClean="0"/>
              <a:t> </a:t>
            </a:r>
            <a:endParaRPr lang="en-US" sz="1800" dirty="0"/>
          </a:p>
        </p:txBody>
      </p:sp>
      <p:pic>
        <p:nvPicPr>
          <p:cNvPr id="3" name="Picture 2" descr="Screen Shot 2016-05-27 at 15.54.54.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7338" y="1443159"/>
            <a:ext cx="4276804" cy="2442464"/>
          </a:xfrm>
          <a:prstGeom prst="rect">
            <a:avLst/>
          </a:prstGeom>
        </p:spPr>
      </p:pic>
      <p:pic>
        <p:nvPicPr>
          <p:cNvPr id="17" name="Picture 16" descr="12472525_10153312815381555_5521000257541081150_n.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75131" y="1443159"/>
            <a:ext cx="4180733" cy="2434406"/>
          </a:xfrm>
          <a:prstGeom prst="rect">
            <a:avLst/>
          </a:prstGeom>
        </p:spPr>
      </p:pic>
      <p:sp>
        <p:nvSpPr>
          <p:cNvPr id="8" name="TextBox 7"/>
          <p:cNvSpPr txBox="1"/>
          <p:nvPr/>
        </p:nvSpPr>
        <p:spPr>
          <a:xfrm>
            <a:off x="4674342" y="3885623"/>
            <a:ext cx="4180733" cy="2585323"/>
          </a:xfrm>
          <a:prstGeom prst="rect">
            <a:avLst/>
          </a:prstGeom>
          <a:noFill/>
        </p:spPr>
        <p:txBody>
          <a:bodyPr wrap="square" rtlCol="0">
            <a:spAutoFit/>
          </a:bodyPr>
          <a:lstStyle/>
          <a:p>
            <a:r>
              <a:rPr lang="en-US" dirty="0">
                <a:solidFill>
                  <a:schemeClr val="tx2"/>
                </a:solidFill>
              </a:rPr>
              <a:t>How to turn LHC data into </a:t>
            </a:r>
            <a:r>
              <a:rPr lang="en-US" dirty="0" smtClean="0">
                <a:solidFill>
                  <a:schemeClr val="tx2"/>
                </a:solidFill>
              </a:rPr>
              <a:t>music </a:t>
            </a:r>
            <a:r>
              <a:rPr lang="en-US" dirty="0" err="1">
                <a:solidFill>
                  <a:schemeClr val="tx2"/>
                </a:solidFill>
              </a:rPr>
              <a:t>Angelos</a:t>
            </a:r>
            <a:r>
              <a:rPr lang="en-US" dirty="0">
                <a:solidFill>
                  <a:schemeClr val="tx2"/>
                </a:solidFill>
              </a:rPr>
              <a:t> </a:t>
            </a:r>
            <a:r>
              <a:rPr lang="en-US" dirty="0" err="1" smtClean="0">
                <a:solidFill>
                  <a:schemeClr val="tx2"/>
                </a:solidFill>
              </a:rPr>
              <a:t>Alexopolos</a:t>
            </a:r>
            <a:r>
              <a:rPr lang="en-US" dirty="0" smtClean="0">
                <a:solidFill>
                  <a:schemeClr val="tx2"/>
                </a:solidFill>
              </a:rPr>
              <a:t> </a:t>
            </a:r>
            <a:br>
              <a:rPr lang="en-US" dirty="0" smtClean="0">
                <a:solidFill>
                  <a:schemeClr val="tx2"/>
                </a:solidFill>
              </a:rPr>
            </a:br>
            <a:r>
              <a:rPr lang="en-US" dirty="0" err="1" smtClean="0">
                <a:solidFill>
                  <a:schemeClr val="tx2"/>
                </a:solidFill>
              </a:rPr>
              <a:t>Konstantinos</a:t>
            </a:r>
            <a:r>
              <a:rPr lang="en-US" dirty="0" smtClean="0">
                <a:solidFill>
                  <a:schemeClr val="tx2"/>
                </a:solidFill>
              </a:rPr>
              <a:t> </a:t>
            </a:r>
            <a:r>
              <a:rPr lang="en-US" dirty="0" err="1" smtClean="0">
                <a:solidFill>
                  <a:schemeClr val="tx2"/>
                </a:solidFill>
              </a:rPr>
              <a:t>Vasilakos</a:t>
            </a:r>
            <a:endParaRPr lang="en-US" dirty="0" smtClean="0">
              <a:solidFill>
                <a:schemeClr val="tx2"/>
              </a:solidFill>
            </a:endParaRPr>
          </a:p>
          <a:p>
            <a:endParaRPr lang="en-US" dirty="0" smtClean="0">
              <a:solidFill>
                <a:schemeClr val="tx2"/>
              </a:solidFill>
            </a:endParaRPr>
          </a:p>
          <a:p>
            <a:r>
              <a:rPr lang="en-US" dirty="0" smtClean="0">
                <a:solidFill>
                  <a:schemeClr val="tx2"/>
                </a:solidFill>
              </a:rPr>
              <a:t>@</a:t>
            </a:r>
            <a:r>
              <a:rPr lang="en-US" dirty="0" err="1" smtClean="0">
                <a:solidFill>
                  <a:schemeClr val="tx2"/>
                </a:solidFill>
              </a:rPr>
              <a:t>TEDxAUEB</a:t>
            </a:r>
            <a:r>
              <a:rPr lang="en-US" dirty="0" smtClean="0">
                <a:solidFill>
                  <a:schemeClr val="tx2"/>
                </a:solidFill>
              </a:rPr>
              <a:t>  </a:t>
            </a:r>
          </a:p>
          <a:p>
            <a:r>
              <a:rPr lang="en-US" dirty="0" smtClean="0">
                <a:solidFill>
                  <a:schemeClr val="tx2"/>
                </a:solidFill>
              </a:rPr>
              <a:t>5 </a:t>
            </a:r>
            <a:r>
              <a:rPr lang="en-US" dirty="0">
                <a:solidFill>
                  <a:schemeClr val="tx2"/>
                </a:solidFill>
              </a:rPr>
              <a:t>Mar 2016, Athens, Greece</a:t>
            </a:r>
          </a:p>
          <a:p>
            <a:pPr marL="0" indent="0">
              <a:buNone/>
            </a:pPr>
            <a:r>
              <a:rPr lang="en-US" u="sng" dirty="0">
                <a:hlinkClick r:id="rId5"/>
              </a:rPr>
              <a:t>https://www.youtube.com/watch?v=</a:t>
            </a:r>
            <a:r>
              <a:rPr lang="en-US" u="sng" dirty="0" smtClean="0">
                <a:hlinkClick r:id="rId5"/>
              </a:rPr>
              <a:t>wqnWPNiu9jI</a:t>
            </a:r>
            <a:r>
              <a:rPr lang="en-US" u="sng" dirty="0" smtClean="0"/>
              <a:t> </a:t>
            </a:r>
            <a:endParaRPr lang="en-US" u="sng" dirty="0"/>
          </a:p>
          <a:p>
            <a:endParaRPr lang="en-US" dirty="0"/>
          </a:p>
        </p:txBody>
      </p:sp>
    </p:spTree>
    <p:extLst>
      <p:ext uri="{BB962C8B-B14F-4D97-AF65-F5344CB8AC3E}">
        <p14:creationId xmlns:p14="http://schemas.microsoft.com/office/powerpoint/2010/main" val="415452659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Brochures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pl-PL" smtClean="0"/>
              <a:t>19/05/2016</a:t>
            </a:r>
            <a:endParaRPr lang="en-GB"/>
          </a:p>
        </p:txBody>
      </p:sp>
      <p:sp>
        <p:nvSpPr>
          <p:cNvPr id="5" name="Footer Placeholder 4"/>
          <p:cNvSpPr>
            <a:spLocks noGrp="1"/>
          </p:cNvSpPr>
          <p:nvPr>
            <p:ph type="ftr" sz="quarter" idx="11"/>
          </p:nvPr>
        </p:nvSpPr>
        <p:spPr/>
        <p:txBody>
          <a:bodyPr/>
          <a:lstStyle/>
          <a:p>
            <a:pPr>
              <a:defRPr/>
            </a:pPr>
            <a:r>
              <a:rPr lang="en-GB" smtClean="0"/>
              <a:t>Marzena Lapka, IPPOG meeting, Krakow  </a:t>
            </a:r>
            <a:endParaRPr lang="en-GB"/>
          </a:p>
        </p:txBody>
      </p:sp>
      <p:sp>
        <p:nvSpPr>
          <p:cNvPr id="6" name="Slide Number Placeholder 5"/>
          <p:cNvSpPr>
            <a:spLocks noGrp="1"/>
          </p:cNvSpPr>
          <p:nvPr>
            <p:ph type="sldNum" sz="quarter" idx="12"/>
          </p:nvPr>
        </p:nvSpPr>
        <p:spPr/>
        <p:txBody>
          <a:bodyPr/>
          <a:lstStyle/>
          <a:p>
            <a:pPr>
              <a:defRPr/>
            </a:pPr>
            <a:fld id="{CC63521E-DE6E-8C41-9E9C-4BF272E525E1}" type="slidenum">
              <a:rPr lang="en-GB" smtClean="0"/>
              <a:pPr>
                <a:defRPr/>
              </a:pPr>
              <a:t>43</a:t>
            </a:fld>
            <a:endParaRPr lang="en-GB" dirty="0"/>
          </a:p>
        </p:txBody>
      </p:sp>
    </p:spTree>
    <p:extLst>
      <p:ext uri="{BB962C8B-B14F-4D97-AF65-F5344CB8AC3E}">
        <p14:creationId xmlns:p14="http://schemas.microsoft.com/office/powerpoint/2010/main" val="294319129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smtClean="0"/>
              <a:t>New Brochures</a:t>
            </a:r>
            <a:endParaRPr lang="en-GB"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44</a:t>
            </a:fld>
            <a:endParaRPr lang="en-GB"/>
          </a:p>
        </p:txBody>
      </p:sp>
      <p:pic>
        <p:nvPicPr>
          <p:cNvPr id="10" name="Picture 9" descr="Screen Shot 2016-05-27 at 16.13.22.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3694101"/>
            <a:ext cx="4161792" cy="1874958"/>
          </a:xfrm>
          <a:prstGeom prst="rect">
            <a:avLst/>
          </a:prstGeom>
        </p:spPr>
      </p:pic>
      <p:pic>
        <p:nvPicPr>
          <p:cNvPr id="11" name="Picture 10" descr="Screen Shot 2016-05-27 at 16.13.08.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1793" y="2862902"/>
            <a:ext cx="4564142" cy="2014494"/>
          </a:xfrm>
          <a:prstGeom prst="rect">
            <a:avLst/>
          </a:prstGeom>
        </p:spPr>
      </p:pic>
      <p:pic>
        <p:nvPicPr>
          <p:cNvPr id="12" name="Picture 11" descr="Screen Shot 2016-05-27 at 16.12.51.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014" y="709296"/>
            <a:ext cx="5494573" cy="2478816"/>
          </a:xfrm>
          <a:prstGeom prst="rect">
            <a:avLst/>
          </a:prstGeom>
        </p:spPr>
      </p:pic>
      <p:sp>
        <p:nvSpPr>
          <p:cNvPr id="13" name="TextBox 12"/>
          <p:cNvSpPr txBox="1"/>
          <p:nvPr/>
        </p:nvSpPr>
        <p:spPr>
          <a:xfrm>
            <a:off x="5738807" y="1270110"/>
            <a:ext cx="3288889" cy="646331"/>
          </a:xfrm>
          <a:prstGeom prst="rect">
            <a:avLst/>
          </a:prstGeom>
          <a:noFill/>
        </p:spPr>
        <p:txBody>
          <a:bodyPr wrap="square" rtlCol="0">
            <a:spAutoFit/>
          </a:bodyPr>
          <a:lstStyle/>
          <a:p>
            <a:r>
              <a:rPr lang="en-US" dirty="0" smtClean="0"/>
              <a:t>Each brochure focuses on different subject</a:t>
            </a:r>
            <a:r>
              <a:rPr lang="en-US" dirty="0" smtClean="0"/>
              <a:t>:</a:t>
            </a:r>
            <a:endParaRPr lang="en-US" dirty="0" smtClean="0"/>
          </a:p>
        </p:txBody>
      </p:sp>
      <p:sp>
        <p:nvSpPr>
          <p:cNvPr id="2" name="TextBox 1"/>
          <p:cNvSpPr txBox="1"/>
          <p:nvPr/>
        </p:nvSpPr>
        <p:spPr>
          <a:xfrm>
            <a:off x="5738807" y="5067657"/>
            <a:ext cx="2967479" cy="369332"/>
          </a:xfrm>
          <a:prstGeom prst="rect">
            <a:avLst/>
          </a:prstGeom>
          <a:noFill/>
        </p:spPr>
        <p:txBody>
          <a:bodyPr wrap="none" rtlCol="0">
            <a:spAutoFit/>
          </a:bodyPr>
          <a:lstStyle/>
          <a:p>
            <a:r>
              <a:rPr lang="en-US" dirty="0">
                <a:hlinkClick r:id="rId5"/>
              </a:rPr>
              <a:t>Science and Technology</a:t>
            </a:r>
            <a:r>
              <a:rPr lang="en-US" dirty="0"/>
              <a:t> </a:t>
            </a:r>
          </a:p>
        </p:txBody>
      </p:sp>
      <p:sp>
        <p:nvSpPr>
          <p:cNvPr id="3" name="Rectangle 2"/>
          <p:cNvSpPr/>
          <p:nvPr/>
        </p:nvSpPr>
        <p:spPr>
          <a:xfrm>
            <a:off x="1897743" y="627939"/>
            <a:ext cx="2549571" cy="369332"/>
          </a:xfrm>
          <a:prstGeom prst="rect">
            <a:avLst/>
          </a:prstGeom>
        </p:spPr>
        <p:txBody>
          <a:bodyPr wrap="none">
            <a:spAutoFit/>
          </a:bodyPr>
          <a:lstStyle/>
          <a:p>
            <a:pPr>
              <a:buClr>
                <a:srgbClr val="67BDDF"/>
              </a:buClr>
            </a:pPr>
            <a:r>
              <a:rPr lang="en-US" dirty="0">
                <a:hlinkClick r:id="rId6"/>
              </a:rPr>
              <a:t>Global Collaboration</a:t>
            </a:r>
            <a:r>
              <a:rPr lang="en-US" dirty="0"/>
              <a:t> </a:t>
            </a:r>
          </a:p>
        </p:txBody>
      </p:sp>
      <p:sp>
        <p:nvSpPr>
          <p:cNvPr id="8" name="TextBox 7"/>
          <p:cNvSpPr txBox="1"/>
          <p:nvPr/>
        </p:nvSpPr>
        <p:spPr>
          <a:xfrm>
            <a:off x="649783" y="3210539"/>
            <a:ext cx="2522746" cy="369332"/>
          </a:xfrm>
          <a:prstGeom prst="rect">
            <a:avLst/>
          </a:prstGeom>
          <a:noFill/>
        </p:spPr>
        <p:txBody>
          <a:bodyPr wrap="none" rtlCol="0">
            <a:spAutoFit/>
          </a:bodyPr>
          <a:lstStyle/>
          <a:p>
            <a:r>
              <a:rPr lang="en-US" dirty="0">
                <a:hlinkClick r:id="rId7"/>
              </a:rPr>
              <a:t>Fundamental </a:t>
            </a:r>
            <a:r>
              <a:rPr lang="en-US" dirty="0" smtClean="0">
                <a:hlinkClick r:id="rId7"/>
              </a:rPr>
              <a:t>Physics</a:t>
            </a:r>
            <a:endParaRPr lang="en-US" dirty="0"/>
          </a:p>
        </p:txBody>
      </p:sp>
    </p:spTree>
    <p:extLst>
      <p:ext uri="{BB962C8B-B14F-4D97-AF65-F5344CB8AC3E}">
        <p14:creationId xmlns:p14="http://schemas.microsoft.com/office/powerpoint/2010/main" val="317513770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Upcoming priorities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pl-PL" smtClean="0"/>
              <a:t>19/05/2016</a:t>
            </a:r>
            <a:endParaRPr lang="en-GB"/>
          </a:p>
        </p:txBody>
      </p:sp>
      <p:sp>
        <p:nvSpPr>
          <p:cNvPr id="5" name="Footer Placeholder 4"/>
          <p:cNvSpPr>
            <a:spLocks noGrp="1"/>
          </p:cNvSpPr>
          <p:nvPr>
            <p:ph type="ftr" sz="quarter" idx="11"/>
          </p:nvPr>
        </p:nvSpPr>
        <p:spPr/>
        <p:txBody>
          <a:bodyPr/>
          <a:lstStyle/>
          <a:p>
            <a:pPr>
              <a:defRPr/>
            </a:pPr>
            <a:r>
              <a:rPr lang="en-GB" smtClean="0"/>
              <a:t>Marzena Lapka, IPPOG meeting, Krakow  </a:t>
            </a:r>
            <a:endParaRPr lang="en-GB"/>
          </a:p>
        </p:txBody>
      </p:sp>
      <p:sp>
        <p:nvSpPr>
          <p:cNvPr id="6" name="Slide Number Placeholder 5"/>
          <p:cNvSpPr>
            <a:spLocks noGrp="1"/>
          </p:cNvSpPr>
          <p:nvPr>
            <p:ph type="sldNum" sz="quarter" idx="12"/>
          </p:nvPr>
        </p:nvSpPr>
        <p:spPr/>
        <p:txBody>
          <a:bodyPr/>
          <a:lstStyle/>
          <a:p>
            <a:pPr>
              <a:defRPr/>
            </a:pPr>
            <a:fld id="{CC63521E-DE6E-8C41-9E9C-4BF272E525E1}" type="slidenum">
              <a:rPr lang="en-GB" smtClean="0"/>
              <a:pPr>
                <a:defRPr/>
              </a:pPr>
              <a:t>45</a:t>
            </a:fld>
            <a:endParaRPr lang="en-GB" dirty="0"/>
          </a:p>
        </p:txBody>
      </p:sp>
    </p:spTree>
    <p:extLst>
      <p:ext uri="{BB962C8B-B14F-4D97-AF65-F5344CB8AC3E}">
        <p14:creationId xmlns:p14="http://schemas.microsoft.com/office/powerpoint/2010/main" val="30886659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rgbClr val="67BDDF"/>
              </a:buClr>
              <a:buFont typeface="Wingdings" charset="2"/>
              <a:buChar char="§"/>
            </a:pPr>
            <a:r>
              <a:rPr lang="en-US" dirty="0" smtClean="0"/>
              <a:t>Preparations for ICHEP</a:t>
            </a:r>
          </a:p>
          <a:p>
            <a:pPr lvl="1"/>
            <a:r>
              <a:rPr lang="en-US" dirty="0" smtClean="0"/>
              <a:t>Communication of physics results</a:t>
            </a:r>
          </a:p>
          <a:p>
            <a:pPr marL="457200" lvl="1" indent="0">
              <a:buNone/>
            </a:pPr>
            <a:endParaRPr lang="en-US" dirty="0" smtClean="0"/>
          </a:p>
          <a:p>
            <a:pPr>
              <a:buClr>
                <a:srgbClr val="67BDDF"/>
              </a:buClr>
            </a:pPr>
            <a:r>
              <a:rPr lang="en-US" dirty="0" smtClean="0"/>
              <a:t>Release of CMS Public Website</a:t>
            </a:r>
          </a:p>
          <a:p>
            <a:pPr marL="0" indent="0">
              <a:buNone/>
            </a:pPr>
            <a:endParaRPr lang="en-US" dirty="0" smtClean="0"/>
          </a:p>
          <a:p>
            <a:pPr>
              <a:buClr>
                <a:srgbClr val="67BDDF"/>
              </a:buClr>
            </a:pPr>
            <a:r>
              <a:rPr lang="en-US" dirty="0" smtClean="0"/>
              <a:t>CMS participation in outreach sessions</a:t>
            </a:r>
          </a:p>
          <a:p>
            <a:pPr lvl="1"/>
            <a:r>
              <a:rPr lang="en-US" dirty="0" smtClean="0"/>
              <a:t>LHCP (June) </a:t>
            </a:r>
          </a:p>
          <a:p>
            <a:pPr lvl="1"/>
            <a:r>
              <a:rPr lang="en-US" dirty="0" smtClean="0"/>
              <a:t>ICHEP (August)</a:t>
            </a:r>
            <a:endParaRPr lang="en-US" dirty="0"/>
          </a:p>
          <a:p>
            <a:endParaRPr lang="en-US" dirty="0"/>
          </a:p>
        </p:txBody>
      </p:sp>
      <p:sp>
        <p:nvSpPr>
          <p:cNvPr id="4" name="Text Placeholder 3"/>
          <p:cNvSpPr>
            <a:spLocks noGrp="1"/>
          </p:cNvSpPr>
          <p:nvPr>
            <p:ph type="body" sz="quarter" idx="13"/>
          </p:nvPr>
        </p:nvSpPr>
        <p:spPr/>
        <p:txBody>
          <a:bodyPr/>
          <a:lstStyle/>
          <a:p>
            <a:r>
              <a:rPr lang="en-US" dirty="0" smtClean="0"/>
              <a:t>Upcoming priorities</a:t>
            </a:r>
            <a:endParaRPr lang="en-US" dirty="0"/>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46</a:t>
            </a:fld>
            <a:endParaRPr lang="en-GB"/>
          </a:p>
        </p:txBody>
      </p:sp>
    </p:spTree>
    <p:extLst>
      <p:ext uri="{BB962C8B-B14F-4D97-AF65-F5344CB8AC3E}">
        <p14:creationId xmlns:p14="http://schemas.microsoft.com/office/powerpoint/2010/main" val="435305650"/>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9571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MULTIMEDIA</a:t>
            </a:r>
            <a:endParaRPr lang="en-US" dirty="0"/>
          </a:p>
        </p:txBody>
      </p:sp>
      <p:sp>
        <p:nvSpPr>
          <p:cNvPr id="3" name="Date Placeholder 2"/>
          <p:cNvSpPr>
            <a:spLocks noGrp="1"/>
          </p:cNvSpPr>
          <p:nvPr>
            <p:ph type="dt" sz="half" idx="10"/>
          </p:nvPr>
        </p:nvSpPr>
        <p:spPr/>
        <p:txBody>
          <a:bodyPr/>
          <a:lstStyle/>
          <a:p>
            <a:pPr>
              <a:defRPr/>
            </a:pPr>
            <a:r>
              <a:rPr lang="pl-PL" smtClean="0"/>
              <a:t>19/05/2016</a:t>
            </a:r>
            <a:endParaRPr lang="en-GB"/>
          </a:p>
        </p:txBody>
      </p:sp>
      <p:sp>
        <p:nvSpPr>
          <p:cNvPr id="4" name="Footer Placeholder 3"/>
          <p:cNvSpPr>
            <a:spLocks noGrp="1"/>
          </p:cNvSpPr>
          <p:nvPr>
            <p:ph type="ftr" sz="quarter" idx="11"/>
          </p:nvPr>
        </p:nvSpPr>
        <p:spPr/>
        <p:txBody>
          <a:bodyPr/>
          <a:lstStyle/>
          <a:p>
            <a:pPr>
              <a:defRPr/>
            </a:pPr>
            <a:r>
              <a:rPr lang="en-GB" smtClean="0"/>
              <a:t>Marzena Lapka, IPPOG meeting, Krakow  </a:t>
            </a:r>
            <a:endParaRPr lang="en-GB"/>
          </a:p>
        </p:txBody>
      </p:sp>
      <p:sp>
        <p:nvSpPr>
          <p:cNvPr id="5" name="Slide Number Placeholder 4"/>
          <p:cNvSpPr>
            <a:spLocks noGrp="1"/>
          </p:cNvSpPr>
          <p:nvPr>
            <p:ph type="sldNum" sz="quarter" idx="12"/>
          </p:nvPr>
        </p:nvSpPr>
        <p:spPr/>
        <p:txBody>
          <a:bodyPr/>
          <a:lstStyle/>
          <a:p>
            <a:pPr>
              <a:defRPr/>
            </a:pPr>
            <a:fld id="{CC63521E-DE6E-8C41-9E9C-4BF272E525E1}" type="slidenum">
              <a:rPr lang="en-GB" smtClean="0"/>
              <a:pPr>
                <a:defRPr/>
              </a:pPr>
              <a:t>5</a:t>
            </a:fld>
            <a:endParaRPr lang="en-GB" dirty="0"/>
          </a:p>
        </p:txBody>
      </p:sp>
    </p:spTree>
    <p:extLst>
      <p:ext uri="{BB962C8B-B14F-4D97-AF65-F5344CB8AC3E}">
        <p14:creationId xmlns:p14="http://schemas.microsoft.com/office/powerpoint/2010/main" val="37516693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Multimedia</a:t>
            </a:r>
            <a:endParaRPr lang="en-US" dirty="0"/>
          </a:p>
        </p:txBody>
      </p:sp>
      <p:sp>
        <p:nvSpPr>
          <p:cNvPr id="14" name="TextBox 13"/>
          <p:cNvSpPr txBox="1"/>
          <p:nvPr/>
        </p:nvSpPr>
        <p:spPr>
          <a:xfrm>
            <a:off x="2" y="170687"/>
            <a:ext cx="5766628" cy="1077218"/>
          </a:xfrm>
          <a:prstGeom prst="rect">
            <a:avLst/>
          </a:prstGeom>
          <a:noFill/>
        </p:spPr>
        <p:txBody>
          <a:bodyPr wrap="square" rtlCol="0">
            <a:spAutoFit/>
          </a:bodyPr>
          <a:lstStyle/>
          <a:p>
            <a:pPr algn="ctr"/>
            <a:r>
              <a:rPr lang="pl-PL" sz="3200" b="1" dirty="0">
                <a:solidFill>
                  <a:srgbClr val="67BDDF"/>
                </a:solidFill>
              </a:rPr>
              <a:t>4 </a:t>
            </a:r>
            <a:r>
              <a:rPr lang="pl-PL" sz="3200" b="1" dirty="0" err="1">
                <a:solidFill>
                  <a:srgbClr val="67BDDF"/>
                </a:solidFill>
              </a:rPr>
              <a:t>clips</a:t>
            </a:r>
            <a:r>
              <a:rPr lang="pl-PL" sz="3200" b="1" dirty="0">
                <a:solidFill>
                  <a:srgbClr val="67BDDF"/>
                </a:solidFill>
              </a:rPr>
              <a:t> </a:t>
            </a:r>
            <a:r>
              <a:rPr lang="pl-PL" sz="3200" b="1" dirty="0" err="1">
                <a:solidFill>
                  <a:srgbClr val="67BDDF"/>
                </a:solidFill>
              </a:rPr>
              <a:t>produced</a:t>
            </a:r>
            <a:r>
              <a:rPr lang="pl-PL" sz="3200" b="1" dirty="0">
                <a:solidFill>
                  <a:srgbClr val="67BDDF"/>
                </a:solidFill>
              </a:rPr>
              <a:t> for CMS 3D </a:t>
            </a:r>
            <a:r>
              <a:rPr lang="pl-PL" sz="3200" b="1" dirty="0" err="1">
                <a:solidFill>
                  <a:srgbClr val="67BDDF"/>
                </a:solidFill>
              </a:rPr>
              <a:t>cinema</a:t>
            </a:r>
            <a:r>
              <a:rPr lang="pl-PL" sz="3200" b="1" dirty="0">
                <a:solidFill>
                  <a:srgbClr val="67BDDF"/>
                </a:solidFill>
              </a:rPr>
              <a:t> </a:t>
            </a:r>
            <a:r>
              <a:rPr lang="pl-PL" sz="3200" b="1" dirty="0" err="1">
                <a:solidFill>
                  <a:srgbClr val="67BDDF"/>
                </a:solidFill>
              </a:rPr>
              <a:t>at</a:t>
            </a:r>
            <a:r>
              <a:rPr lang="pl-PL" sz="3200" b="1" dirty="0">
                <a:solidFill>
                  <a:srgbClr val="67BDDF"/>
                </a:solidFill>
              </a:rPr>
              <a:t> P5</a:t>
            </a:r>
            <a:endParaRPr lang="en-US" sz="3200" b="1" dirty="0">
              <a:solidFill>
                <a:srgbClr val="67BDDF"/>
              </a:solidFill>
            </a:endParaRP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grpSp>
        <p:nvGrpSpPr>
          <p:cNvPr id="32" name="Group 101"/>
          <p:cNvGrpSpPr/>
          <p:nvPr/>
        </p:nvGrpSpPr>
        <p:grpSpPr>
          <a:xfrm>
            <a:off x="6158381" y="1828061"/>
            <a:ext cx="2696694" cy="4521462"/>
            <a:chOff x="0" y="0"/>
            <a:chExt cx="3341049" cy="5992357"/>
          </a:xfrm>
          <a:effectLst>
            <a:outerShdw blurRad="50800" dist="38100" dir="16200000" rotWithShape="0">
              <a:prstClr val="black">
                <a:alpha val="40000"/>
              </a:prstClr>
            </a:outerShdw>
          </a:effectLst>
        </p:grpSpPr>
        <p:pic>
          <p:nvPicPr>
            <p:cNvPr id="33" name="pasted-image-small.png"/>
            <p:cNvPicPr/>
            <p:nvPr/>
          </p:nvPicPr>
          <p:blipFill>
            <a:blip r:embed="rId2" cstate="screen">
              <a:extLst>
                <a:ext uri="{28A0092B-C50C-407E-A947-70E740481C1C}">
                  <a14:useLocalDpi xmlns:a14="http://schemas.microsoft.com/office/drawing/2010/main"/>
                </a:ext>
              </a:extLst>
            </a:blip>
            <a:stretch>
              <a:fillRect/>
            </a:stretch>
          </p:blipFill>
          <p:spPr>
            <a:xfrm>
              <a:off x="776" y="0"/>
              <a:ext cx="3339498" cy="1878468"/>
            </a:xfrm>
            <a:prstGeom prst="rect">
              <a:avLst/>
            </a:prstGeom>
            <a:ln w="12700" cap="flat">
              <a:noFill/>
              <a:miter lim="400000"/>
            </a:ln>
            <a:effectLst/>
          </p:spPr>
        </p:pic>
        <p:pic>
          <p:nvPicPr>
            <p:cNvPr id="34" name="frame-50-small.png"/>
            <p:cNvPicPr/>
            <p:nvPr/>
          </p:nvPicPr>
          <p:blipFill>
            <a:blip r:embed="rId3" cstate="screen">
              <a:extLst>
                <a:ext uri="{28A0092B-C50C-407E-A947-70E740481C1C}">
                  <a14:useLocalDpi xmlns:a14="http://schemas.microsoft.com/office/drawing/2010/main"/>
                </a:ext>
              </a:extLst>
            </a:blip>
            <a:stretch>
              <a:fillRect/>
            </a:stretch>
          </p:blipFill>
          <p:spPr>
            <a:xfrm>
              <a:off x="0" y="2056508"/>
              <a:ext cx="3341050" cy="1879341"/>
            </a:xfrm>
            <a:prstGeom prst="rect">
              <a:avLst/>
            </a:prstGeom>
            <a:ln w="12700" cap="flat">
              <a:noFill/>
              <a:miter lim="400000"/>
            </a:ln>
            <a:effectLst/>
          </p:spPr>
        </p:pic>
        <p:pic>
          <p:nvPicPr>
            <p:cNvPr id="35" name="pasted-image-small.png"/>
            <p:cNvPicPr/>
            <p:nvPr/>
          </p:nvPicPr>
          <p:blipFill>
            <a:blip r:embed="rId4" cstate="screen">
              <a:extLst>
                <a:ext uri="{28A0092B-C50C-407E-A947-70E740481C1C}">
                  <a14:useLocalDpi xmlns:a14="http://schemas.microsoft.com/office/drawing/2010/main"/>
                </a:ext>
              </a:extLst>
            </a:blip>
            <a:stretch>
              <a:fillRect/>
            </a:stretch>
          </p:blipFill>
          <p:spPr>
            <a:xfrm>
              <a:off x="776" y="4113889"/>
              <a:ext cx="3339498" cy="1878469"/>
            </a:xfrm>
            <a:prstGeom prst="rect">
              <a:avLst/>
            </a:prstGeom>
            <a:ln w="12700" cap="flat">
              <a:noFill/>
              <a:miter lim="400000"/>
            </a:ln>
            <a:effectLst/>
          </p:spPr>
        </p:pic>
      </p:grpSp>
      <p:grpSp>
        <p:nvGrpSpPr>
          <p:cNvPr id="36" name="Group 107"/>
          <p:cNvGrpSpPr/>
          <p:nvPr/>
        </p:nvGrpSpPr>
        <p:grpSpPr>
          <a:xfrm>
            <a:off x="3276921" y="1828061"/>
            <a:ext cx="2489707" cy="4521463"/>
            <a:chOff x="0" y="0"/>
            <a:chExt cx="3339497" cy="6049786"/>
          </a:xfrm>
          <a:effectLst>
            <a:outerShdw blurRad="50800" dist="38100" dir="16200000" rotWithShape="0">
              <a:prstClr val="black">
                <a:alpha val="40000"/>
              </a:prstClr>
            </a:outerShdw>
          </a:effectLst>
        </p:grpSpPr>
        <p:pic>
          <p:nvPicPr>
            <p:cNvPr id="37" name="pasted-image-small.png"/>
            <p:cNvPicPr/>
            <p:nvPr/>
          </p:nvPicPr>
          <p:blipFill>
            <a:blip r:embed="rId5" cstate="screen">
              <a:extLst>
                <a:ext uri="{28A0092B-C50C-407E-A947-70E740481C1C}">
                  <a14:useLocalDpi xmlns:a14="http://schemas.microsoft.com/office/drawing/2010/main"/>
                </a:ext>
              </a:extLst>
            </a:blip>
            <a:stretch>
              <a:fillRect/>
            </a:stretch>
          </p:blipFill>
          <p:spPr>
            <a:xfrm>
              <a:off x="0" y="0"/>
              <a:ext cx="3339498" cy="1878468"/>
            </a:xfrm>
            <a:prstGeom prst="rect">
              <a:avLst/>
            </a:prstGeom>
            <a:ln w="12700" cap="flat">
              <a:noFill/>
              <a:miter lim="400000"/>
            </a:ln>
            <a:effectLst/>
          </p:spPr>
        </p:pic>
        <p:pic>
          <p:nvPicPr>
            <p:cNvPr id="38" name="pasted-image-small.png"/>
            <p:cNvPicPr/>
            <p:nvPr/>
          </p:nvPicPr>
          <p:blipFill>
            <a:blip r:embed="rId6" cstate="screen">
              <a:extLst>
                <a:ext uri="{28A0092B-C50C-407E-A947-70E740481C1C}">
                  <a14:useLocalDpi xmlns:a14="http://schemas.microsoft.com/office/drawing/2010/main"/>
                </a:ext>
              </a:extLst>
            </a:blip>
            <a:stretch>
              <a:fillRect/>
            </a:stretch>
          </p:blipFill>
          <p:spPr>
            <a:xfrm>
              <a:off x="0" y="2058876"/>
              <a:ext cx="3339498" cy="1878468"/>
            </a:xfrm>
            <a:prstGeom prst="rect">
              <a:avLst/>
            </a:prstGeom>
            <a:ln w="12700" cap="flat">
              <a:noFill/>
              <a:miter lim="400000"/>
            </a:ln>
            <a:effectLst/>
          </p:spPr>
        </p:pic>
        <p:pic>
          <p:nvPicPr>
            <p:cNvPr id="39" name="pasted-image-small.png"/>
            <p:cNvPicPr/>
            <p:nvPr/>
          </p:nvPicPr>
          <p:blipFill>
            <a:blip r:embed="rId7" cstate="screen">
              <a:extLst>
                <a:ext uri="{28A0092B-C50C-407E-A947-70E740481C1C}">
                  <a14:useLocalDpi xmlns:a14="http://schemas.microsoft.com/office/drawing/2010/main"/>
                </a:ext>
              </a:extLst>
            </a:blip>
            <a:stretch>
              <a:fillRect/>
            </a:stretch>
          </p:blipFill>
          <p:spPr>
            <a:xfrm>
              <a:off x="0" y="4171319"/>
              <a:ext cx="3339498" cy="1878468"/>
            </a:xfrm>
            <a:prstGeom prst="rect">
              <a:avLst/>
            </a:prstGeom>
            <a:ln w="12700" cap="flat">
              <a:noFill/>
              <a:miter lim="400000"/>
            </a:ln>
            <a:effectLst/>
          </p:spPr>
        </p:pic>
      </p:grpSp>
      <p:grpSp>
        <p:nvGrpSpPr>
          <p:cNvPr id="40" name="Group 113"/>
          <p:cNvGrpSpPr/>
          <p:nvPr/>
        </p:nvGrpSpPr>
        <p:grpSpPr>
          <a:xfrm>
            <a:off x="311010" y="1828061"/>
            <a:ext cx="2565828" cy="4521463"/>
            <a:chOff x="0" y="0"/>
            <a:chExt cx="3339496" cy="5991075"/>
          </a:xfrm>
          <a:effectLst>
            <a:outerShdw blurRad="50800" dist="38100" dir="16200000" rotWithShape="0">
              <a:prstClr val="black">
                <a:alpha val="40000"/>
              </a:prstClr>
            </a:outerShdw>
          </a:effectLst>
        </p:grpSpPr>
        <p:pic>
          <p:nvPicPr>
            <p:cNvPr id="41" name="pasted-image-small.png"/>
            <p:cNvPicPr/>
            <p:nvPr/>
          </p:nvPicPr>
          <p:blipFill>
            <a:blip r:embed="rId8" cstate="screen">
              <a:extLst>
                <a:ext uri="{28A0092B-C50C-407E-A947-70E740481C1C}">
                  <a14:useLocalDpi xmlns:a14="http://schemas.microsoft.com/office/drawing/2010/main"/>
                </a:ext>
              </a:extLst>
            </a:blip>
            <a:stretch>
              <a:fillRect/>
            </a:stretch>
          </p:blipFill>
          <p:spPr>
            <a:xfrm>
              <a:off x="0" y="4112608"/>
              <a:ext cx="3339497" cy="1878468"/>
            </a:xfrm>
            <a:prstGeom prst="rect">
              <a:avLst/>
            </a:prstGeom>
            <a:ln/>
          </p:spPr>
          <p:style>
            <a:lnRef idx="1">
              <a:schemeClr val="dk1"/>
            </a:lnRef>
            <a:fillRef idx="2">
              <a:schemeClr val="dk1"/>
            </a:fillRef>
            <a:effectRef idx="1">
              <a:schemeClr val="dk1"/>
            </a:effectRef>
            <a:fontRef idx="minor">
              <a:schemeClr val="dk1"/>
            </a:fontRef>
          </p:style>
        </p:pic>
        <p:pic>
          <p:nvPicPr>
            <p:cNvPr id="42" name="pasted-image-small.png"/>
            <p:cNvPicPr/>
            <p:nvPr/>
          </p:nvPicPr>
          <p:blipFill>
            <a:blip r:embed="rId9" cstate="screen">
              <a:extLst>
                <a:ext uri="{28A0092B-C50C-407E-A947-70E740481C1C}">
                  <a14:useLocalDpi xmlns:a14="http://schemas.microsoft.com/office/drawing/2010/main"/>
                </a:ext>
              </a:extLst>
            </a:blip>
            <a:stretch>
              <a:fillRect/>
            </a:stretch>
          </p:blipFill>
          <p:spPr>
            <a:xfrm>
              <a:off x="0" y="0"/>
              <a:ext cx="3339497" cy="1878468"/>
            </a:xfrm>
            <a:prstGeom prst="rect">
              <a:avLst/>
            </a:prstGeom>
            <a:ln/>
          </p:spPr>
          <p:style>
            <a:lnRef idx="1">
              <a:schemeClr val="dk1"/>
            </a:lnRef>
            <a:fillRef idx="2">
              <a:schemeClr val="dk1"/>
            </a:fillRef>
            <a:effectRef idx="1">
              <a:schemeClr val="dk1"/>
            </a:effectRef>
            <a:fontRef idx="minor">
              <a:schemeClr val="dk1"/>
            </a:fontRef>
          </p:style>
        </p:pic>
        <p:pic>
          <p:nvPicPr>
            <p:cNvPr id="43" name="pasted-image-small.png"/>
            <p:cNvPicPr/>
            <p:nvPr/>
          </p:nvPicPr>
          <p:blipFill>
            <a:blip r:embed="rId10" cstate="screen">
              <a:extLst>
                <a:ext uri="{28A0092B-C50C-407E-A947-70E740481C1C}">
                  <a14:useLocalDpi xmlns:a14="http://schemas.microsoft.com/office/drawing/2010/main"/>
                </a:ext>
              </a:extLst>
            </a:blip>
            <a:stretch>
              <a:fillRect/>
            </a:stretch>
          </p:blipFill>
          <p:spPr>
            <a:xfrm>
              <a:off x="0" y="2056304"/>
              <a:ext cx="3339497" cy="1878468"/>
            </a:xfrm>
            <a:prstGeom prst="rect">
              <a:avLst/>
            </a:prstGeom>
            <a:ln/>
          </p:spPr>
          <p:style>
            <a:lnRef idx="1">
              <a:schemeClr val="dk1"/>
            </a:lnRef>
            <a:fillRef idx="2">
              <a:schemeClr val="dk1"/>
            </a:fillRef>
            <a:effectRef idx="1">
              <a:schemeClr val="dk1"/>
            </a:effectRef>
            <a:fontRef idx="minor">
              <a:schemeClr val="dk1"/>
            </a:fontRef>
          </p:style>
        </p:pic>
      </p:grpSp>
      <p:sp>
        <p:nvSpPr>
          <p:cNvPr id="44" name="TextBox 43"/>
          <p:cNvSpPr txBox="1"/>
          <p:nvPr/>
        </p:nvSpPr>
        <p:spPr>
          <a:xfrm>
            <a:off x="4135754" y="1104786"/>
            <a:ext cx="5008246" cy="723275"/>
          </a:xfrm>
          <a:prstGeom prst="rect">
            <a:avLst/>
          </a:prstGeom>
          <a:noFill/>
        </p:spPr>
        <p:txBody>
          <a:bodyPr wrap="square" rtlCol="0">
            <a:spAutoFit/>
          </a:bodyPr>
          <a:lstStyle/>
          <a:p>
            <a:pPr marL="305180" lvl="0" indent="-305180" defTabSz="406908">
              <a:spcBef>
                <a:spcPts val="600"/>
              </a:spcBef>
              <a:buFont typeface="Wingdings" charset="2"/>
              <a:buChar char="§"/>
              <a:defRPr sz="1800">
                <a:solidFill>
                  <a:srgbClr val="000000"/>
                </a:solidFill>
              </a:defRPr>
            </a:pPr>
            <a:r>
              <a:rPr lang="en-US" dirty="0">
                <a:solidFill>
                  <a:srgbClr val="50515D"/>
                </a:solidFill>
              </a:rPr>
              <a:t>T</a:t>
            </a:r>
            <a:r>
              <a:rPr lang="en-US" dirty="0" smtClean="0">
                <a:solidFill>
                  <a:srgbClr val="50515D"/>
                </a:solidFill>
              </a:rPr>
              <a:t>hree </a:t>
            </a:r>
            <a:r>
              <a:rPr lang="en-US" dirty="0">
                <a:solidFill>
                  <a:srgbClr val="50515D"/>
                </a:solidFill>
              </a:rPr>
              <a:t>4-lepton Higgs candidate events </a:t>
            </a:r>
          </a:p>
          <a:p>
            <a:pPr marL="305180" lvl="0" indent="-305180" defTabSz="406908">
              <a:spcBef>
                <a:spcPts val="600"/>
              </a:spcBef>
              <a:buFont typeface="Wingdings" charset="2"/>
              <a:buChar char="§"/>
              <a:defRPr sz="1800">
                <a:solidFill>
                  <a:srgbClr val="000000"/>
                </a:solidFill>
              </a:defRPr>
            </a:pPr>
            <a:r>
              <a:rPr lang="en-US" dirty="0">
                <a:solidFill>
                  <a:srgbClr val="50515D"/>
                </a:solidFill>
              </a:rPr>
              <a:t>O</a:t>
            </a:r>
            <a:r>
              <a:rPr lang="en-US" dirty="0" smtClean="0">
                <a:solidFill>
                  <a:srgbClr val="50515D"/>
                </a:solidFill>
              </a:rPr>
              <a:t>ne </a:t>
            </a:r>
            <a:r>
              <a:rPr lang="en-US" dirty="0">
                <a:solidFill>
                  <a:srgbClr val="50515D"/>
                </a:solidFill>
              </a:rPr>
              <a:t>di-photon Higgs candidate </a:t>
            </a:r>
            <a:r>
              <a:rPr lang="en-US" dirty="0" smtClean="0">
                <a:solidFill>
                  <a:srgbClr val="50515D"/>
                </a:solidFill>
              </a:rPr>
              <a:t>event</a:t>
            </a:r>
            <a:endParaRPr lang="en-US" dirty="0">
              <a:solidFill>
                <a:srgbClr val="50515D"/>
              </a:solidFill>
            </a:endParaRPr>
          </a:p>
        </p:txBody>
      </p:sp>
      <p:sp>
        <p:nvSpPr>
          <p:cNvPr id="7" name="Slide Number Placeholder 6"/>
          <p:cNvSpPr>
            <a:spLocks noGrp="1"/>
          </p:cNvSpPr>
          <p:nvPr>
            <p:ph type="sldNum" sz="quarter" idx="16"/>
          </p:nvPr>
        </p:nvSpPr>
        <p:spPr/>
        <p:txBody>
          <a:bodyPr/>
          <a:lstStyle/>
          <a:p>
            <a:pPr>
              <a:defRPr/>
            </a:pPr>
            <a:fld id="{953519B0-10BF-EE4C-8EAC-15F149E33CF9}" type="slidenum">
              <a:rPr lang="en-GB" smtClean="0"/>
              <a:pPr>
                <a:defRPr/>
              </a:pPr>
              <a:t>6</a:t>
            </a:fld>
            <a:endParaRPr lang="en-GB"/>
          </a:p>
        </p:txBody>
      </p:sp>
    </p:spTree>
    <p:extLst>
      <p:ext uri="{BB962C8B-B14F-4D97-AF65-F5344CB8AC3E}">
        <p14:creationId xmlns:p14="http://schemas.microsoft.com/office/powerpoint/2010/main" val="31520305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Multimedia</a:t>
            </a:r>
            <a:endParaRPr lang="en-US" dirty="0"/>
          </a:p>
        </p:txBody>
      </p:sp>
      <p:sp>
        <p:nvSpPr>
          <p:cNvPr id="14" name="TextBox 13"/>
          <p:cNvSpPr txBox="1"/>
          <p:nvPr/>
        </p:nvSpPr>
        <p:spPr>
          <a:xfrm>
            <a:off x="1" y="892314"/>
            <a:ext cx="9143999" cy="584776"/>
          </a:xfrm>
          <a:prstGeom prst="rect">
            <a:avLst/>
          </a:prstGeom>
          <a:noFill/>
        </p:spPr>
        <p:txBody>
          <a:bodyPr wrap="square" rtlCol="0">
            <a:spAutoFit/>
          </a:bodyPr>
          <a:lstStyle/>
          <a:p>
            <a:pPr algn="ctr"/>
            <a:r>
              <a:rPr lang="en-US" sz="3200" b="1" dirty="0">
                <a:solidFill>
                  <a:srgbClr val="67BDDF"/>
                </a:solidFill>
              </a:rPr>
              <a:t>Williamson Gallery in Pasadena, California</a:t>
            </a: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27" name="Shape 118"/>
          <p:cNvSpPr/>
          <p:nvPr/>
        </p:nvSpPr>
        <p:spPr>
          <a:xfrm>
            <a:off x="287338" y="1477090"/>
            <a:ext cx="8818329" cy="1200329"/>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p>
            <a:pPr marL="285750" lvl="0" indent="-285750">
              <a:buFont typeface="Arial"/>
              <a:buChar char="•"/>
              <a:defRPr>
                <a:solidFill>
                  <a:srgbClr val="000000"/>
                </a:solidFill>
              </a:defRPr>
            </a:pPr>
            <a:r>
              <a:rPr lang="en-US" dirty="0" smtClean="0">
                <a:solidFill>
                  <a:srgbClr val="73B85B"/>
                </a:solidFill>
              </a:rPr>
              <a:t>UNCERTAINTY</a:t>
            </a:r>
            <a:r>
              <a:rPr lang="en-US" dirty="0" smtClean="0">
                <a:solidFill>
                  <a:srgbClr val="1E1F52"/>
                </a:solidFill>
              </a:rPr>
              <a:t> exhibition </a:t>
            </a:r>
            <a:r>
              <a:rPr lang="en-US" b="1" dirty="0" smtClean="0">
                <a:solidFill>
                  <a:srgbClr val="1E1F52"/>
                </a:solidFill>
              </a:rPr>
              <a:t>October </a:t>
            </a:r>
            <a:r>
              <a:rPr lang="en-US" b="1" dirty="0">
                <a:solidFill>
                  <a:srgbClr val="1E1F52"/>
                </a:solidFill>
              </a:rPr>
              <a:t>13, 2016 -</a:t>
            </a:r>
            <a:r>
              <a:rPr lang="en-US" b="1" dirty="0" smtClean="0">
                <a:solidFill>
                  <a:srgbClr val="1E1F52"/>
                </a:solidFill>
              </a:rPr>
              <a:t> </a:t>
            </a:r>
            <a:r>
              <a:rPr lang="en-US" b="1" dirty="0">
                <a:solidFill>
                  <a:srgbClr val="1E1F52"/>
                </a:solidFill>
              </a:rPr>
              <a:t>January 15, </a:t>
            </a:r>
            <a:r>
              <a:rPr lang="en-US" b="1" dirty="0" smtClean="0">
                <a:solidFill>
                  <a:srgbClr val="1E1F52"/>
                </a:solidFill>
              </a:rPr>
              <a:t>2017</a:t>
            </a:r>
          </a:p>
          <a:p>
            <a:pPr marL="285750" indent="-285750">
              <a:buFont typeface="Arial"/>
              <a:buChar char="•"/>
              <a:defRPr>
                <a:solidFill>
                  <a:srgbClr val="000000"/>
                </a:solidFill>
              </a:defRPr>
            </a:pPr>
            <a:r>
              <a:rPr lang="en-US" dirty="0" smtClean="0">
                <a:solidFill>
                  <a:srgbClr val="1E1F52"/>
                </a:solidFill>
              </a:rPr>
              <a:t>Multiple </a:t>
            </a:r>
            <a:r>
              <a:rPr lang="en-US" dirty="0">
                <a:solidFill>
                  <a:srgbClr val="1E1F52"/>
                </a:solidFill>
              </a:rPr>
              <a:t>works of art, objects, and artifacts that ignite curiosity about the </a:t>
            </a:r>
            <a:r>
              <a:rPr lang="en-US" dirty="0" smtClean="0">
                <a:solidFill>
                  <a:srgbClr val="1E1F52"/>
                </a:solidFill>
              </a:rPr>
              <a:t>different meanings </a:t>
            </a:r>
            <a:r>
              <a:rPr lang="en-US" dirty="0">
                <a:solidFill>
                  <a:srgbClr val="1E1F52"/>
                </a:solidFill>
              </a:rPr>
              <a:t>engaged by "uncertainty" in science and in common usage. </a:t>
            </a:r>
          </a:p>
        </p:txBody>
      </p:sp>
      <p:pic>
        <p:nvPicPr>
          <p:cNvPr id="28" name="Screen Shot 2016-01-22 at 4.50.50 PM.png"/>
          <p:cNvPicPr/>
          <p:nvPr/>
        </p:nvPicPr>
        <p:blipFill>
          <a:blip r:embed="rId2" cstate="screen">
            <a:extLst>
              <a:ext uri="{28A0092B-C50C-407E-A947-70E740481C1C}">
                <a14:useLocalDpi xmlns:a14="http://schemas.microsoft.com/office/drawing/2010/main"/>
              </a:ext>
            </a:extLst>
          </a:blip>
          <a:stretch>
            <a:fillRect/>
          </a:stretch>
        </p:blipFill>
        <p:spPr>
          <a:xfrm>
            <a:off x="325671" y="2748405"/>
            <a:ext cx="3692067" cy="3196967"/>
          </a:xfrm>
          <a:prstGeom prst="rect">
            <a:avLst/>
          </a:prstGeom>
          <a:ln w="12700">
            <a:miter lim="400000"/>
          </a:ln>
          <a:effectLst>
            <a:outerShdw blurRad="101600" dist="25400" dir="5400000" rotWithShape="0">
              <a:srgbClr val="000000">
                <a:alpha val="75000"/>
              </a:srgbClr>
            </a:outerShdw>
          </a:effectLst>
        </p:spPr>
      </p:pic>
      <p:sp>
        <p:nvSpPr>
          <p:cNvPr id="29" name="Shape 124"/>
          <p:cNvSpPr/>
          <p:nvPr/>
        </p:nvSpPr>
        <p:spPr>
          <a:xfrm>
            <a:off x="4665781" y="5422152"/>
            <a:ext cx="3365263" cy="523220"/>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p>
            <a:pPr lvl="0">
              <a:buSzPct val="100000"/>
              <a:defRPr>
                <a:solidFill>
                  <a:srgbClr val="000000"/>
                </a:solidFill>
              </a:defRPr>
            </a:pPr>
            <a:r>
              <a:rPr sz="1400" u="sng" dirty="0" smtClean="0">
                <a:solidFill>
                  <a:srgbClr val="33B0E4"/>
                </a:solidFill>
                <a:uFill>
                  <a:solidFill>
                    <a:srgbClr val="33B0E4"/>
                  </a:solidFill>
                </a:uFill>
                <a:hlinkClick r:id="rId3"/>
              </a:rPr>
              <a:t>https</a:t>
            </a:r>
            <a:r>
              <a:rPr sz="1400" u="sng" dirty="0">
                <a:solidFill>
                  <a:srgbClr val="33B0E4"/>
                </a:solidFill>
                <a:uFill>
                  <a:solidFill>
                    <a:srgbClr val="33B0E4"/>
                  </a:solidFill>
                </a:uFill>
                <a:hlinkClick r:id="rId3"/>
              </a:rPr>
              <a:t>://cds.cern.ch/record/2126012</a:t>
            </a:r>
            <a:endParaRPr sz="1400" dirty="0">
              <a:solidFill>
                <a:srgbClr val="1E1F52"/>
              </a:solidFill>
            </a:endParaRPr>
          </a:p>
          <a:p>
            <a:pPr marL="180473" lvl="0" indent="-180473">
              <a:buSzPct val="100000"/>
              <a:buChar char="•"/>
              <a:defRPr>
                <a:solidFill>
                  <a:srgbClr val="000000"/>
                </a:solidFill>
              </a:defRPr>
            </a:pPr>
            <a:endParaRPr sz="1400" dirty="0">
              <a:solidFill>
                <a:srgbClr val="1E1F52"/>
              </a:solidFill>
            </a:endParaRPr>
          </a:p>
        </p:txBody>
      </p:sp>
      <p:sp>
        <p:nvSpPr>
          <p:cNvPr id="30" name="Shape 125"/>
          <p:cNvSpPr/>
          <p:nvPr/>
        </p:nvSpPr>
        <p:spPr>
          <a:xfrm>
            <a:off x="287338" y="6060778"/>
            <a:ext cx="8341346" cy="467040"/>
          </a:xfrm>
          <a:prstGeom prst="rect">
            <a:avLst/>
          </a:prstGeom>
          <a:ln/>
          <a:extLst>
            <a:ext uri="{C572A759-6A51-4108-AA02-DFA0A04FC94B}">
              <ma14:wrappingTextBoxFlag xmlns:ma14="http://schemas.microsoft.com/office/mac/drawingml/2011/main" val="1"/>
            </a:ext>
          </a:extLst>
        </p:spPr>
        <p:style>
          <a:lnRef idx="2">
            <a:schemeClr val="accent1"/>
          </a:lnRef>
          <a:fillRef idx="1">
            <a:schemeClr val="lt1"/>
          </a:fillRef>
          <a:effectRef idx="0">
            <a:schemeClr val="accent1"/>
          </a:effectRef>
          <a:fontRef idx="minor">
            <a:schemeClr val="dk1"/>
          </a:fontRef>
        </p:style>
        <p:txBody>
          <a:bodyPr lIns="45719" rIns="45719">
            <a:spAutoFit/>
          </a:bodyPr>
          <a:lstStyle/>
          <a:p>
            <a:pPr lvl="0">
              <a:defRPr>
                <a:solidFill>
                  <a:srgbClr val="000000"/>
                </a:solidFill>
              </a:defRPr>
            </a:pPr>
            <a:r>
              <a:rPr sz="1300" dirty="0">
                <a:solidFill>
                  <a:srgbClr val="1E1F52"/>
                </a:solidFill>
              </a:rPr>
              <a:t>More information: </a:t>
            </a:r>
            <a:r>
              <a:rPr sz="1300" u="sng" dirty="0">
                <a:solidFill>
                  <a:srgbClr val="33B0E4"/>
                </a:solidFill>
                <a:uFill>
                  <a:solidFill>
                    <a:srgbClr val="33B0E4"/>
                  </a:solidFill>
                </a:uFill>
                <a:hlinkClick r:id="rId4"/>
              </a:rPr>
              <a:t>https://cms-docdb.cern.ch/cgi-bin/DocDB/ShowDocument?docid=12792</a:t>
            </a:r>
            <a:r>
              <a:rPr sz="1300" dirty="0">
                <a:solidFill>
                  <a:srgbClr val="1E1F52"/>
                </a:solidFill>
              </a:rPr>
              <a:t>; A version with the CMS logo is available on CDS </a:t>
            </a:r>
            <a:r>
              <a:rPr sz="1300" u="sng" dirty="0">
                <a:solidFill>
                  <a:srgbClr val="33B0E4"/>
                </a:solidFill>
                <a:uFill>
                  <a:solidFill>
                    <a:srgbClr val="33B0E4"/>
                  </a:solidFill>
                </a:uFill>
                <a:hlinkClick r:id="rId5"/>
              </a:rPr>
              <a:t>https://cds.cern.ch/record/2126016</a:t>
            </a:r>
            <a:r>
              <a:rPr sz="1300" dirty="0">
                <a:solidFill>
                  <a:srgbClr val="1E1F52"/>
                </a:solidFill>
              </a:rPr>
              <a:t> </a:t>
            </a:r>
          </a:p>
        </p:txBody>
      </p:sp>
      <p:sp>
        <p:nvSpPr>
          <p:cNvPr id="31" name="TextBox 30"/>
          <p:cNvSpPr txBox="1"/>
          <p:nvPr/>
        </p:nvSpPr>
        <p:spPr>
          <a:xfrm>
            <a:off x="4522595" y="2931412"/>
            <a:ext cx="4332480" cy="2031325"/>
          </a:xfrm>
          <a:prstGeom prst="rect">
            <a:avLst/>
          </a:prstGeom>
          <a:noFill/>
        </p:spPr>
        <p:txBody>
          <a:bodyPr wrap="square" rtlCol="0">
            <a:spAutoFit/>
          </a:bodyPr>
          <a:lstStyle/>
          <a:p>
            <a:pPr lvl="0">
              <a:defRPr>
                <a:solidFill>
                  <a:srgbClr val="000000"/>
                </a:solidFill>
              </a:defRPr>
            </a:pPr>
            <a:r>
              <a:rPr lang="en-US" dirty="0" smtClean="0">
                <a:solidFill>
                  <a:srgbClr val="1E1F52"/>
                </a:solidFill>
              </a:rPr>
              <a:t>In </a:t>
            </a:r>
            <a:r>
              <a:rPr lang="en-US" dirty="0">
                <a:solidFill>
                  <a:srgbClr val="1E1F52"/>
                </a:solidFill>
              </a:rPr>
              <a:t>the exhibition, it is anticipated that a video sequence drawn from 3-D particle collision </a:t>
            </a:r>
            <a:r>
              <a:rPr lang="en-US" dirty="0" smtClean="0">
                <a:solidFill>
                  <a:srgbClr val="1E1F52"/>
                </a:solidFill>
              </a:rPr>
              <a:t>imagery </a:t>
            </a:r>
            <a:r>
              <a:rPr lang="en-US" dirty="0">
                <a:solidFill>
                  <a:srgbClr val="1E1F52"/>
                </a:solidFill>
              </a:rPr>
              <a:t>at CERN's LHC will be featured in a room-sized projection onto a gallery wall </a:t>
            </a:r>
            <a:r>
              <a:rPr lang="en-US" dirty="0" smtClean="0">
                <a:solidFill>
                  <a:srgbClr val="1E1F52"/>
                </a:solidFill>
              </a:rPr>
              <a:t>or </a:t>
            </a:r>
            <a:r>
              <a:rPr lang="en-US" dirty="0">
                <a:solidFill>
                  <a:srgbClr val="1E1F52"/>
                </a:solidFill>
              </a:rPr>
              <a:t>rear-screen, in a continuously looping cycle</a:t>
            </a:r>
            <a:r>
              <a:rPr lang="en-US" dirty="0" smtClean="0">
                <a:solidFill>
                  <a:srgbClr val="1E1F52"/>
                </a:solidFill>
              </a:rPr>
              <a:t>.</a:t>
            </a:r>
            <a:endParaRPr lang="en-US" dirty="0">
              <a:solidFill>
                <a:srgbClr val="1E1F52"/>
              </a:solidFill>
            </a:endParaRPr>
          </a:p>
        </p:txBody>
      </p:sp>
      <p:sp>
        <p:nvSpPr>
          <p:cNvPr id="2" name="Slide Number Placeholder 1"/>
          <p:cNvSpPr>
            <a:spLocks noGrp="1"/>
          </p:cNvSpPr>
          <p:nvPr>
            <p:ph type="sldNum" sz="quarter" idx="16"/>
          </p:nvPr>
        </p:nvSpPr>
        <p:spPr/>
        <p:txBody>
          <a:bodyPr/>
          <a:lstStyle/>
          <a:p>
            <a:pPr>
              <a:defRPr/>
            </a:pPr>
            <a:fld id="{953519B0-10BF-EE4C-8EAC-15F149E33CF9}" type="slidenum">
              <a:rPr lang="en-GB" smtClean="0"/>
              <a:pPr>
                <a:defRPr/>
              </a:pPr>
              <a:t>7</a:t>
            </a:fld>
            <a:endParaRPr lang="en-GB"/>
          </a:p>
        </p:txBody>
      </p:sp>
    </p:spTree>
    <p:extLst>
      <p:ext uri="{BB962C8B-B14F-4D97-AF65-F5344CB8AC3E}">
        <p14:creationId xmlns:p14="http://schemas.microsoft.com/office/powerpoint/2010/main" val="27168915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Multimedia</a:t>
            </a:r>
            <a:endParaRPr lang="en-US" dirty="0"/>
          </a:p>
        </p:txBody>
      </p:sp>
      <p:sp>
        <p:nvSpPr>
          <p:cNvPr id="14" name="TextBox 13"/>
          <p:cNvSpPr txBox="1"/>
          <p:nvPr/>
        </p:nvSpPr>
        <p:spPr>
          <a:xfrm>
            <a:off x="1086577" y="892314"/>
            <a:ext cx="7573419" cy="707886"/>
          </a:xfrm>
          <a:prstGeom prst="rect">
            <a:avLst/>
          </a:prstGeom>
          <a:noFill/>
        </p:spPr>
        <p:txBody>
          <a:bodyPr wrap="square" rtlCol="0">
            <a:spAutoFit/>
          </a:bodyPr>
          <a:lstStyle/>
          <a:p>
            <a:r>
              <a:rPr lang="en-US" sz="4000" b="1" dirty="0">
                <a:solidFill>
                  <a:srgbClr val="67BDDF"/>
                </a:solidFill>
              </a:rPr>
              <a:t>Film about LHC and CERN</a:t>
            </a: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sp>
        <p:nvSpPr>
          <p:cNvPr id="24" name="Shape 129"/>
          <p:cNvSpPr txBox="1">
            <a:spLocks/>
          </p:cNvSpPr>
          <p:nvPr/>
        </p:nvSpPr>
        <p:spPr bwMode="auto">
          <a:xfrm>
            <a:off x="5492457" y="2105852"/>
            <a:ext cx="3362618" cy="240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Wingdings" charset="0"/>
              <a:buChar char="§"/>
              <a:defRPr sz="3200" kern="1200">
                <a:solidFill>
                  <a:srgbClr val="50515D"/>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rgbClr val="50515D"/>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Wingdings" charset="0"/>
              <a:buChar char="§"/>
              <a:defRPr sz="2400" kern="1200">
                <a:solidFill>
                  <a:srgbClr val="50515D"/>
                </a:solidFill>
                <a:latin typeface="Century Gothic"/>
                <a:ea typeface="ＭＳ Ｐゴシック" charset="0"/>
                <a:cs typeface="Century Gothic"/>
              </a:defRPr>
            </a:lvl3pPr>
            <a:lvl4pPr marL="1600200" indent="-228600" algn="l" defTabSz="457200" rtl="0" eaLnBrk="1" fontAlgn="base" hangingPunct="1">
              <a:spcBef>
                <a:spcPct val="20000"/>
              </a:spcBef>
              <a:spcAft>
                <a:spcPct val="0"/>
              </a:spcAft>
              <a:buFont typeface="Arial" charset="0"/>
              <a:buChar char="–"/>
              <a:defRPr sz="2000" kern="1200">
                <a:solidFill>
                  <a:srgbClr val="50515D"/>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Wingdings" charset="0"/>
              <a:buChar char="§"/>
              <a:defRPr sz="2000" kern="1200">
                <a:solidFill>
                  <a:srgbClr val="50515D"/>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320039">
              <a:spcBef>
                <a:spcPts val="500"/>
              </a:spcBef>
              <a:buFont typeface="Wingdings" charset="0"/>
              <a:buNone/>
              <a:defRPr sz="1800">
                <a:solidFill>
                  <a:srgbClr val="000000"/>
                </a:solidFill>
              </a:defRPr>
            </a:pPr>
            <a:r>
              <a:rPr lang="pl-PL" sz="2400" smtClean="0">
                <a:solidFill>
                  <a:schemeClr val="tx2"/>
                </a:solidFill>
              </a:rPr>
              <a:t>120 images of CMS collisions were produced for </a:t>
            </a:r>
            <a:r>
              <a:rPr lang="pl-PL" sz="2240" b="1" smtClean="0">
                <a:solidFill>
                  <a:schemeClr val="tx2"/>
                </a:solidFill>
              </a:rPr>
              <a:t>Valerio Jalongo</a:t>
            </a:r>
            <a:r>
              <a:rPr lang="pl-PL" sz="2240" smtClean="0">
                <a:solidFill>
                  <a:schemeClr val="tx2"/>
                </a:solidFill>
              </a:rPr>
              <a:t>, an Italian filmmaker working on a film about the LHC and CERN.</a:t>
            </a:r>
            <a:endParaRPr lang="pl-PL" sz="2240" dirty="0" smtClean="0">
              <a:solidFill>
                <a:schemeClr val="tx2"/>
              </a:solidFill>
            </a:endParaRPr>
          </a:p>
        </p:txBody>
      </p:sp>
      <p:pic>
        <p:nvPicPr>
          <p:cNvPr id="25" name="f117.png"/>
          <p:cNvPicPr/>
          <p:nvPr/>
        </p:nvPicPr>
        <p:blipFill>
          <a:blip r:embed="rId2" cstate="screen">
            <a:extLst>
              <a:ext uri="{28A0092B-C50C-407E-A947-70E740481C1C}">
                <a14:useLocalDpi xmlns:a14="http://schemas.microsoft.com/office/drawing/2010/main"/>
              </a:ext>
            </a:extLst>
          </a:blip>
          <a:stretch>
            <a:fillRect/>
          </a:stretch>
        </p:blipFill>
        <p:spPr>
          <a:xfrm>
            <a:off x="287999" y="2105852"/>
            <a:ext cx="4961956" cy="2954095"/>
          </a:xfrm>
          <a:prstGeom prst="rect">
            <a:avLst/>
          </a:prstGeom>
          <a:ln>
            <a:noFill/>
          </a:ln>
          <a:effectLst>
            <a:outerShdw blurRad="292100" dist="139700" dir="2700000" algn="tl" rotWithShape="0">
              <a:srgbClr val="333333">
                <a:alpha val="65000"/>
              </a:srgbClr>
            </a:outerShdw>
          </a:effectLst>
        </p:spPr>
      </p:pic>
      <p:sp>
        <p:nvSpPr>
          <p:cNvPr id="26" name="TextBox 25"/>
          <p:cNvSpPr txBox="1"/>
          <p:nvPr/>
        </p:nvSpPr>
        <p:spPr>
          <a:xfrm>
            <a:off x="5328260" y="5116529"/>
            <a:ext cx="3526815" cy="1328569"/>
          </a:xfrm>
          <a:prstGeom prst="rect">
            <a:avLst/>
          </a:prstGeom>
          <a:noFill/>
        </p:spPr>
        <p:txBody>
          <a:bodyPr wrap="square" rtlCol="0">
            <a:spAutoFit/>
          </a:bodyPr>
          <a:lstStyle/>
          <a:p>
            <a:pPr marL="742950" lvl="1" indent="-285750" defTabSz="320039">
              <a:spcBef>
                <a:spcPts val="500"/>
              </a:spcBef>
              <a:buFont typeface="Wingdings" charset="2"/>
              <a:buChar char="§"/>
              <a:defRPr sz="1800">
                <a:solidFill>
                  <a:srgbClr val="000000"/>
                </a:solidFill>
              </a:defRPr>
            </a:pPr>
            <a:r>
              <a:rPr lang="pl-PL" dirty="0" smtClean="0">
                <a:solidFill>
                  <a:srgbClr val="1E1F52"/>
                </a:solidFill>
              </a:rPr>
              <a:t>SVG format</a:t>
            </a:r>
          </a:p>
          <a:p>
            <a:pPr marL="742950" lvl="1" indent="-285750" defTabSz="320039">
              <a:spcBef>
                <a:spcPts val="500"/>
              </a:spcBef>
              <a:buFont typeface="Wingdings" charset="2"/>
              <a:buChar char="§"/>
              <a:defRPr sz="1800">
                <a:solidFill>
                  <a:srgbClr val="000000"/>
                </a:solidFill>
              </a:defRPr>
            </a:pPr>
            <a:r>
              <a:rPr lang="pl-PL" dirty="0" err="1" smtClean="0">
                <a:solidFill>
                  <a:srgbClr val="1E1F52"/>
                </a:solidFill>
              </a:rPr>
              <a:t>collisions</a:t>
            </a:r>
            <a:r>
              <a:rPr lang="pl-PL" dirty="0" smtClean="0">
                <a:solidFill>
                  <a:srgbClr val="1E1F52"/>
                </a:solidFill>
              </a:rPr>
              <a:t> </a:t>
            </a:r>
            <a:r>
              <a:rPr lang="pl-PL" dirty="0">
                <a:solidFill>
                  <a:srgbClr val="1E1F52"/>
                </a:solidFill>
              </a:rPr>
              <a:t>on </a:t>
            </a:r>
            <a:r>
              <a:rPr lang="pl-PL" dirty="0" err="1">
                <a:solidFill>
                  <a:srgbClr val="1E1F52"/>
                </a:solidFill>
              </a:rPr>
              <a:t>July</a:t>
            </a:r>
            <a:r>
              <a:rPr lang="pl-PL" dirty="0">
                <a:solidFill>
                  <a:srgbClr val="1E1F52"/>
                </a:solidFill>
              </a:rPr>
              <a:t> 7 2015 </a:t>
            </a:r>
            <a:endParaRPr lang="pl-PL" dirty="0" smtClean="0">
              <a:solidFill>
                <a:srgbClr val="1E1F52"/>
              </a:solidFill>
            </a:endParaRPr>
          </a:p>
          <a:p>
            <a:pPr marL="742950" lvl="1" indent="-285750" defTabSz="320039">
              <a:spcBef>
                <a:spcPts val="500"/>
              </a:spcBef>
              <a:buFont typeface="Wingdings" charset="2"/>
              <a:buChar char="§"/>
              <a:defRPr sz="1800">
                <a:solidFill>
                  <a:srgbClr val="000000"/>
                </a:solidFill>
              </a:defRPr>
            </a:pPr>
            <a:r>
              <a:rPr lang="pl-PL" dirty="0" smtClean="0">
                <a:solidFill>
                  <a:srgbClr val="1E1F52"/>
                </a:solidFill>
              </a:rPr>
              <a:t>1st </a:t>
            </a:r>
            <a:r>
              <a:rPr lang="pl-PL" dirty="0" err="1">
                <a:solidFill>
                  <a:srgbClr val="1E1F52"/>
                </a:solidFill>
              </a:rPr>
              <a:t>collisions</a:t>
            </a:r>
            <a:r>
              <a:rPr lang="pl-PL" dirty="0">
                <a:solidFill>
                  <a:srgbClr val="1E1F52"/>
                </a:solidFill>
              </a:rPr>
              <a:t> </a:t>
            </a:r>
            <a:r>
              <a:rPr lang="pl-PL" dirty="0" err="1">
                <a:solidFill>
                  <a:srgbClr val="1E1F52"/>
                </a:solidFill>
              </a:rPr>
              <a:t>at</a:t>
            </a:r>
            <a:r>
              <a:rPr lang="pl-PL" dirty="0">
                <a:solidFill>
                  <a:srgbClr val="1E1F52"/>
                </a:solidFill>
              </a:rPr>
              <a:t> 13 </a:t>
            </a:r>
            <a:r>
              <a:rPr lang="pl-PL" dirty="0" err="1">
                <a:solidFill>
                  <a:srgbClr val="1E1F52"/>
                </a:solidFill>
              </a:rPr>
              <a:t>TeV</a:t>
            </a:r>
            <a:r>
              <a:rPr lang="pl-PL" dirty="0">
                <a:solidFill>
                  <a:srgbClr val="1E1F52"/>
                </a:solidFill>
              </a:rPr>
              <a:t> with 3.8 </a:t>
            </a:r>
            <a:r>
              <a:rPr lang="pl-PL" dirty="0" smtClean="0">
                <a:solidFill>
                  <a:srgbClr val="1E1F52"/>
                </a:solidFill>
              </a:rPr>
              <a:t>T</a:t>
            </a:r>
            <a:endParaRPr lang="pl-PL" dirty="0">
              <a:solidFill>
                <a:srgbClr val="50515D"/>
              </a:solidFill>
            </a:endParaRPr>
          </a:p>
        </p:txBody>
      </p:sp>
      <p:sp>
        <p:nvSpPr>
          <p:cNvPr id="2" name="Slide Number Placeholder 1"/>
          <p:cNvSpPr>
            <a:spLocks noGrp="1"/>
          </p:cNvSpPr>
          <p:nvPr>
            <p:ph type="sldNum" sz="quarter" idx="16"/>
          </p:nvPr>
        </p:nvSpPr>
        <p:spPr/>
        <p:txBody>
          <a:bodyPr/>
          <a:lstStyle/>
          <a:p>
            <a:pPr>
              <a:defRPr/>
            </a:pPr>
            <a:fld id="{953519B0-10BF-EE4C-8EAC-15F149E33CF9}" type="slidenum">
              <a:rPr lang="en-GB" smtClean="0"/>
              <a:pPr>
                <a:defRPr/>
              </a:pPr>
              <a:t>8</a:t>
            </a:fld>
            <a:endParaRPr lang="en-GB"/>
          </a:p>
        </p:txBody>
      </p:sp>
    </p:spTree>
    <p:extLst>
      <p:ext uri="{BB962C8B-B14F-4D97-AF65-F5344CB8AC3E}">
        <p14:creationId xmlns:p14="http://schemas.microsoft.com/office/powerpoint/2010/main" val="64638500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Text Placeholder 3"/>
          <p:cNvSpPr>
            <a:spLocks noGrp="1"/>
          </p:cNvSpPr>
          <p:nvPr>
            <p:ph type="body" sz="quarter" idx="13"/>
          </p:nvPr>
        </p:nvSpPr>
        <p:spPr/>
        <p:txBody>
          <a:bodyPr/>
          <a:lstStyle/>
          <a:p>
            <a:r>
              <a:rPr lang="en-US" dirty="0" smtClean="0"/>
              <a:t>CMS Multimedia</a:t>
            </a:r>
            <a:endParaRPr lang="en-US" dirty="0"/>
          </a:p>
        </p:txBody>
      </p:sp>
      <p:sp>
        <p:nvSpPr>
          <p:cNvPr id="14" name="TextBox 13"/>
          <p:cNvSpPr txBox="1"/>
          <p:nvPr/>
        </p:nvSpPr>
        <p:spPr>
          <a:xfrm>
            <a:off x="1086577" y="892314"/>
            <a:ext cx="7573419" cy="707886"/>
          </a:xfrm>
          <a:prstGeom prst="rect">
            <a:avLst/>
          </a:prstGeom>
          <a:noFill/>
        </p:spPr>
        <p:txBody>
          <a:bodyPr wrap="square" rtlCol="0">
            <a:spAutoFit/>
          </a:bodyPr>
          <a:lstStyle/>
          <a:p>
            <a:r>
              <a:rPr lang="en-US" sz="4000" b="1" dirty="0" smtClean="0">
                <a:solidFill>
                  <a:srgbClr val="67BDDF"/>
                </a:solidFill>
              </a:rPr>
              <a:t>Event </a:t>
            </a:r>
            <a:r>
              <a:rPr lang="en-US" sz="4000" b="1" dirty="0">
                <a:solidFill>
                  <a:srgbClr val="67BDDF"/>
                </a:solidFill>
              </a:rPr>
              <a:t>displays for the </a:t>
            </a:r>
            <a:r>
              <a:rPr lang="en-US" sz="4000" b="1" dirty="0" smtClean="0">
                <a:solidFill>
                  <a:srgbClr val="67BDDF"/>
                </a:solidFill>
              </a:rPr>
              <a:t>public</a:t>
            </a:r>
            <a:endParaRPr lang="en-US" sz="4000" b="1" dirty="0">
              <a:solidFill>
                <a:srgbClr val="67BDDF"/>
              </a:solidFill>
            </a:endParaRPr>
          </a:p>
        </p:txBody>
      </p:sp>
      <p:sp>
        <p:nvSpPr>
          <p:cNvPr id="5" name="Date Placeholder 4"/>
          <p:cNvSpPr>
            <a:spLocks noGrp="1"/>
          </p:cNvSpPr>
          <p:nvPr>
            <p:ph type="dt" sz="half" idx="14"/>
          </p:nvPr>
        </p:nvSpPr>
        <p:spPr/>
        <p:txBody>
          <a:bodyPr/>
          <a:lstStyle/>
          <a:p>
            <a:pPr>
              <a:defRPr/>
            </a:pPr>
            <a:r>
              <a:rPr lang="pl-PL" smtClean="0"/>
              <a:t>19/05/2016</a:t>
            </a:r>
            <a:endParaRPr lang="en-GB"/>
          </a:p>
        </p:txBody>
      </p:sp>
      <p:sp>
        <p:nvSpPr>
          <p:cNvPr id="6" name="Footer Placeholder 5"/>
          <p:cNvSpPr>
            <a:spLocks noGrp="1"/>
          </p:cNvSpPr>
          <p:nvPr>
            <p:ph type="ftr" sz="quarter" idx="15"/>
          </p:nvPr>
        </p:nvSpPr>
        <p:spPr/>
        <p:txBody>
          <a:bodyPr/>
          <a:lstStyle/>
          <a:p>
            <a:pPr>
              <a:defRPr/>
            </a:pPr>
            <a:r>
              <a:rPr lang="en-GB" smtClean="0"/>
              <a:t>Marzena Lapka, IPPOG meeting, Krakow  </a:t>
            </a:r>
            <a:endParaRPr lang="en-GB"/>
          </a:p>
        </p:txBody>
      </p:sp>
      <p:pic>
        <p:nvPicPr>
          <p:cNvPr id="22" name="Screen Shot 2016-05-17 at 1.10.42 PM.png"/>
          <p:cNvPicPr/>
          <p:nvPr/>
        </p:nvPicPr>
        <p:blipFill>
          <a:blip r:embed="rId2" cstate="screen">
            <a:extLst>
              <a:ext uri="{28A0092B-C50C-407E-A947-70E740481C1C}">
                <a14:useLocalDpi xmlns:a14="http://schemas.microsoft.com/office/drawing/2010/main"/>
              </a:ext>
            </a:extLst>
          </a:blip>
          <a:stretch>
            <a:fillRect/>
          </a:stretch>
        </p:blipFill>
        <p:spPr>
          <a:xfrm>
            <a:off x="333912" y="1788709"/>
            <a:ext cx="8477754" cy="4748616"/>
          </a:xfrm>
          <a:prstGeom prst="rect">
            <a:avLst/>
          </a:prstGeom>
          <a:ln w="12700">
            <a:miter lim="400000"/>
          </a:ln>
          <a:effectLst>
            <a:outerShdw blurRad="101600" dist="25400" dir="5400000" rotWithShape="0">
              <a:srgbClr val="000000">
                <a:alpha val="75000"/>
              </a:srgbClr>
            </a:outerShdw>
          </a:effectLst>
        </p:spPr>
      </p:pic>
      <p:sp>
        <p:nvSpPr>
          <p:cNvPr id="23" name="TextBox 22"/>
          <p:cNvSpPr txBox="1"/>
          <p:nvPr/>
        </p:nvSpPr>
        <p:spPr>
          <a:xfrm>
            <a:off x="4632375" y="3096479"/>
            <a:ext cx="4223489" cy="329320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defRPr sz="1800">
                <a:solidFill>
                  <a:srgbClr val="000000"/>
                </a:solidFill>
              </a:defRPr>
            </a:pPr>
            <a:r>
              <a:rPr lang="en-US" sz="1600" dirty="0">
                <a:solidFill>
                  <a:srgbClr val="50515D"/>
                </a:solidFill>
              </a:rPr>
              <a:t>Di-photon events recorded by the CMS detector (Run 2, 13 </a:t>
            </a:r>
            <a:r>
              <a:rPr lang="en-US" sz="1600" dirty="0" err="1">
                <a:solidFill>
                  <a:srgbClr val="50515D"/>
                </a:solidFill>
              </a:rPr>
              <a:t>TeV</a:t>
            </a:r>
            <a:r>
              <a:rPr lang="en-US" sz="1600" dirty="0">
                <a:solidFill>
                  <a:srgbClr val="50515D"/>
                </a:solidFill>
              </a:rPr>
              <a:t>, 0 T): </a:t>
            </a:r>
            <a:r>
              <a:rPr lang="en-US" sz="1600" u="sng" dirty="0">
                <a:solidFill>
                  <a:srgbClr val="33B0E4"/>
                </a:solidFill>
                <a:uFill>
                  <a:solidFill>
                    <a:srgbClr val="33B0E4"/>
                  </a:solidFill>
                </a:uFill>
                <a:hlinkClick r:id="rId3"/>
              </a:rPr>
              <a:t>https://cds.cern.ch/record/2139792</a:t>
            </a:r>
            <a:r>
              <a:rPr lang="en-US" sz="1600" u="sng" dirty="0">
                <a:solidFill>
                  <a:srgbClr val="33B0E4"/>
                </a:solidFill>
                <a:uFill>
                  <a:solidFill>
                    <a:srgbClr val="33B0E4"/>
                  </a:solidFill>
                </a:uFill>
              </a:rPr>
              <a:t/>
            </a:r>
            <a:br>
              <a:rPr lang="en-US" sz="1600" u="sng" dirty="0">
                <a:solidFill>
                  <a:srgbClr val="33B0E4"/>
                </a:solidFill>
                <a:uFill>
                  <a:solidFill>
                    <a:srgbClr val="33B0E4"/>
                  </a:solidFill>
                </a:uFill>
              </a:rPr>
            </a:br>
            <a:endParaRPr lang="en-US" sz="1600" dirty="0">
              <a:solidFill>
                <a:srgbClr val="50515D"/>
              </a:solidFill>
            </a:endParaRPr>
          </a:p>
          <a:p>
            <a:pPr lvl="0">
              <a:defRPr sz="1800">
                <a:solidFill>
                  <a:srgbClr val="000000"/>
                </a:solidFill>
              </a:defRPr>
            </a:pPr>
            <a:r>
              <a:rPr lang="en-US" sz="1600" dirty="0">
                <a:solidFill>
                  <a:srgbClr val="50515D"/>
                </a:solidFill>
              </a:rPr>
              <a:t>Commissioning with low-intensity beams… </a:t>
            </a:r>
            <a:r>
              <a:rPr lang="en-US" sz="1600" u="sng" dirty="0">
                <a:solidFill>
                  <a:srgbClr val="33B0E4"/>
                </a:solidFill>
                <a:uFill>
                  <a:solidFill>
                    <a:srgbClr val="33B0E4"/>
                  </a:solidFill>
                </a:uFill>
                <a:hlinkClick r:id="rId4"/>
              </a:rPr>
              <a:t>http://cds.cern.ch/record/2148222</a:t>
            </a:r>
            <a:r>
              <a:rPr lang="en-US" sz="1600" u="sng" dirty="0">
                <a:solidFill>
                  <a:srgbClr val="33B0E4"/>
                </a:solidFill>
                <a:uFill>
                  <a:solidFill>
                    <a:srgbClr val="33B0E4"/>
                  </a:solidFill>
                </a:uFill>
              </a:rPr>
              <a:t/>
            </a:r>
            <a:br>
              <a:rPr lang="en-US" sz="1600" u="sng" dirty="0">
                <a:solidFill>
                  <a:srgbClr val="33B0E4"/>
                </a:solidFill>
                <a:uFill>
                  <a:solidFill>
                    <a:srgbClr val="33B0E4"/>
                  </a:solidFill>
                </a:uFill>
              </a:rPr>
            </a:br>
            <a:endParaRPr lang="en-US" sz="1600" dirty="0"/>
          </a:p>
          <a:p>
            <a:pPr lvl="0">
              <a:defRPr sz="1800">
                <a:solidFill>
                  <a:srgbClr val="000000"/>
                </a:solidFill>
              </a:defRPr>
            </a:pPr>
            <a:r>
              <a:rPr lang="en-US" sz="1600" dirty="0">
                <a:solidFill>
                  <a:srgbClr val="50515D"/>
                </a:solidFill>
              </a:rPr>
              <a:t>Collisions recorded by the CMS detector on 7 May 2016 at the start of the year's physics </a:t>
            </a:r>
            <a:r>
              <a:rPr lang="en-US" sz="1600" dirty="0" err="1">
                <a:solidFill>
                  <a:srgbClr val="50515D"/>
                </a:solidFill>
              </a:rPr>
              <a:t>run</a:t>
            </a:r>
            <a:r>
              <a:rPr lang="en-US" sz="1600" u="sng" dirty="0" err="1">
                <a:solidFill>
                  <a:srgbClr val="33B0E4"/>
                </a:solidFill>
                <a:uFill>
                  <a:solidFill>
                    <a:srgbClr val="33B0E4"/>
                  </a:solidFill>
                </a:uFill>
                <a:hlinkClick r:id="rId5"/>
              </a:rPr>
              <a:t>http</a:t>
            </a:r>
            <a:r>
              <a:rPr lang="en-US" sz="1600" u="sng" dirty="0">
                <a:solidFill>
                  <a:srgbClr val="33B0E4"/>
                </a:solidFill>
                <a:uFill>
                  <a:solidFill>
                    <a:srgbClr val="33B0E4"/>
                  </a:solidFill>
                </a:uFill>
                <a:hlinkClick r:id="rId5"/>
              </a:rPr>
              <a:t>://cds.cern.ch/record/2151078</a:t>
            </a:r>
          </a:p>
          <a:p>
            <a:endParaRPr lang="en-US" sz="1600" dirty="0"/>
          </a:p>
        </p:txBody>
      </p:sp>
      <p:sp>
        <p:nvSpPr>
          <p:cNvPr id="2" name="Slide Number Placeholder 1"/>
          <p:cNvSpPr>
            <a:spLocks noGrp="1"/>
          </p:cNvSpPr>
          <p:nvPr>
            <p:ph type="sldNum" sz="quarter" idx="16"/>
          </p:nvPr>
        </p:nvSpPr>
        <p:spPr/>
        <p:txBody>
          <a:bodyPr/>
          <a:lstStyle/>
          <a:p>
            <a:pPr>
              <a:defRPr/>
            </a:pPr>
            <a:fld id="{953519B0-10BF-EE4C-8EAC-15F149E33CF9}" type="slidenum">
              <a:rPr lang="en-GB" smtClean="0"/>
              <a:pPr>
                <a:defRPr/>
              </a:pPr>
              <a:t>9</a:t>
            </a:fld>
            <a:endParaRPr lang="en-GB"/>
          </a:p>
        </p:txBody>
      </p:sp>
    </p:spTree>
    <p:extLst>
      <p:ext uri="{BB962C8B-B14F-4D97-AF65-F5344CB8AC3E}">
        <p14:creationId xmlns:p14="http://schemas.microsoft.com/office/powerpoint/2010/main" val="37621501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PSTemplate">
  <a:themeElements>
    <a:clrScheme name="Custom 1">
      <a:dk1>
        <a:srgbClr val="1E1F52"/>
      </a:dk1>
      <a:lt1>
        <a:sysClr val="window" lastClr="FFFFFF"/>
      </a:lt1>
      <a:dk2>
        <a:srgbClr val="50515D"/>
      </a:dk2>
      <a:lt2>
        <a:srgbClr val="DFE4EA"/>
      </a:lt2>
      <a:accent1>
        <a:srgbClr val="74C6FA"/>
      </a:accent1>
      <a:accent2>
        <a:srgbClr val="FFD96B"/>
      </a:accent2>
      <a:accent3>
        <a:srgbClr val="88BC52"/>
      </a:accent3>
      <a:accent4>
        <a:srgbClr val="C2C0C0"/>
      </a:accent4>
      <a:accent5>
        <a:srgbClr val="C60013"/>
      </a:accent5>
      <a:accent6>
        <a:srgbClr val="DD1515"/>
      </a:accent6>
      <a:hlink>
        <a:srgbClr val="33B0E4"/>
      </a:hlink>
      <a:folHlink>
        <a:srgbClr val="1D7BC4"/>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EPSTemplate.pot</Template>
  <TotalTime>5796</TotalTime>
  <Words>2171</Words>
  <Application>Microsoft Macintosh PowerPoint</Application>
  <PresentationFormat>On-screen Show (4:3)</PresentationFormat>
  <Paragraphs>418</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EPSTemplate</vt:lpstr>
      <vt:lpstr>CMS communications</vt:lpstr>
      <vt:lpstr>CMS Public Data</vt:lpstr>
      <vt:lpstr>PowerPoint Presentation</vt:lpstr>
      <vt:lpstr>PowerPoint Presentation</vt:lpstr>
      <vt:lpstr>MULTIMEDIA</vt:lpstr>
      <vt:lpstr>PowerPoint Presentation</vt:lpstr>
      <vt:lpstr>PowerPoint Presentation</vt:lpstr>
      <vt:lpstr>PowerPoint Presentation</vt:lpstr>
      <vt:lpstr>PowerPoint Presentation</vt:lpstr>
      <vt:lpstr>PowerPoint Presentation</vt:lpstr>
      <vt:lpstr>PowerPoint Presentation</vt:lpstr>
      <vt:lpstr>CMS visits</vt:lpstr>
      <vt:lpstr>PowerPoint Presentation</vt:lpstr>
      <vt:lpstr>PowerPoint Presentation</vt:lpstr>
      <vt:lpstr> Point 5 visits infrastructure</vt:lpstr>
      <vt:lpstr>CMS Virtual Visits</vt:lpstr>
      <vt:lpstr>PowerPoint Presentation</vt:lpstr>
      <vt:lpstr>PowerPoint Presentation</vt:lpstr>
      <vt:lpstr>PowerPoint Presentation</vt:lpstr>
      <vt:lpstr>PowerPoint Presentation</vt:lpstr>
      <vt:lpstr>Art@CMS</vt:lpstr>
      <vt:lpstr>PowerPoint Presentation</vt:lpstr>
      <vt:lpstr>PowerPoint Presentation</vt:lpstr>
      <vt:lpstr>PowerPoint Presentation</vt:lpstr>
      <vt:lpstr>PowerPoint Presentation</vt:lpstr>
      <vt:lpstr> “CMS The Art of Science” Book</vt:lpstr>
      <vt:lpstr> Ongoing &amp; upcoming events</vt:lpstr>
      <vt:lpstr>CMS new public website</vt:lpstr>
      <vt:lpstr>PowerPoint Presentation</vt:lpstr>
      <vt:lpstr>Communications sessions</vt:lpstr>
      <vt:lpstr>PowerPoint Presentation</vt:lpstr>
      <vt:lpstr>CMS Voices / social media </vt:lpstr>
      <vt:lpstr>PowerPoint Presentation</vt:lpstr>
      <vt:lpstr>Not using “social” part of “social media”</vt:lpstr>
      <vt:lpstr>PowerPoint Presentation</vt:lpstr>
      <vt:lpstr>This account:</vt:lpstr>
      <vt:lpstr>PowerPoint Presentation</vt:lpstr>
      <vt:lpstr>So far…</vt:lpstr>
      <vt:lpstr>The Higgs Boson Goose Game</vt:lpstr>
      <vt:lpstr>PowerPoint Presentation</vt:lpstr>
      <vt:lpstr>CMS TEDx TALKS</vt:lpstr>
      <vt:lpstr>PowerPoint Presentation</vt:lpstr>
      <vt:lpstr>CMS Brochures</vt:lpstr>
      <vt:lpstr>PowerPoint Presentation</vt:lpstr>
      <vt:lpstr>Upcoming priorities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Achintya Rao</dc:creator>
  <cp:lastModifiedBy>Marzena Lapka</cp:lastModifiedBy>
  <cp:revision>94</cp:revision>
  <cp:lastPrinted>2016-05-27T14:45:25Z</cp:lastPrinted>
  <dcterms:created xsi:type="dcterms:W3CDTF">2015-01-14T20:02:20Z</dcterms:created>
  <dcterms:modified xsi:type="dcterms:W3CDTF">2016-05-30T07:47:49Z</dcterms:modified>
</cp:coreProperties>
</file>