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  <p:sldMasterId id="2147483694" r:id="rId2"/>
    <p:sldMasterId id="2147483706" r:id="rId3"/>
    <p:sldMasterId id="2147483737" r:id="rId4"/>
    <p:sldMasterId id="2147483749" r:id="rId5"/>
    <p:sldMasterId id="2147483758" r:id="rId6"/>
  </p:sldMasterIdLst>
  <p:notesMasterIdLst>
    <p:notesMasterId r:id="rId42"/>
  </p:notesMasterIdLst>
  <p:sldIdLst>
    <p:sldId id="257" r:id="rId7"/>
    <p:sldId id="304" r:id="rId8"/>
    <p:sldId id="372" r:id="rId9"/>
    <p:sldId id="439" r:id="rId10"/>
    <p:sldId id="404" r:id="rId11"/>
    <p:sldId id="403" r:id="rId12"/>
    <p:sldId id="401" r:id="rId13"/>
    <p:sldId id="407" r:id="rId14"/>
    <p:sldId id="408" r:id="rId15"/>
    <p:sldId id="437" r:id="rId16"/>
    <p:sldId id="410" r:id="rId17"/>
    <p:sldId id="438" r:id="rId18"/>
    <p:sldId id="435" r:id="rId19"/>
    <p:sldId id="436" r:id="rId20"/>
    <p:sldId id="411" r:id="rId21"/>
    <p:sldId id="412" r:id="rId22"/>
    <p:sldId id="413" r:id="rId23"/>
    <p:sldId id="417" r:id="rId24"/>
    <p:sldId id="441" r:id="rId25"/>
    <p:sldId id="419" r:id="rId26"/>
    <p:sldId id="415" r:id="rId27"/>
    <p:sldId id="420" r:id="rId28"/>
    <p:sldId id="416" r:id="rId29"/>
    <p:sldId id="409" r:id="rId30"/>
    <p:sldId id="421" r:id="rId31"/>
    <p:sldId id="427" r:id="rId32"/>
    <p:sldId id="424" r:id="rId33"/>
    <p:sldId id="426" r:id="rId34"/>
    <p:sldId id="428" r:id="rId35"/>
    <p:sldId id="423" r:id="rId36"/>
    <p:sldId id="430" r:id="rId37"/>
    <p:sldId id="429" r:id="rId38"/>
    <p:sldId id="425" r:id="rId39"/>
    <p:sldId id="406" r:id="rId40"/>
    <p:sldId id="258" r:id="rId41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013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5" autoAdjust="0"/>
    <p:restoredTop sz="94726" autoAdjust="0"/>
  </p:normalViewPr>
  <p:slideViewPr>
    <p:cSldViewPr>
      <p:cViewPr varScale="1">
        <p:scale>
          <a:sx n="98" d="100"/>
          <a:sy n="98" d="100"/>
        </p:scale>
        <p:origin x="34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4D3162-B704-4C86-8F85-5154EF4364DC}" type="doc">
      <dgm:prSet loTypeId="urn:microsoft.com/office/officeart/2005/8/layout/cycle7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0D5D3BC0-6EF0-4697-B889-713964DD300D}">
      <dgm:prSet phldrT="[Text]"/>
      <dgm:spPr/>
      <dgm:t>
        <a:bodyPr/>
        <a:lstStyle/>
        <a:p>
          <a:r>
            <a:rPr lang="de-DE" dirty="0" err="1" smtClean="0"/>
            <a:t>Charges</a:t>
          </a:r>
          <a:endParaRPr lang="de-DE" dirty="0"/>
        </a:p>
      </dgm:t>
    </dgm:pt>
    <dgm:pt modelId="{9B9EA499-D419-4593-B7D1-A8A20E72DE12}" type="parTrans" cxnId="{0AF606E1-5AD6-46A6-98D6-AC7171C080EE}">
      <dgm:prSet/>
      <dgm:spPr/>
      <dgm:t>
        <a:bodyPr/>
        <a:lstStyle/>
        <a:p>
          <a:endParaRPr lang="de-DE"/>
        </a:p>
      </dgm:t>
    </dgm:pt>
    <dgm:pt modelId="{FCAF741F-B0D2-4EAA-B30D-AE14B584211E}" type="sibTrans" cxnId="{0AF606E1-5AD6-46A6-98D6-AC7171C080EE}">
      <dgm:prSet custT="1"/>
      <dgm:spPr/>
      <dgm:t>
        <a:bodyPr/>
        <a:lstStyle/>
        <a:p>
          <a:r>
            <a:rPr lang="de-DE" sz="1200" b="1" dirty="0"/>
            <a:t>-- </a:t>
          </a:r>
          <a:r>
            <a:rPr lang="de-DE" sz="1200" b="1" dirty="0" err="1" smtClean="0"/>
            <a:t>generate</a:t>
          </a:r>
          <a:r>
            <a:rPr lang="de-DE" sz="1200" b="1" dirty="0" smtClean="0"/>
            <a:t> </a:t>
          </a:r>
          <a:r>
            <a:rPr lang="de-DE" sz="1200" b="1" dirty="0"/>
            <a:t>-&gt;</a:t>
          </a:r>
        </a:p>
        <a:p>
          <a:r>
            <a:rPr lang="de-DE" sz="1200" b="1" dirty="0"/>
            <a:t>&lt;- </a:t>
          </a:r>
          <a:r>
            <a:rPr lang="de-DE" sz="1200" b="1" dirty="0" err="1" smtClean="0"/>
            <a:t>conserve</a:t>
          </a:r>
          <a:r>
            <a:rPr lang="de-DE" sz="1200" b="1" dirty="0" smtClean="0"/>
            <a:t> </a:t>
          </a:r>
          <a:r>
            <a:rPr lang="de-DE" sz="1200" b="1" dirty="0"/>
            <a:t>--</a:t>
          </a:r>
        </a:p>
      </dgm:t>
    </dgm:pt>
    <dgm:pt modelId="{CA14263E-0203-444D-82BF-360686D915BA}">
      <dgm:prSet phldrT="[Text]"/>
      <dgm:spPr/>
      <dgm:t>
        <a:bodyPr/>
        <a:lstStyle/>
        <a:p>
          <a:r>
            <a:rPr lang="de-DE" dirty="0" smtClean="0"/>
            <a:t>Interactions</a:t>
          </a:r>
          <a:endParaRPr lang="de-DE" dirty="0"/>
        </a:p>
      </dgm:t>
    </dgm:pt>
    <dgm:pt modelId="{323DC795-47CC-4AC7-8014-C929514A827D}" type="parTrans" cxnId="{C1179C12-87BB-4009-92F1-0FA82724AF74}">
      <dgm:prSet/>
      <dgm:spPr/>
      <dgm:t>
        <a:bodyPr/>
        <a:lstStyle/>
        <a:p>
          <a:endParaRPr lang="de-DE"/>
        </a:p>
      </dgm:t>
    </dgm:pt>
    <dgm:pt modelId="{0D2C03CC-D152-4878-8FB1-06BFCC5A859B}" type="sibTrans" cxnId="{C1179C12-87BB-4009-92F1-0FA82724AF74}">
      <dgm:prSet custT="1"/>
      <dgm:spPr/>
      <dgm:t>
        <a:bodyPr/>
        <a:lstStyle/>
        <a:p>
          <a:r>
            <a:rPr lang="de-DE" sz="1200" b="1" dirty="0"/>
            <a:t>-- </a:t>
          </a:r>
          <a:r>
            <a:rPr lang="de-DE" sz="1200" b="1" dirty="0" err="1" smtClean="0"/>
            <a:t>undergo</a:t>
          </a:r>
          <a:r>
            <a:rPr lang="de-DE" sz="1200" b="1" dirty="0" smtClean="0"/>
            <a:t> -&gt;</a:t>
          </a:r>
          <a:endParaRPr lang="de-DE" sz="1200" b="1" dirty="0"/>
        </a:p>
        <a:p>
          <a:r>
            <a:rPr lang="de-DE" sz="1200" b="1" dirty="0"/>
            <a:t>&lt;- </a:t>
          </a:r>
          <a:r>
            <a:rPr lang="de-DE" sz="1200" b="1" dirty="0" err="1" smtClean="0"/>
            <a:t>act</a:t>
          </a:r>
          <a:r>
            <a:rPr lang="de-DE" sz="1200" b="1" dirty="0" smtClean="0"/>
            <a:t> </a:t>
          </a:r>
          <a:r>
            <a:rPr lang="de-DE" sz="1200" b="1" dirty="0" err="1" smtClean="0"/>
            <a:t>between</a:t>
          </a:r>
          <a:r>
            <a:rPr lang="de-DE" sz="1200" b="1" dirty="0" smtClean="0"/>
            <a:t>- </a:t>
          </a:r>
          <a:endParaRPr lang="de-DE" sz="1200" b="1" dirty="0"/>
        </a:p>
      </dgm:t>
    </dgm:pt>
    <dgm:pt modelId="{1E2E936C-0291-4AFF-8785-0B09A1D81117}">
      <dgm:prSet phldrT="[Text]"/>
      <dgm:spPr/>
      <dgm:t>
        <a:bodyPr/>
        <a:lstStyle/>
        <a:p>
          <a:r>
            <a:rPr lang="de-DE" dirty="0" err="1" smtClean="0"/>
            <a:t>Particles</a:t>
          </a:r>
          <a:endParaRPr lang="de-DE" dirty="0"/>
        </a:p>
      </dgm:t>
    </dgm:pt>
    <dgm:pt modelId="{F2D15D30-92D6-4987-A7F7-F842217120B7}" type="parTrans" cxnId="{0689B190-57CE-4248-9B5B-CE409D1E40D6}">
      <dgm:prSet/>
      <dgm:spPr/>
      <dgm:t>
        <a:bodyPr/>
        <a:lstStyle/>
        <a:p>
          <a:endParaRPr lang="de-DE"/>
        </a:p>
      </dgm:t>
    </dgm:pt>
    <dgm:pt modelId="{1711BF21-12D5-45CF-ACAF-70B1856A72AA}" type="sibTrans" cxnId="{0689B190-57CE-4248-9B5B-CE409D1E40D6}">
      <dgm:prSet custT="1"/>
      <dgm:spPr/>
      <dgm:t>
        <a:bodyPr/>
        <a:lstStyle/>
        <a:p>
          <a:r>
            <a:rPr lang="de-DE" sz="1200" b="1" dirty="0"/>
            <a:t>-- </a:t>
          </a:r>
          <a:r>
            <a:rPr lang="de-DE" sz="1200" b="1" dirty="0" smtClean="0"/>
            <a:t>„carry“ </a:t>
          </a:r>
          <a:r>
            <a:rPr lang="de-DE" sz="1200" b="1" dirty="0"/>
            <a:t>-&gt;</a:t>
          </a:r>
        </a:p>
        <a:p>
          <a:r>
            <a:rPr lang="de-DE" sz="1200" b="1" dirty="0"/>
            <a:t>&lt;- </a:t>
          </a:r>
          <a:r>
            <a:rPr lang="de-DE" sz="1200" b="1" dirty="0" err="1" smtClean="0"/>
            <a:t>order</a:t>
          </a:r>
          <a:r>
            <a:rPr lang="de-DE" sz="1200" b="1" dirty="0" smtClean="0"/>
            <a:t> </a:t>
          </a:r>
          <a:r>
            <a:rPr lang="de-DE" sz="1200" b="1" dirty="0"/>
            <a:t>--</a:t>
          </a:r>
        </a:p>
      </dgm:t>
    </dgm:pt>
    <dgm:pt modelId="{6A675CF3-A592-4FD3-A0A4-FB7E7ADA0655}" type="pres">
      <dgm:prSet presAssocID="{1C4D3162-B704-4C86-8F85-5154EF4364D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E1C4ECD-29B1-490F-A4F8-93C033E4AA36}" type="pres">
      <dgm:prSet presAssocID="{0D5D3BC0-6EF0-4697-B889-713964DD30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E7FCCBB-5BAD-48FB-BBA0-446F9355286E}" type="pres">
      <dgm:prSet presAssocID="{FCAF741F-B0D2-4EAA-B30D-AE14B584211E}" presName="sibTrans" presStyleLbl="sibTrans2D1" presStyleIdx="0" presStyleCnt="3" custScaleX="141590" custScaleY="238707"/>
      <dgm:spPr/>
      <dgm:t>
        <a:bodyPr/>
        <a:lstStyle/>
        <a:p>
          <a:endParaRPr lang="de-DE"/>
        </a:p>
      </dgm:t>
    </dgm:pt>
    <dgm:pt modelId="{432AAAE8-4D68-44CC-A58A-76E844C0CA68}" type="pres">
      <dgm:prSet presAssocID="{FCAF741F-B0D2-4EAA-B30D-AE14B584211E}" presName="connectorText" presStyleLbl="sibTrans2D1" presStyleIdx="0" presStyleCnt="3"/>
      <dgm:spPr/>
      <dgm:t>
        <a:bodyPr/>
        <a:lstStyle/>
        <a:p>
          <a:endParaRPr lang="de-DE"/>
        </a:p>
      </dgm:t>
    </dgm:pt>
    <dgm:pt modelId="{85C85F79-DDF7-49D9-9D18-5A308231A2C2}" type="pres">
      <dgm:prSet presAssocID="{CA14263E-0203-444D-82BF-360686D915BA}" presName="node" presStyleLbl="node1" presStyleIdx="1" presStyleCnt="3" custRadScaleRad="111702" custRadScaleInc="-564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963469F-051C-4732-9A8E-75D6176742E3}" type="pres">
      <dgm:prSet presAssocID="{0D2C03CC-D152-4878-8FB1-06BFCC5A859B}" presName="sibTrans" presStyleLbl="sibTrans2D1" presStyleIdx="1" presStyleCnt="3" custScaleX="125662" custScaleY="206180"/>
      <dgm:spPr/>
      <dgm:t>
        <a:bodyPr/>
        <a:lstStyle/>
        <a:p>
          <a:endParaRPr lang="de-DE"/>
        </a:p>
      </dgm:t>
    </dgm:pt>
    <dgm:pt modelId="{1C54F4BD-62E6-49FB-BA7B-18D86F03AE29}" type="pres">
      <dgm:prSet presAssocID="{0D2C03CC-D152-4878-8FB1-06BFCC5A859B}" presName="connectorText" presStyleLbl="sibTrans2D1" presStyleIdx="1" presStyleCnt="3"/>
      <dgm:spPr/>
      <dgm:t>
        <a:bodyPr/>
        <a:lstStyle/>
        <a:p>
          <a:endParaRPr lang="de-DE"/>
        </a:p>
      </dgm:t>
    </dgm:pt>
    <dgm:pt modelId="{45410726-D45C-4B44-9259-CE09575E7C75}" type="pres">
      <dgm:prSet presAssocID="{1E2E936C-0291-4AFF-8785-0B09A1D81117}" presName="node" presStyleLbl="node1" presStyleIdx="2" presStyleCnt="3" custRadScaleRad="106878" custRadScaleInc="347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B36B69C-7961-4258-8E40-3BD3A31608CB}" type="pres">
      <dgm:prSet presAssocID="{1711BF21-12D5-45CF-ACAF-70B1856A72AA}" presName="sibTrans" presStyleLbl="sibTrans2D1" presStyleIdx="2" presStyleCnt="3" custScaleX="130231" custScaleY="215087"/>
      <dgm:spPr/>
      <dgm:t>
        <a:bodyPr/>
        <a:lstStyle/>
        <a:p>
          <a:endParaRPr lang="de-DE"/>
        </a:p>
      </dgm:t>
    </dgm:pt>
    <dgm:pt modelId="{EEBF75A2-6F6A-4B46-99E5-9D457506C1B1}" type="pres">
      <dgm:prSet presAssocID="{1711BF21-12D5-45CF-ACAF-70B1856A72AA}" presName="connectorText" presStyleLbl="sibTrans2D1" presStyleIdx="2" presStyleCnt="3"/>
      <dgm:spPr/>
      <dgm:t>
        <a:bodyPr/>
        <a:lstStyle/>
        <a:p>
          <a:endParaRPr lang="de-DE"/>
        </a:p>
      </dgm:t>
    </dgm:pt>
  </dgm:ptLst>
  <dgm:cxnLst>
    <dgm:cxn modelId="{BBC7F263-CE55-4E35-A02B-8CEC47D69F5D}" type="presOf" srcId="{0D5D3BC0-6EF0-4697-B889-713964DD300D}" destId="{8E1C4ECD-29B1-490F-A4F8-93C033E4AA36}" srcOrd="0" destOrd="0" presId="urn:microsoft.com/office/officeart/2005/8/layout/cycle7"/>
    <dgm:cxn modelId="{667719FD-FE8E-4103-8A0D-C3E6178FDF77}" type="presOf" srcId="{CA14263E-0203-444D-82BF-360686D915BA}" destId="{85C85F79-DDF7-49D9-9D18-5A308231A2C2}" srcOrd="0" destOrd="0" presId="urn:microsoft.com/office/officeart/2005/8/layout/cycle7"/>
    <dgm:cxn modelId="{67FE6964-3AA6-4C1C-83B3-E36EB889A38D}" type="presOf" srcId="{1711BF21-12D5-45CF-ACAF-70B1856A72AA}" destId="{8B36B69C-7961-4258-8E40-3BD3A31608CB}" srcOrd="0" destOrd="0" presId="urn:microsoft.com/office/officeart/2005/8/layout/cycle7"/>
    <dgm:cxn modelId="{4E66AF8D-A9D0-46B7-864D-93FEA3C2F7DD}" type="presOf" srcId="{1C4D3162-B704-4C86-8F85-5154EF4364DC}" destId="{6A675CF3-A592-4FD3-A0A4-FB7E7ADA0655}" srcOrd="0" destOrd="0" presId="urn:microsoft.com/office/officeart/2005/8/layout/cycle7"/>
    <dgm:cxn modelId="{B902C26B-2556-4959-8EFE-2134BD11F357}" type="presOf" srcId="{FCAF741F-B0D2-4EAA-B30D-AE14B584211E}" destId="{432AAAE8-4D68-44CC-A58A-76E844C0CA68}" srcOrd="1" destOrd="0" presId="urn:microsoft.com/office/officeart/2005/8/layout/cycle7"/>
    <dgm:cxn modelId="{32239324-3EE7-401F-AF33-55D7249B1494}" type="presOf" srcId="{0D2C03CC-D152-4878-8FB1-06BFCC5A859B}" destId="{1C54F4BD-62E6-49FB-BA7B-18D86F03AE29}" srcOrd="1" destOrd="0" presId="urn:microsoft.com/office/officeart/2005/8/layout/cycle7"/>
    <dgm:cxn modelId="{C1179C12-87BB-4009-92F1-0FA82724AF74}" srcId="{1C4D3162-B704-4C86-8F85-5154EF4364DC}" destId="{CA14263E-0203-444D-82BF-360686D915BA}" srcOrd="1" destOrd="0" parTransId="{323DC795-47CC-4AC7-8014-C929514A827D}" sibTransId="{0D2C03CC-D152-4878-8FB1-06BFCC5A859B}"/>
    <dgm:cxn modelId="{0AF606E1-5AD6-46A6-98D6-AC7171C080EE}" srcId="{1C4D3162-B704-4C86-8F85-5154EF4364DC}" destId="{0D5D3BC0-6EF0-4697-B889-713964DD300D}" srcOrd="0" destOrd="0" parTransId="{9B9EA499-D419-4593-B7D1-A8A20E72DE12}" sibTransId="{FCAF741F-B0D2-4EAA-B30D-AE14B584211E}"/>
    <dgm:cxn modelId="{0689B190-57CE-4248-9B5B-CE409D1E40D6}" srcId="{1C4D3162-B704-4C86-8F85-5154EF4364DC}" destId="{1E2E936C-0291-4AFF-8785-0B09A1D81117}" srcOrd="2" destOrd="0" parTransId="{F2D15D30-92D6-4987-A7F7-F842217120B7}" sibTransId="{1711BF21-12D5-45CF-ACAF-70B1856A72AA}"/>
    <dgm:cxn modelId="{782E3376-E205-4AF6-932D-BDDBDF12F6DB}" type="presOf" srcId="{1711BF21-12D5-45CF-ACAF-70B1856A72AA}" destId="{EEBF75A2-6F6A-4B46-99E5-9D457506C1B1}" srcOrd="1" destOrd="0" presId="urn:microsoft.com/office/officeart/2005/8/layout/cycle7"/>
    <dgm:cxn modelId="{76613BCB-82B6-4BFB-8FAC-6958753EFED1}" type="presOf" srcId="{FCAF741F-B0D2-4EAA-B30D-AE14B584211E}" destId="{8E7FCCBB-5BAD-48FB-BBA0-446F9355286E}" srcOrd="0" destOrd="0" presId="urn:microsoft.com/office/officeart/2005/8/layout/cycle7"/>
    <dgm:cxn modelId="{419584D5-0B69-4018-B0EC-E62061AE58F4}" type="presOf" srcId="{0D2C03CC-D152-4878-8FB1-06BFCC5A859B}" destId="{E963469F-051C-4732-9A8E-75D6176742E3}" srcOrd="0" destOrd="0" presId="urn:microsoft.com/office/officeart/2005/8/layout/cycle7"/>
    <dgm:cxn modelId="{5691BFBD-86FA-4374-9B4B-496D697D6B9F}" type="presOf" srcId="{1E2E936C-0291-4AFF-8785-0B09A1D81117}" destId="{45410726-D45C-4B44-9259-CE09575E7C75}" srcOrd="0" destOrd="0" presId="urn:microsoft.com/office/officeart/2005/8/layout/cycle7"/>
    <dgm:cxn modelId="{7FEBE876-0605-4BF1-9024-B7BAE87D6C87}" type="presParOf" srcId="{6A675CF3-A592-4FD3-A0A4-FB7E7ADA0655}" destId="{8E1C4ECD-29B1-490F-A4F8-93C033E4AA36}" srcOrd="0" destOrd="0" presId="urn:microsoft.com/office/officeart/2005/8/layout/cycle7"/>
    <dgm:cxn modelId="{BC9C63E7-8BB2-4F58-B2CC-88586F746DC3}" type="presParOf" srcId="{6A675CF3-A592-4FD3-A0A4-FB7E7ADA0655}" destId="{8E7FCCBB-5BAD-48FB-BBA0-446F9355286E}" srcOrd="1" destOrd="0" presId="urn:microsoft.com/office/officeart/2005/8/layout/cycle7"/>
    <dgm:cxn modelId="{2EA5CC34-D56A-4A32-936C-022E62DCBC1F}" type="presParOf" srcId="{8E7FCCBB-5BAD-48FB-BBA0-446F9355286E}" destId="{432AAAE8-4D68-44CC-A58A-76E844C0CA68}" srcOrd="0" destOrd="0" presId="urn:microsoft.com/office/officeart/2005/8/layout/cycle7"/>
    <dgm:cxn modelId="{1A29D6F2-D64D-4C02-8A0A-D78F72B815E8}" type="presParOf" srcId="{6A675CF3-A592-4FD3-A0A4-FB7E7ADA0655}" destId="{85C85F79-DDF7-49D9-9D18-5A308231A2C2}" srcOrd="2" destOrd="0" presId="urn:microsoft.com/office/officeart/2005/8/layout/cycle7"/>
    <dgm:cxn modelId="{A7820B89-9A8D-4B75-A1E4-AB61F84DF7AC}" type="presParOf" srcId="{6A675CF3-A592-4FD3-A0A4-FB7E7ADA0655}" destId="{E963469F-051C-4732-9A8E-75D6176742E3}" srcOrd="3" destOrd="0" presId="urn:microsoft.com/office/officeart/2005/8/layout/cycle7"/>
    <dgm:cxn modelId="{3475EDEE-53F5-4964-B707-63E098275519}" type="presParOf" srcId="{E963469F-051C-4732-9A8E-75D6176742E3}" destId="{1C54F4BD-62E6-49FB-BA7B-18D86F03AE29}" srcOrd="0" destOrd="0" presId="urn:microsoft.com/office/officeart/2005/8/layout/cycle7"/>
    <dgm:cxn modelId="{35C37CE1-99D4-4FE3-8FD0-2363209D3C47}" type="presParOf" srcId="{6A675CF3-A592-4FD3-A0A4-FB7E7ADA0655}" destId="{45410726-D45C-4B44-9259-CE09575E7C75}" srcOrd="4" destOrd="0" presId="urn:microsoft.com/office/officeart/2005/8/layout/cycle7"/>
    <dgm:cxn modelId="{3AF04174-6418-471A-BEEE-D07888B3264B}" type="presParOf" srcId="{6A675CF3-A592-4FD3-A0A4-FB7E7ADA0655}" destId="{8B36B69C-7961-4258-8E40-3BD3A31608CB}" srcOrd="5" destOrd="0" presId="urn:microsoft.com/office/officeart/2005/8/layout/cycle7"/>
    <dgm:cxn modelId="{DABC3FF8-8A3F-4685-B419-9EAC6F88A03D}" type="presParOf" srcId="{8B36B69C-7961-4258-8E40-3BD3A31608CB}" destId="{EEBF75A2-6F6A-4B46-99E5-9D457506C1B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C4ECD-29B1-490F-A4F8-93C033E4AA36}">
      <dsp:nvSpPr>
        <dsp:cNvPr id="0" name=""/>
        <dsp:cNvSpPr/>
      </dsp:nvSpPr>
      <dsp:spPr>
        <a:xfrm>
          <a:off x="1761168" y="712"/>
          <a:ext cx="1641403" cy="820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err="1" smtClean="0"/>
            <a:t>Charges</a:t>
          </a:r>
          <a:endParaRPr lang="de-DE" sz="2300" kern="1200" dirty="0"/>
        </a:p>
      </dsp:txBody>
      <dsp:txXfrm>
        <a:off x="1785206" y="24750"/>
        <a:ext cx="1593327" cy="772625"/>
      </dsp:txXfrm>
    </dsp:sp>
    <dsp:sp modelId="{8E7FCCBB-5BAD-48FB-BBA0-446F9355286E}">
      <dsp:nvSpPr>
        <dsp:cNvPr id="0" name=""/>
        <dsp:cNvSpPr/>
      </dsp:nvSpPr>
      <dsp:spPr>
        <a:xfrm rot="3381162">
          <a:off x="2571225" y="1241661"/>
          <a:ext cx="1583341" cy="685675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/>
            <a:t>-- </a:t>
          </a:r>
          <a:r>
            <a:rPr lang="de-DE" sz="1200" b="1" kern="1200" dirty="0" err="1" smtClean="0"/>
            <a:t>generate</a:t>
          </a:r>
          <a:r>
            <a:rPr lang="de-DE" sz="1200" b="1" kern="1200" dirty="0" smtClean="0"/>
            <a:t> </a:t>
          </a:r>
          <a:r>
            <a:rPr lang="de-DE" sz="1200" b="1" kern="1200" dirty="0"/>
            <a:t>-&gt;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/>
            <a:t>&lt;- </a:t>
          </a:r>
          <a:r>
            <a:rPr lang="de-DE" sz="1200" b="1" kern="1200" dirty="0" err="1" smtClean="0"/>
            <a:t>conserve</a:t>
          </a:r>
          <a:r>
            <a:rPr lang="de-DE" sz="1200" b="1" kern="1200" dirty="0" smtClean="0"/>
            <a:t> </a:t>
          </a:r>
          <a:r>
            <a:rPr lang="de-DE" sz="1200" b="1" kern="1200" dirty="0"/>
            <a:t>--</a:t>
          </a:r>
        </a:p>
      </dsp:txBody>
      <dsp:txXfrm>
        <a:off x="2776928" y="1378796"/>
        <a:ext cx="1171936" cy="411405"/>
      </dsp:txXfrm>
    </dsp:sp>
    <dsp:sp modelId="{85C85F79-DDF7-49D9-9D18-5A308231A2C2}">
      <dsp:nvSpPr>
        <dsp:cNvPr id="0" name=""/>
        <dsp:cNvSpPr/>
      </dsp:nvSpPr>
      <dsp:spPr>
        <a:xfrm>
          <a:off x="3323221" y="2347585"/>
          <a:ext cx="1641403" cy="820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Interactions</a:t>
          </a:r>
          <a:endParaRPr lang="de-DE" sz="2300" kern="1200" dirty="0"/>
        </a:p>
      </dsp:txBody>
      <dsp:txXfrm>
        <a:off x="3347259" y="2371623"/>
        <a:ext cx="1593327" cy="772625"/>
      </dsp:txXfrm>
    </dsp:sp>
    <dsp:sp modelId="{E963469F-051C-4732-9A8E-75D6176742E3}">
      <dsp:nvSpPr>
        <dsp:cNvPr id="0" name=""/>
        <dsp:cNvSpPr/>
      </dsp:nvSpPr>
      <dsp:spPr>
        <a:xfrm rot="10800005">
          <a:off x="1921697" y="2461812"/>
          <a:ext cx="1405225" cy="59224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/>
            <a:t>-- </a:t>
          </a:r>
          <a:r>
            <a:rPr lang="de-DE" sz="1200" b="1" kern="1200" dirty="0" err="1" smtClean="0"/>
            <a:t>undergo</a:t>
          </a:r>
          <a:r>
            <a:rPr lang="de-DE" sz="1200" b="1" kern="1200" dirty="0" smtClean="0"/>
            <a:t> -&gt;</a:t>
          </a:r>
          <a:endParaRPr lang="de-DE" sz="1200" b="1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/>
            <a:t>&lt;- </a:t>
          </a:r>
          <a:r>
            <a:rPr lang="de-DE" sz="1200" b="1" kern="1200" dirty="0" err="1" smtClean="0"/>
            <a:t>act</a:t>
          </a:r>
          <a:r>
            <a:rPr lang="de-DE" sz="1200" b="1" kern="1200" dirty="0" smtClean="0"/>
            <a:t> </a:t>
          </a:r>
          <a:r>
            <a:rPr lang="de-DE" sz="1200" b="1" kern="1200" dirty="0" err="1" smtClean="0"/>
            <a:t>between</a:t>
          </a:r>
          <a:r>
            <a:rPr lang="de-DE" sz="1200" b="1" kern="1200" dirty="0" smtClean="0"/>
            <a:t>- </a:t>
          </a:r>
          <a:endParaRPr lang="de-DE" sz="1200" b="1" kern="1200" dirty="0"/>
        </a:p>
      </dsp:txBody>
      <dsp:txXfrm rot="10800000">
        <a:off x="2099370" y="2580261"/>
        <a:ext cx="1049879" cy="355345"/>
      </dsp:txXfrm>
    </dsp:sp>
    <dsp:sp modelId="{45410726-D45C-4B44-9259-CE09575E7C75}">
      <dsp:nvSpPr>
        <dsp:cNvPr id="0" name=""/>
        <dsp:cNvSpPr/>
      </dsp:nvSpPr>
      <dsp:spPr>
        <a:xfrm>
          <a:off x="283994" y="2347580"/>
          <a:ext cx="1641403" cy="820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err="1" smtClean="0"/>
            <a:t>Particles</a:t>
          </a:r>
          <a:endParaRPr lang="de-DE" sz="2300" kern="1200" dirty="0"/>
        </a:p>
      </dsp:txBody>
      <dsp:txXfrm>
        <a:off x="308032" y="2371618"/>
        <a:ext cx="1593327" cy="772625"/>
      </dsp:txXfrm>
    </dsp:sp>
    <dsp:sp modelId="{8B36B69C-7961-4258-8E40-3BD3A31608CB}">
      <dsp:nvSpPr>
        <dsp:cNvPr id="0" name=""/>
        <dsp:cNvSpPr/>
      </dsp:nvSpPr>
      <dsp:spPr>
        <a:xfrm rot="18131237">
          <a:off x="1115124" y="1275583"/>
          <a:ext cx="1456318" cy="617828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/>
            <a:t>-- </a:t>
          </a:r>
          <a:r>
            <a:rPr lang="de-DE" sz="1200" b="1" kern="1200" dirty="0" smtClean="0"/>
            <a:t>„carry“ </a:t>
          </a:r>
          <a:r>
            <a:rPr lang="de-DE" sz="1200" b="1" kern="1200" dirty="0"/>
            <a:t>-&gt;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/>
            <a:t>&lt;- </a:t>
          </a:r>
          <a:r>
            <a:rPr lang="de-DE" sz="1200" b="1" kern="1200" dirty="0" err="1" smtClean="0"/>
            <a:t>order</a:t>
          </a:r>
          <a:r>
            <a:rPr lang="de-DE" sz="1200" b="1" kern="1200" dirty="0" smtClean="0"/>
            <a:t> </a:t>
          </a:r>
          <a:r>
            <a:rPr lang="de-DE" sz="1200" b="1" kern="1200" dirty="0"/>
            <a:t>--</a:t>
          </a:r>
        </a:p>
      </dsp:txBody>
      <dsp:txXfrm>
        <a:off x="1300472" y="1399149"/>
        <a:ext cx="1085622" cy="3706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A6E73D9-09DC-4AAD-A2E8-54D9A456F590}" type="datetimeFigureOut">
              <a:rPr lang="de-DE" smtClean="0"/>
              <a:pPr/>
              <a:t>19.05.2016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314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5244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5244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524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Analog</a:t>
            </a:r>
            <a:r>
              <a:rPr lang="de-DE" baseline="0" dirty="0" smtClean="0"/>
              <a:t> zur elektrischen Ladung existieren weitere Ladungen.</a:t>
            </a:r>
          </a:p>
          <a:p>
            <a:r>
              <a:rPr lang="de-DE" baseline="0" dirty="0" smtClean="0"/>
              <a:t>-schwache und starke Ladung</a:t>
            </a:r>
          </a:p>
          <a:p>
            <a:endParaRPr lang="de-DE" baseline="0" dirty="0" smtClean="0"/>
          </a:p>
          <a:p>
            <a:r>
              <a:rPr lang="de-DE" baseline="0" dirty="0" smtClean="0"/>
              <a:t>Ebenfalls sind die </a:t>
            </a:r>
          </a:p>
          <a:p>
            <a:r>
              <a:rPr lang="de-DE" baseline="0" dirty="0" smtClean="0"/>
              <a:t>-schwache Ladungszahl,  und der</a:t>
            </a:r>
          </a:p>
          <a:p>
            <a:r>
              <a:rPr lang="de-DE" baseline="0" dirty="0" smtClean="0"/>
              <a:t>-starke Farbladungsvektor charakteristische Teilcheneigenschaften.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Ein Teilchen lässt sich anhand seiner elektrischen- und schwachen Ladungszahl, seiner starken Farbladungsvektoren und seiner Masse eindeutig charakterisieren.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566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5943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74075" lvl="2" algn="just"/>
            <a:r>
              <a:rPr lang="de-DE" sz="9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Abbildung:</a:t>
            </a:r>
          </a:p>
          <a:p>
            <a:pPr marL="674075" lvl="2" algn="just"/>
            <a:r>
              <a:rPr lang="de-DE" sz="9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Kräfte als Funktion des Abstands der wechselwirkenden Teilchen. </a:t>
            </a:r>
          </a:p>
          <a:p>
            <a:pPr marL="674075" lvl="2" algn="just"/>
            <a:r>
              <a:rPr lang="de-DE" sz="9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Für die elektromagnetische Kraft, schwache Kraft und Gravitationskraft ist jeweils die Kraft </a:t>
            </a:r>
          </a:p>
          <a:p>
            <a:pPr marL="674075" lvl="2" algn="just"/>
            <a:r>
              <a:rPr lang="de-DE" sz="9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zwischen zwei Elektronen dargestellt. Für die </a:t>
            </a:r>
          </a:p>
          <a:p>
            <a:pPr marL="674075" lvl="2" algn="just"/>
            <a:r>
              <a:rPr lang="de-DE" sz="9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starke Kraft wurde als Beispiel die Kraft zwischen Quark und Anti-Quark bzw. die kovalente Kraft  zwischen zwei Nukleonen gewählt.</a:t>
            </a:r>
          </a:p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524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Die Fernwirkung der Gravitationskraft sowie der magnetischen und elektrischen Feldkraft werden in der klassischen Physik durch Felder beschrieben.</a:t>
            </a:r>
          </a:p>
          <a:p>
            <a:r>
              <a:rPr lang="de-DE" dirty="0" smtClean="0"/>
              <a:t>Elektrische Felder lassen sich durch</a:t>
            </a:r>
            <a:r>
              <a:rPr lang="de-DE" baseline="0" dirty="0" smtClean="0"/>
              <a:t> Feldlinien beschreiben.</a:t>
            </a:r>
          </a:p>
          <a:p>
            <a:r>
              <a:rPr lang="de-DE" baseline="0" dirty="0" smtClean="0"/>
              <a:t>Gerade Pfeile zeigen von der positiven Ladung weg.</a:t>
            </a:r>
          </a:p>
          <a:p>
            <a:endParaRPr lang="de-DE" baseline="0" dirty="0" smtClean="0"/>
          </a:p>
          <a:p>
            <a:r>
              <a:rPr lang="de-DE" baseline="0" dirty="0" smtClean="0"/>
              <a:t>Die Stärke der „Kraft/WW“ ist proportional zur Dichte der Feldlinien. </a:t>
            </a:r>
          </a:p>
          <a:p>
            <a:r>
              <a:rPr lang="de-DE" baseline="0" dirty="0" smtClean="0"/>
              <a:t>Legt man nun eine 3-D-Kugel um die elektrisch positive Ladung, so ist die Kraft proportional zur Oberfläche der Kugel und damit proportional zu 1/r²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9651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6280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Oben-Links:</a:t>
            </a:r>
          </a:p>
          <a:p>
            <a:r>
              <a:rPr lang="de-DE" dirty="0" smtClean="0"/>
              <a:t>Compton</a:t>
            </a:r>
          </a:p>
          <a:p>
            <a:r>
              <a:rPr lang="de-DE" dirty="0" smtClean="0"/>
              <a:t>x-y-Ebene (Stufe 1</a:t>
            </a:r>
            <a:r>
              <a:rPr lang="de-DE" baseline="0" dirty="0" smtClean="0"/>
              <a:t> Curriculum)</a:t>
            </a:r>
          </a:p>
          <a:p>
            <a:endParaRPr lang="de-DE" baseline="0" dirty="0" smtClean="0"/>
          </a:p>
          <a:p>
            <a:r>
              <a:rPr lang="de-DE" baseline="0" dirty="0" smtClean="0"/>
              <a:t>Oben-Rechts:</a:t>
            </a:r>
          </a:p>
          <a:p>
            <a:r>
              <a:rPr lang="de-DE" baseline="0" dirty="0" smtClean="0"/>
              <a:t>Compton</a:t>
            </a:r>
          </a:p>
          <a:p>
            <a:r>
              <a:rPr lang="de-DE" baseline="0" dirty="0" smtClean="0"/>
              <a:t>Feynman-Diagramm mit Blackbox (Stufe 2 Curriculum)</a:t>
            </a:r>
          </a:p>
          <a:p>
            <a:endParaRPr lang="de-DE" baseline="0" dirty="0" smtClean="0"/>
          </a:p>
          <a:p>
            <a:r>
              <a:rPr lang="de-DE" baseline="0" dirty="0" smtClean="0"/>
              <a:t>Unten:</a:t>
            </a:r>
          </a:p>
          <a:p>
            <a:r>
              <a:rPr lang="de-DE" baseline="0" dirty="0" smtClean="0"/>
              <a:t>Compton</a:t>
            </a:r>
          </a:p>
          <a:p>
            <a:r>
              <a:rPr lang="de-DE" baseline="0" dirty="0" smtClean="0"/>
              <a:t>Feynman-Diagramm ohne Blackbox (Stufe 3 </a:t>
            </a:r>
            <a:r>
              <a:rPr lang="de-DE" baseline="0" dirty="0" err="1" smtClean="0"/>
              <a:t>Curriuculum</a:t>
            </a:r>
            <a:r>
              <a:rPr lang="de-DE" baseline="0" dirty="0" smtClean="0"/>
              <a:t>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>
                <a:solidFill>
                  <a:prstClr val="black"/>
                </a:solidFill>
              </a:rPr>
              <a:pPr/>
              <a:t>32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6514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Completed another project: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teaching material for particle physics in schools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comprising 300 pages of texts, exercises and work sheets</a:t>
            </a:r>
          </a:p>
          <a:p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Triad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 of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charge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,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interaction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,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elementary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particles</a:t>
            </a:r>
            <a:endParaRPr lang="de-DE" sz="1200" kern="1200" baseline="0" dirty="0" smtClean="0">
              <a:solidFill>
                <a:schemeClr val="tx1"/>
              </a:solidFill>
              <a:effectLst/>
              <a:latin typeface="Times New Roman" pitchFamily="-110" charset="0"/>
              <a:ea typeface="MS PGothic" panose="020B0600070205080204" pitchFamily="34" charset="-128"/>
              <a:cs typeface="+mn-cs"/>
            </a:endParaRP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Charge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as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organizing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principle</a:t>
            </a:r>
            <a:endParaRPr lang="de-DE" sz="1200" kern="1200" baseline="0" dirty="0" smtClean="0">
              <a:solidFill>
                <a:schemeClr val="tx1"/>
              </a:solidFill>
              <a:effectLst/>
              <a:latin typeface="Times New Roman" pitchFamily="-110" charset="0"/>
              <a:ea typeface="MS PGothic" panose="020B0600070205080204" pitchFamily="34" charset="-128"/>
              <a:cs typeface="+mn-cs"/>
            </a:endParaRPr>
          </a:p>
          <a:p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avoiding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Times New Roman" pitchFamily="-110" charset="0"/>
                <a:ea typeface="MS PGothic" panose="020B0600070205080204" pitchFamily="34" charset="-128"/>
                <a:cs typeface="+mn-cs"/>
              </a:rPr>
              <a:t>memorization</a:t>
            </a:r>
            <a:endParaRPr lang="de-DE" dirty="0" smtClean="0"/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Times New Roman" pitchFamily="-110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472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13871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0269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dirty="0" smtClean="0">
                <a:latin typeface="Times New Roman" panose="02020603050405020304" pitchFamily="18" charset="0"/>
              </a:rPr>
              <a:t>NTW</a:t>
            </a:r>
            <a:r>
              <a:rPr lang="de-DE" altLang="de-DE" baseline="0" dirty="0" smtClean="0">
                <a:latin typeface="Times New Roman" panose="02020603050405020304" pitchFamily="18" charset="0"/>
              </a:rPr>
              <a:t> </a:t>
            </a:r>
            <a:r>
              <a:rPr lang="de-DE" altLang="de-DE" baseline="0" dirty="0" err="1" smtClean="0">
                <a:latin typeface="Times New Roman" panose="02020603050405020304" pitchFamily="18" charset="0"/>
              </a:rPr>
              <a:t>is</a:t>
            </a:r>
            <a:r>
              <a:rPr lang="de-DE" altLang="de-DE" baseline="0" dirty="0" smtClean="0">
                <a:latin typeface="Times New Roman" panose="02020603050405020304" pitchFamily="18" charset="0"/>
              </a:rPr>
              <a:t> </a:t>
            </a:r>
            <a:r>
              <a:rPr lang="de-DE" altLang="de-DE" baseline="0" dirty="0" err="1" smtClean="0">
                <a:latin typeface="Times New Roman" panose="02020603050405020304" pitchFamily="18" charset="0"/>
              </a:rPr>
              <a:t>organized</a:t>
            </a:r>
            <a:r>
              <a:rPr lang="de-DE" altLang="de-DE" baseline="0" dirty="0" smtClean="0">
                <a:latin typeface="Times New Roman" panose="02020603050405020304" pitchFamily="18" charset="0"/>
              </a:rPr>
              <a:t> </a:t>
            </a:r>
            <a:r>
              <a:rPr lang="de-DE" altLang="de-DE" baseline="0" dirty="0" err="1" smtClean="0">
                <a:latin typeface="Times New Roman" panose="02020603050405020304" pitchFamily="18" charset="0"/>
              </a:rPr>
              <a:t>as</a:t>
            </a:r>
            <a:r>
              <a:rPr lang="de-DE" altLang="de-DE" baseline="0" dirty="0" smtClean="0">
                <a:latin typeface="Times New Roman" panose="02020603050405020304" pitchFamily="18" charset="0"/>
              </a:rPr>
              <a:t> a </a:t>
            </a:r>
            <a:r>
              <a:rPr lang="de-DE" altLang="de-DE" baseline="0" dirty="0" err="1" smtClean="0">
                <a:latin typeface="Times New Roman" panose="02020603050405020304" pitchFamily="18" charset="0"/>
              </a:rPr>
              <a:t>multi</a:t>
            </a:r>
            <a:r>
              <a:rPr lang="de-DE" altLang="de-DE" baseline="0" dirty="0" smtClean="0">
                <a:latin typeface="Times New Roman" panose="02020603050405020304" pitchFamily="18" charset="0"/>
              </a:rPr>
              <a:t>…</a:t>
            </a:r>
          </a:p>
          <a:p>
            <a:endParaRPr lang="de-DE" altLang="de-DE" baseline="0" dirty="0" smtClean="0">
              <a:latin typeface="Times New Roman" panose="02020603050405020304" pitchFamily="18" charset="0"/>
            </a:endParaRPr>
          </a:p>
          <a:p>
            <a:r>
              <a:rPr lang="de-DE" altLang="de-DE" baseline="0" dirty="0" smtClean="0">
                <a:latin typeface="Times New Roman" panose="02020603050405020304" pitchFamily="18" charset="0"/>
              </a:rPr>
              <a:t>The </a:t>
            </a:r>
            <a:r>
              <a:rPr lang="de-DE" altLang="de-DE" baseline="0" dirty="0" err="1" smtClean="0">
                <a:latin typeface="Times New Roman" panose="02020603050405020304" pitchFamily="18" charset="0"/>
              </a:rPr>
              <a:t>specific</a:t>
            </a:r>
            <a:r>
              <a:rPr lang="de-DE" altLang="de-DE" baseline="0" dirty="0" smtClean="0">
                <a:latin typeface="Times New Roman" panose="02020603050405020304" pitchFamily="18" charset="0"/>
              </a:rPr>
              <a:t> </a:t>
            </a:r>
            <a:r>
              <a:rPr lang="de-DE" altLang="de-DE" baseline="0" dirty="0" err="1" smtClean="0">
                <a:latin typeface="Times New Roman" panose="02020603050405020304" pitchFamily="18" charset="0"/>
              </a:rPr>
              <a:t>strength</a:t>
            </a:r>
            <a:r>
              <a:rPr lang="de-DE" altLang="de-DE" baseline="0" dirty="0" smtClean="0">
                <a:latin typeface="Times New Roman" panose="02020603050405020304" pitchFamily="18" charset="0"/>
              </a:rPr>
              <a:t> </a:t>
            </a:r>
            <a:endParaRPr lang="de-DE" altLang="de-DE" dirty="0" smtClean="0">
              <a:latin typeface="Times New Roman" panose="02020603050405020304" pitchFamily="18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 sz="1000" b="1">
                <a:solidFill>
                  <a:schemeClr val="bg2"/>
                </a:solidFill>
                <a:latin typeface="Microsoft Sans Serif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47738">
              <a:defRPr sz="1000" b="1">
                <a:solidFill>
                  <a:schemeClr val="bg2"/>
                </a:solidFill>
                <a:latin typeface="Microsoft Sans Serif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47738">
              <a:defRPr sz="1000" b="1">
                <a:solidFill>
                  <a:schemeClr val="bg2"/>
                </a:solidFill>
                <a:latin typeface="Microsoft Sans Serif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47738">
              <a:defRPr sz="1000" b="1">
                <a:solidFill>
                  <a:schemeClr val="bg2"/>
                </a:solidFill>
                <a:latin typeface="Microsoft Sans Serif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47738">
              <a:defRPr sz="1000" b="1">
                <a:solidFill>
                  <a:schemeClr val="bg2"/>
                </a:solidFill>
                <a:latin typeface="Microsoft Sans Serif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2"/>
                </a:solidFill>
                <a:latin typeface="Microsoft Sans Serif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2"/>
                </a:solidFill>
                <a:latin typeface="Microsoft Sans Serif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2"/>
                </a:solidFill>
                <a:latin typeface="Microsoft Sans Serif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2"/>
                </a:solidFill>
                <a:latin typeface="Microsoft Sans Serif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758A30D-C5E0-4075-A69B-2B4B67A3F7F0}" type="slidenum">
              <a:rPr lang="de-DE" altLang="de-DE" sz="12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3</a:t>
            </a:fld>
            <a:endParaRPr lang="de-DE" altLang="de-DE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859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normally</a:t>
            </a:r>
            <a:r>
              <a:rPr lang="de-DE" dirty="0" smtClean="0"/>
              <a:t> </a:t>
            </a:r>
            <a:r>
              <a:rPr lang="de-DE" dirty="0" err="1" smtClean="0"/>
              <a:t>short</a:t>
            </a:r>
            <a:r>
              <a:rPr lang="de-DE" dirty="0" smtClean="0"/>
              <a:t>-time </a:t>
            </a:r>
            <a:r>
              <a:rPr lang="de-DE" dirty="0" err="1" smtClean="0"/>
              <a:t>involvement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4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88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55382" indent="-355382">
              <a:spcBef>
                <a:spcPct val="20000"/>
              </a:spcBef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2500" kern="0" dirty="0">
                <a:solidFill>
                  <a:srgbClr val="1F497D"/>
                </a:solidFill>
                <a:latin typeface="Arial Narrow" panose="020B0606020202030204" pitchFamily="34" charset="0"/>
              </a:rPr>
              <a:t>on</a:t>
            </a:r>
          </a:p>
          <a:p>
            <a:pPr marL="829224" lvl="1" indent="-355382">
              <a:spcBef>
                <a:spcPct val="20000"/>
              </a:spcBef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2500" kern="0" dirty="0" err="1">
                <a:solidFill>
                  <a:srgbClr val="1F497D"/>
                </a:solidFill>
                <a:latin typeface="Arial Narrow" panose="020B0606020202030204" pitchFamily="34" charset="0"/>
              </a:rPr>
              <a:t>methods</a:t>
            </a:r>
            <a:endParaRPr lang="de-DE" sz="2500" kern="0" dirty="0">
              <a:solidFill>
                <a:srgbClr val="1F497D"/>
              </a:solidFill>
              <a:latin typeface="Arial Narrow" panose="020B0606020202030204" pitchFamily="34" charset="0"/>
            </a:endParaRPr>
          </a:p>
          <a:p>
            <a:pPr marL="829224" lvl="1" indent="-355382">
              <a:spcBef>
                <a:spcPct val="20000"/>
              </a:spcBef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2500" kern="0" dirty="0" err="1">
                <a:solidFill>
                  <a:srgbClr val="1F497D"/>
                </a:solidFill>
                <a:latin typeface="Arial Narrow" panose="020B0606020202030204" pitchFamily="34" charset="0"/>
              </a:rPr>
              <a:t>applications</a:t>
            </a:r>
            <a:endParaRPr lang="de-DE" sz="2500" kern="0" dirty="0">
              <a:solidFill>
                <a:srgbClr val="1F497D"/>
              </a:solidFill>
              <a:latin typeface="Arial Narrow" panose="020B0606020202030204" pitchFamily="34" charset="0"/>
            </a:endParaRPr>
          </a:p>
          <a:p>
            <a:pPr marL="829224" lvl="1" indent="-355382">
              <a:spcBef>
                <a:spcPct val="20000"/>
              </a:spcBef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2500" kern="0" dirty="0" err="1">
                <a:solidFill>
                  <a:srgbClr val="1F497D"/>
                </a:solidFill>
                <a:latin typeface="Arial Narrow" panose="020B0606020202030204" pitchFamily="34" charset="0"/>
              </a:rPr>
              <a:t>cosmology</a:t>
            </a:r>
            <a:endParaRPr lang="de-DE" sz="2500" kern="0" dirty="0">
              <a:solidFill>
                <a:srgbClr val="1F497D"/>
              </a:solidFill>
              <a:latin typeface="Arial Narrow" panose="020B0606020202030204" pitchFamily="34" charset="0"/>
            </a:endParaRPr>
          </a:p>
          <a:p>
            <a:pPr marL="829224" lvl="1" indent="-355382">
              <a:spcBef>
                <a:spcPct val="20000"/>
              </a:spcBef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2500" kern="0" dirty="0">
                <a:solidFill>
                  <a:srgbClr val="1F497D"/>
                </a:solidFill>
                <a:latin typeface="Arial Narrow" panose="020B0606020202030204" pitchFamily="34" charset="0"/>
              </a:rPr>
              <a:t>….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725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524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16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1894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8196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r">
              <a:buNone/>
              <a:defRPr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AAA6CC75-5855-4522-A203-52DEF18D5257}" type="datetime1">
              <a:rPr lang="de-DE" smtClean="0"/>
              <a:t>19.05.2016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356361"/>
            <a:ext cx="30861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smtClean="0"/>
              <a:t>Michael Kobel,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053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BF650-9B78-4018-BAB6-C36E9B654F7F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03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CF522-5069-43C1-BDA1-279449058C31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450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571D-F216-4647-8171-6FFBE2545B39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379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2606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2606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173D-1923-4E5D-91B7-DA3B118377E0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374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2BF7F-369C-4A65-AE90-D63117F835D2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415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B149-3EC0-405D-8584-07A52B9A0A54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095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3908-298E-4B1D-88D6-5F582A54EA8F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53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8812-BAE6-464F-9342-BC4D9E2AF56B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5651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5207-244C-4C8B-B10C-110D17A5BCBE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152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0DDD-D293-4C51-A09E-AD7D77298B51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52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452320" y="6356361"/>
            <a:ext cx="1063030" cy="36512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 algn="ctr">
              <a:defRPr>
                <a:solidFill>
                  <a:srgbClr val="013476"/>
                </a:solidFill>
              </a:defRPr>
            </a:lvl1pPr>
          </a:lstStyle>
          <a:p>
            <a:fld id="{3340E906-9659-44CF-8012-5CE8B8DE9296}" type="datetime1">
              <a:rPr lang="de-DE" smtClean="0"/>
              <a:t>19.05.2016</a:t>
            </a:fld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365710"/>
            <a:ext cx="4104456" cy="365125"/>
          </a:xfrm>
        </p:spPr>
        <p:txBody>
          <a:bodyPr/>
          <a:lstStyle>
            <a:lvl1pPr algn="ctr">
              <a:defRPr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53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465138"/>
            <a:ext cx="2057400" cy="33956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019800" cy="339566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482FC-103E-4B03-970C-44839E9CCA1D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9336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6525" y="5843588"/>
            <a:ext cx="2428875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0"/>
          <p:cNvSpPr txBox="1">
            <a:spLocks noChangeArrowheads="1"/>
          </p:cNvSpPr>
          <p:nvPr userDrawn="1"/>
        </p:nvSpPr>
        <p:spPr bwMode="auto">
          <a:xfrm>
            <a:off x="304800" y="5373688"/>
            <a:ext cx="4051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de-DE" smtClean="0">
              <a:solidFill>
                <a:srgbClr val="0CC6DE"/>
              </a:solidFill>
            </a:endParaRPr>
          </a:p>
        </p:txBody>
      </p:sp>
      <p:pic>
        <p:nvPicPr>
          <p:cNvPr id="5" name="Picture 11" descr="logo-tw-4c-web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5929313"/>
            <a:ext cx="2635250" cy="83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://tu-dresden.de/service/publizieren/cd/1_basiselemente/01_logo/dat/tud/logo_blau_2126x624.jp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6157913"/>
            <a:ext cx="1871662" cy="54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3896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6092825"/>
            <a:ext cx="180975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http://tu-dresden.de/service/publizieren/cd/1_basiselemente/01_logo/dat/tud/logo_blau_2126x624.jp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237288"/>
            <a:ext cx="1501775" cy="43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67200"/>
          </a:xfrm>
        </p:spPr>
        <p:txBody>
          <a:bodyPr/>
          <a:lstStyle>
            <a:lvl1pPr>
              <a:defRPr>
                <a:solidFill>
                  <a:srgbClr val="85C714"/>
                </a:solidFill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3453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905000" y="1412776"/>
            <a:ext cx="6781800" cy="4813995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73116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486400" cy="10139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20688"/>
            <a:ext cx="6781800" cy="72008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123522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C8533DC-B6FE-419E-A0C2-4267A11B6281}" type="datetime1">
              <a:rPr lang="de-DE" smtClean="0">
                <a:solidFill>
                  <a:prstClr val="black"/>
                </a:solidFill>
              </a:rPr>
              <a:t>19.05.2016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de-DE" smtClean="0">
                <a:solidFill>
                  <a:prstClr val="black"/>
                </a:solidFill>
              </a:rPr>
              <a:t>Michael Kobel, TU Dresden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FFA98FF2-4F9A-4E6E-BEFB-1B2924110D49}" type="datetime1">
              <a:rPr lang="de-DE" smtClean="0"/>
              <a:t>19.05.2016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80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el, ClipAr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3822" y="228321"/>
            <a:ext cx="7342712" cy="53227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lipArt-Platzhalter 2"/>
          <p:cNvSpPr>
            <a:spLocks noGrp="1"/>
          </p:cNvSpPr>
          <p:nvPr>
            <p:ph type="clipArt" sz="half" idx="1"/>
          </p:nvPr>
        </p:nvSpPr>
        <p:spPr>
          <a:xfrm>
            <a:off x="105703" y="1143003"/>
            <a:ext cx="4158601" cy="5179919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403311" y="1143003"/>
            <a:ext cx="4158601" cy="5179919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192688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4108648" cy="504056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00600" y="1268760"/>
            <a:ext cx="3657600" cy="5040560"/>
          </a:xfrm>
        </p:spPr>
        <p:txBody>
          <a:bodyPr/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8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1560" y="6603404"/>
            <a:ext cx="2201416" cy="2819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/>
            <a:fld id="{AC304D5C-6D3E-4ABB-8781-14EBD00E318A}" type="datetime1">
              <a:rPr lang="de-DE" smtClean="0">
                <a:solidFill>
                  <a:prstClr val="black"/>
                </a:solidFill>
              </a:rPr>
              <a:t>19.05.2016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580584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de-DE" smtClean="0">
                <a:solidFill>
                  <a:prstClr val="black"/>
                </a:solidFill>
              </a:rPr>
              <a:t>Michael Kobel, TU Dresden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580584"/>
            <a:ext cx="1905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de-DE" dirty="0" smtClean="0">
                <a:solidFill>
                  <a:prstClr val="black"/>
                </a:solidFill>
              </a:rPr>
              <a:t> </a:t>
            </a:r>
            <a:fld id="{BBB5A837-4018-4CB7-AB90-7ED586C7C998}" type="slidenum">
              <a:rPr lang="de-DE" smtClean="0">
                <a:solidFill>
                  <a:prstClr val="black"/>
                </a:solidFill>
              </a:rPr>
              <a:pPr defTabSz="457200"/>
              <a:t>‹Nr.›</a:t>
            </a:fld>
            <a:r>
              <a:rPr lang="de-DE" dirty="0" smtClean="0">
                <a:solidFill>
                  <a:prstClr val="black"/>
                </a:solidFill>
              </a:rPr>
              <a:t> of 49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905000" y="1412776"/>
            <a:ext cx="6781800" cy="4813995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115616" y="1628800"/>
            <a:ext cx="7416824" cy="4669508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itelplatzhalter 5"/>
          <p:cNvSpPr>
            <a:spLocks noGrp="1"/>
          </p:cNvSpPr>
          <p:nvPr>
            <p:ph type="title"/>
          </p:nvPr>
        </p:nvSpPr>
        <p:spPr>
          <a:xfrm>
            <a:off x="1907704" y="620688"/>
            <a:ext cx="6624736" cy="7969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>
              <a:defRPr/>
            </a:pPr>
            <a:fld id="{DE468086-A8FA-4BD4-8725-8F196BFF91FA}" type="slidenum">
              <a:rPr lang="de-DE">
                <a:solidFill>
                  <a:prstClr val="black"/>
                </a:solidFill>
              </a:rPr>
              <a:pPr defTabSz="457200">
                <a:defRPr/>
              </a:pPr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r">
              <a:buNone/>
              <a:defRPr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/>
            </a:lvl1pPr>
          </a:lstStyle>
          <a:p>
            <a:fld id="{17E9C08D-43C1-4614-ABFE-DB7D5C90AB77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19.05.2016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Michael Kobel, TU Dresden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53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452320" y="6356361"/>
            <a:ext cx="1063030" cy="36512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Michael Kobel, TU Dresden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/>
            </a:lvl1pPr>
          </a:lstStyle>
          <a:p>
            <a:fld id="{49AA63CC-0BFD-48BA-BD77-574E89F139DF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19.05.2016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3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/>
            </a:lvl1pPr>
          </a:lstStyle>
          <a:p>
            <a:fld id="{FB0A6D42-3172-4E13-A411-C5C1DE683385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19.05.2016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Michael Kobel, TU Dresden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80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/>
            </a:lvl1pPr>
          </a:lstStyle>
          <a:p>
            <a:fld id="{77CE0176-FAAF-4078-8724-A654A96C9E60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19.05.2016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Michael Kobel, TU Dresden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/>
            </a:lvl1pPr>
          </a:lstStyle>
          <a:p>
            <a:fld id="{EFCD5F7B-CBC4-4AC2-B25B-E03E3E48A242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19.05.2016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Michael Kobel, TU Dresden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16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/>
            </a:lvl1pPr>
          </a:lstStyle>
          <a:p>
            <a:fld id="{45A802E8-6516-4C9A-8630-505B85E55F55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19.05.2016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Michael Kobel, TU Dresden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87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24FC6CE7-C659-4FA1-BC9C-6D985AEA74C1}" type="datetime1">
              <a:rPr lang="de-DE" smtClean="0"/>
              <a:t>19.05.2016</a:t>
            </a:fld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5227643" y="6045210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 algn="ctr">
              <a:defRPr>
                <a:solidFill>
                  <a:srgbClr val="013476"/>
                </a:solidFill>
              </a:defRPr>
            </a:lvl1pPr>
          </a:lstStyle>
          <a:p>
            <a:fld id="{E6B213B4-8222-4B0B-B3EA-E45F961558AE}" type="datetime1">
              <a:rPr lang="de-DE" smtClean="0"/>
              <a:t>19.05.2016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711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799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5867400" cy="3810000"/>
          </a:xfrm>
        </p:spPr>
        <p:txBody>
          <a:bodyPr/>
          <a:lstStyle>
            <a:lvl1pPr marL="0" indent="0" algn="l">
              <a:buNone/>
              <a:defRPr lang="de-DE" sz="2600" kern="1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10.07.2014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E40B2-6E19-40F5-8895-243CDE6AD39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0168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10.07.2014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0168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dirty="0" smtClean="0"/>
              <a:t>Uta Bilow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E40B2-6E19-40F5-8895-243CDE6AD39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4999" y="4406900"/>
            <a:ext cx="658971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4999" y="2906713"/>
            <a:ext cx="65897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2C42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10.07.2014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E40B2-6E19-40F5-8895-243CDE6AD39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10.07.2014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E40B2-6E19-40F5-8895-243CDE6AD39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10.07.2014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E40B2-6E19-40F5-8895-243CDE6AD39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10.07.2014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E40B2-6E19-40F5-8895-243CDE6AD39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10.07.2014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E40B2-6E19-40F5-8895-243CDE6AD39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56CF223C-7BA6-4E33-A364-0D6B20725335}" type="datetime1">
              <a:rPr lang="de-DE" smtClean="0"/>
              <a:t>19.05.2016</a:t>
            </a:fld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5316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479E0EB7-9CCB-48FF-AD8B-BCAE5E7AF95F}" type="datetime1">
              <a:rPr lang="de-DE" smtClean="0"/>
              <a:t>19.05.2016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/>
          <a:p>
            <a:r>
              <a:rPr lang="de-DE" smtClean="0"/>
              <a:t>Michael Kobel, TU Dresden</a:t>
            </a:r>
            <a:endParaRPr lang="de-DE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1287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5227643" y="6045210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 algn="ctr">
              <a:defRPr>
                <a:solidFill>
                  <a:srgbClr val="013476"/>
                </a:solidFill>
              </a:defRPr>
            </a:lvl1pPr>
          </a:lstStyle>
          <a:p>
            <a:fld id="{CE8A7A10-09DB-443B-B16A-19E9D48CCAEF}" type="datetime1">
              <a:rPr lang="de-DE" smtClean="0"/>
              <a:t>19.05.2016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711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0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115616" y="980728"/>
            <a:ext cx="7571184" cy="5246043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>
          <a:xfrm>
            <a:off x="611188" y="6604396"/>
            <a:ext cx="2201862" cy="280988"/>
          </a:xfrm>
          <a:prstGeom prst="rect">
            <a:avLst/>
          </a:prstGeom>
        </p:spPr>
        <p:txBody>
          <a:bodyPr/>
          <a:lstStyle>
            <a:lvl1pPr>
              <a:defRPr sz="1200" u="none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9B4124-2465-4ECF-B477-9C2E2A92AE86}" type="datetime1">
              <a:rPr lang="de-DE" smtClean="0">
                <a:cs typeface="Arial" charset="0"/>
              </a:rPr>
              <a:t>19.05.2016</a:t>
            </a:fld>
            <a:endParaRPr lang="de-DE" dirty="0">
              <a:cs typeface="Arial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>
          <a:xfrm>
            <a:off x="2411760" y="6604396"/>
            <a:ext cx="4320480" cy="260870"/>
          </a:xfrm>
          <a:prstGeom prst="rect">
            <a:avLst/>
          </a:prstGeom>
        </p:spPr>
        <p:txBody>
          <a:bodyPr/>
          <a:lstStyle>
            <a:lvl1pPr>
              <a:defRPr sz="1200" u="none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cs typeface="Arial" charset="0"/>
              </a:rPr>
              <a:t>Michael Kobel, TU Dresden</a:t>
            </a:r>
            <a:endParaRPr lang="de-DE" dirty="0">
              <a:cs typeface="Arial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>
          <a:xfrm>
            <a:off x="6553200" y="6580188"/>
            <a:ext cx="1905000" cy="228600"/>
          </a:xfrm>
          <a:prstGeom prst="rect">
            <a:avLst/>
          </a:prstGeom>
        </p:spPr>
        <p:txBody>
          <a:bodyPr/>
          <a:lstStyle>
            <a:lvl1pPr algn="r">
              <a:defRPr sz="1200" u="none">
                <a:solidFill>
                  <a:srgbClr val="01347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>
                <a:latin typeface="Arial" charset="0"/>
                <a:cs typeface="Arial" charset="0"/>
              </a:rPr>
              <a:t> </a:t>
            </a:r>
            <a:fld id="{D2CBE852-7D85-492E-932A-62B353DE2E0F}" type="slidenum">
              <a:rPr lang="de-DE" smtClean="0">
                <a:latin typeface="Arial Narrow" panose="020B0606020202030204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r>
              <a:rPr lang="de-DE" dirty="0" smtClean="0">
                <a:latin typeface="Arial" charset="0"/>
                <a:cs typeface="Arial" charset="0"/>
              </a:rPr>
              <a:t> </a:t>
            </a:r>
            <a:endParaRPr lang="de-DE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7848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1764" y="681037"/>
            <a:ext cx="7886700" cy="720080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3600" kern="1200" dirty="0">
                <a:solidFill>
                  <a:srgbClr val="013476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861764" y="1473125"/>
            <a:ext cx="7886700" cy="4764187"/>
          </a:xfrm>
        </p:spPr>
        <p:txBody>
          <a:bodyPr/>
          <a:lstStyle>
            <a:lvl1pPr marL="342900" indent="-342900">
              <a:spcAft>
                <a:spcPts val="600"/>
              </a:spcAft>
              <a:buClr>
                <a:srgbClr val="AFC419"/>
              </a:buClr>
              <a:buFont typeface="Wingdings" panose="05000000000000000000" pitchFamily="2" charset="2"/>
              <a:buChar char="Ø"/>
              <a:defRPr/>
            </a:lvl1pPr>
            <a:lvl2pPr marL="800100" indent="-342900">
              <a:spcAft>
                <a:spcPts val="400"/>
              </a:spcAft>
              <a:buClr>
                <a:srgbClr val="AFC419"/>
              </a:buClr>
              <a:buFont typeface="Wingdings" panose="05000000000000000000" pitchFamily="2" charset="2"/>
              <a:buChar char="§"/>
              <a:defRPr/>
            </a:lvl2pPr>
            <a:lvl3pPr marL="1257300" indent="-342900">
              <a:spcAft>
                <a:spcPts val="400"/>
              </a:spcAft>
              <a:buClr>
                <a:srgbClr val="1F497D"/>
              </a:buClr>
              <a:buFont typeface="Wingdings" panose="05000000000000000000" pitchFamily="2" charset="2"/>
              <a:buChar char="§"/>
              <a:defRPr baseline="0"/>
            </a:lvl3pPr>
          </a:lstStyle>
          <a:p>
            <a:pPr defTabSz="473842">
              <a:spcAft>
                <a:spcPts val="400"/>
              </a:spcAft>
              <a:buClr>
                <a:srgbClr val="AFC419"/>
              </a:buClr>
              <a:defRPr/>
            </a:pPr>
            <a:r>
              <a:rPr lang="de-DE" sz="2400" dirty="0" smtClean="0">
                <a:solidFill>
                  <a:srgbClr val="1F497D"/>
                </a:solidFill>
                <a:latin typeface="Arial Narrow"/>
              </a:rPr>
              <a:t>First </a:t>
            </a:r>
            <a:r>
              <a:rPr lang="de-DE" sz="2400" dirty="0" err="1" smtClean="0">
                <a:solidFill>
                  <a:srgbClr val="1F497D"/>
                </a:solidFill>
                <a:latin typeface="Arial Narrow"/>
              </a:rPr>
              <a:t>level</a:t>
            </a:r>
            <a:endParaRPr lang="de-DE" sz="2400" dirty="0" smtClean="0">
              <a:solidFill>
                <a:srgbClr val="1F497D"/>
              </a:solidFill>
              <a:latin typeface="Arial Narrow"/>
            </a:endParaRPr>
          </a:p>
          <a:p>
            <a:pPr marL="800100" lvl="1" indent="-342900">
              <a:spcAft>
                <a:spcPts val="400"/>
              </a:spcAft>
              <a:buClr>
                <a:srgbClr val="AFC419"/>
              </a:buClr>
              <a:buFont typeface="Wingdings" panose="05000000000000000000" pitchFamily="2" charset="2"/>
              <a:buChar char="§"/>
            </a:pPr>
            <a:r>
              <a:rPr lang="de-DE" sz="200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Second </a:t>
            </a:r>
            <a:r>
              <a:rPr lang="de-DE" sz="2000" dirty="0" err="1" smtClean="0">
                <a:solidFill>
                  <a:srgbClr val="1F497D"/>
                </a:solidFill>
                <a:latin typeface="Arial Narrow" panose="020B0606020202030204" pitchFamily="34" charset="0"/>
              </a:rPr>
              <a:t>level</a:t>
            </a:r>
            <a:endParaRPr lang="de-DE" sz="2000" dirty="0" smtClean="0">
              <a:solidFill>
                <a:srgbClr val="1F497D"/>
              </a:solidFill>
              <a:latin typeface="Arial Narrow" panose="020B0606020202030204" pitchFamily="34" charset="0"/>
            </a:endParaRPr>
          </a:p>
          <a:p>
            <a:pPr marL="1257300" lvl="2" indent="-342900">
              <a:spcAft>
                <a:spcPts val="400"/>
              </a:spcAft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de-DE" sz="200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Third </a:t>
            </a:r>
            <a:r>
              <a:rPr lang="de-DE" sz="2000" dirty="0" err="1" smtClean="0">
                <a:solidFill>
                  <a:srgbClr val="1F497D"/>
                </a:solidFill>
                <a:latin typeface="Arial Narrow" panose="020B0606020202030204" pitchFamily="34" charset="0"/>
              </a:rPr>
              <a:t>level</a:t>
            </a:r>
            <a:endParaRPr lang="de-DE" sz="2200" dirty="0">
              <a:solidFill>
                <a:srgbClr val="1F497D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8451754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6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4.xml"/><Relationship Id="rId9" Type="http://schemas.openxmlformats.org/officeDocument/2006/relationships/image" Target="../media/image1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3A99C72C-1ABD-43FF-95A6-0E81C3A46CB6}" type="datetime1">
              <a:rPr lang="de-DE" smtClean="0"/>
              <a:t>19.05.2016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Michael Kobel,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8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5" r:id="rId2"/>
    <p:sldLayoutId id="2147483675" r:id="rId3"/>
    <p:sldLayoutId id="2147483676" r:id="rId4"/>
    <p:sldLayoutId id="2147483672" r:id="rId5"/>
    <p:sldLayoutId id="2147483666" r:id="rId6"/>
    <p:sldLayoutId id="2147483671" r:id="rId7"/>
    <p:sldLayoutId id="2147483677" r:id="rId8"/>
    <p:sldLayoutId id="2147483678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800" kern="1200" baseline="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2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Bild 8" descr="mc-logo.pn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3" name="Bild 9" descr="ipogg.png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4" name="Bild 6" descr="hg neutral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5" name="Bild 8" descr="mc-logo.png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6092825"/>
            <a:ext cx="180975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465138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819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72EEB2C2-C938-4C2E-806D-FA922CF84E19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t>19.05.2016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Michael Kobel, TU Dresden</a:t>
            </a:r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17CD204-A264-41A6-BE69-8745FD9CCC21}" type="slidenum">
              <a:rPr lang="de-DE" smtClean="0">
                <a:solidFill>
                  <a:srgbClr val="000000">
                    <a:tint val="75000"/>
                  </a:srgbClr>
                </a:solidFill>
              </a:rPr>
              <a:pPr defTabSz="457200"/>
              <a:t>‹Nr.›</a:t>
            </a:fld>
            <a:endParaRPr lang="de-D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82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304800" y="6492875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000" baseline="30000">
                <a:solidFill>
                  <a:srgbClr val="0CC6DE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2B12E7B0-4829-4D92-BA5E-9550B3456418}" type="datetime1">
              <a:rPr lang="de-DE" smtClean="0">
                <a:cs typeface="Arial" panose="020B0604020202020204" pitchFamily="34" charset="0"/>
              </a:rPr>
              <a:t>19.05.2016</a:t>
            </a:fld>
            <a:endParaRPr lang="de-DE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943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0"/>
            <a:ext cx="6781800" cy="6751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43608" y="1052736"/>
            <a:ext cx="7643192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1423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B96D71E8-A236-4535-914E-09DB7707EF41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19.05.2016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95736" y="6356361"/>
            <a:ext cx="52565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Michael Kobel, TU Dresden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8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800" kern="1200" baseline="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2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101681"/>
                </a:solidFill>
                <a:latin typeface="Arial Narrow" panose="020B0606020202030204" pitchFamily="34" charset="0"/>
              </a:defRPr>
            </a:lvl1pPr>
          </a:lstStyle>
          <a:p>
            <a:pPr defTabSz="457200"/>
            <a:r>
              <a:rPr lang="de-DE" smtClean="0"/>
              <a:t>10.07.2014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101681"/>
                </a:solidFill>
                <a:latin typeface="Arial Narrow" panose="020B0606020202030204" pitchFamily="34" charset="0"/>
              </a:defRPr>
            </a:lvl1pPr>
          </a:lstStyle>
          <a:p>
            <a:pPr defTabSz="457200"/>
            <a:r>
              <a:rPr lang="de-DE" dirty="0" smtClean="0"/>
              <a:t>Uta Bilow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32FE40B2-6E19-40F5-8895-243CDE6AD39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 defTabSz="457200"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1234gifs.de/" TargetMode="Externa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ecisionillustration.co.uk/" TargetMode="External"/><Relationship Id="rId3" Type="http://schemas.openxmlformats.org/officeDocument/2006/relationships/image" Target="../media/image36.pn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jpeg"/><Relationship Id="rId4" Type="http://schemas.openxmlformats.org/officeDocument/2006/relationships/image" Target="../media/image37.jpeg"/><Relationship Id="rId9" Type="http://schemas.openxmlformats.org/officeDocument/2006/relationships/hyperlink" Target="http://1234gifs.de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6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7.jpeg"/><Relationship Id="rId10" Type="http://schemas.openxmlformats.org/officeDocument/2006/relationships/hyperlink" Target="http://1234gifs.de/" TargetMode="External"/><Relationship Id="rId4" Type="http://schemas.openxmlformats.org/officeDocument/2006/relationships/image" Target="../media/image41.png"/><Relationship Id="rId9" Type="http://schemas.openxmlformats.org/officeDocument/2006/relationships/hyperlink" Target="http://www.precisionillustration.co.uk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7.jpe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4.jpeg"/><Relationship Id="rId5" Type="http://schemas.openxmlformats.org/officeDocument/2006/relationships/image" Target="../media/image53.gif"/><Relationship Id="rId4" Type="http://schemas.openxmlformats.org/officeDocument/2006/relationships/image" Target="../media/image52.png"/><Relationship Id="rId9" Type="http://schemas.openxmlformats.org/officeDocument/2006/relationships/image" Target="../media/image5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64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3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6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jpe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jpeg"/><Relationship Id="rId10" Type="http://schemas.openxmlformats.org/officeDocument/2006/relationships/image" Target="../media/image79.png"/><Relationship Id="rId4" Type="http://schemas.openxmlformats.org/officeDocument/2006/relationships/image" Target="../media/image73.jpeg"/><Relationship Id="rId9" Type="http://schemas.openxmlformats.org/officeDocument/2006/relationships/image" Target="../media/image7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vocalability.com/" TargetMode="External"/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8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materia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6.jpeg"/><Relationship Id="rId5" Type="http://schemas.openxmlformats.org/officeDocument/2006/relationships/image" Target="../media/image85.png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hysicsmasterclasses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jpeg"/><Relationship Id="rId5" Type="http://schemas.openxmlformats.org/officeDocument/2006/relationships/hyperlink" Target="http://www.leifiphysik.de/kern-teilchenphysik/teilchenphysik" TargetMode="External"/><Relationship Id="rId4" Type="http://schemas.openxmlformats.org/officeDocument/2006/relationships/hyperlink" Target="http://www.teilchenwelt.de/materia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ootball_(association_football)" TargetMode="External"/><Relationship Id="rId2" Type="http://schemas.openxmlformats.org/officeDocument/2006/relationships/hyperlink" Target="https://en.wikipedia.org/wiki/Association_football_pitch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hyperlink" Target="https://en.wikipedia.org/wiki/Association_footbal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051720" y="692696"/>
            <a:ext cx="6480720" cy="2232248"/>
          </a:xfrm>
        </p:spPr>
        <p:txBody>
          <a:bodyPr/>
          <a:lstStyle/>
          <a:p>
            <a:pPr algn="ctr"/>
            <a:r>
              <a:rPr lang="en-US" sz="3600" dirty="0"/>
              <a:t>New concepts for introducing the standard model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de-DE" sz="3200" b="0" dirty="0" smtClean="0"/>
              <a:t/>
            </a:r>
            <a:br>
              <a:rPr lang="de-DE" sz="3200" b="0" dirty="0" smtClean="0"/>
            </a:br>
            <a:endParaRPr lang="de-DE" sz="3200" b="0" dirty="0"/>
          </a:p>
        </p:txBody>
      </p:sp>
      <p:sp>
        <p:nvSpPr>
          <p:cNvPr id="3" name="Rechteck 2"/>
          <p:cNvSpPr/>
          <p:nvPr/>
        </p:nvSpPr>
        <p:spPr>
          <a:xfrm>
            <a:off x="2555776" y="220486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de-DE" sz="2000" dirty="0" smtClean="0"/>
              <a:t>Michael Kobel</a:t>
            </a:r>
            <a:br>
              <a:rPr lang="de-DE" sz="2000" dirty="0" smtClean="0"/>
            </a:br>
            <a:r>
              <a:rPr lang="de-DE" sz="2000" dirty="0" smtClean="0"/>
              <a:t>TU Dresden</a:t>
            </a:r>
          </a:p>
          <a:p>
            <a:pPr algn="ctr"/>
            <a:r>
              <a:rPr lang="de-DE" sz="2000" dirty="0" smtClean="0"/>
              <a:t>IPPOG Meeting</a:t>
            </a:r>
            <a:br>
              <a:rPr lang="de-DE" sz="2000" dirty="0" smtClean="0"/>
            </a:br>
            <a:r>
              <a:rPr lang="de-DE" sz="2000" dirty="0" err="1" smtClean="0"/>
              <a:t>Krakow</a:t>
            </a:r>
            <a:r>
              <a:rPr lang="de-DE" sz="2000" dirty="0" smtClean="0"/>
              <a:t>, 20.05.2016</a:t>
            </a:r>
            <a:endParaRPr lang="de-DE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165304"/>
            <a:ext cx="2016224" cy="59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4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Tell apart:  theory </a:t>
            </a:r>
            <a:r>
              <a:rPr lang="de-DE" dirty="0" err="1" smtClean="0"/>
              <a:t>input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prediction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6184" y="1401117"/>
            <a:ext cx="8076296" cy="4764187"/>
          </a:xfrm>
        </p:spPr>
        <p:txBody>
          <a:bodyPr/>
          <a:lstStyle/>
          <a:p>
            <a:r>
              <a:rPr lang="de-DE" dirty="0" smtClean="0"/>
              <a:t>Standard Model Theory </a:t>
            </a:r>
            <a:r>
              <a:rPr lang="de-DE" dirty="0" err="1" smtClean="0"/>
              <a:t>prediction</a:t>
            </a:r>
            <a:endParaRPr lang="de-DE" dirty="0" smtClean="0"/>
          </a:p>
          <a:p>
            <a:pPr lvl="1"/>
            <a:r>
              <a:rPr lang="de-DE" dirty="0" smtClean="0"/>
              <a:t>Basic </a:t>
            </a:r>
            <a:r>
              <a:rPr lang="de-DE" dirty="0" err="1" smtClean="0"/>
              <a:t>principle</a:t>
            </a:r>
            <a:r>
              <a:rPr lang="de-DE" dirty="0" smtClean="0"/>
              <a:t>: </a:t>
            </a:r>
            <a:r>
              <a:rPr lang="de-DE" dirty="0" err="1"/>
              <a:t>s</a:t>
            </a:r>
            <a:r>
              <a:rPr lang="de-DE" dirty="0" err="1" smtClean="0"/>
              <a:t>ymmetries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interactions</a:t>
            </a:r>
            <a:endParaRPr lang="de-DE" dirty="0" smtClean="0"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*All* </a:t>
            </a:r>
            <a:r>
              <a:rPr lang="de-DE" dirty="0" err="1" smtClean="0">
                <a:sym typeface="Wingdings" panose="05000000000000000000" pitchFamily="2" charset="2"/>
              </a:rPr>
              <a:t>features</a:t>
            </a:r>
            <a:r>
              <a:rPr lang="de-DE" dirty="0" smtClean="0">
                <a:sym typeface="Wingdings" panose="05000000000000000000" pitchFamily="2" charset="2"/>
              </a:rPr>
              <a:t> of </a:t>
            </a:r>
            <a:r>
              <a:rPr lang="de-DE" b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interactions</a:t>
            </a:r>
            <a:r>
              <a:rPr lang="de-DE" b="1" dirty="0" smtClean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follow </a:t>
            </a:r>
            <a:r>
              <a:rPr lang="de-DE" dirty="0" err="1" smtClean="0">
                <a:sym typeface="Wingdings" panose="05000000000000000000" pitchFamily="2" charset="2"/>
              </a:rPr>
              <a:t>uniquely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from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symmetries</a:t>
            </a:r>
            <a:endParaRPr lang="de-DE" dirty="0" smtClean="0">
              <a:sym typeface="Wingdings" panose="05000000000000000000" pitchFamily="2" charset="2"/>
            </a:endParaRPr>
          </a:p>
          <a:p>
            <a:pPr lvl="2"/>
            <a:r>
              <a:rPr lang="de-DE" dirty="0" err="1" smtClean="0">
                <a:sym typeface="Wingdings" panose="05000000000000000000" pitchFamily="2" charset="2"/>
              </a:rPr>
              <a:t>allowed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interaction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vertices</a:t>
            </a:r>
            <a:endParaRPr lang="de-DE" dirty="0" smtClean="0">
              <a:sym typeface="Wingdings" panose="05000000000000000000" pitchFamily="2" charset="2"/>
            </a:endParaRPr>
          </a:p>
          <a:p>
            <a:pPr lvl="2"/>
            <a:r>
              <a:rPr lang="de-DE" dirty="0" err="1" smtClean="0">
                <a:sym typeface="Wingdings" panose="05000000000000000000" pitchFamily="2" charset="2"/>
              </a:rPr>
              <a:t>number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and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</a:t>
            </a:r>
            <a:r>
              <a:rPr lang="de-DE" dirty="0" err="1" smtClean="0">
                <a:sym typeface="Wingdings" panose="05000000000000000000" pitchFamily="2" charset="2"/>
              </a:rPr>
              <a:t>harges</a:t>
            </a:r>
            <a:r>
              <a:rPr lang="de-DE" dirty="0" smtClean="0">
                <a:sym typeface="Wingdings" panose="05000000000000000000" pitchFamily="2" charset="2"/>
              </a:rPr>
              <a:t> of </a:t>
            </a:r>
            <a:r>
              <a:rPr lang="de-DE" dirty="0" err="1" smtClean="0">
                <a:sym typeface="Wingdings" panose="05000000000000000000" pitchFamily="2" charset="2"/>
              </a:rPr>
              <a:t>messenger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particles</a:t>
            </a:r>
            <a:r>
              <a:rPr lang="de-DE" dirty="0" smtClean="0">
                <a:sym typeface="Wingdings" panose="05000000000000000000" pitchFamily="2" charset="2"/>
              </a:rPr>
              <a:t> (8 </a:t>
            </a:r>
            <a:r>
              <a:rPr lang="de-DE" dirty="0" err="1" smtClean="0">
                <a:sym typeface="Wingdings" panose="05000000000000000000" pitchFamily="2" charset="2"/>
              </a:rPr>
              <a:t>gluons</a:t>
            </a:r>
            <a:r>
              <a:rPr lang="de-DE" dirty="0" smtClean="0">
                <a:sym typeface="Wingdings" panose="05000000000000000000" pitchFamily="2" charset="2"/>
              </a:rPr>
              <a:t>, 3 </a:t>
            </a:r>
            <a:r>
              <a:rPr lang="de-DE" dirty="0" err="1" smtClean="0">
                <a:sym typeface="Wingdings" panose="05000000000000000000" pitchFamily="2" charset="2"/>
              </a:rPr>
              <a:t>weak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Bosons</a:t>
            </a:r>
            <a:r>
              <a:rPr lang="de-DE" dirty="0" smtClean="0">
                <a:sym typeface="Wingdings" panose="05000000000000000000" pitchFamily="2" charset="2"/>
              </a:rPr>
              <a:t>, 1 </a:t>
            </a:r>
            <a:r>
              <a:rPr lang="de-DE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de-DE" dirty="0" smtClean="0"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de-DE" dirty="0" smtClean="0">
                <a:sym typeface="Wingdings" panose="05000000000000000000" pitchFamily="2" charset="2"/>
              </a:rPr>
              <a:t>i.e. </a:t>
            </a:r>
            <a:r>
              <a:rPr lang="de-DE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„</a:t>
            </a:r>
            <a:r>
              <a:rPr lang="de-DE" b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rules</a:t>
            </a:r>
            <a:r>
              <a:rPr lang="de-DE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of the </a:t>
            </a:r>
            <a:r>
              <a:rPr lang="de-DE" b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game</a:t>
            </a:r>
            <a:r>
              <a:rPr lang="de-DE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“ </a:t>
            </a:r>
            <a:r>
              <a:rPr lang="de-DE" dirty="0" smtClean="0">
                <a:sym typeface="Wingdings" panose="05000000000000000000" pitchFamily="2" charset="2"/>
              </a:rPr>
              <a:t>follow </a:t>
            </a:r>
            <a:r>
              <a:rPr lang="de-DE" dirty="0" err="1" smtClean="0">
                <a:sym typeface="Wingdings" panose="05000000000000000000" pitchFamily="2" charset="2"/>
              </a:rPr>
              <a:t>from</a:t>
            </a:r>
            <a:r>
              <a:rPr lang="de-DE" dirty="0" smtClean="0">
                <a:sym typeface="Wingdings" panose="05000000000000000000" pitchFamily="2" charset="2"/>
              </a:rPr>
              <a:t> theory!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Standard Model Theory </a:t>
            </a:r>
            <a:r>
              <a:rPr lang="de-DE" dirty="0" err="1" smtClean="0">
                <a:sym typeface="Wingdings" panose="05000000000000000000" pitchFamily="2" charset="2"/>
              </a:rPr>
              <a:t>input</a:t>
            </a:r>
            <a:endParaRPr lang="de-DE" dirty="0" smtClean="0"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On the </a:t>
            </a:r>
            <a:r>
              <a:rPr lang="de-DE" dirty="0" err="1" smtClean="0">
                <a:sym typeface="Wingdings" panose="05000000000000000000" pitchFamily="2" charset="2"/>
              </a:rPr>
              <a:t>contrary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particles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can</a:t>
            </a:r>
            <a:r>
              <a:rPr lang="de-DE" dirty="0" smtClean="0">
                <a:sym typeface="Wingdings" panose="05000000000000000000" pitchFamily="2" charset="2"/>
              </a:rPr>
              <a:t> *not* </a:t>
            </a:r>
            <a:r>
              <a:rPr lang="de-DE" dirty="0" err="1" smtClean="0">
                <a:sym typeface="Wingdings" panose="05000000000000000000" pitchFamily="2" charset="2"/>
              </a:rPr>
              <a:t>be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predicted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by</a:t>
            </a:r>
            <a:r>
              <a:rPr lang="de-DE" dirty="0" smtClean="0">
                <a:sym typeface="Wingdings" panose="05000000000000000000" pitchFamily="2" charset="2"/>
              </a:rPr>
              <a:t> theory</a:t>
            </a:r>
          </a:p>
          <a:p>
            <a:pPr lvl="2"/>
            <a:r>
              <a:rPr lang="de-DE" dirty="0" err="1" smtClean="0">
                <a:sym typeface="Wingdings" panose="05000000000000000000" pitchFamily="2" charset="2"/>
              </a:rPr>
              <a:t>Representations</a:t>
            </a:r>
            <a:r>
              <a:rPr lang="de-DE" dirty="0" smtClean="0">
                <a:sym typeface="Wingdings" panose="05000000000000000000" pitchFamily="2" charset="2"/>
              </a:rPr>
              <a:t> not </a:t>
            </a:r>
            <a:r>
              <a:rPr lang="de-DE" dirty="0" err="1" smtClean="0">
                <a:sym typeface="Wingdings" panose="05000000000000000000" pitchFamily="2" charset="2"/>
              </a:rPr>
              <a:t>unique</a:t>
            </a:r>
            <a:r>
              <a:rPr lang="de-DE" dirty="0" smtClean="0">
                <a:sym typeface="Wingdings" panose="05000000000000000000" pitchFamily="2" charset="2"/>
              </a:rPr>
              <a:t>,  e.g. (e</a:t>
            </a:r>
            <a:r>
              <a:rPr lang="de-DE" baseline="30000" dirty="0" smtClean="0">
                <a:sym typeface="Wingdings" panose="05000000000000000000" pitchFamily="2" charset="2"/>
              </a:rPr>
              <a:t>- -</a:t>
            </a:r>
            <a:r>
              <a:rPr lang="de-DE" dirty="0" smtClean="0">
                <a:sym typeface="Wingdings" panose="05000000000000000000" pitchFamily="2" charset="2"/>
              </a:rPr>
              <a:t> , e </a:t>
            </a:r>
            <a:r>
              <a:rPr lang="de-DE" baseline="30000" dirty="0" smtClean="0">
                <a:sym typeface="Wingdings" panose="05000000000000000000" pitchFamily="2" charset="2"/>
              </a:rPr>
              <a:t>-</a:t>
            </a:r>
            <a:r>
              <a:rPr lang="de-DE" dirty="0" smtClean="0">
                <a:sym typeface="Wingdings" panose="05000000000000000000" pitchFamily="2" charset="2"/>
              </a:rPr>
              <a:t> , </a:t>
            </a:r>
            <a:r>
              <a:rPr lang="de-DE" dirty="0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de-DE" baseline="-25000" dirty="0" smtClean="0">
                <a:sym typeface="Wingdings" panose="05000000000000000000" pitchFamily="2" charset="2"/>
              </a:rPr>
              <a:t>e</a:t>
            </a:r>
            <a:r>
              <a:rPr lang="de-DE" dirty="0" smtClean="0">
                <a:sym typeface="Wingdings" panose="05000000000000000000" pitchFamily="2" charset="2"/>
              </a:rPr>
              <a:t> , e</a:t>
            </a:r>
            <a:r>
              <a:rPr lang="de-DE" baseline="30000" dirty="0" smtClean="0">
                <a:sym typeface="Wingdings" panose="05000000000000000000" pitchFamily="2" charset="2"/>
              </a:rPr>
              <a:t>+</a:t>
            </a:r>
            <a:r>
              <a:rPr lang="de-DE" dirty="0" smtClean="0">
                <a:sym typeface="Wingdings" panose="05000000000000000000" pitchFamily="2" charset="2"/>
              </a:rPr>
              <a:t> , e</a:t>
            </a:r>
            <a:r>
              <a:rPr lang="de-DE" baseline="30000" dirty="0" smtClean="0">
                <a:sym typeface="Wingdings" panose="05000000000000000000" pitchFamily="2" charset="2"/>
              </a:rPr>
              <a:t>++</a:t>
            </a:r>
            <a:r>
              <a:rPr lang="de-DE" dirty="0" smtClean="0">
                <a:sym typeface="Wingdings" panose="05000000000000000000" pitchFamily="2" charset="2"/>
              </a:rPr>
              <a:t> ) </a:t>
            </a:r>
            <a:r>
              <a:rPr lang="de-DE" dirty="0" err="1" smtClean="0">
                <a:sym typeface="Wingdings" panose="05000000000000000000" pitchFamily="2" charset="2"/>
              </a:rPr>
              <a:t>allowed</a:t>
            </a:r>
            <a:r>
              <a:rPr lang="de-DE" dirty="0" smtClean="0">
                <a:sym typeface="Wingdings" panose="05000000000000000000" pitchFamily="2" charset="2"/>
              </a:rPr>
              <a:t> in SU(2)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err="1" smtClean="0">
                <a:sym typeface="Wingdings" panose="05000000000000000000" pitchFamily="2" charset="2"/>
              </a:rPr>
              <a:t>and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predictions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could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be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made</a:t>
            </a:r>
            <a:r>
              <a:rPr lang="de-DE" dirty="0" smtClean="0">
                <a:sym typeface="Wingdings" panose="05000000000000000000" pitchFamily="2" charset="2"/>
              </a:rPr>
              <a:t>, like e</a:t>
            </a:r>
            <a:r>
              <a:rPr lang="de-DE" baseline="30000" dirty="0" smtClean="0">
                <a:sym typeface="Wingdings" panose="05000000000000000000" pitchFamily="2" charset="2"/>
              </a:rPr>
              <a:t>++</a:t>
            </a:r>
            <a:r>
              <a:rPr lang="de-DE" baseline="-25000" dirty="0">
                <a:sym typeface="Wingdings" panose="05000000000000000000" pitchFamily="2" charset="2"/>
              </a:rPr>
              <a:t> </a:t>
            </a:r>
            <a:r>
              <a:rPr lang="de-DE" sz="1400" dirty="0" smtClean="0">
                <a:sym typeface="Wingdings" panose="05000000000000000000" pitchFamily="2" charset="2"/>
              </a:rPr>
              <a:t></a:t>
            </a:r>
            <a:r>
              <a:rPr lang="de-DE" dirty="0" smtClean="0">
                <a:sym typeface="Wingdings" panose="05000000000000000000" pitchFamily="2" charset="2"/>
              </a:rPr>
              <a:t> e</a:t>
            </a:r>
            <a:r>
              <a:rPr lang="de-DE" baseline="30000" dirty="0" smtClean="0">
                <a:sym typeface="Wingdings" panose="05000000000000000000" pitchFamily="2" charset="2"/>
              </a:rPr>
              <a:t>+</a:t>
            </a:r>
            <a:r>
              <a:rPr lang="de-DE" dirty="0" smtClean="0">
                <a:sym typeface="Wingdings" panose="05000000000000000000" pitchFamily="2" charset="2"/>
              </a:rPr>
              <a:t> + e</a:t>
            </a:r>
            <a:r>
              <a:rPr lang="de-DE" baseline="30000" dirty="0" smtClean="0">
                <a:sym typeface="Wingdings" panose="05000000000000000000" pitchFamily="2" charset="2"/>
              </a:rPr>
              <a:t>+</a:t>
            </a:r>
            <a:r>
              <a:rPr lang="de-DE" dirty="0" smtClean="0">
                <a:sym typeface="Wingdings" panose="05000000000000000000" pitchFamily="2" charset="2"/>
              </a:rPr>
              <a:t> + </a:t>
            </a:r>
            <a:r>
              <a:rPr lang="de-DE" dirty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de-DE" baseline="-25000" dirty="0">
                <a:sym typeface="Wingdings" panose="05000000000000000000" pitchFamily="2" charset="2"/>
              </a:rPr>
              <a:t>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</a:p>
          <a:p>
            <a:pPr lvl="2"/>
            <a:r>
              <a:rPr lang="de-DE" dirty="0" err="1" smtClean="0">
                <a:sym typeface="Wingdings" panose="05000000000000000000" pitchFamily="2" charset="2"/>
              </a:rPr>
              <a:t>number</a:t>
            </a:r>
            <a:r>
              <a:rPr lang="de-DE" dirty="0" smtClean="0">
                <a:sym typeface="Wingdings" panose="05000000000000000000" pitchFamily="2" charset="2"/>
              </a:rPr>
              <a:t> of </a:t>
            </a:r>
            <a:r>
              <a:rPr lang="de-DE" dirty="0" err="1" smtClean="0">
                <a:sym typeface="Wingdings" panose="05000000000000000000" pitchFamily="2" charset="2"/>
              </a:rPr>
              <a:t>generations</a:t>
            </a:r>
            <a:r>
              <a:rPr lang="de-DE" dirty="0" smtClean="0">
                <a:sym typeface="Wingdings" panose="05000000000000000000" pitchFamily="2" charset="2"/>
              </a:rPr>
              <a:t> not </a:t>
            </a:r>
            <a:r>
              <a:rPr lang="de-DE" dirty="0" err="1" smtClean="0">
                <a:sym typeface="Wingdings" panose="05000000000000000000" pitchFamily="2" charset="2"/>
              </a:rPr>
              <a:t>unique</a:t>
            </a:r>
            <a:r>
              <a:rPr lang="de-DE" dirty="0" smtClean="0">
                <a:sym typeface="Wingdings" panose="05000000000000000000" pitchFamily="2" charset="2"/>
              </a:rPr>
              <a:t> (</a:t>
            </a:r>
            <a:r>
              <a:rPr lang="de-DE" dirty="0" err="1" smtClean="0">
                <a:sym typeface="Wingdings" panose="05000000000000000000" pitchFamily="2" charset="2"/>
              </a:rPr>
              <a:t>why</a:t>
            </a:r>
            <a:r>
              <a:rPr lang="de-DE" dirty="0" smtClean="0">
                <a:sym typeface="Wingdings" panose="05000000000000000000" pitchFamily="2" charset="2"/>
              </a:rPr>
              <a:t> 3 ?)</a:t>
            </a:r>
          </a:p>
          <a:p>
            <a:pPr lvl="2"/>
            <a:r>
              <a:rPr lang="de-DE" dirty="0" smtClean="0">
                <a:sym typeface="Wingdings" panose="05000000000000000000" pitchFamily="2" charset="2"/>
              </a:rPr>
              <a:t>i.e</a:t>
            </a:r>
            <a:r>
              <a:rPr lang="de-DE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. „</a:t>
            </a:r>
            <a:r>
              <a:rPr lang="de-DE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players</a:t>
            </a:r>
            <a:r>
              <a:rPr lang="de-DE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“</a:t>
            </a:r>
            <a:r>
              <a:rPr lang="de-DE" dirty="0" smtClean="0">
                <a:sym typeface="Wingdings" panose="05000000000000000000" pitchFamily="2" charset="2"/>
              </a:rPr>
              <a:t> do *not* follow </a:t>
            </a:r>
            <a:r>
              <a:rPr lang="de-DE" dirty="0" err="1" smtClean="0">
                <a:sym typeface="Wingdings" panose="05000000000000000000" pitchFamily="2" charset="2"/>
              </a:rPr>
              <a:t>from</a:t>
            </a:r>
            <a:r>
              <a:rPr lang="de-DE" dirty="0" smtClean="0">
                <a:sym typeface="Wingdings" panose="05000000000000000000" pitchFamily="2" charset="2"/>
              </a:rPr>
              <a:t> theory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 so </a:t>
            </a:r>
            <a:r>
              <a:rPr lang="de-DE" dirty="0" err="1" smtClean="0">
                <a:sym typeface="Wingdings" panose="05000000000000000000" pitchFamily="2" charset="2"/>
              </a:rPr>
              <a:t>why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start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with</a:t>
            </a:r>
            <a:r>
              <a:rPr lang="de-DE" dirty="0" smtClean="0">
                <a:sym typeface="Wingdings" panose="05000000000000000000" pitchFamily="2" charset="2"/>
              </a:rPr>
              <a:t> SM = 6 </a:t>
            </a:r>
            <a:r>
              <a:rPr lang="de-DE" dirty="0" err="1" smtClean="0">
                <a:sym typeface="Wingdings" panose="05000000000000000000" pitchFamily="2" charset="2"/>
              </a:rPr>
              <a:t>quarks</a:t>
            </a:r>
            <a:r>
              <a:rPr lang="de-DE" dirty="0" smtClean="0">
                <a:sym typeface="Wingdings" panose="05000000000000000000" pitchFamily="2" charset="2"/>
              </a:rPr>
              <a:t> + 6 </a:t>
            </a:r>
            <a:r>
              <a:rPr lang="de-DE" dirty="0" err="1" smtClean="0">
                <a:sym typeface="Wingdings" panose="05000000000000000000" pitchFamily="2" charset="2"/>
              </a:rPr>
              <a:t>leptons</a:t>
            </a:r>
            <a:r>
              <a:rPr lang="de-DE" dirty="0" smtClean="0">
                <a:sym typeface="Wingdings" panose="05000000000000000000" pitchFamily="2" charset="2"/>
              </a:rPr>
              <a:t>?</a:t>
            </a:r>
          </a:p>
          <a:p>
            <a:pPr lvl="2"/>
            <a:endParaRPr lang="de-DE" dirty="0" smtClean="0">
              <a:sym typeface="Wingdings" panose="05000000000000000000" pitchFamily="2" charset="2"/>
            </a:endParaRPr>
          </a:p>
          <a:p>
            <a:pPr lvl="1"/>
            <a:endParaRPr lang="de-DE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694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5264724" y="3206727"/>
            <a:ext cx="3555748" cy="2580490"/>
          </a:xfrm>
          <a:prstGeom prst="round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/>
          <p:cNvSpPr/>
          <p:nvPr/>
        </p:nvSpPr>
        <p:spPr>
          <a:xfrm>
            <a:off x="488256" y="3224774"/>
            <a:ext cx="3556800" cy="2580490"/>
          </a:xfrm>
          <a:prstGeom prst="round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Reduction</a:t>
            </a:r>
            <a:r>
              <a:rPr lang="de-DE" dirty="0" smtClean="0"/>
              <a:t> of Physics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All </a:t>
            </a:r>
            <a:r>
              <a:rPr lang="de-DE" dirty="0" err="1" smtClean="0"/>
              <a:t>processes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described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4 fundamental</a:t>
            </a:r>
            <a:r>
              <a:rPr lang="de-DE" b="1" dirty="0" smtClean="0"/>
              <a:t> interactions</a:t>
            </a:r>
          </a:p>
          <a:p>
            <a:r>
              <a:rPr lang="de-DE" dirty="0" smtClean="0"/>
              <a:t>„Force“ </a:t>
            </a:r>
            <a:r>
              <a:rPr lang="de-DE" dirty="0" err="1" smtClean="0"/>
              <a:t>is</a:t>
            </a:r>
            <a:r>
              <a:rPr lang="de-DE" dirty="0" smtClean="0"/>
              <a:t> just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aspect</a:t>
            </a:r>
            <a:r>
              <a:rPr lang="de-DE" dirty="0" smtClean="0"/>
              <a:t> of </a:t>
            </a:r>
            <a:r>
              <a:rPr lang="de-DE" dirty="0" err="1" smtClean="0"/>
              <a:t>interaction</a:t>
            </a:r>
            <a:endParaRPr lang="de-DE" dirty="0" smtClean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D9D2-8AA3-4DEF-A4D4-ED7F38188841}" type="datetime1">
              <a:rPr lang="de-DE" smtClean="0"/>
              <a:t>19.05.2016</a:t>
            </a:fld>
            <a:endParaRPr lang="de-DE" dirty="0"/>
          </a:p>
        </p:txBody>
      </p:sp>
      <p:grpSp>
        <p:nvGrpSpPr>
          <p:cNvPr id="6" name="Gruppieren 15"/>
          <p:cNvGrpSpPr/>
          <p:nvPr/>
        </p:nvGrpSpPr>
        <p:grpSpPr>
          <a:xfrm>
            <a:off x="5192716" y="229455"/>
            <a:ext cx="3627756" cy="1446550"/>
            <a:chOff x="6228184" y="222226"/>
            <a:chExt cx="2592288" cy="1900645"/>
          </a:xfrm>
        </p:grpSpPr>
        <p:sp>
          <p:nvSpPr>
            <p:cNvPr id="5" name="Abgerundetes Rechteck 4"/>
            <p:cNvSpPr/>
            <p:nvPr/>
          </p:nvSpPr>
          <p:spPr>
            <a:xfrm>
              <a:off x="6228184" y="260648"/>
              <a:ext cx="2592288" cy="18002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6266306" y="222226"/>
              <a:ext cx="2516044" cy="19006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200" dirty="0" smtClean="0">
                  <a:latin typeface="Arial Narrow" panose="020B0606020202030204" pitchFamily="34" charset="0"/>
                </a:rPr>
                <a:t>Basic </a:t>
              </a:r>
              <a:r>
                <a:rPr lang="de-DE" sz="2200" dirty="0" err="1" smtClean="0">
                  <a:latin typeface="Arial Narrow" panose="020B0606020202030204" pitchFamily="34" charset="0"/>
                </a:rPr>
                <a:t>Concept</a:t>
              </a:r>
              <a:r>
                <a:rPr lang="de-DE" sz="2200" dirty="0" smtClean="0">
                  <a:latin typeface="Arial Narrow" panose="020B0606020202030204" pitchFamily="34" charset="0"/>
                </a:rPr>
                <a:t>:</a:t>
              </a:r>
            </a:p>
            <a:p>
              <a:pPr algn="ctr"/>
              <a:r>
                <a:rPr lang="de-DE" sz="2200" b="1" dirty="0" smtClean="0">
                  <a:latin typeface="Arial Narrow" panose="020B0606020202030204" pitchFamily="34" charset="0"/>
                </a:rPr>
                <a:t>Interaction</a:t>
              </a:r>
              <a:endParaRPr lang="de-DE" sz="2200" dirty="0" smtClean="0">
                <a:latin typeface="Arial Narrow" panose="020B0606020202030204" pitchFamily="34" charset="0"/>
              </a:endParaRPr>
            </a:p>
            <a:p>
              <a:pPr algn="ctr"/>
              <a:r>
                <a:rPr lang="de-DE" sz="2200" dirty="0" smtClean="0">
                  <a:latin typeface="Arial Narrow" panose="020B0606020202030204" pitchFamily="34" charset="0"/>
                </a:rPr>
                <a:t>= Force + </a:t>
              </a:r>
              <a:r>
                <a:rPr lang="de-DE" sz="2200" dirty="0" err="1" smtClean="0">
                  <a:latin typeface="Arial Narrow" panose="020B0606020202030204" pitchFamily="34" charset="0"/>
                </a:rPr>
                <a:t>Transfomation</a:t>
              </a:r>
              <a:r>
                <a:rPr lang="de-DE" sz="2200" dirty="0" smtClean="0">
                  <a:latin typeface="Arial Narrow" panose="020B0606020202030204" pitchFamily="34" charset="0"/>
                </a:rPr>
                <a:t> + </a:t>
              </a:r>
              <a:br>
                <a:rPr lang="de-DE" sz="2200" dirty="0" smtClean="0">
                  <a:latin typeface="Arial Narrow" panose="020B0606020202030204" pitchFamily="34" charset="0"/>
                </a:rPr>
              </a:br>
              <a:r>
                <a:rPr lang="de-DE" sz="2200" dirty="0" err="1" smtClean="0">
                  <a:latin typeface="Arial Narrow" panose="020B0606020202030204" pitchFamily="34" charset="0"/>
                </a:rPr>
                <a:t>Production</a:t>
              </a:r>
              <a:r>
                <a:rPr lang="de-DE" sz="2200" dirty="0" smtClean="0">
                  <a:latin typeface="Arial Narrow" panose="020B0606020202030204" pitchFamily="34" charset="0"/>
                </a:rPr>
                <a:t> + Annihilation</a:t>
              </a:r>
              <a:endParaRPr lang="de-DE" sz="2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914942" y="3284984"/>
            <a:ext cx="25922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Hangabtriebskraft,</a:t>
            </a:r>
          </a:p>
          <a:p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Wasserkraft,</a:t>
            </a:r>
          </a:p>
          <a:p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Gasdruck,</a:t>
            </a:r>
          </a:p>
          <a:p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Radiowellen,</a:t>
            </a:r>
          </a:p>
          <a:p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Benzinmotor</a:t>
            </a:r>
          </a:p>
          <a:p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Luftreibung,</a:t>
            </a:r>
          </a:p>
          <a:p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Radioaktiver Zerfall</a:t>
            </a:r>
            <a:b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</a:br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Brennen der Sonne</a:t>
            </a:r>
          </a:p>
          <a:p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…</a:t>
            </a:r>
          </a:p>
        </p:txBody>
      </p:sp>
      <p:sp>
        <p:nvSpPr>
          <p:cNvPr id="11" name="Pfeil nach rechts 10"/>
          <p:cNvSpPr/>
          <p:nvPr/>
        </p:nvSpPr>
        <p:spPr>
          <a:xfrm>
            <a:off x="4117064" y="4039250"/>
            <a:ext cx="1075652" cy="648072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5264724" y="3910989"/>
            <a:ext cx="36277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4 Fundamental</a:t>
            </a:r>
          </a:p>
          <a:p>
            <a:pPr algn="ctr"/>
            <a:r>
              <a:rPr lang="de-DE" sz="3600" b="1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Interactions</a:t>
            </a:r>
            <a:endParaRPr lang="de-DE" sz="3600" b="1" dirty="0">
              <a:solidFill>
                <a:srgbClr val="013476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31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0" grpId="0"/>
      <p:bldP spid="11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6660" cy="1325563"/>
          </a:xfrm>
        </p:spPr>
        <p:txBody>
          <a:bodyPr/>
          <a:lstStyle/>
          <a:p>
            <a:r>
              <a:rPr lang="de-DE" dirty="0" smtClean="0"/>
              <a:t>Basic </a:t>
            </a:r>
            <a:r>
              <a:rPr lang="de-DE" dirty="0" err="1" smtClean="0"/>
              <a:t>Concept</a:t>
            </a:r>
            <a:r>
              <a:rPr lang="de-DE" dirty="0" smtClean="0"/>
              <a:t>: </a:t>
            </a:r>
            <a:r>
              <a:rPr lang="de-DE" b="1" dirty="0" smtClean="0"/>
              <a:t>Interaction</a:t>
            </a:r>
            <a:endParaRPr lang="de-DE" b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864096" y="1844824"/>
            <a:ext cx="8388424" cy="4367520"/>
          </a:xfrm>
        </p:spPr>
        <p:txBody>
          <a:bodyPr/>
          <a:lstStyle/>
          <a:p>
            <a:r>
              <a:rPr lang="de-DE" dirty="0" smtClean="0"/>
              <a:t>Force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always</a:t>
            </a:r>
            <a:r>
              <a:rPr lang="de-DE" dirty="0" smtClean="0"/>
              <a:t> </a:t>
            </a:r>
            <a:r>
              <a:rPr lang="de-DE" dirty="0"/>
              <a:t>I</a:t>
            </a:r>
            <a:r>
              <a:rPr lang="de-DE" dirty="0" smtClean="0"/>
              <a:t>nteraction </a:t>
            </a:r>
            <a:r>
              <a:rPr lang="de-DE" dirty="0"/>
              <a:t>(Actio = </a:t>
            </a:r>
            <a:r>
              <a:rPr lang="de-DE" dirty="0" err="1"/>
              <a:t>Reactio</a:t>
            </a:r>
            <a:r>
              <a:rPr lang="de-DE" dirty="0"/>
              <a:t>)</a:t>
            </a:r>
          </a:p>
          <a:p>
            <a:r>
              <a:rPr lang="de-DE" dirty="0" err="1" smtClean="0"/>
              <a:t>Now</a:t>
            </a:r>
            <a:r>
              <a:rPr lang="de-DE" dirty="0" smtClean="0"/>
              <a:t>: </a:t>
            </a:r>
            <a:r>
              <a:rPr lang="de-DE" b="1" dirty="0" smtClean="0"/>
              <a:t>Interaction </a:t>
            </a:r>
            <a:r>
              <a:rPr lang="de-DE" b="1" dirty="0" err="1" smtClean="0"/>
              <a:t>is</a:t>
            </a:r>
            <a:r>
              <a:rPr lang="de-DE" b="1" dirty="0" smtClean="0"/>
              <a:t> </a:t>
            </a:r>
            <a:r>
              <a:rPr lang="de-DE" b="1" dirty="0" err="1" smtClean="0"/>
              <a:t>more</a:t>
            </a:r>
            <a:r>
              <a:rPr lang="de-DE" b="1" dirty="0" smtClean="0"/>
              <a:t>!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endParaRPr lang="de-DE" dirty="0" smtClean="0"/>
          </a:p>
          <a:p>
            <a:r>
              <a:rPr lang="de-DE" dirty="0" err="1" smtClean="0"/>
              <a:t>Comprises</a:t>
            </a:r>
            <a:r>
              <a:rPr lang="de-DE" dirty="0" smtClean="0"/>
              <a:t> the </a:t>
            </a:r>
            <a:r>
              <a:rPr lang="de-DE" dirty="0" err="1"/>
              <a:t>p</a:t>
            </a:r>
            <a:r>
              <a:rPr lang="de-DE" dirty="0" err="1" smtClean="0"/>
              <a:t>henomena</a:t>
            </a:r>
            <a:endParaRPr lang="de-DE" dirty="0" smtClean="0"/>
          </a:p>
          <a:p>
            <a:pPr lvl="1"/>
            <a:r>
              <a:rPr lang="de-DE" dirty="0" smtClean="0"/>
              <a:t>Force 				(z.B. Coulomb-Force)</a:t>
            </a:r>
          </a:p>
          <a:p>
            <a:pPr lvl="1"/>
            <a:r>
              <a:rPr lang="de-DE" dirty="0" err="1" smtClean="0"/>
              <a:t>Creation</a:t>
            </a:r>
            <a:r>
              <a:rPr lang="de-DE" dirty="0" smtClean="0"/>
              <a:t> of </a:t>
            </a:r>
            <a:r>
              <a:rPr lang="de-DE" dirty="0" err="1" smtClean="0"/>
              <a:t>Matter+Antimatter</a:t>
            </a:r>
            <a:r>
              <a:rPr lang="de-DE" dirty="0" smtClean="0"/>
              <a:t>		(z.B. </a:t>
            </a:r>
            <a:r>
              <a:rPr lang="de-DE" dirty="0" err="1" smtClean="0"/>
              <a:t>Electron+Positron</a:t>
            </a:r>
            <a:r>
              <a:rPr lang="de-DE" dirty="0" smtClean="0"/>
              <a:t>)</a:t>
            </a:r>
          </a:p>
          <a:p>
            <a:pPr lvl="1"/>
            <a:r>
              <a:rPr lang="de-DE" dirty="0"/>
              <a:t>A</a:t>
            </a:r>
            <a:r>
              <a:rPr lang="de-DE" dirty="0" smtClean="0"/>
              <a:t>nnihilation </a:t>
            </a:r>
            <a:r>
              <a:rPr lang="de-DE" dirty="0" err="1" smtClean="0"/>
              <a:t>to</a:t>
            </a:r>
            <a:r>
              <a:rPr lang="de-DE" dirty="0" smtClean="0"/>
              <a:t> „Field </a:t>
            </a:r>
            <a:r>
              <a:rPr lang="de-DE" dirty="0" err="1" smtClean="0"/>
              <a:t>Quanta</a:t>
            </a:r>
            <a:r>
              <a:rPr lang="de-DE" dirty="0" smtClean="0"/>
              <a:t>“		(z.B. PET: e</a:t>
            </a:r>
            <a:r>
              <a:rPr lang="de-DE" baseline="30000" dirty="0"/>
              <a:t>+</a:t>
            </a:r>
            <a:r>
              <a:rPr lang="de-DE" dirty="0" smtClean="0"/>
              <a:t> e</a:t>
            </a:r>
            <a:r>
              <a:rPr lang="de-DE" baseline="30000" dirty="0"/>
              <a:t>-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2 Photons)</a:t>
            </a:r>
          </a:p>
          <a:p>
            <a:pPr lvl="1"/>
            <a:r>
              <a:rPr lang="de-DE" dirty="0" smtClean="0"/>
              <a:t>Transformation of </a:t>
            </a:r>
            <a:r>
              <a:rPr lang="de-DE" dirty="0" err="1" smtClean="0"/>
              <a:t>particles</a:t>
            </a:r>
            <a:r>
              <a:rPr lang="de-DE" dirty="0" smtClean="0"/>
              <a:t>	 </a:t>
            </a:r>
            <a:r>
              <a:rPr lang="de-DE" dirty="0"/>
              <a:t>	(z.B. </a:t>
            </a:r>
            <a:r>
              <a:rPr lang="de-DE" dirty="0" smtClean="0">
                <a:latin typeface="Symbol" panose="05050102010706020507" pitchFamily="18" charset="2"/>
              </a:rPr>
              <a:t>b</a:t>
            </a:r>
            <a:r>
              <a:rPr lang="de-DE" dirty="0" smtClean="0"/>
              <a:t>-Transformation (“</a:t>
            </a:r>
            <a:r>
              <a:rPr lang="de-DE" dirty="0" err="1" smtClean="0"/>
              <a:t>decay</a:t>
            </a:r>
            <a:r>
              <a:rPr lang="de-DE" dirty="0" smtClean="0"/>
              <a:t>“))</a:t>
            </a:r>
            <a:endParaRPr lang="de-DE" dirty="0"/>
          </a:p>
          <a:p>
            <a:r>
              <a:rPr lang="de-DE" dirty="0" err="1" smtClean="0"/>
              <a:t>Aim</a:t>
            </a:r>
            <a:r>
              <a:rPr lang="de-DE" dirty="0" smtClean="0"/>
              <a:t>: </a:t>
            </a:r>
            <a:r>
              <a:rPr lang="de-DE" b="1" dirty="0" err="1" smtClean="0"/>
              <a:t>Learn</a:t>
            </a:r>
            <a:r>
              <a:rPr lang="de-DE" b="1" dirty="0" smtClean="0"/>
              <a:t> of 4 fundamental </a:t>
            </a:r>
            <a:r>
              <a:rPr lang="de-DE" b="1" dirty="0" err="1" smtClean="0"/>
              <a:t>interactions</a:t>
            </a:r>
            <a:endParaRPr lang="de-DE" b="1" dirty="0" smtClean="0"/>
          </a:p>
          <a:p>
            <a:pPr lvl="1"/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comprises</a:t>
            </a:r>
            <a:r>
              <a:rPr lang="de-DE" dirty="0" smtClean="0"/>
              <a:t> a </a:t>
            </a:r>
            <a:r>
              <a:rPr lang="de-DE" dirty="0" err="1" smtClean="0"/>
              <a:t>force</a:t>
            </a:r>
            <a:r>
              <a:rPr lang="de-DE" dirty="0" smtClean="0"/>
              <a:t>, but </a:t>
            </a:r>
            <a:r>
              <a:rPr lang="de-DE" dirty="0" err="1" smtClean="0"/>
              <a:t>sometimes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aspects</a:t>
            </a:r>
            <a:r>
              <a:rPr lang="de-DE" dirty="0" smtClean="0"/>
              <a:t> </a:t>
            </a:r>
            <a:r>
              <a:rPr lang="de-DE" dirty="0" err="1" smtClean="0"/>
              <a:t>dominate</a:t>
            </a:r>
            <a:endParaRPr lang="de-DE" dirty="0" smtClean="0"/>
          </a:p>
          <a:p>
            <a:r>
              <a:rPr lang="de-DE" dirty="0" smtClean="0"/>
              <a:t>Tell apart </a:t>
            </a:r>
            <a:r>
              <a:rPr lang="de-DE" dirty="0" err="1" smtClean="0"/>
              <a:t>clearly</a:t>
            </a:r>
            <a:r>
              <a:rPr lang="de-DE" b="1" dirty="0" smtClean="0"/>
              <a:t> Force </a:t>
            </a:r>
            <a:r>
              <a:rPr lang="de-DE" b="1" dirty="0" err="1" smtClean="0"/>
              <a:t>from</a:t>
            </a:r>
            <a:r>
              <a:rPr lang="de-DE" b="1" dirty="0" smtClean="0"/>
              <a:t> Interactions</a:t>
            </a:r>
          </a:p>
          <a:p>
            <a:pPr lvl="1"/>
            <a:r>
              <a:rPr lang="de-DE" dirty="0" err="1" smtClean="0"/>
              <a:t>Please</a:t>
            </a:r>
            <a:r>
              <a:rPr lang="de-DE" dirty="0" smtClean="0"/>
              <a:t> </a:t>
            </a:r>
            <a:r>
              <a:rPr lang="de-DE" dirty="0" err="1" smtClean="0"/>
              <a:t>speak</a:t>
            </a:r>
            <a:r>
              <a:rPr lang="de-DE" dirty="0" smtClean="0"/>
              <a:t> of „</a:t>
            </a:r>
            <a:r>
              <a:rPr lang="de-DE" dirty="0" err="1" smtClean="0"/>
              <a:t>force</a:t>
            </a:r>
            <a:r>
              <a:rPr lang="de-DE" dirty="0" smtClean="0"/>
              <a:t>“ </a:t>
            </a:r>
            <a:r>
              <a:rPr lang="de-DE" dirty="0" err="1" smtClean="0"/>
              <a:t>only</a:t>
            </a:r>
            <a:r>
              <a:rPr lang="de-DE" dirty="0" smtClean="0"/>
              <a:t>,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really</a:t>
            </a:r>
            <a:r>
              <a:rPr lang="de-DE" dirty="0" smtClean="0"/>
              <a:t> </a:t>
            </a:r>
            <a:r>
              <a:rPr lang="de-DE" dirty="0" err="1" smtClean="0"/>
              <a:t>mean</a:t>
            </a:r>
            <a:r>
              <a:rPr lang="de-DE" dirty="0" smtClean="0"/>
              <a:t> </a:t>
            </a:r>
            <a:r>
              <a:rPr lang="de-DE" dirty="0" err="1" smtClean="0"/>
              <a:t>force</a:t>
            </a:r>
            <a:r>
              <a:rPr lang="de-DE" dirty="0" smtClean="0"/>
              <a:t> (3dim - </a:t>
            </a:r>
            <a:r>
              <a:rPr lang="de-DE" dirty="0" err="1" smtClean="0"/>
              <a:t>vector</a:t>
            </a:r>
            <a:r>
              <a:rPr lang="de-DE" dirty="0" smtClean="0"/>
              <a:t>!)</a:t>
            </a:r>
            <a:endParaRPr lang="de-DE" dirty="0"/>
          </a:p>
          <a:p>
            <a:endParaRPr lang="de-DE" dirty="0" smtClean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Netzwerk Teilchenwelt Lehrerfortbildung zur Teilchenphysik</a:t>
            </a:r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F28E-09FF-49B6-98E6-5D981387415D}" type="datetime1">
              <a:rPr lang="de-DE" smtClean="0"/>
              <a:t>19.05.2016</a:t>
            </a:fld>
            <a:endParaRPr lang="de-DE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5292080" y="260648"/>
            <a:ext cx="3627756" cy="1399345"/>
            <a:chOff x="6228184" y="222226"/>
            <a:chExt cx="2592288" cy="1838622"/>
          </a:xfrm>
        </p:grpSpPr>
        <p:sp>
          <p:nvSpPr>
            <p:cNvPr id="5" name="Abgerundetes Rechteck 4"/>
            <p:cNvSpPr/>
            <p:nvPr/>
          </p:nvSpPr>
          <p:spPr>
            <a:xfrm>
              <a:off x="6228184" y="260648"/>
              <a:ext cx="2592288" cy="18002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6266306" y="222226"/>
              <a:ext cx="2516044" cy="15771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latin typeface="Arial Narrow" panose="020B0606020202030204" pitchFamily="34" charset="0"/>
                </a:rPr>
                <a:t>B</a:t>
              </a:r>
              <a:r>
                <a:rPr lang="de-DE" b="1" dirty="0" smtClean="0">
                  <a:latin typeface="Arial Narrow" panose="020B0606020202030204" pitchFamily="34" charset="0"/>
                </a:rPr>
                <a:t>asiskonzept</a:t>
              </a:r>
            </a:p>
            <a:p>
              <a:pPr algn="ctr"/>
              <a:r>
                <a:rPr lang="de-DE" b="1" dirty="0" smtClean="0">
                  <a:latin typeface="Arial Narrow" panose="020B0606020202030204" pitchFamily="34" charset="0"/>
                </a:rPr>
                <a:t>Wechselwirkung</a:t>
              </a:r>
              <a:endParaRPr lang="de-DE" dirty="0" smtClean="0">
                <a:latin typeface="Arial Narrow" panose="020B0606020202030204" pitchFamily="34" charset="0"/>
              </a:endParaRPr>
            </a:p>
            <a:p>
              <a:pPr algn="ctr"/>
              <a:r>
                <a:rPr lang="de-DE" dirty="0" smtClean="0">
                  <a:latin typeface="Arial Narrow" panose="020B0606020202030204" pitchFamily="34" charset="0"/>
                </a:rPr>
                <a:t>= Kraft + Umwandlung + Erzeugung + Vernichtung</a:t>
              </a:r>
              <a:endParaRPr lang="de-DE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0" name="Gruppieren 15"/>
          <p:cNvGrpSpPr/>
          <p:nvPr/>
        </p:nvGrpSpPr>
        <p:grpSpPr>
          <a:xfrm>
            <a:off x="5192716" y="229455"/>
            <a:ext cx="3627756" cy="1446550"/>
            <a:chOff x="6228184" y="222226"/>
            <a:chExt cx="2592288" cy="1900645"/>
          </a:xfrm>
        </p:grpSpPr>
        <p:sp>
          <p:nvSpPr>
            <p:cNvPr id="11" name="Abgerundetes Rechteck 10"/>
            <p:cNvSpPr/>
            <p:nvPr/>
          </p:nvSpPr>
          <p:spPr>
            <a:xfrm>
              <a:off x="6228184" y="260648"/>
              <a:ext cx="2592288" cy="18002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6266306" y="222226"/>
              <a:ext cx="2516044" cy="19006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200" dirty="0" smtClean="0">
                  <a:latin typeface="Arial Narrow" panose="020B0606020202030204" pitchFamily="34" charset="0"/>
                </a:rPr>
                <a:t>Basic </a:t>
              </a:r>
              <a:r>
                <a:rPr lang="de-DE" sz="2200" dirty="0" err="1" smtClean="0">
                  <a:latin typeface="Arial Narrow" panose="020B0606020202030204" pitchFamily="34" charset="0"/>
                </a:rPr>
                <a:t>Concept</a:t>
              </a:r>
              <a:r>
                <a:rPr lang="de-DE" sz="2200" dirty="0" smtClean="0">
                  <a:latin typeface="Arial Narrow" panose="020B0606020202030204" pitchFamily="34" charset="0"/>
                </a:rPr>
                <a:t>:</a:t>
              </a:r>
            </a:p>
            <a:p>
              <a:pPr algn="ctr"/>
              <a:r>
                <a:rPr lang="de-DE" sz="2200" b="1" dirty="0" smtClean="0">
                  <a:latin typeface="Arial Narrow" panose="020B0606020202030204" pitchFamily="34" charset="0"/>
                </a:rPr>
                <a:t>Interaction</a:t>
              </a:r>
              <a:endParaRPr lang="de-DE" sz="2200" dirty="0" smtClean="0">
                <a:latin typeface="Arial Narrow" panose="020B0606020202030204" pitchFamily="34" charset="0"/>
              </a:endParaRPr>
            </a:p>
            <a:p>
              <a:pPr algn="ctr"/>
              <a:r>
                <a:rPr lang="de-DE" sz="2200" dirty="0" smtClean="0">
                  <a:latin typeface="Arial Narrow" panose="020B0606020202030204" pitchFamily="34" charset="0"/>
                </a:rPr>
                <a:t>= Force + </a:t>
              </a:r>
              <a:r>
                <a:rPr lang="de-DE" sz="2200" dirty="0" err="1" smtClean="0">
                  <a:latin typeface="Arial Narrow" panose="020B0606020202030204" pitchFamily="34" charset="0"/>
                </a:rPr>
                <a:t>Transfomation</a:t>
              </a:r>
              <a:r>
                <a:rPr lang="de-DE" sz="2200" dirty="0" smtClean="0">
                  <a:latin typeface="Arial Narrow" panose="020B0606020202030204" pitchFamily="34" charset="0"/>
                </a:rPr>
                <a:t> + </a:t>
              </a:r>
              <a:br>
                <a:rPr lang="de-DE" sz="2200" dirty="0" smtClean="0">
                  <a:latin typeface="Arial Narrow" panose="020B0606020202030204" pitchFamily="34" charset="0"/>
                </a:rPr>
              </a:br>
              <a:r>
                <a:rPr lang="de-DE" sz="2200" dirty="0" err="1" smtClean="0">
                  <a:latin typeface="Arial Narrow" panose="020B0606020202030204" pitchFamily="34" charset="0"/>
                </a:rPr>
                <a:t>Production</a:t>
              </a:r>
              <a:r>
                <a:rPr lang="de-DE" sz="2200" dirty="0" smtClean="0">
                  <a:latin typeface="Arial Narrow" panose="020B0606020202030204" pitchFamily="34" charset="0"/>
                </a:rPr>
                <a:t> + Annihilation</a:t>
              </a:r>
              <a:endParaRPr lang="de-DE" sz="2200" dirty="0"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533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8064896" cy="1325563"/>
          </a:xfrm>
        </p:spPr>
        <p:txBody>
          <a:bodyPr/>
          <a:lstStyle/>
          <a:p>
            <a:r>
              <a:rPr lang="de-DE" dirty="0" smtClean="0"/>
              <a:t>Start </a:t>
            </a:r>
            <a:r>
              <a:rPr lang="de-DE" dirty="0" err="1" smtClean="0"/>
              <a:t>with</a:t>
            </a:r>
            <a:r>
              <a:rPr lang="de-DE" dirty="0" smtClean="0"/>
              <a:t> well-</a:t>
            </a:r>
            <a:r>
              <a:rPr lang="de-DE" dirty="0" err="1" smtClean="0"/>
              <a:t>known</a:t>
            </a:r>
            <a:r>
              <a:rPr lang="de-DE" dirty="0" smtClean="0"/>
              <a:t> „hub“: Gravitation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Netzwerk Teilchenwelt Lehrerfortbildung zur Teilchenphysik</a:t>
            </a:r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51D-1BE7-4679-8348-5C012B213906}" type="datetime1">
              <a:rPr lang="de-DE" smtClean="0"/>
              <a:t>19.05.2016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971600" y="1124744"/>
            <a:ext cx="7848872" cy="4316845"/>
          </a:xfrm>
        </p:spPr>
        <p:txBody>
          <a:bodyPr/>
          <a:lstStyle/>
          <a:p>
            <a:r>
              <a:rPr lang="de-DE" dirty="0" err="1" smtClean="0"/>
              <a:t>Here</a:t>
            </a:r>
            <a:r>
              <a:rPr lang="de-DE" dirty="0" smtClean="0"/>
              <a:t> still : Interaction ~ Force </a:t>
            </a:r>
          </a:p>
          <a:p>
            <a:r>
              <a:rPr lang="de-DE" dirty="0" smtClean="0"/>
              <a:t>Potential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Earth </a:t>
            </a:r>
            <a:r>
              <a:rPr lang="de-DE" dirty="0" err="1"/>
              <a:t>a</a:t>
            </a:r>
            <a:r>
              <a:rPr lang="de-DE" dirty="0" err="1" smtClean="0"/>
              <a:t>nd</a:t>
            </a:r>
            <a:r>
              <a:rPr lang="de-DE" dirty="0" smtClean="0"/>
              <a:t> O</a:t>
            </a:r>
            <a:r>
              <a:rPr lang="de-DE" baseline="-25000" dirty="0" smtClean="0"/>
              <a:t>2</a:t>
            </a:r>
            <a:r>
              <a:rPr lang="de-DE" dirty="0" smtClean="0"/>
              <a:t>-molecule</a:t>
            </a:r>
          </a:p>
          <a:p>
            <a:pPr lvl="1"/>
            <a:r>
              <a:rPr lang="de-DE" dirty="0" err="1" smtClean="0"/>
              <a:t>Approx</a:t>
            </a:r>
            <a:r>
              <a:rPr lang="de-DE" dirty="0" smtClean="0"/>
              <a:t>. for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heights</a:t>
            </a:r>
            <a:r>
              <a:rPr lang="de-DE" dirty="0" smtClean="0"/>
              <a:t> </a:t>
            </a:r>
            <a:r>
              <a:rPr lang="de-DE" dirty="0" err="1" smtClean="0"/>
              <a:t>above</a:t>
            </a:r>
            <a:r>
              <a:rPr lang="de-DE" dirty="0" smtClean="0"/>
              <a:t> </a:t>
            </a:r>
            <a:r>
              <a:rPr lang="de-DE" dirty="0" err="1" smtClean="0"/>
              <a:t>surfave</a:t>
            </a:r>
            <a:r>
              <a:rPr lang="de-DE" dirty="0" smtClean="0"/>
              <a:t>: </a:t>
            </a:r>
            <a:r>
              <a:rPr lang="de-DE" dirty="0" err="1" smtClean="0"/>
              <a:t>E</a:t>
            </a:r>
            <a:r>
              <a:rPr lang="de-DE" baseline="-25000" dirty="0" err="1" smtClean="0"/>
              <a:t>pot</a:t>
            </a:r>
            <a:r>
              <a:rPr lang="de-DE" dirty="0" smtClean="0"/>
              <a:t> = </a:t>
            </a:r>
            <a:r>
              <a:rPr lang="de-DE" dirty="0" err="1" smtClean="0"/>
              <a:t>mgh</a:t>
            </a:r>
            <a:endParaRPr lang="de-DE" dirty="0" smtClean="0"/>
          </a:p>
          <a:p>
            <a:pPr lvl="1"/>
            <a:r>
              <a:rPr lang="de-DE" dirty="0" err="1" smtClean="0"/>
              <a:t>Instructive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compare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</a:t>
            </a:r>
            <a:r>
              <a:rPr lang="de-DE" baseline="-25000" dirty="0" err="1" smtClean="0"/>
              <a:t>kin</a:t>
            </a:r>
            <a:r>
              <a:rPr lang="de-DE" dirty="0" smtClean="0"/>
              <a:t> = 3/2 </a:t>
            </a:r>
            <a:r>
              <a:rPr lang="de-DE" dirty="0" err="1" smtClean="0"/>
              <a:t>k</a:t>
            </a:r>
            <a:r>
              <a:rPr lang="de-DE" baseline="-25000" dirty="0" err="1" smtClean="0"/>
              <a:t>B</a:t>
            </a:r>
            <a:r>
              <a:rPr lang="de-DE" dirty="0" err="1" smtClean="0"/>
              <a:t>T</a:t>
            </a:r>
            <a:r>
              <a:rPr lang="de-DE" dirty="0" smtClean="0"/>
              <a:t> = 0,04 eV</a:t>
            </a:r>
            <a:endParaRPr lang="de-DE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3433" y="2636912"/>
            <a:ext cx="5420855" cy="3794598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pic>
        <p:nvPicPr>
          <p:cNvPr id="20" name="Picture 4" descr="http://1234gifs.de/erde/erde02/erde-00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4117" y="5085184"/>
            <a:ext cx="1133434" cy="1152138"/>
          </a:xfrm>
          <a:prstGeom prst="rect">
            <a:avLst/>
          </a:prstGeom>
          <a:noFill/>
        </p:spPr>
      </p:pic>
      <p:sp>
        <p:nvSpPr>
          <p:cNvPr id="22" name="Rechteck 21"/>
          <p:cNvSpPr/>
          <p:nvPr/>
        </p:nvSpPr>
        <p:spPr>
          <a:xfrm>
            <a:off x="719605" y="6066385"/>
            <a:ext cx="147613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 smtClean="0">
                <a:hlinkClick r:id="rId5"/>
              </a:rPr>
              <a:t>http://1234gifs.de</a:t>
            </a:r>
            <a:r>
              <a:rPr lang="de-DE" sz="800" dirty="0" smtClean="0"/>
              <a:t> </a:t>
            </a:r>
            <a:endParaRPr lang="de-DE" sz="800" dirty="0"/>
          </a:p>
        </p:txBody>
      </p:sp>
      <p:sp>
        <p:nvSpPr>
          <p:cNvPr id="23" name="Ellipse 22"/>
          <p:cNvSpPr/>
          <p:nvPr/>
        </p:nvSpPr>
        <p:spPr>
          <a:xfrm>
            <a:off x="1691680" y="4149080"/>
            <a:ext cx="380295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r Verbinder 14"/>
          <p:cNvCxnSpPr>
            <a:stCxn id="20" idx="3"/>
          </p:cNvCxnSpPr>
          <p:nvPr/>
        </p:nvCxnSpPr>
        <p:spPr>
          <a:xfrm flipV="1">
            <a:off x="3077551" y="2636912"/>
            <a:ext cx="990393" cy="30243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11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44388" y="552481"/>
            <a:ext cx="8064896" cy="1325563"/>
          </a:xfrm>
        </p:spPr>
        <p:txBody>
          <a:bodyPr/>
          <a:lstStyle/>
          <a:p>
            <a:r>
              <a:rPr lang="de-DE" dirty="0" smtClean="0"/>
              <a:t>Tell a Story: Start </a:t>
            </a:r>
            <a:r>
              <a:rPr lang="de-DE" dirty="0" err="1" smtClean="0"/>
              <a:t>with</a:t>
            </a:r>
            <a:r>
              <a:rPr lang="de-DE" dirty="0" smtClean="0"/>
              <a:t> 2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known</a:t>
            </a:r>
            <a:r>
              <a:rPr lang="de-DE" dirty="0" smtClean="0"/>
              <a:t> interactions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D4DD-A6BB-49C4-B9FE-5EE4FBDDEEA6}" type="datetime1">
              <a:rPr lang="de-DE" smtClean="0"/>
              <a:t>19.05.2016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97187" y="1556792"/>
            <a:ext cx="4171132" cy="1662896"/>
          </a:xfrm>
        </p:spPr>
        <p:txBody>
          <a:bodyPr/>
          <a:lstStyle/>
          <a:p>
            <a:r>
              <a:rPr lang="de-DE" sz="2000" dirty="0" err="1" smtClean="0"/>
              <a:t>Electromagnetic</a:t>
            </a:r>
            <a:r>
              <a:rPr lang="de-DE" sz="2000" dirty="0" smtClean="0"/>
              <a:t> (e.g. Atoms, r ~ 10</a:t>
            </a:r>
            <a:r>
              <a:rPr lang="de-DE" sz="2000" baseline="30000" dirty="0" smtClean="0"/>
              <a:t>-10 </a:t>
            </a:r>
            <a:r>
              <a:rPr lang="de-DE" sz="2000" dirty="0" smtClean="0"/>
              <a:t>m)</a:t>
            </a:r>
          </a:p>
        </p:txBody>
      </p:sp>
      <p:sp>
        <p:nvSpPr>
          <p:cNvPr id="10" name="Textplatzhalter 5"/>
          <p:cNvSpPr txBox="1">
            <a:spLocks/>
          </p:cNvSpPr>
          <p:nvPr/>
        </p:nvSpPr>
        <p:spPr>
          <a:xfrm>
            <a:off x="5168319" y="1556792"/>
            <a:ext cx="3652153" cy="9287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/>
              <a:t>Gravitation (O</a:t>
            </a:r>
            <a:r>
              <a:rPr lang="de-DE" sz="2000" baseline="-25000" dirty="0" smtClean="0"/>
              <a:t>2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Earth, r ~ 10</a:t>
            </a:r>
            <a:r>
              <a:rPr lang="de-DE" sz="2000" baseline="30000" dirty="0" smtClean="0"/>
              <a:t>7</a:t>
            </a:r>
            <a:r>
              <a:rPr lang="de-DE" sz="2000" dirty="0" smtClean="0"/>
              <a:t> m) 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04" y="1989000"/>
            <a:ext cx="2674350" cy="187204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64" y="4149080"/>
            <a:ext cx="1246632" cy="649224"/>
          </a:xfrm>
          <a:prstGeom prst="rect">
            <a:avLst/>
          </a:prstGeom>
        </p:spPr>
      </p:pic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1988840"/>
            <a:ext cx="2674583" cy="1872208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pic>
        <p:nvPicPr>
          <p:cNvPr id="58372" name="Picture 4" descr="http://1234gifs.de/erde/erde02/erde-00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36343" y="3212976"/>
            <a:ext cx="637551" cy="648072"/>
          </a:xfrm>
          <a:prstGeom prst="rect">
            <a:avLst/>
          </a:prstGeom>
          <a:noFill/>
        </p:spPr>
      </p:pic>
      <p:pic>
        <p:nvPicPr>
          <p:cNvPr id="58374" name="Picture 6" descr="http://www.precisionillustration.co.uk/gallery-2/balancing-nucleus1_moo-sb_Buckyball1a2a53_59_moo1-1p3_.gif.jpg"/>
          <p:cNvPicPr>
            <a:picLocks noChangeAspect="1" noChangeArrowheads="1"/>
          </p:cNvPicPr>
          <p:nvPr/>
        </p:nvPicPr>
        <p:blipFill>
          <a:blip r:embed="rId7" cstate="print"/>
          <a:srcRect l="12440" t="10870" r="10845" b="8696"/>
          <a:stretch>
            <a:fillRect/>
          </a:stretch>
        </p:blipFill>
        <p:spPr bwMode="auto">
          <a:xfrm>
            <a:off x="1475656" y="1988840"/>
            <a:ext cx="504056" cy="504056"/>
          </a:xfrm>
          <a:prstGeom prst="rect">
            <a:avLst/>
          </a:prstGeom>
          <a:noFill/>
        </p:spPr>
      </p:pic>
      <p:sp>
        <p:nvSpPr>
          <p:cNvPr id="19" name="Rechteck 18"/>
          <p:cNvSpPr/>
          <p:nvPr/>
        </p:nvSpPr>
        <p:spPr>
          <a:xfrm>
            <a:off x="1331640" y="3861048"/>
            <a:ext cx="21017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 smtClean="0">
                <a:hlinkClick r:id="rId8"/>
              </a:rPr>
              <a:t>www.precisionillustration.co.uk</a:t>
            </a:r>
            <a:r>
              <a:rPr lang="de-DE" sz="800" dirty="0" smtClean="0"/>
              <a:t> </a:t>
            </a:r>
            <a:endParaRPr lang="de-DE" sz="800" dirty="0"/>
          </a:p>
        </p:txBody>
      </p:sp>
      <p:sp>
        <p:nvSpPr>
          <p:cNvPr id="20" name="Rechteck 19"/>
          <p:cNvSpPr/>
          <p:nvPr/>
        </p:nvSpPr>
        <p:spPr>
          <a:xfrm>
            <a:off x="5436096" y="3861628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hlinkClick r:id="rId9"/>
              </a:rPr>
              <a:t>http://1234gifs.de</a:t>
            </a:r>
            <a:r>
              <a:rPr lang="de-DE" sz="800" dirty="0" smtClean="0"/>
              <a:t> </a:t>
            </a:r>
            <a:endParaRPr lang="de-DE" sz="800" dirty="0"/>
          </a:p>
        </p:txBody>
      </p:sp>
      <p:sp>
        <p:nvSpPr>
          <p:cNvPr id="22" name="Ellipse 21"/>
          <p:cNvSpPr/>
          <p:nvPr/>
        </p:nvSpPr>
        <p:spPr>
          <a:xfrm>
            <a:off x="1259632" y="2708920"/>
            <a:ext cx="288032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/>
          <p:nvPr/>
        </p:nvSpPr>
        <p:spPr>
          <a:xfrm>
            <a:off x="5436096" y="2708920"/>
            <a:ext cx="288032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797152"/>
            <a:ext cx="1931259" cy="1571562"/>
          </a:xfrm>
          <a:prstGeom prst="rect">
            <a:avLst/>
          </a:prstGeom>
        </p:spPr>
      </p:pic>
      <p:grpSp>
        <p:nvGrpSpPr>
          <p:cNvPr id="25" name="Group 1"/>
          <p:cNvGrpSpPr>
            <a:grpSpLocks/>
          </p:cNvGrpSpPr>
          <p:nvPr/>
        </p:nvGrpSpPr>
        <p:grpSpPr bwMode="auto">
          <a:xfrm>
            <a:off x="5348595" y="4292516"/>
            <a:ext cx="3291599" cy="2180099"/>
            <a:chOff x="2518" y="2160"/>
            <a:chExt cx="2941" cy="2082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 r="7838"/>
            <a:stretch>
              <a:fillRect/>
            </a:stretch>
          </p:blipFill>
          <p:spPr bwMode="auto">
            <a:xfrm>
              <a:off x="2518" y="2160"/>
              <a:ext cx="2825" cy="20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4963" y="3005"/>
              <a:ext cx="496" cy="22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4"/>
            <p:cNvSpPr>
              <a:spLocks noChangeArrowheads="1"/>
            </p:cNvSpPr>
            <p:nvPr/>
          </p:nvSpPr>
          <p:spPr bwMode="auto">
            <a:xfrm>
              <a:off x="4134" y="4158"/>
              <a:ext cx="828" cy="8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4222" y="2314"/>
              <a:ext cx="827" cy="2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6"/>
            <p:cNvSpPr>
              <a:spLocks noChangeArrowheads="1"/>
            </p:cNvSpPr>
            <p:nvPr/>
          </p:nvSpPr>
          <p:spPr bwMode="auto">
            <a:xfrm>
              <a:off x="2518" y="4158"/>
              <a:ext cx="828" cy="8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8" name="Gerade Verbindung 17"/>
          <p:cNvCxnSpPr/>
          <p:nvPr/>
        </p:nvCxnSpPr>
        <p:spPr>
          <a:xfrm>
            <a:off x="251520" y="4077072"/>
            <a:ext cx="8568952" cy="0"/>
          </a:xfrm>
          <a:prstGeom prst="line">
            <a:avLst/>
          </a:prstGeom>
          <a:ln w="28575">
            <a:solidFill>
              <a:srgbClr val="0134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platzhalter 5"/>
          <p:cNvSpPr txBox="1">
            <a:spLocks/>
          </p:cNvSpPr>
          <p:nvPr/>
        </p:nvSpPr>
        <p:spPr>
          <a:xfrm>
            <a:off x="1817129" y="4043000"/>
            <a:ext cx="3719213" cy="1662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Electromagnetism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annihilate</a:t>
            </a:r>
            <a:r>
              <a:rPr lang="de-DE" dirty="0"/>
              <a:t> </a:t>
            </a:r>
            <a:r>
              <a:rPr lang="de-DE" dirty="0" err="1" smtClean="0"/>
              <a:t>particles</a:t>
            </a:r>
            <a:r>
              <a:rPr lang="de-DE" dirty="0" smtClean="0"/>
              <a:t> 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89064" y="2996952"/>
            <a:ext cx="52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eV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788024" y="2884197"/>
            <a:ext cx="52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eV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0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27684" y="-255361"/>
            <a:ext cx="8064896" cy="1325563"/>
          </a:xfrm>
        </p:spPr>
        <p:txBody>
          <a:bodyPr/>
          <a:lstStyle/>
          <a:p>
            <a:r>
              <a:rPr lang="de-DE" dirty="0" smtClean="0"/>
              <a:t>Tell a Story: Add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interactions</a:t>
            </a:r>
            <a:r>
              <a:rPr lang="de-DE" dirty="0" smtClean="0"/>
              <a:t>,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D4DD-A6BB-49C4-B9FE-5EE4FBDDEEA6}" type="datetime1">
              <a:rPr lang="de-DE" smtClean="0"/>
              <a:t>19.05.2016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2776" y="1642496"/>
            <a:ext cx="3600400" cy="1662896"/>
          </a:xfrm>
        </p:spPr>
        <p:txBody>
          <a:bodyPr/>
          <a:lstStyle/>
          <a:p>
            <a:r>
              <a:rPr lang="de-DE" sz="2000" dirty="0" err="1" smtClean="0"/>
              <a:t>Electromagnetic</a:t>
            </a:r>
            <a:r>
              <a:rPr lang="de-DE" sz="2000" dirty="0" smtClean="0"/>
              <a:t> (e.g. Atoms)</a:t>
            </a:r>
          </a:p>
        </p:txBody>
      </p:sp>
      <p:sp>
        <p:nvSpPr>
          <p:cNvPr id="10" name="Textplatzhalter 5"/>
          <p:cNvSpPr txBox="1">
            <a:spLocks/>
          </p:cNvSpPr>
          <p:nvPr/>
        </p:nvSpPr>
        <p:spPr>
          <a:xfrm>
            <a:off x="5168319" y="1636143"/>
            <a:ext cx="3652153" cy="9287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/>
              <a:t>Gravitation (O</a:t>
            </a:r>
            <a:r>
              <a:rPr lang="de-DE" sz="2000" baseline="-25000" dirty="0" smtClean="0"/>
              <a:t>2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Earth) 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04" y="1989000"/>
            <a:ext cx="2674350" cy="187204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275" y="4406905"/>
            <a:ext cx="2622854" cy="1836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platzhalter 5"/>
          <p:cNvSpPr txBox="1">
            <a:spLocks/>
          </p:cNvSpPr>
          <p:nvPr/>
        </p:nvSpPr>
        <p:spPr>
          <a:xfrm>
            <a:off x="5282236" y="4043000"/>
            <a:ext cx="3394220" cy="79950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b="1" u="sng" dirty="0" err="1" smtClean="0"/>
              <a:t>introduce</a:t>
            </a:r>
            <a:r>
              <a:rPr lang="de-DE" sz="2000" b="1" u="sng" dirty="0" smtClean="0"/>
              <a:t>: </a:t>
            </a:r>
            <a:r>
              <a:rPr lang="de-DE" sz="2000" dirty="0" smtClean="0"/>
              <a:t>strong </a:t>
            </a:r>
            <a:r>
              <a:rPr lang="de-DE" sz="2000" dirty="0" err="1" smtClean="0"/>
              <a:t>interaction</a:t>
            </a:r>
            <a:endParaRPr lang="de-DE" sz="2000" dirty="0" smtClean="0"/>
          </a:p>
          <a:p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16" name="Textplatzhalter 5"/>
          <p:cNvSpPr txBox="1">
            <a:spLocks/>
          </p:cNvSpPr>
          <p:nvPr/>
        </p:nvSpPr>
        <p:spPr>
          <a:xfrm>
            <a:off x="1817130" y="4043000"/>
            <a:ext cx="3600400" cy="1662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keeps</a:t>
            </a:r>
            <a:r>
              <a:rPr lang="de-DE" dirty="0" smtClean="0"/>
              <a:t> (anti-)</a:t>
            </a:r>
            <a:r>
              <a:rPr lang="de-DE" dirty="0" err="1" smtClean="0"/>
              <a:t>quarks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together</a:t>
            </a:r>
            <a:r>
              <a:rPr lang="de-DE" dirty="0" smtClean="0"/>
              <a:t> (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nucleons</a:t>
            </a:r>
            <a:r>
              <a:rPr lang="de-DE" dirty="0" smtClean="0"/>
              <a:t>)</a:t>
            </a:r>
            <a:br>
              <a:rPr lang="de-DE" dirty="0" smtClean="0"/>
            </a:b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electric</a:t>
            </a:r>
            <a:r>
              <a:rPr lang="de-DE" dirty="0" smtClean="0"/>
              <a:t> </a:t>
            </a:r>
            <a:r>
              <a:rPr lang="de-DE" dirty="0" err="1" smtClean="0"/>
              <a:t>repulsion</a:t>
            </a:r>
            <a:r>
              <a:rPr lang="de-DE" dirty="0" smtClean="0"/>
              <a:t>? </a:t>
            </a:r>
          </a:p>
        </p:txBody>
      </p:sp>
      <p:cxnSp>
        <p:nvCxnSpPr>
          <p:cNvPr id="18" name="Gerade Verbindung 17"/>
          <p:cNvCxnSpPr/>
          <p:nvPr/>
        </p:nvCxnSpPr>
        <p:spPr>
          <a:xfrm>
            <a:off x="251520" y="4077072"/>
            <a:ext cx="8568952" cy="0"/>
          </a:xfrm>
          <a:prstGeom prst="line">
            <a:avLst/>
          </a:prstGeom>
          <a:ln w="28575">
            <a:solidFill>
              <a:srgbClr val="0134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64" y="4149080"/>
            <a:ext cx="1246632" cy="649224"/>
          </a:xfrm>
          <a:prstGeom prst="rect">
            <a:avLst/>
          </a:prstGeom>
        </p:spPr>
      </p:pic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1988840"/>
            <a:ext cx="2674583" cy="1872208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pic>
        <p:nvPicPr>
          <p:cNvPr id="58372" name="Picture 4" descr="http://1234gifs.de/erde/erde02/erde-00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36343" y="3212976"/>
            <a:ext cx="637551" cy="648072"/>
          </a:xfrm>
          <a:prstGeom prst="rect">
            <a:avLst/>
          </a:prstGeom>
          <a:noFill/>
        </p:spPr>
      </p:pic>
      <p:pic>
        <p:nvPicPr>
          <p:cNvPr id="58374" name="Picture 6" descr="http://www.precisionillustration.co.uk/gallery-2/balancing-nucleus1_moo-sb_Buckyball1a2a53_59_moo1-1p3_.gif.jpg"/>
          <p:cNvPicPr>
            <a:picLocks noChangeAspect="1" noChangeArrowheads="1"/>
          </p:cNvPicPr>
          <p:nvPr/>
        </p:nvPicPr>
        <p:blipFill>
          <a:blip r:embed="rId8" cstate="print"/>
          <a:srcRect l="12440" t="10870" r="10845" b="8696"/>
          <a:stretch>
            <a:fillRect/>
          </a:stretch>
        </p:blipFill>
        <p:spPr bwMode="auto">
          <a:xfrm>
            <a:off x="1475656" y="1988840"/>
            <a:ext cx="504056" cy="504056"/>
          </a:xfrm>
          <a:prstGeom prst="rect">
            <a:avLst/>
          </a:prstGeom>
          <a:noFill/>
        </p:spPr>
      </p:pic>
      <p:sp>
        <p:nvSpPr>
          <p:cNvPr id="19" name="Rechteck 18"/>
          <p:cNvSpPr/>
          <p:nvPr/>
        </p:nvSpPr>
        <p:spPr>
          <a:xfrm>
            <a:off x="1331640" y="3861048"/>
            <a:ext cx="21017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 smtClean="0">
                <a:hlinkClick r:id="rId9"/>
              </a:rPr>
              <a:t>www.precisionillustration.co.uk</a:t>
            </a:r>
            <a:r>
              <a:rPr lang="de-DE" sz="800" dirty="0" smtClean="0"/>
              <a:t> </a:t>
            </a:r>
            <a:endParaRPr lang="de-DE" sz="800" dirty="0"/>
          </a:p>
        </p:txBody>
      </p:sp>
      <p:sp>
        <p:nvSpPr>
          <p:cNvPr id="20" name="Rechteck 19"/>
          <p:cNvSpPr/>
          <p:nvPr/>
        </p:nvSpPr>
        <p:spPr>
          <a:xfrm>
            <a:off x="5436096" y="3861628"/>
            <a:ext cx="9717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hlinkClick r:id="rId10"/>
              </a:rPr>
              <a:t>http://1234gifs.de</a:t>
            </a:r>
            <a:r>
              <a:rPr lang="de-DE" sz="800" dirty="0" smtClean="0"/>
              <a:t> </a:t>
            </a:r>
            <a:endParaRPr lang="de-DE" sz="800" dirty="0"/>
          </a:p>
        </p:txBody>
      </p:sp>
      <p:sp>
        <p:nvSpPr>
          <p:cNvPr id="22" name="Ellipse 21"/>
          <p:cNvSpPr/>
          <p:nvPr/>
        </p:nvSpPr>
        <p:spPr>
          <a:xfrm>
            <a:off x="1259632" y="2708920"/>
            <a:ext cx="288032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/>
          <p:nvPr/>
        </p:nvSpPr>
        <p:spPr>
          <a:xfrm>
            <a:off x="5436096" y="2708920"/>
            <a:ext cx="288032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>
            <a:off x="5580112" y="5013176"/>
            <a:ext cx="288032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589064" y="2996952"/>
            <a:ext cx="52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eV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788024" y="2884197"/>
            <a:ext cx="52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eV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4716016" y="550794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GeV</a:t>
            </a:r>
            <a:r>
              <a:rPr lang="de-DE" dirty="0" smtClean="0">
                <a:solidFill>
                  <a:srgbClr val="FF0000"/>
                </a:solidFill>
              </a:rPr>
              <a:t> !                     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80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8064896" cy="1325563"/>
          </a:xfrm>
        </p:spPr>
        <p:txBody>
          <a:bodyPr/>
          <a:lstStyle/>
          <a:p>
            <a:r>
              <a:rPr lang="de-DE" dirty="0" smtClean="0"/>
              <a:t>The  4th fundamental </a:t>
            </a:r>
            <a:r>
              <a:rPr lang="de-DE" dirty="0" err="1" smtClean="0"/>
              <a:t>interaction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C5A-68A9-4B6C-BEF2-FAFB211968DF}" type="datetime1">
              <a:rPr lang="de-DE" smtClean="0"/>
              <a:t>19.05.2016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2776" y="1786512"/>
            <a:ext cx="3600400" cy="1662896"/>
          </a:xfrm>
        </p:spPr>
        <p:txBody>
          <a:bodyPr/>
          <a:lstStyle/>
          <a:p>
            <a:r>
              <a:rPr lang="de-DE" sz="2000" dirty="0" err="1" smtClean="0"/>
              <a:t>Electromagnetic</a:t>
            </a:r>
            <a:endParaRPr lang="de-DE" sz="2000" dirty="0" smtClean="0"/>
          </a:p>
        </p:txBody>
      </p:sp>
      <p:sp>
        <p:nvSpPr>
          <p:cNvPr id="10" name="Textplatzhalter 5"/>
          <p:cNvSpPr txBox="1">
            <a:spLocks/>
          </p:cNvSpPr>
          <p:nvPr/>
        </p:nvSpPr>
        <p:spPr>
          <a:xfrm>
            <a:off x="3779912" y="1780159"/>
            <a:ext cx="1769513" cy="9287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/>
              <a:t>Gravitation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05" y="2133016"/>
            <a:ext cx="2057140" cy="14400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340" y="2132856"/>
            <a:ext cx="2057140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platzhalter 5"/>
          <p:cNvSpPr txBox="1">
            <a:spLocks/>
          </p:cNvSpPr>
          <p:nvPr/>
        </p:nvSpPr>
        <p:spPr>
          <a:xfrm>
            <a:off x="6475298" y="1805159"/>
            <a:ext cx="2170084" cy="79950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/>
              <a:t>Strong </a:t>
            </a:r>
            <a:r>
              <a:rPr lang="de-DE" sz="2000" dirty="0" err="1" smtClean="0"/>
              <a:t>interaction</a:t>
            </a:r>
            <a:endParaRPr lang="de-DE" sz="2000" dirty="0" smtClean="0"/>
          </a:p>
          <a:p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16" name="Textplatzhalter 5"/>
          <p:cNvSpPr txBox="1">
            <a:spLocks/>
          </p:cNvSpPr>
          <p:nvPr/>
        </p:nvSpPr>
        <p:spPr>
          <a:xfrm>
            <a:off x="1817130" y="4187016"/>
            <a:ext cx="3600400" cy="1662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transforms</a:t>
            </a:r>
            <a:r>
              <a:rPr lang="de-DE" dirty="0" smtClean="0"/>
              <a:t> </a:t>
            </a:r>
            <a:r>
              <a:rPr lang="de-DE" dirty="0" err="1" smtClean="0"/>
              <a:t>neutrons</a:t>
            </a:r>
            <a:r>
              <a:rPr lang="de-DE" dirty="0" smtClean="0"/>
              <a:t> and </a:t>
            </a:r>
            <a:r>
              <a:rPr lang="de-DE" dirty="0" err="1" smtClean="0"/>
              <a:t>protons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another</a:t>
            </a:r>
            <a:r>
              <a:rPr lang="de-DE" dirty="0" smtClean="0"/>
              <a:t>?</a:t>
            </a:r>
          </a:p>
        </p:txBody>
      </p:sp>
      <p:cxnSp>
        <p:nvCxnSpPr>
          <p:cNvPr id="18" name="Gerade Verbindung 17"/>
          <p:cNvCxnSpPr/>
          <p:nvPr/>
        </p:nvCxnSpPr>
        <p:spPr>
          <a:xfrm>
            <a:off x="251520" y="3861048"/>
            <a:ext cx="8568952" cy="0"/>
          </a:xfrm>
          <a:prstGeom prst="line">
            <a:avLst/>
          </a:prstGeom>
          <a:ln w="28575">
            <a:solidFill>
              <a:srgbClr val="0134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64" y="4149080"/>
            <a:ext cx="1246632" cy="649224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496" y="4545328"/>
            <a:ext cx="2622854" cy="1836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9" name="Textplatzhalter 5"/>
          <p:cNvSpPr txBox="1">
            <a:spLocks/>
          </p:cNvSpPr>
          <p:nvPr/>
        </p:nvSpPr>
        <p:spPr>
          <a:xfrm>
            <a:off x="5225594" y="4185088"/>
            <a:ext cx="3666886" cy="9448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u="sng" dirty="0" err="1" smtClean="0"/>
              <a:t>introduce</a:t>
            </a:r>
            <a:r>
              <a:rPr lang="de-DE" b="1" u="sng" dirty="0" smtClean="0"/>
              <a:t>: </a:t>
            </a:r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interaction</a:t>
            </a:r>
            <a:endParaRPr lang="de-DE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2132856"/>
            <a:ext cx="2160240" cy="1512168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22" name="Ellipse 21"/>
          <p:cNvSpPr/>
          <p:nvPr/>
        </p:nvSpPr>
        <p:spPr>
          <a:xfrm>
            <a:off x="5508104" y="5157192"/>
            <a:ext cx="288032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4716016" y="550794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GeV</a:t>
            </a:r>
            <a:r>
              <a:rPr lang="de-DE" dirty="0" smtClean="0">
                <a:solidFill>
                  <a:srgbClr val="FF0000"/>
                </a:solidFill>
              </a:rPr>
              <a:t>                      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95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526660" cy="1325563"/>
          </a:xfrm>
        </p:spPr>
        <p:txBody>
          <a:bodyPr/>
          <a:lstStyle/>
          <a:p>
            <a:r>
              <a:rPr lang="de-DE" dirty="0" err="1" smtClean="0"/>
              <a:t>Overview</a:t>
            </a:r>
            <a:r>
              <a:rPr lang="de-DE" dirty="0" smtClean="0"/>
              <a:t> of potential </a:t>
            </a:r>
            <a:r>
              <a:rPr lang="de-DE" dirty="0" err="1" smtClean="0"/>
              <a:t>energies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similarities</a:t>
            </a:r>
            <a:r>
              <a:rPr lang="de-DE" dirty="0" smtClean="0"/>
              <a:t> and </a:t>
            </a:r>
            <a:r>
              <a:rPr lang="de-DE" dirty="0" err="1" smtClean="0"/>
              <a:t>differences</a:t>
            </a:r>
            <a:r>
              <a:rPr lang="de-DE" dirty="0" smtClean="0"/>
              <a:t>)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95EC2-3FA8-4018-B2B2-A13B6ED2D32F}" type="datetime1">
              <a:rPr lang="de-DE" smtClean="0"/>
              <a:t>19.05.2016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494" y="4293296"/>
            <a:ext cx="2622854" cy="1836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2776" y="1642536"/>
            <a:ext cx="3600400" cy="1662896"/>
          </a:xfrm>
        </p:spPr>
        <p:txBody>
          <a:bodyPr/>
          <a:lstStyle/>
          <a:p>
            <a:r>
              <a:rPr lang="de-DE" dirty="0" err="1" smtClean="0"/>
              <a:t>electromagnetic</a:t>
            </a:r>
            <a:r>
              <a:rPr lang="de-DE" dirty="0" smtClean="0"/>
              <a:t>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19" y="4296961"/>
            <a:ext cx="2622854" cy="1836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0" name="Textplatzhalter 5"/>
          <p:cNvSpPr txBox="1">
            <a:spLocks/>
          </p:cNvSpPr>
          <p:nvPr/>
        </p:nvSpPr>
        <p:spPr>
          <a:xfrm>
            <a:off x="5168319" y="1636183"/>
            <a:ext cx="1769513" cy="9287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mtClean="0"/>
              <a:t>Gravitation</a:t>
            </a:r>
            <a:endParaRPr lang="de-DE" dirty="0" smtClean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02" y="1989040"/>
            <a:ext cx="2622854" cy="1836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3" name="Textplatzhalter 5"/>
          <p:cNvSpPr txBox="1">
            <a:spLocks/>
          </p:cNvSpPr>
          <p:nvPr/>
        </p:nvSpPr>
        <p:spPr>
          <a:xfrm>
            <a:off x="5292080" y="3933056"/>
            <a:ext cx="3384376" cy="7995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strong </a:t>
            </a:r>
            <a:r>
              <a:rPr lang="de-DE" dirty="0" err="1" smtClean="0"/>
              <a:t>interaction</a:t>
            </a:r>
            <a:endParaRPr lang="de-DE" dirty="0" smtClean="0"/>
          </a:p>
          <a:p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14" name="Textplatzhalter 5"/>
          <p:cNvSpPr txBox="1">
            <a:spLocks/>
          </p:cNvSpPr>
          <p:nvPr/>
        </p:nvSpPr>
        <p:spPr>
          <a:xfrm>
            <a:off x="899592" y="3933056"/>
            <a:ext cx="3456384" cy="9448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interaction</a:t>
            </a:r>
            <a:endParaRPr lang="de-DE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1833" y="1988840"/>
            <a:ext cx="2674583" cy="1872208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870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1907704" y="0"/>
            <a:ext cx="6840760" cy="720080"/>
          </a:xfrm>
        </p:spPr>
        <p:txBody>
          <a:bodyPr/>
          <a:lstStyle/>
          <a:p>
            <a:r>
              <a:rPr lang="de-DE" dirty="0" smtClean="0"/>
              <a:t>Synopsis on different </a:t>
            </a:r>
            <a:r>
              <a:rPr lang="de-DE" dirty="0" err="1" smtClean="0"/>
              <a:t>scales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5652120" y="692696"/>
            <a:ext cx="3419872" cy="3600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de-DE" sz="1800" b="1" dirty="0" err="1" smtClean="0"/>
              <a:t>Electromagnetic</a:t>
            </a:r>
            <a:r>
              <a:rPr lang="de-DE" sz="1800" dirty="0" smtClean="0"/>
              <a:t> potential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b="1" dirty="0" smtClean="0"/>
              <a:t>invariant</a:t>
            </a:r>
            <a:r>
              <a:rPr lang="de-DE" sz="1800" dirty="0" smtClean="0"/>
              <a:t> </a:t>
            </a:r>
            <a:r>
              <a:rPr lang="de-DE" sz="1800" dirty="0" err="1" smtClean="0"/>
              <a:t>under</a:t>
            </a:r>
            <a:r>
              <a:rPr lang="de-DE" sz="1800" dirty="0" smtClean="0"/>
              <a:t> </a:t>
            </a:r>
            <a:r>
              <a:rPr lang="de-DE" sz="1800" dirty="0" err="1" smtClean="0"/>
              <a:t>scale</a:t>
            </a:r>
            <a:r>
              <a:rPr lang="de-DE" sz="1800" dirty="0" smtClean="0"/>
              <a:t> </a:t>
            </a:r>
            <a:r>
              <a:rPr lang="de-DE" sz="1800" dirty="0" err="1" smtClean="0"/>
              <a:t>variations</a:t>
            </a:r>
            <a:r>
              <a:rPr lang="de-DE" sz="1800" dirty="0" smtClean="0"/>
              <a:t> </a:t>
            </a:r>
            <a:br>
              <a:rPr lang="de-DE" sz="1800" dirty="0" smtClean="0"/>
            </a:br>
            <a:r>
              <a:rPr lang="de-DE" sz="1800" dirty="0" smtClean="0"/>
              <a:t>-&gt; infinite </a:t>
            </a:r>
            <a:r>
              <a:rPr lang="de-DE" sz="1800" dirty="0" err="1" smtClean="0"/>
              <a:t>range</a:t>
            </a:r>
            <a:endParaRPr lang="de-DE" sz="1800" dirty="0" smtClean="0"/>
          </a:p>
          <a:p>
            <a:pPr>
              <a:lnSpc>
                <a:spcPct val="80000"/>
              </a:lnSpc>
            </a:pPr>
            <a:r>
              <a:rPr lang="de-DE" sz="1800" b="1" dirty="0" err="1" smtClean="0"/>
              <a:t>Weak</a:t>
            </a:r>
            <a:r>
              <a:rPr lang="de-DE" sz="1800" b="1" dirty="0" smtClean="0"/>
              <a:t> and strong </a:t>
            </a:r>
            <a:r>
              <a:rPr lang="de-DE" sz="1800" dirty="0" err="1" smtClean="0"/>
              <a:t>interaction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err="1" smtClean="0"/>
              <a:t>have</a:t>
            </a:r>
            <a:r>
              <a:rPr lang="de-DE" sz="1800" dirty="0" smtClean="0"/>
              <a:t> </a:t>
            </a:r>
            <a:r>
              <a:rPr lang="de-DE" sz="1800" b="1" dirty="0" err="1" smtClean="0"/>
              <a:t>characteristic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length</a:t>
            </a:r>
            <a:r>
              <a:rPr lang="de-DE" sz="1800" b="1" dirty="0" smtClean="0"/>
              <a:t> </a:t>
            </a:r>
            <a:endParaRPr lang="de-DE" sz="1800" dirty="0" smtClean="0"/>
          </a:p>
          <a:p>
            <a:pPr>
              <a:lnSpc>
                <a:spcPct val="80000"/>
              </a:lnSpc>
            </a:pPr>
            <a:r>
              <a:rPr lang="de-DE" sz="1800" dirty="0" smtClean="0"/>
              <a:t>all </a:t>
            </a:r>
            <a:r>
              <a:rPr lang="de-DE" sz="1800" dirty="0" err="1" smtClean="0"/>
              <a:t>behave</a:t>
            </a:r>
            <a:r>
              <a:rPr lang="de-DE" sz="1800" dirty="0" smtClean="0"/>
              <a:t> </a:t>
            </a:r>
            <a:r>
              <a:rPr lang="de-DE" sz="1800" dirty="0" err="1" smtClean="0"/>
              <a:t>like</a:t>
            </a:r>
            <a:r>
              <a:rPr lang="de-DE" sz="1800" dirty="0" smtClean="0"/>
              <a:t> </a:t>
            </a:r>
            <a:r>
              <a:rPr lang="de-DE" sz="1800" b="1" dirty="0" smtClean="0"/>
              <a:t>1/r 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b="1" dirty="0" smtClean="0"/>
              <a:t>for </a:t>
            </a:r>
            <a:r>
              <a:rPr lang="de-DE" sz="1800" b="1" dirty="0" err="1" smtClean="0"/>
              <a:t>small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enough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distances</a:t>
            </a:r>
            <a:endParaRPr lang="de-DE" sz="1800" b="1" dirty="0" smtClean="0"/>
          </a:p>
          <a:p>
            <a:pPr>
              <a:lnSpc>
                <a:spcPct val="80000"/>
              </a:lnSpc>
            </a:pPr>
            <a:r>
              <a:rPr lang="de-DE" sz="1800" dirty="0" smtClean="0"/>
              <a:t>Quantitative </a:t>
            </a:r>
            <a:r>
              <a:rPr lang="de-DE" sz="1800" dirty="0" err="1" smtClean="0"/>
              <a:t>description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endParaRPr lang="de-DE" sz="1800" dirty="0" smtClean="0"/>
          </a:p>
          <a:p>
            <a:pPr lvl="1">
              <a:lnSpc>
                <a:spcPct val="70000"/>
              </a:lnSpc>
            </a:pPr>
            <a:r>
              <a:rPr lang="de-DE" sz="1600" dirty="0" err="1" smtClean="0"/>
              <a:t>Charges</a:t>
            </a:r>
            <a:endParaRPr lang="de-DE" sz="1600" dirty="0" smtClean="0"/>
          </a:p>
          <a:p>
            <a:pPr lvl="1">
              <a:lnSpc>
                <a:spcPct val="70000"/>
              </a:lnSpc>
            </a:pPr>
            <a:r>
              <a:rPr lang="de-DE" sz="1600" dirty="0" err="1" smtClean="0"/>
              <a:t>Strength</a:t>
            </a:r>
            <a:r>
              <a:rPr lang="de-DE" sz="1600" dirty="0" smtClean="0"/>
              <a:t> </a:t>
            </a:r>
            <a:r>
              <a:rPr lang="de-DE" sz="1600" dirty="0" err="1" smtClean="0"/>
              <a:t>parameter</a:t>
            </a:r>
            <a:r>
              <a:rPr lang="de-DE" sz="1600" dirty="0" smtClean="0"/>
              <a:t> </a:t>
            </a:r>
            <a:r>
              <a:rPr lang="de-DE" sz="1600" dirty="0" smtClean="0">
                <a:latin typeface="Symbol" pitchFamily="18" charset="2"/>
              </a:rPr>
              <a:t>a</a:t>
            </a:r>
          </a:p>
          <a:p>
            <a:pPr lvl="1">
              <a:lnSpc>
                <a:spcPct val="85000"/>
              </a:lnSpc>
            </a:pPr>
            <a:r>
              <a:rPr lang="de-DE" sz="1600" dirty="0" err="1" smtClean="0"/>
              <a:t>Char</a:t>
            </a:r>
            <a:r>
              <a:rPr lang="de-DE" sz="1600" dirty="0" smtClean="0"/>
              <a:t>. </a:t>
            </a:r>
            <a:r>
              <a:rPr lang="de-DE" sz="1600" dirty="0" err="1" smtClean="0"/>
              <a:t>Lengths</a:t>
            </a:r>
            <a:r>
              <a:rPr lang="de-DE" sz="1600" dirty="0" smtClean="0"/>
              <a:t> </a:t>
            </a:r>
            <a:r>
              <a:rPr lang="de-DE" sz="1600" dirty="0" err="1" smtClean="0">
                <a:latin typeface="Symbol" pitchFamily="18" charset="2"/>
              </a:rPr>
              <a:t>l</a:t>
            </a:r>
            <a:r>
              <a:rPr lang="de-DE" sz="1600" baseline="-25000" dirty="0" err="1" smtClean="0"/>
              <a:t>w</a:t>
            </a:r>
            <a:r>
              <a:rPr lang="de-DE" sz="1600" dirty="0" smtClean="0"/>
              <a:t> = 0,002 </a:t>
            </a:r>
            <a:r>
              <a:rPr lang="de-DE" sz="1600" dirty="0" err="1" smtClean="0"/>
              <a:t>fm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and      </a:t>
            </a:r>
            <a:r>
              <a:rPr lang="de-DE" sz="1600" dirty="0" smtClean="0">
                <a:latin typeface="Symbol" pitchFamily="18" charset="2"/>
              </a:rPr>
              <a:t>Ö(</a:t>
            </a:r>
            <a:r>
              <a:rPr lang="de-DE" sz="1600" dirty="0" err="1" smtClean="0"/>
              <a:t>ħc</a:t>
            </a:r>
            <a:r>
              <a:rPr lang="de-DE" sz="1600" dirty="0" err="1" smtClean="0">
                <a:latin typeface="Symbol" pitchFamily="18" charset="2"/>
              </a:rPr>
              <a:t>a</a:t>
            </a:r>
            <a:r>
              <a:rPr lang="de-DE" sz="1600" baseline="-25000" dirty="0" err="1" smtClean="0"/>
              <a:t>S</a:t>
            </a:r>
            <a:r>
              <a:rPr lang="de-DE" sz="1600" dirty="0" smtClean="0"/>
              <a:t>/k) = 0,2 </a:t>
            </a:r>
            <a:r>
              <a:rPr lang="de-DE" sz="1600" dirty="0" err="1" smtClean="0"/>
              <a:t>fm</a:t>
            </a:r>
            <a:r>
              <a:rPr lang="de-DE" sz="1600" dirty="0"/>
              <a:t/>
            </a:r>
            <a:br>
              <a:rPr lang="de-DE" sz="1600" dirty="0"/>
            </a:br>
            <a:endParaRPr lang="de-DE" sz="1600" dirty="0" smtClean="0"/>
          </a:p>
        </p:txBody>
      </p:sp>
      <p:pic>
        <p:nvPicPr>
          <p:cNvPr id="7" name="Grafik 54" descr="C:\Users\rschmidt\Desktop\potential_stark_schwach_e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3907188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 descr="C:\Users\nbadmin\AppData\Local\Microsoft\Windows\Temporary Internet Files\Content.Outlook\94YQCS85\potential_stark_schwach_em_i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501008"/>
            <a:ext cx="4058865" cy="284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hteck 17"/>
              <p:cNvSpPr/>
              <p:nvPr/>
            </p:nvSpPr>
            <p:spPr>
              <a:xfrm>
                <a:off x="5580112" y="4283133"/>
                <a:ext cx="2697149" cy="5124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𝑃𝑜𝑡</m:t>
                          </m:r>
                        </m:sub>
                      </m:sSub>
                      <m:d>
                        <m:dPr>
                          <m:ctrlPr>
                            <a:rPr lang="de-DE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</m:d>
                      <m:r>
                        <a:rPr lang="de-DE" sz="1600" i="1">
                          <a:solidFill>
                            <a:srgbClr val="FF0000"/>
                          </a:solidFill>
                          <a:latin typeface="Cambria Math"/>
                        </a:rPr>
                        <m:t>=ℏ</m:t>
                      </m:r>
                      <m:r>
                        <a:rPr lang="de-DE" sz="16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de-DE" sz="16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𝑐</m:t>
                      </m:r>
                      <m:r>
                        <a:rPr lang="de-DE" sz="16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de-DE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𝑒𝑚</m:t>
                          </m:r>
                        </m:sub>
                      </m:sSub>
                      <m:r>
                        <a:rPr lang="de-DE" sz="16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de-DE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de-DE" sz="16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de-DE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de-DE" sz="16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de-DE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Rechtec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4283133"/>
                <a:ext cx="2697149" cy="512448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hteck 18"/>
              <p:cNvSpPr/>
              <p:nvPr/>
            </p:nvSpPr>
            <p:spPr>
              <a:xfrm>
                <a:off x="5508104" y="4711705"/>
                <a:ext cx="3317831" cy="6170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sz="1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𝑃𝑜𝑡</m:t>
                          </m:r>
                        </m:sub>
                      </m:sSub>
                      <m:d>
                        <m:dPr>
                          <m:ctrlPr>
                            <a:rPr lang="de-DE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</m:d>
                      <m:r>
                        <a:rPr lang="de-DE" sz="1600" i="1">
                          <a:solidFill>
                            <a:srgbClr val="00B050"/>
                          </a:solidFill>
                          <a:latin typeface="Cambria Math"/>
                        </a:rPr>
                        <m:t>=ℏ</m:t>
                      </m:r>
                      <m:r>
                        <a:rPr lang="de-DE" sz="1600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de-DE" sz="1600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𝑐</m:t>
                      </m:r>
                      <m:r>
                        <a:rPr lang="de-DE" sz="1600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de-DE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600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de-DE" sz="1600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</m:sSub>
                      <m:r>
                        <a:rPr lang="de-DE" sz="1600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de-DE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de-DE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de-DE" sz="160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𝐶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DE" sz="1600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sz="1600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de-DE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acc>
                                <m:accPr>
                                  <m:chr m:val="⃗"/>
                                  <m:ctrlPr>
                                    <a:rPr lang="de-DE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de-DE" sz="160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𝐶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DE" sz="1600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de-DE" sz="1600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den>
                      </m:f>
                      <m:r>
                        <a:rPr lang="de-DE" sz="1600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de-DE" sz="1600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𝑘</m:t>
                      </m:r>
                      <m:r>
                        <a:rPr lang="de-DE" sz="1600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de-DE" sz="1600" i="1">
                          <a:solidFill>
                            <a:srgbClr val="00B050"/>
                          </a:solidFill>
                          <a:latin typeface="Cambria Math"/>
                          <a:ea typeface="Cambria Math"/>
                        </a:rPr>
                        <m:t>𝑟</m:t>
                      </m:r>
                    </m:oMath>
                  </m:oMathPara>
                </a14:m>
                <a:endParaRPr lang="de-DE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9" name="Rechteck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4711705"/>
                <a:ext cx="3317831" cy="617092"/>
              </a:xfrm>
              <a:prstGeom prst="rect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hteck 19"/>
              <p:cNvSpPr/>
              <p:nvPr/>
            </p:nvSpPr>
            <p:spPr>
              <a:xfrm>
                <a:off x="5580112" y="5328797"/>
                <a:ext cx="3015697" cy="5561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de-DE" sz="16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𝑃𝑜𝑡</m:t>
                          </m:r>
                        </m:sub>
                      </m:sSub>
                      <m:d>
                        <m:dPr>
                          <m:ctrlPr>
                            <a:rPr lang="de-DE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</m:d>
                      <m:r>
                        <a:rPr lang="de-DE" sz="1600" i="1">
                          <a:solidFill>
                            <a:srgbClr val="0070C0"/>
                          </a:solidFill>
                          <a:latin typeface="Cambria Math"/>
                        </a:rPr>
                        <m:t>=ℏ</m:t>
                      </m:r>
                      <m:r>
                        <a:rPr lang="de-DE" sz="16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de-DE" sz="16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𝑐</m:t>
                      </m:r>
                      <m:r>
                        <a:rPr lang="de-DE" sz="16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de-DE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6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de-DE" sz="16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𝑤</m:t>
                          </m:r>
                        </m:sub>
                      </m:sSub>
                      <m:r>
                        <a:rPr lang="de-DE" sz="16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de-DE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DE" sz="1600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sz="16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de-DE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DE" sz="1600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de-DE" sz="16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den>
                      </m:f>
                      <m:r>
                        <a:rPr lang="de-DE" sz="16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6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de-DE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de-DE" sz="1600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de-DE" sz="1600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de-DE" sz="16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de-DE" sz="16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</m:oMath>
                  </m:oMathPara>
                </a14:m>
                <a:endParaRPr lang="de-DE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0" name="Rechteck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5328797"/>
                <a:ext cx="3015697" cy="556178"/>
              </a:xfrm>
              <a:prstGeom prst="rect">
                <a:avLst/>
              </a:prstGeom>
              <a:blipFill rotWithShape="0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526660" cy="1325563"/>
          </a:xfrm>
        </p:spPr>
        <p:txBody>
          <a:bodyPr/>
          <a:lstStyle/>
          <a:p>
            <a:r>
              <a:rPr lang="de-DE" dirty="0" smtClean="0"/>
              <a:t>Basic </a:t>
            </a:r>
            <a:r>
              <a:rPr lang="de-DE" dirty="0" err="1" smtClean="0"/>
              <a:t>Concept</a:t>
            </a:r>
            <a:r>
              <a:rPr lang="de-DE" dirty="0" smtClean="0"/>
              <a:t>: </a:t>
            </a:r>
            <a:r>
              <a:rPr lang="de-DE" dirty="0" err="1" smtClean="0"/>
              <a:t>Charges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899592" y="1632435"/>
            <a:ext cx="8136904" cy="3956805"/>
          </a:xfrm>
        </p:spPr>
        <p:txBody>
          <a:bodyPr/>
          <a:lstStyle/>
          <a:p>
            <a:r>
              <a:rPr lang="de-DE" sz="2200" dirty="0" smtClean="0"/>
              <a:t>For </a:t>
            </a:r>
            <a:r>
              <a:rPr lang="de-DE" sz="2200" b="1" dirty="0" err="1" smtClean="0"/>
              <a:t>each</a:t>
            </a:r>
            <a:r>
              <a:rPr lang="de-DE" sz="2200" dirty="0" smtClean="0"/>
              <a:t> </a:t>
            </a:r>
            <a:r>
              <a:rPr lang="de-DE" sz="2200" dirty="0" err="1" smtClean="0"/>
              <a:t>interactions</a:t>
            </a:r>
            <a:r>
              <a:rPr lang="de-DE" sz="2200" dirty="0" smtClean="0"/>
              <a:t> </a:t>
            </a:r>
            <a:r>
              <a:rPr lang="de-DE" sz="2200" dirty="0" err="1" smtClean="0"/>
              <a:t>exists</a:t>
            </a:r>
            <a:r>
              <a:rPr lang="de-DE" sz="2200" dirty="0" smtClean="0"/>
              <a:t> a </a:t>
            </a:r>
            <a:r>
              <a:rPr lang="de-DE" sz="2200" dirty="0" err="1" smtClean="0"/>
              <a:t>corresponding</a:t>
            </a:r>
            <a:r>
              <a:rPr lang="de-DE" sz="2200" dirty="0" smtClean="0"/>
              <a:t> </a:t>
            </a:r>
            <a:r>
              <a:rPr lang="de-DE" sz="2200" dirty="0" err="1" smtClean="0"/>
              <a:t>charge</a:t>
            </a:r>
            <a:endParaRPr lang="de-DE" sz="2200" dirty="0" smtClean="0"/>
          </a:p>
          <a:p>
            <a:r>
              <a:rPr lang="de-DE" sz="2200" dirty="0" err="1" smtClean="0"/>
              <a:t>charges</a:t>
            </a:r>
            <a:r>
              <a:rPr lang="de-DE" sz="2200" dirty="0" smtClean="0"/>
              <a:t> </a:t>
            </a:r>
            <a:r>
              <a:rPr lang="de-DE" sz="2200" dirty="0" err="1" smtClean="0"/>
              <a:t>are</a:t>
            </a:r>
            <a:r>
              <a:rPr lang="de-DE" sz="2200" dirty="0" smtClean="0"/>
              <a:t> </a:t>
            </a:r>
            <a:r>
              <a:rPr lang="de-DE" sz="2200" dirty="0" err="1" smtClean="0"/>
              <a:t>characteristic</a:t>
            </a:r>
            <a:r>
              <a:rPr lang="de-DE" sz="2200" dirty="0" smtClean="0"/>
              <a:t> </a:t>
            </a:r>
            <a:r>
              <a:rPr lang="de-DE" sz="2200" dirty="0" err="1" smtClean="0"/>
              <a:t>properties</a:t>
            </a:r>
            <a:r>
              <a:rPr lang="de-DE" sz="2200" dirty="0" smtClean="0"/>
              <a:t> of </a:t>
            </a:r>
            <a:r>
              <a:rPr lang="de-DE" sz="2200" dirty="0" err="1" smtClean="0"/>
              <a:t>particles</a:t>
            </a:r>
            <a:endParaRPr lang="de-DE" sz="2200" dirty="0"/>
          </a:p>
          <a:p>
            <a:r>
              <a:rPr lang="de-DE" sz="2200" dirty="0" err="1" smtClean="0"/>
              <a:t>known</a:t>
            </a:r>
            <a:r>
              <a:rPr lang="de-DE" sz="2200" dirty="0" smtClean="0"/>
              <a:t>:</a:t>
            </a:r>
          </a:p>
          <a:p>
            <a:pPr lvl="2"/>
            <a:r>
              <a:rPr lang="de-DE" dirty="0" err="1" smtClean="0"/>
              <a:t>Electric</a:t>
            </a:r>
            <a:r>
              <a:rPr lang="de-DE" dirty="0"/>
              <a:t> </a:t>
            </a:r>
            <a:r>
              <a:rPr lang="de-DE" dirty="0" smtClean="0"/>
              <a:t>Charge		</a:t>
            </a:r>
            <a:r>
              <a:rPr lang="de-DE" dirty="0" err="1" smtClean="0"/>
              <a:t>electric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endParaRPr lang="de-DE" dirty="0" smtClean="0"/>
          </a:p>
          <a:p>
            <a:r>
              <a:rPr lang="de-DE" sz="2200" dirty="0" err="1" smtClean="0"/>
              <a:t>new</a:t>
            </a:r>
            <a:r>
              <a:rPr lang="de-DE" sz="2200" dirty="0" smtClean="0"/>
              <a:t>:</a:t>
            </a:r>
          </a:p>
          <a:p>
            <a:pPr lvl="2"/>
            <a:r>
              <a:rPr lang="de-DE" dirty="0" err="1" smtClean="0"/>
              <a:t>Weak</a:t>
            </a:r>
            <a:r>
              <a:rPr lang="de-DE" dirty="0" smtClean="0"/>
              <a:t> (</a:t>
            </a:r>
            <a:r>
              <a:rPr lang="de-DE" dirty="0" err="1" smtClean="0"/>
              <a:t>Isospin</a:t>
            </a:r>
            <a:r>
              <a:rPr lang="de-DE" dirty="0" smtClean="0"/>
              <a:t>-)Charge	</a:t>
            </a:r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endParaRPr lang="de-DE" dirty="0" smtClean="0"/>
          </a:p>
          <a:p>
            <a:pPr marL="355600" lvl="1" indent="0">
              <a:buNone/>
            </a:pPr>
            <a:endParaRPr lang="de-DE" dirty="0" smtClean="0"/>
          </a:p>
          <a:p>
            <a:pPr lvl="2"/>
            <a:r>
              <a:rPr lang="de-DE" dirty="0" smtClean="0"/>
              <a:t>Strong (Color-)Charge</a:t>
            </a:r>
            <a:r>
              <a:rPr lang="de-DE" dirty="0"/>
              <a:t>	</a:t>
            </a:r>
            <a:r>
              <a:rPr lang="de-DE" dirty="0" smtClean="0"/>
              <a:t>strong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 smtClean="0"/>
          </a:p>
          <a:p>
            <a:r>
              <a:rPr lang="de-DE" sz="2200" dirty="0" err="1"/>
              <a:t>p</a:t>
            </a:r>
            <a:r>
              <a:rPr lang="de-DE" sz="2200" dirty="0" err="1" smtClean="0"/>
              <a:t>roduct</a:t>
            </a:r>
            <a:r>
              <a:rPr lang="de-DE" sz="2200" dirty="0" smtClean="0"/>
              <a:t> of </a:t>
            </a:r>
            <a:r>
              <a:rPr lang="de-DE" sz="2200" dirty="0" err="1" smtClean="0"/>
              <a:t>two</a:t>
            </a:r>
            <a:r>
              <a:rPr lang="de-DE" sz="2200" dirty="0" smtClean="0"/>
              <a:t> </a:t>
            </a:r>
            <a:r>
              <a:rPr lang="de-DE" sz="2200" dirty="0" err="1" smtClean="0"/>
              <a:t>charges</a:t>
            </a:r>
            <a:r>
              <a:rPr lang="de-DE" sz="2200" dirty="0" smtClean="0"/>
              <a:t> </a:t>
            </a:r>
            <a:r>
              <a:rPr lang="de-DE" sz="2200" dirty="0" err="1" smtClean="0"/>
              <a:t>can</a:t>
            </a:r>
            <a:r>
              <a:rPr lang="de-DE" sz="2200" dirty="0" smtClean="0"/>
              <a:t> </a:t>
            </a:r>
            <a:r>
              <a:rPr lang="de-DE" sz="2200" dirty="0" err="1" smtClean="0"/>
              <a:t>be</a:t>
            </a:r>
            <a:r>
              <a:rPr lang="de-DE" sz="2200" dirty="0" smtClean="0"/>
              <a:t> positive </a:t>
            </a:r>
            <a:r>
              <a:rPr lang="de-DE" sz="2200" dirty="0" err="1" smtClean="0"/>
              <a:t>or</a:t>
            </a:r>
            <a:r>
              <a:rPr lang="de-DE" sz="2200" dirty="0" smtClean="0"/>
              <a:t> negative (</a:t>
            </a:r>
            <a:r>
              <a:rPr lang="de-DE" sz="2200" dirty="0" err="1" smtClean="0"/>
              <a:t>attraction</a:t>
            </a:r>
            <a:r>
              <a:rPr lang="de-DE" sz="2200" dirty="0" smtClean="0"/>
              <a:t> </a:t>
            </a:r>
            <a:r>
              <a:rPr lang="de-DE" sz="2200" dirty="0" err="1" smtClean="0"/>
              <a:t>or</a:t>
            </a:r>
            <a:r>
              <a:rPr lang="de-DE" sz="2200" dirty="0" smtClean="0"/>
              <a:t> </a:t>
            </a:r>
            <a:r>
              <a:rPr lang="de-DE" sz="2200" dirty="0" err="1" smtClean="0"/>
              <a:t>repulsion</a:t>
            </a:r>
            <a:r>
              <a:rPr lang="de-DE" sz="2200" dirty="0" smtClean="0"/>
              <a:t>) </a:t>
            </a:r>
          </a:p>
          <a:p>
            <a:r>
              <a:rPr lang="de-DE" sz="2200" dirty="0" err="1" smtClean="0"/>
              <a:t>Charges</a:t>
            </a:r>
            <a:r>
              <a:rPr lang="de-DE" sz="2200" dirty="0" smtClean="0"/>
              <a:t> </a:t>
            </a:r>
            <a:r>
              <a:rPr lang="de-DE" sz="2200" dirty="0" err="1" smtClean="0"/>
              <a:t>are</a:t>
            </a:r>
            <a:r>
              <a:rPr lang="de-DE" sz="2200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 smtClean="0"/>
              <a:t>additive</a:t>
            </a:r>
            <a:endParaRPr lang="de-DE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 err="1" smtClean="0"/>
              <a:t>conserved</a:t>
            </a:r>
            <a:endParaRPr lang="de-DE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 err="1" smtClean="0"/>
              <a:t>quantized</a:t>
            </a:r>
            <a:endParaRPr lang="de-DE" sz="1800" dirty="0"/>
          </a:p>
          <a:p>
            <a:endParaRPr lang="de-DE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Netzwerk Teilchenwelt Lehrerfortbildung zur Teilchenphysik</a:t>
            </a:r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4354-B5A4-445E-BF22-342F82B2836F}" type="datetime1">
              <a:rPr lang="de-DE" smtClean="0"/>
              <a:t>19.05.2016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7199784" y="2636912"/>
                <a:ext cx="68458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de-DE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784" y="2636912"/>
                <a:ext cx="684584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7362564" y="3437711"/>
            <a:ext cx="5218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0" i="1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endParaRPr lang="de-DE" sz="3200" i="1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7308304" y="4085783"/>
                <a:ext cx="504056" cy="647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DE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</m:acc>
                    </m:oMath>
                  </m:oMathPara>
                </a14:m>
                <a:endParaRPr lang="de-DE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04" y="4085783"/>
                <a:ext cx="504056" cy="64787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hteck 15"/>
          <p:cNvSpPr/>
          <p:nvPr/>
        </p:nvSpPr>
        <p:spPr>
          <a:xfrm>
            <a:off x="4499992" y="2708920"/>
            <a:ext cx="3456384" cy="1944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48" y="764784"/>
            <a:ext cx="720000" cy="72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764784"/>
            <a:ext cx="720000" cy="720000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764784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50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684394" y="980727"/>
            <a:ext cx="4154566" cy="580547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12800" lvl="1" indent="-457200" algn="l">
              <a:buAutoNum type="arabicPeriod"/>
            </a:pPr>
            <a:r>
              <a:rPr lang="en-GB" sz="2400" dirty="0" smtClean="0">
                <a:solidFill>
                  <a:schemeClr val="tx2"/>
                </a:solidFill>
              </a:rPr>
              <a:t>Netzwerk Teilchenwelt</a:t>
            </a:r>
            <a:endParaRPr lang="en-GB" sz="2400" dirty="0">
              <a:solidFill>
                <a:schemeClr val="tx2"/>
              </a:solidFill>
            </a:endParaRPr>
          </a:p>
          <a:p>
            <a:pPr marL="812800" lvl="1" indent="-457200" algn="l">
              <a:buAutoNum type="arabicPeriod"/>
            </a:pPr>
            <a:endParaRPr lang="en-GB" sz="2400" b="1" dirty="0" smtClean="0">
              <a:solidFill>
                <a:schemeClr val="tx2"/>
              </a:solidFill>
            </a:endParaRPr>
          </a:p>
          <a:p>
            <a:pPr marL="812800" lvl="1" indent="-457200" algn="l">
              <a:buAutoNum type="arabicPeriod"/>
            </a:pPr>
            <a:endParaRPr lang="en-GB" sz="2400" b="1" dirty="0" smtClean="0">
              <a:solidFill>
                <a:schemeClr val="tx2"/>
              </a:solidFill>
            </a:endParaRPr>
          </a:p>
          <a:p>
            <a:pPr marL="812800" lvl="1" indent="-457200" algn="l">
              <a:buAutoNum type="arabicPeriod"/>
            </a:pPr>
            <a:endParaRPr lang="en-GB" sz="2400" b="1" dirty="0">
              <a:solidFill>
                <a:schemeClr val="tx2"/>
              </a:solidFill>
            </a:endParaRPr>
          </a:p>
          <a:p>
            <a:pPr marL="812800" lvl="1" indent="-457200">
              <a:buFont typeface="Wingdings" panose="05000000000000000000" pitchFamily="2" charset="2"/>
              <a:buAutoNum type="arabicPeriod"/>
            </a:pPr>
            <a:r>
              <a:rPr lang="en-GB" sz="2400" dirty="0" smtClean="0">
                <a:solidFill>
                  <a:srgbClr val="1F497D"/>
                </a:solidFill>
                <a:latin typeface="Arial Narrow"/>
              </a:rPr>
              <a:t>Material Development</a:t>
            </a:r>
          </a:p>
          <a:p>
            <a:pPr marL="812800" lvl="1" indent="-457200">
              <a:buFont typeface="Wingdings" panose="05000000000000000000" pitchFamily="2" charset="2"/>
              <a:buAutoNum type="arabicPeriod"/>
            </a:pPr>
            <a:endParaRPr lang="en-GB" sz="2400" dirty="0" smtClean="0">
              <a:solidFill>
                <a:srgbClr val="1F497D"/>
              </a:solidFill>
              <a:latin typeface="Arial Narrow"/>
            </a:endParaRPr>
          </a:p>
          <a:p>
            <a:pPr marL="812800" lvl="1" indent="-457200">
              <a:buFont typeface="Wingdings" panose="05000000000000000000" pitchFamily="2" charset="2"/>
              <a:buAutoNum type="arabicPeriod"/>
            </a:pPr>
            <a:endParaRPr lang="en-GB" sz="2400" dirty="0">
              <a:solidFill>
                <a:srgbClr val="1F497D"/>
              </a:solidFill>
              <a:latin typeface="Arial Narrow"/>
            </a:endParaRPr>
          </a:p>
          <a:p>
            <a:pPr marL="812800" lvl="1" indent="-457200">
              <a:buFont typeface="Wingdings" panose="05000000000000000000" pitchFamily="2" charset="2"/>
              <a:buAutoNum type="arabicPeriod"/>
            </a:pPr>
            <a:endParaRPr lang="en-GB" sz="2400" dirty="0" smtClean="0">
              <a:solidFill>
                <a:srgbClr val="1F497D"/>
              </a:solidFill>
              <a:latin typeface="Arial Narrow"/>
            </a:endParaRPr>
          </a:p>
          <a:p>
            <a:pPr marL="812800" lvl="1" indent="-457200">
              <a:buFont typeface="Wingdings" panose="05000000000000000000" pitchFamily="2" charset="2"/>
              <a:buAutoNum type="arabicPeriod"/>
            </a:pPr>
            <a:r>
              <a:rPr lang="en-GB" sz="2400" dirty="0" smtClean="0">
                <a:solidFill>
                  <a:srgbClr val="1F497D"/>
                </a:solidFill>
                <a:latin typeface="Arial Narrow"/>
              </a:rPr>
              <a:t>Teaching</a:t>
            </a:r>
            <a:br>
              <a:rPr lang="en-GB" sz="2400" dirty="0" smtClean="0">
                <a:solidFill>
                  <a:srgbClr val="1F497D"/>
                </a:solidFill>
                <a:latin typeface="Arial Narrow"/>
              </a:rPr>
            </a:br>
            <a:r>
              <a:rPr lang="en-GB" sz="2400" dirty="0" smtClean="0">
                <a:solidFill>
                  <a:srgbClr val="1F497D"/>
                </a:solidFill>
                <a:latin typeface="Arial Narrow"/>
              </a:rPr>
              <a:t>Particle Physics</a:t>
            </a:r>
          </a:p>
          <a:p>
            <a:pPr marL="812800" lvl="1" indent="-457200">
              <a:buFont typeface="Wingdings" panose="05000000000000000000" pitchFamily="2" charset="2"/>
              <a:buAutoNum type="arabicPeriod"/>
            </a:pPr>
            <a:endParaRPr lang="en-GB" sz="2400" dirty="0">
              <a:solidFill>
                <a:srgbClr val="1F497D"/>
              </a:solidFill>
              <a:latin typeface="Arial Narrow"/>
            </a:endParaRPr>
          </a:p>
          <a:p>
            <a:pPr marL="812800" lvl="1" indent="-457200">
              <a:buFont typeface="Wingdings" panose="05000000000000000000" pitchFamily="2" charset="2"/>
              <a:buAutoNum type="arabicPeriod"/>
            </a:pPr>
            <a:endParaRPr lang="en-GB" sz="2400" dirty="0" smtClean="0">
              <a:solidFill>
                <a:srgbClr val="1F497D"/>
              </a:solidFill>
              <a:latin typeface="Arial Narrow"/>
            </a:endParaRPr>
          </a:p>
          <a:p>
            <a:pPr marL="812800" lvl="1" indent="-457200">
              <a:buFont typeface="Wingdings" panose="05000000000000000000" pitchFamily="2" charset="2"/>
              <a:buAutoNum type="arabicPeriod"/>
            </a:pPr>
            <a:r>
              <a:rPr lang="en-GB" sz="2400" dirty="0" smtClean="0">
                <a:solidFill>
                  <a:schemeClr val="tx2"/>
                </a:solidFill>
              </a:rPr>
              <a:t>Summary</a:t>
            </a:r>
            <a:endParaRPr lang="en-GB" sz="2400" dirty="0">
              <a:solidFill>
                <a:schemeClr val="tx2"/>
              </a:solidFill>
            </a:endParaRPr>
          </a:p>
          <a:p>
            <a:pPr marL="812800" lvl="1" indent="-457200">
              <a:buFont typeface="Wingdings" panose="05000000000000000000" pitchFamily="2" charset="2"/>
              <a:buAutoNum type="arabicPeriod"/>
            </a:pPr>
            <a:endParaRPr lang="en-GB" sz="2400" dirty="0">
              <a:solidFill>
                <a:srgbClr val="1F497D"/>
              </a:solidFill>
              <a:latin typeface="Arial Narrow"/>
            </a:endParaRPr>
          </a:p>
          <a:p>
            <a:pPr marL="812800" lvl="1" indent="-457200">
              <a:buFont typeface="Wingdings" panose="05000000000000000000" pitchFamily="2" charset="2"/>
              <a:buAutoNum type="arabicPeriod"/>
            </a:pPr>
            <a:endParaRPr lang="en-GB" sz="2400" dirty="0">
              <a:solidFill>
                <a:srgbClr val="1F497D"/>
              </a:solidFill>
              <a:latin typeface="Arial Narrow"/>
            </a:endParaRPr>
          </a:p>
          <a:p>
            <a:pPr marL="812800" lvl="1" indent="-457200" algn="l">
              <a:buAutoNum type="arabicPeriod"/>
            </a:pPr>
            <a:endParaRPr lang="en-GB" sz="2400" b="1" dirty="0" smtClean="0">
              <a:solidFill>
                <a:schemeClr val="tx2"/>
              </a:solidFill>
            </a:endParaRPr>
          </a:p>
        </p:txBody>
      </p:sp>
      <p:pic>
        <p:nvPicPr>
          <p:cNvPr id="28" name="Inhaltsplatzhalter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269322"/>
            <a:ext cx="1811297" cy="1458609"/>
          </a:xfrm>
          <a:prstGeom prst="rect">
            <a:avLst/>
          </a:prstGeom>
          <a:ln>
            <a:solidFill>
              <a:srgbClr val="1F497D"/>
            </a:solidFill>
          </a:ln>
        </p:spPr>
      </p:pic>
      <p:pic>
        <p:nvPicPr>
          <p:cNvPr id="29" name="Grafik 2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3429000"/>
            <a:ext cx="1811297" cy="1448493"/>
          </a:xfrm>
          <a:prstGeom prst="rect">
            <a:avLst/>
          </a:prstGeom>
          <a:ln>
            <a:solidFill>
              <a:srgbClr val="1F497D"/>
            </a:solidFill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1847147"/>
            <a:ext cx="1800200" cy="1496467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A4099C-016C-45C1-A1DA-A93E8869F4DB}" type="datetime1">
              <a:rPr lang="de-DE" smtClean="0">
                <a:cs typeface="Arial" charset="0"/>
              </a:rPr>
              <a:t>19.05.2016</a:t>
            </a:fld>
            <a:endParaRPr lang="de-DE" dirty="0">
              <a:cs typeface="Arial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>
                <a:latin typeface="Arial" charset="0"/>
                <a:cs typeface="Arial" charset="0"/>
              </a:rPr>
              <a:t> </a:t>
            </a:r>
            <a:fld id="{D2CBE852-7D85-492E-932A-62B353DE2E0F}" type="slidenum">
              <a:rPr lang="de-DE" smtClean="0">
                <a:latin typeface="Arial Narrow" panose="020B0606020202030204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de-DE" dirty="0" smtClean="0">
                <a:latin typeface="Arial" charset="0"/>
                <a:cs typeface="Arial" charset="0"/>
              </a:rPr>
              <a:t> </a:t>
            </a:r>
            <a:endParaRPr lang="de-DE" dirty="0">
              <a:latin typeface="Arial" charset="0"/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 b="40759"/>
          <a:stretch>
            <a:fillRect/>
          </a:stretch>
        </p:blipFill>
        <p:spPr bwMode="auto">
          <a:xfrm>
            <a:off x="4788024" y="4963271"/>
            <a:ext cx="1811297" cy="157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cs typeface="Arial" charset="0"/>
              </a:rPr>
              <a:t>Michael Kobel, TU Dresden</a:t>
            </a:r>
            <a:endParaRPr lang="de-DE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7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4136" y="1556792"/>
            <a:ext cx="6444208" cy="4510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8482" name="Titel 1"/>
          <p:cNvSpPr>
            <a:spLocks noGrp="1"/>
          </p:cNvSpPr>
          <p:nvPr>
            <p:ph type="title"/>
          </p:nvPr>
        </p:nvSpPr>
        <p:spPr>
          <a:xfrm>
            <a:off x="1835696" y="1"/>
            <a:ext cx="7058100" cy="692696"/>
          </a:xfrm>
        </p:spPr>
        <p:txBody>
          <a:bodyPr>
            <a:normAutofit fontScale="90000"/>
          </a:bodyPr>
          <a:lstStyle/>
          <a:p>
            <a:r>
              <a:rPr lang="de-DE" sz="2800" dirty="0" err="1" smtClean="0"/>
              <a:t>Comparison</a:t>
            </a:r>
            <a:r>
              <a:rPr lang="de-DE" sz="2800" dirty="0" smtClean="0">
                <a:latin typeface="Arial Narrow" panose="020B0606020202030204" pitchFamily="34" charset="0"/>
              </a:rPr>
              <a:t> of </a:t>
            </a:r>
            <a:r>
              <a:rPr lang="de-DE" sz="2800" dirty="0" err="1" smtClean="0">
                <a:latin typeface="Arial Narrow" panose="020B0606020202030204" pitchFamily="34" charset="0"/>
              </a:rPr>
              <a:t>Forces</a:t>
            </a:r>
            <a:r>
              <a:rPr lang="de-DE" sz="2800" dirty="0" smtClean="0">
                <a:latin typeface="Arial Narrow" panose="020B0606020202030204" pitchFamily="34" charset="0"/>
              </a:rPr>
              <a:t>                    </a:t>
            </a:r>
            <a:r>
              <a:rPr lang="de-DE" sz="2800" dirty="0" smtClean="0"/>
              <a:t>for </a:t>
            </a:r>
            <a:r>
              <a:rPr lang="de-DE" sz="2800" dirty="0" err="1" smtClean="0"/>
              <a:t>e</a:t>
            </a:r>
            <a:r>
              <a:rPr lang="de-DE" sz="2800" baseline="30000" dirty="0" err="1" smtClean="0"/>
              <a:t>+</a:t>
            </a:r>
            <a:r>
              <a:rPr lang="de-DE" sz="2800" dirty="0" err="1" smtClean="0"/>
              <a:t>e</a:t>
            </a:r>
            <a:r>
              <a:rPr lang="de-DE" sz="2800" baseline="30000" dirty="0" smtClean="0"/>
              <a:t>-</a:t>
            </a:r>
            <a:r>
              <a:rPr lang="de-DE" sz="2800" dirty="0" smtClean="0"/>
              <a:t> (</a:t>
            </a:r>
            <a:r>
              <a:rPr lang="de-DE" sz="2800" dirty="0" err="1" smtClean="0"/>
              <a:t>strong:</a:t>
            </a:r>
            <a:r>
              <a:rPr lang="de-DE" sz="2800" dirty="0" err="1" smtClean="0">
                <a:latin typeface="Symbol"/>
              </a:rPr>
              <a:t>`</a:t>
            </a:r>
            <a:r>
              <a:rPr lang="de-DE" sz="2800" dirty="0" err="1" smtClean="0"/>
              <a:t>qq</a:t>
            </a:r>
            <a:r>
              <a:rPr lang="de-DE" sz="2800" dirty="0" smtClean="0"/>
              <a:t>)</a:t>
            </a:r>
            <a:endParaRPr sz="2800" dirty="0" smtClean="0">
              <a:latin typeface="Arial Narrow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195736" y="1114896"/>
            <a:ext cx="17859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prstClr val="black"/>
                </a:solidFill>
                <a:latin typeface="Calibri"/>
              </a:rPr>
              <a:t>Particle</a:t>
            </a:r>
            <a:r>
              <a:rPr lang="de-DE" u="none" dirty="0" smtClean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de-DE" u="none" dirty="0" err="1" smtClean="0">
                <a:solidFill>
                  <a:prstClr val="black"/>
                </a:solidFill>
                <a:latin typeface="Calibri"/>
                <a:cs typeface="+mn-cs"/>
              </a:rPr>
              <a:t>physics</a:t>
            </a:r>
            <a:endParaRPr lang="de-DE" u="none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652293" y="4581128"/>
            <a:ext cx="1223963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err="1" smtClean="0">
                <a:solidFill>
                  <a:prstClr val="black"/>
                </a:solidFill>
                <a:latin typeface="Calibri"/>
              </a:rPr>
              <a:t>Nuclear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u="none" dirty="0" err="1" smtClean="0">
                <a:solidFill>
                  <a:prstClr val="black"/>
                </a:solidFill>
                <a:latin typeface="Calibri"/>
                <a:cs typeface="+mn-cs"/>
              </a:rPr>
              <a:t>physics</a:t>
            </a:r>
            <a:endParaRPr lang="de-DE" u="none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118790" name="Picture 6" descr="http://www-subatech.in2p3.fr/%7Etheo/qmd/hicshow/itgif/rac52.gif"/>
          <p:cNvPicPr>
            <a:picLocks noChangeAspect="1" noChangeArrowheads="1"/>
          </p:cNvPicPr>
          <p:nvPr/>
        </p:nvPicPr>
        <p:blipFill>
          <a:blip r:embed="rId5" cstate="print"/>
          <a:srcRect r="51257"/>
          <a:stretch>
            <a:fillRect/>
          </a:stretch>
        </p:blipFill>
        <p:spPr bwMode="auto">
          <a:xfrm>
            <a:off x="4427984" y="3933229"/>
            <a:ext cx="9953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792" name="Picture 8" descr="http://www.unet.univie.ac.at/%7Ea0402067/Notebookklassen/Logo_Teilchenphysik_quadratisc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752144"/>
            <a:ext cx="1080120" cy="109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8027988" y="3212976"/>
            <a:ext cx="87471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u="none" dirty="0" smtClean="0">
                <a:solidFill>
                  <a:prstClr val="black"/>
                </a:solidFill>
                <a:latin typeface="Calibri"/>
                <a:cs typeface="+mn-cs"/>
              </a:rPr>
              <a:t>„</a:t>
            </a:r>
            <a:r>
              <a:rPr lang="de-DE" dirty="0" smtClean="0">
                <a:solidFill>
                  <a:prstClr val="black"/>
                </a:solidFill>
                <a:latin typeface="Calibri"/>
              </a:rPr>
              <a:t>Us</a:t>
            </a:r>
            <a:r>
              <a:rPr lang="de-DE" u="none" dirty="0" smtClean="0">
                <a:solidFill>
                  <a:prstClr val="black"/>
                </a:solidFill>
                <a:latin typeface="Calibri"/>
                <a:cs typeface="+mn-cs"/>
              </a:rPr>
              <a:t>“</a:t>
            </a:r>
            <a:endParaRPr lang="de-DE" u="none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118794" name="Picture 10" descr="http://www.schmunzelmal.de/Bilder/elektrisch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43788" y="3573339"/>
            <a:ext cx="1736725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eck 12"/>
          <p:cNvSpPr/>
          <p:nvPr/>
        </p:nvSpPr>
        <p:spPr>
          <a:xfrm>
            <a:off x="7667625" y="4679826"/>
            <a:ext cx="1520825" cy="261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100" u="none" dirty="0">
                <a:solidFill>
                  <a:prstClr val="white"/>
                </a:solidFill>
                <a:latin typeface="Calibri"/>
                <a:cs typeface="+mn-cs"/>
              </a:rPr>
              <a:t>www.schmunzelmal.de</a:t>
            </a:r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6B7CB-1BCE-49A9-AC39-94E7F307F133}" type="datetime1">
              <a:rPr lang="de-DE" smtClean="0"/>
              <a:t>19.05.2016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20</a:t>
            </a:fld>
            <a:endParaRPr lang="de-DE" dirty="0"/>
          </a:p>
        </p:txBody>
      </p:sp>
      <p:graphicFrame>
        <p:nvGraphicFramePr>
          <p:cNvPr id="133122" name="Inhaltsplatzhalter 11"/>
          <p:cNvGraphicFramePr>
            <a:graphicFrameLocks noChangeAspect="1"/>
          </p:cNvGraphicFramePr>
          <p:nvPr/>
        </p:nvGraphicFramePr>
        <p:xfrm>
          <a:off x="4575919" y="116632"/>
          <a:ext cx="1292225" cy="558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6" name="Formel" r:id="rId8" imgW="761760" imgH="266400" progId="Equation.3">
                  <p:embed/>
                </p:oleObj>
              </mc:Choice>
              <mc:Fallback>
                <p:oleObj name="Formel" r:id="rId8" imgW="761760" imgH="266400" progId="Equation.3">
                  <p:embed/>
                  <p:pic>
                    <p:nvPicPr>
                      <p:cNvPr id="0" name="Inhaltsplatzhalter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5919" y="116632"/>
                        <a:ext cx="1292225" cy="558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7704" y="1"/>
            <a:ext cx="7526660" cy="692696"/>
          </a:xfrm>
        </p:spPr>
        <p:txBody>
          <a:bodyPr/>
          <a:lstStyle/>
          <a:p>
            <a:r>
              <a:rPr lang="de-DE" dirty="0" err="1" smtClean="0"/>
              <a:t>Conclusions</a:t>
            </a:r>
            <a:endParaRPr lang="de-DE" sz="24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10EA-8F33-44E6-A777-C0CC4C971245}" type="datetime1">
              <a:rPr lang="de-DE" smtClean="0"/>
              <a:t>19.05.2016</a:t>
            </a:fld>
            <a:endParaRPr lang="de-DE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777428" y="836712"/>
            <a:ext cx="7538988" cy="3956805"/>
          </a:xfrm>
        </p:spPr>
        <p:txBody>
          <a:bodyPr/>
          <a:lstStyle/>
          <a:p>
            <a:r>
              <a:rPr lang="de-DE" dirty="0" smtClean="0"/>
              <a:t>Ranges </a:t>
            </a:r>
            <a:r>
              <a:rPr lang="de-DE" dirty="0" err="1" smtClean="0"/>
              <a:t>are</a:t>
            </a:r>
            <a:r>
              <a:rPr lang="de-DE" dirty="0" smtClean="0"/>
              <a:t> different</a:t>
            </a:r>
          </a:p>
          <a:p>
            <a:r>
              <a:rPr lang="de-DE" dirty="0" smtClean="0"/>
              <a:t>For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distances</a:t>
            </a:r>
            <a:r>
              <a:rPr lang="de-DE" dirty="0" smtClean="0"/>
              <a:t> F~1/r</a:t>
            </a:r>
            <a:r>
              <a:rPr lang="de-DE" baseline="30000" dirty="0" smtClean="0"/>
              <a:t>2</a:t>
            </a:r>
            <a:endParaRPr lang="de-DE" dirty="0" smtClean="0"/>
          </a:p>
          <a:p>
            <a:r>
              <a:rPr lang="de-DE" dirty="0" err="1" smtClean="0"/>
              <a:t>Sequence</a:t>
            </a:r>
            <a:r>
              <a:rPr lang="de-DE" dirty="0" smtClean="0"/>
              <a:t> of </a:t>
            </a:r>
            <a:r>
              <a:rPr lang="de-DE" dirty="0" err="1" smtClean="0"/>
              <a:t>strength</a:t>
            </a:r>
            <a:endParaRPr lang="de-DE" dirty="0" smtClean="0"/>
          </a:p>
          <a:p>
            <a:pPr lvl="1"/>
            <a:r>
              <a:rPr lang="de-DE" dirty="0" err="1" smtClean="0"/>
              <a:t>Cannot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for </a:t>
            </a:r>
            <a:r>
              <a:rPr lang="de-DE" i="1" dirty="0" err="1" smtClean="0"/>
              <a:t>forc</a:t>
            </a:r>
            <a:r>
              <a:rPr lang="de-DE" dirty="0" err="1" smtClean="0"/>
              <a:t>es</a:t>
            </a:r>
            <a:r>
              <a:rPr lang="de-DE" dirty="0" smtClean="0"/>
              <a:t> due to F(r) </a:t>
            </a:r>
          </a:p>
          <a:p>
            <a:pPr lvl="1"/>
            <a:r>
              <a:rPr lang="de-DE" dirty="0" smtClean="0"/>
              <a:t>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for interactions</a:t>
            </a:r>
            <a:r>
              <a:rPr lang="de-DE" dirty="0" smtClean="0"/>
              <a:t>: </a:t>
            </a:r>
            <a:r>
              <a:rPr lang="de-DE" dirty="0" smtClean="0">
                <a:latin typeface="Symbol" pitchFamily="18" charset="2"/>
              </a:rPr>
              <a:t>a !</a:t>
            </a:r>
          </a:p>
          <a:p>
            <a:r>
              <a:rPr lang="de-DE" dirty="0" smtClean="0"/>
              <a:t>All </a:t>
            </a:r>
            <a:r>
              <a:rPr lang="de-DE" b="1" dirty="0" err="1" smtClean="0"/>
              <a:t>interaction</a:t>
            </a:r>
            <a:r>
              <a:rPr lang="de-DE" b="1" dirty="0" smtClean="0"/>
              <a:t> </a:t>
            </a:r>
            <a:r>
              <a:rPr lang="de-DE" dirty="0" err="1" smtClean="0"/>
              <a:t>strengths</a:t>
            </a:r>
            <a:r>
              <a:rPr lang="de-DE" dirty="0" smtClean="0"/>
              <a:t> </a:t>
            </a:r>
            <a:r>
              <a:rPr lang="de-DE" dirty="0" err="1" smtClean="0"/>
              <a:t>similar</a:t>
            </a:r>
            <a:r>
              <a:rPr lang="de-DE" dirty="0" smtClean="0"/>
              <a:t>,</a:t>
            </a:r>
            <a:br>
              <a:rPr lang="de-DE" dirty="0" smtClean="0"/>
            </a:br>
            <a:r>
              <a:rPr lang="de-DE" dirty="0" err="1" smtClean="0"/>
              <a:t>except</a:t>
            </a:r>
            <a:r>
              <a:rPr lang="de-DE" dirty="0" smtClean="0"/>
              <a:t> *</a:t>
            </a:r>
            <a:r>
              <a:rPr lang="de-DE" dirty="0" err="1" smtClean="0"/>
              <a:t>extremely</a:t>
            </a:r>
            <a:r>
              <a:rPr lang="de-DE" dirty="0" smtClean="0"/>
              <a:t>* </a:t>
            </a:r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gravitation</a:t>
            </a:r>
            <a:endParaRPr lang="de-DE" dirty="0" smtClean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202517"/>
              </p:ext>
            </p:extLst>
          </p:nvPr>
        </p:nvGraphicFramePr>
        <p:xfrm>
          <a:off x="1331640" y="4223373"/>
          <a:ext cx="6207457" cy="20859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8068"/>
                <a:gridCol w="2026730"/>
                <a:gridCol w="960765"/>
                <a:gridCol w="1761894"/>
              </a:tblGrid>
              <a:tr h="398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Interaction</a:t>
                      </a:r>
                      <a:endParaRPr lang="de-DE" sz="1400" dirty="0">
                        <a:effectLst/>
                        <a:latin typeface="Arial Narrow" panose="020B0606020202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13476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71772" t="-1538" r="-134234" b="-4400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Range</a:t>
                      </a:r>
                      <a:endParaRPr lang="de-DE" sz="1400" dirty="0">
                        <a:effectLst/>
                        <a:latin typeface="Arial Narrow" panose="020B0606020202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13476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252595" t="-1538" b="-440000"/>
                      </a:stretch>
                    </a:blipFill>
                  </a:tcPr>
                </a:tc>
              </a:tr>
              <a:tr h="476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Gravitation</a:t>
                      </a:r>
                      <a:endParaRPr lang="de-DE" sz="1100" dirty="0">
                        <a:effectLst/>
                        <a:latin typeface="Arial Narrow" panose="020B0606020202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13476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71772" t="-83544" r="-134234" b="-26202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infinite</a:t>
                      </a:r>
                      <a:endParaRPr lang="de-DE" sz="1100" dirty="0">
                        <a:effectLst/>
                        <a:latin typeface="Arial Narrow" panose="020B0606020202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252595" t="-83544" b="-262025"/>
                      </a:stretch>
                    </a:blipFill>
                  </a:tcPr>
                </a:tc>
              </a:tr>
              <a:tr h="403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electromagnetic</a:t>
                      </a:r>
                      <a:endParaRPr lang="de-DE" sz="1100" dirty="0">
                        <a:effectLst/>
                        <a:latin typeface="Arial Narrow" panose="020B0606020202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13476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71772" t="-219697" r="-134234" b="-21363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infinite</a:t>
                      </a:r>
                      <a:endParaRPr lang="de-DE" sz="1100" dirty="0">
                        <a:effectLst/>
                        <a:latin typeface="Arial Narrow" panose="020B0606020202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252595" t="-219697" b="-213636"/>
                      </a:stretch>
                    </a:blipFill>
                  </a:tcPr>
                </a:tc>
              </a:tr>
              <a:tr h="402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strong</a:t>
                      </a:r>
                      <a:endParaRPr lang="de-DE" sz="1100" dirty="0">
                        <a:effectLst/>
                        <a:latin typeface="Arial Narrow" panose="020B0606020202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13476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71772" t="-319697" r="-134234" b="-11363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362025" t="-319697" r="-182911" b="-11363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252595" t="-319697" b="-113636"/>
                      </a:stretch>
                    </a:blipFill>
                  </a:tcPr>
                </a:tc>
              </a:tr>
              <a:tr h="403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err="1" smtClean="0"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weak</a:t>
                      </a:r>
                      <a:endParaRPr lang="de-DE" sz="1100" dirty="0">
                        <a:effectLst/>
                        <a:latin typeface="Arial Narrow" panose="020B0606020202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13476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71772" t="-419697" r="-134234" b="-1363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362025" t="-419697" r="-182911" b="-1363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 anchor="ctr">
                    <a:blipFill rotWithShape="1">
                      <a:blip r:embed="rId3"/>
                      <a:stretch>
                        <a:fillRect l="-252595" t="-419697" b="-13636"/>
                      </a:stretch>
                    </a:blipFill>
                  </a:tcPr>
                </a:tc>
              </a:tr>
            </a:tbl>
          </a:graphicData>
        </a:graphic>
      </p:graphicFrame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813" y="548680"/>
            <a:ext cx="4937691" cy="3456384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>
            <a:off x="4211960" y="4581128"/>
            <a:ext cx="504056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Legende mit Pfeil nach rechts 10"/>
          <p:cNvSpPr/>
          <p:nvPr/>
        </p:nvSpPr>
        <p:spPr bwMode="auto">
          <a:xfrm rot="19068266">
            <a:off x="3952865" y="1222264"/>
            <a:ext cx="1959314" cy="991205"/>
          </a:xfrm>
          <a:prstGeom prst="rightArrowCallout">
            <a:avLst>
              <a:gd name="adj1" fmla="val 13586"/>
              <a:gd name="adj2" fmla="val 16833"/>
              <a:gd name="adj3" fmla="val 24462"/>
              <a:gd name="adj4" fmla="val 77184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Sequence</a:t>
            </a:r>
            <a:r>
              <a:rPr lang="de-D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br>
              <a:rPr lang="de-D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coupling</a:t>
            </a:r>
            <a:r>
              <a:rPr lang="de-D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strengths</a:t>
            </a:r>
            <a:r>
              <a:rPr lang="de-DE" sz="1200" dirty="0" smtClean="0"/>
              <a:t/>
            </a:r>
            <a:br>
              <a:rPr lang="de-DE" sz="1200" dirty="0" smtClean="0"/>
            </a:br>
            <a:r>
              <a:rPr lang="de-DE" sz="1200" dirty="0" smtClean="0"/>
              <a:t>(</a:t>
            </a:r>
            <a:r>
              <a:rPr lang="de-DE" sz="1200" dirty="0" err="1" smtClean="0"/>
              <a:t>would</a:t>
            </a:r>
            <a:r>
              <a:rPr lang="de-DE" sz="1200" dirty="0" smtClean="0"/>
              <a:t> </a:t>
            </a:r>
            <a:r>
              <a:rPr lang="de-DE" sz="1200" dirty="0" err="1" smtClean="0"/>
              <a:t>become</a:t>
            </a:r>
            <a:r>
              <a:rPr lang="de-DE" sz="1200" dirty="0" smtClean="0"/>
              <a:t> </a:t>
            </a:r>
            <a:br>
              <a:rPr lang="de-DE" sz="1200" dirty="0" smtClean="0"/>
            </a:br>
            <a:r>
              <a:rPr lang="de-DE" sz="1200" dirty="0" err="1" smtClean="0"/>
              <a:t>even</a:t>
            </a:r>
            <a:r>
              <a:rPr lang="de-DE" sz="1200" dirty="0" smtClean="0"/>
              <a:t> </a:t>
            </a:r>
            <a:r>
              <a:rPr lang="de-DE" sz="1200" dirty="0" err="1" smtClean="0"/>
              <a:t>more</a:t>
            </a:r>
            <a:r>
              <a:rPr lang="de-DE" sz="1200" dirty="0" smtClean="0"/>
              <a:t> </a:t>
            </a:r>
            <a:r>
              <a:rPr lang="de-DE" sz="1200" dirty="0" err="1" smtClean="0"/>
              <a:t>similar</a:t>
            </a:r>
            <a:r>
              <a:rPr lang="de-DE" sz="1200" dirty="0" smtClean="0"/>
              <a:t> at </a:t>
            </a:r>
            <a:r>
              <a:rPr lang="de-DE" sz="1200" dirty="0" err="1" smtClean="0"/>
              <a:t>smaller</a:t>
            </a:r>
            <a:r>
              <a:rPr lang="de-DE" sz="1200" dirty="0" smtClean="0"/>
              <a:t> </a:t>
            </a:r>
            <a:r>
              <a:rPr lang="de-DE" sz="1200" dirty="0" err="1" smtClean="0"/>
              <a:t>distances</a:t>
            </a:r>
            <a:r>
              <a:rPr lang="de-DE" sz="1200" dirty="0" smtClean="0"/>
              <a:t>)</a:t>
            </a:r>
            <a:endParaRPr kumimoji="0" lang="de-DE" sz="12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Microsoft Sans Serif" pitchFamily="34" charset="0"/>
            </a:endParaRPr>
          </a:p>
        </p:txBody>
      </p:sp>
      <p:sp>
        <p:nvSpPr>
          <p:cNvPr id="12" name="Legende mit Pfeil nach rechts 11"/>
          <p:cNvSpPr/>
          <p:nvPr/>
        </p:nvSpPr>
        <p:spPr bwMode="auto">
          <a:xfrm rot="694169" flipH="1">
            <a:off x="6817321" y="2587952"/>
            <a:ext cx="1750846" cy="837360"/>
          </a:xfrm>
          <a:prstGeom prst="rightArrowCallout">
            <a:avLst>
              <a:gd name="adj1" fmla="val 16527"/>
              <a:gd name="adj2" fmla="val 16833"/>
              <a:gd name="adj3" fmla="val 26721"/>
              <a:gd name="adj4" fmla="val 75025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Finite Range</a:t>
            </a:r>
            <a:br>
              <a:rPr lang="de-D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de-D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</a:t>
            </a:r>
            <a:r>
              <a:rPr lang="de-D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force</a:t>
            </a:r>
            <a:r>
              <a:rPr lang="de-DE" sz="1200" dirty="0" smtClean="0"/>
              <a:t/>
            </a:r>
            <a:br>
              <a:rPr lang="de-DE" sz="1200" dirty="0" smtClean="0"/>
            </a:br>
            <a:r>
              <a:rPr lang="de-DE" sz="1200" dirty="0" smtClean="0"/>
              <a:t>due to </a:t>
            </a:r>
            <a:r>
              <a:rPr lang="de-DE" sz="1200" dirty="0" err="1" smtClean="0"/>
              <a:t>mass</a:t>
            </a:r>
            <a:r>
              <a:rPr lang="de-DE" sz="1200" dirty="0" smtClean="0"/>
              <a:t> of</a:t>
            </a:r>
            <a:br>
              <a:rPr lang="de-DE" sz="1200" dirty="0" smtClean="0"/>
            </a:br>
            <a:r>
              <a:rPr lang="de-DE" sz="1200" dirty="0" smtClean="0"/>
              <a:t>W/Z </a:t>
            </a:r>
            <a:r>
              <a:rPr lang="de-DE" sz="1200" dirty="0" err="1" smtClean="0"/>
              <a:t>force</a:t>
            </a:r>
            <a:r>
              <a:rPr lang="de-DE" sz="1200" dirty="0" smtClean="0"/>
              <a:t> </a:t>
            </a:r>
            <a:r>
              <a:rPr lang="de-DE" sz="1200" dirty="0" err="1" smtClean="0"/>
              <a:t>carriers</a:t>
            </a:r>
            <a:endParaRPr kumimoji="0" lang="de-DE" sz="12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Microsoft Sans Serif" pitchFamily="34" charset="0"/>
            </a:endParaRPr>
          </a:p>
        </p:txBody>
      </p:sp>
      <p:sp>
        <p:nvSpPr>
          <p:cNvPr id="14" name="Legende mit Pfeil nach rechts 13"/>
          <p:cNvSpPr/>
          <p:nvPr/>
        </p:nvSpPr>
        <p:spPr bwMode="auto">
          <a:xfrm rot="21186402" flipH="1">
            <a:off x="7486011" y="787280"/>
            <a:ext cx="1750846" cy="666853"/>
          </a:xfrm>
          <a:prstGeom prst="rightArrowCallout">
            <a:avLst>
              <a:gd name="adj1" fmla="val 16527"/>
              <a:gd name="adj2" fmla="val 16833"/>
              <a:gd name="adj3" fmla="val 26721"/>
              <a:gd name="adj4" fmla="val 8040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Finite Range</a:t>
            </a:r>
            <a:br>
              <a:rPr lang="de-D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strong </a:t>
            </a:r>
            <a:r>
              <a:rPr lang="de-D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force</a:t>
            </a:r>
            <a:r>
              <a:rPr lang="de-DE" sz="1200" dirty="0" smtClean="0"/>
              <a:t/>
            </a:r>
            <a:br>
              <a:rPr lang="de-DE" sz="1200" dirty="0" smtClean="0"/>
            </a:br>
            <a:r>
              <a:rPr lang="de-DE" sz="1200" dirty="0" smtClean="0"/>
              <a:t>due to </a:t>
            </a:r>
            <a:r>
              <a:rPr lang="de-DE" sz="1200" dirty="0" err="1" smtClean="0"/>
              <a:t>confinement</a:t>
            </a:r>
            <a:endParaRPr kumimoji="0" lang="de-DE" sz="12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7026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forces</a:t>
            </a:r>
            <a:r>
              <a:rPr lang="de-DE" dirty="0" smtClean="0"/>
              <a:t> ~ 1/r² ?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dirty="0" err="1" smtClean="0"/>
              <a:t>Classical</a:t>
            </a:r>
            <a:r>
              <a:rPr lang="de-DE" dirty="0" smtClean="0"/>
              <a:t> Physics: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lines</a:t>
            </a:r>
            <a:endParaRPr lang="de-DE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de-DE" dirty="0"/>
              <a:t>	</a:t>
            </a:r>
            <a:r>
              <a:rPr lang="de-DE" dirty="0" err="1" smtClean="0"/>
              <a:t>Density</a:t>
            </a:r>
            <a:r>
              <a:rPr lang="de-DE" dirty="0" smtClean="0"/>
              <a:t> of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lines</a:t>
            </a:r>
            <a:r>
              <a:rPr lang="de-DE" dirty="0" smtClean="0"/>
              <a:t> ~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strength</a:t>
            </a:r>
            <a:r>
              <a:rPr lang="de-DE" dirty="0" smtClean="0"/>
              <a:t> ~ </a:t>
            </a:r>
            <a:r>
              <a:rPr lang="de-DE" dirty="0" err="1" smtClean="0"/>
              <a:t>force</a:t>
            </a:r>
            <a:endParaRPr lang="de-DE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de-DE" dirty="0"/>
              <a:t>	</a:t>
            </a:r>
            <a:r>
              <a:rPr lang="de-DE" dirty="0" smtClean="0"/>
              <a:t>1/r² 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consequence</a:t>
            </a:r>
            <a:r>
              <a:rPr lang="de-DE" dirty="0" smtClean="0"/>
              <a:t> of 3-dim </a:t>
            </a:r>
            <a:r>
              <a:rPr lang="de-DE" dirty="0" err="1" smtClean="0"/>
              <a:t>space</a:t>
            </a:r>
            <a:r>
              <a:rPr lang="de-DE" dirty="0" smtClean="0"/>
              <a:t> !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de-DE" dirty="0" smtClean="0"/>
              <a:t>	1/r</a:t>
            </a:r>
            <a:r>
              <a:rPr lang="de-DE" baseline="30000" dirty="0" smtClean="0"/>
              <a:t>n-1</a:t>
            </a:r>
            <a:r>
              <a:rPr lang="de-DE" dirty="0" smtClean="0"/>
              <a:t> wohl </a:t>
            </a:r>
            <a:r>
              <a:rPr lang="de-DE" dirty="0" err="1" smtClean="0"/>
              <a:t>be</a:t>
            </a:r>
            <a:r>
              <a:rPr lang="de-DE" dirty="0" smtClean="0"/>
              <a:t> the </a:t>
            </a:r>
            <a:r>
              <a:rPr lang="de-DE" dirty="0" err="1" smtClean="0"/>
              <a:t>force</a:t>
            </a:r>
            <a:r>
              <a:rPr lang="de-DE" dirty="0" smtClean="0"/>
              <a:t> </a:t>
            </a:r>
            <a:r>
              <a:rPr lang="de-DE" dirty="0" err="1" smtClean="0"/>
              <a:t>law</a:t>
            </a:r>
            <a:r>
              <a:rPr lang="de-DE" dirty="0" smtClean="0"/>
              <a:t> for n-</a:t>
            </a:r>
            <a:r>
              <a:rPr lang="de-DE" dirty="0" err="1" smtClean="0"/>
              <a:t>dim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  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080375" y="6356350"/>
            <a:ext cx="1063625" cy="365125"/>
          </a:xfrm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5038725" y="6365875"/>
            <a:ext cx="4105275" cy="365125"/>
          </a:xfrm>
        </p:spPr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1135063" cy="365125"/>
          </a:xfrm>
        </p:spPr>
        <p:txBody>
          <a:bodyPr/>
          <a:lstStyle/>
          <a:p>
            <a:fld id="{CEC4F334-87F6-4100-B2B9-870AB8003B1D}" type="datetime1">
              <a:rPr lang="de-DE" smtClean="0"/>
              <a:t>19.05.2016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936454"/>
            <a:ext cx="4772025" cy="22288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6660232" y="5301208"/>
                <a:ext cx="2088232" cy="612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𝐹</m:t>
                      </m:r>
                      <m:r>
                        <a:rPr lang="de-DE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~ </m:t>
                      </m:r>
                      <m:f>
                        <m:fPr>
                          <m:ctrlPr>
                            <a:rPr lang="de-DE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4 </m:t>
                          </m:r>
                          <m:r>
                            <a:rPr lang="de-DE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de-DE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de-DE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de-DE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de-DE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5301208"/>
                <a:ext cx="2088232" cy="612796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3177592" y="3511828"/>
                <a:ext cx="2088232" cy="369332"/>
              </a:xfrm>
              <a:prstGeom prst="rect">
                <a:avLst/>
              </a:prstGeom>
              <a:noFill/>
              <a:ln>
                <a:solidFill>
                  <a:srgbClr val="00206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𝐹</m:t>
                      </m:r>
                      <m:r>
                        <a:rPr lang="de-DE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=</m:t>
                      </m:r>
                      <m:r>
                        <a:rPr lang="de-DE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𝑄</m:t>
                      </m:r>
                      <m:r>
                        <a:rPr lang="de-DE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∙ </m:t>
                      </m:r>
                      <m:r>
                        <a:rPr lang="de-DE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𝐸</m:t>
                      </m:r>
                    </m:oMath>
                  </m:oMathPara>
                </a14:m>
                <a:endParaRPr lang="de-DE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592" y="3511828"/>
                <a:ext cx="2088232" cy="36933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6349"/>
                </a:stretch>
              </a:blipFill>
              <a:ln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48582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D:\outreach\NetzwerkTeilchenwelt\materialien\Arbeitsgruppe12\Kraefte9_mit_Nukleonen_extra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3480" y="2924944"/>
            <a:ext cx="4680520" cy="327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Many</a:t>
            </a:r>
            <a:r>
              <a:rPr lang="de-DE" dirty="0" smtClean="0"/>
              <a:t> Further discussion </a:t>
            </a:r>
            <a:r>
              <a:rPr lang="de-DE" dirty="0" err="1" smtClean="0"/>
              <a:t>issues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Unification</a:t>
            </a:r>
            <a:r>
              <a:rPr lang="de-DE" dirty="0" smtClean="0"/>
              <a:t> of interactions </a:t>
            </a:r>
            <a:r>
              <a:rPr lang="de-DE" dirty="0" err="1" smtClean="0"/>
              <a:t>maybe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 for </a:t>
            </a:r>
            <a:r>
              <a:rPr lang="de-DE" dirty="0" err="1" smtClean="0"/>
              <a:t>gravity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large extra </a:t>
            </a:r>
            <a:r>
              <a:rPr lang="de-DE" dirty="0" err="1" smtClean="0"/>
              <a:t>dimensions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-&gt; </a:t>
            </a:r>
            <a:r>
              <a:rPr lang="de-DE" dirty="0" err="1" smtClean="0"/>
              <a:t>steeper</a:t>
            </a:r>
            <a:r>
              <a:rPr lang="de-DE" dirty="0" smtClean="0"/>
              <a:t> </a:t>
            </a:r>
            <a:r>
              <a:rPr lang="de-DE" dirty="0" err="1" smtClean="0"/>
              <a:t>decrease</a:t>
            </a:r>
            <a:r>
              <a:rPr lang="de-DE" dirty="0" smtClean="0"/>
              <a:t> at </a:t>
            </a:r>
            <a:r>
              <a:rPr lang="de-DE" dirty="0" err="1" smtClean="0"/>
              <a:t>tiny</a:t>
            </a:r>
            <a:r>
              <a:rPr lang="de-DE" dirty="0" smtClean="0"/>
              <a:t> </a:t>
            </a:r>
            <a:r>
              <a:rPr lang="de-DE" dirty="0" err="1" smtClean="0"/>
              <a:t>distances</a:t>
            </a:r>
            <a:endParaRPr lang="de-DE" dirty="0" smtClean="0"/>
          </a:p>
          <a:p>
            <a:r>
              <a:rPr lang="de-DE" dirty="0" err="1" smtClean="0"/>
              <a:t>Nuclear</a:t>
            </a:r>
            <a:r>
              <a:rPr lang="de-DE" dirty="0" smtClean="0"/>
              <a:t> „kovalent“ </a:t>
            </a:r>
            <a:r>
              <a:rPr lang="de-DE" dirty="0" err="1" smtClean="0"/>
              <a:t>binding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is</a:t>
            </a:r>
            <a:r>
              <a:rPr lang="de-DE" dirty="0" smtClean="0"/>
              <a:t> not fundamental 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molecular</a:t>
            </a:r>
            <a:r>
              <a:rPr lang="de-DE" dirty="0" smtClean="0"/>
              <a:t> </a:t>
            </a:r>
            <a:r>
              <a:rPr lang="de-DE" dirty="0" err="1" smtClean="0"/>
              <a:t>binding</a:t>
            </a:r>
            <a:r>
              <a:rPr lang="de-DE" dirty="0" smtClean="0"/>
              <a:t>)</a:t>
            </a:r>
            <a:br>
              <a:rPr lang="de-DE" dirty="0" smtClean="0"/>
            </a:br>
            <a:r>
              <a:rPr lang="de-DE" dirty="0" smtClean="0"/>
              <a:t>and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 in a </a:t>
            </a:r>
            <a:br>
              <a:rPr lang="de-DE" dirty="0" smtClean="0"/>
            </a:b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narrow</a:t>
            </a:r>
            <a:r>
              <a:rPr lang="de-DE" dirty="0" smtClean="0"/>
              <a:t>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080375" y="6356350"/>
            <a:ext cx="1063625" cy="365125"/>
          </a:xfrm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1135063" cy="365125"/>
          </a:xfrm>
        </p:spPr>
        <p:txBody>
          <a:bodyPr/>
          <a:lstStyle/>
          <a:p>
            <a:fld id="{465674A0-9106-4A4E-B07A-7E1A2B6B4081}" type="datetime1">
              <a:rPr lang="de-DE" smtClean="0"/>
              <a:t>19.05.2016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5038725" y="6365875"/>
            <a:ext cx="4105275" cy="365125"/>
          </a:xfrm>
        </p:spPr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pic>
        <p:nvPicPr>
          <p:cNvPr id="262146" name="Picture 2" descr="https://briankoberlein.com/wp-content/uploads/11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294939"/>
            <a:ext cx="2411760" cy="1557997"/>
          </a:xfrm>
          <a:prstGeom prst="rect">
            <a:avLst/>
          </a:prstGeom>
          <a:noFill/>
        </p:spPr>
      </p:pic>
      <p:pic>
        <p:nvPicPr>
          <p:cNvPr id="10" name="Grafik 9" descr="C:\Users\Bernadette\Desktop\AG1 AG2\Abbildungen\kovalenteBindung_Nukleonen.pn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115616" y="4941168"/>
            <a:ext cx="283989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llipse 10"/>
          <p:cNvSpPr/>
          <p:nvPr/>
        </p:nvSpPr>
        <p:spPr>
          <a:xfrm>
            <a:off x="7524328" y="5229200"/>
            <a:ext cx="504056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7380312" y="3429000"/>
            <a:ext cx="504056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7" y="150912"/>
            <a:ext cx="7056784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/>
              <a:t>Why are all the interactions so similar in their structure?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7112" y="1223169"/>
            <a:ext cx="8153400" cy="5634831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en-US" sz="2200" i="1" dirty="0" smtClean="0">
                <a:latin typeface="Comic Sans MS" pitchFamily="66" charset="0"/>
              </a:rPr>
              <a:t>There are a number of possibilities: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sz="2200" i="1" dirty="0" smtClean="0">
                <a:latin typeface="Comic Sans MS" pitchFamily="66" charset="0"/>
              </a:rPr>
              <a:t>The first is the limited imagination of physicists:</a:t>
            </a:r>
            <a:br>
              <a:rPr lang="en-US" sz="2200" i="1" dirty="0" smtClean="0">
                <a:latin typeface="Comic Sans MS" pitchFamily="66" charset="0"/>
              </a:rPr>
            </a:br>
            <a:r>
              <a:rPr lang="en-US" sz="2200" i="1" dirty="0" smtClean="0">
                <a:latin typeface="Comic Sans MS" pitchFamily="66" charset="0"/>
              </a:rPr>
              <a:t>When we see a new phenomenon, we try to fit it in the framework </a:t>
            </a:r>
            <a:br>
              <a:rPr lang="en-US" sz="2200" i="1" dirty="0" smtClean="0">
                <a:latin typeface="Comic Sans MS" pitchFamily="66" charset="0"/>
              </a:rPr>
            </a:br>
            <a:r>
              <a:rPr lang="en-US" sz="2200" i="1" dirty="0" smtClean="0">
                <a:latin typeface="Comic Sans MS" pitchFamily="66" charset="0"/>
              </a:rPr>
              <a:t>we already have – until we have made enough experiments </a:t>
            </a:r>
            <a:br>
              <a:rPr lang="en-US" sz="2200" i="1" dirty="0" smtClean="0">
                <a:latin typeface="Comic Sans MS" pitchFamily="66" charset="0"/>
              </a:rPr>
            </a:br>
            <a:r>
              <a:rPr lang="en-US" sz="2200" i="1" dirty="0" smtClean="0">
                <a:latin typeface="Comic Sans MS" pitchFamily="66" charset="0"/>
              </a:rPr>
              <a:t>we don’t know that it doesn’t work…</a:t>
            </a:r>
            <a:br>
              <a:rPr lang="en-US" sz="2200" i="1" dirty="0" smtClean="0">
                <a:latin typeface="Comic Sans MS" pitchFamily="66" charset="0"/>
              </a:rPr>
            </a:br>
            <a:r>
              <a:rPr lang="en-US" sz="22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It’s because physicists have only been able to think </a:t>
            </a:r>
            <a:br>
              <a:rPr lang="en-US" sz="22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22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of the same damn thing, over and over again.</a:t>
            </a:r>
            <a:br>
              <a:rPr lang="en-US" sz="22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US" sz="2200" i="1" dirty="0" smtClean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en-US" sz="2200" i="1" dirty="0" smtClean="0">
                <a:latin typeface="Comic Sans MS" pitchFamily="66" charset="0"/>
              </a:rPr>
              <a:t>Another possibility is that it </a:t>
            </a: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is </a:t>
            </a:r>
            <a:r>
              <a:rPr lang="en-US" sz="2200" i="1" dirty="0" smtClean="0">
                <a:latin typeface="Comic Sans MS" pitchFamily="66" charset="0"/>
              </a:rPr>
              <a:t>the same damn</a:t>
            </a:r>
            <a:r>
              <a:rPr lang="en-US" sz="2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thing over and over again – </a:t>
            </a:r>
            <a:r>
              <a:rPr lang="en-US" sz="22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that Nature has only one way of doing things, </a:t>
            </a:r>
            <a:br>
              <a:rPr lang="en-US" sz="22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22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and She repeats her story from time to time.</a:t>
            </a:r>
            <a:br>
              <a:rPr lang="en-US" sz="22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US" sz="2200" i="1" dirty="0" smtClean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en-US" sz="2200" i="1" dirty="0" smtClean="0">
                <a:latin typeface="Comic Sans MS" pitchFamily="66" charset="0"/>
              </a:rPr>
              <a:t>A third possibility is that things look similar because they are aspects of the same thing </a:t>
            </a:r>
            <a:r>
              <a:rPr lang="en-US" sz="22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– some larger picture underneath…</a:t>
            </a:r>
          </a:p>
          <a:p>
            <a:pPr eaLnBrk="1" hangingPunct="1">
              <a:buFontTx/>
              <a:buNone/>
              <a:defRPr/>
            </a:pPr>
            <a:endParaRPr lang="en-US" sz="1200" b="1" dirty="0" smtClean="0">
              <a:latin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1200" b="1" dirty="0" smtClean="0">
                <a:latin typeface="Arial" pitchFamily="34" charset="0"/>
              </a:rPr>
              <a:t>Richard. P. Feynman, “The strange theory of light and matter” </a:t>
            </a:r>
            <a:br>
              <a:rPr lang="en-US" sz="1200" b="1" dirty="0" smtClean="0">
                <a:latin typeface="Arial" pitchFamily="34" charset="0"/>
              </a:rPr>
            </a:br>
            <a:r>
              <a:rPr lang="en-US" sz="1200" b="1" dirty="0" smtClean="0">
                <a:latin typeface="Arial" pitchFamily="34" charset="0"/>
              </a:rPr>
              <a:t>                            Princeton University Press, 1985</a:t>
            </a:r>
            <a:br>
              <a:rPr lang="en-US" sz="1200" b="1" dirty="0" smtClean="0">
                <a:latin typeface="Arial" pitchFamily="34" charset="0"/>
              </a:rPr>
            </a:br>
            <a:r>
              <a:rPr lang="en-US" sz="1200" b="1" dirty="0" smtClean="0">
                <a:latin typeface="Arial" pitchFamily="34" charset="0"/>
              </a:rPr>
              <a:t>                            “Die </a:t>
            </a:r>
            <a:r>
              <a:rPr lang="en-US" sz="1200" b="1" dirty="0" err="1" smtClean="0">
                <a:latin typeface="Arial" pitchFamily="34" charset="0"/>
              </a:rPr>
              <a:t>seltsame</a:t>
            </a:r>
            <a:r>
              <a:rPr lang="en-US" sz="1200" b="1" dirty="0" smtClean="0">
                <a:latin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</a:rPr>
              <a:t>Theorie</a:t>
            </a:r>
            <a:r>
              <a:rPr lang="en-US" sz="1200" b="1" dirty="0" smtClean="0">
                <a:latin typeface="Arial" pitchFamily="34" charset="0"/>
              </a:rPr>
              <a:t> des </a:t>
            </a:r>
            <a:r>
              <a:rPr lang="en-US" sz="1200" b="1" dirty="0" err="1" smtClean="0">
                <a:latin typeface="Arial" pitchFamily="34" charset="0"/>
              </a:rPr>
              <a:t>Lichts</a:t>
            </a:r>
            <a:r>
              <a:rPr lang="en-US" sz="1200" b="1" dirty="0" smtClean="0">
                <a:latin typeface="Arial" pitchFamily="34" charset="0"/>
              </a:rPr>
              <a:t> und </a:t>
            </a:r>
            <a:r>
              <a:rPr lang="en-US" sz="1200" b="1" dirty="0" err="1" smtClean="0">
                <a:latin typeface="Arial" pitchFamily="34" charset="0"/>
              </a:rPr>
              <a:t>der</a:t>
            </a:r>
            <a:r>
              <a:rPr lang="en-US" sz="1200" b="1" dirty="0" smtClean="0">
                <a:latin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</a:rPr>
              <a:t>Materie</a:t>
            </a:r>
            <a:r>
              <a:rPr lang="en-US" sz="1200" b="1" dirty="0" smtClean="0">
                <a:latin typeface="Arial" pitchFamily="34" charset="0"/>
              </a:rPr>
              <a:t>”</a:t>
            </a:r>
            <a:br>
              <a:rPr lang="en-US" sz="1200" b="1" dirty="0" smtClean="0">
                <a:latin typeface="Arial" pitchFamily="34" charset="0"/>
              </a:rPr>
            </a:br>
            <a:r>
              <a:rPr lang="en-US" sz="1200" b="1" dirty="0" smtClean="0">
                <a:latin typeface="Arial" pitchFamily="34" charset="0"/>
              </a:rPr>
              <a:t>                            Piper </a:t>
            </a:r>
            <a:r>
              <a:rPr lang="en-US" sz="1200" b="1" dirty="0" err="1" smtClean="0">
                <a:latin typeface="Arial" pitchFamily="34" charset="0"/>
              </a:rPr>
              <a:t>Taschenbuch</a:t>
            </a:r>
            <a:r>
              <a:rPr lang="en-US" sz="1200" b="1" dirty="0" smtClean="0">
                <a:latin typeface="Arial" pitchFamily="34" charset="0"/>
              </a:rPr>
              <a:t>, 9,95€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0"/>
            <a:ext cx="7886700" cy="720080"/>
          </a:xfrm>
        </p:spPr>
        <p:txBody>
          <a:bodyPr/>
          <a:lstStyle/>
          <a:p>
            <a:r>
              <a:rPr lang="de-DE" dirty="0" err="1" smtClean="0"/>
              <a:t>Charges</a:t>
            </a:r>
            <a:r>
              <a:rPr lang="de-DE" dirty="0" smtClean="0"/>
              <a:t>: Basis of the Standardmodel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825053"/>
            <a:ext cx="8136904" cy="5052219"/>
          </a:xfrm>
        </p:spPr>
        <p:txBody>
          <a:bodyPr/>
          <a:lstStyle/>
          <a:p>
            <a:r>
              <a:rPr lang="de-DE" dirty="0" err="1" smtClean="0"/>
              <a:t>Expressed</a:t>
            </a:r>
            <a:r>
              <a:rPr lang="de-DE" dirty="0" smtClean="0"/>
              <a:t> for </a:t>
            </a:r>
            <a:r>
              <a:rPr lang="de-DE" dirty="0" err="1" smtClean="0"/>
              <a:t>Scientists</a:t>
            </a:r>
            <a:r>
              <a:rPr lang="de-DE" dirty="0" smtClean="0"/>
              <a:t>:</a:t>
            </a:r>
          </a:p>
          <a:p>
            <a:pPr lvl="1"/>
            <a:r>
              <a:rPr lang="de-DE" dirty="0" err="1" smtClean="0"/>
              <a:t>Charges</a:t>
            </a:r>
            <a:r>
              <a:rPr lang="de-DE" dirty="0" smtClean="0"/>
              <a:t> </a:t>
            </a:r>
            <a:r>
              <a:rPr lang="de-DE" dirty="0" err="1" smtClean="0"/>
              <a:t>generate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gauge</a:t>
            </a:r>
            <a:r>
              <a:rPr lang="de-DE" dirty="0" smtClean="0"/>
              <a:t> symmetries of the Standard Model</a:t>
            </a:r>
          </a:p>
          <a:p>
            <a:pPr lvl="1"/>
            <a:r>
              <a:rPr lang="de-DE" dirty="0" err="1" smtClean="0"/>
              <a:t>Particles</a:t>
            </a:r>
            <a:r>
              <a:rPr lang="de-DE" dirty="0" smtClean="0"/>
              <a:t> </a:t>
            </a:r>
            <a:r>
              <a:rPr lang="de-DE" dirty="0" err="1" smtClean="0"/>
              <a:t>come</a:t>
            </a:r>
            <a:r>
              <a:rPr lang="de-DE" dirty="0" smtClean="0"/>
              <a:t> in </a:t>
            </a:r>
            <a:r>
              <a:rPr lang="de-DE" dirty="0" err="1" smtClean="0"/>
              <a:t>multiplet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of the </a:t>
            </a:r>
            <a:r>
              <a:rPr lang="de-DE" dirty="0" err="1" smtClean="0"/>
              <a:t>gauge</a:t>
            </a:r>
            <a:r>
              <a:rPr lang="de-DE" dirty="0" smtClean="0"/>
              <a:t> group</a:t>
            </a:r>
          </a:p>
          <a:p>
            <a:pPr lvl="1"/>
            <a:r>
              <a:rPr lang="de-DE" dirty="0" smtClean="0"/>
              <a:t>Symmetries </a:t>
            </a:r>
            <a:r>
              <a:rPr lang="de-DE" dirty="0" err="1" smtClean="0"/>
              <a:t>require</a:t>
            </a:r>
            <a:r>
              <a:rPr lang="de-DE" dirty="0" smtClean="0"/>
              <a:t> </a:t>
            </a:r>
            <a:r>
              <a:rPr lang="de-DE" dirty="0" err="1" smtClean="0"/>
              <a:t>gauge</a:t>
            </a:r>
            <a:r>
              <a:rPr lang="de-DE" dirty="0" smtClean="0"/>
              <a:t> </a:t>
            </a:r>
            <a:r>
              <a:rPr lang="de-DE" dirty="0" err="1" smtClean="0"/>
              <a:t>fields</a:t>
            </a:r>
            <a:r>
              <a:rPr lang="de-DE" dirty="0" smtClean="0"/>
              <a:t> and interactions</a:t>
            </a:r>
          </a:p>
          <a:p>
            <a:pPr lvl="1"/>
            <a:r>
              <a:rPr lang="de-DE" dirty="0" smtClean="0"/>
              <a:t>Charge </a:t>
            </a:r>
            <a:r>
              <a:rPr lang="de-DE" dirty="0" err="1" smtClean="0"/>
              <a:t>conservation</a:t>
            </a:r>
            <a:r>
              <a:rPr lang="de-DE" dirty="0" smtClean="0"/>
              <a:t> </a:t>
            </a:r>
            <a:r>
              <a:rPr lang="de-DE" dirty="0" err="1" smtClean="0"/>
              <a:t>follows</a:t>
            </a:r>
            <a:r>
              <a:rPr lang="de-DE" dirty="0" smtClean="0"/>
              <a:t> from Gauge </a:t>
            </a:r>
            <a:r>
              <a:rPr lang="de-DE" dirty="0" err="1" smtClean="0"/>
              <a:t>Symmetry</a:t>
            </a:r>
            <a:r>
              <a:rPr lang="de-DE" dirty="0" smtClean="0"/>
              <a:t> </a:t>
            </a:r>
          </a:p>
          <a:p>
            <a:pPr lvl="1"/>
            <a:r>
              <a:rPr lang="de-DE" dirty="0" smtClean="0"/>
              <a:t>The BEH </a:t>
            </a:r>
            <a:r>
              <a:rPr lang="de-DE" dirty="0" err="1" smtClean="0"/>
              <a:t>mechanism</a:t>
            </a:r>
            <a:r>
              <a:rPr lang="de-DE" dirty="0" smtClean="0"/>
              <a:t> </a:t>
            </a:r>
            <a:r>
              <a:rPr lang="de-DE" dirty="0" err="1" smtClean="0"/>
              <a:t>breaks</a:t>
            </a:r>
            <a:r>
              <a:rPr lang="de-DE" dirty="0" smtClean="0"/>
              <a:t> the electroweak </a:t>
            </a:r>
            <a:r>
              <a:rPr lang="de-DE" dirty="0" err="1" smtClean="0"/>
              <a:t>symmetry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and </a:t>
            </a:r>
            <a:r>
              <a:rPr lang="de-DE" dirty="0" err="1" smtClean="0"/>
              <a:t>creates</a:t>
            </a:r>
            <a:r>
              <a:rPr lang="de-DE" dirty="0" smtClean="0"/>
              <a:t> </a:t>
            </a:r>
            <a:r>
              <a:rPr lang="de-DE" dirty="0" err="1" smtClean="0"/>
              <a:t>masses</a:t>
            </a:r>
            <a:r>
              <a:rPr lang="de-DE" dirty="0" smtClean="0"/>
              <a:t> for the </a:t>
            </a:r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gauge</a:t>
            </a:r>
            <a:r>
              <a:rPr lang="de-DE" dirty="0" smtClean="0"/>
              <a:t> </a:t>
            </a:r>
            <a:r>
              <a:rPr lang="de-DE" dirty="0" err="1" smtClean="0"/>
              <a:t>bosons</a:t>
            </a:r>
            <a:endParaRPr lang="de-DE" dirty="0" smtClean="0"/>
          </a:p>
          <a:p>
            <a:r>
              <a:rPr lang="de-DE" dirty="0" err="1"/>
              <a:t>e</a:t>
            </a:r>
            <a:r>
              <a:rPr lang="de-DE" dirty="0" err="1" smtClean="0"/>
              <a:t>xpressed</a:t>
            </a:r>
            <a:r>
              <a:rPr lang="de-DE" dirty="0" smtClean="0"/>
              <a:t> for high </a:t>
            </a:r>
            <a:r>
              <a:rPr lang="de-DE" dirty="0" err="1" smtClean="0"/>
              <a:t>schools</a:t>
            </a:r>
            <a:r>
              <a:rPr lang="de-DE" dirty="0" smtClean="0"/>
              <a:t> (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?):</a:t>
            </a:r>
          </a:p>
          <a:p>
            <a:pPr lvl="1"/>
            <a:r>
              <a:rPr lang="de-DE" dirty="0" smtClean="0"/>
              <a:t>For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b="1" dirty="0" err="1" smtClean="0"/>
              <a:t>interaction</a:t>
            </a:r>
            <a:r>
              <a:rPr lang="de-DE" dirty="0" smtClean="0"/>
              <a:t> (</a:t>
            </a:r>
            <a:r>
              <a:rPr lang="de-DE" dirty="0" err="1" smtClean="0"/>
              <a:t>except</a:t>
            </a:r>
            <a:r>
              <a:rPr lang="de-DE" dirty="0" smtClean="0"/>
              <a:t> </a:t>
            </a:r>
            <a:r>
              <a:rPr lang="de-DE" dirty="0" err="1" smtClean="0"/>
              <a:t>gravity</a:t>
            </a:r>
            <a:r>
              <a:rPr lang="de-DE" dirty="0" smtClean="0"/>
              <a:t>)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corresponding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endParaRPr lang="de-DE" dirty="0" smtClean="0"/>
          </a:p>
          <a:p>
            <a:pPr lvl="1"/>
            <a:r>
              <a:rPr lang="de-DE" dirty="0" err="1" smtClean="0"/>
              <a:t>Charges</a:t>
            </a:r>
            <a:r>
              <a:rPr lang="de-DE" dirty="0" smtClean="0"/>
              <a:t> </a:t>
            </a:r>
            <a:r>
              <a:rPr lang="de-DE" dirty="0" err="1" smtClean="0"/>
              <a:t>give</a:t>
            </a:r>
            <a:r>
              <a:rPr lang="de-DE" dirty="0" smtClean="0"/>
              <a:t> a </a:t>
            </a:r>
            <a:r>
              <a:rPr lang="de-DE" dirty="0" err="1" smtClean="0"/>
              <a:t>characteristic</a:t>
            </a:r>
            <a:r>
              <a:rPr lang="de-DE" dirty="0" smtClean="0"/>
              <a:t> </a:t>
            </a:r>
            <a:r>
              <a:rPr lang="de-DE" b="1" dirty="0" err="1" smtClean="0"/>
              <a:t>ordering</a:t>
            </a:r>
            <a:r>
              <a:rPr lang="de-DE" b="1" dirty="0" smtClean="0"/>
              <a:t> </a:t>
            </a:r>
            <a:r>
              <a:rPr lang="de-DE" b="1" dirty="0" err="1" smtClean="0"/>
              <a:t>principle</a:t>
            </a:r>
            <a:r>
              <a:rPr lang="de-DE" b="1" dirty="0" smtClean="0"/>
              <a:t> for </a:t>
            </a:r>
            <a:r>
              <a:rPr lang="de-DE" b="1" dirty="0" err="1" smtClean="0"/>
              <a:t>particles</a:t>
            </a:r>
            <a:r>
              <a:rPr lang="de-DE" b="1" dirty="0" smtClean="0"/>
              <a:t> </a:t>
            </a:r>
          </a:p>
          <a:p>
            <a:pPr lvl="1"/>
            <a:r>
              <a:rPr lang="de-DE" dirty="0" smtClean="0"/>
              <a:t>Interactions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mediated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b="1" dirty="0" err="1" smtClean="0"/>
              <a:t>messenger</a:t>
            </a:r>
            <a:r>
              <a:rPr lang="de-DE" b="1" dirty="0" smtClean="0"/>
              <a:t> </a:t>
            </a:r>
            <a:r>
              <a:rPr lang="de-DE" b="1" dirty="0" err="1" smtClean="0"/>
              <a:t>particles</a:t>
            </a:r>
            <a:r>
              <a:rPr lang="de-DE" b="1" dirty="0" smtClean="0"/>
              <a:t> </a:t>
            </a:r>
          </a:p>
          <a:p>
            <a:pPr lvl="1"/>
            <a:r>
              <a:rPr lang="de-DE" b="1" dirty="0" smtClean="0"/>
              <a:t>Charge </a:t>
            </a:r>
            <a:r>
              <a:rPr lang="de-DE" b="1" dirty="0" err="1" smtClean="0"/>
              <a:t>conservation</a:t>
            </a:r>
            <a:r>
              <a:rPr lang="de-DE" b="1" dirty="0" smtClean="0"/>
              <a:t> </a:t>
            </a:r>
            <a:r>
              <a:rPr lang="de-DE" dirty="0" err="1" smtClean="0"/>
              <a:t>determines</a:t>
            </a:r>
            <a:r>
              <a:rPr lang="de-DE" dirty="0" smtClean="0"/>
              <a:t> </a:t>
            </a:r>
            <a:r>
              <a:rPr lang="de-DE" b="1" dirty="0" err="1" smtClean="0"/>
              <a:t>allowed</a:t>
            </a:r>
            <a:r>
              <a:rPr lang="de-DE" b="1" dirty="0" smtClean="0"/>
              <a:t> </a:t>
            </a:r>
            <a:r>
              <a:rPr lang="de-DE" b="1" dirty="0" err="1" smtClean="0"/>
              <a:t>processes</a:t>
            </a:r>
            <a:endParaRPr lang="de-DE" b="1" dirty="0" smtClean="0"/>
          </a:p>
          <a:p>
            <a:pPr lvl="1"/>
            <a:r>
              <a:rPr lang="de-DE" dirty="0" smtClean="0"/>
              <a:t>The </a:t>
            </a:r>
            <a:r>
              <a:rPr lang="de-DE" dirty="0" err="1" smtClean="0"/>
              <a:t>BEHiggs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infinite </a:t>
            </a:r>
            <a:r>
              <a:rPr lang="de-DE" b="1" dirty="0" err="1" smtClean="0"/>
              <a:t>sea</a:t>
            </a:r>
            <a:r>
              <a:rPr lang="de-DE" b="1" dirty="0" smtClean="0"/>
              <a:t> of  </a:t>
            </a:r>
            <a:r>
              <a:rPr lang="de-DE" b="1" dirty="0" err="1" smtClean="0"/>
              <a:t>weak</a:t>
            </a:r>
            <a:r>
              <a:rPr lang="de-DE" b="1" dirty="0" smtClean="0"/>
              <a:t> </a:t>
            </a:r>
            <a:r>
              <a:rPr lang="de-DE" b="1" dirty="0" err="1" smtClean="0"/>
              <a:t>charge</a:t>
            </a:r>
            <a:r>
              <a:rPr lang="de-DE" b="1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causes</a:t>
            </a:r>
            <a:r>
              <a:rPr lang="de-DE" dirty="0" smtClean="0"/>
              <a:t> </a:t>
            </a:r>
            <a:r>
              <a:rPr lang="de-DE" b="1" dirty="0" smtClean="0"/>
              <a:t>finite </a:t>
            </a:r>
            <a:r>
              <a:rPr lang="de-DE" b="1" dirty="0" err="1" smtClean="0"/>
              <a:t>range</a:t>
            </a:r>
            <a:r>
              <a:rPr lang="de-DE" b="1" dirty="0" smtClean="0"/>
              <a:t> of </a:t>
            </a:r>
            <a:r>
              <a:rPr lang="de-DE" b="1" dirty="0" err="1" smtClean="0"/>
              <a:t>weak</a:t>
            </a:r>
            <a:r>
              <a:rPr lang="de-DE" b="1" dirty="0" smtClean="0"/>
              <a:t> </a:t>
            </a:r>
            <a:r>
              <a:rPr lang="de-DE" b="1" dirty="0" err="1" smtClean="0"/>
              <a:t>interaction</a:t>
            </a:r>
            <a:r>
              <a:rPr lang="de-DE" b="1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screening</a:t>
            </a:r>
            <a:r>
              <a:rPr lang="de-DE" dirty="0" smtClean="0"/>
              <a:t> </a:t>
            </a:r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fields</a:t>
            </a:r>
            <a:r>
              <a:rPr lang="de-DE" b="1" dirty="0" smtClean="0"/>
              <a:t> </a:t>
            </a:r>
            <a:r>
              <a:rPr lang="de-DE" dirty="0" smtClean="0"/>
              <a:t>	</a:t>
            </a:r>
          </a:p>
          <a:p>
            <a:pPr lvl="1"/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672" y="0"/>
            <a:ext cx="7886700" cy="720080"/>
          </a:xfrm>
        </p:spPr>
        <p:txBody>
          <a:bodyPr/>
          <a:lstStyle/>
          <a:p>
            <a:r>
              <a:rPr lang="de-DE" dirty="0" smtClean="0"/>
              <a:t>The SM just </a:t>
            </a:r>
            <a:r>
              <a:rPr lang="de-DE" dirty="0" err="1" smtClean="0"/>
              <a:t>gives</a:t>
            </a:r>
            <a:r>
              <a:rPr lang="de-DE" dirty="0" smtClean="0"/>
              <a:t> the </a:t>
            </a:r>
            <a:r>
              <a:rPr lang="de-DE" dirty="0" err="1" smtClean="0"/>
              <a:t>ordering</a:t>
            </a:r>
            <a:r>
              <a:rPr lang="de-DE" dirty="0" smtClean="0"/>
              <a:t> „</a:t>
            </a:r>
            <a:r>
              <a:rPr lang="de-DE" dirty="0" err="1" smtClean="0"/>
              <a:t>cupboard</a:t>
            </a:r>
            <a:r>
              <a:rPr lang="de-DE" dirty="0" smtClean="0"/>
              <a:t>“!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1764" y="980728"/>
            <a:ext cx="8282236" cy="4764187"/>
          </a:xfrm>
        </p:spPr>
        <p:txBody>
          <a:bodyPr/>
          <a:lstStyle/>
          <a:p>
            <a:r>
              <a:rPr lang="de-DE" sz="2400" dirty="0" err="1" smtClean="0"/>
              <a:t>Filling</a:t>
            </a:r>
            <a:r>
              <a:rPr lang="de-DE" sz="2400" dirty="0" smtClean="0"/>
              <a:t> of the </a:t>
            </a:r>
            <a:r>
              <a:rPr lang="de-DE" sz="2400" dirty="0" err="1" smtClean="0"/>
              <a:t>possible</a:t>
            </a:r>
            <a:r>
              <a:rPr lang="de-DE" sz="2400" dirty="0" smtClean="0"/>
              <a:t> „</a:t>
            </a:r>
            <a:r>
              <a:rPr lang="de-DE" sz="2400" dirty="0" err="1" smtClean="0"/>
              <a:t>drawers</a:t>
            </a:r>
            <a:r>
              <a:rPr lang="de-DE" sz="2400" dirty="0" smtClean="0"/>
              <a:t>“ </a:t>
            </a:r>
            <a:r>
              <a:rPr lang="de-DE" sz="2400" dirty="0" err="1" smtClean="0"/>
              <a:t>cannot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predicted</a:t>
            </a:r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r>
              <a:rPr lang="de-DE" sz="2400" dirty="0" smtClean="0"/>
              <a:t>Other matter </a:t>
            </a:r>
            <a:r>
              <a:rPr lang="de-DE" sz="2400" dirty="0" err="1" smtClean="0"/>
              <a:t>particle</a:t>
            </a:r>
            <a:r>
              <a:rPr lang="de-DE" sz="2400" dirty="0" smtClean="0"/>
              <a:t> </a:t>
            </a:r>
            <a:r>
              <a:rPr lang="de-DE" sz="2400" dirty="0" err="1" smtClean="0"/>
              <a:t>multiplets</a:t>
            </a:r>
            <a:r>
              <a:rPr lang="de-DE" sz="2400" dirty="0" smtClean="0"/>
              <a:t> </a:t>
            </a:r>
            <a:r>
              <a:rPr lang="de-DE" sz="2400" dirty="0" err="1" smtClean="0"/>
              <a:t>would</a:t>
            </a:r>
            <a:r>
              <a:rPr lang="de-DE" sz="2400" dirty="0" smtClean="0"/>
              <a:t> </a:t>
            </a:r>
            <a:r>
              <a:rPr lang="de-DE" sz="2400" dirty="0" err="1" smtClean="0"/>
              <a:t>have</a:t>
            </a:r>
            <a:r>
              <a:rPr lang="de-DE" sz="2400" dirty="0" smtClean="0"/>
              <a:t> </a:t>
            </a:r>
            <a:r>
              <a:rPr lang="de-DE" sz="2400" dirty="0" err="1" smtClean="0"/>
              <a:t>been</a:t>
            </a:r>
            <a:r>
              <a:rPr lang="de-DE" sz="2400" dirty="0" smtClean="0"/>
              <a:t> </a:t>
            </a:r>
            <a:r>
              <a:rPr lang="de-DE" sz="2400" dirty="0" err="1" smtClean="0"/>
              <a:t>possible</a:t>
            </a:r>
            <a:r>
              <a:rPr lang="de-DE" sz="2400" dirty="0" smtClean="0"/>
              <a:t>!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sz="2400" dirty="0" smtClean="0"/>
              <a:t>but </a:t>
            </a:r>
            <a:r>
              <a:rPr lang="de-DE" sz="2400" dirty="0" err="1" smtClean="0"/>
              <a:t>are</a:t>
            </a:r>
            <a:r>
              <a:rPr lang="de-DE" sz="2400" dirty="0" smtClean="0"/>
              <a:t> not </a:t>
            </a:r>
            <a:r>
              <a:rPr lang="de-DE" sz="2400" dirty="0" err="1" smtClean="0"/>
              <a:t>observed</a:t>
            </a:r>
            <a:r>
              <a:rPr lang="de-DE" sz="2400" dirty="0" smtClean="0"/>
              <a:t> </a:t>
            </a:r>
            <a:r>
              <a:rPr lang="de-DE" sz="2400" dirty="0" smtClean="0">
                <a:sym typeface="Wingdings" pitchFamily="2" charset="2"/>
              </a:rPr>
              <a:t></a:t>
            </a:r>
            <a:r>
              <a:rPr lang="de-DE" sz="2400" dirty="0" err="1" smtClean="0"/>
              <a:t>nature</a:t>
            </a:r>
            <a:r>
              <a:rPr lang="de-DE" sz="2400" dirty="0" smtClean="0"/>
              <a:t> </a:t>
            </a:r>
            <a:r>
              <a:rPr lang="de-DE" sz="2400" dirty="0" err="1" smtClean="0"/>
              <a:t>picks</a:t>
            </a:r>
            <a:r>
              <a:rPr lang="de-DE" sz="2400" dirty="0" smtClean="0"/>
              <a:t> „fundamental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“ </a:t>
            </a:r>
            <a:endParaRPr lang="de-DE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3635896" y="3914518"/>
            <a:ext cx="21602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sz="1000" dirty="0"/>
          </a:p>
        </p:txBody>
      </p:sp>
      <p:graphicFrame>
        <p:nvGraphicFramePr>
          <p:cNvPr id="269315" name="Object 3"/>
          <p:cNvGraphicFramePr>
            <a:graphicFrameLocks noChangeAspect="1"/>
          </p:cNvGraphicFramePr>
          <p:nvPr/>
        </p:nvGraphicFramePr>
        <p:xfrm>
          <a:off x="3635896" y="3874205"/>
          <a:ext cx="216024" cy="299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87" name="Formel" r:id="rId3" imgW="164880" imgH="228600" progId="Equation.3">
                  <p:embed/>
                </p:oleObj>
              </mc:Choice>
              <mc:Fallback>
                <p:oleObj name="Formel" r:id="rId3" imgW="16488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874205"/>
                        <a:ext cx="216024" cy="2991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641371" y="3751094"/>
            <a:ext cx="21602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sz="1000" dirty="0"/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95764"/>
              </p:ext>
            </p:extLst>
          </p:nvPr>
        </p:nvGraphicFramePr>
        <p:xfrm>
          <a:off x="712056" y="3724650"/>
          <a:ext cx="216024" cy="299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88" name="Formel" r:id="rId5" imgW="164880" imgH="228600" progId="Equation.3">
                  <p:embed/>
                </p:oleObj>
              </mc:Choice>
              <mc:Fallback>
                <p:oleObj name="Formel" r:id="rId5" imgW="16488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056" y="3724650"/>
                        <a:ext cx="216024" cy="2991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006229"/>
              </p:ext>
            </p:extLst>
          </p:nvPr>
        </p:nvGraphicFramePr>
        <p:xfrm>
          <a:off x="1331638" y="5073744"/>
          <a:ext cx="576064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07"/>
                <a:gridCol w="960107"/>
                <a:gridCol w="960107"/>
                <a:gridCol w="960107"/>
                <a:gridCol w="960107"/>
                <a:gridCol w="960107"/>
              </a:tblGrid>
              <a:tr h="335586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particle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</a:t>
                      </a:r>
                      <a:r>
                        <a:rPr lang="de-DE" baseline="30000" dirty="0" smtClean="0"/>
                        <a:t>--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e</a:t>
                      </a:r>
                      <a:r>
                        <a:rPr lang="de-DE" baseline="30000" dirty="0" smtClean="0"/>
                        <a:t>-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e</a:t>
                      </a:r>
                      <a:r>
                        <a:rPr lang="de-DE" baseline="30000" dirty="0" smtClean="0"/>
                        <a:t>0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e</a:t>
                      </a:r>
                      <a:r>
                        <a:rPr lang="de-DE" baseline="30000" dirty="0" smtClean="0"/>
                        <a:t>+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e</a:t>
                      </a:r>
                      <a:r>
                        <a:rPr lang="de-DE" baseline="30000" dirty="0" smtClean="0"/>
                        <a:t>++</a:t>
                      </a:r>
                      <a:endParaRPr lang="de-DE" dirty="0" smtClean="0"/>
                    </a:p>
                  </a:txBody>
                  <a:tcPr/>
                </a:tc>
              </a:tr>
              <a:tr h="335586">
                <a:tc>
                  <a:txBody>
                    <a:bodyPr/>
                    <a:lstStyle/>
                    <a:p>
                      <a:pPr algn="ctr"/>
                      <a:r>
                        <a:rPr lang="de-DE" i="1" dirty="0" smtClean="0"/>
                        <a:t>I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+1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+2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uppieren 11"/>
          <p:cNvGrpSpPr/>
          <p:nvPr/>
        </p:nvGrpSpPr>
        <p:grpSpPr>
          <a:xfrm>
            <a:off x="1547664" y="1422288"/>
            <a:ext cx="3574098" cy="3269891"/>
            <a:chOff x="1007656" y="2909105"/>
            <a:chExt cx="3708360" cy="3400215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07656" y="2909105"/>
              <a:ext cx="3708360" cy="3400215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1763688" y="5733256"/>
              <a:ext cx="15841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>
                  <a:solidFill>
                    <a:srgbClr val="002060"/>
                  </a:solidFill>
                </a:rPr>
                <a:t> </a:t>
              </a:r>
              <a:r>
                <a:rPr lang="de-DE" sz="1000" dirty="0" smtClean="0">
                  <a:solidFill>
                    <a:srgbClr val="002060"/>
                  </a:solidFill>
                </a:rPr>
                <a:t>        </a:t>
              </a:r>
              <a:r>
                <a:rPr lang="de-DE" sz="900" dirty="0" smtClean="0">
                  <a:solidFill>
                    <a:srgbClr val="002060"/>
                  </a:solidFill>
                </a:rPr>
                <a:t>starke WW</a:t>
              </a:r>
              <a:br>
                <a:rPr lang="de-DE" sz="900" dirty="0" smtClean="0">
                  <a:solidFill>
                    <a:srgbClr val="002060"/>
                  </a:solidFill>
                </a:rPr>
              </a:br>
              <a:r>
                <a:rPr lang="de-DE" sz="900" dirty="0" smtClean="0">
                  <a:solidFill>
                    <a:srgbClr val="002060"/>
                  </a:solidFill>
                </a:rPr>
                <a:t>    elektromagnetische WW</a:t>
              </a:r>
            </a:p>
            <a:p>
              <a:r>
                <a:rPr lang="de-DE" sz="900" dirty="0" smtClean="0">
                  <a:solidFill>
                    <a:srgbClr val="002060"/>
                  </a:solidFill>
                </a:rPr>
                <a:t> schwache WW</a:t>
              </a:r>
              <a:endParaRPr lang="de-DE" sz="9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5283871" y="1412776"/>
            <a:ext cx="3608609" cy="3283271"/>
            <a:chOff x="5033669" y="2903204"/>
            <a:chExt cx="3714795" cy="3406116"/>
          </a:xfrm>
        </p:grpSpPr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33669" y="2903204"/>
              <a:ext cx="3714795" cy="3406116"/>
            </a:xfrm>
            <a:prstGeom prst="rect">
              <a:avLst/>
            </a:prstGeom>
          </p:spPr>
        </p:pic>
        <p:sp>
          <p:nvSpPr>
            <p:cNvPr id="17" name="Textfeld 16"/>
            <p:cNvSpPr txBox="1"/>
            <p:nvPr/>
          </p:nvSpPr>
          <p:spPr>
            <a:xfrm>
              <a:off x="5868144" y="3140968"/>
              <a:ext cx="158417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dirty="0">
                  <a:solidFill>
                    <a:srgbClr val="002060"/>
                  </a:solidFill>
                </a:rPr>
                <a:t>s</a:t>
              </a:r>
              <a:r>
                <a:rPr lang="de-DE" sz="900" dirty="0" smtClean="0">
                  <a:solidFill>
                    <a:srgbClr val="002060"/>
                  </a:solidFill>
                </a:rPr>
                <a:t>chwache WW</a:t>
              </a:r>
              <a:br>
                <a:rPr lang="de-DE" sz="900" dirty="0" smtClean="0">
                  <a:solidFill>
                    <a:srgbClr val="002060"/>
                  </a:solidFill>
                </a:rPr>
              </a:br>
              <a:r>
                <a:rPr lang="de-DE" sz="900" dirty="0" smtClean="0">
                  <a:solidFill>
                    <a:srgbClr val="002060"/>
                  </a:solidFill>
                </a:rPr>
                <a:t>   elektromagnetische WW</a:t>
              </a:r>
            </a:p>
            <a:p>
              <a:r>
                <a:rPr lang="de-DE" sz="900" dirty="0" smtClean="0">
                  <a:solidFill>
                    <a:srgbClr val="002060"/>
                  </a:solidFill>
                </a:rPr>
                <a:t>        starke WW</a:t>
              </a:r>
              <a:endParaRPr lang="de-DE" sz="900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7886700" cy="720080"/>
          </a:xfrm>
        </p:spPr>
        <p:txBody>
          <a:bodyPr/>
          <a:lstStyle/>
          <a:p>
            <a:r>
              <a:rPr lang="de-DE" dirty="0" err="1" smtClean="0"/>
              <a:t>Ordering</a:t>
            </a:r>
            <a:r>
              <a:rPr lang="de-DE" dirty="0" smtClean="0"/>
              <a:t> </a:t>
            </a:r>
            <a:r>
              <a:rPr lang="de-DE" dirty="0" err="1" smtClean="0"/>
              <a:t>scheme</a:t>
            </a:r>
            <a:r>
              <a:rPr lang="de-DE" dirty="0" smtClean="0"/>
              <a:t>: </a:t>
            </a:r>
            <a:br>
              <a:rPr lang="de-DE" dirty="0" smtClean="0"/>
            </a:br>
            <a:r>
              <a:rPr lang="de-DE" dirty="0" err="1" smtClean="0"/>
              <a:t>Analogy</a:t>
            </a:r>
            <a:r>
              <a:rPr lang="de-DE" dirty="0" smtClean="0"/>
              <a:t> to </a:t>
            </a:r>
            <a:r>
              <a:rPr lang="de-DE" dirty="0" err="1" smtClean="0"/>
              <a:t>periodic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61764" y="4293096"/>
            <a:ext cx="7886700" cy="1584176"/>
          </a:xfrm>
        </p:spPr>
        <p:txBody>
          <a:bodyPr/>
          <a:lstStyle/>
          <a:p>
            <a:r>
              <a:rPr lang="de-DE" sz="2400" dirty="0" smtClean="0"/>
              <a:t>Same </a:t>
            </a:r>
            <a:r>
              <a:rPr lang="de-DE" sz="2400" dirty="0" err="1" smtClean="0"/>
              <a:t>Charges</a:t>
            </a:r>
            <a:r>
              <a:rPr lang="de-DE" sz="2400" dirty="0" smtClean="0"/>
              <a:t> &lt;-&gt; same </a:t>
            </a:r>
            <a:r>
              <a:rPr lang="de-DE" sz="2400" dirty="0" err="1" smtClean="0"/>
              <a:t>features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(e.g. </a:t>
            </a:r>
            <a:r>
              <a:rPr lang="de-DE" sz="2400" dirty="0" err="1" smtClean="0"/>
              <a:t>lepton</a:t>
            </a:r>
            <a:r>
              <a:rPr lang="de-DE" sz="2400" dirty="0" smtClean="0"/>
              <a:t> </a:t>
            </a:r>
            <a:r>
              <a:rPr lang="de-DE" sz="2400" dirty="0" err="1" smtClean="0"/>
              <a:t>universality</a:t>
            </a:r>
            <a:r>
              <a:rPr lang="de-DE" sz="2400" dirty="0" smtClean="0"/>
              <a:t>)</a:t>
            </a:r>
          </a:p>
          <a:p>
            <a:r>
              <a:rPr lang="de-DE" sz="2400" dirty="0" err="1" smtClean="0"/>
              <a:t>Which</a:t>
            </a:r>
            <a:r>
              <a:rPr lang="de-DE" sz="2400" dirty="0" smtClean="0"/>
              <a:t> „</a:t>
            </a:r>
            <a:r>
              <a:rPr lang="de-DE" sz="2400" dirty="0" err="1" smtClean="0"/>
              <a:t>slots</a:t>
            </a:r>
            <a:r>
              <a:rPr lang="de-DE" sz="2400" dirty="0" smtClean="0"/>
              <a:t>“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filled</a:t>
            </a:r>
            <a:r>
              <a:rPr lang="de-DE" sz="2400" dirty="0" smtClean="0"/>
              <a:t> </a:t>
            </a:r>
            <a:r>
              <a:rPr lang="de-DE" sz="2400" dirty="0" err="1" smtClean="0"/>
              <a:t>by</a:t>
            </a:r>
            <a:r>
              <a:rPr lang="de-DE" sz="2400" dirty="0" smtClean="0"/>
              <a:t> </a:t>
            </a:r>
            <a:r>
              <a:rPr lang="de-DE" sz="2400" dirty="0" err="1" smtClean="0"/>
              <a:t>particles</a:t>
            </a:r>
            <a:r>
              <a:rPr lang="de-DE" sz="2400" dirty="0" smtClean="0"/>
              <a:t> in </a:t>
            </a:r>
            <a:r>
              <a:rPr lang="de-DE" sz="2400" dirty="0" err="1" smtClean="0"/>
              <a:t>nature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err="1" smtClean="0"/>
              <a:t>cannot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predicted</a:t>
            </a:r>
            <a:r>
              <a:rPr lang="de-DE" sz="2400" dirty="0" smtClean="0"/>
              <a:t> in SM!  </a:t>
            </a:r>
          </a:p>
          <a:p>
            <a:r>
              <a:rPr lang="de-DE" sz="2400" dirty="0" smtClean="0"/>
              <a:t>Pattern </a:t>
            </a:r>
            <a:r>
              <a:rPr lang="de-DE" sz="2400" dirty="0" err="1" smtClean="0"/>
              <a:t>repeats</a:t>
            </a:r>
            <a:r>
              <a:rPr lang="de-DE" sz="2400" dirty="0" smtClean="0"/>
              <a:t> 2x for larger </a:t>
            </a:r>
            <a:r>
              <a:rPr lang="de-DE" sz="2400" dirty="0" err="1" smtClean="0"/>
              <a:t>masses</a:t>
            </a:r>
            <a:r>
              <a:rPr lang="de-DE" sz="2400" dirty="0" smtClean="0"/>
              <a:t> (</a:t>
            </a:r>
            <a:r>
              <a:rPr lang="de-DE" sz="2400" dirty="0" err="1" smtClean="0"/>
              <a:t>reason</a:t>
            </a:r>
            <a:r>
              <a:rPr lang="de-DE" sz="2400" dirty="0" smtClean="0"/>
              <a:t> </a:t>
            </a:r>
            <a:r>
              <a:rPr lang="de-DE" sz="2400" dirty="0" err="1" smtClean="0"/>
              <a:t>unknown</a:t>
            </a:r>
            <a:r>
              <a:rPr lang="de-DE" sz="2400" dirty="0" smtClean="0"/>
              <a:t>!)</a:t>
            </a:r>
            <a:endParaRPr lang="de-DE" sz="24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080375" y="6356350"/>
            <a:ext cx="1063625" cy="365125"/>
          </a:xfrm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5038725" y="6365875"/>
            <a:ext cx="4105275" cy="365125"/>
          </a:xfrm>
        </p:spPr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1135063" cy="365125"/>
          </a:xfrm>
        </p:spPr>
        <p:txBody>
          <a:bodyPr/>
          <a:lstStyle/>
          <a:p>
            <a:fld id="{4108B273-D883-414A-A7B6-CBCDF82C1C4D}" type="datetime1">
              <a:rPr lang="de-DE" smtClean="0"/>
              <a:t>19.05.2016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340768"/>
            <a:ext cx="4299487" cy="288032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317349" y="2268813"/>
            <a:ext cx="4879334" cy="24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2019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971600" y="1056371"/>
            <a:ext cx="8172400" cy="5396965"/>
          </a:xfrm>
        </p:spPr>
        <p:txBody>
          <a:bodyPr/>
          <a:lstStyle/>
          <a:p>
            <a:r>
              <a:rPr lang="de-DE" dirty="0" err="1" smtClean="0"/>
              <a:t>Particles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ordered</a:t>
            </a:r>
            <a:r>
              <a:rPr lang="de-DE" dirty="0" smtClean="0"/>
              <a:t>/</a:t>
            </a:r>
            <a:r>
              <a:rPr lang="de-DE" dirty="0" err="1" smtClean="0"/>
              <a:t>characterized</a:t>
            </a:r>
            <a:r>
              <a:rPr lang="de-DE" dirty="0" smtClean="0"/>
              <a:t> </a:t>
            </a:r>
            <a:r>
              <a:rPr lang="de-DE" dirty="0" err="1" smtClean="0"/>
              <a:t>according</a:t>
            </a:r>
            <a:r>
              <a:rPr lang="de-DE" dirty="0" smtClean="0"/>
              <a:t> to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three</a:t>
            </a:r>
            <a:r>
              <a:rPr lang="de-DE" dirty="0" smtClean="0"/>
              <a:t> </a:t>
            </a:r>
            <a:r>
              <a:rPr lang="de-DE" dirty="0" err="1" smtClean="0"/>
              <a:t>charges</a:t>
            </a:r>
            <a:endParaRPr lang="de-DE" dirty="0" smtClean="0"/>
          </a:p>
          <a:p>
            <a:r>
              <a:rPr lang="de-DE" dirty="0" smtClean="0"/>
              <a:t>Experimentally (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SM </a:t>
            </a:r>
            <a:r>
              <a:rPr lang="de-DE" dirty="0" err="1" smtClean="0"/>
              <a:t>prediction</a:t>
            </a:r>
            <a:r>
              <a:rPr lang="de-DE" dirty="0" smtClean="0"/>
              <a:t>!)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finds</a:t>
            </a: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 err="1" smtClean="0"/>
              <a:t>doublets</a:t>
            </a:r>
            <a:r>
              <a:rPr lang="de-DE" dirty="0" smtClean="0"/>
              <a:t> </a:t>
            </a:r>
            <a:r>
              <a:rPr lang="de-DE" dirty="0" err="1" smtClean="0"/>
              <a:t>wrt</a:t>
            </a:r>
            <a:r>
              <a:rPr lang="de-DE" dirty="0" smtClean="0"/>
              <a:t> </a:t>
            </a:r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interaction</a:t>
            </a: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 err="1" smtClean="0"/>
              <a:t>tripletts</a:t>
            </a:r>
            <a:r>
              <a:rPr lang="de-DE" dirty="0" smtClean="0"/>
              <a:t> </a:t>
            </a:r>
            <a:r>
              <a:rPr lang="de-DE" dirty="0" err="1" smtClean="0"/>
              <a:t>wrt</a:t>
            </a:r>
            <a:r>
              <a:rPr lang="de-DE" dirty="0" smtClean="0"/>
              <a:t> strong </a:t>
            </a:r>
            <a:r>
              <a:rPr lang="de-DE" dirty="0" err="1" smtClean="0"/>
              <a:t>interaction</a:t>
            </a: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 err="1" smtClean="0"/>
              <a:t>singuletts</a:t>
            </a:r>
            <a:r>
              <a:rPr lang="de-DE" dirty="0" smtClean="0"/>
              <a:t> </a:t>
            </a:r>
            <a:r>
              <a:rPr lang="de-DE" dirty="0" err="1" smtClean="0"/>
              <a:t>wrt</a:t>
            </a:r>
            <a:r>
              <a:rPr lang="de-DE" dirty="0" smtClean="0"/>
              <a:t> </a:t>
            </a:r>
            <a:r>
              <a:rPr lang="de-DE" dirty="0" err="1" smtClean="0"/>
              <a:t>electromagnetic</a:t>
            </a:r>
            <a:r>
              <a:rPr lang="de-DE" dirty="0" smtClean="0"/>
              <a:t> </a:t>
            </a:r>
            <a:r>
              <a:rPr lang="de-DE" dirty="0" err="1" smtClean="0"/>
              <a:t>interaction</a:t>
            </a:r>
            <a:r>
              <a:rPr lang="de-DE" dirty="0" smtClean="0"/>
              <a:t> (</a:t>
            </a:r>
            <a:r>
              <a:rPr lang="de-DE" dirty="0" err="1" smtClean="0"/>
              <a:t>follows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U(1))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 lvl="1">
              <a:buNone/>
            </a:pP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 lvl="1"/>
            <a:endParaRPr lang="de-DE" dirty="0" smtClean="0"/>
          </a:p>
          <a:p>
            <a:r>
              <a:rPr lang="de-DE" b="1" dirty="0" err="1" smtClean="0"/>
              <a:t>Transformations</a:t>
            </a:r>
            <a:r>
              <a:rPr lang="de-DE" b="1" dirty="0" smtClean="0"/>
              <a:t> </a:t>
            </a:r>
            <a:r>
              <a:rPr lang="de-DE" b="1" dirty="0" err="1" smtClean="0"/>
              <a:t>are</a:t>
            </a:r>
            <a:r>
              <a:rPr lang="de-DE" b="1" dirty="0" smtClean="0"/>
              <a:t> </a:t>
            </a:r>
            <a:r>
              <a:rPr lang="de-DE" b="1" dirty="0" err="1" smtClean="0"/>
              <a:t>only</a:t>
            </a:r>
            <a:r>
              <a:rPr lang="de-DE" b="1" dirty="0" smtClean="0"/>
              <a:t> </a:t>
            </a:r>
            <a:r>
              <a:rPr lang="de-DE" b="1" dirty="0" err="1" smtClean="0"/>
              <a:t>allowed</a:t>
            </a:r>
            <a:r>
              <a:rPr lang="de-DE" b="1" dirty="0" smtClean="0"/>
              <a:t> </a:t>
            </a:r>
            <a:r>
              <a:rPr lang="de-DE" b="1" dirty="0" err="1" smtClean="0"/>
              <a:t>within</a:t>
            </a:r>
            <a:r>
              <a:rPr lang="de-DE" b="1" dirty="0" smtClean="0"/>
              <a:t> same </a:t>
            </a:r>
            <a:r>
              <a:rPr lang="de-DE" b="1" dirty="0" err="1" smtClean="0"/>
              <a:t>multiplet</a:t>
            </a:r>
            <a:r>
              <a:rPr lang="de-DE" b="1" dirty="0" smtClean="0"/>
              <a:t> 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(for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eigenstates</a:t>
            </a:r>
            <a:r>
              <a:rPr lang="de-DE" dirty="0" smtClean="0"/>
              <a:t>, </a:t>
            </a:r>
            <a:r>
              <a:rPr lang="de-DE" dirty="0" err="1" smtClean="0"/>
              <a:t>mixing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eigenstates</a:t>
            </a:r>
            <a:r>
              <a:rPr lang="de-DE" dirty="0" smtClean="0"/>
              <a:t> </a:t>
            </a:r>
            <a:r>
              <a:rPr lang="de-DE" dirty="0" err="1" smtClean="0"/>
              <a:t>omitted</a:t>
            </a:r>
            <a:r>
              <a:rPr lang="de-DE" dirty="0" smtClean="0"/>
              <a:t>)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B33D-7BAE-4D3A-9331-22234333960B}" type="datetime1">
              <a:rPr lang="de-DE" smtClean="0"/>
              <a:t>19.05.2016</a:t>
            </a:fld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835696" y="0"/>
            <a:ext cx="7526660" cy="864096"/>
          </a:xfrm>
          <a:prstGeom prst="roundRect">
            <a:avLst/>
          </a:prstGeom>
          <a:solidFill>
            <a:srgbClr val="CCCC00"/>
          </a:solidFill>
        </p:spPr>
        <p:txBody>
          <a:bodyPr/>
          <a:lstStyle/>
          <a:p>
            <a:r>
              <a:rPr lang="de-DE" dirty="0" smtClean="0"/>
              <a:t> </a:t>
            </a:r>
            <a:r>
              <a:rPr lang="de-DE" b="1" dirty="0" smtClean="0"/>
              <a:t>Matter</a:t>
            </a:r>
            <a:r>
              <a:rPr lang="de-DE" dirty="0" smtClean="0"/>
              <a:t>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Multiplets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924944"/>
            <a:ext cx="5415642" cy="275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8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 descr="C:\Users\Bernadette\Desktop\AG1 AG2\Abbildungen\starke_Ladung.pn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 rot="10800000" flipH="1" flipV="1">
            <a:off x="1475656" y="1916832"/>
            <a:ext cx="1800200" cy="1800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907704" y="0"/>
            <a:ext cx="7886700" cy="720080"/>
          </a:xfrm>
        </p:spPr>
        <p:txBody>
          <a:bodyPr/>
          <a:lstStyle/>
          <a:p>
            <a:r>
              <a:rPr lang="de-DE" dirty="0" smtClean="0"/>
              <a:t>Gauge </a:t>
            </a:r>
            <a:r>
              <a:rPr lang="de-DE" dirty="0" err="1" smtClean="0"/>
              <a:t>bosons</a:t>
            </a:r>
            <a:r>
              <a:rPr lang="de-DE" dirty="0" smtClean="0"/>
              <a:t> </a:t>
            </a:r>
            <a:r>
              <a:rPr lang="de-DE" dirty="0" err="1" smtClean="0"/>
              <a:t>transform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</a:t>
            </a:r>
            <a:r>
              <a:rPr lang="de-DE" dirty="0" err="1" smtClean="0"/>
              <a:t>multiplet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61764" y="908720"/>
            <a:ext cx="7886700" cy="4764187"/>
          </a:xfrm>
        </p:spPr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rotation</a:t>
            </a:r>
            <a:r>
              <a:rPr lang="de-DE" dirty="0" smtClean="0"/>
              <a:t> (</a:t>
            </a:r>
            <a:r>
              <a:rPr lang="de-DE" dirty="0" err="1" smtClean="0"/>
              <a:t>gauge</a:t>
            </a:r>
            <a:r>
              <a:rPr lang="de-DE" dirty="0" smtClean="0"/>
              <a:t> </a:t>
            </a:r>
            <a:r>
              <a:rPr lang="de-DE" dirty="0" err="1" smtClean="0"/>
              <a:t>symmetry</a:t>
            </a:r>
            <a:r>
              <a:rPr lang="de-DE" dirty="0" smtClean="0"/>
              <a:t>!) of a </a:t>
            </a:r>
            <a:r>
              <a:rPr lang="de-DE" dirty="0" err="1" smtClean="0"/>
              <a:t>quark</a:t>
            </a:r>
            <a:r>
              <a:rPr lang="de-DE" dirty="0" smtClean="0"/>
              <a:t> </a:t>
            </a:r>
            <a:r>
              <a:rPr lang="de-DE" dirty="0" err="1" smtClean="0"/>
              <a:t>multiplet</a:t>
            </a:r>
            <a:r>
              <a:rPr lang="de-DE" dirty="0" smtClean="0"/>
              <a:t>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err="1" smtClean="0"/>
              <a:t>has</a:t>
            </a:r>
            <a:r>
              <a:rPr lang="de-DE" dirty="0" smtClean="0"/>
              <a:t> same </a:t>
            </a:r>
            <a:r>
              <a:rPr lang="de-DE" dirty="0" err="1" smtClean="0"/>
              <a:t>effect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or </a:t>
            </a:r>
            <a:r>
              <a:rPr lang="de-DE" dirty="0" err="1" smtClean="0"/>
              <a:t>absorption</a:t>
            </a:r>
            <a:r>
              <a:rPr lang="de-DE" dirty="0" smtClean="0"/>
              <a:t> of a </a:t>
            </a:r>
            <a:r>
              <a:rPr lang="de-DE" dirty="0" err="1" smtClean="0"/>
              <a:t>gluon</a:t>
            </a:r>
            <a:r>
              <a:rPr lang="de-DE" dirty="0" smtClean="0"/>
              <a:t> 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080375" y="6356350"/>
            <a:ext cx="1063625" cy="365125"/>
          </a:xfrm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1135063" cy="365125"/>
          </a:xfrm>
        </p:spPr>
        <p:txBody>
          <a:bodyPr/>
          <a:lstStyle/>
          <a:p>
            <a:fld id="{8606D2E2-BA9B-415F-8557-550537E9686B}" type="datetime1">
              <a:rPr lang="de-DE" smtClean="0"/>
              <a:t>19.05.2016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5038725" y="6365875"/>
            <a:ext cx="4105275" cy="365125"/>
          </a:xfrm>
        </p:spPr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pic>
        <p:nvPicPr>
          <p:cNvPr id="7" name="Bild 31" descr="C:\Users\Bernadette\Desktop\AG1 AG2\Abbildungen\Quark-Farbtausch.pn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899592" y="4293096"/>
            <a:ext cx="3754353" cy="182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0337" name="Bild 5" descr="farbgitter_alle_quarks_achsen_gedreht"/>
          <p:cNvPicPr>
            <a:picLocks noChangeAspect="1" noChangeArrowheads="1"/>
          </p:cNvPicPr>
          <p:nvPr/>
        </p:nvPicPr>
        <p:blipFill>
          <a:blip r:embed="rId4" cstate="print"/>
          <a:srcRect l="11685" t="8070" r="12054" b="8421"/>
          <a:stretch>
            <a:fillRect/>
          </a:stretch>
        </p:blipFill>
        <p:spPr bwMode="auto">
          <a:xfrm>
            <a:off x="3779912" y="1712467"/>
            <a:ext cx="2007293" cy="2088232"/>
          </a:xfrm>
          <a:prstGeom prst="rect">
            <a:avLst/>
          </a:prstGeom>
          <a:noFill/>
        </p:spPr>
      </p:pic>
      <p:sp>
        <p:nvSpPr>
          <p:cNvPr id="270339" name="AutoShape 3"/>
          <p:cNvSpPr>
            <a:spLocks noChangeArrowheads="1"/>
          </p:cNvSpPr>
          <p:nvPr/>
        </p:nvSpPr>
        <p:spPr bwMode="auto">
          <a:xfrm rot="7094246">
            <a:off x="2496033" y="2825111"/>
            <a:ext cx="436562" cy="288925"/>
          </a:xfrm>
          <a:custGeom>
            <a:avLst/>
            <a:gdLst>
              <a:gd name="G0" fmla="+- 0 0 0"/>
              <a:gd name="G1" fmla="+- -11328809 0 0"/>
              <a:gd name="G2" fmla="+- 0 0 -11328809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328809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328809"/>
              <a:gd name="G36" fmla="sin G34 -11328809"/>
              <a:gd name="G37" fmla="+/ -11328809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472 w 21600"/>
              <a:gd name="T5" fmla="*/ 20 h 21600"/>
              <a:gd name="T6" fmla="*/ 2762 w 21600"/>
              <a:gd name="T7" fmla="*/ 9793 h 21600"/>
              <a:gd name="T8" fmla="*/ 11136 w 21600"/>
              <a:gd name="T9" fmla="*/ 541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8077" y="5399"/>
                  <a:pt x="5780" y="7427"/>
                  <a:pt x="5441" y="10129"/>
                </a:cubicBezTo>
                <a:lnTo>
                  <a:pt x="83" y="9458"/>
                </a:lnTo>
                <a:cubicBezTo>
                  <a:pt x="760" y="4054"/>
                  <a:pt x="5354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70341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70343" name="Rectangle 7"/>
          <p:cNvSpPr>
            <a:spLocks noChangeArrowheads="1"/>
          </p:cNvSpPr>
          <p:nvPr/>
        </p:nvSpPr>
        <p:spPr bwMode="auto">
          <a:xfrm>
            <a:off x="0" y="523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de-DE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Grafik 403" descr="farbgitter_gluon_rot_antigruen_achsen_gluon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48460" y="4366086"/>
            <a:ext cx="1379724" cy="1655202"/>
          </a:xfrm>
          <a:prstGeom prst="rect">
            <a:avLst/>
          </a:prstGeom>
        </p:spPr>
      </p:pic>
      <p:pic>
        <p:nvPicPr>
          <p:cNvPr id="23" name="Grafik 404" descr="farbgitter_gluonen_8_achsen.png"/>
          <p:cNvPicPr/>
          <p:nvPr/>
        </p:nvPicPr>
        <p:blipFill>
          <a:blip r:embed="rId6" cstate="print"/>
          <a:srcRect t="13636" b="18182"/>
          <a:stretch>
            <a:fillRect/>
          </a:stretch>
        </p:blipFill>
        <p:spPr>
          <a:xfrm>
            <a:off x="6588225" y="4437112"/>
            <a:ext cx="1800200" cy="144016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899592" y="1492036"/>
            <a:ext cx="5738413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AFC419"/>
              </a:buClr>
              <a:buFont typeface="Wingdings" panose="05000000000000000000" pitchFamily="2" charset="2"/>
              <a:buChar char="§"/>
            </a:pPr>
            <a:r>
              <a:rPr lang="en-US" sz="2400" b="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Multi-level program for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 school students</a:t>
            </a:r>
            <a:r>
              <a:rPr lang="en-US" sz="2000" b="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aged 15-19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teachers/trainers</a:t>
            </a:r>
          </a:p>
          <a:p>
            <a:pPr marL="342900" indent="-342900">
              <a:spcAft>
                <a:spcPts val="600"/>
              </a:spcAft>
              <a:buClr>
                <a:srgbClr val="AFC419"/>
              </a:buClr>
              <a:buFont typeface="Wingdings" panose="05000000000000000000" pitchFamily="2" charset="2"/>
              <a:buChar char="§"/>
            </a:pPr>
            <a:r>
              <a:rPr lang="en-US" sz="2400" b="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schools, school labs, science centers…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170 – 200 events per year</a:t>
            </a:r>
            <a:endParaRPr lang="en-US" sz="2400" b="0" dirty="0" smtClean="0">
              <a:solidFill>
                <a:srgbClr val="1F497D"/>
              </a:solidFill>
              <a:latin typeface="Arial Narrow" panose="020B0606020202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AFC419"/>
              </a:buClr>
              <a:buFont typeface="Wingdings" panose="05000000000000000000" pitchFamily="2" charset="2"/>
              <a:buChar char="§"/>
            </a:pPr>
            <a:r>
              <a:rPr lang="en-US" sz="2400" b="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26 research labs + CERN</a:t>
            </a:r>
          </a:p>
          <a:p>
            <a:pPr marL="800100" lvl="1" indent="-342900">
              <a:spcAft>
                <a:spcPts val="600"/>
              </a:spcAft>
              <a:buClr>
                <a:srgbClr val="AFC419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central organization: TU Dresden</a:t>
            </a:r>
          </a:p>
          <a:p>
            <a:pPr marL="342900" indent="-342900">
              <a:spcAft>
                <a:spcPts val="600"/>
              </a:spcAft>
              <a:buClr>
                <a:srgbClr val="AFC419"/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Core actions</a:t>
            </a:r>
          </a:p>
          <a:p>
            <a:pPr marL="914400" lvl="1" indent="-457200">
              <a:spcAft>
                <a:spcPts val="600"/>
              </a:spcAft>
              <a:buClr>
                <a:srgbClr val="AFC419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Events and activities on all levels </a:t>
            </a:r>
            <a:br>
              <a:rPr lang="en-US" sz="240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240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analyzing real (even own) research data </a:t>
            </a:r>
          </a:p>
          <a:p>
            <a:pPr marL="914400" lvl="1" indent="-457200">
              <a:spcAft>
                <a:spcPts val="600"/>
              </a:spcAft>
              <a:buClr>
                <a:srgbClr val="AFC419"/>
              </a:buClr>
              <a:buFont typeface="+mj-lt"/>
              <a:buAutoNum type="arabicPeriod"/>
            </a:pPr>
            <a:r>
              <a:rPr lang="en-US" sz="240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Developing written materials 	</a:t>
            </a:r>
            <a:br>
              <a:rPr lang="en-US" sz="240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2400" dirty="0" smtClean="0">
                <a:solidFill>
                  <a:srgbClr val="1F497D"/>
                </a:solidFill>
                <a:latin typeface="Arial Narrow" panose="020B0606020202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teaching and science communication </a:t>
            </a:r>
          </a:p>
        </p:txBody>
      </p:sp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altLang="de-DE" sz="400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1. Netzwerk Teilchenwelt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4702" y="1779426"/>
            <a:ext cx="2431285" cy="162755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671" y="54060"/>
            <a:ext cx="2431285" cy="1604885"/>
          </a:xfrm>
          <a:prstGeom prst="rect">
            <a:avLst/>
          </a:prstGeom>
        </p:spPr>
      </p:pic>
      <p:sp>
        <p:nvSpPr>
          <p:cNvPr id="20" name="Akkord 19"/>
          <p:cNvSpPr/>
          <p:nvPr/>
        </p:nvSpPr>
        <p:spPr>
          <a:xfrm rot="1200000">
            <a:off x="7944400" y="1491224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4702" y="3555711"/>
            <a:ext cx="2431285" cy="301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0990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5560-EB41-4CAB-A6B2-369B02169657}" type="datetime1">
              <a:rPr lang="de-DE" smtClean="0"/>
              <a:t>19.05.2016</a:t>
            </a:fld>
            <a:endParaRPr lang="de-DE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474" y="692696"/>
            <a:ext cx="1368000" cy="13680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92696"/>
            <a:ext cx="1368000" cy="1368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92696"/>
            <a:ext cx="1368000" cy="1368000"/>
          </a:xfrm>
          <a:prstGeom prst="rect">
            <a:avLst/>
          </a:prstGeom>
        </p:spPr>
      </p:pic>
      <p:pic>
        <p:nvPicPr>
          <p:cNvPr id="20" name="Bild 3" descr="C:\Users\Bernadette\Desktop\AG1 AG2\Abbildungen\gruen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473431"/>
            <a:ext cx="260985" cy="17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Bild 2" descr="C:\Users\Bernadette\Desktop\AG1 AG2\Abbildungen\blau.png"/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866778" y="4437112"/>
            <a:ext cx="57150" cy="29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Grafik 21" descr="C:\Users\Paul\Desktop\AG1_und AG2\proton-farben.png"/>
          <p:cNvPicPr/>
          <p:nvPr/>
        </p:nvPicPr>
        <p:blipFill>
          <a:blip r:embed="rId8" cstate="print"/>
          <a:stretch>
            <a:fillRect/>
          </a:stretch>
        </p:blipFill>
        <p:spPr bwMode="auto">
          <a:xfrm>
            <a:off x="4860032" y="4437112"/>
            <a:ext cx="276860" cy="292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Bild 1" descr="C:\Users\Bernadette\Desktop\AG1 AG2\Abbildungen\rot.png"/>
          <p:cNvPicPr/>
          <p:nvPr/>
        </p:nvPicPr>
        <p:blipFill>
          <a:blip r:embed="rId9" cstate="print"/>
          <a:srcRect l="25455" t="45351" b="42051"/>
          <a:stretch>
            <a:fillRect/>
          </a:stretch>
        </p:blipFill>
        <p:spPr bwMode="auto">
          <a:xfrm>
            <a:off x="2051720" y="2924944"/>
            <a:ext cx="432149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platzhalter 16"/>
          <p:cNvSpPr>
            <a:spLocks noGrp="1"/>
          </p:cNvSpPr>
          <p:nvPr>
            <p:ph type="body" idx="1"/>
          </p:nvPr>
        </p:nvSpPr>
        <p:spPr>
          <a:xfrm>
            <a:off x="1331640" y="2204864"/>
            <a:ext cx="6984776" cy="3816424"/>
          </a:xfrm>
        </p:spPr>
        <p:txBody>
          <a:bodyPr/>
          <a:lstStyle/>
          <a:p>
            <a:r>
              <a:rPr lang="de-DE" dirty="0" err="1" smtClean="0"/>
              <a:t>Adding</a:t>
            </a:r>
            <a:r>
              <a:rPr lang="de-DE" dirty="0" smtClean="0"/>
              <a:t> </a:t>
            </a:r>
            <a:r>
              <a:rPr lang="de-DE" dirty="0" err="1" smtClean="0"/>
              <a:t>Charges</a:t>
            </a:r>
            <a:r>
              <a:rPr lang="de-DE" dirty="0" smtClean="0"/>
              <a:t> (</a:t>
            </a:r>
            <a:r>
              <a:rPr lang="de-DE" dirty="0" err="1" smtClean="0"/>
              <a:t>Example</a:t>
            </a:r>
            <a:r>
              <a:rPr lang="de-DE" dirty="0" smtClean="0"/>
              <a:t> Proton)</a:t>
            </a:r>
          </a:p>
          <a:p>
            <a:pPr lvl="1"/>
            <a:r>
              <a:rPr lang="de-DE" dirty="0" err="1" smtClean="0"/>
              <a:t>Electric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Strong „</a:t>
            </a:r>
            <a:r>
              <a:rPr lang="de-DE" dirty="0" err="1" smtClean="0"/>
              <a:t>color</a:t>
            </a:r>
            <a:r>
              <a:rPr lang="de-DE" dirty="0" smtClean="0"/>
              <a:t>“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/>
          </a:p>
        </p:txBody>
      </p:sp>
      <p:pic>
        <p:nvPicPr>
          <p:cNvPr id="19" name="Bild 1" descr="C:\Users\Bernadette\Desktop\AG1 AG2\Abbildungen\rot.png"/>
          <p:cNvPicPr/>
          <p:nvPr/>
        </p:nvPicPr>
        <p:blipFill>
          <a:blip r:embed="rId9" cstate="print"/>
          <a:srcRect t="65507" b="24415"/>
          <a:stretch>
            <a:fillRect/>
          </a:stretch>
        </p:blipFill>
        <p:spPr bwMode="auto">
          <a:xfrm>
            <a:off x="467544" y="3645024"/>
            <a:ext cx="5797152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Bild 1" descr="C:\Users\Bernadette\Desktop\AG1 AG2\Abbildungen\rot.png"/>
          <p:cNvPicPr/>
          <p:nvPr/>
        </p:nvPicPr>
        <p:blipFill>
          <a:blip r:embed="rId9" cstate="print"/>
          <a:srcRect t="83144" b="4259"/>
          <a:stretch>
            <a:fillRect/>
          </a:stretch>
        </p:blipFill>
        <p:spPr bwMode="auto">
          <a:xfrm>
            <a:off x="647056" y="4365104"/>
            <a:ext cx="579715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 1" descr="C:\Users\Bernadette\Desktop\AG1 AG2\Abbildungen\rot.png"/>
          <p:cNvPicPr/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4139952" y="4511531"/>
            <a:ext cx="240665" cy="14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07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Spiral </a:t>
            </a:r>
            <a:r>
              <a:rPr lang="de-DE" dirty="0" err="1" smtClean="0"/>
              <a:t>curriculum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r>
              <a:rPr lang="de-DE" dirty="0" smtClean="0"/>
              <a:t> for </a:t>
            </a:r>
            <a:r>
              <a:rPr lang="de-DE" dirty="0" smtClean="0"/>
              <a:t>Volume 1 (SM)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Michael Kobel, TU Dresden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68D5-036F-48B4-9008-F09F03B81F46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19.05.2016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http://vocalability.com/wp-content/uploads/2013/06/spiral_curriculu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3" y="1772816"/>
            <a:ext cx="3852489" cy="4536504"/>
          </a:xfrm>
          <a:prstGeom prst="rect">
            <a:avLst/>
          </a:prstGeom>
          <a:noFill/>
        </p:spPr>
      </p:pic>
      <p:sp>
        <p:nvSpPr>
          <p:cNvPr id="8" name="Rechteck 7"/>
          <p:cNvSpPr/>
          <p:nvPr/>
        </p:nvSpPr>
        <p:spPr>
          <a:xfrm>
            <a:off x="6825032" y="5877272"/>
            <a:ext cx="2371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hlinkClick r:id="rId3"/>
              </a:rPr>
              <a:t>http://vocalability.com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301058" name="Picture 2" descr="Spiral Curricul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9704" y="1988840"/>
            <a:ext cx="2664296" cy="3580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7526660" cy="677491"/>
          </a:xfrm>
        </p:spPr>
        <p:txBody>
          <a:bodyPr/>
          <a:lstStyle/>
          <a:p>
            <a:r>
              <a:rPr lang="de-DE" dirty="0" err="1" smtClean="0"/>
              <a:t>Example</a:t>
            </a:r>
            <a:r>
              <a:rPr lang="de-DE" dirty="0" smtClean="0"/>
              <a:t>: Feynman </a:t>
            </a:r>
            <a:r>
              <a:rPr lang="de-DE" dirty="0" err="1" smtClean="0"/>
              <a:t>diagrams</a:t>
            </a:r>
            <a:r>
              <a:rPr lang="de-DE" dirty="0" smtClean="0"/>
              <a:t> in spiral </a:t>
            </a:r>
            <a:r>
              <a:rPr lang="de-DE" dirty="0" err="1" smtClean="0"/>
              <a:t>curriculum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971600" y="980728"/>
            <a:ext cx="7538988" cy="3956805"/>
          </a:xfrm>
        </p:spPr>
        <p:txBody>
          <a:bodyPr/>
          <a:lstStyle/>
          <a:p>
            <a:r>
              <a:rPr lang="de-DE" dirty="0" smtClean="0"/>
              <a:t>Compton-Scattering</a:t>
            </a:r>
          </a:p>
          <a:p>
            <a:pPr lvl="1"/>
            <a:r>
              <a:rPr lang="de-DE" dirty="0" smtClean="0"/>
              <a:t>1st </a:t>
            </a:r>
            <a:r>
              <a:rPr lang="de-DE" dirty="0" err="1" smtClean="0"/>
              <a:t>level</a:t>
            </a:r>
            <a:r>
              <a:rPr lang="de-DE" dirty="0" smtClean="0"/>
              <a:t>: x-y </a:t>
            </a:r>
            <a:r>
              <a:rPr lang="de-DE" dirty="0" err="1" smtClean="0"/>
              <a:t>diagram</a:t>
            </a:r>
            <a:r>
              <a:rPr lang="de-DE" dirty="0" smtClean="0"/>
              <a:t>, 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err="1" smtClean="0"/>
              <a:t>visualisation</a:t>
            </a:r>
            <a:r>
              <a:rPr lang="de-DE" dirty="0" smtClean="0"/>
              <a:t> in </a:t>
            </a:r>
            <a:r>
              <a:rPr lang="de-DE" dirty="0" err="1" smtClean="0"/>
              <a:t>space</a:t>
            </a:r>
            <a:r>
              <a:rPr lang="de-DE" dirty="0" smtClean="0"/>
              <a:t> (</a:t>
            </a:r>
            <a:r>
              <a:rPr lang="de-DE" dirty="0" err="1" smtClean="0"/>
              <a:t>as</a:t>
            </a:r>
            <a:r>
              <a:rPr lang="de-DE" dirty="0" smtClean="0"/>
              <a:t> in </a:t>
            </a:r>
            <a:r>
              <a:rPr lang="de-DE" dirty="0" err="1" smtClean="0"/>
              <a:t>detector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2nd </a:t>
            </a:r>
            <a:r>
              <a:rPr lang="de-DE" dirty="0" err="1" smtClean="0"/>
              <a:t>level</a:t>
            </a:r>
            <a:r>
              <a:rPr lang="de-DE" dirty="0" smtClean="0"/>
              <a:t>: </a:t>
            </a:r>
            <a:r>
              <a:rPr lang="de-DE" dirty="0" err="1" smtClean="0"/>
              <a:t>classical</a:t>
            </a:r>
            <a:r>
              <a:rPr lang="de-DE" dirty="0" smtClean="0"/>
              <a:t>  x-t </a:t>
            </a:r>
            <a:r>
              <a:rPr lang="de-DE" dirty="0" err="1" smtClean="0"/>
              <a:t>diagram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conservation</a:t>
            </a:r>
            <a:r>
              <a:rPr lang="de-DE" dirty="0" smtClean="0"/>
              <a:t> in </a:t>
            </a:r>
            <a:r>
              <a:rPr lang="de-DE" dirty="0" err="1" smtClean="0"/>
              <a:t>initial</a:t>
            </a:r>
            <a:r>
              <a:rPr lang="de-DE" dirty="0" smtClean="0"/>
              <a:t> and final </a:t>
            </a:r>
            <a:r>
              <a:rPr lang="de-DE" dirty="0" err="1" smtClean="0"/>
              <a:t>state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3rd </a:t>
            </a:r>
            <a:r>
              <a:rPr lang="de-DE" dirty="0" err="1" smtClean="0"/>
              <a:t>level</a:t>
            </a:r>
            <a:r>
              <a:rPr lang="de-DE" dirty="0" smtClean="0"/>
              <a:t>: Feynman </a:t>
            </a:r>
            <a:r>
              <a:rPr lang="de-DE" dirty="0" err="1" smtClean="0"/>
              <a:t>diagram</a:t>
            </a:r>
            <a:endParaRPr lang="de-DE" dirty="0" smtClean="0"/>
          </a:p>
          <a:p>
            <a:pPr lvl="2"/>
            <a:r>
              <a:rPr lang="de-DE" dirty="0" smtClean="0"/>
              <a:t>Charge </a:t>
            </a:r>
            <a:r>
              <a:rPr lang="de-DE" dirty="0" err="1" smtClean="0"/>
              <a:t>conservation</a:t>
            </a:r>
            <a:r>
              <a:rPr lang="de-DE" dirty="0" smtClean="0"/>
              <a:t> at </a:t>
            </a:r>
            <a:r>
              <a:rPr lang="de-DE" dirty="0" err="1" smtClean="0"/>
              <a:t>each</a:t>
            </a:r>
            <a:r>
              <a:rPr lang="de-DE" dirty="0" smtClean="0"/>
              <a:t> time</a:t>
            </a:r>
          </a:p>
          <a:p>
            <a:pPr lvl="2"/>
            <a:r>
              <a:rPr lang="de-DE" dirty="0" smtClean="0"/>
              <a:t>Fundamental </a:t>
            </a:r>
            <a:r>
              <a:rPr lang="de-DE" dirty="0" err="1" smtClean="0"/>
              <a:t>vertices</a:t>
            </a:r>
            <a:endParaRPr lang="de-DE" dirty="0" smtClean="0"/>
          </a:p>
          <a:p>
            <a:pPr lvl="2"/>
            <a:r>
              <a:rPr lang="de-DE" dirty="0" smtClean="0"/>
              <a:t>Quantum  </a:t>
            </a:r>
            <a:r>
              <a:rPr lang="de-DE" dirty="0" err="1" smtClean="0"/>
              <a:t>mechanical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behaviour</a:t>
            </a:r>
            <a:endParaRPr lang="de-DE" dirty="0" smtClean="0"/>
          </a:p>
          <a:p>
            <a:pPr lvl="2"/>
            <a:r>
              <a:rPr lang="de-DE" dirty="0" smtClean="0"/>
              <a:t>…</a:t>
            </a:r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Michael Kobel, TU Dresden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FAA9A-D75B-454B-B4FF-A850F1BE6862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19.05.2016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886052"/>
            <a:ext cx="1944216" cy="161117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696585"/>
            <a:ext cx="1993738" cy="165221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861" y="4437112"/>
            <a:ext cx="4234547" cy="1728192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99298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0"/>
            <a:ext cx="7059488" cy="720080"/>
          </a:xfrm>
        </p:spPr>
        <p:txBody>
          <a:bodyPr>
            <a:normAutofit/>
          </a:bodyPr>
          <a:lstStyle/>
          <a:p>
            <a:r>
              <a:rPr lang="de-DE" sz="3000" dirty="0" smtClean="0"/>
              <a:t>Charge </a:t>
            </a:r>
            <a:r>
              <a:rPr lang="de-DE" sz="3000" dirty="0" err="1" smtClean="0"/>
              <a:t>conservation</a:t>
            </a:r>
            <a:r>
              <a:rPr lang="de-DE" sz="3000" dirty="0" smtClean="0"/>
              <a:t> (e.g. </a:t>
            </a:r>
            <a:r>
              <a:rPr lang="de-DE" sz="3000" dirty="0" err="1" smtClean="0"/>
              <a:t>weak</a:t>
            </a:r>
            <a:r>
              <a:rPr lang="de-DE" sz="3000" dirty="0" smtClean="0"/>
              <a:t> </a:t>
            </a:r>
            <a:r>
              <a:rPr lang="de-DE" sz="3000" dirty="0" err="1" smtClean="0"/>
              <a:t>charge</a:t>
            </a:r>
            <a:r>
              <a:rPr lang="de-DE" sz="3000" dirty="0" smtClean="0"/>
              <a:t> </a:t>
            </a:r>
            <a:r>
              <a:rPr lang="de-DE" sz="30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I:=I</a:t>
            </a:r>
            <a:r>
              <a:rPr lang="de-DE" sz="3000" baseline="-250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de-DE" sz="3000" baseline="300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</a:t>
            </a:r>
            <a:r>
              <a:rPr lang="de-DE" sz="3000" dirty="0" smtClean="0"/>
              <a:t>)</a:t>
            </a:r>
            <a:endParaRPr lang="de-DE" sz="3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43608" y="692696"/>
            <a:ext cx="7920880" cy="640871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de-DE" sz="2400" dirty="0" err="1" smtClean="0"/>
              <a:t>Neglecting</a:t>
            </a:r>
            <a:r>
              <a:rPr lang="de-DE" sz="2400" dirty="0" smtClean="0"/>
              <a:t> P-Violation, </a:t>
            </a:r>
            <a:r>
              <a:rPr lang="de-DE" sz="2400" dirty="0" err="1" smtClean="0"/>
              <a:t>since</a:t>
            </a:r>
            <a:r>
              <a:rPr lang="de-DE" sz="2400" dirty="0" smtClean="0"/>
              <a:t> </a:t>
            </a:r>
            <a:r>
              <a:rPr lang="de-DE" sz="2400" dirty="0" err="1" smtClean="0"/>
              <a:t>only</a:t>
            </a:r>
            <a:r>
              <a:rPr lang="de-DE" sz="2400" dirty="0" smtClean="0"/>
              <a:t> </a:t>
            </a:r>
            <a:r>
              <a:rPr lang="de-DE" sz="2400" dirty="0" err="1" smtClean="0"/>
              <a:t>left-chiral</a:t>
            </a:r>
            <a:r>
              <a:rPr lang="de-DE" sz="2400" dirty="0" smtClean="0"/>
              <a:t> </a:t>
            </a:r>
            <a:r>
              <a:rPr lang="de-DE" sz="2400" dirty="0" err="1" smtClean="0"/>
              <a:t>components</a:t>
            </a:r>
            <a:r>
              <a:rPr lang="de-DE" sz="2400" dirty="0" smtClean="0"/>
              <a:t> matter: </a:t>
            </a:r>
          </a:p>
          <a:p>
            <a:pPr>
              <a:lnSpc>
                <a:spcPct val="110000"/>
              </a:lnSpc>
            </a:pPr>
            <a:r>
              <a:rPr lang="de-DE" sz="2400" dirty="0" smtClean="0"/>
              <a:t>K-</a:t>
            </a:r>
            <a:r>
              <a:rPr lang="de-DE" sz="2400" dirty="0" err="1"/>
              <a:t>e</a:t>
            </a:r>
            <a:r>
              <a:rPr lang="de-DE" sz="2400" dirty="0" err="1" smtClean="0"/>
              <a:t>lectron</a:t>
            </a:r>
            <a:r>
              <a:rPr lang="de-DE" sz="2400" dirty="0" smtClean="0"/>
              <a:t> </a:t>
            </a:r>
            <a:r>
              <a:rPr lang="de-DE" sz="2400" dirty="0" err="1" smtClean="0"/>
              <a:t>capture</a:t>
            </a:r>
            <a:r>
              <a:rPr lang="de-DE" sz="2400" dirty="0" smtClean="0"/>
              <a:t> in </a:t>
            </a:r>
            <a:r>
              <a:rPr lang="de-DE" sz="2400" dirty="0" err="1" smtClean="0"/>
              <a:t>atoms</a:t>
            </a:r>
            <a:endParaRPr lang="de-DE" sz="2400" dirty="0" smtClean="0"/>
          </a:p>
          <a:p>
            <a:pPr>
              <a:lnSpc>
                <a:spcPct val="110000"/>
              </a:lnSpc>
              <a:buNone/>
            </a:pPr>
            <a:r>
              <a:rPr lang="de-DE" sz="2400" dirty="0" smtClean="0">
                <a:solidFill>
                  <a:srgbClr val="C00000"/>
                </a:solidFill>
              </a:rPr>
              <a:t>	+½					 -½		+½					</a:t>
            </a:r>
            <a:r>
              <a:rPr lang="de-DE" sz="2400" dirty="0">
                <a:solidFill>
                  <a:srgbClr val="C00000"/>
                </a:solidFill>
              </a:rPr>
              <a:t> </a:t>
            </a:r>
            <a:r>
              <a:rPr lang="de-DE" sz="2400" dirty="0" smtClean="0">
                <a:solidFill>
                  <a:srgbClr val="C00000"/>
                </a:solidFill>
              </a:rPr>
              <a:t>-½</a:t>
            </a:r>
          </a:p>
          <a:p>
            <a:pPr>
              <a:lnSpc>
                <a:spcPct val="110000"/>
              </a:lnSpc>
              <a:buNone/>
            </a:pPr>
            <a:r>
              <a:rPr lang="de-DE" sz="2400" dirty="0" smtClean="0">
                <a:solidFill>
                  <a:srgbClr val="C00000"/>
                </a:solidFill>
              </a:rPr>
              <a:t>	-½</a:t>
            </a:r>
            <a:r>
              <a:rPr lang="de-DE" sz="2400" dirty="0">
                <a:solidFill>
                  <a:srgbClr val="C00000"/>
                </a:solidFill>
              </a:rPr>
              <a:t>					 </a:t>
            </a:r>
            <a:r>
              <a:rPr lang="de-DE" sz="2400" dirty="0" smtClean="0">
                <a:solidFill>
                  <a:srgbClr val="C00000"/>
                </a:solidFill>
              </a:rPr>
              <a:t>+½</a:t>
            </a:r>
            <a:r>
              <a:rPr lang="de-DE" sz="2400" dirty="0">
                <a:solidFill>
                  <a:srgbClr val="C00000"/>
                </a:solidFill>
              </a:rPr>
              <a:t>		</a:t>
            </a:r>
            <a:r>
              <a:rPr lang="de-DE" sz="2400" dirty="0" smtClean="0">
                <a:solidFill>
                  <a:srgbClr val="C00000"/>
                </a:solidFill>
              </a:rPr>
              <a:t>-½</a:t>
            </a:r>
            <a:r>
              <a:rPr lang="de-DE" sz="2400" dirty="0">
                <a:solidFill>
                  <a:srgbClr val="C00000"/>
                </a:solidFill>
              </a:rPr>
              <a:t>					 +</a:t>
            </a:r>
            <a:r>
              <a:rPr lang="de-DE" sz="2400" dirty="0" smtClean="0">
                <a:solidFill>
                  <a:srgbClr val="C00000"/>
                </a:solidFill>
              </a:rPr>
              <a:t>½</a:t>
            </a:r>
            <a:endParaRPr lang="de-DE" sz="2400" dirty="0" smtClean="0"/>
          </a:p>
          <a:p>
            <a:pPr>
              <a:lnSpc>
                <a:spcPct val="110000"/>
              </a:lnSpc>
            </a:pPr>
            <a:r>
              <a:rPr lang="de-DE" sz="2400" dirty="0" smtClean="0"/>
              <a:t>First </a:t>
            </a:r>
            <a:r>
              <a:rPr lang="de-DE" sz="2400" dirty="0" err="1" smtClean="0"/>
              <a:t>detection</a:t>
            </a:r>
            <a:r>
              <a:rPr lang="de-DE" sz="2400" dirty="0" smtClean="0"/>
              <a:t> of (anti-)</a:t>
            </a:r>
            <a:r>
              <a:rPr lang="de-DE" sz="2400" dirty="0" err="1" smtClean="0"/>
              <a:t>neutrinos</a:t>
            </a:r>
            <a:r>
              <a:rPr lang="de-DE" sz="2400" dirty="0" smtClean="0"/>
              <a:t> at </a:t>
            </a:r>
            <a:r>
              <a:rPr lang="de-DE" sz="2400" dirty="0" err="1" smtClean="0"/>
              <a:t>nuclear</a:t>
            </a:r>
            <a:r>
              <a:rPr lang="de-DE" sz="2400" dirty="0" smtClean="0"/>
              <a:t> power </a:t>
            </a:r>
            <a:r>
              <a:rPr lang="de-DE" sz="2400" dirty="0" err="1" smtClean="0"/>
              <a:t>plants</a:t>
            </a:r>
            <a:endParaRPr lang="de-DE" sz="2400" dirty="0" smtClean="0"/>
          </a:p>
          <a:p>
            <a:pPr>
              <a:lnSpc>
                <a:spcPct val="110000"/>
              </a:lnSpc>
              <a:buNone/>
            </a:pPr>
            <a:r>
              <a:rPr lang="de-DE" sz="2400" dirty="0" smtClean="0">
                <a:solidFill>
                  <a:srgbClr val="C00000"/>
                </a:solidFill>
              </a:rPr>
              <a:t>	+½</a:t>
            </a:r>
            <a:r>
              <a:rPr lang="de-DE" sz="2400" dirty="0">
                <a:solidFill>
                  <a:srgbClr val="C00000"/>
                </a:solidFill>
              </a:rPr>
              <a:t>					 -½		+½					 -½</a:t>
            </a:r>
          </a:p>
          <a:p>
            <a:pPr>
              <a:lnSpc>
                <a:spcPct val="110000"/>
              </a:lnSpc>
              <a:buNone/>
            </a:pPr>
            <a:r>
              <a:rPr lang="de-DE" sz="2400" dirty="0" smtClean="0">
                <a:solidFill>
                  <a:srgbClr val="C00000"/>
                </a:solidFill>
              </a:rPr>
              <a:t>	-½</a:t>
            </a:r>
            <a:r>
              <a:rPr lang="de-DE" sz="2400" dirty="0">
                <a:solidFill>
                  <a:srgbClr val="C00000"/>
                </a:solidFill>
              </a:rPr>
              <a:t>					 +½		-½					 </a:t>
            </a:r>
            <a:r>
              <a:rPr lang="de-DE" sz="2400" dirty="0" smtClean="0">
                <a:solidFill>
                  <a:srgbClr val="C00000"/>
                </a:solidFill>
              </a:rPr>
              <a:t>+½</a:t>
            </a:r>
            <a:endParaRPr lang="de-DE" sz="2400" dirty="0" smtClean="0"/>
          </a:p>
          <a:p>
            <a:r>
              <a:rPr lang="de-DE" sz="2400" dirty="0" smtClean="0">
                <a:latin typeface="Symbol" pitchFamily="18" charset="2"/>
              </a:rPr>
              <a:t>b</a:t>
            </a:r>
            <a:r>
              <a:rPr lang="de-DE" sz="2400" baseline="30000" dirty="0" smtClean="0">
                <a:latin typeface="Symbol" pitchFamily="18" charset="2"/>
              </a:rPr>
              <a:t>+</a:t>
            </a:r>
            <a:r>
              <a:rPr lang="de-DE" sz="2400" dirty="0" smtClean="0">
                <a:latin typeface="Symbol" pitchFamily="18" charset="2"/>
              </a:rPr>
              <a:t> </a:t>
            </a:r>
            <a:r>
              <a:rPr lang="de-DE" sz="2400" dirty="0" smtClean="0"/>
              <a:t>und </a:t>
            </a:r>
            <a:r>
              <a:rPr lang="de-DE" sz="2400" dirty="0" smtClean="0">
                <a:latin typeface="Symbol" pitchFamily="18" charset="2"/>
              </a:rPr>
              <a:t>b</a:t>
            </a:r>
            <a:r>
              <a:rPr lang="de-DE" sz="2400" baseline="30000" dirty="0" smtClean="0">
                <a:latin typeface="Symbol" pitchFamily="18" charset="2"/>
              </a:rPr>
              <a:t>-</a:t>
            </a:r>
            <a:r>
              <a:rPr lang="de-DE" sz="2400" dirty="0" smtClean="0"/>
              <a:t> - </a:t>
            </a:r>
            <a:r>
              <a:rPr lang="de-DE" sz="2400" dirty="0" err="1"/>
              <a:t>t</a:t>
            </a:r>
            <a:r>
              <a:rPr lang="de-DE" sz="2400" dirty="0" err="1" smtClean="0"/>
              <a:t>ransformations</a:t>
            </a:r>
            <a:r>
              <a:rPr lang="de-DE" sz="2400" dirty="0" smtClean="0"/>
              <a:t> of </a:t>
            </a:r>
            <a:r>
              <a:rPr lang="de-DE" sz="2400" dirty="0" err="1" smtClean="0"/>
              <a:t>nuclei</a:t>
            </a:r>
            <a:endParaRPr lang="de-DE" sz="2400" dirty="0" smtClean="0"/>
          </a:p>
          <a:p>
            <a:pPr>
              <a:lnSpc>
                <a:spcPct val="110000"/>
              </a:lnSpc>
              <a:buNone/>
            </a:pPr>
            <a:r>
              <a:rPr lang="de-DE" sz="2400" dirty="0" smtClean="0">
                <a:solidFill>
                  <a:srgbClr val="C00000"/>
                </a:solidFill>
              </a:rPr>
              <a:t>	+½</a:t>
            </a:r>
            <a:r>
              <a:rPr lang="de-DE" sz="2400" dirty="0">
                <a:solidFill>
                  <a:srgbClr val="C00000"/>
                </a:solidFill>
              </a:rPr>
              <a:t>					 -½		</a:t>
            </a:r>
            <a:r>
              <a:rPr lang="de-DE" sz="2400" dirty="0" smtClean="0">
                <a:solidFill>
                  <a:srgbClr val="C00000"/>
                </a:solidFill>
              </a:rPr>
              <a:t>-½</a:t>
            </a:r>
            <a:r>
              <a:rPr lang="de-DE" sz="2400" dirty="0">
                <a:solidFill>
                  <a:srgbClr val="C00000"/>
                </a:solidFill>
              </a:rPr>
              <a:t>					 +</a:t>
            </a:r>
            <a:r>
              <a:rPr lang="de-DE" sz="2400" dirty="0" smtClean="0">
                <a:solidFill>
                  <a:srgbClr val="C00000"/>
                </a:solidFill>
              </a:rPr>
              <a:t>½</a:t>
            </a:r>
          </a:p>
          <a:p>
            <a:pPr>
              <a:lnSpc>
                <a:spcPct val="110000"/>
              </a:lnSpc>
              <a:buNone/>
            </a:pPr>
            <a:r>
              <a:rPr lang="de-DE" sz="2400" dirty="0" smtClean="0">
                <a:solidFill>
                  <a:srgbClr val="C00000"/>
                </a:solidFill>
              </a:rPr>
              <a:t> 	</a:t>
            </a:r>
            <a:r>
              <a:rPr lang="de-DE" sz="2400" dirty="0">
                <a:solidFill>
                  <a:srgbClr val="C00000"/>
                </a:solidFill>
              </a:rPr>
              <a:t>	</a:t>
            </a:r>
            <a:r>
              <a:rPr lang="de-DE" sz="2400" dirty="0" smtClean="0">
                <a:solidFill>
                  <a:srgbClr val="C00000"/>
                </a:solidFill>
              </a:rPr>
              <a:t>	</a:t>
            </a:r>
            <a:r>
              <a:rPr lang="de-DE" sz="2400" dirty="0">
                <a:solidFill>
                  <a:srgbClr val="C00000"/>
                </a:solidFill>
              </a:rPr>
              <a:t>				 +½		</a:t>
            </a:r>
            <a:r>
              <a:rPr lang="de-DE" sz="2400" dirty="0" smtClean="0">
                <a:solidFill>
                  <a:srgbClr val="C00000"/>
                </a:solidFill>
              </a:rPr>
              <a:t>	</a:t>
            </a:r>
            <a:r>
              <a:rPr lang="de-DE" sz="2400" dirty="0">
                <a:solidFill>
                  <a:srgbClr val="C00000"/>
                </a:solidFill>
              </a:rPr>
              <a:t>				 -</a:t>
            </a:r>
            <a:r>
              <a:rPr lang="de-DE" sz="2400" dirty="0" smtClean="0">
                <a:solidFill>
                  <a:srgbClr val="C00000"/>
                </a:solidFill>
              </a:rPr>
              <a:t>½</a:t>
            </a:r>
            <a:br>
              <a:rPr lang="de-DE" sz="2400" dirty="0" smtClean="0">
                <a:solidFill>
                  <a:srgbClr val="C00000"/>
                </a:solidFill>
              </a:rPr>
            </a:br>
            <a:r>
              <a:rPr lang="de-DE" sz="2400" dirty="0">
                <a:solidFill>
                  <a:srgbClr val="C00000"/>
                </a:solidFill>
              </a:rPr>
              <a:t>						 +½							 </a:t>
            </a:r>
            <a:r>
              <a:rPr lang="de-DE" sz="2400" dirty="0" smtClean="0">
                <a:solidFill>
                  <a:srgbClr val="C00000"/>
                </a:solidFill>
              </a:rPr>
              <a:t>-½</a:t>
            </a:r>
            <a:endParaRPr lang="de-DE" sz="2400" dirty="0"/>
          </a:p>
          <a:p>
            <a:pPr>
              <a:lnSpc>
                <a:spcPct val="110000"/>
              </a:lnSpc>
              <a:buNone/>
            </a:pPr>
            <a:r>
              <a:rPr lang="de-DE" sz="2400" dirty="0" err="1">
                <a:solidFill>
                  <a:srgbClr val="FFC000"/>
                </a:solidFill>
              </a:rPr>
              <a:t>Conservation</a:t>
            </a:r>
            <a:r>
              <a:rPr lang="de-DE" sz="2400" dirty="0">
                <a:solidFill>
                  <a:srgbClr val="FFC000"/>
                </a:solidFill>
              </a:rPr>
              <a:t> </a:t>
            </a:r>
            <a:r>
              <a:rPr lang="de-DE" sz="2400" dirty="0" smtClean="0">
                <a:solidFill>
                  <a:srgbClr val="FFC000"/>
                </a:solidFill>
              </a:rPr>
              <a:t>of </a:t>
            </a:r>
            <a:r>
              <a:rPr lang="de-DE" sz="2400" dirty="0" err="1" smtClean="0">
                <a:solidFill>
                  <a:srgbClr val="FFC000"/>
                </a:solidFill>
              </a:rPr>
              <a:t>weak</a:t>
            </a:r>
            <a:r>
              <a:rPr lang="de-DE" sz="2400" dirty="0" smtClean="0">
                <a:solidFill>
                  <a:srgbClr val="FFC000"/>
                </a:solidFill>
              </a:rPr>
              <a:t> </a:t>
            </a:r>
            <a:r>
              <a:rPr lang="de-DE" sz="2400" dirty="0" err="1" smtClean="0">
                <a:solidFill>
                  <a:srgbClr val="FFC000"/>
                </a:solidFill>
              </a:rPr>
              <a:t>charge</a:t>
            </a:r>
            <a:r>
              <a:rPr lang="de-DE" sz="2400" dirty="0" smtClean="0">
                <a:solidFill>
                  <a:srgbClr val="FFC000"/>
                </a:solidFill>
              </a:rPr>
              <a:t> </a:t>
            </a:r>
            <a:r>
              <a:rPr lang="de-DE" sz="2400" dirty="0" err="1" smtClean="0">
                <a:solidFill>
                  <a:srgbClr val="FFC000"/>
                </a:solidFill>
              </a:rPr>
              <a:t>requires</a:t>
            </a:r>
            <a:r>
              <a:rPr lang="de-DE" sz="2400" dirty="0" smtClean="0">
                <a:solidFill>
                  <a:srgbClr val="FFC000"/>
                </a:solidFill>
              </a:rPr>
              <a:t> </a:t>
            </a:r>
            <a:r>
              <a:rPr lang="de-DE" sz="2400" dirty="0" err="1">
                <a:solidFill>
                  <a:srgbClr val="FFC000"/>
                </a:solidFill>
              </a:rPr>
              <a:t>presence</a:t>
            </a:r>
            <a:r>
              <a:rPr lang="de-DE" sz="2400" dirty="0">
                <a:solidFill>
                  <a:srgbClr val="FFC000"/>
                </a:solidFill>
              </a:rPr>
              <a:t> of </a:t>
            </a:r>
            <a:r>
              <a:rPr lang="de-DE" sz="2400" dirty="0" err="1" smtClean="0">
                <a:solidFill>
                  <a:srgbClr val="FFC000"/>
                </a:solidFill>
              </a:rPr>
              <a:t>neutrinos</a:t>
            </a:r>
            <a:r>
              <a:rPr lang="de-DE" sz="2400" dirty="0">
                <a:solidFill>
                  <a:srgbClr val="FFC000"/>
                </a:solidFill>
              </a:rPr>
              <a:t/>
            </a:r>
            <a:br>
              <a:rPr lang="de-DE" sz="2400" dirty="0">
                <a:solidFill>
                  <a:srgbClr val="FFC000"/>
                </a:solidFill>
              </a:rPr>
            </a:br>
            <a:r>
              <a:rPr lang="de-DE" sz="2400" dirty="0" smtClean="0">
                <a:solidFill>
                  <a:srgbClr val="FFC000"/>
                </a:solidFill>
              </a:rPr>
              <a:t>(</a:t>
            </a:r>
            <a:r>
              <a:rPr lang="de-DE" sz="2400" dirty="0" err="1" smtClean="0">
                <a:solidFill>
                  <a:srgbClr val="FFC000"/>
                </a:solidFill>
              </a:rPr>
              <a:t>Lepton</a:t>
            </a:r>
            <a:r>
              <a:rPr lang="de-DE" sz="2400" dirty="0" smtClean="0">
                <a:solidFill>
                  <a:srgbClr val="FFC000"/>
                </a:solidFill>
              </a:rPr>
              <a:t> </a:t>
            </a:r>
            <a:r>
              <a:rPr lang="de-DE" sz="2400" dirty="0" err="1" smtClean="0">
                <a:solidFill>
                  <a:srgbClr val="FFC000"/>
                </a:solidFill>
              </a:rPr>
              <a:t>number</a:t>
            </a:r>
            <a:r>
              <a:rPr lang="de-DE" sz="2400" dirty="0" smtClean="0">
                <a:solidFill>
                  <a:srgbClr val="FFC000"/>
                </a:solidFill>
              </a:rPr>
              <a:t> </a:t>
            </a:r>
            <a:r>
              <a:rPr lang="de-DE" sz="2400" dirty="0" err="1" smtClean="0">
                <a:solidFill>
                  <a:srgbClr val="FFC000"/>
                </a:solidFill>
              </a:rPr>
              <a:t>concept</a:t>
            </a:r>
            <a:r>
              <a:rPr lang="de-DE" sz="2400" dirty="0" smtClean="0">
                <a:solidFill>
                  <a:srgbClr val="FFC000"/>
                </a:solidFill>
              </a:rPr>
              <a:t> not </a:t>
            </a:r>
            <a:r>
              <a:rPr lang="de-DE" sz="2400" dirty="0" err="1" smtClean="0">
                <a:solidFill>
                  <a:srgbClr val="FFC000"/>
                </a:solidFill>
              </a:rPr>
              <a:t>needed</a:t>
            </a:r>
            <a:r>
              <a:rPr lang="de-DE" sz="2400" dirty="0" smtClean="0">
                <a:solidFill>
                  <a:srgbClr val="FFC000"/>
                </a:solidFill>
              </a:rPr>
              <a:t>, </a:t>
            </a:r>
            <a:r>
              <a:rPr lang="de-DE" sz="2400" dirty="0" err="1" smtClean="0">
                <a:solidFill>
                  <a:srgbClr val="FFC000"/>
                </a:solidFill>
              </a:rPr>
              <a:t>charge</a:t>
            </a:r>
            <a:r>
              <a:rPr lang="de-DE" sz="2400" dirty="0" smtClean="0">
                <a:solidFill>
                  <a:srgbClr val="FFC000"/>
                </a:solidFill>
              </a:rPr>
              <a:t> </a:t>
            </a:r>
            <a:r>
              <a:rPr lang="de-DE" sz="2400" dirty="0" err="1" smtClean="0">
                <a:solidFill>
                  <a:srgbClr val="FFC000"/>
                </a:solidFill>
              </a:rPr>
              <a:t>conservation</a:t>
            </a:r>
            <a:r>
              <a:rPr lang="de-DE" sz="2400" dirty="0" smtClean="0">
                <a:solidFill>
                  <a:srgbClr val="FFC000"/>
                </a:solidFill>
              </a:rPr>
              <a:t> </a:t>
            </a:r>
            <a:r>
              <a:rPr lang="de-DE" sz="2400" dirty="0" err="1" smtClean="0">
                <a:solidFill>
                  <a:srgbClr val="FFC000"/>
                </a:solidFill>
              </a:rPr>
              <a:t>does</a:t>
            </a:r>
            <a:r>
              <a:rPr lang="de-DE" sz="2400" dirty="0" smtClean="0">
                <a:solidFill>
                  <a:srgbClr val="FFC000"/>
                </a:solidFill>
              </a:rPr>
              <a:t> </a:t>
            </a:r>
            <a:r>
              <a:rPr lang="de-DE" sz="2400" dirty="0" err="1" smtClean="0">
                <a:solidFill>
                  <a:srgbClr val="FFC000"/>
                </a:solidFill>
              </a:rPr>
              <a:t>it</a:t>
            </a:r>
            <a:r>
              <a:rPr lang="de-DE" sz="2400" dirty="0" smtClean="0">
                <a:solidFill>
                  <a:srgbClr val="FFC000"/>
                </a:solidFill>
              </a:rPr>
              <a:t>)</a:t>
            </a:r>
            <a:endParaRPr lang="de-DE" sz="2400" dirty="0">
              <a:solidFill>
                <a:srgbClr val="FFC000"/>
              </a:solidFill>
            </a:endParaRPr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1905000" y="1628800"/>
            <a:ext cx="2289175" cy="1056967"/>
            <a:chOff x="4195" y="2931"/>
            <a:chExt cx="1316" cy="587"/>
          </a:xfrm>
        </p:grpSpPr>
        <p:sp>
          <p:nvSpPr>
            <p:cNvPr id="5" name="Text Box 10"/>
            <p:cNvSpPr txBox="1">
              <a:spLocks noChangeArrowheads="1"/>
            </p:cNvSpPr>
            <p:nvPr/>
          </p:nvSpPr>
          <p:spPr bwMode="auto">
            <a:xfrm>
              <a:off x="4195" y="2931"/>
              <a:ext cx="1316" cy="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629" tIns="50813" rIns="101629" bIns="50813">
              <a:spAutoFit/>
            </a:bodyPr>
            <a:lstStyle/>
            <a:p>
              <a:pPr defTabSz="1017588">
                <a:spcBef>
                  <a:spcPct val="50000"/>
                </a:spcBef>
                <a:defRPr/>
              </a:pP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p                           </a:t>
              </a:r>
              <a: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  <a:t>n</a:t>
              </a:r>
              <a:b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</a:b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                    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W</a:t>
              </a:r>
              <a:r>
                <a:rPr kumimoji="1" lang="de-DE" sz="2000" b="1" kern="0" baseline="3000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+</a:t>
              </a:r>
              <a:r>
                <a:rPr kumimoji="1" lang="de-DE" sz="2000" kern="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/>
              </a:r>
              <a:b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</a:br>
              <a:r>
                <a:rPr kumimoji="1" lang="de-DE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r>
                <a:rPr kumimoji="1" lang="de-DE" sz="2000" b="1" kern="0" baseline="3000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-</a:t>
              </a: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                         </a:t>
              </a:r>
              <a:r>
                <a:rPr kumimoji="1" lang="de-DE" sz="2200" kern="0" dirty="0">
                  <a:solidFill>
                    <a:srgbClr val="000000"/>
                  </a:solidFill>
                  <a:latin typeface="Symbol" pitchFamily="18" charset="2"/>
                  <a:cs typeface="Arial" pitchFamily="34" charset="0"/>
                </a:rPr>
                <a:t>n</a:t>
              </a:r>
              <a:r>
                <a:rPr kumimoji="1" lang="de-DE" sz="2000" b="1" kern="0" baseline="-25000" dirty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endParaRPr kumimoji="1" lang="de-DE" sz="2000" kern="0" dirty="0">
                <a:solidFill>
                  <a:srgbClr val="000000"/>
                </a:solidFill>
                <a:latin typeface="Symbol" pitchFamily="18" charset="2"/>
                <a:cs typeface="Arial" pitchFamily="34" charset="0"/>
              </a:endParaRPr>
            </a:p>
          </p:txBody>
        </p:sp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4403" y="3058"/>
              <a:ext cx="801" cy="308"/>
              <a:chOff x="4422" y="3072"/>
              <a:chExt cx="877" cy="336"/>
            </a:xfrm>
          </p:grpSpPr>
          <p:sp>
            <p:nvSpPr>
              <p:cNvPr id="7" name="Line 12"/>
              <p:cNvSpPr>
                <a:spLocks noChangeShapeType="1"/>
              </p:cNvSpPr>
              <p:nvPr/>
            </p:nvSpPr>
            <p:spPr bwMode="auto">
              <a:xfrm>
                <a:off x="4435" y="3072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8" name="Line 13"/>
              <p:cNvSpPr>
                <a:spLocks noChangeShapeType="1"/>
              </p:cNvSpPr>
              <p:nvPr/>
            </p:nvSpPr>
            <p:spPr bwMode="auto">
              <a:xfrm>
                <a:off x="4422" y="3113"/>
                <a:ext cx="877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9" name="Line 14"/>
              <p:cNvSpPr>
                <a:spLocks noChangeShapeType="1"/>
              </p:cNvSpPr>
              <p:nvPr/>
            </p:nvSpPr>
            <p:spPr bwMode="auto">
              <a:xfrm>
                <a:off x="4435" y="3158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0" name="Line 15"/>
              <p:cNvSpPr>
                <a:spLocks noChangeShapeType="1"/>
              </p:cNvSpPr>
              <p:nvPr/>
            </p:nvSpPr>
            <p:spPr bwMode="auto">
              <a:xfrm>
                <a:off x="4435" y="3408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1" name="Line 16"/>
              <p:cNvSpPr>
                <a:spLocks noChangeShapeType="1"/>
              </p:cNvSpPr>
              <p:nvPr/>
            </p:nvSpPr>
            <p:spPr bwMode="auto">
              <a:xfrm flipH="1" flipV="1">
                <a:off x="4774" y="3147"/>
                <a:ext cx="230" cy="26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5076056" y="1628800"/>
            <a:ext cx="2289175" cy="1056967"/>
            <a:chOff x="4195" y="2931"/>
            <a:chExt cx="1316" cy="587"/>
          </a:xfrm>
        </p:grpSpPr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4195" y="2931"/>
              <a:ext cx="1316" cy="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629" tIns="50813" rIns="101629" bIns="50813">
              <a:spAutoFit/>
            </a:bodyPr>
            <a:lstStyle/>
            <a:p>
              <a:pPr defTabSz="1017588">
                <a:spcBef>
                  <a:spcPct val="50000"/>
                </a:spcBef>
                <a:defRPr/>
              </a:pP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p                           </a:t>
              </a:r>
              <a: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  <a:t>n</a:t>
              </a:r>
              <a:b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</a:b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                    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W</a:t>
              </a:r>
              <a:r>
                <a:rPr kumimoji="1" lang="de-DE" sz="2000" b="1" kern="0" baseline="3000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-</a:t>
              </a:r>
              <a:r>
                <a:rPr kumimoji="1" lang="de-DE" sz="2000" kern="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/>
              </a:r>
              <a:b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</a:br>
              <a:r>
                <a:rPr kumimoji="1" lang="de-DE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r>
                <a:rPr kumimoji="1" lang="de-DE" sz="2000" b="1" kern="0" baseline="3000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-</a:t>
              </a: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                         </a:t>
              </a:r>
              <a:r>
                <a:rPr kumimoji="1" lang="de-DE" sz="2200" kern="0" dirty="0">
                  <a:solidFill>
                    <a:srgbClr val="000000"/>
                  </a:solidFill>
                  <a:latin typeface="Symbol" pitchFamily="18" charset="2"/>
                  <a:cs typeface="Arial" pitchFamily="34" charset="0"/>
                </a:rPr>
                <a:t>n</a:t>
              </a:r>
              <a:r>
                <a:rPr kumimoji="1" lang="de-DE" sz="2000" b="1" kern="0" baseline="-25000" dirty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endParaRPr kumimoji="1" lang="de-DE" sz="2000" kern="0" dirty="0">
                <a:solidFill>
                  <a:srgbClr val="000000"/>
                </a:solidFill>
                <a:latin typeface="Symbol" pitchFamily="18" charset="2"/>
                <a:cs typeface="Arial" pitchFamily="34" charset="0"/>
              </a:endParaRPr>
            </a:p>
          </p:txBody>
        </p:sp>
        <p:grpSp>
          <p:nvGrpSpPr>
            <p:cNvPr id="14" name="Group 11"/>
            <p:cNvGrpSpPr>
              <a:grpSpLocks/>
            </p:cNvGrpSpPr>
            <p:nvPr/>
          </p:nvGrpSpPr>
          <p:grpSpPr bwMode="auto">
            <a:xfrm>
              <a:off x="4403" y="3058"/>
              <a:ext cx="801" cy="308"/>
              <a:chOff x="4422" y="3072"/>
              <a:chExt cx="877" cy="336"/>
            </a:xfrm>
          </p:grpSpPr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>
                <a:off x="4435" y="3072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6" name="Line 13"/>
              <p:cNvSpPr>
                <a:spLocks noChangeShapeType="1"/>
              </p:cNvSpPr>
              <p:nvPr/>
            </p:nvSpPr>
            <p:spPr bwMode="auto">
              <a:xfrm>
                <a:off x="4422" y="3113"/>
                <a:ext cx="877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>
                <a:off x="4435" y="3158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8" name="Line 15"/>
              <p:cNvSpPr>
                <a:spLocks noChangeShapeType="1"/>
              </p:cNvSpPr>
              <p:nvPr/>
            </p:nvSpPr>
            <p:spPr bwMode="auto">
              <a:xfrm>
                <a:off x="4435" y="3408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 flipV="1">
                <a:off x="4693" y="3158"/>
                <a:ext cx="227" cy="25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20" name="Group 9"/>
          <p:cNvGrpSpPr>
            <a:grpSpLocks/>
          </p:cNvGrpSpPr>
          <p:nvPr/>
        </p:nvGrpSpPr>
        <p:grpSpPr bwMode="auto">
          <a:xfrm>
            <a:off x="1835696" y="3068960"/>
            <a:ext cx="2289175" cy="1087578"/>
            <a:chOff x="4195" y="2931"/>
            <a:chExt cx="1316" cy="604"/>
          </a:xfrm>
        </p:grpSpPr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>
              <a:off x="4195" y="2931"/>
              <a:ext cx="1316" cy="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629" tIns="50813" rIns="101629" bIns="50813">
              <a:spAutoFit/>
            </a:bodyPr>
            <a:lstStyle/>
            <a:p>
              <a:pPr defTabSz="457200"/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p                           </a:t>
              </a:r>
              <a: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  <a:t>n</a:t>
              </a:r>
              <a:b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</a:b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                    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W</a:t>
              </a:r>
              <a:r>
                <a:rPr kumimoji="1" lang="de-DE" sz="2000" b="1" kern="0" baseline="3000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+</a:t>
              </a:r>
              <a:r>
                <a:rPr kumimoji="1" lang="de-DE" sz="2000" kern="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br>
                <a:rPr kumimoji="1" lang="de-DE" sz="2000" kern="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</a:br>
              <a:r>
                <a:rPr lang="de-DE" sz="2400" dirty="0" smtClean="0">
                  <a:solidFill>
                    <a:prstClr val="black"/>
                  </a:solidFill>
                  <a:latin typeface="Symbol"/>
                </a:rPr>
                <a:t>`</a:t>
              </a:r>
              <a:r>
                <a:rPr kumimoji="1" lang="de-DE" sz="2200" kern="0" dirty="0" smtClean="0">
                  <a:solidFill>
                    <a:srgbClr val="000000"/>
                  </a:solidFill>
                  <a:latin typeface="Symbol" pitchFamily="18" charset="2"/>
                  <a:cs typeface="Arial" pitchFamily="34" charset="0"/>
                </a:rPr>
                <a:t>n</a:t>
              </a:r>
              <a:r>
                <a:rPr kumimoji="1" lang="de-DE" sz="2000" b="1" kern="0" baseline="-25000" dirty="0" smtClean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r>
                <a:rPr kumimoji="1" lang="de-DE" sz="2000" kern="0" dirty="0" smtClean="0">
                  <a:solidFill>
                    <a:srgbClr val="000000"/>
                  </a:solidFill>
                  <a:latin typeface="Symbol" pitchFamily="18" charset="2"/>
                  <a:cs typeface="Arial" pitchFamily="34" charset="0"/>
                </a:rPr>
                <a:t>                    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r>
                <a:rPr kumimoji="1" lang="de-DE" sz="2000" b="1" kern="0" baseline="3000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+</a:t>
              </a:r>
              <a:endParaRPr kumimoji="1" lang="de-DE" sz="2000" kern="0" dirty="0">
                <a:solidFill>
                  <a:srgbClr val="000000"/>
                </a:solidFill>
                <a:latin typeface="Symbol" pitchFamily="18" charset="2"/>
                <a:cs typeface="Arial" pitchFamily="34" charset="0"/>
              </a:endParaRPr>
            </a:p>
          </p:txBody>
        </p:sp>
        <p:grpSp>
          <p:nvGrpSpPr>
            <p:cNvPr id="22" name="Group 11"/>
            <p:cNvGrpSpPr>
              <a:grpSpLocks/>
            </p:cNvGrpSpPr>
            <p:nvPr/>
          </p:nvGrpSpPr>
          <p:grpSpPr bwMode="auto">
            <a:xfrm>
              <a:off x="4403" y="3058"/>
              <a:ext cx="801" cy="308"/>
              <a:chOff x="4422" y="3072"/>
              <a:chExt cx="877" cy="336"/>
            </a:xfrm>
          </p:grpSpPr>
          <p:sp>
            <p:nvSpPr>
              <p:cNvPr id="23" name="Line 12"/>
              <p:cNvSpPr>
                <a:spLocks noChangeShapeType="1"/>
              </p:cNvSpPr>
              <p:nvPr/>
            </p:nvSpPr>
            <p:spPr bwMode="auto">
              <a:xfrm>
                <a:off x="4435" y="3072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24" name="Line 13"/>
              <p:cNvSpPr>
                <a:spLocks noChangeShapeType="1"/>
              </p:cNvSpPr>
              <p:nvPr/>
            </p:nvSpPr>
            <p:spPr bwMode="auto">
              <a:xfrm>
                <a:off x="4422" y="3113"/>
                <a:ext cx="877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25" name="Line 14"/>
              <p:cNvSpPr>
                <a:spLocks noChangeShapeType="1"/>
              </p:cNvSpPr>
              <p:nvPr/>
            </p:nvSpPr>
            <p:spPr bwMode="auto">
              <a:xfrm>
                <a:off x="4435" y="3158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26" name="Line 15"/>
              <p:cNvSpPr>
                <a:spLocks noChangeShapeType="1"/>
              </p:cNvSpPr>
              <p:nvPr/>
            </p:nvSpPr>
            <p:spPr bwMode="auto">
              <a:xfrm>
                <a:off x="4435" y="3408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27" name="Line 16"/>
              <p:cNvSpPr>
                <a:spLocks noChangeShapeType="1"/>
              </p:cNvSpPr>
              <p:nvPr/>
            </p:nvSpPr>
            <p:spPr bwMode="auto">
              <a:xfrm flipH="1" flipV="1">
                <a:off x="4774" y="3147"/>
                <a:ext cx="230" cy="26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28" name="Group 9"/>
          <p:cNvGrpSpPr>
            <a:grpSpLocks/>
          </p:cNvGrpSpPr>
          <p:nvPr/>
        </p:nvGrpSpPr>
        <p:grpSpPr bwMode="auto">
          <a:xfrm>
            <a:off x="5076056" y="3068962"/>
            <a:ext cx="2289175" cy="1087578"/>
            <a:chOff x="4195" y="2931"/>
            <a:chExt cx="1316" cy="604"/>
          </a:xfrm>
        </p:grpSpPr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195" y="2931"/>
              <a:ext cx="1316" cy="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629" tIns="50813" rIns="101629" bIns="50813">
              <a:spAutoFit/>
            </a:bodyPr>
            <a:lstStyle/>
            <a:p>
              <a:pPr defTabSz="457200"/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p                           </a:t>
              </a:r>
              <a: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  <a:t>n</a:t>
              </a:r>
              <a:b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</a:b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                    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W</a:t>
              </a:r>
              <a:r>
                <a:rPr kumimoji="1" lang="de-DE" sz="2000" b="1" kern="0" baseline="3000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-</a:t>
              </a:r>
              <a:r>
                <a:rPr kumimoji="1" lang="de-DE" sz="2000" kern="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br>
                <a:rPr kumimoji="1" lang="de-DE" sz="2000" kern="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</a:br>
              <a:r>
                <a:rPr lang="de-DE" sz="2400" dirty="0" smtClean="0">
                  <a:solidFill>
                    <a:prstClr val="black"/>
                  </a:solidFill>
                  <a:latin typeface="Symbol"/>
                </a:rPr>
                <a:t>`</a:t>
              </a:r>
              <a:r>
                <a:rPr kumimoji="1" lang="de-DE" sz="2200" kern="0" dirty="0" smtClean="0">
                  <a:solidFill>
                    <a:srgbClr val="000000"/>
                  </a:solidFill>
                  <a:latin typeface="Symbol" pitchFamily="18" charset="2"/>
                  <a:cs typeface="Arial" pitchFamily="34" charset="0"/>
                </a:rPr>
                <a:t>n</a:t>
              </a:r>
              <a:r>
                <a:rPr kumimoji="1" lang="de-DE" sz="2000" b="1" kern="0" baseline="-25000" dirty="0" smtClean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r>
                <a:rPr kumimoji="1" lang="de-DE" sz="2000" kern="0" dirty="0" smtClean="0">
                  <a:solidFill>
                    <a:srgbClr val="000000"/>
                  </a:solidFill>
                  <a:latin typeface="Symbol" pitchFamily="18" charset="2"/>
                  <a:cs typeface="Arial" pitchFamily="34" charset="0"/>
                </a:rPr>
                <a:t>                    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r>
                <a:rPr kumimoji="1" lang="de-DE" sz="2000" b="1" kern="0" baseline="3000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+</a:t>
              </a:r>
              <a:endParaRPr kumimoji="1" lang="de-DE" sz="2000" kern="0" dirty="0">
                <a:solidFill>
                  <a:srgbClr val="000000"/>
                </a:solidFill>
                <a:latin typeface="Symbol" pitchFamily="18" charset="2"/>
                <a:cs typeface="Arial" pitchFamily="34" charset="0"/>
              </a:endParaRPr>
            </a:p>
          </p:txBody>
        </p:sp>
        <p:grpSp>
          <p:nvGrpSpPr>
            <p:cNvPr id="29" name="Group 11"/>
            <p:cNvGrpSpPr>
              <a:grpSpLocks/>
            </p:cNvGrpSpPr>
            <p:nvPr/>
          </p:nvGrpSpPr>
          <p:grpSpPr bwMode="auto">
            <a:xfrm>
              <a:off x="4403" y="3058"/>
              <a:ext cx="801" cy="308"/>
              <a:chOff x="4422" y="3072"/>
              <a:chExt cx="877" cy="336"/>
            </a:xfrm>
          </p:grpSpPr>
          <p:sp>
            <p:nvSpPr>
              <p:cNvPr id="32" name="Line 12"/>
              <p:cNvSpPr>
                <a:spLocks noChangeShapeType="1"/>
              </p:cNvSpPr>
              <p:nvPr/>
            </p:nvSpPr>
            <p:spPr bwMode="auto">
              <a:xfrm>
                <a:off x="4435" y="3072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33" name="Line 13"/>
              <p:cNvSpPr>
                <a:spLocks noChangeShapeType="1"/>
              </p:cNvSpPr>
              <p:nvPr/>
            </p:nvSpPr>
            <p:spPr bwMode="auto">
              <a:xfrm>
                <a:off x="4422" y="3113"/>
                <a:ext cx="877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34" name="Line 14"/>
              <p:cNvSpPr>
                <a:spLocks noChangeShapeType="1"/>
              </p:cNvSpPr>
              <p:nvPr/>
            </p:nvSpPr>
            <p:spPr bwMode="auto">
              <a:xfrm>
                <a:off x="4435" y="3158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35" name="Line 15"/>
              <p:cNvSpPr>
                <a:spLocks noChangeShapeType="1"/>
              </p:cNvSpPr>
              <p:nvPr/>
            </p:nvSpPr>
            <p:spPr bwMode="auto">
              <a:xfrm>
                <a:off x="4435" y="3408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36" name="Line 16"/>
              <p:cNvSpPr>
                <a:spLocks noChangeShapeType="1"/>
              </p:cNvSpPr>
              <p:nvPr/>
            </p:nvSpPr>
            <p:spPr bwMode="auto">
              <a:xfrm flipV="1">
                <a:off x="4774" y="3158"/>
                <a:ext cx="141" cy="25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31" name="Group 9"/>
          <p:cNvGrpSpPr>
            <a:grpSpLocks/>
          </p:cNvGrpSpPr>
          <p:nvPr/>
        </p:nvGrpSpPr>
        <p:grpSpPr bwMode="auto">
          <a:xfrm>
            <a:off x="1907704" y="4512397"/>
            <a:ext cx="2289175" cy="1364875"/>
            <a:chOff x="4195" y="2931"/>
            <a:chExt cx="1316" cy="758"/>
          </a:xfrm>
        </p:grpSpPr>
        <p:sp>
          <p:nvSpPr>
            <p:cNvPr id="38" name="Text Box 10"/>
            <p:cNvSpPr txBox="1">
              <a:spLocks noChangeArrowheads="1"/>
            </p:cNvSpPr>
            <p:nvPr/>
          </p:nvSpPr>
          <p:spPr bwMode="auto">
            <a:xfrm>
              <a:off x="4195" y="2931"/>
              <a:ext cx="1316" cy="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629" tIns="50813" rIns="101629" bIns="50813">
              <a:spAutoFit/>
            </a:bodyPr>
            <a:lstStyle/>
            <a:p>
              <a:pPr defTabSz="457200"/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p                           </a:t>
              </a:r>
              <a: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  <a:t>n</a:t>
              </a:r>
              <a:b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</a:b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                    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W</a:t>
              </a:r>
              <a:r>
                <a:rPr kumimoji="1" lang="de-DE" sz="2000" b="1" kern="0" baseline="3000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+</a:t>
              </a:r>
              <a:r>
                <a:rPr kumimoji="1" lang="de-DE" sz="2000" kern="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br>
                <a:rPr kumimoji="1" lang="de-DE" sz="2000" kern="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</a:br>
              <a:r>
                <a:rPr kumimoji="1" lang="de-DE" sz="2000" kern="0" dirty="0" smtClean="0">
                  <a:solidFill>
                    <a:srgbClr val="000000"/>
                  </a:solidFill>
                  <a:latin typeface="Symbol" pitchFamily="18" charset="2"/>
                  <a:cs typeface="Arial" pitchFamily="34" charset="0"/>
                </a:rPr>
                <a:t>                          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r>
                <a:rPr kumimoji="1" lang="de-DE" sz="2000" b="1" kern="0" baseline="3000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+</a:t>
              </a:r>
              <a:r>
                <a:rPr lang="de-DE" sz="2000" dirty="0" smtClean="0">
                  <a:solidFill>
                    <a:prstClr val="black"/>
                  </a:solidFill>
                  <a:latin typeface="Symbol"/>
                </a:rPr>
                <a:t> </a:t>
              </a:r>
              <a:br>
                <a:rPr lang="de-DE" sz="2000" dirty="0" smtClean="0">
                  <a:solidFill>
                    <a:prstClr val="black"/>
                  </a:solidFill>
                  <a:latin typeface="Symbol"/>
                </a:rPr>
              </a:br>
              <a:r>
                <a:rPr lang="de-DE" sz="2000" dirty="0" smtClean="0">
                  <a:solidFill>
                    <a:prstClr val="black"/>
                  </a:solidFill>
                  <a:latin typeface="Symbol"/>
                </a:rPr>
                <a:t>                           </a:t>
              </a:r>
              <a:r>
                <a:rPr kumimoji="1" lang="de-DE" sz="2000" kern="0" dirty="0" smtClean="0">
                  <a:solidFill>
                    <a:srgbClr val="000000"/>
                  </a:solidFill>
                  <a:latin typeface="Symbol" pitchFamily="18" charset="2"/>
                  <a:cs typeface="Arial" pitchFamily="34" charset="0"/>
                </a:rPr>
                <a:t>n</a:t>
              </a:r>
              <a:r>
                <a:rPr kumimoji="1" lang="de-DE" sz="2000" b="1" kern="0" baseline="-25000" dirty="0" smtClean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endParaRPr kumimoji="1" lang="de-DE" sz="2000" kern="0" dirty="0">
                <a:solidFill>
                  <a:srgbClr val="000000"/>
                </a:solidFill>
                <a:latin typeface="Symbol" pitchFamily="18" charset="2"/>
                <a:cs typeface="Arial" pitchFamily="34" charset="0"/>
              </a:endParaRPr>
            </a:p>
          </p:txBody>
        </p:sp>
        <p:grpSp>
          <p:nvGrpSpPr>
            <p:cNvPr id="37" name="Group 11"/>
            <p:cNvGrpSpPr>
              <a:grpSpLocks/>
            </p:cNvGrpSpPr>
            <p:nvPr/>
          </p:nvGrpSpPr>
          <p:grpSpPr bwMode="auto">
            <a:xfrm>
              <a:off x="4403" y="3058"/>
              <a:ext cx="801" cy="308"/>
              <a:chOff x="4422" y="3072"/>
              <a:chExt cx="877" cy="336"/>
            </a:xfrm>
          </p:grpSpPr>
          <p:sp>
            <p:nvSpPr>
              <p:cNvPr id="40" name="Line 12"/>
              <p:cNvSpPr>
                <a:spLocks noChangeShapeType="1"/>
              </p:cNvSpPr>
              <p:nvPr/>
            </p:nvSpPr>
            <p:spPr bwMode="auto">
              <a:xfrm>
                <a:off x="4435" y="3072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41" name="Line 13"/>
              <p:cNvSpPr>
                <a:spLocks noChangeShapeType="1"/>
              </p:cNvSpPr>
              <p:nvPr/>
            </p:nvSpPr>
            <p:spPr bwMode="auto">
              <a:xfrm>
                <a:off x="4422" y="3113"/>
                <a:ext cx="877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42" name="Line 14"/>
              <p:cNvSpPr>
                <a:spLocks noChangeShapeType="1"/>
              </p:cNvSpPr>
              <p:nvPr/>
            </p:nvSpPr>
            <p:spPr bwMode="auto">
              <a:xfrm>
                <a:off x="4435" y="3158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43" name="Line 15"/>
              <p:cNvSpPr>
                <a:spLocks noChangeShapeType="1"/>
              </p:cNvSpPr>
              <p:nvPr/>
            </p:nvSpPr>
            <p:spPr bwMode="auto">
              <a:xfrm>
                <a:off x="5004" y="3408"/>
                <a:ext cx="295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44" name="Line 16"/>
              <p:cNvSpPr>
                <a:spLocks noChangeShapeType="1"/>
              </p:cNvSpPr>
              <p:nvPr/>
            </p:nvSpPr>
            <p:spPr bwMode="auto">
              <a:xfrm flipH="1" flipV="1">
                <a:off x="4774" y="3147"/>
                <a:ext cx="230" cy="26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45" name="Line 15"/>
          <p:cNvSpPr>
            <a:spLocks noChangeShapeType="1"/>
          </p:cNvSpPr>
          <p:nvPr/>
        </p:nvSpPr>
        <p:spPr bwMode="auto">
          <a:xfrm>
            <a:off x="3167215" y="5304485"/>
            <a:ext cx="468681" cy="368856"/>
          </a:xfrm>
          <a:prstGeom prst="line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de-DE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grpSp>
        <p:nvGrpSpPr>
          <p:cNvPr id="39" name="Group 9"/>
          <p:cNvGrpSpPr>
            <a:grpSpLocks/>
          </p:cNvGrpSpPr>
          <p:nvPr/>
        </p:nvGrpSpPr>
        <p:grpSpPr bwMode="auto">
          <a:xfrm>
            <a:off x="5083596" y="4509120"/>
            <a:ext cx="2289175" cy="1364875"/>
            <a:chOff x="4195" y="2931"/>
            <a:chExt cx="1316" cy="758"/>
          </a:xfrm>
        </p:grpSpPr>
        <p:sp>
          <p:nvSpPr>
            <p:cNvPr id="47" name="Text Box 10"/>
            <p:cNvSpPr txBox="1">
              <a:spLocks noChangeArrowheads="1"/>
            </p:cNvSpPr>
            <p:nvPr/>
          </p:nvSpPr>
          <p:spPr bwMode="auto">
            <a:xfrm>
              <a:off x="4195" y="2931"/>
              <a:ext cx="1316" cy="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629" tIns="50813" rIns="101629" bIns="50813">
              <a:spAutoFit/>
            </a:bodyPr>
            <a:lstStyle/>
            <a:p>
              <a:pPr defTabSz="457200"/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n                           p</a:t>
              </a:r>
              <a: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  <a:t/>
              </a:r>
              <a:br>
                <a:rPr kumimoji="1" lang="de-DE" sz="2000" kern="0" dirty="0">
                  <a:solidFill>
                    <a:srgbClr val="000000"/>
                  </a:solidFill>
                  <a:cs typeface="Arial" pitchFamily="34" charset="0"/>
                </a:rPr>
              </a:br>
              <a:r>
                <a:rPr kumimoji="1" lang="de-DE" sz="2000" kern="0" dirty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                    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W</a:t>
              </a:r>
              <a:r>
                <a:rPr kumimoji="1" lang="de-DE" sz="2000" b="1" kern="0" baseline="3000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-</a:t>
              </a:r>
              <a:r>
                <a:rPr kumimoji="1" lang="de-DE" sz="2000" kern="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br>
                <a:rPr kumimoji="1" lang="de-DE" sz="2000" kern="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</a:br>
              <a:r>
                <a:rPr kumimoji="1" lang="de-DE" sz="2000" kern="0" dirty="0" smtClean="0">
                  <a:solidFill>
                    <a:srgbClr val="000000"/>
                  </a:solidFill>
                  <a:latin typeface="Symbol" pitchFamily="18" charset="2"/>
                  <a:cs typeface="Arial" pitchFamily="34" charset="0"/>
                </a:rPr>
                <a:t>                           </a:t>
              </a:r>
              <a:r>
                <a:rPr kumimoji="1" lang="de-DE" sz="2000" kern="0" dirty="0" smtClean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r>
                <a:rPr kumimoji="1" lang="de-DE" sz="2000" b="1" kern="0" baseline="30000" dirty="0" smtClean="0">
                  <a:solidFill>
                    <a:srgbClr val="000000"/>
                  </a:solidFill>
                  <a:latin typeface="Arial Narrow" pitchFamily="34" charset="0"/>
                  <a:cs typeface="Arial" pitchFamily="34" charset="0"/>
                </a:rPr>
                <a:t>-</a:t>
              </a:r>
              <a:r>
                <a:rPr lang="de-DE" sz="2000" dirty="0" smtClean="0">
                  <a:solidFill>
                    <a:prstClr val="black"/>
                  </a:solidFill>
                  <a:latin typeface="Symbol"/>
                </a:rPr>
                <a:t> </a:t>
              </a:r>
              <a:br>
                <a:rPr lang="de-DE" sz="2000" dirty="0" smtClean="0">
                  <a:solidFill>
                    <a:prstClr val="black"/>
                  </a:solidFill>
                  <a:latin typeface="Symbol"/>
                </a:rPr>
              </a:br>
              <a:r>
                <a:rPr lang="de-DE" sz="2000" dirty="0" smtClean="0">
                  <a:solidFill>
                    <a:prstClr val="black"/>
                  </a:solidFill>
                  <a:latin typeface="Symbol"/>
                </a:rPr>
                <a:t>                         `</a:t>
              </a:r>
              <a:r>
                <a:rPr kumimoji="1" lang="de-DE" sz="2000" kern="0" dirty="0" smtClean="0">
                  <a:solidFill>
                    <a:srgbClr val="000000"/>
                  </a:solidFill>
                  <a:latin typeface="Symbol" pitchFamily="18" charset="2"/>
                  <a:cs typeface="Arial" pitchFamily="34" charset="0"/>
                </a:rPr>
                <a:t>n</a:t>
              </a:r>
              <a:r>
                <a:rPr kumimoji="1" lang="de-DE" sz="2000" b="1" kern="0" baseline="-25000" dirty="0" smtClean="0">
                  <a:solidFill>
                    <a:srgbClr val="000000"/>
                  </a:solidFill>
                  <a:cs typeface="Arial" pitchFamily="34" charset="0"/>
                </a:rPr>
                <a:t>e</a:t>
              </a:r>
              <a:endParaRPr kumimoji="1" lang="de-DE" sz="2000" kern="0" dirty="0">
                <a:solidFill>
                  <a:srgbClr val="000000"/>
                </a:solidFill>
                <a:latin typeface="Symbol" pitchFamily="18" charset="2"/>
                <a:cs typeface="Arial" pitchFamily="34" charset="0"/>
              </a:endParaRPr>
            </a:p>
          </p:txBody>
        </p:sp>
        <p:grpSp>
          <p:nvGrpSpPr>
            <p:cNvPr id="46" name="Group 11"/>
            <p:cNvGrpSpPr>
              <a:grpSpLocks/>
            </p:cNvGrpSpPr>
            <p:nvPr/>
          </p:nvGrpSpPr>
          <p:grpSpPr bwMode="auto">
            <a:xfrm>
              <a:off x="4403" y="3058"/>
              <a:ext cx="801" cy="308"/>
              <a:chOff x="4422" y="3072"/>
              <a:chExt cx="877" cy="336"/>
            </a:xfrm>
          </p:grpSpPr>
          <p:sp>
            <p:nvSpPr>
              <p:cNvPr id="49" name="Line 12"/>
              <p:cNvSpPr>
                <a:spLocks noChangeShapeType="1"/>
              </p:cNvSpPr>
              <p:nvPr/>
            </p:nvSpPr>
            <p:spPr bwMode="auto">
              <a:xfrm>
                <a:off x="4435" y="3072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50" name="Line 13"/>
              <p:cNvSpPr>
                <a:spLocks noChangeShapeType="1"/>
              </p:cNvSpPr>
              <p:nvPr/>
            </p:nvSpPr>
            <p:spPr bwMode="auto">
              <a:xfrm>
                <a:off x="4422" y="3113"/>
                <a:ext cx="877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51" name="Line 14"/>
              <p:cNvSpPr>
                <a:spLocks noChangeShapeType="1"/>
              </p:cNvSpPr>
              <p:nvPr/>
            </p:nvSpPr>
            <p:spPr bwMode="auto">
              <a:xfrm>
                <a:off x="4435" y="3158"/>
                <a:ext cx="864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52" name="Line 15"/>
              <p:cNvSpPr>
                <a:spLocks noChangeShapeType="1"/>
              </p:cNvSpPr>
              <p:nvPr/>
            </p:nvSpPr>
            <p:spPr bwMode="auto">
              <a:xfrm>
                <a:off x="5004" y="3408"/>
                <a:ext cx="295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  <p:sp>
            <p:nvSpPr>
              <p:cNvPr id="53" name="Line 16"/>
              <p:cNvSpPr>
                <a:spLocks noChangeShapeType="1"/>
              </p:cNvSpPr>
              <p:nvPr/>
            </p:nvSpPr>
            <p:spPr bwMode="auto">
              <a:xfrm flipH="1" flipV="1">
                <a:off x="4774" y="3147"/>
                <a:ext cx="230" cy="26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kern="0">
                  <a:solidFill>
                    <a:sysClr val="windowText" lastClr="000000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54" name="Line 15"/>
          <p:cNvSpPr>
            <a:spLocks noChangeShapeType="1"/>
          </p:cNvSpPr>
          <p:nvPr/>
        </p:nvSpPr>
        <p:spPr bwMode="auto">
          <a:xfrm>
            <a:off x="6407575" y="5301208"/>
            <a:ext cx="468681" cy="368856"/>
          </a:xfrm>
          <a:prstGeom prst="line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de-DE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836585" y="739940"/>
            <a:ext cx="7504113" cy="381000"/>
          </a:xfrm>
        </p:spPr>
        <p:txBody>
          <a:bodyPr>
            <a:noAutofit/>
          </a:bodyPr>
          <a:lstStyle/>
          <a:p>
            <a:r>
              <a:rPr lang="de-DE" sz="4000" dirty="0" smtClean="0">
                <a:solidFill>
                  <a:srgbClr val="013476"/>
                </a:solidFill>
              </a:rPr>
              <a:t>4. Summary </a:t>
            </a:r>
            <a:endParaRPr lang="de-DE" sz="4000" dirty="0">
              <a:solidFill>
                <a:srgbClr val="013476"/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827584" y="1594687"/>
            <a:ext cx="5980530" cy="490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Aft>
                <a:spcPts val="600"/>
              </a:spcAft>
              <a:buClr>
                <a:srgbClr val="AFC419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400" b="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Lots of “Dos and </a:t>
            </a:r>
            <a:r>
              <a:rPr lang="en-US" sz="2400" b="0" kern="0" dirty="0" err="1" smtClean="0">
                <a:solidFill>
                  <a:srgbClr val="1F497D"/>
                </a:solidFill>
                <a:latin typeface="Arial Narrow" panose="020B0606020202030204" pitchFamily="34" charset="0"/>
              </a:rPr>
              <a:t>Dont’s</a:t>
            </a:r>
            <a:r>
              <a:rPr lang="en-US" sz="2400" b="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”</a:t>
            </a:r>
          </a:p>
          <a:p>
            <a:pPr marL="800100" lvl="1" indent="-342900"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kern="0" dirty="0" err="1" smtClean="0">
                <a:solidFill>
                  <a:srgbClr val="1F497D"/>
                </a:solidFill>
                <a:latin typeface="Arial Narrow" panose="020B0606020202030204" pitchFamily="34" charset="0"/>
              </a:rPr>
              <a:t>Conyev</a:t>
            </a:r>
            <a:r>
              <a:rPr lang="en-US" sz="200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 the real SM findings</a:t>
            </a:r>
            <a:endParaRPr lang="en-US" sz="2000" b="0" kern="0" dirty="0" smtClean="0">
              <a:solidFill>
                <a:srgbClr val="1F497D"/>
              </a:solidFill>
              <a:latin typeface="Arial Narrow" panose="020B0606020202030204" pitchFamily="34" charset="0"/>
            </a:endParaRPr>
          </a:p>
          <a:p>
            <a:pPr marL="800100" lvl="1" indent="-342900"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Establishing a standardized terminology</a:t>
            </a:r>
          </a:p>
          <a:p>
            <a:pPr marL="1257300" lvl="2" indent="-342900"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b="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Charges as powerful new principles</a:t>
            </a:r>
          </a:p>
          <a:p>
            <a:pPr marL="1257300" lvl="2" indent="-342900"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Global view of interactions</a:t>
            </a:r>
          </a:p>
          <a:p>
            <a:pPr marL="1257300" lvl="2" indent="-342900"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b="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Spiral curriculum</a:t>
            </a:r>
            <a:endParaRPr lang="en-US" sz="2400" b="0" kern="0" dirty="0" smtClean="0">
              <a:solidFill>
                <a:srgbClr val="1F497D"/>
              </a:solidFill>
              <a:latin typeface="Arial Narrow" panose="020B0606020202030204" pitchFamily="34" charset="0"/>
            </a:endParaRPr>
          </a:p>
          <a:p>
            <a:pPr marL="342900" lvl="0" indent="-342900">
              <a:spcAft>
                <a:spcPts val="600"/>
              </a:spcAft>
              <a:buClr>
                <a:srgbClr val="AFC419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400" b="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2-year process w/ teachers, finalized </a:t>
            </a:r>
            <a:r>
              <a:rPr lang="en-US" sz="240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2015</a:t>
            </a:r>
            <a:endParaRPr lang="en-US" sz="2400" b="0" kern="0" dirty="0" smtClean="0">
              <a:solidFill>
                <a:srgbClr val="1F497D"/>
              </a:solidFill>
              <a:latin typeface="Arial Narrow" panose="020B0606020202030204" pitchFamily="34" charset="0"/>
            </a:endParaRPr>
          </a:p>
          <a:p>
            <a:pPr marL="800100" lvl="1" indent="-342900"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rgbClr val="1F497D"/>
                </a:solidFill>
                <a:latin typeface="Arial Narrow" panose="020B0606020202030204" pitchFamily="34" charset="0"/>
              </a:rPr>
              <a:t>Vol. 3+4 printed and pdf free on </a:t>
            </a:r>
            <a:r>
              <a:rPr lang="en-US" sz="200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web</a:t>
            </a:r>
            <a:br>
              <a:rPr lang="en-US" sz="200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</a:br>
            <a:r>
              <a:rPr lang="en-US" sz="2000" dirty="0">
                <a:hlinkClick r:id="rId3"/>
              </a:rPr>
              <a:t>www.teilchenwelt.de/material</a:t>
            </a:r>
            <a:endParaRPr lang="en-US" sz="2000" kern="0" dirty="0">
              <a:solidFill>
                <a:srgbClr val="1F497D"/>
              </a:solidFill>
              <a:latin typeface="Arial Narrow" panose="020B0606020202030204" pitchFamily="34" charset="0"/>
            </a:endParaRPr>
          </a:p>
          <a:p>
            <a:pPr marL="800100" lvl="1" indent="-342900"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rgbClr val="1F497D"/>
                </a:solidFill>
                <a:latin typeface="Arial Narrow" panose="020B0606020202030204" pitchFamily="34" charset="0"/>
              </a:rPr>
              <a:t>Vol 1+2 </a:t>
            </a:r>
            <a:r>
              <a:rPr lang="en-US" sz="2000" kern="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in layout, to </a:t>
            </a:r>
            <a:r>
              <a:rPr lang="en-US" sz="2000" kern="0" dirty="0">
                <a:solidFill>
                  <a:srgbClr val="1F497D"/>
                </a:solidFill>
                <a:latin typeface="Arial Narrow" panose="020B0606020202030204" pitchFamily="34" charset="0"/>
              </a:rPr>
              <a:t>be printed</a:t>
            </a:r>
            <a:br>
              <a:rPr lang="en-US" sz="2000" kern="0" dirty="0">
                <a:solidFill>
                  <a:srgbClr val="1F497D"/>
                </a:solidFill>
                <a:latin typeface="Arial Narrow" panose="020B0606020202030204" pitchFamily="34" charset="0"/>
              </a:rPr>
            </a:br>
            <a:r>
              <a:rPr lang="en-US" sz="2000" kern="0" dirty="0">
                <a:solidFill>
                  <a:srgbClr val="1F497D"/>
                </a:solidFill>
                <a:latin typeface="Arial Narrow" panose="020B0606020202030204" pitchFamily="34" charset="0"/>
              </a:rPr>
              <a:t>and to be distributed to teachers</a:t>
            </a:r>
          </a:p>
          <a:p>
            <a:pPr marL="342900" lvl="0" indent="-342900">
              <a:spcAft>
                <a:spcPts val="600"/>
              </a:spcAft>
              <a:buClr>
                <a:srgbClr val="AFC419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400" b="0" kern="0" dirty="0" smtClean="0">
                <a:solidFill>
                  <a:srgbClr val="1F497D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Training for teachers</a:t>
            </a:r>
            <a:r>
              <a:rPr lang="en-US" sz="2400" b="0" kern="0" dirty="0">
                <a:solidFill>
                  <a:srgbClr val="1F497D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</a:t>
            </a:r>
            <a:r>
              <a:rPr lang="en-US" sz="2400" kern="0" dirty="0" smtClean="0">
                <a:solidFill>
                  <a:srgbClr val="1F497D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started</a:t>
            </a:r>
          </a:p>
          <a:p>
            <a:pPr marL="1257300" lvl="2" indent="-342900"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rgbClr val="1F497D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CERN, DESY/</a:t>
            </a:r>
            <a:r>
              <a:rPr lang="en-US" sz="2000" kern="0" dirty="0" err="1">
                <a:solidFill>
                  <a:srgbClr val="1F497D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Zeuthen</a:t>
            </a:r>
            <a:r>
              <a:rPr lang="en-US" sz="2000" kern="0" dirty="0">
                <a:solidFill>
                  <a:srgbClr val="1F497D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, Dresden</a:t>
            </a:r>
            <a:r>
              <a:rPr lang="en-US" sz="2000" kern="0" dirty="0" smtClean="0">
                <a:solidFill>
                  <a:srgbClr val="1F497D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, </a:t>
            </a:r>
            <a:r>
              <a:rPr lang="en-US" sz="2000" kern="0" dirty="0" err="1" smtClean="0">
                <a:solidFill>
                  <a:srgbClr val="1F497D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Bensberg</a:t>
            </a:r>
            <a:r>
              <a:rPr lang="en-US" sz="2000" kern="0" dirty="0" smtClean="0">
                <a:solidFill>
                  <a:srgbClr val="1F497D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</a:t>
            </a:r>
            <a:endParaRPr lang="en-US" sz="2000" kern="0" dirty="0">
              <a:solidFill>
                <a:srgbClr val="1F497D"/>
              </a:solidFill>
              <a:latin typeface="Arial Narrow" panose="020B0606020202030204" pitchFamily="34" charset="0"/>
            </a:endParaRPr>
          </a:p>
          <a:p>
            <a:pPr marL="342900" lvl="0" indent="-342900">
              <a:spcAft>
                <a:spcPts val="60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</a:pPr>
            <a:endParaRPr lang="en-US" sz="2400" b="0" kern="0" dirty="0" err="1" smtClean="0">
              <a:solidFill>
                <a:srgbClr val="001D4B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Date Placeholder 6"/>
          <p:cNvSpPr txBox="1">
            <a:spLocks/>
          </p:cNvSpPr>
          <p:nvPr/>
        </p:nvSpPr>
        <p:spPr>
          <a:xfrm>
            <a:off x="628650" y="6484255"/>
            <a:ext cx="11354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rgbClr val="AFC419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973" y="476672"/>
            <a:ext cx="1656499" cy="90753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034669"/>
            <a:ext cx="3597641" cy="206940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8229" y="4586917"/>
            <a:ext cx="2601485" cy="172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832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64064" y="0"/>
            <a:ext cx="5472232" cy="3789039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de-DE" dirty="0" smtClean="0">
              <a:solidFill>
                <a:srgbClr val="013476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de-DE" dirty="0" smtClean="0">
                <a:solidFill>
                  <a:srgbClr val="013476"/>
                </a:solidFill>
                <a:hlinkClick r:id="rId3"/>
              </a:rPr>
              <a:t>www.teilchenwelt.de</a:t>
            </a:r>
            <a:endParaRPr lang="de-DE" dirty="0" smtClean="0">
              <a:solidFill>
                <a:srgbClr val="013476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de-DE" dirty="0" smtClean="0">
                <a:solidFill>
                  <a:srgbClr val="013476"/>
                </a:solidFill>
                <a:hlinkClick r:id="rId4"/>
              </a:rPr>
              <a:t>www.physicsmasterclasses.org</a:t>
            </a:r>
            <a:endParaRPr lang="de-DE" dirty="0" smtClean="0">
              <a:solidFill>
                <a:srgbClr val="013476"/>
              </a:solidFill>
            </a:endParaRPr>
          </a:p>
          <a:p>
            <a:pPr algn="ctr">
              <a:lnSpc>
                <a:spcPct val="150000"/>
              </a:lnSpc>
            </a:pPr>
            <a:endParaRPr lang="de-DE" dirty="0" smtClean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5D56-51D2-4CC7-9BD3-88F7290C333E}" type="datetime1">
              <a:rPr lang="de-DE" smtClean="0"/>
              <a:t>19.05.2016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155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562001"/>
            <a:ext cx="6553200" cy="1066799"/>
          </a:xfrm>
        </p:spPr>
        <p:txBody>
          <a:bodyPr>
            <a:normAutofit/>
          </a:bodyPr>
          <a:lstStyle/>
          <a:p>
            <a:r>
              <a:rPr lang="de-DE" sz="4000" dirty="0" smtClean="0"/>
              <a:t>Network Community 2013</a:t>
            </a:r>
            <a:endParaRPr lang="de-DE" sz="40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1904999" y="1145030"/>
            <a:ext cx="6987480" cy="542760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algn="ctr"/>
            <a:endParaRPr lang="de-DE" dirty="0" smtClean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056606"/>
            <a:ext cx="3676650" cy="3676650"/>
          </a:xfrm>
          <a:prstGeom prst="rect">
            <a:avLst/>
          </a:prstGeom>
        </p:spPr>
      </p:pic>
      <p:sp>
        <p:nvSpPr>
          <p:cNvPr id="8" name="Pfeil nach rechts 7"/>
          <p:cNvSpPr/>
          <p:nvPr/>
        </p:nvSpPr>
        <p:spPr>
          <a:xfrm>
            <a:off x="630619" y="1853825"/>
            <a:ext cx="3176296" cy="1999463"/>
          </a:xfrm>
          <a:prstGeom prst="rightArrow">
            <a:avLst>
              <a:gd name="adj1" fmla="val 79981"/>
              <a:gd name="adj2" fmla="val 19262"/>
            </a:avLst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de-DE" b="1" dirty="0" err="1" smtClean="0">
                <a:solidFill>
                  <a:srgbClr val="1F497D"/>
                </a:solidFill>
                <a:latin typeface="Arial Narrow" pitchFamily="34" charset="0"/>
              </a:rPr>
              <a:t>Scientists</a:t>
            </a:r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:</a:t>
            </a:r>
          </a:p>
          <a:p>
            <a:pPr defTabSz="457200"/>
            <a:r>
              <a:rPr lang="de-DE" dirty="0">
                <a:solidFill>
                  <a:srgbClr val="1F497D"/>
                </a:solidFill>
                <a:latin typeface="Arial Narrow" pitchFamily="34" charset="0"/>
              </a:rPr>
              <a:t>&gt;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100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(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young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)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scientists</a:t>
            </a:r>
            <a:endParaRPr lang="de-DE" dirty="0" smtClean="0">
              <a:solidFill>
                <a:srgbClr val="1F497D"/>
              </a:solidFill>
              <a:latin typeface="Arial Narrow" pitchFamily="34" charset="0"/>
            </a:endParaRPr>
          </a:p>
          <a:p>
            <a:pPr marL="285750" indent="-285750" defTabSz="457200">
              <a:buFont typeface="Wingdings" panose="05000000000000000000" pitchFamily="2" charset="2"/>
              <a:buChar char="§"/>
            </a:pP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activities</a:t>
            </a:r>
            <a:endParaRPr lang="de-DE" dirty="0" smtClean="0">
              <a:solidFill>
                <a:srgbClr val="1F497D"/>
              </a:solidFill>
              <a:latin typeface="Arial Narrow" pitchFamily="34" charset="0"/>
            </a:endParaRPr>
          </a:p>
          <a:p>
            <a:pPr marL="285750" indent="-285750" defTabSz="457200">
              <a:buFont typeface="Wingdings" panose="05000000000000000000" pitchFamily="2" charset="2"/>
              <a:buChar char="§"/>
            </a:pP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experiments</a:t>
            </a:r>
            <a:endParaRPr lang="de-DE" dirty="0" smtClean="0">
              <a:solidFill>
                <a:srgbClr val="1F497D"/>
              </a:solidFill>
              <a:latin typeface="Arial Narrow" pitchFamily="34" charset="0"/>
            </a:endParaRPr>
          </a:p>
          <a:p>
            <a:pPr marL="285750" indent="-285750" defTabSz="457200">
              <a:buFont typeface="Wingdings" panose="05000000000000000000" pitchFamily="2" charset="2"/>
              <a:buChar char="§"/>
            </a:pP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scientists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‘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perspectives</a:t>
            </a:r>
            <a:endParaRPr lang="de-DE" dirty="0">
              <a:solidFill>
                <a:srgbClr val="1F497D"/>
              </a:solidFill>
            </a:endParaRPr>
          </a:p>
        </p:txBody>
      </p:sp>
      <p:sp>
        <p:nvSpPr>
          <p:cNvPr id="12" name="Pfeil nach links 11"/>
          <p:cNvSpPr/>
          <p:nvPr/>
        </p:nvSpPr>
        <p:spPr>
          <a:xfrm flipH="1">
            <a:off x="971599" y="4644135"/>
            <a:ext cx="3105346" cy="1542129"/>
          </a:xfrm>
          <a:prstGeom prst="leftArrow">
            <a:avLst>
              <a:gd name="adj1" fmla="val 74876"/>
              <a:gd name="adj2" fmla="val 19031"/>
            </a:avLst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de-DE" b="1" dirty="0" err="1">
                <a:solidFill>
                  <a:srgbClr val="1F497D"/>
                </a:solidFill>
                <a:latin typeface="Arial Narrow" pitchFamily="34" charset="0"/>
              </a:rPr>
              <a:t>T</a:t>
            </a:r>
            <a:r>
              <a:rPr lang="de-DE" b="1" dirty="0" err="1" smtClean="0">
                <a:solidFill>
                  <a:srgbClr val="1F497D"/>
                </a:solidFill>
                <a:latin typeface="Arial Narrow" pitchFamily="34" charset="0"/>
              </a:rPr>
              <a:t>eachers</a:t>
            </a:r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:</a:t>
            </a:r>
          </a:p>
          <a:p>
            <a:pPr defTabSz="457200"/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400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involved in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activities</a:t>
            </a:r>
            <a:r>
              <a:rPr lang="de-DE" dirty="0">
                <a:solidFill>
                  <a:srgbClr val="1F497D"/>
                </a:solidFill>
                <a:latin typeface="Arial Narrow" pitchFamily="34" charset="0"/>
              </a:rPr>
              <a:t> 2013</a:t>
            </a:r>
            <a:endParaRPr lang="de-DE" dirty="0" smtClean="0">
              <a:solidFill>
                <a:srgbClr val="1F497D"/>
              </a:solidFill>
              <a:latin typeface="Arial Narrow" pitchFamily="34" charset="0"/>
            </a:endParaRPr>
          </a:p>
          <a:p>
            <a:pPr defTabSz="457200"/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130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qualification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level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of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higher</a:t>
            </a:r>
            <a:endParaRPr lang="de-DE" dirty="0">
              <a:solidFill>
                <a:srgbClr val="1F497D"/>
              </a:solidFill>
              <a:latin typeface="Arial Narrow" pitchFamily="34" charset="0"/>
            </a:endParaRPr>
          </a:p>
        </p:txBody>
      </p:sp>
      <p:sp>
        <p:nvSpPr>
          <p:cNvPr id="13" name="Pfeil nach links 12"/>
          <p:cNvSpPr/>
          <p:nvPr/>
        </p:nvSpPr>
        <p:spPr>
          <a:xfrm>
            <a:off x="5655083" y="1538790"/>
            <a:ext cx="3349909" cy="1380478"/>
          </a:xfrm>
          <a:prstGeom prst="leftArrow">
            <a:avLst>
              <a:gd name="adj1" fmla="val 82962"/>
              <a:gd name="adj2" fmla="val 21982"/>
            </a:avLst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de-DE" b="1" dirty="0" err="1" smtClean="0">
                <a:solidFill>
                  <a:srgbClr val="1F497D"/>
                </a:solidFill>
                <a:latin typeface="Arial Narrow" pitchFamily="34" charset="0"/>
              </a:rPr>
              <a:t>Students</a:t>
            </a:r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:</a:t>
            </a:r>
          </a:p>
          <a:p>
            <a:pPr defTabSz="457200"/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4000 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involved in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activities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in 2013</a:t>
            </a:r>
          </a:p>
          <a:p>
            <a:pPr defTabSz="457200"/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330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qualification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level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or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higher</a:t>
            </a:r>
            <a:endParaRPr lang="de-DE" b="1" dirty="0">
              <a:solidFill>
                <a:srgbClr val="1F497D"/>
              </a:solidFill>
              <a:latin typeface="Arial Narrow" pitchFamily="34" charset="0"/>
            </a:endParaRPr>
          </a:p>
        </p:txBody>
      </p:sp>
      <p:sp>
        <p:nvSpPr>
          <p:cNvPr id="16" name="Pfeil nach rechts 15"/>
          <p:cNvSpPr/>
          <p:nvPr/>
        </p:nvSpPr>
        <p:spPr>
          <a:xfrm flipH="1">
            <a:off x="6663459" y="2888940"/>
            <a:ext cx="2319031" cy="1941215"/>
          </a:xfrm>
          <a:prstGeom prst="rightArrow">
            <a:avLst>
              <a:gd name="adj1" fmla="val 78706"/>
              <a:gd name="adj2" fmla="val 16023"/>
            </a:avLst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de-DE" b="1" dirty="0" err="1" smtClean="0">
                <a:solidFill>
                  <a:srgbClr val="1F497D"/>
                </a:solidFill>
                <a:latin typeface="Arial Narrow" pitchFamily="34" charset="0"/>
              </a:rPr>
              <a:t>Staff</a:t>
            </a:r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: </a:t>
            </a:r>
          </a:p>
          <a:p>
            <a:pPr defTabSz="457200"/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6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staff</a:t>
            </a:r>
            <a:r>
              <a:rPr lang="de-DE" dirty="0">
                <a:solidFill>
                  <a:srgbClr val="1F497D"/>
                </a:solidFill>
                <a:latin typeface="Arial Narrow" pitchFamily="34" charset="0"/>
              </a:rPr>
              <a:t> </a:t>
            </a:r>
            <a:endParaRPr lang="de-DE" dirty="0" smtClean="0">
              <a:solidFill>
                <a:srgbClr val="1F497D"/>
              </a:solidFill>
              <a:latin typeface="Arial Narrow" pitchFamily="34" charset="0"/>
            </a:endParaRPr>
          </a:p>
          <a:p>
            <a:pPr marL="285750" indent="-285750" defTabSz="457200">
              <a:buFont typeface="Wingdings" panose="05000000000000000000" pitchFamily="2" charset="2"/>
              <a:buChar char="§"/>
            </a:pP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management</a:t>
            </a:r>
            <a:endParaRPr lang="de-DE" dirty="0" smtClean="0">
              <a:solidFill>
                <a:srgbClr val="1F497D"/>
              </a:solidFill>
              <a:latin typeface="Arial Narrow" pitchFamily="34" charset="0"/>
            </a:endParaRPr>
          </a:p>
          <a:p>
            <a:pPr marL="285750" indent="-285750" defTabSz="457200">
              <a:buFont typeface="Wingdings" panose="05000000000000000000" pitchFamily="2" charset="2"/>
              <a:buChar char="§"/>
            </a:pP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coordination</a:t>
            </a:r>
            <a:endParaRPr lang="de-DE" dirty="0" smtClean="0">
              <a:solidFill>
                <a:srgbClr val="1F497D"/>
              </a:solidFill>
              <a:latin typeface="Arial Narrow" pitchFamily="34" charset="0"/>
            </a:endParaRPr>
          </a:p>
          <a:p>
            <a:pPr marL="285750" indent="-285750" defTabSz="457200">
              <a:buFont typeface="Wingdings" panose="05000000000000000000" pitchFamily="2" charset="2"/>
              <a:buChar char="§"/>
            </a:pP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communication</a:t>
            </a:r>
            <a:endParaRPr lang="de-DE" dirty="0" smtClean="0">
              <a:solidFill>
                <a:srgbClr val="1F497D"/>
              </a:solidFill>
              <a:latin typeface="Arial Narrow" pitchFamily="34" charset="0"/>
            </a:endParaRPr>
          </a:p>
        </p:txBody>
      </p:sp>
      <p:sp>
        <p:nvSpPr>
          <p:cNvPr id="11" name="Pfeil nach rechts 10"/>
          <p:cNvSpPr/>
          <p:nvPr/>
        </p:nvSpPr>
        <p:spPr>
          <a:xfrm flipH="1">
            <a:off x="5573256" y="4754349"/>
            <a:ext cx="3319223" cy="1816280"/>
          </a:xfrm>
          <a:prstGeom prst="rightArrow">
            <a:avLst>
              <a:gd name="adj1" fmla="val 78706"/>
              <a:gd name="adj2" fmla="val 16023"/>
            </a:avLst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de-DE" b="1" dirty="0" err="1" smtClean="0">
                <a:solidFill>
                  <a:srgbClr val="1F497D"/>
                </a:solidFill>
                <a:latin typeface="Arial Narrow" pitchFamily="34" charset="0"/>
              </a:rPr>
              <a:t>Alumni</a:t>
            </a:r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: </a:t>
            </a:r>
          </a:p>
          <a:p>
            <a:pPr defTabSz="457200"/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85 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registered</a:t>
            </a:r>
          </a:p>
          <a:p>
            <a:pPr defTabSz="457200"/>
            <a:r>
              <a:rPr lang="de-DE" b="1" dirty="0" smtClean="0">
                <a:solidFill>
                  <a:srgbClr val="1F497D"/>
                </a:solidFill>
                <a:latin typeface="Arial Narrow" pitchFamily="34" charset="0"/>
              </a:rPr>
              <a:t>40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at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first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meeting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in 2013</a:t>
            </a:r>
          </a:p>
          <a:p>
            <a:pPr marL="285750" indent="-285750" defTabSz="457200">
              <a:buFont typeface="Wingdings" panose="05000000000000000000" pitchFamily="2" charset="2"/>
              <a:buChar char="§"/>
            </a:pPr>
            <a:r>
              <a:rPr lang="de-DE" dirty="0" err="1">
                <a:solidFill>
                  <a:srgbClr val="1F497D"/>
                </a:solidFill>
                <a:latin typeface="Arial Narrow" pitchFamily="34" charset="0"/>
              </a:rPr>
              <a:t>s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tudying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physics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(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and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other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)</a:t>
            </a:r>
          </a:p>
          <a:p>
            <a:pPr marL="285750" indent="-285750" defTabSz="457200"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1F497D"/>
                </a:solidFill>
                <a:latin typeface="Arial Narrow" pitchFamily="34" charset="0"/>
              </a:rPr>
              <a:t>b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ring in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own</a:t>
            </a:r>
            <a:r>
              <a:rPr lang="de-DE" dirty="0" smtClean="0">
                <a:solidFill>
                  <a:srgbClr val="1F497D"/>
                </a:solidFill>
                <a:latin typeface="Arial Narrow" pitchFamily="34" charset="0"/>
              </a:rPr>
              <a:t> </a:t>
            </a:r>
            <a:r>
              <a:rPr lang="de-DE" dirty="0" err="1" smtClean="0">
                <a:solidFill>
                  <a:srgbClr val="1F497D"/>
                </a:solidFill>
                <a:latin typeface="Arial Narrow" pitchFamily="34" charset="0"/>
              </a:rPr>
              <a:t>activities</a:t>
            </a:r>
            <a:endParaRPr lang="de-DE" dirty="0" smtClean="0">
              <a:solidFill>
                <a:srgbClr val="1F497D"/>
              </a:solidFill>
              <a:latin typeface="Arial Narrow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01226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6688" y="2213865"/>
            <a:ext cx="2515321" cy="2200203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755576" y="548680"/>
            <a:ext cx="7886700" cy="720080"/>
          </a:xfrm>
        </p:spPr>
        <p:txBody>
          <a:bodyPr>
            <a:noAutofit/>
          </a:bodyPr>
          <a:lstStyle/>
          <a:p>
            <a:r>
              <a:rPr lang="de-DE" sz="4000" dirty="0" smtClean="0">
                <a:solidFill>
                  <a:srgbClr val="1F497D"/>
                </a:solidFill>
              </a:rPr>
              <a:t/>
            </a:r>
            <a:br>
              <a:rPr lang="de-DE" sz="4000" dirty="0" smtClean="0">
                <a:solidFill>
                  <a:srgbClr val="1F497D"/>
                </a:solidFill>
              </a:rPr>
            </a:br>
            <a:r>
              <a:rPr lang="de-DE" dirty="0">
                <a:solidFill>
                  <a:srgbClr val="1F497D"/>
                </a:solidFill>
              </a:rPr>
              <a:t/>
            </a:r>
            <a:br>
              <a:rPr lang="de-DE" dirty="0">
                <a:solidFill>
                  <a:srgbClr val="1F497D"/>
                </a:solidFill>
              </a:rPr>
            </a:br>
            <a:r>
              <a:rPr lang="de-DE" dirty="0" smtClean="0">
                <a:solidFill>
                  <a:srgbClr val="1F497D"/>
                </a:solidFill>
              </a:rPr>
              <a:t>2. </a:t>
            </a:r>
            <a:r>
              <a:rPr lang="de-DE" sz="4000" dirty="0" smtClean="0">
                <a:solidFill>
                  <a:srgbClr val="1F497D"/>
                </a:solidFill>
              </a:rPr>
              <a:t>Material </a:t>
            </a:r>
            <a:r>
              <a:rPr lang="de-DE" sz="4000" dirty="0" err="1" smtClean="0">
                <a:solidFill>
                  <a:srgbClr val="1F497D"/>
                </a:solidFill>
              </a:rPr>
              <a:t>development</a:t>
            </a:r>
            <a:r>
              <a:rPr lang="de-DE" sz="4000" dirty="0" smtClean="0">
                <a:solidFill>
                  <a:srgbClr val="1F497D"/>
                </a:solidFill>
              </a:rPr>
              <a:t> </a:t>
            </a:r>
            <a:r>
              <a:rPr lang="de-DE" sz="4000" dirty="0" smtClean="0"/>
              <a:t/>
            </a:r>
            <a:br>
              <a:rPr lang="de-DE" sz="4000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789756" y="1257101"/>
            <a:ext cx="7886700" cy="4764187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de-DE" sz="3200" dirty="0">
                <a:solidFill>
                  <a:srgbClr val="013476"/>
                </a:solidFill>
                <a:ea typeface="+mj-ea"/>
                <a:cs typeface="+mj-cs"/>
              </a:rPr>
              <a:t>i</a:t>
            </a:r>
            <a:r>
              <a:rPr lang="de-DE" sz="3200" dirty="0" smtClean="0">
                <a:solidFill>
                  <a:srgbClr val="013476"/>
                </a:solidFill>
                <a:ea typeface="+mj-ea"/>
                <a:cs typeface="+mj-cs"/>
              </a:rPr>
              <a:t>.  </a:t>
            </a:r>
            <a:r>
              <a:rPr lang="de-DE" sz="3200" dirty="0" err="1" smtClean="0">
                <a:solidFill>
                  <a:srgbClr val="013476"/>
                </a:solidFill>
                <a:ea typeface="+mj-ea"/>
                <a:cs typeface="+mj-cs"/>
              </a:rPr>
              <a:t>Accompanying</a:t>
            </a:r>
            <a:r>
              <a:rPr lang="de-DE" sz="3200" dirty="0" smtClean="0">
                <a:solidFill>
                  <a:srgbClr val="013476"/>
                </a:solidFill>
                <a:ea typeface="+mj-ea"/>
                <a:cs typeface="+mj-cs"/>
              </a:rPr>
              <a:t> </a:t>
            </a:r>
            <a:r>
              <a:rPr lang="de-DE" sz="3200" dirty="0" err="1">
                <a:solidFill>
                  <a:srgbClr val="013476"/>
                </a:solidFill>
                <a:ea typeface="+mj-ea"/>
                <a:cs typeface="+mj-cs"/>
              </a:rPr>
              <a:t>netzwerk</a:t>
            </a:r>
            <a:r>
              <a:rPr lang="de-DE" sz="3200" dirty="0">
                <a:solidFill>
                  <a:srgbClr val="013476"/>
                </a:solidFill>
                <a:ea typeface="+mj-ea"/>
                <a:cs typeface="+mj-cs"/>
              </a:rPr>
              <a:t> </a:t>
            </a:r>
            <a:r>
              <a:rPr lang="de-DE" sz="3200" dirty="0" err="1">
                <a:solidFill>
                  <a:srgbClr val="013476"/>
                </a:solidFill>
                <a:ea typeface="+mj-ea"/>
                <a:cs typeface="+mj-cs"/>
              </a:rPr>
              <a:t>activities</a:t>
            </a:r>
            <a:endParaRPr lang="de-DE" sz="3200" dirty="0">
              <a:solidFill>
                <a:srgbClr val="013476"/>
              </a:solidFill>
              <a:ea typeface="+mj-ea"/>
              <a:cs typeface="+mj-cs"/>
            </a:endParaRPr>
          </a:p>
          <a:p>
            <a:pPr marL="1028700" lvl="1" indent="-571500"/>
            <a:r>
              <a:rPr lang="en-US" dirty="0" smtClean="0"/>
              <a:t>Supporting </a:t>
            </a:r>
            <a:r>
              <a:rPr lang="en-US" dirty="0"/>
              <a:t>material for facilitators </a:t>
            </a:r>
            <a:br>
              <a:rPr lang="en-US" dirty="0"/>
            </a:br>
            <a:r>
              <a:rPr lang="en-US" dirty="0" smtClean="0"/>
              <a:t>and </a:t>
            </a:r>
            <a:r>
              <a:rPr lang="en-US" dirty="0"/>
              <a:t>teachers  </a:t>
            </a:r>
          </a:p>
          <a:p>
            <a:pPr marL="1028700" lvl="1" indent="-571500"/>
            <a:r>
              <a:rPr lang="en-US" dirty="0"/>
              <a:t>Particle Profiles </a:t>
            </a:r>
          </a:p>
          <a:p>
            <a:pPr marL="1028700" lvl="1" indent="-571500"/>
            <a:r>
              <a:rPr lang="en-US" dirty="0"/>
              <a:t>Background information and </a:t>
            </a:r>
            <a:r>
              <a:rPr lang="en-US" dirty="0" smtClean="0"/>
              <a:t>worksheets</a:t>
            </a:r>
          </a:p>
          <a:p>
            <a:pPr marL="1028700" lvl="1" indent="-571500"/>
            <a:r>
              <a:rPr lang="en-US" dirty="0"/>
              <a:t>Freely available </a:t>
            </a:r>
            <a:r>
              <a:rPr lang="en-US" dirty="0" smtClean="0"/>
              <a:t>as Printed versions</a:t>
            </a:r>
            <a:br>
              <a:rPr lang="en-US" dirty="0" smtClean="0"/>
            </a:br>
            <a:r>
              <a:rPr lang="en-US" dirty="0" smtClean="0"/>
              <a:t>Download at </a:t>
            </a:r>
            <a:r>
              <a:rPr lang="en-US" dirty="0" smtClean="0">
                <a:hlinkClick r:id="rId4"/>
              </a:rPr>
              <a:t>www.teilchenwelt.de/material</a:t>
            </a:r>
            <a:r>
              <a:rPr lang="en-US" dirty="0" smtClean="0"/>
              <a:t> </a:t>
            </a:r>
            <a:endParaRPr lang="de-DE" dirty="0" smtClean="0"/>
          </a:p>
          <a:p>
            <a:pPr marL="0" indent="0">
              <a:spcBef>
                <a:spcPct val="0"/>
              </a:spcBef>
              <a:buNone/>
            </a:pPr>
            <a:r>
              <a:rPr lang="de-DE" sz="3200" dirty="0" smtClean="0">
                <a:solidFill>
                  <a:srgbClr val="013476"/>
                </a:solidFill>
                <a:ea typeface="+mj-ea"/>
                <a:cs typeface="+mj-cs"/>
              </a:rPr>
              <a:t>ii. Web </a:t>
            </a:r>
            <a:r>
              <a:rPr lang="de-DE" sz="3200" dirty="0" err="1">
                <a:solidFill>
                  <a:srgbClr val="013476"/>
                </a:solidFill>
                <a:ea typeface="+mj-ea"/>
                <a:cs typeface="+mj-cs"/>
              </a:rPr>
              <a:t>pages</a:t>
            </a:r>
            <a:r>
              <a:rPr lang="de-DE" sz="3200" dirty="0">
                <a:solidFill>
                  <a:srgbClr val="013476"/>
                </a:solidFill>
                <a:ea typeface="+mj-ea"/>
                <a:cs typeface="+mj-cs"/>
              </a:rPr>
              <a:t> for </a:t>
            </a:r>
            <a:r>
              <a:rPr lang="de-DE" sz="3200" dirty="0" err="1">
                <a:solidFill>
                  <a:srgbClr val="013476"/>
                </a:solidFill>
                <a:ea typeface="+mj-ea"/>
                <a:cs typeface="+mj-cs"/>
              </a:rPr>
              <a:t>students</a:t>
            </a:r>
            <a:endParaRPr lang="de-DE" sz="3200" dirty="0">
              <a:solidFill>
                <a:srgbClr val="013476"/>
              </a:solidFill>
              <a:ea typeface="+mj-ea"/>
              <a:cs typeface="+mj-cs"/>
            </a:endParaRPr>
          </a:p>
          <a:p>
            <a:pPr marL="1028700" lvl="1" indent="-571500"/>
            <a:r>
              <a:rPr lang="en-US" dirty="0" smtClean="0"/>
              <a:t>Hosted on Largest </a:t>
            </a:r>
            <a:r>
              <a:rPr lang="en-US" dirty="0"/>
              <a:t>German Physics Portal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schools: </a:t>
            </a:r>
            <a:r>
              <a:rPr lang="en-US" dirty="0" smtClean="0">
                <a:hlinkClick r:id="rId5"/>
              </a:rPr>
              <a:t>http://www.leifiphysik.de/kern-teilchenphysik/teilchenphysik</a:t>
            </a:r>
            <a:r>
              <a:rPr lang="en-US" dirty="0" smtClean="0"/>
              <a:t> </a:t>
            </a:r>
            <a:endParaRPr lang="en-US" dirty="0"/>
          </a:p>
          <a:p>
            <a:pPr marL="1028700" lvl="1" indent="-571500"/>
            <a:r>
              <a:rPr lang="en-US" dirty="0" err="1" smtClean="0"/>
              <a:t>Relaunch</a:t>
            </a:r>
            <a:r>
              <a:rPr lang="en-US" dirty="0" smtClean="0"/>
              <a:t> </a:t>
            </a:r>
            <a:r>
              <a:rPr lang="en-US" dirty="0"/>
              <a:t>of  particle physics </a:t>
            </a:r>
            <a:r>
              <a:rPr lang="en-US" dirty="0" smtClean="0"/>
              <a:t>section 2014</a:t>
            </a:r>
            <a:endParaRPr lang="de-DE" dirty="0"/>
          </a:p>
        </p:txBody>
      </p:sp>
      <p:pic>
        <p:nvPicPr>
          <p:cNvPr id="9" name="Picture 2" descr="Teilchensteckbriefe in der Größe von Spielkarten liegen auf einem Tisch verteilt, viele Hände greifen danach.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0232" y="368660"/>
            <a:ext cx="2511777" cy="167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395154" y="4437112"/>
            <a:ext cx="2748846" cy="215567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6024363"/>
            <a:ext cx="1440160" cy="78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4264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iii. Teaching Material 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1473125"/>
            <a:ext cx="7886700" cy="4764187"/>
          </a:xfrm>
        </p:spPr>
        <p:txBody>
          <a:bodyPr/>
          <a:lstStyle/>
          <a:p>
            <a:pPr marL="457200" indent="-457200"/>
            <a:r>
              <a:rPr lang="en-US" kern="0" dirty="0" smtClean="0">
                <a:solidFill>
                  <a:srgbClr val="1F497D"/>
                </a:solidFill>
              </a:rPr>
              <a:t>particle physics for schools, </a:t>
            </a:r>
          </a:p>
          <a:p>
            <a:pPr marL="914400" lvl="1" indent="-457200"/>
            <a:r>
              <a:rPr lang="en-US" kern="0" dirty="0">
                <a:solidFill>
                  <a:srgbClr val="1F497D"/>
                </a:solidFill>
              </a:rPr>
              <a:t>comprising &gt; 300 pages of texts, </a:t>
            </a:r>
            <a:br>
              <a:rPr lang="en-US" kern="0" dirty="0">
                <a:solidFill>
                  <a:srgbClr val="1F497D"/>
                </a:solidFill>
              </a:rPr>
            </a:br>
            <a:r>
              <a:rPr lang="en-US" kern="0" dirty="0" smtClean="0">
                <a:solidFill>
                  <a:srgbClr val="1F497D"/>
                </a:solidFill>
              </a:rPr>
              <a:t>exercises, work sheets,</a:t>
            </a:r>
            <a:br>
              <a:rPr lang="en-US" kern="0" dirty="0" smtClean="0">
                <a:solidFill>
                  <a:srgbClr val="1F497D"/>
                </a:solidFill>
              </a:rPr>
            </a:br>
            <a:r>
              <a:rPr lang="en-US" kern="0" dirty="0" smtClean="0">
                <a:solidFill>
                  <a:srgbClr val="1F497D"/>
                </a:solidFill>
              </a:rPr>
              <a:t>curricular aims, didactic hints</a:t>
            </a:r>
            <a:endParaRPr lang="en-US" kern="0" dirty="0">
              <a:solidFill>
                <a:srgbClr val="1F497D"/>
              </a:solidFill>
            </a:endParaRPr>
          </a:p>
          <a:p>
            <a:pPr marL="914400" lvl="1" indent="-457200"/>
            <a:r>
              <a:rPr lang="en-US" kern="0" dirty="0">
                <a:solidFill>
                  <a:srgbClr val="1F497D"/>
                </a:solidFill>
              </a:rPr>
              <a:t>Establishing a </a:t>
            </a:r>
            <a:r>
              <a:rPr lang="en-US" kern="0" dirty="0" smtClean="0">
                <a:solidFill>
                  <a:srgbClr val="1F497D"/>
                </a:solidFill>
              </a:rPr>
              <a:t/>
            </a:r>
            <a:br>
              <a:rPr lang="en-US" kern="0" dirty="0" smtClean="0">
                <a:solidFill>
                  <a:srgbClr val="1F497D"/>
                </a:solidFill>
              </a:rPr>
            </a:br>
            <a:r>
              <a:rPr lang="en-US" kern="0" dirty="0" smtClean="0">
                <a:solidFill>
                  <a:srgbClr val="1F497D"/>
                </a:solidFill>
              </a:rPr>
              <a:t>standardized terminology</a:t>
            </a:r>
            <a:endParaRPr lang="de-DE" dirty="0" smtClean="0">
              <a:solidFill>
                <a:srgbClr val="1F497D"/>
              </a:solidFill>
            </a:endParaRPr>
          </a:p>
          <a:p>
            <a:r>
              <a:rPr lang="de-DE" dirty="0" smtClean="0">
                <a:solidFill>
                  <a:srgbClr val="1F497D"/>
                </a:solidFill>
              </a:rPr>
              <a:t>4 </a:t>
            </a:r>
            <a:r>
              <a:rPr lang="de-DE" dirty="0" err="1" smtClean="0">
                <a:solidFill>
                  <a:srgbClr val="1F497D"/>
                </a:solidFill>
              </a:rPr>
              <a:t>Volumes</a:t>
            </a:r>
            <a:endParaRPr lang="de-DE" dirty="0" smtClean="0">
              <a:solidFill>
                <a:srgbClr val="1F497D"/>
              </a:solidFill>
            </a:endParaRPr>
          </a:p>
          <a:p>
            <a:pPr lvl="1"/>
            <a:r>
              <a:rPr lang="de-DE" dirty="0" err="1" smtClean="0">
                <a:solidFill>
                  <a:srgbClr val="1F497D"/>
                </a:solidFill>
              </a:rPr>
              <a:t>Concept</a:t>
            </a:r>
            <a:r>
              <a:rPr lang="de-DE" dirty="0" smtClean="0">
                <a:solidFill>
                  <a:srgbClr val="1F497D"/>
                </a:solidFill>
              </a:rPr>
              <a:t> of the Standard Model</a:t>
            </a:r>
          </a:p>
          <a:p>
            <a:pPr lvl="1"/>
            <a:r>
              <a:rPr lang="de-DE" dirty="0" smtClean="0">
                <a:solidFill>
                  <a:srgbClr val="1F497D"/>
                </a:solidFill>
              </a:rPr>
              <a:t>Research </a:t>
            </a:r>
            <a:r>
              <a:rPr lang="de-DE" dirty="0" err="1" smtClean="0">
                <a:solidFill>
                  <a:srgbClr val="1F497D"/>
                </a:solidFill>
              </a:rPr>
              <a:t>methods</a:t>
            </a:r>
            <a:endParaRPr lang="de-DE" dirty="0" smtClean="0">
              <a:solidFill>
                <a:srgbClr val="1F497D"/>
              </a:solidFill>
            </a:endParaRPr>
          </a:p>
          <a:p>
            <a:pPr lvl="1"/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</a:rPr>
              <a:t>Cosmic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</a:rPr>
              <a:t>radiation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</a:rPr>
              <a:t>appeared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) </a:t>
            </a:r>
          </a:p>
          <a:p>
            <a:pPr lvl="1"/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„Stand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</a:rPr>
              <a:t>alone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“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</a:rPr>
              <a:t>topics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</a:rPr>
              <a:t>appeared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8211" y="1243186"/>
            <a:ext cx="3550293" cy="499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188640"/>
            <a:ext cx="1656499" cy="90753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861764" y="548680"/>
            <a:ext cx="7886700" cy="720080"/>
          </a:xfrm>
        </p:spPr>
        <p:txBody>
          <a:bodyPr/>
          <a:lstStyle/>
          <a:p>
            <a:r>
              <a:rPr lang="de-DE" dirty="0" smtClean="0"/>
              <a:t>3. Teaching Particle Physics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idx="1"/>
          </p:nvPr>
        </p:nvSpPr>
        <p:spPr>
          <a:xfrm>
            <a:off x="861764" y="1329109"/>
            <a:ext cx="7886700" cy="4764187"/>
          </a:xfrm>
        </p:spPr>
        <p:txBody>
          <a:bodyPr/>
          <a:lstStyle/>
          <a:p>
            <a:r>
              <a:rPr lang="de-DE" dirty="0" err="1" smtClean="0">
                <a:solidFill>
                  <a:srgbClr val="1F497D"/>
                </a:solidFill>
              </a:rPr>
              <a:t>Strength</a:t>
            </a:r>
            <a:r>
              <a:rPr lang="de-DE" dirty="0" smtClean="0">
                <a:solidFill>
                  <a:srgbClr val="1F497D"/>
                </a:solidFill>
              </a:rPr>
              <a:t> and </a:t>
            </a:r>
            <a:r>
              <a:rPr lang="de-DE" dirty="0" err="1" smtClean="0">
                <a:solidFill>
                  <a:srgbClr val="1F497D"/>
                </a:solidFill>
              </a:rPr>
              <a:t>Chances</a:t>
            </a:r>
            <a:endParaRPr lang="de-DE" dirty="0" smtClean="0">
              <a:solidFill>
                <a:srgbClr val="1F497D"/>
              </a:solidFill>
            </a:endParaRPr>
          </a:p>
          <a:p>
            <a:pPr lvl="1"/>
            <a:r>
              <a:rPr lang="de-DE" dirty="0" err="1" smtClean="0">
                <a:solidFill>
                  <a:srgbClr val="1F497D"/>
                </a:solidFill>
              </a:rPr>
              <a:t>Fascination</a:t>
            </a:r>
            <a:r>
              <a:rPr lang="de-DE" dirty="0" smtClean="0">
                <a:solidFill>
                  <a:srgbClr val="1F497D"/>
                </a:solidFill>
              </a:rPr>
              <a:t> of fundamental questions</a:t>
            </a:r>
          </a:p>
          <a:p>
            <a:pPr lvl="1"/>
            <a:r>
              <a:rPr lang="de-DE" dirty="0" err="1" smtClean="0">
                <a:solidFill>
                  <a:srgbClr val="1F497D"/>
                </a:solidFill>
              </a:rPr>
              <a:t>Fascinating</a:t>
            </a:r>
            <a:r>
              <a:rPr lang="de-DE" dirty="0" smtClean="0">
                <a:solidFill>
                  <a:srgbClr val="1F497D"/>
                </a:solidFill>
              </a:rPr>
              <a:t>  </a:t>
            </a:r>
            <a:r>
              <a:rPr lang="de-DE" dirty="0" err="1" smtClean="0">
                <a:solidFill>
                  <a:srgbClr val="1F497D"/>
                </a:solidFill>
              </a:rPr>
              <a:t>notions</a:t>
            </a:r>
            <a:r>
              <a:rPr lang="de-DE" dirty="0" smtClean="0">
                <a:solidFill>
                  <a:srgbClr val="1F497D"/>
                </a:solidFill>
              </a:rPr>
              <a:t> (Big Bang, Antimatter, Dark Matter, …)</a:t>
            </a:r>
          </a:p>
          <a:p>
            <a:pPr lvl="1"/>
            <a:r>
              <a:rPr lang="de-DE" dirty="0" err="1" smtClean="0">
                <a:solidFill>
                  <a:srgbClr val="1F497D"/>
                </a:solidFill>
              </a:rPr>
              <a:t>Fascinating</a:t>
            </a:r>
            <a:r>
              <a:rPr lang="de-DE" dirty="0" smtClean="0">
                <a:solidFill>
                  <a:srgbClr val="1F497D"/>
                </a:solidFill>
              </a:rPr>
              <a:t> experiments</a:t>
            </a:r>
          </a:p>
          <a:p>
            <a:pPr lvl="1"/>
            <a:r>
              <a:rPr lang="de-DE" dirty="0" smtClean="0">
                <a:solidFill>
                  <a:srgbClr val="1F497D"/>
                </a:solidFill>
              </a:rPr>
              <a:t>Fundamental </a:t>
            </a:r>
            <a:r>
              <a:rPr lang="de-DE" dirty="0" err="1" smtClean="0">
                <a:solidFill>
                  <a:srgbClr val="1F497D"/>
                </a:solidFill>
              </a:rPr>
              <a:t>research</a:t>
            </a:r>
            <a:r>
              <a:rPr lang="de-DE" dirty="0" smtClean="0">
                <a:solidFill>
                  <a:srgbClr val="1F497D"/>
                </a:solidFill>
              </a:rPr>
              <a:t> </a:t>
            </a:r>
            <a:r>
              <a:rPr lang="de-DE" dirty="0" err="1" smtClean="0">
                <a:solidFill>
                  <a:srgbClr val="1F497D"/>
                </a:solidFill>
              </a:rPr>
              <a:t>as</a:t>
            </a:r>
            <a:r>
              <a:rPr lang="de-DE" dirty="0" smtClean="0">
                <a:solidFill>
                  <a:srgbClr val="1F497D"/>
                </a:solidFill>
              </a:rPr>
              <a:t> </a:t>
            </a:r>
            <a:r>
              <a:rPr lang="de-DE" dirty="0" err="1" smtClean="0">
                <a:solidFill>
                  <a:srgbClr val="1F497D"/>
                </a:solidFill>
              </a:rPr>
              <a:t>cultural</a:t>
            </a:r>
            <a:r>
              <a:rPr lang="de-DE" dirty="0" smtClean="0">
                <a:solidFill>
                  <a:srgbClr val="1F497D"/>
                </a:solidFill>
              </a:rPr>
              <a:t> and </a:t>
            </a:r>
            <a:r>
              <a:rPr lang="de-DE" dirty="0" err="1" smtClean="0">
                <a:solidFill>
                  <a:srgbClr val="1F497D"/>
                </a:solidFill>
              </a:rPr>
              <a:t>intellectual</a:t>
            </a:r>
            <a:r>
              <a:rPr lang="de-DE" dirty="0" smtClean="0">
                <a:solidFill>
                  <a:srgbClr val="1F497D"/>
                </a:solidFill>
              </a:rPr>
              <a:t> </a:t>
            </a:r>
            <a:r>
              <a:rPr lang="de-DE" dirty="0" err="1" smtClean="0">
                <a:solidFill>
                  <a:srgbClr val="1F497D"/>
                </a:solidFill>
              </a:rPr>
              <a:t>gain</a:t>
            </a:r>
            <a:endParaRPr lang="de-DE" dirty="0" smtClean="0">
              <a:solidFill>
                <a:srgbClr val="1F497D"/>
              </a:solidFill>
            </a:endParaRPr>
          </a:p>
          <a:p>
            <a:r>
              <a:rPr lang="de-DE" dirty="0" err="1" smtClean="0">
                <a:solidFill>
                  <a:srgbClr val="1F497D"/>
                </a:solidFill>
              </a:rPr>
              <a:t>Challenges</a:t>
            </a:r>
            <a:endParaRPr lang="de-DE" dirty="0" smtClean="0">
              <a:solidFill>
                <a:srgbClr val="1F497D"/>
              </a:solidFill>
            </a:endParaRPr>
          </a:p>
          <a:p>
            <a:pPr lvl="1"/>
            <a:r>
              <a:rPr lang="de-DE" dirty="0" smtClean="0">
                <a:solidFill>
                  <a:srgbClr val="1F497D"/>
                </a:solidFill>
              </a:rPr>
              <a:t>Large </a:t>
            </a:r>
            <a:r>
              <a:rPr lang="de-DE" dirty="0" err="1" smtClean="0">
                <a:solidFill>
                  <a:srgbClr val="1F497D"/>
                </a:solidFill>
              </a:rPr>
              <a:t>number</a:t>
            </a:r>
            <a:r>
              <a:rPr lang="de-DE" dirty="0" smtClean="0">
                <a:solidFill>
                  <a:srgbClr val="1F497D"/>
                </a:solidFill>
              </a:rPr>
              <a:t> of </a:t>
            </a:r>
            <a:r>
              <a:rPr lang="de-DE" dirty="0" err="1" smtClean="0">
                <a:solidFill>
                  <a:srgbClr val="1F497D"/>
                </a:solidFill>
              </a:rPr>
              <a:t>new</a:t>
            </a:r>
            <a:r>
              <a:rPr lang="de-DE" dirty="0" smtClean="0">
                <a:solidFill>
                  <a:srgbClr val="1F497D"/>
                </a:solidFill>
              </a:rPr>
              <a:t> </a:t>
            </a:r>
            <a:r>
              <a:rPr lang="de-DE" dirty="0" err="1" smtClean="0">
                <a:solidFill>
                  <a:srgbClr val="1F497D"/>
                </a:solidFill>
              </a:rPr>
              <a:t>terms</a:t>
            </a:r>
            <a:endParaRPr lang="de-DE" dirty="0" smtClean="0">
              <a:solidFill>
                <a:srgbClr val="1F497D"/>
              </a:solidFill>
            </a:endParaRPr>
          </a:p>
          <a:p>
            <a:pPr lvl="1"/>
            <a:r>
              <a:rPr lang="de-DE" dirty="0" err="1" smtClean="0">
                <a:solidFill>
                  <a:srgbClr val="1F497D"/>
                </a:solidFill>
              </a:rPr>
              <a:t>Many</a:t>
            </a:r>
            <a:r>
              <a:rPr lang="de-DE" dirty="0" smtClean="0">
                <a:solidFill>
                  <a:srgbClr val="1F497D"/>
                </a:solidFill>
              </a:rPr>
              <a:t> </a:t>
            </a:r>
            <a:r>
              <a:rPr lang="de-DE" dirty="0" err="1" smtClean="0">
                <a:solidFill>
                  <a:srgbClr val="1F497D"/>
                </a:solidFill>
              </a:rPr>
              <a:t>new</a:t>
            </a:r>
            <a:r>
              <a:rPr lang="de-DE" dirty="0" smtClean="0">
                <a:solidFill>
                  <a:srgbClr val="1F497D"/>
                </a:solidFill>
              </a:rPr>
              <a:t> </a:t>
            </a:r>
            <a:r>
              <a:rPr lang="de-DE" dirty="0" err="1" smtClean="0">
                <a:solidFill>
                  <a:srgbClr val="1F497D"/>
                </a:solidFill>
              </a:rPr>
              <a:t>concepts</a:t>
            </a:r>
            <a:r>
              <a:rPr lang="de-DE" dirty="0" smtClean="0">
                <a:solidFill>
                  <a:srgbClr val="1F497D"/>
                </a:solidFill>
              </a:rPr>
              <a:t> and </a:t>
            </a:r>
            <a:r>
              <a:rPr lang="de-DE" dirty="0" err="1" smtClean="0">
                <a:solidFill>
                  <a:srgbClr val="1F497D"/>
                </a:solidFill>
              </a:rPr>
              <a:t>perceptions</a:t>
            </a:r>
            <a:endParaRPr lang="de-DE" dirty="0" smtClean="0">
              <a:solidFill>
                <a:srgbClr val="1F497D"/>
              </a:solidFill>
            </a:endParaRPr>
          </a:p>
          <a:p>
            <a:pPr lvl="1"/>
            <a:r>
              <a:rPr lang="de-DE" dirty="0" err="1" smtClean="0">
                <a:solidFill>
                  <a:srgbClr val="1F497D"/>
                </a:solidFill>
              </a:rPr>
              <a:t>Many</a:t>
            </a:r>
            <a:r>
              <a:rPr lang="de-DE" dirty="0" smtClean="0">
                <a:solidFill>
                  <a:srgbClr val="1F497D"/>
                </a:solidFill>
              </a:rPr>
              <a:t> </a:t>
            </a:r>
            <a:r>
              <a:rPr lang="de-DE" dirty="0" err="1" smtClean="0">
                <a:solidFill>
                  <a:srgbClr val="1F497D"/>
                </a:solidFill>
              </a:rPr>
              <a:t>answers</a:t>
            </a:r>
            <a:r>
              <a:rPr lang="de-DE" dirty="0" smtClean="0">
                <a:solidFill>
                  <a:srgbClr val="1F497D"/>
                </a:solidFill>
              </a:rPr>
              <a:t> to </a:t>
            </a:r>
            <a:r>
              <a:rPr lang="de-DE" dirty="0" err="1" smtClean="0">
                <a:solidFill>
                  <a:srgbClr val="1F497D"/>
                </a:solidFill>
              </a:rPr>
              <a:t>never-posed</a:t>
            </a:r>
            <a:r>
              <a:rPr lang="de-DE" dirty="0" smtClean="0">
                <a:solidFill>
                  <a:srgbClr val="1F497D"/>
                </a:solidFill>
              </a:rPr>
              <a:t> questions</a:t>
            </a:r>
          </a:p>
          <a:p>
            <a:pPr lvl="1"/>
            <a:r>
              <a:rPr lang="de-DE" dirty="0" smtClean="0">
                <a:solidFill>
                  <a:srgbClr val="1F497D"/>
                </a:solidFill>
              </a:rPr>
              <a:t>Relation to </a:t>
            </a:r>
            <a:r>
              <a:rPr lang="de-DE" dirty="0" err="1" smtClean="0">
                <a:solidFill>
                  <a:srgbClr val="1F497D"/>
                </a:solidFill>
              </a:rPr>
              <a:t>everyday</a:t>
            </a:r>
            <a:r>
              <a:rPr lang="de-DE" dirty="0" smtClean="0">
                <a:solidFill>
                  <a:srgbClr val="1F497D"/>
                </a:solidFill>
              </a:rPr>
              <a:t> </a:t>
            </a:r>
            <a:r>
              <a:rPr lang="de-DE" dirty="0" err="1" smtClean="0">
                <a:solidFill>
                  <a:srgbClr val="1F497D"/>
                </a:solidFill>
              </a:rPr>
              <a:t>world</a:t>
            </a:r>
            <a:r>
              <a:rPr lang="de-DE" dirty="0" smtClean="0">
                <a:solidFill>
                  <a:srgbClr val="1F497D"/>
                </a:solidFill>
              </a:rPr>
              <a:t> to </a:t>
            </a:r>
            <a:r>
              <a:rPr lang="de-DE" dirty="0" err="1" smtClean="0">
                <a:solidFill>
                  <a:srgbClr val="1F497D"/>
                </a:solidFill>
              </a:rPr>
              <a:t>be</a:t>
            </a:r>
            <a:r>
              <a:rPr lang="de-DE" dirty="0" smtClean="0">
                <a:solidFill>
                  <a:srgbClr val="1F497D"/>
                </a:solidFill>
              </a:rPr>
              <a:t> </a:t>
            </a:r>
            <a:r>
              <a:rPr lang="de-DE" dirty="0" err="1" smtClean="0">
                <a:solidFill>
                  <a:srgbClr val="1F497D"/>
                </a:solidFill>
              </a:rPr>
              <a:t>established</a:t>
            </a:r>
            <a:endParaRPr lang="de-DE" dirty="0" smtClean="0">
              <a:solidFill>
                <a:srgbClr val="1F497D"/>
              </a:solidFill>
            </a:endParaRPr>
          </a:p>
          <a:p>
            <a:r>
              <a:rPr lang="de-DE" dirty="0" smtClean="0">
                <a:solidFill>
                  <a:srgbClr val="1F497D"/>
                </a:solidFill>
              </a:rPr>
              <a:t>Last not least: </a:t>
            </a:r>
            <a:r>
              <a:rPr lang="de-DE" dirty="0" err="1" smtClean="0">
                <a:solidFill>
                  <a:srgbClr val="1F497D"/>
                </a:solidFill>
              </a:rPr>
              <a:t>No</a:t>
            </a:r>
            <a:r>
              <a:rPr lang="de-DE" dirty="0" smtClean="0">
                <a:solidFill>
                  <a:srgbClr val="1F497D"/>
                </a:solidFill>
              </a:rPr>
              <a:t> </a:t>
            </a:r>
            <a:r>
              <a:rPr lang="de-DE" dirty="0" err="1" smtClean="0">
                <a:solidFill>
                  <a:srgbClr val="1F497D"/>
                </a:solidFill>
              </a:rPr>
              <a:t>established</a:t>
            </a:r>
            <a:r>
              <a:rPr lang="de-DE" dirty="0" smtClean="0">
                <a:solidFill>
                  <a:srgbClr val="1F497D"/>
                </a:solidFill>
              </a:rPr>
              <a:t> teaching </a:t>
            </a:r>
            <a:r>
              <a:rPr lang="de-DE" dirty="0" err="1" smtClean="0">
                <a:solidFill>
                  <a:srgbClr val="1F497D"/>
                </a:solidFill>
              </a:rPr>
              <a:t>terminology</a:t>
            </a:r>
            <a:endParaRPr lang="de-DE" dirty="0">
              <a:solidFill>
                <a:srgbClr val="1F497D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1135063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C4E2E-780F-4ECA-9342-BBB404CE4043}" type="datetime1">
              <a:rPr lang="de-DE" smtClean="0">
                <a:cs typeface="Arial" charset="0"/>
              </a:rPr>
              <a:t>19.05.2016</a:t>
            </a:fld>
            <a:endParaRPr lang="de-DE" dirty="0">
              <a:cs typeface="Arial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5038725" y="6365875"/>
            <a:ext cx="4105275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cs typeface="Arial" charset="0"/>
              </a:rPr>
              <a:t>Michael Kobel, TU Dresden</a:t>
            </a:r>
            <a:endParaRPr lang="de-DE" dirty="0">
              <a:cs typeface="Arial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8080375" y="6356350"/>
            <a:ext cx="1063625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latin typeface="Arial" charset="0"/>
                <a:cs typeface="Arial" charset="0"/>
              </a:rPr>
              <a:t> </a:t>
            </a:r>
            <a:fld id="{D2CBE852-7D85-492E-932A-62B353DE2E0F}" type="slidenum">
              <a:rPr lang="de-DE" smtClean="0">
                <a:latin typeface="Arial Narrow" panose="020B0606020202030204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de-DE" smtClean="0">
                <a:latin typeface="Arial" charset="0"/>
                <a:cs typeface="Arial" charset="0"/>
              </a:rPr>
              <a:t> </a:t>
            </a:r>
            <a:endParaRPr lang="de-DE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How</a:t>
            </a:r>
            <a:r>
              <a:rPr lang="de-DE" dirty="0" smtClean="0"/>
              <a:t> to </a:t>
            </a:r>
            <a:r>
              <a:rPr lang="de-DE" dirty="0" err="1" smtClean="0"/>
              <a:t>explain</a:t>
            </a:r>
            <a:r>
              <a:rPr lang="de-DE" dirty="0" smtClean="0"/>
              <a:t> </a:t>
            </a:r>
            <a:r>
              <a:rPr lang="de-DE" dirty="0" err="1" smtClean="0"/>
              <a:t>something</a:t>
            </a:r>
            <a:r>
              <a:rPr lang="de-DE" dirty="0" smtClean="0"/>
              <a:t> </a:t>
            </a:r>
            <a:r>
              <a:rPr lang="de-DE" dirty="0" err="1" smtClean="0"/>
              <a:t>unknown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soccer</a:t>
            </a:r>
            <a:r>
              <a:rPr lang="de-DE" dirty="0" smtClean="0"/>
              <a:t> (</a:t>
            </a:r>
            <a:r>
              <a:rPr lang="de-DE" dirty="0" err="1" smtClean="0"/>
              <a:t>wikipedia</a:t>
            </a:r>
            <a:r>
              <a:rPr lang="de-DE" dirty="0" smtClean="0"/>
              <a:t>)</a:t>
            </a:r>
          </a:p>
          <a:p>
            <a:pPr lvl="1"/>
            <a:r>
              <a:rPr lang="en-US" dirty="0"/>
              <a:t>Law 1: </a:t>
            </a:r>
            <a:r>
              <a:rPr lang="en-US" dirty="0">
                <a:hlinkClick r:id="rId2" tooltip="Association football pitch"/>
              </a:rPr>
              <a:t>The Field of Play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Law </a:t>
            </a:r>
            <a:r>
              <a:rPr lang="en-US" dirty="0"/>
              <a:t>2: </a:t>
            </a:r>
            <a:r>
              <a:rPr lang="en-US" dirty="0">
                <a:hlinkClick r:id="rId3" tooltip="Football (association football)"/>
              </a:rPr>
              <a:t>The Ball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Law </a:t>
            </a:r>
            <a:r>
              <a:rPr lang="en-US" dirty="0"/>
              <a:t>3: </a:t>
            </a:r>
            <a:r>
              <a:rPr lang="en-US" dirty="0">
                <a:hlinkClick r:id="rId4" tooltip="Association football"/>
              </a:rPr>
              <a:t>The Number of </a:t>
            </a:r>
            <a:r>
              <a:rPr lang="en-US" dirty="0" smtClean="0">
                <a:hlinkClick r:id="rId4" tooltip="Association football"/>
              </a:rPr>
              <a:t>Players</a:t>
            </a:r>
            <a:endParaRPr lang="en-US" dirty="0" smtClean="0"/>
          </a:p>
          <a:p>
            <a:r>
              <a:rPr lang="en-US" dirty="0" smtClean="0"/>
              <a:t>i.e. you do not start with the number of players, </a:t>
            </a:r>
            <a:br>
              <a:rPr lang="en-US" dirty="0" smtClean="0"/>
            </a:br>
            <a:r>
              <a:rPr lang="en-US" dirty="0" smtClean="0"/>
              <a:t>but with </a:t>
            </a:r>
            <a:r>
              <a:rPr lang="en-US" b="1" dirty="0" smtClean="0"/>
              <a:t>the aims and rules!</a:t>
            </a:r>
          </a:p>
          <a:p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And: you do not mention </a:t>
            </a:r>
            <a:br>
              <a:rPr lang="en-US" dirty="0" smtClean="0"/>
            </a:br>
            <a:r>
              <a:rPr lang="en-US" dirty="0" smtClean="0"/>
              <a:t>each single player</a:t>
            </a:r>
          </a:p>
          <a:p>
            <a:r>
              <a:rPr lang="en-US" dirty="0" smtClean="0"/>
              <a:t>so why do we always start with this:</a:t>
            </a:r>
            <a:br>
              <a:rPr lang="en-US" dirty="0" smtClean="0"/>
            </a:br>
            <a:r>
              <a:rPr lang="en-US" dirty="0" smtClean="0"/>
              <a:t>when explaining the Standard Model?   </a:t>
            </a:r>
            <a:endParaRPr lang="de-DE" dirty="0"/>
          </a:p>
        </p:txBody>
      </p:sp>
      <p:pic>
        <p:nvPicPr>
          <p:cNvPr id="2050" name="Picture 2" descr="Soccer Fiel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1484784"/>
            <a:ext cx="3309317" cy="1817590"/>
          </a:xfrm>
          <a:prstGeom prst="rect">
            <a:avLst/>
          </a:prstGeom>
          <a:noFill/>
        </p:spPr>
      </p:pic>
      <p:pic>
        <p:nvPicPr>
          <p:cNvPr id="2052" name="Picture 4" descr="future_human_evolution_particle_physics_standard_mode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3717032"/>
            <a:ext cx="3012329" cy="288721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1764" y="1340768"/>
            <a:ext cx="8282236" cy="4764187"/>
          </a:xfrm>
        </p:spPr>
        <p:txBody>
          <a:bodyPr/>
          <a:lstStyle/>
          <a:p>
            <a:r>
              <a:rPr lang="de-DE" sz="2600" dirty="0" smtClean="0"/>
              <a:t>A </a:t>
            </a:r>
            <a:r>
              <a:rPr lang="de-DE" sz="2600" dirty="0" err="1" smtClean="0"/>
              <a:t>theoretical</a:t>
            </a:r>
            <a:r>
              <a:rPr lang="de-DE" sz="2600" dirty="0" smtClean="0"/>
              <a:t> </a:t>
            </a:r>
            <a:r>
              <a:rPr lang="de-DE" sz="2600" dirty="0" err="1" smtClean="0"/>
              <a:t>framework</a:t>
            </a:r>
            <a:r>
              <a:rPr lang="de-DE" sz="2600" dirty="0" smtClean="0"/>
              <a:t> of Symmetries SU(3)</a:t>
            </a:r>
            <a:r>
              <a:rPr lang="de-DE" sz="2600" baseline="-25000" dirty="0" smtClean="0"/>
              <a:t>C </a:t>
            </a:r>
            <a:r>
              <a:rPr lang="de-DE" sz="2600" dirty="0" smtClean="0"/>
              <a:t>x SU(2)</a:t>
            </a:r>
            <a:r>
              <a:rPr lang="de-DE" sz="26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DE" sz="2600" dirty="0" smtClean="0"/>
              <a:t> x U(1)</a:t>
            </a:r>
            <a:r>
              <a:rPr lang="de-DE" sz="2600" baseline="-25000" dirty="0" smtClean="0"/>
              <a:t>Y</a:t>
            </a:r>
            <a:endParaRPr lang="de-DE" sz="2600" dirty="0" smtClean="0"/>
          </a:p>
          <a:p>
            <a:pPr lvl="1"/>
            <a:r>
              <a:rPr lang="de-DE" sz="2400" dirty="0" err="1" smtClean="0"/>
              <a:t>Based</a:t>
            </a:r>
            <a:r>
              <a:rPr lang="de-DE" sz="2400" dirty="0" smtClean="0"/>
              <a:t> on </a:t>
            </a:r>
            <a:r>
              <a:rPr lang="de-DE" sz="2400" b="1" dirty="0" err="1" smtClean="0"/>
              <a:t>charges</a:t>
            </a:r>
            <a:endParaRPr lang="de-DE" sz="2400" b="1" dirty="0" smtClean="0"/>
          </a:p>
          <a:p>
            <a:pPr lvl="1"/>
            <a:r>
              <a:rPr lang="de-DE" sz="2400" dirty="0" err="1"/>
              <a:t>O</a:t>
            </a:r>
            <a:r>
              <a:rPr lang="de-DE" sz="2400" dirty="0" err="1" smtClean="0"/>
              <a:t>rdering</a:t>
            </a:r>
            <a:r>
              <a:rPr lang="de-DE" sz="2400" dirty="0" smtClean="0"/>
              <a:t> </a:t>
            </a:r>
            <a:r>
              <a:rPr lang="de-DE" sz="2400" b="1" dirty="0" err="1" smtClean="0"/>
              <a:t>particles</a:t>
            </a:r>
            <a:endParaRPr lang="de-DE" sz="2400" b="1" dirty="0" smtClean="0"/>
          </a:p>
          <a:p>
            <a:pPr lvl="1"/>
            <a:r>
              <a:rPr lang="de-DE" sz="2400" dirty="0" err="1" smtClean="0"/>
              <a:t>Requiring</a:t>
            </a:r>
            <a:r>
              <a:rPr lang="de-DE" sz="2400" dirty="0" smtClean="0"/>
              <a:t> </a:t>
            </a:r>
            <a:r>
              <a:rPr lang="de-DE" sz="2400" b="1" dirty="0" smtClean="0"/>
              <a:t>interactions </a:t>
            </a:r>
          </a:p>
          <a:p>
            <a:pPr lvl="1"/>
            <a:endParaRPr lang="de-DE" sz="2000" b="1" dirty="0"/>
          </a:p>
          <a:p>
            <a:pPr lvl="1"/>
            <a:endParaRPr lang="de-DE" sz="2000" b="1" dirty="0" smtClean="0"/>
          </a:p>
          <a:p>
            <a:pPr lvl="1"/>
            <a:endParaRPr lang="de-DE" sz="2000" b="1" dirty="0"/>
          </a:p>
          <a:p>
            <a:pPr lvl="1"/>
            <a:endParaRPr lang="de-DE" sz="2000" b="1" dirty="0" smtClean="0"/>
          </a:p>
          <a:p>
            <a:pPr lvl="1"/>
            <a:endParaRPr lang="de-DE" sz="2000" b="1" dirty="0"/>
          </a:p>
          <a:p>
            <a:pPr lvl="1">
              <a:buNone/>
            </a:pPr>
            <a:endParaRPr lang="de-DE" sz="2000" b="1" dirty="0"/>
          </a:p>
          <a:p>
            <a:r>
              <a:rPr lang="de-DE" sz="2600" b="1" dirty="0" smtClean="0">
                <a:solidFill>
                  <a:srgbClr val="1F497D"/>
                </a:solidFill>
              </a:rPr>
              <a:t>So, the SM </a:t>
            </a:r>
            <a:r>
              <a:rPr lang="de-DE" sz="2600" b="1" dirty="0" err="1" smtClean="0">
                <a:solidFill>
                  <a:srgbClr val="1F497D"/>
                </a:solidFill>
              </a:rPr>
              <a:t>is</a:t>
            </a:r>
            <a:r>
              <a:rPr lang="de-DE" sz="2600" b="1" dirty="0" smtClean="0">
                <a:solidFill>
                  <a:srgbClr val="1F497D"/>
                </a:solidFill>
              </a:rPr>
              <a:t> a theory of </a:t>
            </a:r>
            <a:r>
              <a:rPr lang="de-DE" sz="2600" b="1" dirty="0" err="1" smtClean="0">
                <a:solidFill>
                  <a:srgbClr val="1F497D"/>
                </a:solidFill>
              </a:rPr>
              <a:t>interations</a:t>
            </a:r>
            <a:r>
              <a:rPr lang="de-DE" sz="2600" b="1" dirty="0" smtClean="0">
                <a:solidFill>
                  <a:srgbClr val="1F497D"/>
                </a:solidFill>
              </a:rPr>
              <a:t>, (=</a:t>
            </a:r>
            <a:r>
              <a:rPr lang="de-DE" sz="2600" b="1" dirty="0" err="1" smtClean="0">
                <a:solidFill>
                  <a:srgbClr val="1F497D"/>
                </a:solidFill>
              </a:rPr>
              <a:t>rules</a:t>
            </a:r>
            <a:r>
              <a:rPr lang="de-DE" sz="2600" b="1" dirty="0" smtClean="0">
                <a:solidFill>
                  <a:srgbClr val="1F497D"/>
                </a:solidFill>
              </a:rPr>
              <a:t>) after all</a:t>
            </a:r>
          </a:p>
          <a:p>
            <a:r>
              <a:rPr lang="de-DE" sz="2600" dirty="0" smtClean="0">
                <a:solidFill>
                  <a:srgbClr val="1F497D"/>
                </a:solidFill>
              </a:rPr>
              <a:t>And: the </a:t>
            </a:r>
            <a:r>
              <a:rPr lang="de-DE" sz="2600" dirty="0" err="1" smtClean="0">
                <a:solidFill>
                  <a:srgbClr val="1F497D"/>
                </a:solidFill>
              </a:rPr>
              <a:t>particles</a:t>
            </a:r>
            <a:r>
              <a:rPr lang="de-DE" sz="2600" dirty="0" smtClean="0">
                <a:solidFill>
                  <a:srgbClr val="1F497D"/>
                </a:solidFill>
              </a:rPr>
              <a:t> (=</a:t>
            </a:r>
            <a:r>
              <a:rPr lang="de-DE" sz="2600" dirty="0" err="1" smtClean="0">
                <a:solidFill>
                  <a:srgbClr val="1F497D"/>
                </a:solidFill>
              </a:rPr>
              <a:t>players</a:t>
            </a:r>
            <a:r>
              <a:rPr lang="de-DE" sz="2600" dirty="0" smtClean="0">
                <a:solidFill>
                  <a:srgbClr val="1F497D"/>
                </a:solidFill>
              </a:rPr>
              <a:t>) </a:t>
            </a:r>
            <a:r>
              <a:rPr lang="de-DE" sz="2600" dirty="0" err="1" smtClean="0">
                <a:solidFill>
                  <a:srgbClr val="1F497D"/>
                </a:solidFill>
              </a:rPr>
              <a:t>cannot</a:t>
            </a:r>
            <a:r>
              <a:rPr lang="de-DE" sz="2600" dirty="0" smtClean="0">
                <a:solidFill>
                  <a:srgbClr val="1F497D"/>
                </a:solidFill>
              </a:rPr>
              <a:t> </a:t>
            </a:r>
            <a:r>
              <a:rPr lang="de-DE" sz="2600" dirty="0" err="1" smtClean="0">
                <a:solidFill>
                  <a:srgbClr val="1F497D"/>
                </a:solidFill>
              </a:rPr>
              <a:t>even</a:t>
            </a:r>
            <a:r>
              <a:rPr lang="de-DE" sz="2600" dirty="0" smtClean="0">
                <a:solidFill>
                  <a:srgbClr val="1F497D"/>
                </a:solidFill>
              </a:rPr>
              <a:t> </a:t>
            </a:r>
            <a:r>
              <a:rPr lang="de-DE" sz="2600" dirty="0" err="1" smtClean="0">
                <a:solidFill>
                  <a:srgbClr val="1F497D"/>
                </a:solidFill>
              </a:rPr>
              <a:t>be</a:t>
            </a:r>
            <a:r>
              <a:rPr lang="de-DE" sz="2600" dirty="0" smtClean="0">
                <a:solidFill>
                  <a:srgbClr val="1F497D"/>
                </a:solidFill>
              </a:rPr>
              <a:t> </a:t>
            </a:r>
            <a:r>
              <a:rPr lang="de-DE" sz="2600" dirty="0" err="1" smtClean="0">
                <a:solidFill>
                  <a:srgbClr val="1F497D"/>
                </a:solidFill>
              </a:rPr>
              <a:t>predicted</a:t>
            </a:r>
            <a:r>
              <a:rPr lang="de-DE" sz="2600" dirty="0" smtClean="0">
                <a:solidFill>
                  <a:srgbClr val="1F497D"/>
                </a:solidFill>
              </a:rPr>
              <a:t> !</a:t>
            </a:r>
            <a:endParaRPr lang="de-DE" sz="2000" dirty="0" smtClean="0">
              <a:solidFill>
                <a:srgbClr val="1F497D"/>
              </a:solidFill>
            </a:endParaRP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the Standard Model, after all?</a:t>
            </a:r>
            <a:endParaRPr lang="de-DE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2444016649"/>
              </p:ext>
            </p:extLst>
          </p:nvPr>
        </p:nvGraphicFramePr>
        <p:xfrm>
          <a:off x="3980259" y="2204864"/>
          <a:ext cx="5163741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NTV-Vorlage-20140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iclhenwelt" id="{B03A18D6-998D-47F9-972A-539C2E93DA1C}" vid="{BFC9DBFC-556B-4A03-B1D2-7D93B37C89F5}"/>
    </a:ext>
  </a:extLst>
</a:theme>
</file>

<file path=ppt/theme/theme2.xml><?xml version="1.0" encoding="utf-8"?>
<a:theme xmlns:a="http://schemas.openxmlformats.org/drawingml/2006/main" name="2_Office-Design">
  <a:themeElements>
    <a:clrScheme name="2_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NTV-Vorlage-20140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iclhenwelt" id="{B03A18D6-998D-47F9-972A-539C2E93DA1C}" vid="{BFC9DBFC-556B-4A03-B1D2-7D93B37C89F5}"/>
    </a:ext>
  </a:extLst>
</a:theme>
</file>

<file path=ppt/theme/theme6.xml><?xml version="1.0" encoding="utf-8"?>
<a:theme xmlns:a="http://schemas.openxmlformats.org/drawingml/2006/main" name="4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NTV-Vorlage-201409</Template>
  <TotalTime>0</TotalTime>
  <Words>1561</Words>
  <Application>Microsoft Office PowerPoint</Application>
  <PresentationFormat>Bildschirmpräsentation (4:3)</PresentationFormat>
  <Paragraphs>519</Paragraphs>
  <Slides>35</Slides>
  <Notes>20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6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53" baseType="lpstr">
      <vt:lpstr>MS PGothic</vt:lpstr>
      <vt:lpstr>Arial</vt:lpstr>
      <vt:lpstr>Arial Narrow</vt:lpstr>
      <vt:lpstr>Calibri</vt:lpstr>
      <vt:lpstr>Cambria Math</vt:lpstr>
      <vt:lpstr>Comic Sans MS</vt:lpstr>
      <vt:lpstr>Microsoft Sans Serif</vt:lpstr>
      <vt:lpstr>Symbol</vt:lpstr>
      <vt:lpstr>Times New Roman</vt:lpstr>
      <vt:lpstr>Verdana</vt:lpstr>
      <vt:lpstr>Wingdings</vt:lpstr>
      <vt:lpstr>NTV-Vorlage-201409</vt:lpstr>
      <vt:lpstr>2_Office-Design</vt:lpstr>
      <vt:lpstr>Office-Design</vt:lpstr>
      <vt:lpstr>3_Office-Design</vt:lpstr>
      <vt:lpstr>1_NTV-Vorlage-201409</vt:lpstr>
      <vt:lpstr>4_Office-Design</vt:lpstr>
      <vt:lpstr>Formel</vt:lpstr>
      <vt:lpstr>New concepts for introducing the standard model  </vt:lpstr>
      <vt:lpstr>PowerPoint-Präsentation</vt:lpstr>
      <vt:lpstr>1. Netzwerk Teilchenwelt</vt:lpstr>
      <vt:lpstr>Network Community 2013</vt:lpstr>
      <vt:lpstr>  2. Material development   </vt:lpstr>
      <vt:lpstr>iii. Teaching Material </vt:lpstr>
      <vt:lpstr>3. Teaching Particle Physics</vt:lpstr>
      <vt:lpstr>How to explain something unknown</vt:lpstr>
      <vt:lpstr>What is the Standard Model, after all?</vt:lpstr>
      <vt:lpstr>Tell apart:  theory input and prediction</vt:lpstr>
      <vt:lpstr>Reduction of Physics</vt:lpstr>
      <vt:lpstr>Basic Concept: Interaction</vt:lpstr>
      <vt:lpstr>Start with well-known „hub“: Gravitation</vt:lpstr>
      <vt:lpstr>Tell a Story: Start with 2 best known interactions</vt:lpstr>
      <vt:lpstr>Tell a Story: Add more interactions, as needed</vt:lpstr>
      <vt:lpstr>The  4th fundamental interaction</vt:lpstr>
      <vt:lpstr>Overview of potential energies (similarities and differences) </vt:lpstr>
      <vt:lpstr>Synopsis on different scales</vt:lpstr>
      <vt:lpstr>Basic Concept: Charges</vt:lpstr>
      <vt:lpstr>Comparison of Forces                    for e+e- (strong:`qq)</vt:lpstr>
      <vt:lpstr>Conclusions</vt:lpstr>
      <vt:lpstr>Why are forces ~ 1/r² ? </vt:lpstr>
      <vt:lpstr>Many Further discussion issues</vt:lpstr>
      <vt:lpstr>Why are all the interactions so similar in their structure?</vt:lpstr>
      <vt:lpstr>Charges: Basis of the Standardmodel </vt:lpstr>
      <vt:lpstr>The SM just gives the ordering „cupboard“!</vt:lpstr>
      <vt:lpstr>Ordering scheme:  Analogy to periodic system</vt:lpstr>
      <vt:lpstr> Matter Particle Multiplets</vt:lpstr>
      <vt:lpstr>Gauge bosons transform within multiplet</vt:lpstr>
      <vt:lpstr>PowerPoint-Präsentation</vt:lpstr>
      <vt:lpstr>Spiral curriculum concept for Volume 1 (SM)</vt:lpstr>
      <vt:lpstr>Example: Feynman diagrams in spiral curriculum </vt:lpstr>
      <vt:lpstr>Charge conservation (e.g. weak charge I:=I3W)</vt:lpstr>
      <vt:lpstr>4. Summary </vt:lpstr>
      <vt:lpstr>PowerPoint-Präsentation</vt:lpstr>
    </vt:vector>
  </TitlesOfParts>
  <Company>DESY Zeuthen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Ulrike Behrens</dc:creator>
  <cp:lastModifiedBy>Michael Kobel</cp:lastModifiedBy>
  <cp:revision>269</cp:revision>
  <dcterms:created xsi:type="dcterms:W3CDTF">2014-09-10T20:03:47Z</dcterms:created>
  <dcterms:modified xsi:type="dcterms:W3CDTF">2016-05-19T11:33:26Z</dcterms:modified>
</cp:coreProperties>
</file>