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69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64" r:id="rId5"/>
    <p:sldId id="263" r:id="rId6"/>
    <p:sldId id="258" r:id="rId7"/>
    <p:sldId id="261" r:id="rId8"/>
    <p:sldId id="259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64" autoAdjust="0"/>
    <p:restoredTop sz="50065" autoAdjust="0"/>
  </p:normalViewPr>
  <p:slideViewPr>
    <p:cSldViewPr snapToGrid="0" snapToObjects="1">
      <p:cViewPr varScale="1">
        <p:scale>
          <a:sx n="150" d="100"/>
          <a:sy n="150" d="100"/>
        </p:scale>
        <p:origin x="416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56A4B-B16C-F14F-98FF-83168205CB6A}" type="datetime1">
              <a:rPr lang="en-US" smtClean="0"/>
              <a:t>5/19/16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0E956-D099-044B-9FFC-356AE87A1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279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32C93-B064-724F-91A4-2EA9C2F932BF}" type="datetime1">
              <a:rPr lang="en-US" smtClean="0"/>
              <a:t>5/19/16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C8B8-DF87-344A-BD53-378DFF46CC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0943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CC8B8-DF87-344A-BD53-378DFF46CC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Virtual Visit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accent1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Virtual Visit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987" y="2039111"/>
            <a:ext cx="4044413" cy="422452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1" y="2039111"/>
            <a:ext cx="3970035" cy="42245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912181"/>
            <a:ext cx="8913813" cy="914400"/>
          </a:xfrm>
          <a:prstGeom prst="rect">
            <a:avLst/>
          </a:prstGeo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9" y="2184400"/>
            <a:ext cx="7999413" cy="438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3" y="188259"/>
            <a:ext cx="2333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r>
              <a:rPr lang="fr-FR" smtClean="0"/>
              <a:t>IPPOG, Krakow - 20 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188259"/>
            <a:ext cx="3220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3C607-800C-844C-9A37-89CD8CEC6C6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4400" y="10672"/>
            <a:ext cx="7999413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64878"/>
            <a:ext cx="7999413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2" r:id="rId1"/>
    <p:sldLayoutId id="2147484693" r:id="rId2"/>
    <p:sldLayoutId id="2147484694" r:id="rId3"/>
    <p:sldLayoutId id="2147484695" r:id="rId4"/>
    <p:sldLayoutId id="2147484696" r:id="rId5"/>
    <p:sldLayoutId id="2147484697" r:id="rId6"/>
    <p:sldLayoutId id="2147484698" r:id="rId7"/>
    <p:sldLayoutId id="2147484699" r:id="rId8"/>
    <p:sldLayoutId id="2147484700" r:id="rId9"/>
    <p:sldLayoutId id="2147484701" r:id="rId10"/>
    <p:sldLayoutId id="2147484702" r:id="rId11"/>
    <p:sldLayoutId id="2147484703" r:id="rId12"/>
    <p:sldLayoutId id="2147484704" r:id="rId13"/>
    <p:sldLayoutId id="2147484705" r:id="rId14"/>
    <p:sldLayoutId id="2147484706" r:id="rId15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charset="2"/>
        <a:buChar char=""/>
        <a:defRPr sz="2000" kern="1200">
          <a:solidFill>
            <a:schemeClr val="tx1"/>
          </a:solidFill>
          <a:latin typeface="Open Sans"/>
          <a:ea typeface="+mn-ea"/>
          <a:cs typeface="Open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2"/>
        </a:buClr>
        <a:buFont typeface="Wingdings 2" pitchFamily="18" charset="2"/>
        <a:buChar char=""/>
        <a:defRPr sz="1800" kern="1200">
          <a:solidFill>
            <a:srgbClr val="000000"/>
          </a:solidFill>
          <a:latin typeface="Open Sans"/>
          <a:ea typeface="+mn-ea"/>
          <a:cs typeface="Open San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3"/>
        </a:buClr>
        <a:buFont typeface="Wingdings 2" pitchFamily="18" charset="2"/>
        <a:buChar char=""/>
        <a:defRPr sz="1600" kern="1200">
          <a:solidFill>
            <a:srgbClr val="000000"/>
          </a:solidFill>
          <a:latin typeface="Open Sans"/>
          <a:ea typeface="+mn-ea"/>
          <a:cs typeface="Open San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4"/>
        </a:buClr>
        <a:buFont typeface="Wingdings 2" pitchFamily="18" charset="2"/>
        <a:buChar char=""/>
        <a:defRPr sz="1400" kern="1200">
          <a:solidFill>
            <a:srgbClr val="000000"/>
          </a:solidFill>
          <a:latin typeface="Open Sans"/>
          <a:ea typeface="+mn-ea"/>
          <a:cs typeface="Open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5"/>
        </a:buClr>
        <a:buFont typeface="Wingdings 2" pitchFamily="18" charset="2"/>
        <a:buChar char=""/>
        <a:defRPr sz="1200" kern="1200">
          <a:solidFill>
            <a:srgbClr val="000000"/>
          </a:solidFill>
          <a:latin typeface="Open Sans"/>
          <a:ea typeface="+mn-ea"/>
          <a:cs typeface="Open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5975" TargetMode="External"/><Relationship Id="rId4" Type="http://schemas.openxmlformats.org/officeDocument/2006/relationships/hyperlink" Target="https://docs.google.com/forms/d/19C0UNH9ZWbXe50fjH2gxryjSk11dcJDInTaaia7JPM8/viewform" TargetMode="External"/><Relationship Id="rId5" Type="http://schemas.openxmlformats.org/officeDocument/2006/relationships/hyperlink" Target="https://cds.cern.ch/search?ln=en&amp;cc=Photos&amp;p=cms+virtual+visit&amp;action_search=Search&amp;op1=a&amp;m1=a&amp;p1=&amp;f1=&amp;c=Photos&amp;c=&amp;sf=&amp;so=d&amp;rm=wrd&amp;rg=10&amp;sc=0&amp;of=hb" TargetMode="External"/><Relationship Id="rId6" Type="http://schemas.openxmlformats.org/officeDocument/2006/relationships/hyperlink" Target="http://cern.ch/atlas-virtual-visit" TargetMode="External"/><Relationship Id="rId7" Type="http://schemas.openxmlformats.org/officeDocument/2006/relationships/hyperlink" Target="http://cern.ch/atlas-virtual-visit/Languages.html" TargetMode="External"/><Relationship Id="rId8" Type="http://schemas.openxmlformats.org/officeDocument/2006/relationships/hyperlink" Target="http://cern.ch/atlas-virtual-visit/pages/ATLASvv-tech.html" TargetMode="External"/><Relationship Id="rId9" Type="http://schemas.openxmlformats.org/officeDocument/2006/relationships/hyperlink" Target="https://cds.cern.ch/search?ln=en&amp;cc=Photos&amp;sc=1&amp;p=atlas+virtual+visit&amp;action_search=Search&amp;op1=a&amp;m1=a&amp;p1=&amp;f1=&amp;c=Photos&amp;rm=wr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web.cern.ch/content/virtual-visit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Enabling Virtual Visits Globally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Marzena</a:t>
            </a:r>
            <a:r>
              <a:rPr lang="en-GB" dirty="0" smtClean="0"/>
              <a:t> </a:t>
            </a:r>
            <a:r>
              <a:rPr lang="en-GB" dirty="0" err="1" smtClean="0"/>
              <a:t>Lapka</a:t>
            </a:r>
            <a:r>
              <a:rPr lang="en-GB" dirty="0"/>
              <a:t> </a:t>
            </a:r>
            <a:r>
              <a:rPr lang="en-GB" dirty="0" smtClean="0"/>
              <a:t>(chair), </a:t>
            </a:r>
            <a:r>
              <a:rPr lang="en-GB" dirty="0" smtClean="0"/>
              <a:t>Steven Goldfarb (sofa), Nicola Arnaud, </a:t>
            </a:r>
            <a:r>
              <a:rPr lang="en-GB" dirty="0" err="1" smtClean="0"/>
              <a:t>Valérie</a:t>
            </a:r>
            <a:r>
              <a:rPr lang="en-GB" dirty="0" smtClean="0"/>
              <a:t> </a:t>
            </a:r>
            <a:r>
              <a:rPr lang="en-GB" dirty="0" err="1" smtClean="0"/>
              <a:t>Séguin</a:t>
            </a:r>
            <a:r>
              <a:rPr lang="en-GB" dirty="0" smtClean="0"/>
              <a:t>, Daniel </a:t>
            </a:r>
            <a:r>
              <a:rPr lang="en-GB" dirty="0" err="1" smtClean="0"/>
              <a:t>Lellouch</a:t>
            </a:r>
            <a:r>
              <a:rPr lang="en-GB" dirty="0" smtClean="0"/>
              <a:t>, Beatrice </a:t>
            </a:r>
            <a:r>
              <a:rPr lang="en-GB" dirty="0" err="1" smtClean="0"/>
              <a:t>Bressan</a:t>
            </a:r>
            <a:r>
              <a:rPr lang="en-GB" dirty="0" smtClean="0"/>
              <a:t>, Jon-Ivar </a:t>
            </a:r>
            <a:r>
              <a:rPr lang="en-GB" dirty="0" err="1" smtClean="0"/>
              <a:t>Skullerud</a:t>
            </a:r>
            <a:endParaRPr lang="en-GB" dirty="0" smtClean="0"/>
          </a:p>
          <a:p>
            <a:r>
              <a:rPr lang="en-GB" dirty="0" smtClean="0"/>
              <a:t>Krakow, 20 May 2016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66" y="4583217"/>
            <a:ext cx="6206067" cy="172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8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511419"/>
              </p:ext>
            </p:extLst>
          </p:nvPr>
        </p:nvGraphicFramePr>
        <p:xfrm>
          <a:off x="914401" y="1933171"/>
          <a:ext cx="7999411" cy="3474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1266"/>
                <a:gridCol w="5908145"/>
              </a:tblGrid>
              <a:tr h="138470">
                <a:tc gridSpan="2"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CMS</a:t>
                      </a:r>
                      <a:endParaRPr lang="en-GB" sz="1200" dirty="0">
                        <a:solidFill>
                          <a:schemeClr val="bg1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4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CMS Virtual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 Visits</a:t>
                      </a:r>
                      <a:endParaRPr lang="en-GB" sz="1200" dirty="0">
                        <a:solidFill>
                          <a:schemeClr val="tx1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Open Sans"/>
                          <a:cs typeface="Open Sans"/>
                          <a:hlinkClick r:id="rId2"/>
                        </a:rPr>
                        <a:t>http://cms.web.cern.ch/content/virtual-visits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  <a:tr h="1384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List of Visits (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Indico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)</a:t>
                      </a:r>
                      <a:endParaRPr lang="en-GB" sz="1200" dirty="0">
                        <a:solidFill>
                          <a:schemeClr val="tx1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Open Sans"/>
                          <a:cs typeface="Open Sans"/>
                          <a:hlinkClick r:id="rId3"/>
                        </a:rPr>
                        <a:t>https://indico.cern.ch/category/5975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  <a:tr h="1384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Registration Form</a:t>
                      </a:r>
                      <a:endParaRPr lang="en-GB" sz="1200" dirty="0">
                        <a:solidFill>
                          <a:schemeClr val="tx1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Open Sans"/>
                          <a:cs typeface="Open Sans"/>
                          <a:hlinkClick r:id="rId4"/>
                        </a:rPr>
                        <a:t>https://docs.google.com/forms/d/19C0UNH9ZWbXe50fjH2gxryjSk11dcJDInTaaia7JPM8/viewform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  <a:tr h="1384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Pictures from Visits</a:t>
                      </a:r>
                      <a:endParaRPr lang="en-GB" sz="1200" dirty="0">
                        <a:solidFill>
                          <a:schemeClr val="tx1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Open Sans" charset="0"/>
                          <a:ea typeface="Open Sans" charset="0"/>
                          <a:cs typeface="Open Sans" charset="0"/>
                          <a:hlinkClick r:id="rId5"/>
                        </a:rPr>
                        <a:t>https://cds.cern.ch/search?ln=en&amp;cc=Photos&amp;p=cms+virtual+visit&amp;action_search=Search&amp;op1=a&amp;m1=a&amp;p1=&amp;f1=&amp;c=Photos&amp;c=&amp;sf=&amp;so=d&amp;rm=wrd&amp;rg=10&amp;sc=0&amp;of=hb</a:t>
                      </a:r>
                      <a:endParaRPr lang="en-US" sz="1200" dirty="0" smtClean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/>
                </a:tc>
              </a:tr>
              <a:tr h="1384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FFFF"/>
                          </a:solidFill>
                          <a:latin typeface="Open Sans"/>
                          <a:cs typeface="Open Sans"/>
                        </a:rPr>
                        <a:t>ATLAS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Open Sans"/>
                          <a:cs typeface="Open Sans"/>
                        </a:rPr>
                        <a:t>ATLAS Virtual Visits</a:t>
                      </a:r>
                      <a:endParaRPr lang="en-GB" sz="12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Open Sans"/>
                          <a:cs typeface="Open Sans"/>
                          <a:hlinkClick r:id="rId6"/>
                        </a:rPr>
                        <a:t>http://cern.ch/atlas-virtual-visit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Open Sans"/>
                          <a:cs typeface="Open Sans"/>
                        </a:rPr>
                        <a:t>List of Visits</a:t>
                      </a:r>
                      <a:endParaRPr lang="en-GB" sz="12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Open Sans"/>
                          <a:cs typeface="Open Sans"/>
                          <a:hlinkClick r:id="rId7"/>
                        </a:rPr>
                        <a:t>http://cern.ch/atlas-virtual-visit/Languages.html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Open Sans"/>
                          <a:cs typeface="Open Sans"/>
                        </a:rPr>
                        <a:t>Contact &amp; Booking</a:t>
                      </a:r>
                      <a:endParaRPr lang="en-GB" sz="12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Open Sans"/>
                          <a:cs typeface="Open Sans"/>
                          <a:hlinkClick r:id="rId8"/>
                        </a:rPr>
                        <a:t>http://cern.ch/atlas-virtual-visit/pages/ATLASvv-tech.html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Open Sans"/>
                          <a:cs typeface="Open Sans"/>
                        </a:rPr>
                        <a:t>Pictures from Visits</a:t>
                      </a:r>
                      <a:endParaRPr lang="en-GB" sz="1200" baseline="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Open Sans"/>
                          <a:cs typeface="Open Sans"/>
                          <a:hlinkClick r:id="rId9"/>
                        </a:rPr>
                        <a:t>https://cds.cern.ch/search?ln=en&amp;cc=Photos&amp;sc=1&amp;p=atlas+virtual+visit&amp;action_search=Search&amp;op1=a&amp;m1=a&amp;p1=&amp;f1=&amp;c=Photos&amp;rm=wrd</a:t>
                      </a:r>
                      <a:endParaRPr lang="en-GB" sz="1200" dirty="0" smtClean="0">
                        <a:latin typeface="Open Sans"/>
                        <a:cs typeface="Open San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94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virtual visits?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Virtual Visits are</a:t>
            </a:r>
          </a:p>
          <a:p>
            <a:pPr lvl="1"/>
            <a:r>
              <a:rPr lang="en-US" dirty="0" smtClean="0"/>
              <a:t>On Site remote video </a:t>
            </a:r>
            <a:r>
              <a:rPr lang="en-US" dirty="0" smtClean="0"/>
              <a:t>interaction between </a:t>
            </a:r>
            <a:r>
              <a:rPr lang="en-US" dirty="0" smtClean="0"/>
              <a:t>scientists and public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Interactive </a:t>
            </a:r>
            <a:r>
              <a:rPr lang="en-US" b="1" dirty="0" smtClean="0"/>
              <a:t>engagement</a:t>
            </a:r>
            <a:r>
              <a:rPr lang="en-US" dirty="0" smtClean="0"/>
              <a:t> with public</a:t>
            </a:r>
          </a:p>
          <a:p>
            <a:pPr lvl="1"/>
            <a:r>
              <a:rPr lang="en-US" dirty="0" smtClean="0"/>
              <a:t>Communication training of collaboration members</a:t>
            </a:r>
            <a:endParaRPr lang="en-US" dirty="0"/>
          </a:p>
          <a:p>
            <a:r>
              <a:rPr lang="en-US" dirty="0" smtClean="0"/>
              <a:t>Target Audience</a:t>
            </a:r>
          </a:p>
          <a:p>
            <a:pPr lvl="1"/>
            <a:r>
              <a:rPr lang="en-US" dirty="0"/>
              <a:t>General Public, Teachers, Students</a:t>
            </a:r>
          </a:p>
          <a:p>
            <a:pPr lvl="1"/>
            <a:r>
              <a:rPr lang="en-US" dirty="0" smtClean="0"/>
              <a:t>Typically secondary schools</a:t>
            </a:r>
          </a:p>
          <a:p>
            <a:r>
              <a:rPr lang="en-US" dirty="0" smtClean="0"/>
              <a:t>Messages</a:t>
            </a:r>
          </a:p>
          <a:p>
            <a:pPr lvl="1"/>
            <a:r>
              <a:rPr lang="en-US" dirty="0" smtClean="0"/>
              <a:t>Science exploration is exciting and </a:t>
            </a:r>
            <a:r>
              <a:rPr lang="en-US" dirty="0" smtClean="0"/>
              <a:t>worthwhile</a:t>
            </a:r>
          </a:p>
          <a:p>
            <a:pPr lvl="1"/>
            <a:r>
              <a:rPr lang="en-US" dirty="0" smtClean="0"/>
              <a:t>Scientists are people, too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59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566" y="553384"/>
            <a:ext cx="4511769" cy="601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8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593725"/>
            <a:ext cx="7967133" cy="597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60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5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21" y="604186"/>
            <a:ext cx="8700191" cy="57276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5684112"/>
            <a:ext cx="47879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2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Site Infrastructure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736661"/>
              </p:ext>
            </p:extLst>
          </p:nvPr>
        </p:nvGraphicFramePr>
        <p:xfrm>
          <a:off x="914400" y="2184400"/>
          <a:ext cx="7999412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026"/>
                <a:gridCol w="2069961"/>
                <a:gridCol w="1939332"/>
                <a:gridCol w="23220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Equipment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Functionality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Notes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CMS (</a:t>
                      </a:r>
                      <a:r>
                        <a:rPr lang="en-US" sz="1200" dirty="0" err="1" smtClean="0"/>
                        <a:t>Marzena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Lapka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Mobile</a:t>
                      </a:r>
                      <a:r>
                        <a:rPr lang="en-US" sz="1200" baseline="0" dirty="0" smtClean="0"/>
                        <a:t> Unit with camera, laptop, phone, headsets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videoconference</a:t>
                      </a:r>
                    </a:p>
                    <a:p>
                      <a:r>
                        <a:rPr lang="en-US" sz="1200" dirty="0" smtClean="0"/>
                        <a:t>webcast</a:t>
                      </a:r>
                    </a:p>
                    <a:p>
                      <a:r>
                        <a:rPr lang="en-US" sz="1200" dirty="0" smtClean="0"/>
                        <a:t>recording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Underground</a:t>
                      </a:r>
                      <a:r>
                        <a:rPr lang="en-US" sz="1200" baseline="0" dirty="0" smtClean="0"/>
                        <a:t> view, mobile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ATLAS (Claire </a:t>
                      </a:r>
                      <a:r>
                        <a:rPr lang="en-US" sz="1200" dirty="0" err="1" smtClean="0"/>
                        <a:t>Bourdarios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Two fixed </a:t>
                      </a:r>
                      <a:r>
                        <a:rPr lang="en-US" sz="1200" baseline="0" dirty="0" smtClean="0"/>
                        <a:t>HD cameras, headsets, control tablet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videoconference</a:t>
                      </a:r>
                    </a:p>
                    <a:p>
                      <a:r>
                        <a:rPr lang="en-US" sz="1200" smtClean="0"/>
                        <a:t>webcast</a:t>
                      </a:r>
                    </a:p>
                    <a:p>
                      <a:r>
                        <a:rPr lang="en-US" sz="1200" smtClean="0"/>
                        <a:t>recording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Fixed installation with view of control room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LHCb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Antonis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Papanestis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Two fixed </a:t>
                      </a:r>
                      <a:r>
                        <a:rPr lang="en-US" sz="1200" baseline="0" dirty="0" smtClean="0"/>
                        <a:t>HD cameras, headsets, control tablet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videoconference</a:t>
                      </a:r>
                    </a:p>
                    <a:p>
                      <a:r>
                        <a:rPr lang="en-US" sz="1200" dirty="0" smtClean="0"/>
                        <a:t>webcast</a:t>
                      </a:r>
                    </a:p>
                    <a:p>
                      <a:r>
                        <a:rPr lang="en-US" sz="1200" dirty="0" smtClean="0"/>
                        <a:t>recording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Fixed installation with view of control room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ALICE (Despina </a:t>
                      </a:r>
                      <a:r>
                        <a:rPr lang="en-US" sz="1200" dirty="0" err="1" smtClean="0"/>
                        <a:t>Hatzifotidianou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Laptop</a:t>
                      </a:r>
                      <a:r>
                        <a:rPr lang="en-US" sz="1200" baseline="0" dirty="0" smtClean="0"/>
                        <a:t> with camera and microphone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videoconference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Considering special equipment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FNAL (Sue</a:t>
                      </a:r>
                      <a:r>
                        <a:rPr lang="en-US" sz="1200" baseline="0" dirty="0" smtClean="0"/>
                        <a:t> Sheehan)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Laptop with</a:t>
                      </a:r>
                      <a:r>
                        <a:rPr lang="en-US" sz="1200" baseline="0" dirty="0" smtClean="0"/>
                        <a:t> camera and microphone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Google Hangout on Air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Working on installation for</a:t>
                      </a:r>
                      <a:r>
                        <a:rPr lang="en-US" sz="1200" baseline="0" dirty="0" smtClean="0"/>
                        <a:t> neutrino experiments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 Control </a:t>
                      </a:r>
                      <a:r>
                        <a:rPr lang="en-US" sz="1200" dirty="0" smtClean="0"/>
                        <a:t>Centre (</a:t>
                      </a:r>
                      <a:r>
                        <a:rPr lang="en-US" sz="1200" dirty="0" err="1" smtClean="0"/>
                        <a:t>Mirko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Pojer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Considering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 Computing</a:t>
                      </a:r>
                      <a:r>
                        <a:rPr lang="en-US" sz="1200" baseline="0" dirty="0" smtClean="0"/>
                        <a:t> Centre (</a:t>
                      </a:r>
                      <a:r>
                        <a:rPr lang="en-US" sz="1200" baseline="0" dirty="0" err="1" smtClean="0"/>
                        <a:t>Mélissa</a:t>
                      </a:r>
                      <a:r>
                        <a:rPr lang="en-US" sz="1200" baseline="0" dirty="0" smtClean="0"/>
                        <a:t> Gaillard)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360 camera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Liquid Galaxy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VV Installation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dates yet for plans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65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Network</a:t>
            </a:r>
          </a:p>
          <a:p>
            <a:pPr lvl="1"/>
            <a:r>
              <a:rPr lang="en-US" dirty="0" smtClean="0"/>
              <a:t>Preferably Cabled (not necessary)</a:t>
            </a:r>
          </a:p>
          <a:p>
            <a:r>
              <a:rPr lang="en-US" dirty="0" smtClean="0"/>
              <a:t>Access to Client Software</a:t>
            </a:r>
          </a:p>
          <a:p>
            <a:pPr lvl="1"/>
            <a:r>
              <a:rPr lang="en-US" dirty="0" err="1" smtClean="0"/>
              <a:t>Vidyo</a:t>
            </a:r>
            <a:r>
              <a:rPr lang="en-US" dirty="0" smtClean="0"/>
              <a:t> Web Client or Desktop</a:t>
            </a:r>
          </a:p>
          <a:p>
            <a:pPr lvl="1"/>
            <a:r>
              <a:rPr lang="en-US" dirty="0" smtClean="0"/>
              <a:t>Google Hangout</a:t>
            </a:r>
          </a:p>
          <a:p>
            <a:pPr lvl="1"/>
            <a:r>
              <a:rPr lang="en-US" dirty="0" smtClean="0"/>
              <a:t>Skype</a:t>
            </a:r>
          </a:p>
          <a:p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Laptop / PC / Tablet / Smart Phone / H.323 Device</a:t>
            </a:r>
          </a:p>
          <a:p>
            <a:pPr lvl="1"/>
            <a:r>
              <a:rPr lang="en-US" dirty="0" smtClean="0"/>
              <a:t>Camera</a:t>
            </a:r>
          </a:p>
          <a:p>
            <a:pPr lvl="1"/>
            <a:r>
              <a:rPr lang="en-US" dirty="0" smtClean="0"/>
              <a:t>Microphone / Speakers (Best if Echo Cancelling)</a:t>
            </a:r>
          </a:p>
          <a:p>
            <a:r>
              <a:rPr lang="en-US" dirty="0" smtClean="0"/>
              <a:t>Always Test Beforehand (under exact same conditions)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41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Ad Hoc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Booking</a:t>
            </a:r>
          </a:p>
          <a:p>
            <a:pPr lvl="1"/>
            <a:r>
              <a:rPr lang="en-US" dirty="0" smtClean="0"/>
              <a:t>Collaboration members make contacts</a:t>
            </a:r>
          </a:p>
          <a:p>
            <a:pPr lvl="1"/>
            <a:r>
              <a:rPr lang="en-US" dirty="0" smtClean="0"/>
              <a:t>Schools find us through web site / word of mouth</a:t>
            </a:r>
          </a:p>
          <a:p>
            <a:pPr lvl="1"/>
            <a:r>
              <a:rPr lang="en-US" dirty="0" smtClean="0"/>
              <a:t>Some loyal returning clients</a:t>
            </a:r>
          </a:p>
          <a:p>
            <a:r>
              <a:rPr lang="en-US" dirty="0" smtClean="0"/>
              <a:t>Masterclasses</a:t>
            </a:r>
          </a:p>
          <a:p>
            <a:pPr lvl="1"/>
            <a:r>
              <a:rPr lang="en-US" dirty="0" smtClean="0"/>
              <a:t>Schools contact us requesting visits before or during day</a:t>
            </a:r>
          </a:p>
          <a:p>
            <a:r>
              <a:rPr lang="en-US" dirty="0" smtClean="0"/>
              <a:t>Outreach Groups Initiatives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Krakow Science Festival</a:t>
            </a:r>
          </a:p>
          <a:p>
            <a:r>
              <a:rPr lang="en-US" dirty="0" smtClean="0"/>
              <a:t>Follow-up</a:t>
            </a:r>
          </a:p>
          <a:p>
            <a:pPr lvl="1"/>
            <a:r>
              <a:rPr lang="en-US" dirty="0" smtClean="0"/>
              <a:t>Recordings, Evaluations, Letters of Appreciation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063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Toward A Coherent Global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Laboratories </a:t>
            </a:r>
            <a:r>
              <a:rPr lang="en-US" dirty="0" smtClean="0"/>
              <a:t>/ </a:t>
            </a:r>
            <a:r>
              <a:rPr lang="en-US" dirty="0" smtClean="0"/>
              <a:t>Experiments Can Work Together</a:t>
            </a:r>
            <a:endParaRPr lang="en-US" dirty="0" smtClean="0"/>
          </a:p>
          <a:p>
            <a:pPr lvl="1"/>
            <a:r>
              <a:rPr lang="en-US" dirty="0" smtClean="0"/>
              <a:t>Add </a:t>
            </a:r>
            <a:r>
              <a:rPr lang="en-US" dirty="0" smtClean="0"/>
              <a:t>new </a:t>
            </a:r>
            <a:r>
              <a:rPr lang="en-US" dirty="0" smtClean="0"/>
              <a:t>sites (ALICE, CCC, CC, </a:t>
            </a:r>
            <a:r>
              <a:rPr lang="is-IS" dirty="0" smtClean="0"/>
              <a:t>…)</a:t>
            </a:r>
            <a:endParaRPr lang="en-US" dirty="0" smtClean="0"/>
          </a:p>
          <a:p>
            <a:pPr lvl="1"/>
            <a:r>
              <a:rPr lang="en-US" dirty="0" smtClean="0"/>
              <a:t>Common </a:t>
            </a:r>
            <a:r>
              <a:rPr lang="en-US" dirty="0" smtClean="0"/>
              <a:t>Booking</a:t>
            </a:r>
            <a:endParaRPr lang="en-US" dirty="0" smtClean="0"/>
          </a:p>
          <a:p>
            <a:pPr lvl="1"/>
            <a:r>
              <a:rPr lang="en-US" dirty="0" smtClean="0"/>
              <a:t>Common Infrastructure / </a:t>
            </a:r>
            <a:r>
              <a:rPr lang="en-US" dirty="0" smtClean="0"/>
              <a:t>Operations / QA</a:t>
            </a:r>
            <a:endParaRPr lang="en-US" dirty="0" smtClean="0"/>
          </a:p>
          <a:p>
            <a:pPr lvl="1"/>
            <a:r>
              <a:rPr lang="en-US" dirty="0" smtClean="0"/>
              <a:t>Evaluations</a:t>
            </a:r>
            <a:r>
              <a:rPr lang="en-US" dirty="0"/>
              <a:t> </a:t>
            </a:r>
            <a:r>
              <a:rPr lang="en-US" dirty="0" smtClean="0"/>
              <a:t>and Follow </a:t>
            </a:r>
            <a:r>
              <a:rPr lang="en-US" dirty="0" smtClean="0"/>
              <a:t>Up</a:t>
            </a:r>
            <a:endParaRPr lang="en-US" dirty="0" smtClean="0"/>
          </a:p>
          <a:p>
            <a:r>
              <a:rPr lang="en-US" dirty="0" smtClean="0"/>
              <a:t>How IPPOG Can Contribute</a:t>
            </a:r>
          </a:p>
          <a:p>
            <a:pPr lvl="1"/>
            <a:r>
              <a:rPr lang="en-US" dirty="0" smtClean="0"/>
              <a:t>Develop strategy with CERN (and all IPPOG partners)</a:t>
            </a:r>
          </a:p>
          <a:p>
            <a:pPr lvl="1"/>
            <a:r>
              <a:rPr lang="en-US" dirty="0"/>
              <a:t>Have national contacts reach out to teachers from target schools</a:t>
            </a:r>
          </a:p>
          <a:p>
            <a:pPr lvl="1"/>
            <a:r>
              <a:rPr lang="en-US" dirty="0" smtClean="0"/>
              <a:t>Web site encouraging contact for visits, virtual visits</a:t>
            </a:r>
          </a:p>
          <a:p>
            <a:pPr lvl="2"/>
            <a:r>
              <a:rPr lang="en-US" dirty="0" smtClean="0"/>
              <a:t>Links to booking forms &amp; national contacts</a:t>
            </a:r>
          </a:p>
          <a:p>
            <a:pPr lvl="1"/>
            <a:r>
              <a:rPr lang="en-US" dirty="0"/>
              <a:t>Coordinated scheduling to accommodate </a:t>
            </a:r>
            <a:r>
              <a:rPr lang="en-US" dirty="0" smtClean="0"/>
              <a:t>national academic year</a:t>
            </a:r>
            <a:endParaRPr lang="en-US" dirty="0"/>
          </a:p>
          <a:p>
            <a:pPr lvl="1"/>
            <a:r>
              <a:rPr lang="en-US" dirty="0" smtClean="0"/>
              <a:t>Coordination </a:t>
            </a:r>
            <a:r>
              <a:rPr lang="en-US" dirty="0" smtClean="0"/>
              <a:t>with </a:t>
            </a:r>
            <a:r>
              <a:rPr lang="en-US" dirty="0" smtClean="0"/>
              <a:t>MC2NC WG?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- 20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Virtual Visit Working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93791"/>
      </p:ext>
    </p:extLst>
  </p:cSld>
  <p:clrMapOvr>
    <a:masterClrMapping/>
  </p:clrMapOvr>
</p:sld>
</file>

<file path=ppt/theme/theme1.xml><?xml version="1.0" encoding="utf-8"?>
<a:theme xmlns:a="http://schemas.openxmlformats.org/drawingml/2006/main" name="OutreachTemplate">
  <a:themeElements>
    <a:clrScheme name="ATLAS Outreach 1">
      <a:dk1>
        <a:srgbClr val="000000"/>
      </a:dk1>
      <a:lt1>
        <a:srgbClr val="FFFFFF"/>
      </a:lt1>
      <a:dk2>
        <a:srgbClr val="696969"/>
      </a:dk2>
      <a:lt2>
        <a:srgbClr val="DBDBDB"/>
      </a:lt2>
      <a:accent1>
        <a:srgbClr val="116AB6"/>
      </a:accent1>
      <a:accent2>
        <a:srgbClr val="88715A"/>
      </a:accent2>
      <a:accent3>
        <a:srgbClr val="AEAF81"/>
      </a:accent3>
      <a:accent4>
        <a:srgbClr val="30B1AF"/>
      </a:accent4>
      <a:accent5>
        <a:srgbClr val="FD9D29"/>
      </a:accent5>
      <a:accent6>
        <a:srgbClr val="4FB44B"/>
      </a:accent6>
      <a:hlink>
        <a:srgbClr val="443CCC"/>
      </a:hlink>
      <a:folHlink>
        <a:srgbClr val="C62A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OutreachTemplate</Template>
  <TotalTime>2857</TotalTime>
  <Words>582</Words>
  <Application>Microsoft Macintosh PowerPoint</Application>
  <PresentationFormat>On-screen Show (4:3)</PresentationFormat>
  <Paragraphs>136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Open Sans</vt:lpstr>
      <vt:lpstr>Open Sans Light</vt:lpstr>
      <vt:lpstr>Wingdings 2</vt:lpstr>
      <vt:lpstr>OutreachTemplate</vt:lpstr>
      <vt:lpstr>Enabling Virtual Visits Globally</vt:lpstr>
      <vt:lpstr>What are virtual visits?</vt:lpstr>
      <vt:lpstr>PowerPoint Presentation</vt:lpstr>
      <vt:lpstr>PowerPoint Presentation</vt:lpstr>
      <vt:lpstr>PowerPoint Presentation</vt:lpstr>
      <vt:lpstr>On Site Infrastructure</vt:lpstr>
      <vt:lpstr>Client Requirements</vt:lpstr>
      <vt:lpstr>Current Ad Hoc Strategy</vt:lpstr>
      <vt:lpstr>Toward A Coherent Global Strategy</vt:lpstr>
      <vt:lpstr>Resources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Visits</dc:title>
  <dc:creator>Steven Goldfarb</dc:creator>
  <cp:lastModifiedBy>Steven Goldfarb</cp:lastModifiedBy>
  <cp:revision>28</cp:revision>
  <dcterms:created xsi:type="dcterms:W3CDTF">2016-05-13T12:34:06Z</dcterms:created>
  <dcterms:modified xsi:type="dcterms:W3CDTF">2016-05-21T09:32:53Z</dcterms:modified>
</cp:coreProperties>
</file>