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61" r:id="rId2"/>
  </p:sldMasterIdLst>
  <p:notesMasterIdLst>
    <p:notesMasterId r:id="rId12"/>
  </p:notesMasterIdLst>
  <p:handoutMasterIdLst>
    <p:handoutMasterId r:id="rId13"/>
  </p:handoutMasterIdLst>
  <p:sldIdLst>
    <p:sldId id="256" r:id="rId3"/>
    <p:sldId id="438" r:id="rId4"/>
    <p:sldId id="436" r:id="rId5"/>
    <p:sldId id="437" r:id="rId6"/>
    <p:sldId id="422" r:id="rId7"/>
    <p:sldId id="423" r:id="rId8"/>
    <p:sldId id="434" r:id="rId9"/>
    <p:sldId id="435" r:id="rId10"/>
    <p:sldId id="430" r:id="rId11"/>
  </p:sldIdLst>
  <p:sldSz cx="9144000" cy="6858000" type="screen4x3"/>
  <p:notesSz cx="6794500" cy="9931400"/>
  <p:defaultTextStyle>
    <a:defPPr>
      <a:defRPr lang="en-US"/>
    </a:defPPr>
    <a:lvl1pPr marL="0" algn="l" defTabSz="9107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373" algn="l" defTabSz="9107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0753" algn="l" defTabSz="9107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6137" algn="l" defTabSz="9107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1503" algn="l" defTabSz="9107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6885" algn="l" defTabSz="9107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2259" algn="l" defTabSz="9107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7626" algn="l" defTabSz="9107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3013" algn="l" defTabSz="9107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FF"/>
    <a:srgbClr val="050A64"/>
    <a:srgbClr val="050A5A"/>
    <a:srgbClr val="05145C"/>
    <a:srgbClr val="000066"/>
    <a:srgbClr val="0058DA"/>
    <a:srgbClr val="008000"/>
    <a:srgbClr val="EF0000"/>
    <a:srgbClr val="274E12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0" autoAdjust="0"/>
    <p:restoredTop sz="95405" autoAdjust="0"/>
  </p:normalViewPr>
  <p:slideViewPr>
    <p:cSldViewPr showGuides="1">
      <p:cViewPr>
        <p:scale>
          <a:sx n="120" d="100"/>
          <a:sy n="120" d="100"/>
        </p:scale>
        <p:origin x="-137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813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1" y="1"/>
            <a:ext cx="2944813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9997E-1067-4F45-8DFC-201E5953EAB8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2925"/>
            <a:ext cx="2944813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1" y="9432925"/>
            <a:ext cx="2944813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EF093-CCD3-4DEF-907D-CE2477C063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172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813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1" y="1"/>
            <a:ext cx="2944813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6C148-335E-41CC-9AF3-4A40C7BBB661}" type="datetimeFigureOut">
              <a:rPr lang="en-GB" smtClean="0"/>
              <a:t>20/05/2016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2925"/>
            <a:ext cx="2944813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1" y="9432925"/>
            <a:ext cx="2944813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DDC8E-D55E-4D82-8A8E-2885A9F07A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376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07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373" algn="l" defTabSz="9107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0753" algn="l" defTabSz="9107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6137" algn="l" defTabSz="9107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1503" algn="l" defTabSz="9107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6885" algn="l" defTabSz="9107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2259" algn="l" defTabSz="9107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7626" algn="l" defTabSz="9107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3013" algn="l" defTabSz="9107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e.wikipedia.org/wiki/Immunisierungsstrategie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inf.fu-berlin.de/lehre/WS06/pmo/eng/Popper-OpenSociety.pdf" TargetMode="External"/><Relationship Id="rId4" Type="http://schemas.openxmlformats.org/officeDocument/2006/relationships/hyperlink" Target="http://de.wikipedia.org/wiki/Verst&#228;rktes_Dogma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e.wikipedia.org/wiki/Immunisierungsstrategi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www.inf.fu-berlin.de/lehre/WS06/pmo/eng/Popper-OpenSociety.pdf" TargetMode="External"/><Relationship Id="rId4" Type="http://schemas.openxmlformats.org/officeDocument/2006/relationships/hyperlink" Target="http://de.wikipedia.org/wiki/Verst&#228;rktes_Dogma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07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Sonate:</a:t>
            </a:r>
          </a:p>
          <a:p>
            <a:pPr marL="0" marR="0" indent="0" algn="l" defTabSz="9107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Alleg</a:t>
            </a:r>
            <a:r>
              <a:rPr lang="de-DE" dirty="0" smtClean="0"/>
              <a:t> - Largo - </a:t>
            </a:r>
            <a:r>
              <a:rPr lang="de-DE" dirty="0" err="1" smtClean="0"/>
              <a:t>Alleg</a:t>
            </a:r>
            <a:endParaRPr lang="de-DE" dirty="0" smtClean="0"/>
          </a:p>
          <a:p>
            <a:pPr marL="0" marR="0" indent="0" algn="l" defTabSz="9107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Meta</a:t>
            </a:r>
            <a:r>
              <a:rPr lang="de-DE" dirty="0" smtClean="0"/>
              <a:t> - Physik - </a:t>
            </a:r>
            <a:r>
              <a:rPr lang="de-DE" dirty="0" err="1" smtClean="0"/>
              <a:t>Meta</a:t>
            </a:r>
            <a:endParaRPr lang="en-GB" dirty="0" smtClean="0"/>
          </a:p>
          <a:p>
            <a:pPr marL="0" marR="0" indent="0" algn="l" defTabSz="9107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07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XL: </a:t>
            </a:r>
            <a:r>
              <a:rPr lang="de-DE" noProof="0" dirty="0" smtClean="0"/>
              <a:t>Hypothesen 2x</a:t>
            </a:r>
            <a:endParaRPr lang="en-GB" dirty="0" smtClean="0"/>
          </a:p>
          <a:p>
            <a:r>
              <a:rPr lang="en-GB" dirty="0" smtClean="0"/>
              <a:t>Nukleosynthese 2x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DDC8E-D55E-4D82-8A8E-2885A9F07AA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580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smtClean="0">
                <a:solidFill>
                  <a:srgbClr val="C00000"/>
                </a:solidFill>
              </a:rPr>
              <a:t>XL feign - frame</a:t>
            </a:r>
            <a:endParaRPr lang="de-DE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DDC8E-D55E-4D82-8A8E-2885A9F07AA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848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XL </a:t>
            </a:r>
          </a:p>
          <a:p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</a:t>
            </a:r>
            <a:r>
              <a:rPr lang="de-DE" sz="120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de.wikipedia.org/wiki/Immunisierungsstrategie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b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http://de.wikipedia.org/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wiki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/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Verstärktes_Dogma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Karl R. Popper: </a:t>
            </a:r>
            <a:r>
              <a:rPr lang="en-US" sz="1200" i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The Open Society and Its Enemies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Auflage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London 1962, S. 242.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DDC8E-D55E-4D82-8A8E-2885A9F07AAF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154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XL </a:t>
            </a:r>
          </a:p>
          <a:p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</a:t>
            </a:r>
            <a:r>
              <a:rPr lang="de-DE" sz="1200" u="non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de.wikipedia.org/wiki/Immunisierungsstrategie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b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http://de.wikipedia.org/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wiki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/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Verstärktes_Dogma</a:t>
            </a:r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Karl R. Popper: </a:t>
            </a:r>
            <a:r>
              <a:rPr lang="en-US" sz="1200" i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The Open Society and Its Enemies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4.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Auflage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London 1962, S. 242.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DDC8E-D55E-4D82-8A8E-2885A9F07AAF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154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0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6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1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6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2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7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3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71" y="6502304"/>
            <a:ext cx="144855" cy="257062"/>
          </a:xfrm>
        </p:spPr>
        <p:txBody>
          <a:bodyPr wrap="none" lIns="71695" tIns="35848" rIns="71695" bIns="35848">
            <a:spAutoFit/>
          </a:bodyPr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70632" y="6502304"/>
            <a:ext cx="4083113" cy="257062"/>
          </a:xfrm>
        </p:spPr>
        <p:txBody>
          <a:bodyPr wrap="none" lIns="71695" tIns="35848" rIns="71695" bIns="35848">
            <a:spAutoFit/>
          </a:bodyPr>
          <a:lstStyle/>
          <a:p>
            <a:r>
              <a:rPr lang="de-DE" smtClean="0"/>
              <a:t>Thomas Naumann        Deutsches Elektronen-Synchrotron DESY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37008" y="6502304"/>
            <a:ext cx="327533" cy="257062"/>
          </a:xfrm>
        </p:spPr>
        <p:txBody>
          <a:bodyPr wrap="none" lIns="71695" tIns="35848" rIns="71695" bIns="35848">
            <a:spAutoFit/>
          </a:bodyPr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31598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61875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045677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404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057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507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725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656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23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2680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1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721" y="14055"/>
            <a:ext cx="7658608" cy="830633"/>
          </a:xfrm>
        </p:spPr>
        <p:txBody>
          <a:bodyPr wrap="none">
            <a:spAutoFit/>
          </a:bodyPr>
          <a:lstStyle>
            <a:lvl1pPr>
              <a:defRPr sz="4800" b="1">
                <a:solidFill>
                  <a:srgbClr val="00206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999286"/>
          </a:xfrm>
        </p:spPr>
        <p:txBody>
          <a:bodyPr>
            <a:noAutofit/>
          </a:bodyPr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04069" y="6525575"/>
            <a:ext cx="1953234" cy="276635"/>
          </a:xfrm>
        </p:spPr>
        <p:txBody>
          <a:bodyPr wrap="none" lIns="71695" rIns="71695">
            <a:spAutoFit/>
          </a:bodyPr>
          <a:lstStyle/>
          <a:p>
            <a:r>
              <a:rPr lang="en-GB" dirty="0" smtClean="0"/>
              <a:t>ICNFP, Crete, 24 August 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868" y="6536603"/>
            <a:ext cx="4083113" cy="276635"/>
          </a:xfrm>
        </p:spPr>
        <p:txBody>
          <a:bodyPr wrap="none" lIns="71695" rIns="71695">
            <a:spAutoFit/>
          </a:bodyPr>
          <a:lstStyle/>
          <a:p>
            <a:r>
              <a:rPr lang="de-DE" smtClean="0"/>
              <a:t>Thomas Naumann        Deutsches Elektronen-Synchrotron DESY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65002" y="6536603"/>
            <a:ext cx="327533" cy="276635"/>
          </a:xfrm>
        </p:spPr>
        <p:txBody>
          <a:bodyPr wrap="none" lIns="71695" rIns="71695">
            <a:spAutoFit/>
          </a:bodyPr>
          <a:lstStyle/>
          <a:p>
            <a:fld id="{10F633DE-F6CC-4FE8-92FE-223BC299FA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6840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4630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8939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4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6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3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07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61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1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68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22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76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30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87767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4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4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686364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73" indent="0">
              <a:buNone/>
              <a:defRPr sz="2000" b="1"/>
            </a:lvl2pPr>
            <a:lvl3pPr marL="910753" indent="0">
              <a:buNone/>
              <a:defRPr sz="1800" b="1"/>
            </a:lvl3pPr>
            <a:lvl4pPr marL="1366137" indent="0">
              <a:buNone/>
              <a:defRPr sz="1600" b="1"/>
            </a:lvl4pPr>
            <a:lvl5pPr marL="1821503" indent="0">
              <a:buNone/>
              <a:defRPr sz="1600" b="1"/>
            </a:lvl5pPr>
            <a:lvl6pPr marL="2276885" indent="0">
              <a:buNone/>
              <a:defRPr sz="1600" b="1"/>
            </a:lvl6pPr>
            <a:lvl7pPr marL="2732259" indent="0">
              <a:buNone/>
              <a:defRPr sz="1600" b="1"/>
            </a:lvl7pPr>
            <a:lvl8pPr marL="3187626" indent="0">
              <a:buNone/>
              <a:defRPr sz="1600" b="1"/>
            </a:lvl8pPr>
            <a:lvl9pPr marL="36430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85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73" indent="0">
              <a:buNone/>
              <a:defRPr sz="2000" b="1"/>
            </a:lvl2pPr>
            <a:lvl3pPr marL="910753" indent="0">
              <a:buNone/>
              <a:defRPr sz="1800" b="1"/>
            </a:lvl3pPr>
            <a:lvl4pPr marL="1366137" indent="0">
              <a:buNone/>
              <a:defRPr sz="1600" b="1"/>
            </a:lvl4pPr>
            <a:lvl5pPr marL="1821503" indent="0">
              <a:buNone/>
              <a:defRPr sz="1600" b="1"/>
            </a:lvl5pPr>
            <a:lvl6pPr marL="2276885" indent="0">
              <a:buNone/>
              <a:defRPr sz="1600" b="1"/>
            </a:lvl6pPr>
            <a:lvl7pPr marL="2732259" indent="0">
              <a:buNone/>
              <a:defRPr sz="1600" b="1"/>
            </a:lvl7pPr>
            <a:lvl8pPr marL="3187626" indent="0">
              <a:buNone/>
              <a:defRPr sz="1600" b="1"/>
            </a:lvl8pPr>
            <a:lvl9pPr marL="364301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85" y="2174879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1314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80897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45215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47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2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47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373" indent="0">
              <a:buNone/>
              <a:defRPr sz="1200"/>
            </a:lvl2pPr>
            <a:lvl3pPr marL="910753" indent="0">
              <a:buNone/>
              <a:defRPr sz="1000"/>
            </a:lvl3pPr>
            <a:lvl4pPr marL="1366137" indent="0">
              <a:buNone/>
              <a:defRPr sz="900"/>
            </a:lvl4pPr>
            <a:lvl5pPr marL="1821503" indent="0">
              <a:buNone/>
              <a:defRPr sz="900"/>
            </a:lvl5pPr>
            <a:lvl6pPr marL="2276885" indent="0">
              <a:buNone/>
              <a:defRPr sz="900"/>
            </a:lvl6pPr>
            <a:lvl7pPr marL="2732259" indent="0">
              <a:buNone/>
              <a:defRPr sz="900"/>
            </a:lvl7pPr>
            <a:lvl8pPr marL="3187626" indent="0">
              <a:buNone/>
              <a:defRPr sz="900"/>
            </a:lvl8pPr>
            <a:lvl9pPr marL="36430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93456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373" indent="0">
              <a:buNone/>
              <a:defRPr sz="2800"/>
            </a:lvl2pPr>
            <a:lvl3pPr marL="910753" indent="0">
              <a:buNone/>
              <a:defRPr sz="2400"/>
            </a:lvl3pPr>
            <a:lvl4pPr marL="1366137" indent="0">
              <a:buNone/>
              <a:defRPr sz="2000"/>
            </a:lvl4pPr>
            <a:lvl5pPr marL="1821503" indent="0">
              <a:buNone/>
              <a:defRPr sz="2000"/>
            </a:lvl5pPr>
            <a:lvl6pPr marL="2276885" indent="0">
              <a:buNone/>
              <a:defRPr sz="2000"/>
            </a:lvl6pPr>
            <a:lvl7pPr marL="2732259" indent="0">
              <a:buNone/>
              <a:defRPr sz="2000"/>
            </a:lvl7pPr>
            <a:lvl8pPr marL="3187626" indent="0">
              <a:buNone/>
              <a:defRPr sz="2000"/>
            </a:lvl8pPr>
            <a:lvl9pPr marL="3643013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373" indent="0">
              <a:buNone/>
              <a:defRPr sz="1200"/>
            </a:lvl2pPr>
            <a:lvl3pPr marL="910753" indent="0">
              <a:buNone/>
              <a:defRPr sz="1000"/>
            </a:lvl3pPr>
            <a:lvl4pPr marL="1366137" indent="0">
              <a:buNone/>
              <a:defRPr sz="900"/>
            </a:lvl4pPr>
            <a:lvl5pPr marL="1821503" indent="0">
              <a:buNone/>
              <a:defRPr sz="900"/>
            </a:lvl5pPr>
            <a:lvl6pPr marL="2276885" indent="0">
              <a:buNone/>
              <a:defRPr sz="900"/>
            </a:lvl6pPr>
            <a:lvl7pPr marL="2732259" indent="0">
              <a:buNone/>
              <a:defRPr sz="900"/>
            </a:lvl7pPr>
            <a:lvl8pPr marL="3187626" indent="0">
              <a:buNone/>
              <a:defRPr sz="900"/>
            </a:lvl8pPr>
            <a:lvl9pPr marL="3643013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0206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vert="horz" lIns="91077" tIns="45540" rIns="91077" bIns="4554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45"/>
            <a:ext cx="8229600" cy="4525963"/>
          </a:xfrm>
          <a:prstGeom prst="rect">
            <a:avLst/>
          </a:prstGeom>
        </p:spPr>
        <p:txBody>
          <a:bodyPr vert="horz" lIns="91077" tIns="45540" rIns="91077" bIns="4554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81"/>
            <a:ext cx="2133600" cy="365125"/>
          </a:xfrm>
          <a:prstGeom prst="rect">
            <a:avLst/>
          </a:prstGeom>
        </p:spPr>
        <p:txBody>
          <a:bodyPr vert="horz" lIns="91077" tIns="45540" rIns="91077" bIns="4554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3" y="6356381"/>
            <a:ext cx="2895600" cy="365125"/>
          </a:xfrm>
          <a:prstGeom prst="rect">
            <a:avLst/>
          </a:prstGeom>
        </p:spPr>
        <p:txBody>
          <a:bodyPr vert="horz" lIns="91077" tIns="45540" rIns="91077" bIns="4554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Thomas Naumann        Deutsches Elektronen-Synchrotron DESY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1"/>
            <a:ext cx="2133600" cy="365125"/>
          </a:xfrm>
          <a:prstGeom prst="rect">
            <a:avLst/>
          </a:prstGeom>
        </p:spPr>
        <p:txBody>
          <a:bodyPr vert="horz" lIns="91077" tIns="45540" rIns="91077" bIns="4554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633DE-F6CC-4FE8-92FE-223BC299FA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66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iming>
    <p:tnLst>
      <p:par>
        <p:cTn id="1" dur="indefinite" restart="never" nodeType="tmRoot"/>
      </p:par>
    </p:tnLst>
  </p:timing>
  <p:hf hdr="0" dt="0"/>
  <p:txStyles>
    <p:titleStyle>
      <a:lvl1pPr algn="ctr" defTabSz="91075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1535" indent="-341535" algn="l" defTabSz="910753" rtl="0" eaLnBrk="1" latinLnBrk="0" hangingPunct="1">
        <a:spcBef>
          <a:spcPts val="12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9985" indent="-284617" algn="l" defTabSz="91075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8441" indent="-227684" algn="l" defTabSz="91075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3810" indent="-227684" algn="l" defTabSz="91075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9194" indent="-227684" algn="l" defTabSz="91075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4570" indent="-227684" algn="l" defTabSz="9107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59955" indent="-227684" algn="l" defTabSz="9107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5319" indent="-227684" algn="l" defTabSz="9107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0702" indent="-227684" algn="l" defTabSz="9107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07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73" algn="l" defTabSz="9107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753" algn="l" defTabSz="9107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137" algn="l" defTabSz="9107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503" algn="l" defTabSz="9107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885" algn="l" defTabSz="9107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259" algn="l" defTabSz="9107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626" algn="l" defTabSz="9107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3013" algn="l" defTabSz="9107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536E826-92E7-433F-B2F2-99ED5A4C4A9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20/05/2016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1774B15-B422-4AD0-80AA-0FB6ED3199A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7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General_Scholium" TargetMode="External"/><Relationship Id="rId4" Type="http://schemas.openxmlformats.org/officeDocument/2006/relationships/hyperlink" Target="https://en.wikipedia.org/wiki/Philosophiae_Naturalis_Principia_Mathematic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umann\Documents\Physics\astro-cosmo\multiverse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7976" y="265148"/>
            <a:ext cx="9721080" cy="546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6528" y="5718952"/>
            <a:ext cx="7653415" cy="645967"/>
          </a:xfrm>
          <a:effectLst>
            <a:outerShdw blurRad="254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50A64"/>
                </a:solidFill>
              </a:rPr>
              <a:t>To verify or falsify - that is the question</a:t>
            </a:r>
            <a:endParaRPr lang="en-US" sz="3600" b="1" dirty="0">
              <a:solidFill>
                <a:srgbClr val="050A64"/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83648" y="6342472"/>
            <a:ext cx="6367328" cy="349395"/>
          </a:xfrm>
          <a:effectLst>
            <a:outerShdw blurRad="25400" dir="2700000" algn="tl" rotWithShape="0">
              <a:prstClr val="black">
                <a:alpha val="50000"/>
              </a:prstClr>
            </a:outerShdw>
          </a:effectLst>
        </p:spPr>
        <p:txBody>
          <a:bodyPr/>
          <a:lstStyle/>
          <a:p>
            <a:r>
              <a:rPr lang="de-DE" sz="1800" b="1" dirty="0">
                <a:solidFill>
                  <a:srgbClr val="0C286F"/>
                </a:solidFill>
              </a:rPr>
              <a:t>Thomas Naumann         Deutsches Elektronen-Synchrotron    DESY</a:t>
            </a:r>
            <a:endParaRPr lang="en-GB" sz="1800" b="1" dirty="0">
              <a:solidFill>
                <a:srgbClr val="0C286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0944" y="1273408"/>
            <a:ext cx="7772400" cy="3397361"/>
          </a:xfrm>
        </p:spPr>
        <p:txBody>
          <a:bodyPr>
            <a:spAutoFit/>
          </a:bodyPr>
          <a:lstStyle/>
          <a:p>
            <a:pPr>
              <a:lnSpc>
                <a:spcPts val="8500"/>
              </a:lnSpc>
            </a:pPr>
            <a:r>
              <a:rPr lang="ne-NP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Hypotheses</a:t>
            </a:r>
            <a:br>
              <a:rPr lang="ne-NP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ne-NP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non</a:t>
            </a:r>
            <a:br>
              <a:rPr lang="ne-NP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ne-NP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fingo</a:t>
            </a:r>
            <a:endParaRPr lang="ne-NP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59811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26190" y="-27384"/>
            <a:ext cx="5291678" cy="830633"/>
          </a:xfrm>
        </p:spPr>
        <p:txBody>
          <a:bodyPr/>
          <a:lstStyle/>
          <a:p>
            <a:r>
              <a:rPr lang="en-US" dirty="0" smtClean="0"/>
              <a:t>Theory panel report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01400" y="764704"/>
            <a:ext cx="8292115" cy="5785836"/>
          </a:xfrm>
        </p:spPr>
        <p:txBody>
          <a:bodyPr wrap="none">
            <a:sp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1600" dirty="0" smtClean="0"/>
              <a:t>Jon-Ivar </a:t>
            </a:r>
            <a:r>
              <a:rPr lang="en-US" sz="1600" dirty="0" err="1" smtClean="0"/>
              <a:t>Skullerud</a:t>
            </a:r>
            <a:r>
              <a:rPr lang="en-US" sz="1600" dirty="0" smtClean="0"/>
              <a:t>, </a:t>
            </a:r>
            <a:r>
              <a:rPr lang="en-US" sz="1600" dirty="0"/>
              <a:t>Daniel </a:t>
            </a:r>
            <a:r>
              <a:rPr lang="en-US" sz="1600" dirty="0" err="1" smtClean="0"/>
              <a:t>Lellouch</a:t>
            </a:r>
            <a:r>
              <a:rPr lang="en-US" sz="1600" dirty="0" smtClean="0"/>
              <a:t>, </a:t>
            </a:r>
            <a:r>
              <a:rPr lang="en-US" sz="1600" dirty="0"/>
              <a:t>Ivan </a:t>
            </a:r>
            <a:r>
              <a:rPr lang="en-US" sz="1600" dirty="0" err="1" smtClean="0"/>
              <a:t>Melo</a:t>
            </a:r>
            <a:r>
              <a:rPr lang="en-US" sz="1600" dirty="0" smtClean="0"/>
              <a:t>, </a:t>
            </a:r>
            <a:r>
              <a:rPr lang="en-US" sz="1600" b="1" dirty="0"/>
              <a:t>Thomas </a:t>
            </a:r>
            <a:r>
              <a:rPr lang="en-US" sz="1600" b="1" dirty="0" smtClean="0"/>
              <a:t>Naumann</a:t>
            </a:r>
            <a:r>
              <a:rPr lang="en-US" sz="1600" dirty="0" smtClean="0"/>
              <a:t>,</a:t>
            </a:r>
            <a:br>
              <a:rPr lang="en-US" sz="1600" dirty="0" smtClean="0"/>
            </a:br>
            <a:r>
              <a:rPr lang="en-US" sz="1600" dirty="0" smtClean="0"/>
              <a:t>Andrej </a:t>
            </a:r>
            <a:r>
              <a:rPr lang="en-US" sz="1600" dirty="0" err="1" smtClean="0"/>
              <a:t>Gorisek</a:t>
            </a:r>
            <a:r>
              <a:rPr lang="en-US" sz="1600" dirty="0" smtClean="0"/>
              <a:t>, </a:t>
            </a:r>
            <a:r>
              <a:rPr lang="en-US" sz="1600" dirty="0" err="1"/>
              <a:t>Uta</a:t>
            </a:r>
            <a:r>
              <a:rPr lang="en-US" sz="1600" dirty="0"/>
              <a:t> </a:t>
            </a:r>
            <a:r>
              <a:rPr lang="en-US" sz="1600" dirty="0" err="1" smtClean="0"/>
              <a:t>Bilow</a:t>
            </a:r>
            <a:r>
              <a:rPr lang="en-US" sz="1600" dirty="0" smtClean="0"/>
              <a:t>, </a:t>
            </a:r>
            <a:r>
              <a:rPr lang="en-US" sz="1600" dirty="0"/>
              <a:t>Kenneth </a:t>
            </a:r>
            <a:r>
              <a:rPr lang="en-US" sz="1600" dirty="0" err="1" smtClean="0"/>
              <a:t>Cecire</a:t>
            </a:r>
            <a:r>
              <a:rPr lang="en-US" sz="1600" dirty="0" smtClean="0"/>
              <a:t>, </a:t>
            </a:r>
            <a:r>
              <a:rPr lang="en-US" sz="1600" dirty="0"/>
              <a:t>Hans Peter Beck</a:t>
            </a:r>
            <a:endParaRPr lang="en-US" sz="1600" dirty="0" smtClean="0"/>
          </a:p>
          <a:p>
            <a:pPr marL="216000" indent="-216000">
              <a:spcBef>
                <a:spcPts val="1000"/>
              </a:spcBef>
            </a:pPr>
            <a:r>
              <a:rPr lang="en-US" sz="2000" dirty="0"/>
              <a:t>F</a:t>
            </a:r>
            <a:r>
              <a:rPr lang="en-US" sz="2000" dirty="0" smtClean="0"/>
              <a:t>ocus on outreach aspects</a:t>
            </a:r>
            <a:r>
              <a:rPr lang="en-US" sz="2000" dirty="0"/>
              <a:t>.</a:t>
            </a:r>
            <a:r>
              <a:rPr lang="en-US" sz="2000" dirty="0" smtClean="0"/>
              <a:t> </a:t>
            </a:r>
            <a:r>
              <a:rPr lang="en-US" sz="2000" dirty="0"/>
              <a:t>N</a:t>
            </a:r>
            <a:r>
              <a:rPr lang="en-US" sz="2000" dirty="0" smtClean="0"/>
              <a:t>o epistemology.</a:t>
            </a:r>
          </a:p>
          <a:p>
            <a:pPr marL="216000" indent="-216000">
              <a:spcBef>
                <a:spcPts val="1000"/>
              </a:spcBef>
            </a:pPr>
            <a:r>
              <a:rPr lang="en-US" sz="2000" dirty="0" smtClean="0"/>
              <a:t>This is pure </a:t>
            </a:r>
            <a:r>
              <a:rPr lang="en-US" sz="2000" b="1" dirty="0" smtClean="0">
                <a:solidFill>
                  <a:srgbClr val="C00000"/>
                </a:solidFill>
              </a:rPr>
              <a:t>theory.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-  Avoid negative connotation.</a:t>
            </a:r>
          </a:p>
          <a:p>
            <a:pPr marL="216000" indent="-216000">
              <a:spcBef>
                <a:spcPts val="1000"/>
              </a:spcBef>
            </a:pPr>
            <a:r>
              <a:rPr lang="en-US" sz="2000" b="1" dirty="0">
                <a:solidFill>
                  <a:srgbClr val="C00000"/>
                </a:solidFill>
              </a:rPr>
              <a:t>T</a:t>
            </a:r>
            <a:r>
              <a:rPr lang="en-US" sz="2000" b="1" dirty="0" smtClean="0">
                <a:solidFill>
                  <a:srgbClr val="C00000"/>
                </a:solidFill>
              </a:rPr>
              <a:t>heory </a:t>
            </a:r>
            <a:r>
              <a:rPr lang="en-US" sz="2000" b="1" dirty="0" smtClean="0"/>
              <a:t>- Hypothesis -</a:t>
            </a:r>
            <a:r>
              <a:rPr lang="en-US" sz="2000" dirty="0" smtClean="0"/>
              <a:t> </a:t>
            </a:r>
            <a:r>
              <a:rPr lang="en-US" sz="2000" b="1" dirty="0"/>
              <a:t>M</a:t>
            </a:r>
            <a:r>
              <a:rPr lang="en-US" sz="2000" b="1" dirty="0" smtClean="0"/>
              <a:t>odel</a:t>
            </a:r>
          </a:p>
          <a:p>
            <a:pPr lvl="1">
              <a:spcBef>
                <a:spcPts val="400"/>
              </a:spcBef>
            </a:pPr>
            <a:r>
              <a:rPr lang="en-US" sz="1600" dirty="0" smtClean="0"/>
              <a:t>The Standard Model is a </a:t>
            </a:r>
            <a:r>
              <a:rPr lang="en-US" sz="1600" b="1" dirty="0">
                <a:solidFill>
                  <a:srgbClr val="C00000"/>
                </a:solidFill>
              </a:rPr>
              <a:t>t</a:t>
            </a:r>
            <a:r>
              <a:rPr lang="en-US" sz="1600" b="1" dirty="0" smtClean="0">
                <a:solidFill>
                  <a:srgbClr val="C00000"/>
                </a:solidFill>
              </a:rPr>
              <a:t>heory</a:t>
            </a:r>
            <a:r>
              <a:rPr lang="en-US" sz="1600" dirty="0" smtClean="0"/>
              <a:t>!</a:t>
            </a:r>
            <a:endParaRPr lang="en-US" sz="1600" dirty="0"/>
          </a:p>
          <a:p>
            <a:pPr lvl="1">
              <a:spcBef>
                <a:spcPts val="400"/>
              </a:spcBef>
            </a:pPr>
            <a:r>
              <a:rPr lang="en-US" sz="1600" dirty="0" smtClean="0"/>
              <a:t>The Multiverse is a </a:t>
            </a:r>
            <a:r>
              <a:rPr lang="en-US" sz="1600" b="1" dirty="0" smtClean="0"/>
              <a:t>hypothesis</a:t>
            </a:r>
            <a:r>
              <a:rPr lang="en-US" sz="1600" dirty="0" smtClean="0"/>
              <a:t>: no verification or falsification</a:t>
            </a:r>
          </a:p>
          <a:p>
            <a:pPr lvl="1">
              <a:spcBef>
                <a:spcPts val="400"/>
              </a:spcBef>
            </a:pPr>
            <a:r>
              <a:rPr lang="en-US" sz="1600" dirty="0" smtClean="0"/>
              <a:t>SUSY:    </a:t>
            </a:r>
            <a:r>
              <a:rPr lang="en-US" sz="1600" b="1" dirty="0" smtClean="0">
                <a:solidFill>
                  <a:srgbClr val="C00000"/>
                </a:solidFill>
              </a:rPr>
              <a:t>theory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or </a:t>
            </a:r>
            <a:r>
              <a:rPr lang="en-US" sz="1600" b="1" dirty="0" smtClean="0"/>
              <a:t>hypothesis</a:t>
            </a:r>
            <a:r>
              <a:rPr lang="en-US" sz="1600" dirty="0"/>
              <a:t>? </a:t>
            </a:r>
            <a:r>
              <a:rPr lang="en-US" sz="1600" dirty="0" smtClean="0"/>
              <a:t>    verification </a:t>
            </a:r>
            <a:r>
              <a:rPr lang="en-US" sz="1600" dirty="0"/>
              <a:t>or falsification </a:t>
            </a:r>
            <a:r>
              <a:rPr lang="en-US" sz="1600" dirty="0" smtClean="0"/>
              <a:t>?</a:t>
            </a:r>
          </a:p>
          <a:p>
            <a:pPr marL="216000" indent="-216000">
              <a:spcBef>
                <a:spcPts val="100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Theories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have predictive power.</a:t>
            </a:r>
            <a:br>
              <a:rPr lang="en-US" sz="2000" dirty="0" smtClean="0"/>
            </a:br>
            <a:r>
              <a:rPr lang="en-US" sz="2000" dirty="0" smtClean="0"/>
              <a:t>They can and have to be verified or falsified.</a:t>
            </a:r>
            <a:br>
              <a:rPr lang="en-US" sz="2000" dirty="0" smtClean="0"/>
            </a:br>
            <a:r>
              <a:rPr lang="en-US" sz="2000" dirty="0" smtClean="0"/>
              <a:t>This takes time (decades: GUT, SUSY, …) and money.</a:t>
            </a:r>
          </a:p>
          <a:p>
            <a:pPr marL="216000" indent="-216000">
              <a:spcBef>
                <a:spcPts val="100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Theories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should state their limits.</a:t>
            </a:r>
            <a:br>
              <a:rPr lang="en-US" sz="2000" dirty="0" smtClean="0"/>
            </a:br>
            <a:r>
              <a:rPr lang="en-US" sz="2000" dirty="0" smtClean="0"/>
              <a:t>They may guide us to the next </a:t>
            </a:r>
            <a:r>
              <a:rPr lang="en-US" sz="2000" b="1" dirty="0" smtClean="0">
                <a:solidFill>
                  <a:srgbClr val="C00000"/>
                </a:solidFill>
              </a:rPr>
              <a:t>theory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- </a:t>
            </a:r>
            <a:r>
              <a:rPr lang="en-US" sz="2000" dirty="0"/>
              <a:t>Kuhn’s change of </a:t>
            </a:r>
            <a:r>
              <a:rPr lang="en-US" sz="2000" dirty="0" smtClean="0"/>
              <a:t>paradigms.</a:t>
            </a:r>
          </a:p>
          <a:p>
            <a:pPr marL="216000" indent="-216000">
              <a:spcBef>
                <a:spcPts val="1000"/>
              </a:spcBef>
            </a:pPr>
            <a:r>
              <a:rPr lang="en-US" sz="2000" dirty="0" smtClean="0"/>
              <a:t>Understanding our world is an old ambition of mankind.</a:t>
            </a:r>
            <a:br>
              <a:rPr lang="en-US" sz="2000" dirty="0" smtClean="0"/>
            </a:br>
            <a:r>
              <a:rPr lang="en-US" sz="2000" b="1" dirty="0" smtClean="0">
                <a:solidFill>
                  <a:srgbClr val="C00000"/>
                </a:solidFill>
              </a:rPr>
              <a:t>Theories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provide a well-founded, coherent </a:t>
            </a:r>
            <a:r>
              <a:rPr lang="en-US" sz="2000" b="1" dirty="0"/>
              <a:t>world </a:t>
            </a:r>
            <a:r>
              <a:rPr lang="en-US" sz="2000" b="1" dirty="0" smtClean="0"/>
              <a:t>view.</a:t>
            </a:r>
            <a:endParaRPr lang="en-US" sz="2000" b="1" dirty="0"/>
          </a:p>
          <a:p>
            <a:pPr marL="216000" indent="-216000">
              <a:spcBef>
                <a:spcPts val="1000"/>
              </a:spcBef>
            </a:pPr>
            <a:r>
              <a:rPr lang="en-US" sz="2000" dirty="0" smtClean="0"/>
              <a:t>What are the criteria of truth of a </a:t>
            </a:r>
            <a:r>
              <a:rPr lang="en-US" sz="2000" b="1" dirty="0" smtClean="0">
                <a:solidFill>
                  <a:srgbClr val="C00000"/>
                </a:solidFill>
              </a:rPr>
              <a:t>theory</a:t>
            </a:r>
            <a:r>
              <a:rPr lang="en-US" sz="2000" dirty="0" smtClean="0"/>
              <a:t>? truth &amp; beauty, elegance, …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5793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11" y="14055"/>
            <a:ext cx="8460046" cy="830633"/>
          </a:xfrm>
        </p:spPr>
        <p:txBody>
          <a:bodyPr/>
          <a:lstStyle/>
          <a:p>
            <a:r>
              <a:rPr lang="en-US" dirty="0" smtClean="0"/>
              <a:t>Theory: from idea to verification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53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Theoretical physics often makes </a:t>
            </a:r>
            <a:r>
              <a:rPr lang="en-US" sz="1800" dirty="0" smtClean="0"/>
              <a:t>predictions</a:t>
            </a:r>
            <a:br>
              <a:rPr lang="en-US" sz="1800" dirty="0" smtClean="0"/>
            </a:br>
            <a:r>
              <a:rPr lang="en-US" sz="1800" dirty="0" smtClean="0"/>
              <a:t>decades </a:t>
            </a:r>
            <a:r>
              <a:rPr lang="en-US" sz="1800" dirty="0"/>
              <a:t>before their </a:t>
            </a:r>
            <a:r>
              <a:rPr lang="en-US" sz="1800" dirty="0" smtClean="0"/>
              <a:t>(possibility of) verification.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Theory jam </a:t>
            </a:r>
            <a:r>
              <a:rPr lang="en-US" sz="1800" dirty="0"/>
              <a:t>of </a:t>
            </a:r>
            <a:r>
              <a:rPr lang="en-US" sz="1800" dirty="0" smtClean="0"/>
              <a:t>decades</a:t>
            </a:r>
            <a:br>
              <a:rPr lang="en-US" sz="1800" dirty="0" smtClean="0"/>
            </a:br>
            <a:r>
              <a:rPr lang="en-US" sz="1800" dirty="0" smtClean="0"/>
              <a:t>unique </a:t>
            </a:r>
            <a:r>
              <a:rPr lang="en-US" sz="1800" dirty="0"/>
              <a:t>in the </a:t>
            </a:r>
            <a:r>
              <a:rPr lang="en-US" sz="1800" dirty="0" smtClean="0"/>
              <a:t>history </a:t>
            </a:r>
            <a:r>
              <a:rPr lang="en-US" sz="1800" dirty="0"/>
              <a:t>of </a:t>
            </a:r>
            <a:r>
              <a:rPr lang="en-US" sz="1800" dirty="0" smtClean="0"/>
              <a:t>science: </a:t>
            </a:r>
          </a:p>
          <a:p>
            <a:pPr marL="0" indent="0">
              <a:buNone/>
            </a:pPr>
            <a:r>
              <a:rPr lang="en-US" sz="1600" dirty="0" smtClean="0"/>
              <a:t>- Higgs	</a:t>
            </a:r>
            <a:r>
              <a:rPr lang="en-US" sz="1600" dirty="0"/>
              <a:t>	</a:t>
            </a:r>
            <a:r>
              <a:rPr lang="en-US" sz="1600" dirty="0" smtClean="0"/>
              <a:t>	1964-2012	</a:t>
            </a:r>
            <a:r>
              <a:rPr lang="en-US" sz="1600" dirty="0"/>
              <a:t> 48 years</a:t>
            </a:r>
            <a:r>
              <a:rPr lang="en-US" sz="1600" dirty="0" smtClean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- Grand </a:t>
            </a:r>
            <a:r>
              <a:rPr lang="en-US" sz="1600" dirty="0" smtClean="0"/>
              <a:t>Unification		1974	(</a:t>
            </a:r>
            <a:r>
              <a:rPr lang="en-US" sz="1600" dirty="0" err="1" smtClean="0"/>
              <a:t>Pati</a:t>
            </a:r>
            <a:r>
              <a:rPr lang="en-US" sz="1600" dirty="0"/>
              <a:t>, Salam, Glashow) </a:t>
            </a:r>
            <a:br>
              <a:rPr lang="en-US" sz="1600" dirty="0"/>
            </a:br>
            <a:r>
              <a:rPr lang="en-US" sz="1600" dirty="0"/>
              <a:t>- </a:t>
            </a:r>
            <a:r>
              <a:rPr lang="en-US" sz="1600" dirty="0" smtClean="0"/>
              <a:t>SUSY			1974	(</a:t>
            </a:r>
            <a:r>
              <a:rPr lang="en-US" sz="1600" dirty="0" err="1" smtClean="0"/>
              <a:t>Wess</a:t>
            </a:r>
            <a:r>
              <a:rPr lang="en-US" sz="1600" dirty="0"/>
              <a:t>, </a:t>
            </a:r>
            <a:r>
              <a:rPr lang="en-US" sz="1600" dirty="0" err="1"/>
              <a:t>Zumino</a:t>
            </a:r>
            <a:r>
              <a:rPr lang="en-US" sz="1600" dirty="0"/>
              <a:t>, ...) </a:t>
            </a:r>
            <a:br>
              <a:rPr lang="en-US" sz="1600" dirty="0"/>
            </a:br>
            <a:r>
              <a:rPr lang="en-US" sz="1600" dirty="0"/>
              <a:t>- </a:t>
            </a:r>
            <a:r>
              <a:rPr lang="en-US" sz="1600" dirty="0" smtClean="0"/>
              <a:t>Superstrings		1984	(Green</a:t>
            </a:r>
            <a:r>
              <a:rPr lang="en-US" sz="1600" dirty="0"/>
              <a:t>, Schwarz, ...) </a:t>
            </a:r>
            <a:br>
              <a:rPr lang="en-US" sz="1600" dirty="0"/>
            </a:br>
            <a:r>
              <a:rPr lang="en-US" sz="1100" dirty="0"/>
              <a:t/>
            </a:r>
            <a:br>
              <a:rPr lang="en-US" sz="1100" dirty="0"/>
            </a:br>
            <a:r>
              <a:rPr lang="en-US" sz="1600" dirty="0"/>
              <a:t>- Extra </a:t>
            </a:r>
            <a:r>
              <a:rPr lang="en-US" sz="1600" dirty="0" smtClean="0"/>
              <a:t>Dimensions		1919,98	(KK</a:t>
            </a:r>
            <a:r>
              <a:rPr lang="en-US" sz="1600" dirty="0"/>
              <a:t>, RS, ADD, ...) </a:t>
            </a:r>
            <a:br>
              <a:rPr lang="en-US" sz="1600" dirty="0"/>
            </a:br>
            <a:r>
              <a:rPr lang="en-US" sz="1600" dirty="0"/>
              <a:t>- </a:t>
            </a:r>
            <a:r>
              <a:rPr lang="en-US" sz="1600" dirty="0" smtClean="0"/>
              <a:t>Inflation			1980	(</a:t>
            </a:r>
            <a:r>
              <a:rPr lang="en-US" sz="1600" dirty="0" err="1" smtClean="0"/>
              <a:t>Guth</a:t>
            </a:r>
            <a:r>
              <a:rPr lang="en-US" sz="1600" dirty="0"/>
              <a:t>, Linde, ...) </a:t>
            </a:r>
            <a:br>
              <a:rPr lang="en-US" sz="1600" dirty="0"/>
            </a:br>
            <a:r>
              <a:rPr lang="en-US" sz="1600" dirty="0"/>
              <a:t>- </a:t>
            </a:r>
            <a:r>
              <a:rPr lang="en-US" sz="1600" dirty="0" smtClean="0"/>
              <a:t>Multiverse		199X	(</a:t>
            </a:r>
            <a:r>
              <a:rPr lang="en-US" sz="1600" dirty="0" err="1" smtClean="0"/>
              <a:t>Guth</a:t>
            </a:r>
            <a:r>
              <a:rPr lang="en-US" sz="1600" dirty="0"/>
              <a:t>, Linde, </a:t>
            </a:r>
            <a:r>
              <a:rPr lang="en-US" sz="1600" dirty="0" err="1"/>
              <a:t>Tegmark</a:t>
            </a:r>
            <a:r>
              <a:rPr lang="en-US" sz="1600" dirty="0"/>
              <a:t>, ...) </a:t>
            </a:r>
            <a:br>
              <a:rPr lang="en-US" sz="1600" dirty="0"/>
            </a:br>
            <a:r>
              <a:rPr lang="en-US" sz="1100" dirty="0"/>
              <a:t/>
            </a:r>
            <a:br>
              <a:rPr lang="en-US" sz="1100" dirty="0"/>
            </a:br>
            <a:r>
              <a:rPr lang="en-US" sz="1600" dirty="0"/>
              <a:t>- gravitational </a:t>
            </a:r>
            <a:r>
              <a:rPr lang="en-US" sz="1600" dirty="0" smtClean="0"/>
              <a:t>waves	1916-2016	</a:t>
            </a:r>
            <a:r>
              <a:rPr lang="en-US" sz="1600" dirty="0"/>
              <a:t> 100 years</a:t>
            </a:r>
            <a:r>
              <a:rPr lang="en-US" sz="1600" dirty="0" smtClean="0"/>
              <a:t>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- </a:t>
            </a:r>
            <a:r>
              <a:rPr lang="en-US" sz="1600" dirty="0" smtClean="0"/>
              <a:t>neutrino			1930-56		</a:t>
            </a:r>
            <a:r>
              <a:rPr lang="en-US" sz="1600" dirty="0"/>
              <a:t> 26 </a:t>
            </a:r>
            <a:r>
              <a:rPr lang="en-US" sz="1600" dirty="0" smtClean="0"/>
              <a:t>years</a:t>
            </a:r>
          </a:p>
          <a:p>
            <a:pPr marL="0" indent="0">
              <a:buNone/>
            </a:pPr>
            <a:r>
              <a:rPr lang="en-US" sz="1800" dirty="0" smtClean="0"/>
              <a:t>difficult </a:t>
            </a:r>
            <a:r>
              <a:rPr lang="en-US" sz="1800" dirty="0"/>
              <a:t>to communicate to the </a:t>
            </a:r>
            <a:r>
              <a:rPr lang="en-US" sz="1800" dirty="0" smtClean="0"/>
              <a:t>public + to </a:t>
            </a:r>
            <a:r>
              <a:rPr lang="en-US" sz="1800" dirty="0"/>
              <a:t>funding </a:t>
            </a:r>
            <a:r>
              <a:rPr lang="en-US" sz="1800" dirty="0" smtClean="0"/>
              <a:t>agencies.</a:t>
            </a:r>
          </a:p>
          <a:p>
            <a:pPr marL="0" indent="0">
              <a:buNone/>
            </a:pPr>
            <a:r>
              <a:rPr lang="en-US" sz="1800" dirty="0" smtClean="0"/>
              <a:t>We </a:t>
            </a:r>
            <a:r>
              <a:rPr lang="en-US" sz="1800" dirty="0"/>
              <a:t>should </a:t>
            </a:r>
            <a:r>
              <a:rPr lang="en-US" sz="1800" dirty="0" smtClean="0"/>
              <a:t>explain to </a:t>
            </a:r>
            <a:r>
              <a:rPr lang="en-US" sz="1800" dirty="0"/>
              <a:t>the public </a:t>
            </a:r>
            <a:r>
              <a:rPr lang="en-US" sz="1800" dirty="0" smtClean="0"/>
              <a:t>that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- we follow or even define the ideal of the scientific </a:t>
            </a:r>
            <a:r>
              <a:rPr lang="en-US" sz="1800" dirty="0" smtClean="0"/>
              <a:t>method  </a:t>
            </a:r>
            <a:r>
              <a:rPr lang="en-US" sz="1800" dirty="0"/>
              <a:t>but </a:t>
            </a:r>
            <a:br>
              <a:rPr lang="en-US" sz="1800" dirty="0"/>
            </a:br>
            <a:r>
              <a:rPr lang="en-US" sz="1800" dirty="0"/>
              <a:t>- this costs time and money.</a:t>
            </a:r>
            <a:endParaRPr lang="de-DE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33552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380400" y="14055"/>
            <a:ext cx="2383253" cy="830633"/>
          </a:xfrm>
        </p:spPr>
        <p:txBody>
          <a:bodyPr/>
          <a:lstStyle/>
          <a:p>
            <a:r>
              <a:rPr lang="de-DE" dirty="0" err="1" smtClean="0"/>
              <a:t>Theories</a:t>
            </a:r>
            <a:endParaRPr lang="de-D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877986"/>
            <a:ext cx="8363272" cy="499928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Daniel</a:t>
            </a:r>
            <a:r>
              <a:rPr lang="en-US" sz="2000" dirty="0" smtClean="0"/>
              <a:t>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2000" dirty="0" smtClean="0"/>
              <a:t>What is the difference between a </a:t>
            </a:r>
            <a:r>
              <a:rPr lang="en-US" sz="2000" b="1" dirty="0" smtClean="0"/>
              <a:t>theory in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</a:t>
            </a:r>
            <a:r>
              <a:rPr lang="en-US" sz="2000" b="1" dirty="0" smtClean="0"/>
              <a:t>P </a:t>
            </a:r>
            <a:r>
              <a:rPr lang="en-US" sz="2000" dirty="0" smtClean="0"/>
              <a:t>and the UFO "theory“ or that no plane ever hit the WTC ?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2000" dirty="0" smtClean="0"/>
              <a:t>Difference between </a:t>
            </a:r>
            <a:r>
              <a:rPr lang="en-US" sz="2000" b="1" dirty="0" smtClean="0"/>
              <a:t>theory </a:t>
            </a:r>
            <a:r>
              <a:rPr lang="en-US" sz="2000" dirty="0" smtClean="0"/>
              <a:t>and </a:t>
            </a:r>
            <a:r>
              <a:rPr lang="en-US" sz="2000" b="1" dirty="0" smtClean="0"/>
              <a:t>model	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pre- </a:t>
            </a:r>
            <a:r>
              <a:rPr lang="en-US" sz="2000" dirty="0" err="1" smtClean="0">
                <a:solidFill>
                  <a:schemeClr val="bg1">
                    <a:lumMod val="75000"/>
                  </a:schemeClr>
                </a:solidFill>
              </a:rPr>
              <a:t>postdiction</a:t>
            </a:r>
            <a:endParaRPr lang="en-US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2000" dirty="0" smtClean="0"/>
              <a:t>Can one theory be "better" than another one ?	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truth + beauty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2000" dirty="0" smtClean="0"/>
              <a:t>How does a theory replace another one ?  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Kuhn: </a:t>
            </a:r>
            <a:r>
              <a:rPr lang="en-US" sz="2000" b="1" dirty="0" smtClean="0">
                <a:solidFill>
                  <a:schemeClr val="bg1">
                    <a:lumMod val="75000"/>
                  </a:schemeClr>
                </a:solidFill>
              </a:rPr>
              <a:t>paradigm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change</a:t>
            </a:r>
          </a:p>
          <a:p>
            <a:pPr marL="0" indent="0">
              <a:buNone/>
            </a:pPr>
            <a:r>
              <a:rPr lang="en-US" sz="2000" b="1" dirty="0"/>
              <a:t>Thomas</a:t>
            </a:r>
            <a:r>
              <a:rPr lang="en-US" sz="2000" dirty="0"/>
              <a:t>:</a:t>
            </a:r>
          </a:p>
          <a:p>
            <a:pPr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US" sz="2000" dirty="0" smtClean="0"/>
              <a:t>theory </a:t>
            </a:r>
            <a:r>
              <a:rPr lang="en-US" sz="2000" dirty="0"/>
              <a:t>jam: from </a:t>
            </a:r>
            <a:r>
              <a:rPr lang="en-US" sz="2000" dirty="0" smtClean="0"/>
              <a:t>theoretical hypothesis </a:t>
            </a:r>
            <a:r>
              <a:rPr lang="en-US" sz="2000" dirty="0"/>
              <a:t>to </a:t>
            </a:r>
            <a:r>
              <a:rPr lang="en-US" sz="2000" dirty="0" smtClean="0"/>
              <a:t>exptl. verification</a:t>
            </a:r>
            <a:endParaRPr lang="en-US" sz="2000" dirty="0"/>
          </a:p>
          <a:p>
            <a:pPr>
              <a:spcBef>
                <a:spcPts val="0"/>
              </a:spcBef>
              <a:buFont typeface="Symbol" panose="05050102010706020507" pitchFamily="18" charset="2"/>
              <a:buChar char="-"/>
            </a:pPr>
            <a:r>
              <a:rPr lang="en-US" sz="2000" dirty="0"/>
              <a:t>the freedom of science: allow for hypotheses</a:t>
            </a:r>
          </a:p>
          <a:p>
            <a:pPr marL="0" indent="0">
              <a:buNone/>
            </a:pPr>
            <a:r>
              <a:rPr lang="en-US" sz="2000" b="1" dirty="0" err="1" smtClean="0"/>
              <a:t>Jonivar</a:t>
            </a:r>
            <a:r>
              <a:rPr lang="en-US" sz="2000" dirty="0" smtClean="0"/>
              <a:t>: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US" sz="2000" dirty="0" smtClean="0"/>
              <a:t>How have HEP results in the past affected everyday life?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US" sz="2000" dirty="0" smtClean="0"/>
              <a:t>What is the timespan from research to daily life </a:t>
            </a:r>
            <a:r>
              <a:rPr lang="en-US" sz="2000" b="1" dirty="0" smtClean="0"/>
              <a:t>impact</a:t>
            </a:r>
            <a:r>
              <a:rPr lang="en-US" sz="2000" dirty="0" smtClean="0"/>
              <a:t>?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US" sz="2000" dirty="0" smtClean="0"/>
              <a:t>When could we expect the results of current research</a:t>
            </a:r>
            <a:br>
              <a:rPr lang="en-US" sz="2000" dirty="0" smtClean="0"/>
            </a:br>
            <a:r>
              <a:rPr lang="en-US" sz="2000" dirty="0" smtClean="0"/>
              <a:t>to have an </a:t>
            </a:r>
            <a:r>
              <a:rPr lang="en-US" sz="2000" b="1" dirty="0" smtClean="0"/>
              <a:t>impact</a:t>
            </a:r>
            <a:r>
              <a:rPr lang="en-US" sz="2000" dirty="0" smtClean="0"/>
              <a:t>?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-"/>
            </a:pPr>
            <a:r>
              <a:rPr lang="en-US" sz="2000" dirty="0" smtClean="0"/>
              <a:t>How do HEP theories influence general culture</a:t>
            </a:r>
            <a:br>
              <a:rPr lang="en-US" sz="2000" dirty="0" smtClean="0"/>
            </a:br>
            <a:r>
              <a:rPr lang="en-US" sz="2000" dirty="0" smtClean="0"/>
              <a:t>and the </a:t>
            </a:r>
            <a:r>
              <a:rPr lang="en-US" sz="2000" b="1" dirty="0" smtClean="0"/>
              <a:t>view of the world</a:t>
            </a:r>
            <a:r>
              <a:rPr lang="en-US" sz="2000" dirty="0" smtClean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633DE-F6CC-4FE8-92FE-223BC299FAD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729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216" y="57601"/>
            <a:ext cx="6595624" cy="922966"/>
          </a:xfrm>
        </p:spPr>
        <p:txBody>
          <a:bodyPr/>
          <a:lstStyle/>
          <a:p>
            <a:r>
              <a:rPr lang="la-Latn" sz="5400" dirty="0"/>
              <a:t>Hypotheses non fingo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23814"/>
            <a:ext cx="8075240" cy="5016394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sz="2800" dirty="0" smtClean="0"/>
              <a:t>Isaac Newton: </a:t>
            </a:r>
            <a:r>
              <a:rPr lang="en-US" sz="2800" b="1" dirty="0" smtClean="0"/>
              <a:t>General </a:t>
            </a:r>
            <a:r>
              <a:rPr lang="en-US" sz="2800" b="1" dirty="0"/>
              <a:t>Scholium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essay appended to the second (1713) edition of the </a:t>
            </a:r>
            <a:r>
              <a:rPr lang="en-US" sz="2000" i="1" dirty="0"/>
              <a:t>Principia</a:t>
            </a:r>
            <a:r>
              <a:rPr lang="en-US" sz="2000" dirty="0"/>
              <a:t>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/>
              <a:t>I have not as yet been able to discover the reason for these properties of gravity from phenomena, and </a:t>
            </a:r>
            <a:r>
              <a:rPr lang="en-US" sz="2000" b="1" dirty="0">
                <a:solidFill>
                  <a:srgbClr val="C00000"/>
                </a:solidFill>
              </a:rPr>
              <a:t>I do not feign hypotheses</a:t>
            </a:r>
            <a:r>
              <a:rPr lang="en-US" sz="2000" dirty="0"/>
              <a:t>. </a:t>
            </a:r>
          </a:p>
          <a:p>
            <a:pPr marL="0" indent="0">
              <a:buNone/>
            </a:pPr>
            <a:r>
              <a:rPr lang="en-US" sz="2000" dirty="0"/>
              <a:t>For whatever is not deduced from the phenomena must be </a:t>
            </a:r>
            <a:r>
              <a:rPr lang="en-US" sz="2000" dirty="0" smtClean="0"/>
              <a:t>called</a:t>
            </a:r>
            <a:br>
              <a:rPr lang="en-US" sz="2000" dirty="0" smtClean="0"/>
            </a:br>
            <a:r>
              <a:rPr lang="en-US" sz="2000" dirty="0" smtClean="0"/>
              <a:t>a </a:t>
            </a:r>
            <a:r>
              <a:rPr lang="en-US" sz="2000" dirty="0"/>
              <a:t>hypothesis; and hypotheses, whether metaphysical or </a:t>
            </a:r>
            <a:r>
              <a:rPr lang="en-US" sz="2000" dirty="0" smtClean="0"/>
              <a:t>physical,</a:t>
            </a:r>
            <a:br>
              <a:rPr lang="en-US" sz="2000" dirty="0" smtClean="0"/>
            </a:b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or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based on occult qualities, or mechanical, </a:t>
            </a:r>
            <a:r>
              <a:rPr lang="en-US" sz="2000" dirty="0"/>
              <a:t>have no place in experimental philosophy. </a:t>
            </a:r>
          </a:p>
          <a:p>
            <a:pPr marL="0" indent="0">
              <a:buNone/>
            </a:pPr>
            <a:r>
              <a:rPr lang="en-US" sz="2000" dirty="0"/>
              <a:t>In this philosophy particular propositions are inferred from the phenomena, and afterwards rendered general by induction.</a:t>
            </a:r>
          </a:p>
          <a:p>
            <a:pPr marL="0" indent="0">
              <a:buNone/>
            </a:pPr>
            <a:endParaRPr lang="en-US" sz="400" dirty="0"/>
          </a:p>
          <a:p>
            <a:pPr marL="0" indent="0">
              <a:buNone/>
            </a:pPr>
            <a:r>
              <a:rPr lang="en-US" sz="1600" dirty="0"/>
              <a:t>Isaac Newton (1726</a:t>
            </a:r>
            <a:r>
              <a:rPr lang="en-US" sz="1600" dirty="0" smtClean="0"/>
              <a:t>), </a:t>
            </a:r>
            <a:r>
              <a:rPr lang="la-Latn" sz="1600" i="1" dirty="0">
                <a:hlinkClick r:id="rId4" tooltip="Philosophiae Naturalis Principia Mathematica"/>
              </a:rPr>
              <a:t>Philosophiae Naturalis Principia Mathematica</a:t>
            </a:r>
            <a:r>
              <a:rPr lang="en-US" sz="1600" dirty="0"/>
              <a:t>,</a:t>
            </a:r>
            <a:br>
              <a:rPr lang="en-US" sz="1600" dirty="0"/>
            </a:br>
            <a:r>
              <a:rPr lang="la-Latn" sz="1600" i="1" dirty="0">
                <a:hlinkClick r:id="rId5" tooltip="General Scholium"/>
              </a:rPr>
              <a:t>General_Scholium</a:t>
            </a:r>
            <a:r>
              <a:rPr lang="en-US" sz="1600" dirty="0"/>
              <a:t>. Third edition, p. 943, translation I. Bernard Cohen and Anne Whitman, University of California Press </a:t>
            </a:r>
            <a:r>
              <a:rPr lang="en-US" sz="1600" dirty="0" smtClean="0"/>
              <a:t>1999.</a:t>
            </a:r>
            <a:endParaRPr lang="de-DE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071" y="6536603"/>
            <a:ext cx="4083113" cy="27663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Thomas Naumann        Deutsches Elektronen-Synchrotron DESY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90631" y="6536603"/>
            <a:ext cx="301885" cy="276635"/>
          </a:xfrm>
        </p:spPr>
        <p:txBody>
          <a:bodyPr/>
          <a:lstStyle/>
          <a:p>
            <a:fld id="{10F633DE-F6CC-4FE8-92FE-223BC299FAD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57500"/>
      </p:ext>
    </p:extLst>
  </p:cSld>
  <p:clrMapOvr>
    <a:masterClrMapping/>
  </p:clrMapOvr>
  <p:transition spd="med">
    <p:fade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964" y="-27384"/>
            <a:ext cx="6688150" cy="922966"/>
          </a:xfrm>
        </p:spPr>
        <p:txBody>
          <a:bodyPr/>
          <a:lstStyle/>
          <a:p>
            <a:r>
              <a:rPr lang="en-US" sz="5400" dirty="0" smtClean="0"/>
              <a:t>Hypotheses: The Atom</a:t>
            </a:r>
            <a:endParaRPr lang="en-US" sz="5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Thomas Naumann        Deutsches Elektronen-Synchrotron DESY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90631" y="6536603"/>
            <a:ext cx="301885" cy="276635"/>
          </a:xfrm>
        </p:spPr>
        <p:txBody>
          <a:bodyPr/>
          <a:lstStyle/>
          <a:p>
            <a:fld id="{10F633DE-F6CC-4FE8-92FE-223BC299FAD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 descr="https://upload.wikimedia.org/wikipedia/commons/thumb/e/e1/Stylised_Lithium_Atom.svg/2000px-Stylised_Lithium_Atom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000">
            <a:off x="5159301" y="970150"/>
            <a:ext cx="4780427" cy="544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688" y="836712"/>
            <a:ext cx="8902824" cy="5762147"/>
          </a:xfrm>
          <a:solidFill>
            <a:schemeClr val="bg1">
              <a:alpha val="63000"/>
            </a:schemeClr>
          </a:solidFill>
        </p:spPr>
        <p:txBody>
          <a:bodyPr wrap="square" tIns="144000" rIns="216000">
            <a:spAutoFit/>
          </a:bodyPr>
          <a:lstStyle/>
          <a:p>
            <a:r>
              <a:rPr lang="en-US" sz="1800" b="1" dirty="0" smtClean="0"/>
              <a:t>Demokrit</a:t>
            </a:r>
            <a:r>
              <a:rPr lang="en-US" sz="1800" dirty="0" smtClean="0"/>
              <a:t>:</a:t>
            </a:r>
            <a:r>
              <a:rPr lang="en-US" sz="1800" b="1" dirty="0" smtClean="0"/>
              <a:t> </a:t>
            </a:r>
            <a:r>
              <a:rPr lang="en-US" sz="1800" dirty="0" smtClean="0"/>
              <a:t>verbal and meta-physical</a:t>
            </a:r>
          </a:p>
          <a:p>
            <a:r>
              <a:rPr lang="en-US" sz="1800" b="1" dirty="0" smtClean="0"/>
              <a:t>John Dalton </a:t>
            </a:r>
            <a:r>
              <a:rPr lang="en-US" sz="1800" dirty="0" smtClean="0"/>
              <a:t>1808 „A New System of Chemical Philosophy“:</a:t>
            </a:r>
          </a:p>
          <a:p>
            <a:pPr marL="449263" lvl="1" indent="-268288"/>
            <a:r>
              <a:rPr lang="en-US" sz="1600" b="1" dirty="0" smtClean="0"/>
              <a:t>Observation</a:t>
            </a:r>
            <a:r>
              <a:rPr lang="en-US" sz="1600" dirty="0" smtClean="0"/>
              <a:t>:</a:t>
            </a:r>
            <a:r>
              <a:rPr lang="en-US" sz="1600" b="1" dirty="0" smtClean="0"/>
              <a:t> </a:t>
            </a:r>
            <a:r>
              <a:rPr lang="en-US" sz="1600" dirty="0" smtClean="0"/>
              <a:t>Law of multiple Proportions</a:t>
            </a:r>
          </a:p>
          <a:p>
            <a:pPr marL="449263" lvl="1" indent="-268288"/>
            <a:r>
              <a:rPr lang="en-US" sz="1600" b="1" dirty="0" smtClean="0"/>
              <a:t>Hypothesis</a:t>
            </a:r>
            <a:r>
              <a:rPr lang="en-US" sz="1600" dirty="0" smtClean="0"/>
              <a:t>: All matter consists of indivisible atoms. </a:t>
            </a:r>
          </a:p>
          <a:p>
            <a:r>
              <a:rPr lang="en-US" sz="1800" b="1" dirty="0" smtClean="0"/>
              <a:t>Maxwell </a:t>
            </a:r>
            <a:r>
              <a:rPr lang="en-US" sz="1800" dirty="0" smtClean="0"/>
              <a:t>1859</a:t>
            </a:r>
            <a:r>
              <a:rPr lang="en-US" sz="1800" b="1" dirty="0" smtClean="0"/>
              <a:t>, Boltzmann </a:t>
            </a:r>
            <a:r>
              <a:rPr lang="en-US" sz="1800" dirty="0" smtClean="0"/>
              <a:t>1871: Atoms in statistical mechanics</a:t>
            </a:r>
          </a:p>
          <a:p>
            <a:r>
              <a:rPr lang="en-US" sz="1800" b="1" dirty="0" smtClean="0"/>
              <a:t>Positivists</a:t>
            </a:r>
            <a:r>
              <a:rPr lang="en-US" sz="1800" dirty="0" smtClean="0"/>
              <a:t> like </a:t>
            </a:r>
            <a:r>
              <a:rPr lang="en-US" sz="1800" b="1" dirty="0" smtClean="0"/>
              <a:t>Mach</a:t>
            </a:r>
            <a:r>
              <a:rPr lang="en-US" sz="1800" dirty="0" smtClean="0"/>
              <a:t> criticize</a:t>
            </a:r>
          </a:p>
          <a:p>
            <a:pPr marL="449263" lvl="1" indent="-268288"/>
            <a:r>
              <a:rPr lang="en-US" sz="1600" dirty="0" smtClean="0"/>
              <a:t>Lenin 1908, Materialism and </a:t>
            </a:r>
            <a:r>
              <a:rPr lang="en-US" sz="1600" dirty="0" err="1" smtClean="0"/>
              <a:t>Empiriocriticism</a:t>
            </a:r>
            <a:r>
              <a:rPr lang="en-US" sz="1600" dirty="0" smtClean="0"/>
              <a:t> </a:t>
            </a:r>
          </a:p>
          <a:p>
            <a:r>
              <a:rPr lang="en-US" sz="1800" dirty="0" smtClean="0"/>
              <a:t>final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C00000"/>
                </a:solidFill>
              </a:rPr>
              <a:t>confirmation </a:t>
            </a:r>
            <a:r>
              <a:rPr lang="en-US" sz="1800" dirty="0" smtClean="0"/>
              <a:t>took </a:t>
            </a:r>
            <a:r>
              <a:rPr lang="en-US" sz="1800" b="1" dirty="0" smtClean="0">
                <a:solidFill>
                  <a:srgbClr val="C00000"/>
                </a:solidFill>
              </a:rPr>
              <a:t>almost a century</a:t>
            </a:r>
            <a:r>
              <a:rPr lang="en-US" sz="1800" dirty="0" smtClean="0"/>
              <a:t>:</a:t>
            </a:r>
          </a:p>
          <a:p>
            <a:pPr marL="449263" lvl="1" indent="-268288"/>
            <a:r>
              <a:rPr lang="en-US" sz="1600" b="1" dirty="0" smtClean="0"/>
              <a:t>Einstein</a:t>
            </a:r>
            <a:r>
              <a:rPr lang="en-US" sz="1600" dirty="0" smtClean="0"/>
              <a:t> 1905, Brownian motion</a:t>
            </a:r>
          </a:p>
          <a:p>
            <a:pPr marL="449263" lvl="1" indent="-268288"/>
            <a:r>
              <a:rPr lang="en-US" sz="1600" b="1" dirty="0" smtClean="0"/>
              <a:t>Max von Laue, Bragg Father &amp; Son</a:t>
            </a:r>
            <a:r>
              <a:rPr lang="en-US" sz="1600" dirty="0" smtClean="0"/>
              <a:t>, after 1912</a:t>
            </a:r>
            <a:br>
              <a:rPr lang="en-US" sz="1600" dirty="0" smtClean="0"/>
            </a:br>
            <a:r>
              <a:rPr lang="en-US" sz="1600" dirty="0" smtClean="0"/>
              <a:t>crystal structure and atoms visible through X-ray diffraction </a:t>
            </a:r>
          </a:p>
          <a:p>
            <a:pPr marL="361950" indent="-361950"/>
            <a:r>
              <a:rPr lang="en-US" sz="1800" b="1" dirty="0" smtClean="0"/>
              <a:t>Popper</a:t>
            </a:r>
            <a:r>
              <a:rPr lang="en-US" sz="1800" dirty="0" smtClean="0"/>
              <a:t>: asks for falsifiability for empirical science,</a:t>
            </a:r>
            <a:br>
              <a:rPr lang="en-US" sz="1800" dirty="0" smtClean="0"/>
            </a:br>
            <a:r>
              <a:rPr lang="en-US" sz="1800" dirty="0" smtClean="0"/>
              <a:t>but not for „</a:t>
            </a:r>
            <a:r>
              <a:rPr lang="en-US" sz="1800" i="1" dirty="0" smtClean="0"/>
              <a:t>reinforced dogmatism</a:t>
            </a:r>
            <a:r>
              <a:rPr lang="en-US" sz="1800" dirty="0" smtClean="0"/>
              <a:t>“</a:t>
            </a:r>
          </a:p>
          <a:p>
            <a:pPr marL="361950" indent="-361950"/>
            <a:r>
              <a:rPr lang="en-US" sz="1800" b="1" dirty="0" smtClean="0"/>
              <a:t>dogmatic</a:t>
            </a:r>
            <a:r>
              <a:rPr lang="en-US" sz="1800" dirty="0" smtClean="0"/>
              <a:t> ban of hypotheses= End of science</a:t>
            </a:r>
          </a:p>
          <a:p>
            <a:pPr marL="361950" indent="-361950"/>
            <a:r>
              <a:rPr lang="en-US" sz="1800" b="1" dirty="0" smtClean="0"/>
              <a:t>hypotheses</a:t>
            </a:r>
            <a:r>
              <a:rPr lang="en-US" sz="1800" dirty="0" smtClean="0"/>
              <a:t> temporarily legitimate and necessary,</a:t>
            </a:r>
            <a:br>
              <a:rPr lang="en-US" sz="1800" dirty="0" smtClean="0"/>
            </a:br>
            <a:r>
              <a:rPr lang="en-US" sz="1800" dirty="0" smtClean="0"/>
              <a:t>without being able to immediately give procedures for verification or falsification</a:t>
            </a:r>
          </a:p>
        </p:txBody>
      </p:sp>
    </p:spTree>
    <p:extLst>
      <p:ext uri="{BB962C8B-B14F-4D97-AF65-F5344CB8AC3E}">
        <p14:creationId xmlns:p14="http://schemas.microsoft.com/office/powerpoint/2010/main" val="2663605541"/>
      </p:ext>
    </p:extLst>
  </p:cSld>
  <p:clrMapOvr>
    <a:masterClrMapping/>
  </p:clrMapOvr>
  <p:transition spd="med">
    <p:fade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2568" y="-27384"/>
            <a:ext cx="6478926" cy="922966"/>
          </a:xfrm>
        </p:spPr>
        <p:txBody>
          <a:bodyPr/>
          <a:lstStyle/>
          <a:p>
            <a:r>
              <a:rPr lang="en-US" sz="5400" dirty="0" smtClean="0"/>
              <a:t>Hypotheses: Neutrino</a:t>
            </a:r>
            <a:endParaRPr lang="en-US" sz="5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0357" y="6551233"/>
            <a:ext cx="4083113" cy="27663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Thomas Naumann        Deutsches Elektronen-Synchrotron DESY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90631" y="6536603"/>
            <a:ext cx="301885" cy="276635"/>
          </a:xfrm>
        </p:spPr>
        <p:txBody>
          <a:bodyPr/>
          <a:lstStyle/>
          <a:p>
            <a:fld id="{10F633DE-F6CC-4FE8-92FE-223BC299FAD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67023"/>
            <a:ext cx="8326760" cy="5869869"/>
          </a:xfrm>
          <a:solidFill>
            <a:schemeClr val="bg1">
              <a:alpha val="63000"/>
            </a:schemeClr>
          </a:solidFill>
        </p:spPr>
        <p:txBody>
          <a:bodyPr wrap="square" tIns="144000" rIns="216000">
            <a:spAutoFit/>
          </a:bodyPr>
          <a:lstStyle/>
          <a:p>
            <a:r>
              <a:rPr lang="en-US" sz="2000" dirty="0" smtClean="0"/>
              <a:t>W. Pauli on the day of the formulation of his neutrino hypotheses (4.12.1930) to the astronomer W. Baade</a:t>
            </a:r>
          </a:p>
          <a:p>
            <a:pPr marL="358775" indent="0">
              <a:buNone/>
            </a:pPr>
            <a:r>
              <a:rPr lang="en-US" sz="2000" dirty="0" smtClean="0"/>
              <a:t>„Today I did something terrible which no</a:t>
            </a:r>
            <a:br>
              <a:rPr lang="en-US" sz="2000" dirty="0" smtClean="0"/>
            </a:br>
            <a:r>
              <a:rPr lang="en-US" sz="2000" dirty="0" smtClean="0"/>
              <a:t>theoretical physicist should ever do.</a:t>
            </a:r>
            <a:br>
              <a:rPr lang="en-US" sz="2000" dirty="0" smtClean="0"/>
            </a:br>
            <a:r>
              <a:rPr lang="en-US" sz="2000" b="1" dirty="0" smtClean="0"/>
              <a:t>I proposed something which can</a:t>
            </a:r>
            <a:br>
              <a:rPr lang="en-US" sz="2000" b="1" dirty="0" smtClean="0"/>
            </a:br>
            <a:r>
              <a:rPr lang="en-US" sz="2000" b="1" dirty="0" smtClean="0">
                <a:solidFill>
                  <a:srgbClr val="C00000"/>
                </a:solidFill>
              </a:rPr>
              <a:t>never be verified experimentally</a:t>
            </a:r>
            <a:r>
              <a:rPr lang="en-US" sz="2000" dirty="0" smtClean="0"/>
              <a:t>.“</a:t>
            </a:r>
          </a:p>
          <a:p>
            <a:pPr marL="361950" indent="-361950"/>
            <a:r>
              <a:rPr lang="en-US" sz="2000" b="1" dirty="0" smtClean="0"/>
              <a:t>detection 1956 by </a:t>
            </a:r>
            <a:r>
              <a:rPr lang="en-US" sz="2000" b="1" dirty="0" err="1" smtClean="0"/>
              <a:t>C.Cowan</a:t>
            </a:r>
            <a:r>
              <a:rPr lang="en-US" sz="2000" dirty="0" smtClean="0"/>
              <a:t> and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F.Reines</a:t>
            </a:r>
            <a:endParaRPr lang="en-US" sz="2000" b="1" dirty="0" smtClean="0"/>
          </a:p>
          <a:p>
            <a:pPr marL="361950" indent="-361950">
              <a:lnSpc>
                <a:spcPct val="150000"/>
              </a:lnSpc>
              <a:spcBef>
                <a:spcPts val="600"/>
              </a:spcBef>
            </a:pPr>
            <a:r>
              <a:rPr lang="en-US" sz="3600" b="1" dirty="0" smtClean="0">
                <a:solidFill>
                  <a:srgbClr val="C00000"/>
                </a:solidFill>
              </a:rPr>
              <a:t>Never say never!</a:t>
            </a:r>
          </a:p>
          <a:p>
            <a:pPr marL="361950" indent="-361950"/>
            <a:r>
              <a:rPr lang="en-US" sz="2000" b="1" dirty="0" smtClean="0"/>
              <a:t>Popper</a:t>
            </a:r>
            <a:r>
              <a:rPr lang="en-US" sz="2000" dirty="0" smtClean="0"/>
              <a:t>: asks for falsifiability for empirical science,</a:t>
            </a:r>
            <a:br>
              <a:rPr lang="en-US" sz="2000" dirty="0" smtClean="0"/>
            </a:br>
            <a:r>
              <a:rPr lang="en-US" sz="2000" dirty="0" smtClean="0"/>
              <a:t>but not for „reinforced dogmatism“</a:t>
            </a:r>
          </a:p>
          <a:p>
            <a:pPr marL="361950" indent="-361950"/>
            <a:r>
              <a:rPr lang="en-US" sz="2000" b="1" dirty="0" smtClean="0"/>
              <a:t>dogmatic</a:t>
            </a:r>
            <a:r>
              <a:rPr lang="en-US" sz="2000" dirty="0" smtClean="0"/>
              <a:t> ban of hypotheses = </a:t>
            </a:r>
            <a:r>
              <a:rPr lang="en-US" sz="2000" dirty="0"/>
              <a:t>e</a:t>
            </a:r>
            <a:r>
              <a:rPr lang="en-US" sz="2000" dirty="0" smtClean="0"/>
              <a:t>nd of science</a:t>
            </a:r>
          </a:p>
          <a:p>
            <a:pPr marL="361950" indent="-361950"/>
            <a:r>
              <a:rPr lang="en-US" sz="2000" b="1" dirty="0" smtClean="0"/>
              <a:t>hypotheses</a:t>
            </a:r>
            <a:r>
              <a:rPr lang="en-US" sz="2000" dirty="0" smtClean="0"/>
              <a:t> temporarily legitimate and necessary,</a:t>
            </a:r>
            <a:br>
              <a:rPr lang="en-US" sz="2000" dirty="0" smtClean="0"/>
            </a:br>
            <a:r>
              <a:rPr lang="en-US" sz="2000" dirty="0" smtClean="0"/>
              <a:t>without being able to immediately give procedures for verification or falsification</a:t>
            </a:r>
            <a:endParaRPr lang="en-US" sz="2000" dirty="0"/>
          </a:p>
        </p:txBody>
      </p:sp>
      <p:pic>
        <p:nvPicPr>
          <p:cNvPr id="6" name="Picture 2" descr="https://science2be.files.wordpress.com/2013/06/paulibirthda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45"/>
          <a:stretch/>
        </p:blipFill>
        <p:spPr bwMode="auto">
          <a:xfrm>
            <a:off x="6593154" y="1556792"/>
            <a:ext cx="3428992" cy="276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615798"/>
      </p:ext>
    </p:extLst>
  </p:cSld>
  <p:clrMapOvr>
    <a:masterClrMapping/>
  </p:clrMapOvr>
  <p:transition spd="med">
    <p:fade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de-DE" sz="5400" b="1" dirty="0" smtClean="0">
                <a:solidFill>
                  <a:srgbClr val="002060"/>
                </a:solidFill>
              </a:rPr>
              <a:t>Antropic </a:t>
            </a:r>
            <a:r>
              <a:rPr lang="de-DE" sz="5400" b="1" dirty="0" err="1" smtClean="0">
                <a:solidFill>
                  <a:srgbClr val="002060"/>
                </a:solidFill>
              </a:rPr>
              <a:t>Principle</a:t>
            </a:r>
            <a:endParaRPr lang="en-GB" sz="54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2" y="1628805"/>
            <a:ext cx="6984776" cy="3262432"/>
          </a:xfr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de-DE" dirty="0" smtClean="0"/>
              <a:t>Steven </a:t>
            </a:r>
            <a:r>
              <a:rPr lang="de-DE" b="1" dirty="0" smtClean="0"/>
              <a:t>Weinberg</a:t>
            </a:r>
            <a:endParaRPr lang="de-DE" dirty="0" smtClean="0"/>
          </a:p>
          <a:p>
            <a:pPr marL="0" indent="0" algn="ctr">
              <a:spcBef>
                <a:spcPts val="1800"/>
              </a:spcBef>
              <a:buNone/>
            </a:pPr>
            <a:r>
              <a:rPr lang="en-US" sz="2400" dirty="0" smtClean="0"/>
              <a:t>A </a:t>
            </a:r>
            <a:r>
              <a:rPr lang="en-US" sz="2400" dirty="0"/>
              <a:t>physicist talking about the anthropic </a:t>
            </a:r>
            <a:r>
              <a:rPr lang="en-US" sz="2400" dirty="0" smtClean="0"/>
              <a:t>principle</a:t>
            </a:r>
            <a:br>
              <a:rPr lang="en-US" sz="2400" dirty="0" smtClean="0"/>
            </a:br>
            <a:r>
              <a:rPr lang="en-US" sz="2400" dirty="0" smtClean="0"/>
              <a:t>runs </a:t>
            </a:r>
            <a:r>
              <a:rPr lang="en-US" sz="2400" dirty="0"/>
              <a:t>the same risk </a:t>
            </a:r>
            <a:r>
              <a:rPr lang="en-US" sz="2400" dirty="0" smtClean="0"/>
              <a:t>as</a:t>
            </a:r>
            <a:br>
              <a:rPr lang="en-US" sz="2400" dirty="0" smtClean="0"/>
            </a:br>
            <a:r>
              <a:rPr lang="en-US" sz="2400" dirty="0" smtClean="0"/>
              <a:t>a cleric</a:t>
            </a:r>
            <a:r>
              <a:rPr lang="de-DE" sz="2400" dirty="0"/>
              <a:t> </a:t>
            </a:r>
            <a:r>
              <a:rPr lang="en-US" sz="2400" dirty="0" smtClean="0"/>
              <a:t>talking </a:t>
            </a:r>
            <a:r>
              <a:rPr lang="en-US" sz="2400" dirty="0"/>
              <a:t>about </a:t>
            </a:r>
            <a:r>
              <a:rPr lang="en-US" sz="2400" dirty="0" smtClean="0"/>
              <a:t>pornography:</a:t>
            </a:r>
          </a:p>
          <a:p>
            <a:pPr marL="0" indent="0" algn="ctr">
              <a:spcBef>
                <a:spcPts val="1800"/>
              </a:spcBef>
              <a:buNone/>
            </a:pPr>
            <a:r>
              <a:rPr lang="en-US" sz="2400" dirty="0" smtClean="0"/>
              <a:t>no </a:t>
            </a:r>
            <a:r>
              <a:rPr lang="en-US" sz="2400" dirty="0"/>
              <a:t>matter how much you say you are against </a:t>
            </a:r>
            <a:r>
              <a:rPr lang="en-US" sz="2400" dirty="0" smtClean="0"/>
              <a:t>it,</a:t>
            </a:r>
            <a:r>
              <a:rPr lang="de-DE" sz="2400" dirty="0"/>
              <a:t/>
            </a:r>
            <a:br>
              <a:rPr lang="de-DE" sz="2400" dirty="0"/>
            </a:br>
            <a:r>
              <a:rPr lang="en-US" sz="2400" dirty="0" smtClean="0"/>
              <a:t>some </a:t>
            </a:r>
            <a:r>
              <a:rPr lang="en-US" sz="2400" dirty="0"/>
              <a:t>people will </a:t>
            </a:r>
            <a:r>
              <a:rPr lang="en-US" sz="2400" dirty="0" smtClean="0"/>
              <a:t>think</a:t>
            </a:r>
            <a:br>
              <a:rPr lang="en-US" sz="2400" dirty="0" smtClean="0"/>
            </a:br>
            <a:r>
              <a:rPr lang="en-US" sz="2400" dirty="0" smtClean="0"/>
              <a:t>you </a:t>
            </a:r>
            <a:r>
              <a:rPr lang="en-US" sz="2400" dirty="0"/>
              <a:t>are a little too interested</a:t>
            </a:r>
            <a:r>
              <a:rPr lang="en-US" sz="2400" dirty="0" smtClean="0"/>
              <a:t>.</a:t>
            </a:r>
            <a:endParaRPr lang="de-DE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49631" y="6536407"/>
            <a:ext cx="4224793" cy="276999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tint val="75000"/>
                  </a:prstClr>
                </a:solidFill>
              </a:rPr>
              <a:t>Thomas Naumann        Deutsches Elektronen-Synchrotron DESY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43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062" y="14055"/>
            <a:ext cx="183996" cy="83063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248" y="836712"/>
            <a:ext cx="7283152" cy="49992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George </a:t>
            </a:r>
            <a:r>
              <a:rPr lang="en-US" sz="2800" b="1" dirty="0" smtClean="0"/>
              <a:t>Ellis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Does </a:t>
            </a:r>
            <a:r>
              <a:rPr lang="de-DE" sz="2800" b="1" dirty="0" err="1"/>
              <a:t>the</a:t>
            </a:r>
            <a:r>
              <a:rPr lang="de-DE" sz="2800" b="1" dirty="0"/>
              <a:t> Multiverse </a:t>
            </a:r>
            <a:r>
              <a:rPr lang="de-DE" sz="2800" b="1" dirty="0" err="1"/>
              <a:t>Really</a:t>
            </a:r>
            <a:r>
              <a:rPr lang="de-DE" sz="2800" b="1" dirty="0"/>
              <a:t> </a:t>
            </a:r>
            <a:r>
              <a:rPr lang="de-DE" sz="2800" b="1" dirty="0" err="1"/>
              <a:t>Exist</a:t>
            </a:r>
            <a:r>
              <a:rPr lang="de-DE" sz="2800" b="1" dirty="0"/>
              <a:t>?</a:t>
            </a:r>
          </a:p>
          <a:p>
            <a:pPr marL="0" indent="0">
              <a:buNone/>
            </a:pPr>
            <a:r>
              <a:rPr lang="en-US" sz="2000" dirty="0"/>
              <a:t>Scientific American, 1 August 2011, </a:t>
            </a:r>
            <a:r>
              <a:rPr lang="de-DE" sz="2000" b="1" dirty="0"/>
              <a:t>305 </a:t>
            </a:r>
            <a:r>
              <a:rPr lang="de-DE" sz="2000" dirty="0"/>
              <a:t>(2011) 38–43.</a:t>
            </a:r>
            <a:endParaRPr lang="en-US" sz="2000" dirty="0"/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As </a:t>
            </a:r>
            <a:r>
              <a:rPr lang="en-US" sz="2000" dirty="0"/>
              <a:t>skeptical as I am, I think the </a:t>
            </a:r>
            <a:r>
              <a:rPr lang="en-US" sz="2000" dirty="0" smtClean="0"/>
              <a:t>contemplation of </a:t>
            </a:r>
            <a:r>
              <a:rPr lang="en-US" sz="2000" dirty="0"/>
              <a:t>the multiverse is an </a:t>
            </a:r>
            <a:r>
              <a:rPr lang="en-US" sz="2000" dirty="0" smtClean="0"/>
              <a:t>excellent opportunity </a:t>
            </a:r>
            <a:r>
              <a:rPr lang="en-US" sz="2000" dirty="0"/>
              <a:t>to reflect on the nature of </a:t>
            </a:r>
            <a:r>
              <a:rPr lang="en-US" sz="2000" dirty="0" smtClean="0"/>
              <a:t>science and </a:t>
            </a:r>
            <a:r>
              <a:rPr lang="en-US" sz="2000" dirty="0"/>
              <a:t>on the ultimate nature of existence: </a:t>
            </a:r>
            <a:r>
              <a:rPr lang="en-US" sz="2000" dirty="0" smtClean="0"/>
              <a:t>why we </a:t>
            </a:r>
            <a:r>
              <a:rPr lang="en-US" sz="2000" dirty="0"/>
              <a:t>are here</a:t>
            </a:r>
            <a:r>
              <a:rPr lang="en-US" sz="2000" dirty="0" smtClean="0"/>
              <a:t>...</a:t>
            </a:r>
          </a:p>
          <a:p>
            <a:pPr marL="0" indent="0">
              <a:buNone/>
            </a:pPr>
            <a:r>
              <a:rPr lang="en-US" sz="2000" dirty="0" smtClean="0"/>
              <a:t>In </a:t>
            </a:r>
            <a:r>
              <a:rPr lang="en-US" sz="2000" dirty="0"/>
              <a:t>looking at this concept, </a:t>
            </a:r>
            <a:r>
              <a:rPr lang="en-US" sz="2000" b="1" dirty="0" smtClean="0">
                <a:solidFill>
                  <a:srgbClr val="C00000"/>
                </a:solidFill>
              </a:rPr>
              <a:t>we need </a:t>
            </a:r>
            <a:r>
              <a:rPr lang="en-US" sz="2000" b="1" dirty="0">
                <a:solidFill>
                  <a:srgbClr val="C00000"/>
                </a:solidFill>
              </a:rPr>
              <a:t>an open mind, though not too open</a:t>
            </a:r>
            <a:r>
              <a:rPr lang="en-US" sz="2000" b="1" dirty="0"/>
              <a:t>. </a:t>
            </a:r>
            <a:r>
              <a:rPr lang="en-US" sz="2000" dirty="0"/>
              <a:t>It </a:t>
            </a:r>
            <a:r>
              <a:rPr lang="en-US" sz="2000" dirty="0" smtClean="0"/>
              <a:t>is a </a:t>
            </a:r>
            <a:r>
              <a:rPr lang="en-US" sz="2000" dirty="0"/>
              <a:t>delicate path to tread. Parallel universes </a:t>
            </a:r>
            <a:r>
              <a:rPr lang="en-US" sz="2000" dirty="0" smtClean="0"/>
              <a:t>may or </a:t>
            </a:r>
            <a:r>
              <a:rPr lang="en-US" sz="2000" dirty="0"/>
              <a:t>may not exist; the case is unproved. </a:t>
            </a:r>
            <a:r>
              <a:rPr lang="en-US" sz="2000" dirty="0" smtClean="0"/>
              <a:t>We are </a:t>
            </a:r>
            <a:r>
              <a:rPr lang="en-US" sz="2000" dirty="0"/>
              <a:t>going to have to live with that uncertainty.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C00000"/>
                </a:solidFill>
              </a:rPr>
              <a:t>Nothing is wrong with scientifically </a:t>
            </a:r>
            <a:r>
              <a:rPr lang="en-US" sz="2000" b="1" dirty="0" smtClean="0">
                <a:solidFill>
                  <a:srgbClr val="C00000"/>
                </a:solidFill>
              </a:rPr>
              <a:t>based philosophical </a:t>
            </a:r>
            <a:r>
              <a:rPr lang="en-US" sz="2000" b="1" dirty="0">
                <a:solidFill>
                  <a:srgbClr val="C00000"/>
                </a:solidFill>
              </a:rPr>
              <a:t>speculation, which is </a:t>
            </a:r>
            <a:r>
              <a:rPr lang="en-US" sz="2000" b="1" dirty="0" smtClean="0">
                <a:solidFill>
                  <a:srgbClr val="C00000"/>
                </a:solidFill>
              </a:rPr>
              <a:t>what multiverse </a:t>
            </a:r>
            <a:r>
              <a:rPr lang="en-US" sz="2000" b="1" dirty="0">
                <a:solidFill>
                  <a:srgbClr val="C00000"/>
                </a:solidFill>
              </a:rPr>
              <a:t>proposals </a:t>
            </a:r>
            <a:r>
              <a:rPr lang="en-US" sz="2000" b="1" dirty="0" smtClean="0">
                <a:solidFill>
                  <a:srgbClr val="C00000"/>
                </a:solidFill>
              </a:rPr>
              <a:t>are.</a:t>
            </a:r>
            <a:br>
              <a:rPr lang="en-US" sz="2000" b="1" dirty="0" smtClean="0">
                <a:solidFill>
                  <a:srgbClr val="C00000"/>
                </a:solidFill>
              </a:rPr>
            </a:br>
            <a:r>
              <a:rPr lang="en-US" sz="2000" b="1" dirty="0" smtClean="0">
                <a:solidFill>
                  <a:srgbClr val="C00000"/>
                </a:solidFill>
              </a:rPr>
              <a:t>But </a:t>
            </a:r>
            <a:r>
              <a:rPr lang="en-US" sz="2000" b="1" dirty="0">
                <a:solidFill>
                  <a:srgbClr val="C00000"/>
                </a:solidFill>
              </a:rPr>
              <a:t>we should </a:t>
            </a:r>
            <a:r>
              <a:rPr lang="en-US" sz="2000" b="1" dirty="0" smtClean="0">
                <a:solidFill>
                  <a:srgbClr val="C00000"/>
                </a:solidFill>
              </a:rPr>
              <a:t>name it </a:t>
            </a:r>
            <a:r>
              <a:rPr lang="en-US" sz="2000" b="1" dirty="0">
                <a:solidFill>
                  <a:srgbClr val="C00000"/>
                </a:solidFill>
              </a:rPr>
              <a:t>for what it is</a:t>
            </a:r>
            <a:r>
              <a:rPr lang="en-US" sz="2000" b="1" dirty="0" smtClean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Thomas Naumann        Deutsches Elektronen-Synchrotron DESY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90631" y="6536603"/>
            <a:ext cx="301885" cy="276635"/>
          </a:xfrm>
        </p:spPr>
        <p:txBody>
          <a:bodyPr/>
          <a:lstStyle/>
          <a:p>
            <a:fld id="{10F633DE-F6CC-4FE8-92FE-223BC299FAD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29279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Microsoft Office PowerPoint</Application>
  <PresentationFormat>On-screen Show (4:3)</PresentationFormat>
  <Paragraphs>105</Paragraphs>
  <Slides>9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2_Office Theme</vt:lpstr>
      <vt:lpstr>Hypotheses non fingo</vt:lpstr>
      <vt:lpstr>Theory panel report</vt:lpstr>
      <vt:lpstr>Theory: from idea to verification</vt:lpstr>
      <vt:lpstr>Theories</vt:lpstr>
      <vt:lpstr>Hypotheses non fingo </vt:lpstr>
      <vt:lpstr>Hypotheses: The Atom</vt:lpstr>
      <vt:lpstr>Hypotheses: Neutrino</vt:lpstr>
      <vt:lpstr>Antropic Principle</vt:lpstr>
      <vt:lpstr>PowerPoint Presentation</vt:lpstr>
    </vt:vector>
  </TitlesOfParts>
  <Company>DESY Zeuthen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Alte würfelt nicht</dc:title>
  <dc:creator>Naumann</dc:creator>
  <cp:lastModifiedBy>Naumann, Thomas</cp:lastModifiedBy>
  <cp:revision>1278</cp:revision>
  <cp:lastPrinted>2016-03-22T22:43:54Z</cp:lastPrinted>
  <dcterms:created xsi:type="dcterms:W3CDTF">2011-06-17T15:27:46Z</dcterms:created>
  <dcterms:modified xsi:type="dcterms:W3CDTF">2016-05-20T08:02:10Z</dcterms:modified>
</cp:coreProperties>
</file>