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  <p:sldMasterId id="2147483671" r:id="rId3"/>
    <p:sldMasterId id="2147483683" r:id="rId4"/>
  </p:sldMasterIdLst>
  <p:notesMasterIdLst>
    <p:notesMasterId r:id="rId28"/>
  </p:notesMasterIdLst>
  <p:handoutMasterIdLst>
    <p:handoutMasterId r:id="rId29"/>
  </p:handoutMasterIdLst>
  <p:sldIdLst>
    <p:sldId id="297" r:id="rId5"/>
    <p:sldId id="339" r:id="rId6"/>
    <p:sldId id="341" r:id="rId7"/>
    <p:sldId id="342" r:id="rId8"/>
    <p:sldId id="344" r:id="rId9"/>
    <p:sldId id="345" r:id="rId10"/>
    <p:sldId id="375" r:id="rId11"/>
    <p:sldId id="376" r:id="rId12"/>
    <p:sldId id="377" r:id="rId13"/>
    <p:sldId id="378" r:id="rId14"/>
    <p:sldId id="379" r:id="rId15"/>
    <p:sldId id="380" r:id="rId16"/>
    <p:sldId id="381" r:id="rId17"/>
    <p:sldId id="382" r:id="rId18"/>
    <p:sldId id="383" r:id="rId19"/>
    <p:sldId id="384" r:id="rId20"/>
    <p:sldId id="351" r:id="rId21"/>
    <p:sldId id="352" r:id="rId22"/>
    <p:sldId id="353" r:id="rId23"/>
    <p:sldId id="354" r:id="rId24"/>
    <p:sldId id="355" r:id="rId25"/>
    <p:sldId id="373" r:id="rId26"/>
    <p:sldId id="374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2CBE"/>
    <a:srgbClr val="66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1" autoAdjust="0"/>
    <p:restoredTop sz="95463" autoAdjust="0"/>
  </p:normalViewPr>
  <p:slideViewPr>
    <p:cSldViewPr snapToGrid="0" snapToObjects="1">
      <p:cViewPr>
        <p:scale>
          <a:sx n="100" d="100"/>
          <a:sy n="100" d="100"/>
        </p:scale>
        <p:origin x="-840" y="-3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ACA202-886B-E748-B374-F2D0096F6563}" type="datetimeFigureOut">
              <a:rPr lang="en-US" smtClean="0"/>
              <a:t>5/20/16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C5D633-863E-7148-B514-43261FB0E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0846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216BC8-46A2-1749-B987-6FEBA39DF9AF}" type="datetimeFigureOut">
              <a:rPr lang="en-US" smtClean="0"/>
              <a:t>5/20/16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6C28A-5232-FE4B-AEF0-3654094975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8885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0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0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nt want th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510943" y="343295"/>
            <a:ext cx="8120639" cy="1569215"/>
            <a:chOff x="566161" y="370901"/>
            <a:chExt cx="8120639" cy="1569215"/>
          </a:xfrm>
        </p:grpSpPr>
        <p:pic>
          <p:nvPicPr>
            <p:cNvPr id="7" name="Picture 6" descr="ippog.pn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370901"/>
              <a:ext cx="1638300" cy="12827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 userDrawn="1"/>
          </p:nvSpPr>
          <p:spPr>
            <a:xfrm>
              <a:off x="566161" y="1570784"/>
              <a:ext cx="36393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 </a:t>
              </a:r>
              <a:r>
                <a:rPr lang="en-US" sz="1400" b="1" dirty="0" smtClean="0"/>
                <a:t>International Particle Physics</a:t>
              </a:r>
              <a:r>
                <a:rPr lang="en-US" sz="1400" b="1" baseline="0" dirty="0" smtClean="0"/>
                <a:t> Outreach Group</a:t>
              </a:r>
              <a:endParaRPr lang="en-US" sz="1400" b="1" dirty="0"/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>
              <a:off x="685800" y="1940116"/>
              <a:ext cx="8001000" cy="0"/>
            </a:xfrm>
            <a:prstGeom prst="line">
              <a:avLst/>
            </a:prstGeom>
            <a:ln w="38100">
              <a:solidFill>
                <a:srgbClr val="6699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 Placeholder 2"/>
          <p:cNvSpPr>
            <a:spLocks noGrp="1"/>
          </p:cNvSpPr>
          <p:nvPr>
            <p:ph idx="1" hasCustomPrompt="1"/>
          </p:nvPr>
        </p:nvSpPr>
        <p:spPr>
          <a:xfrm>
            <a:off x="510943" y="2193731"/>
            <a:ext cx="8229600" cy="391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buFontTx/>
              <a:buNone/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484720" y="274638"/>
            <a:ext cx="6202080" cy="1143000"/>
          </a:xfrm>
        </p:spPr>
        <p:txBody>
          <a:bodyPr/>
          <a:lstStyle/>
          <a:p>
            <a:r>
              <a:rPr lang="de-CH" dirty="0" smtClean="0">
                <a:solidFill>
                  <a:srgbClr val="3366FF"/>
                </a:solidFill>
              </a:rPr>
              <a:t>Panel: «Events»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17th March 2015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Natascha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541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3201988" y="6356350"/>
            <a:ext cx="5078412" cy="365125"/>
          </a:xfrm>
        </p:spPr>
        <p:txBody>
          <a:bodyPr/>
          <a:lstStyle>
            <a:lvl1pPr algn="r">
              <a:defRPr sz="10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nl-NL">
                <a:solidFill>
                  <a:prstClr val="black">
                    <a:tint val="75000"/>
                  </a:prstClr>
                </a:solidFill>
              </a:rPr>
              <a:t>ALICE week  - CERN - 14.12.2015  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8202613" y="6356350"/>
            <a:ext cx="484187" cy="365125"/>
          </a:xfrm>
        </p:spPr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19EA78A-A606-3548-88E2-E05D13A6E214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45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3"/>
          <p:cNvSpPr txBox="1">
            <a:spLocks noChangeArrowheads="1"/>
          </p:cNvSpPr>
          <p:nvPr userDrawn="1"/>
        </p:nvSpPr>
        <p:spPr bwMode="auto">
          <a:xfrm>
            <a:off x="0" y="6613525"/>
            <a:ext cx="9144000" cy="2444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Arial" panose="020B0604020202020204" pitchFamily="34" charset="0"/>
              </a:rPr>
              <a:t>ALICE Interactive Window – 4 Apr 2016</a:t>
            </a:r>
            <a:endParaRPr lang="en-US" sz="1000" dirty="0">
              <a:solidFill>
                <a:prstClr val="blac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15166"/>
      </p:ext>
    </p:extLst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721600" cy="6858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2819400"/>
            <a:ext cx="6400800" cy="1771650"/>
          </a:xfrm>
        </p:spPr>
        <p:txBody>
          <a:bodyPr/>
          <a:lstStyle>
            <a:lvl1pPr marL="0" indent="0" algn="ctr">
              <a:buFont typeface="Arial Unicode MS" charset="0"/>
              <a:buNone/>
              <a:defRPr>
                <a:latin typeface="Monotype Sorts" charset="2"/>
              </a:defRPr>
            </a:lvl1pPr>
          </a:lstStyle>
          <a:p>
            <a:r>
              <a:rPr lang="en-GB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E127C-39AC-8A42-8A58-B89C681FDE0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pt-PT">
                <a:solidFill>
                  <a:srgbClr val="000000"/>
                </a:solidFill>
              </a:rPr>
              <a:t>/11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April 5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, 2013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22935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1">
                <a:solidFill>
                  <a:srgbClr val="008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pt-PT" dirty="0"/>
              <a:t>Pedro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0000"/>
                </a:solidFill>
              </a:rPr>
              <a:t>Abreu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6600"/>
                </a:solidFill>
              </a:rPr>
              <a:t>@ </a:t>
            </a:r>
            <a:r>
              <a:rPr lang="pt-PT" dirty="0" smtClean="0">
                <a:solidFill>
                  <a:srgbClr val="FF6600"/>
                </a:solidFill>
              </a:rPr>
              <a:t>IPPOG-</a:t>
            </a:r>
            <a:r>
              <a:rPr lang="pt-PT" dirty="0">
                <a:solidFill>
                  <a:srgbClr val="FF6600"/>
                </a:solidFill>
              </a:rPr>
              <a:t>Meeting Spring</a:t>
            </a:r>
            <a:r>
              <a:rPr lang="pt-PT" dirty="0" smtClean="0">
                <a:solidFill>
                  <a:srgbClr val="FF6600"/>
                </a:solidFill>
              </a:rPr>
              <a:t>’13, </a:t>
            </a:r>
            <a:r>
              <a:rPr lang="pt-PT" dirty="0" err="1" smtClean="0">
                <a:solidFill>
                  <a:srgbClr val="FF6600"/>
                </a:solidFill>
              </a:rPr>
              <a:t>Fermilab</a:t>
            </a:r>
            <a:r>
              <a:rPr lang="pt-PT" dirty="0" smtClean="0">
                <a:solidFill>
                  <a:srgbClr val="FF6600"/>
                </a:solidFill>
              </a:rPr>
              <a:t>, USA</a:t>
            </a:r>
            <a:endParaRPr lang="en-GB" dirty="0">
              <a:solidFill>
                <a:srgbClr val="FF66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B8AE8-52AE-FA4C-8AED-EEB1CBB81D0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pt-PT">
                <a:solidFill>
                  <a:srgbClr val="000000"/>
                </a:solidFill>
              </a:rPr>
              <a:t>/11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April 5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, 2013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22935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1">
                <a:solidFill>
                  <a:srgbClr val="008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pt-PT" dirty="0"/>
              <a:t>Pedro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0000"/>
                </a:solidFill>
              </a:rPr>
              <a:t>Abreu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6600"/>
                </a:solidFill>
              </a:rPr>
              <a:t>@ </a:t>
            </a:r>
            <a:r>
              <a:rPr lang="pt-PT" dirty="0" smtClean="0">
                <a:solidFill>
                  <a:srgbClr val="FF6600"/>
                </a:solidFill>
              </a:rPr>
              <a:t>IPPOG-</a:t>
            </a:r>
            <a:r>
              <a:rPr lang="pt-PT" dirty="0">
                <a:solidFill>
                  <a:srgbClr val="FF6600"/>
                </a:solidFill>
              </a:rPr>
              <a:t>Meeting Spring</a:t>
            </a:r>
            <a:r>
              <a:rPr lang="pt-PT" dirty="0" smtClean="0">
                <a:solidFill>
                  <a:srgbClr val="FF6600"/>
                </a:solidFill>
              </a:rPr>
              <a:t>’13, </a:t>
            </a:r>
            <a:r>
              <a:rPr lang="pt-PT" dirty="0" err="1" smtClean="0">
                <a:solidFill>
                  <a:srgbClr val="FF6600"/>
                </a:solidFill>
              </a:rPr>
              <a:t>Fermilab</a:t>
            </a:r>
            <a:r>
              <a:rPr lang="pt-PT" dirty="0" smtClean="0">
                <a:solidFill>
                  <a:srgbClr val="FF6600"/>
                </a:solidFill>
              </a:rPr>
              <a:t>, USA</a:t>
            </a:r>
            <a:endParaRPr lang="en-GB" dirty="0">
              <a:solidFill>
                <a:srgbClr val="FF66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152900" cy="4686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371600"/>
            <a:ext cx="4152900" cy="4686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BB934-CDCB-714F-8B15-161FC97887D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pt-PT">
                <a:solidFill>
                  <a:srgbClr val="000000"/>
                </a:solidFill>
              </a:rPr>
              <a:t>/11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12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April 5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, 2013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22935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1">
                <a:solidFill>
                  <a:srgbClr val="008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pt-PT" dirty="0"/>
              <a:t>Pedro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0000"/>
                </a:solidFill>
              </a:rPr>
              <a:t>Abreu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6600"/>
                </a:solidFill>
              </a:rPr>
              <a:t>@ </a:t>
            </a:r>
            <a:r>
              <a:rPr lang="pt-PT" dirty="0" smtClean="0">
                <a:solidFill>
                  <a:srgbClr val="FF6600"/>
                </a:solidFill>
              </a:rPr>
              <a:t>IPPOG-</a:t>
            </a:r>
            <a:r>
              <a:rPr lang="pt-PT" dirty="0">
                <a:solidFill>
                  <a:srgbClr val="FF6600"/>
                </a:solidFill>
              </a:rPr>
              <a:t>Meeting Spring</a:t>
            </a:r>
            <a:r>
              <a:rPr lang="pt-PT" dirty="0" smtClean="0">
                <a:solidFill>
                  <a:srgbClr val="FF6600"/>
                </a:solidFill>
              </a:rPr>
              <a:t>’13, </a:t>
            </a:r>
            <a:r>
              <a:rPr lang="pt-PT" dirty="0" err="1" smtClean="0">
                <a:solidFill>
                  <a:srgbClr val="FF6600"/>
                </a:solidFill>
              </a:rPr>
              <a:t>Fermilab</a:t>
            </a:r>
            <a:r>
              <a:rPr lang="pt-PT" dirty="0" smtClean="0">
                <a:solidFill>
                  <a:srgbClr val="FF6600"/>
                </a:solidFill>
              </a:rPr>
              <a:t>, USA</a:t>
            </a:r>
            <a:endParaRPr lang="en-GB" dirty="0">
              <a:solidFill>
                <a:srgbClr val="FF66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ABD24-916F-EC44-8E62-27BC2AE33787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pt-PT">
                <a:solidFill>
                  <a:srgbClr val="000000"/>
                </a:solidFill>
              </a:rPr>
              <a:t>/11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April 5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, 2013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ftr" sz="quarter" idx="14"/>
          </p:nvPr>
        </p:nvSpPr>
        <p:spPr bwMode="auto">
          <a:xfrm>
            <a:off x="1371600" y="622935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1">
                <a:solidFill>
                  <a:srgbClr val="008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pt-PT" dirty="0"/>
              <a:t>Pedro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0000"/>
                </a:solidFill>
              </a:rPr>
              <a:t>Abreu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6600"/>
                </a:solidFill>
              </a:rPr>
              <a:t>@ </a:t>
            </a:r>
            <a:r>
              <a:rPr lang="pt-PT" dirty="0" smtClean="0">
                <a:solidFill>
                  <a:srgbClr val="FF6600"/>
                </a:solidFill>
              </a:rPr>
              <a:t>IPPOG-</a:t>
            </a:r>
            <a:r>
              <a:rPr lang="pt-PT" dirty="0">
                <a:solidFill>
                  <a:srgbClr val="FF6600"/>
                </a:solidFill>
              </a:rPr>
              <a:t>Meeting Spring</a:t>
            </a:r>
            <a:r>
              <a:rPr lang="pt-PT" dirty="0" smtClean="0">
                <a:solidFill>
                  <a:srgbClr val="FF6600"/>
                </a:solidFill>
              </a:rPr>
              <a:t>’13, </a:t>
            </a:r>
            <a:r>
              <a:rPr lang="pt-PT" dirty="0" err="1" smtClean="0">
                <a:solidFill>
                  <a:srgbClr val="FF6600"/>
                </a:solidFill>
              </a:rPr>
              <a:t>Fermilab</a:t>
            </a:r>
            <a:r>
              <a:rPr lang="pt-PT" dirty="0" smtClean="0">
                <a:solidFill>
                  <a:srgbClr val="FF6600"/>
                </a:solidFill>
              </a:rPr>
              <a:t>, USA</a:t>
            </a:r>
            <a:endParaRPr lang="en-GB" dirty="0">
              <a:solidFill>
                <a:srgbClr val="FF66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831A9-C170-5340-90DA-F79EBDFDFFD5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pt-PT">
                <a:solidFill>
                  <a:srgbClr val="000000"/>
                </a:solidFill>
              </a:rPr>
              <a:t>/11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April 5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, 2013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22935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1">
                <a:solidFill>
                  <a:srgbClr val="008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pt-PT" dirty="0"/>
              <a:t>Pedro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0000"/>
                </a:solidFill>
              </a:rPr>
              <a:t>Abreu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6600"/>
                </a:solidFill>
              </a:rPr>
              <a:t>@ </a:t>
            </a:r>
            <a:r>
              <a:rPr lang="pt-PT" dirty="0" smtClean="0">
                <a:solidFill>
                  <a:srgbClr val="FF6600"/>
                </a:solidFill>
              </a:rPr>
              <a:t>IPPOG-</a:t>
            </a:r>
            <a:r>
              <a:rPr lang="pt-PT" dirty="0">
                <a:solidFill>
                  <a:srgbClr val="FF6600"/>
                </a:solidFill>
              </a:rPr>
              <a:t>Meeting Spring</a:t>
            </a:r>
            <a:r>
              <a:rPr lang="pt-PT" dirty="0" smtClean="0">
                <a:solidFill>
                  <a:srgbClr val="FF6600"/>
                </a:solidFill>
              </a:rPr>
              <a:t>’13, </a:t>
            </a:r>
            <a:r>
              <a:rPr lang="pt-PT" dirty="0" err="1" smtClean="0">
                <a:solidFill>
                  <a:srgbClr val="FF6600"/>
                </a:solidFill>
              </a:rPr>
              <a:t>Fermilab</a:t>
            </a:r>
            <a:r>
              <a:rPr lang="pt-PT" dirty="0" smtClean="0">
                <a:solidFill>
                  <a:srgbClr val="FF6600"/>
                </a:solidFill>
              </a:rPr>
              <a:t>, USA</a:t>
            </a:r>
            <a:endParaRPr lang="en-GB" dirty="0">
              <a:solidFill>
                <a:srgbClr val="FF66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D6E3F-EE4B-AE4F-9BED-67D6676DB66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pt-PT">
                <a:solidFill>
                  <a:srgbClr val="000000"/>
                </a:solidFill>
              </a:rPr>
              <a:t>/11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April 5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, 2013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22935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1">
                <a:solidFill>
                  <a:srgbClr val="008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pt-PT" dirty="0"/>
              <a:t>Pedro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0000"/>
                </a:solidFill>
              </a:rPr>
              <a:t>Abreu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6600"/>
                </a:solidFill>
              </a:rPr>
              <a:t>@ </a:t>
            </a:r>
            <a:r>
              <a:rPr lang="pt-PT" dirty="0" smtClean="0">
                <a:solidFill>
                  <a:srgbClr val="FF6600"/>
                </a:solidFill>
              </a:rPr>
              <a:t>IPPOG-</a:t>
            </a:r>
            <a:r>
              <a:rPr lang="pt-PT" dirty="0">
                <a:solidFill>
                  <a:srgbClr val="FF6600"/>
                </a:solidFill>
              </a:rPr>
              <a:t>Meeting Spring</a:t>
            </a:r>
            <a:r>
              <a:rPr lang="pt-PT" dirty="0" smtClean="0">
                <a:solidFill>
                  <a:srgbClr val="FF6600"/>
                </a:solidFill>
              </a:rPr>
              <a:t>’13, </a:t>
            </a:r>
            <a:r>
              <a:rPr lang="pt-PT" dirty="0" err="1" smtClean="0">
                <a:solidFill>
                  <a:srgbClr val="FF6600"/>
                </a:solidFill>
              </a:rPr>
              <a:t>Fermilab</a:t>
            </a:r>
            <a:r>
              <a:rPr lang="pt-PT" dirty="0" smtClean="0">
                <a:solidFill>
                  <a:srgbClr val="FF6600"/>
                </a:solidFill>
              </a:rPr>
              <a:t>, USA</a:t>
            </a:r>
            <a:endParaRPr lang="en-GB" dirty="0">
              <a:solidFill>
                <a:srgbClr val="FF66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32A64-E4F9-6F41-B354-C59FD66C85D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pt-PT">
                <a:solidFill>
                  <a:srgbClr val="000000"/>
                </a:solidFill>
              </a:rPr>
              <a:t>/11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April 5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, 2013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22935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1">
                <a:solidFill>
                  <a:srgbClr val="008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pt-PT" dirty="0"/>
              <a:t>Pedro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0000"/>
                </a:solidFill>
              </a:rPr>
              <a:t>Abreu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6600"/>
                </a:solidFill>
              </a:rPr>
              <a:t>@ </a:t>
            </a:r>
            <a:r>
              <a:rPr lang="pt-PT" dirty="0" smtClean="0">
                <a:solidFill>
                  <a:srgbClr val="FF6600"/>
                </a:solidFill>
              </a:rPr>
              <a:t>IPPOG-</a:t>
            </a:r>
            <a:r>
              <a:rPr lang="pt-PT" dirty="0">
                <a:solidFill>
                  <a:srgbClr val="FF6600"/>
                </a:solidFill>
              </a:rPr>
              <a:t>Meeting Spring</a:t>
            </a:r>
            <a:r>
              <a:rPr lang="pt-PT" dirty="0" smtClean="0">
                <a:solidFill>
                  <a:srgbClr val="FF6600"/>
                </a:solidFill>
              </a:rPr>
              <a:t>’13, </a:t>
            </a:r>
            <a:r>
              <a:rPr lang="pt-PT" dirty="0" err="1" smtClean="0">
                <a:solidFill>
                  <a:srgbClr val="FF6600"/>
                </a:solidFill>
              </a:rPr>
              <a:t>Fermilab</a:t>
            </a:r>
            <a:r>
              <a:rPr lang="pt-PT" dirty="0" smtClean="0">
                <a:solidFill>
                  <a:srgbClr val="FF6600"/>
                </a:solidFill>
              </a:rPr>
              <a:t>, USA</a:t>
            </a:r>
            <a:endParaRPr lang="en-GB" dirty="0">
              <a:solidFill>
                <a:srgbClr val="FF66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CH" dirty="0" smtClean="0">
                <a:solidFill>
                  <a:srgbClr val="3366FF"/>
                </a:solidFill>
              </a:rPr>
              <a:t>Panel: «Events»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17th March 2015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Natascha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343306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74F21-7A0E-4C4D-B2BA-0704D2E4F59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pt-PT">
                <a:solidFill>
                  <a:srgbClr val="000000"/>
                </a:solidFill>
              </a:rPr>
              <a:t>/11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April 5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, 2013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22935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1">
                <a:solidFill>
                  <a:srgbClr val="008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pt-PT" dirty="0"/>
              <a:t>Pedro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0000"/>
                </a:solidFill>
              </a:rPr>
              <a:t>Abreu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6600"/>
                </a:solidFill>
              </a:rPr>
              <a:t>@ </a:t>
            </a:r>
            <a:r>
              <a:rPr lang="pt-PT" dirty="0" smtClean="0">
                <a:solidFill>
                  <a:srgbClr val="FF6600"/>
                </a:solidFill>
              </a:rPr>
              <a:t>IPPOG-</a:t>
            </a:r>
            <a:r>
              <a:rPr lang="pt-PT" dirty="0">
                <a:solidFill>
                  <a:srgbClr val="FF6600"/>
                </a:solidFill>
              </a:rPr>
              <a:t>Meeting Spring</a:t>
            </a:r>
            <a:r>
              <a:rPr lang="pt-PT" dirty="0" smtClean="0">
                <a:solidFill>
                  <a:srgbClr val="FF6600"/>
                </a:solidFill>
              </a:rPr>
              <a:t>’13, </a:t>
            </a:r>
            <a:r>
              <a:rPr lang="pt-PT" dirty="0" err="1" smtClean="0">
                <a:solidFill>
                  <a:srgbClr val="FF6600"/>
                </a:solidFill>
              </a:rPr>
              <a:t>Fermilab</a:t>
            </a:r>
            <a:r>
              <a:rPr lang="pt-PT" dirty="0" smtClean="0">
                <a:solidFill>
                  <a:srgbClr val="FF6600"/>
                </a:solidFill>
              </a:rPr>
              <a:t>, USA</a:t>
            </a:r>
            <a:endParaRPr lang="en-GB" dirty="0">
              <a:solidFill>
                <a:srgbClr val="FF66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EA787-9681-A14A-9FC6-13E34A7ED92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pt-PT">
                <a:solidFill>
                  <a:srgbClr val="000000"/>
                </a:solidFill>
              </a:rPr>
              <a:t>/11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April 5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, 2013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22935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1">
                <a:solidFill>
                  <a:srgbClr val="008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pt-PT" dirty="0"/>
              <a:t>Pedro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0000"/>
                </a:solidFill>
              </a:rPr>
              <a:t>Abreu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6600"/>
                </a:solidFill>
              </a:rPr>
              <a:t>@ </a:t>
            </a:r>
            <a:r>
              <a:rPr lang="pt-PT" dirty="0" smtClean="0">
                <a:solidFill>
                  <a:srgbClr val="FF6600"/>
                </a:solidFill>
              </a:rPr>
              <a:t>IPPOG-</a:t>
            </a:r>
            <a:r>
              <a:rPr lang="pt-PT" dirty="0">
                <a:solidFill>
                  <a:srgbClr val="FF6600"/>
                </a:solidFill>
              </a:rPr>
              <a:t>Meeting Spring</a:t>
            </a:r>
            <a:r>
              <a:rPr lang="pt-PT" dirty="0" smtClean="0">
                <a:solidFill>
                  <a:srgbClr val="FF6600"/>
                </a:solidFill>
              </a:rPr>
              <a:t>’13, </a:t>
            </a:r>
            <a:r>
              <a:rPr lang="pt-PT" dirty="0" err="1" smtClean="0">
                <a:solidFill>
                  <a:srgbClr val="FF6600"/>
                </a:solidFill>
              </a:rPr>
              <a:t>Fermilab</a:t>
            </a:r>
            <a:r>
              <a:rPr lang="pt-PT" dirty="0" smtClean="0">
                <a:solidFill>
                  <a:srgbClr val="FF6600"/>
                </a:solidFill>
              </a:rPr>
              <a:t>, USA</a:t>
            </a:r>
            <a:endParaRPr lang="en-GB" dirty="0">
              <a:solidFill>
                <a:srgbClr val="FF66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152400"/>
            <a:ext cx="2114550" cy="5905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191250" cy="5905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May 29</a:t>
            </a:r>
            <a:r>
              <a:rPr lang="en-US" baseline="30000">
                <a:solidFill>
                  <a:srgbClr val="000000"/>
                </a:solidFill>
              </a:rPr>
              <a:t>th</a:t>
            </a:r>
            <a:r>
              <a:rPr lang="en-US">
                <a:solidFill>
                  <a:srgbClr val="000000"/>
                </a:solidFill>
              </a:rPr>
              <a:t>, 2007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t-PT" dirty="0"/>
              <a:t>Pedro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0000"/>
                </a:solidFill>
              </a:rPr>
              <a:t>Abreu</a:t>
            </a:r>
            <a:r>
              <a:rPr lang="pt-PT" b="0" dirty="0">
                <a:solidFill>
                  <a:srgbClr val="5E574E"/>
                </a:solidFill>
              </a:rPr>
              <a:t> </a:t>
            </a:r>
            <a:r>
              <a:rPr lang="pt-PT" b="0" dirty="0">
                <a:solidFill>
                  <a:srgbClr val="FF6600"/>
                </a:solidFill>
              </a:rPr>
              <a:t>@ </a:t>
            </a:r>
            <a:r>
              <a:rPr lang="pt-PT" b="0" dirty="0" smtClean="0">
                <a:solidFill>
                  <a:srgbClr val="FF6600"/>
                </a:solidFill>
              </a:rPr>
              <a:t>IPPOG-</a:t>
            </a:r>
            <a:r>
              <a:rPr lang="pt-PT" b="0" dirty="0">
                <a:solidFill>
                  <a:srgbClr val="FF6600"/>
                </a:solidFill>
              </a:rPr>
              <a:t>Meeting Spring’07, Lisboa, .</a:t>
            </a:r>
            <a:r>
              <a:rPr lang="pt-PT" b="0" dirty="0" err="1">
                <a:solidFill>
                  <a:srgbClr val="FF6600"/>
                </a:solidFill>
              </a:rPr>
              <a:t>pt</a:t>
            </a:r>
            <a:endParaRPr lang="en-GB" b="0" dirty="0">
              <a:solidFill>
                <a:srgbClr val="FF6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8A2B6-BF17-734C-9D00-F2DEBFDBBFD2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r>
              <a:rPr lang="pt-PT">
                <a:solidFill>
                  <a:srgbClr val="000000"/>
                </a:solidFill>
              </a:rPr>
              <a:t>/11</a:t>
            </a:r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0"/>
            <a:ext cx="9162142" cy="6858000"/>
          </a:xfrm>
          <a:prstGeom prst="rect">
            <a:avLst/>
          </a:prstGeom>
          <a:solidFill>
            <a:srgbClr val="282D65"/>
          </a:solidFill>
          <a:ln>
            <a:solidFill>
              <a:srgbClr val="282D6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Triangle isocèle 13"/>
          <p:cNvSpPr/>
          <p:nvPr/>
        </p:nvSpPr>
        <p:spPr>
          <a:xfrm>
            <a:off x="2302290" y="5175"/>
            <a:ext cx="6859852" cy="4887853"/>
          </a:xfrm>
          <a:prstGeom prst="triangle">
            <a:avLst/>
          </a:prstGeom>
          <a:solidFill>
            <a:srgbClr val="282D65">
              <a:alpha val="24000"/>
            </a:srgbClr>
          </a:solidFill>
          <a:ln>
            <a:noFill/>
          </a:ln>
          <a:effectLst/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white"/>
                </a:solidFill>
                <a:latin typeface="Arial"/>
              </a:rPr>
              <a:t> </a:t>
            </a:r>
            <a:endParaRPr lang="fr-FR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74276" y="2512014"/>
            <a:ext cx="5736416" cy="1345053"/>
          </a:xfrm>
        </p:spPr>
        <p:txBody>
          <a:bodyPr/>
          <a:lstStyle>
            <a:lvl1pPr>
              <a:defRPr>
                <a:solidFill>
                  <a:srgbClr val="C2C2C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4276" y="4575345"/>
            <a:ext cx="5736417" cy="601579"/>
          </a:xfrm>
        </p:spPr>
        <p:txBody>
          <a:bodyPr/>
          <a:lstStyle>
            <a:lvl1pPr marL="0" indent="0" algn="ctr">
              <a:buNone/>
              <a:defRPr>
                <a:solidFill>
                  <a:srgbClr val="C2C2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10" name="Image 18" descr="CMS_logo_newligh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09" y="2224543"/>
            <a:ext cx="1728000" cy="1728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774276" y="2224543"/>
            <a:ext cx="5736416" cy="216000"/>
          </a:xfrm>
          <a:prstGeom prst="rect">
            <a:avLst/>
          </a:prstGeom>
          <a:solidFill>
            <a:srgbClr val="CDCDC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13" name="Connecteur droit 12"/>
          <p:cNvCxnSpPr/>
          <p:nvPr/>
        </p:nvCxnSpPr>
        <p:spPr>
          <a:xfrm>
            <a:off x="2774276" y="3926523"/>
            <a:ext cx="5736416" cy="37276"/>
          </a:xfrm>
          <a:prstGeom prst="line">
            <a:avLst/>
          </a:prstGeom>
          <a:ln w="38100" cmpd="dbl">
            <a:solidFill>
              <a:srgbClr val="CDCDC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2287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>
                <a:latin typeface="Arial"/>
              </a:rPr>
              <a:pPr/>
              <a:t>‹#›</a:t>
            </a:fld>
            <a:endParaRPr lang="en-GB">
              <a:latin typeface="Arial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348566" y="169052"/>
            <a:ext cx="2507299" cy="216000"/>
          </a:xfrm>
          <a:prstGeom prst="rect">
            <a:avLst/>
          </a:prstGeom>
          <a:solidFill>
            <a:srgbClr val="282D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8" name="Connecteur droit 5"/>
          <p:cNvCxnSpPr/>
          <p:nvPr/>
        </p:nvCxnSpPr>
        <p:spPr>
          <a:xfrm>
            <a:off x="6348566" y="770631"/>
            <a:ext cx="2507299" cy="0"/>
          </a:xfrm>
          <a:prstGeom prst="line">
            <a:avLst/>
          </a:prstGeom>
          <a:ln w="38100" cmpd="dbl">
            <a:solidFill>
              <a:srgbClr val="282D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riangle isocèle 8"/>
          <p:cNvSpPr/>
          <p:nvPr/>
        </p:nvSpPr>
        <p:spPr>
          <a:xfrm>
            <a:off x="6378446" y="516629"/>
            <a:ext cx="180000" cy="108000"/>
          </a:xfrm>
          <a:prstGeom prst="triangle">
            <a:avLst/>
          </a:prstGeom>
          <a:solidFill>
            <a:srgbClr val="282D65"/>
          </a:solidFill>
          <a:effectLst/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Arial"/>
            </a:endParaRPr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708246" y="427597"/>
            <a:ext cx="2147618" cy="281699"/>
          </a:xfrm>
        </p:spPr>
        <p:txBody>
          <a:bodyPr anchor="ctr">
            <a:noAutofit/>
          </a:bodyPr>
          <a:lstStyle>
            <a:lvl1pPr marL="0" indent="0">
              <a:buNone/>
              <a:defRPr sz="1800" baseline="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1347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73" y="4049705"/>
            <a:ext cx="8567993" cy="851003"/>
          </a:xfrm>
          <a:solidFill>
            <a:srgbClr val="1E1F52"/>
          </a:solidFill>
        </p:spPr>
        <p:txBody>
          <a:bodyPr anchor="ctr">
            <a:noAutofit/>
          </a:bodyPr>
          <a:lstStyle>
            <a:lvl1pPr algn="ctr">
              <a:defRPr sz="38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7872" y="2533188"/>
            <a:ext cx="8567993" cy="151651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rgbClr val="50515D"/>
                </a:solidFill>
                <a:latin typeface="Arial"/>
                <a:cs typeface="Arial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>
                <a:latin typeface="Arial"/>
              </a:rPr>
              <a:pPr/>
              <a:t>‹#›</a:t>
            </a:fld>
            <a:endParaRPr lang="en-GB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572691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7870" y="1600201"/>
            <a:ext cx="4207930" cy="4789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1"/>
            <a:ext cx="4207663" cy="4789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>
                <a:latin typeface="Arial"/>
              </a:rPr>
              <a:pPr/>
              <a:t>‹#›</a:t>
            </a:fld>
            <a:endParaRPr lang="en-GB">
              <a:latin typeface="Arial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348566" y="169052"/>
            <a:ext cx="2507299" cy="216000"/>
          </a:xfrm>
          <a:prstGeom prst="rect">
            <a:avLst/>
          </a:prstGeom>
          <a:solidFill>
            <a:srgbClr val="282D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9" name="Connecteur droit 5"/>
          <p:cNvCxnSpPr/>
          <p:nvPr/>
        </p:nvCxnSpPr>
        <p:spPr>
          <a:xfrm>
            <a:off x="6348566" y="770631"/>
            <a:ext cx="2507299" cy="0"/>
          </a:xfrm>
          <a:prstGeom prst="line">
            <a:avLst/>
          </a:prstGeom>
          <a:ln w="38100" cmpd="dbl">
            <a:solidFill>
              <a:srgbClr val="282D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riangle isocèle 8"/>
          <p:cNvSpPr/>
          <p:nvPr/>
        </p:nvSpPr>
        <p:spPr>
          <a:xfrm>
            <a:off x="6378446" y="516629"/>
            <a:ext cx="180000" cy="108000"/>
          </a:xfrm>
          <a:prstGeom prst="triangle">
            <a:avLst/>
          </a:prstGeom>
          <a:solidFill>
            <a:srgbClr val="282D65"/>
          </a:solidFill>
          <a:effectLst/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Arial"/>
            </a:endParaRPr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708246" y="427597"/>
            <a:ext cx="2147618" cy="281699"/>
          </a:xfrm>
        </p:spPr>
        <p:txBody>
          <a:bodyPr anchor="ctr">
            <a:noAutofit/>
          </a:bodyPr>
          <a:lstStyle>
            <a:lvl1pPr marL="0" indent="0">
              <a:buNone/>
              <a:defRPr sz="1800" baseline="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4702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7870" y="960437"/>
            <a:ext cx="4209518" cy="639763"/>
          </a:xfrm>
          <a:solidFill>
            <a:srgbClr val="1E1F52"/>
          </a:solidFill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7870" y="1600201"/>
            <a:ext cx="4209518" cy="478990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60437"/>
            <a:ext cx="4210838" cy="639763"/>
          </a:xfrm>
          <a:solidFill>
            <a:srgbClr val="1E1F52"/>
          </a:solidFill>
        </p:spPr>
        <p:txBody>
          <a:bodyPr anchor="b">
            <a:normAutofit/>
          </a:bodyPr>
          <a:lstStyle>
            <a:lvl1pPr marL="0" indent="0">
              <a:buNone/>
              <a:defRPr sz="2000" b="1">
                <a:solidFill>
                  <a:srgbClr val="FFFFFF"/>
                </a:solidFill>
                <a:latin typeface="Arial"/>
                <a:cs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00199"/>
            <a:ext cx="4210838" cy="478990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>
                <a:latin typeface="Arial"/>
              </a:rPr>
              <a:pPr/>
              <a:t>‹#›</a:t>
            </a:fld>
            <a:endParaRPr lang="en-GB">
              <a:latin typeface="Arial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48566" y="169052"/>
            <a:ext cx="2507299" cy="216000"/>
          </a:xfrm>
          <a:prstGeom prst="rect">
            <a:avLst/>
          </a:prstGeom>
          <a:solidFill>
            <a:srgbClr val="282D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11" name="Connecteur droit 5"/>
          <p:cNvCxnSpPr/>
          <p:nvPr/>
        </p:nvCxnSpPr>
        <p:spPr>
          <a:xfrm>
            <a:off x="6348566" y="770631"/>
            <a:ext cx="2507299" cy="0"/>
          </a:xfrm>
          <a:prstGeom prst="line">
            <a:avLst/>
          </a:prstGeom>
          <a:ln w="38100" cmpd="dbl">
            <a:solidFill>
              <a:srgbClr val="282D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riangle isocèle 8"/>
          <p:cNvSpPr/>
          <p:nvPr/>
        </p:nvSpPr>
        <p:spPr>
          <a:xfrm>
            <a:off x="6378446" y="516629"/>
            <a:ext cx="180000" cy="108000"/>
          </a:xfrm>
          <a:prstGeom prst="triangle">
            <a:avLst/>
          </a:prstGeom>
          <a:solidFill>
            <a:srgbClr val="282D65"/>
          </a:solidFill>
          <a:effectLst/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Arial"/>
            </a:endParaRP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708246" y="427597"/>
            <a:ext cx="2147618" cy="281699"/>
          </a:xfrm>
        </p:spPr>
        <p:txBody>
          <a:bodyPr anchor="ctr">
            <a:noAutofit/>
          </a:bodyPr>
          <a:lstStyle>
            <a:lvl1pPr marL="0" indent="0">
              <a:buNone/>
              <a:defRPr sz="1800" baseline="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8382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>
                <a:latin typeface="Arial"/>
              </a:rPr>
              <a:pPr/>
              <a:t>‹#›</a:t>
            </a:fld>
            <a:endParaRPr lang="en-GB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12084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>
                <a:latin typeface="Arial"/>
              </a:rPr>
              <a:pPr/>
              <a:t>‹#›</a:t>
            </a:fld>
            <a:endParaRPr lang="en-GB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9174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7870" y="1600201"/>
            <a:ext cx="4207930" cy="4789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1"/>
            <a:ext cx="4207663" cy="4789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6348566" y="169052"/>
            <a:ext cx="2507299" cy="216000"/>
          </a:xfrm>
          <a:prstGeom prst="rect">
            <a:avLst/>
          </a:prstGeom>
          <a:solidFill>
            <a:srgbClr val="282D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9" name="Connecteur droit 5"/>
          <p:cNvCxnSpPr/>
          <p:nvPr/>
        </p:nvCxnSpPr>
        <p:spPr>
          <a:xfrm>
            <a:off x="6348566" y="770631"/>
            <a:ext cx="2507299" cy="0"/>
          </a:xfrm>
          <a:prstGeom prst="line">
            <a:avLst/>
          </a:prstGeom>
          <a:ln w="38100" cmpd="dbl">
            <a:solidFill>
              <a:srgbClr val="282D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riangle isocèle 8"/>
          <p:cNvSpPr/>
          <p:nvPr/>
        </p:nvSpPr>
        <p:spPr>
          <a:xfrm>
            <a:off x="6378446" y="516629"/>
            <a:ext cx="180000" cy="108000"/>
          </a:xfrm>
          <a:prstGeom prst="triangle">
            <a:avLst/>
          </a:prstGeom>
          <a:solidFill>
            <a:srgbClr val="282D65"/>
          </a:solidFill>
          <a:effectLst/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708246" y="427597"/>
            <a:ext cx="2147618" cy="281699"/>
          </a:xfrm>
        </p:spPr>
        <p:txBody>
          <a:bodyPr anchor="ctr">
            <a:noAutofit/>
          </a:bodyPr>
          <a:lstStyle>
            <a:lvl1pPr marL="0" indent="0">
              <a:buNone/>
              <a:defRPr sz="1800" baseline="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15715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872" y="960437"/>
            <a:ext cx="3177643" cy="639761"/>
          </a:xfrm>
          <a:solidFill>
            <a:srgbClr val="1E1F52"/>
          </a:solidFill>
        </p:spPr>
        <p:txBody>
          <a:bodyPr anchor="b"/>
          <a:lstStyle>
            <a:lvl1pPr algn="l">
              <a:defRPr sz="2000" b="1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960437"/>
            <a:ext cx="5280813" cy="54296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7872" y="1600200"/>
            <a:ext cx="3177643" cy="47899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>
                <a:latin typeface="Arial"/>
              </a:rPr>
              <a:pPr/>
              <a:t>‹#›</a:t>
            </a:fld>
            <a:endParaRPr lang="en-GB">
              <a:latin typeface="Arial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348566" y="169052"/>
            <a:ext cx="2507299" cy="216000"/>
          </a:xfrm>
          <a:prstGeom prst="rect">
            <a:avLst/>
          </a:prstGeom>
          <a:solidFill>
            <a:srgbClr val="282D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Arial"/>
            </a:endParaRPr>
          </a:p>
        </p:txBody>
      </p:sp>
      <p:cxnSp>
        <p:nvCxnSpPr>
          <p:cNvPr id="13" name="Connecteur droit 5"/>
          <p:cNvCxnSpPr/>
          <p:nvPr/>
        </p:nvCxnSpPr>
        <p:spPr>
          <a:xfrm>
            <a:off x="6348566" y="770631"/>
            <a:ext cx="2507299" cy="0"/>
          </a:xfrm>
          <a:prstGeom prst="line">
            <a:avLst/>
          </a:prstGeom>
          <a:ln w="38100" cmpd="dbl">
            <a:solidFill>
              <a:srgbClr val="282D6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riangle isocèle 8"/>
          <p:cNvSpPr/>
          <p:nvPr/>
        </p:nvSpPr>
        <p:spPr>
          <a:xfrm>
            <a:off x="6378446" y="516629"/>
            <a:ext cx="180000" cy="108000"/>
          </a:xfrm>
          <a:prstGeom prst="triangle">
            <a:avLst/>
          </a:prstGeom>
          <a:solidFill>
            <a:srgbClr val="282D65"/>
          </a:solidFill>
          <a:effectLst/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Arial"/>
            </a:endParaRP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708246" y="427597"/>
            <a:ext cx="2147618" cy="281699"/>
          </a:xfrm>
        </p:spPr>
        <p:txBody>
          <a:bodyPr anchor="ctr">
            <a:noAutofit/>
          </a:bodyPr>
          <a:lstStyle>
            <a:lvl1pPr marL="0" indent="0">
              <a:buNone/>
              <a:defRPr sz="1800" baseline="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Click to add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14711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7870" y="297544"/>
            <a:ext cx="8567994" cy="60925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white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>
                <a:latin typeface="Arial"/>
              </a:rPr>
              <a:pPr/>
              <a:t>‹#›</a:t>
            </a:fld>
            <a:endParaRPr lang="en-GB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52467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MS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282D65"/>
          </a:solidFill>
          <a:ln>
            <a:solidFill>
              <a:srgbClr val="282D65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prstClr val="white"/>
              </a:solidFill>
              <a:latin typeface="Arial"/>
            </a:endParaRPr>
          </a:p>
        </p:txBody>
      </p:sp>
      <p:pic>
        <p:nvPicPr>
          <p:cNvPr id="7" name="Image 15" descr="CMS_logo_newligh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940" y="2093940"/>
            <a:ext cx="2670120" cy="267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947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3201988" y="6356350"/>
            <a:ext cx="5078412" cy="365125"/>
          </a:xfrm>
        </p:spPr>
        <p:txBody>
          <a:bodyPr/>
          <a:lstStyle>
            <a:lvl1pPr algn="r">
              <a:defRPr sz="10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nl-NL"/>
              <a:t>ALICE week  - CERN - 14.12.2015  </a:t>
            </a:r>
            <a:endParaRPr lang="en-US" dirty="0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11"/>
          </p:nvPr>
        </p:nvSpPr>
        <p:spPr>
          <a:xfrm>
            <a:off x="8202613" y="6356350"/>
            <a:ext cx="484187" cy="365125"/>
          </a:xfrm>
        </p:spPr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19EA78A-A606-3548-88E2-E05D13A6E21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907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8" descr="hg-hom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9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10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platzhalter 10"/>
          <p:cNvSpPr>
            <a:spLocks noGrp="1"/>
          </p:cNvSpPr>
          <p:nvPr>
            <p:ph type="body" sz="quarter" idx="10"/>
          </p:nvPr>
        </p:nvSpPr>
        <p:spPr>
          <a:xfrm>
            <a:off x="468313" y="5157788"/>
            <a:ext cx="3887787" cy="13668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1771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287465"/>
            <a:ext cx="82296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0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0482CBA4-4EE5-BF41-98FE-4B4150E79CB4}" type="datetime4">
              <a:rPr lang="en-US" smtClean="0"/>
              <a:pPr/>
              <a:t>May 20, 2016</a:t>
            </a:fld>
            <a:endParaRPr lang="de-DE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pl-PL" smtClean="0"/>
              <a:t>IMC SG meeting, Krakow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1423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1"/>
          </p:nvPr>
        </p:nvSpPr>
        <p:spPr>
          <a:xfrm>
            <a:off x="465156" y="1377295"/>
            <a:ext cx="3898776" cy="4723013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4" name="Inhaltsplatzhalter 12"/>
          <p:cNvSpPr>
            <a:spLocks noGrp="1"/>
          </p:cNvSpPr>
          <p:nvPr>
            <p:ph sz="quarter" idx="12"/>
          </p:nvPr>
        </p:nvSpPr>
        <p:spPr>
          <a:xfrm>
            <a:off x="4788024" y="1377296"/>
            <a:ext cx="3898776" cy="472301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F810BFE5-7DAD-374C-804B-067D54BEA8F4}" type="datetime4">
              <a:rPr lang="en-US" smtClean="0"/>
              <a:pPr/>
              <a:t>May 20, 2016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pl-PL" smtClean="0"/>
              <a:t>IMC SG meeting, Krakow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4520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1" name="Medienplatzhalter 10"/>
          <p:cNvSpPr>
            <a:spLocks noGrp="1"/>
          </p:cNvSpPr>
          <p:nvPr>
            <p:ph type="media" sz="quarter" idx="11"/>
          </p:nvPr>
        </p:nvSpPr>
        <p:spPr>
          <a:xfrm>
            <a:off x="1403648" y="1287465"/>
            <a:ext cx="6336704" cy="4445791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5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CCD532D4-26FD-564A-96B3-F3706A798702}" type="datetime4">
              <a:rPr lang="en-US" smtClean="0"/>
              <a:pPr/>
              <a:t>May 20, 2016</a:t>
            </a:fld>
            <a:endParaRPr lang="de-DE" dirty="0"/>
          </a:p>
        </p:txBody>
      </p:sp>
      <p:sp>
        <p:nvSpPr>
          <p:cNvPr id="18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pl-PL" smtClean="0"/>
              <a:t>IMC SG meeting, Krakow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3175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Onlinebild-Platzhalter 3"/>
          <p:cNvSpPr>
            <a:spLocks noGrp="1"/>
          </p:cNvSpPr>
          <p:nvPr>
            <p:ph type="clipArt" sz="quarter" idx="11"/>
          </p:nvPr>
        </p:nvSpPr>
        <p:spPr>
          <a:xfrm>
            <a:off x="2195513" y="1628775"/>
            <a:ext cx="4752975" cy="381635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FF340A9B-FBC1-4F41-914C-BA1C6B5B89E1}" type="datetime4">
              <a:rPr lang="en-US" smtClean="0"/>
              <a:pPr/>
              <a:t>May 20, 2016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pl-PL" smtClean="0"/>
              <a:t>IMC SG meeting, Krakow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786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slideLayout" Target="../slideLayouts/slideLayout8.xml"/><Relationship Id="rId5" Type="http://schemas.openxmlformats.org/officeDocument/2006/relationships/slideLayout" Target="../slideLayouts/slideLayout9.xml"/><Relationship Id="rId6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1.xml"/><Relationship Id="rId8" Type="http://schemas.openxmlformats.org/officeDocument/2006/relationships/theme" Target="../theme/theme2.xml"/><Relationship Id="rId9" Type="http://schemas.openxmlformats.org/officeDocument/2006/relationships/image" Target="../media/image2.png"/><Relationship Id="rId10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2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13" Type="http://schemas.openxmlformats.org/officeDocument/2006/relationships/image" Target="../media/image8.png"/><Relationship Id="rId14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theme" Target="../theme/theme4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3"/>
          <p:cNvSpPr>
            <a:spLocks noGrp="1"/>
          </p:cNvSpPr>
          <p:nvPr>
            <p:ph type="title"/>
          </p:nvPr>
        </p:nvSpPr>
        <p:spPr>
          <a:xfrm>
            <a:off x="2484720" y="274638"/>
            <a:ext cx="620208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CH" dirty="0" smtClean="0">
                <a:solidFill>
                  <a:srgbClr val="3366FF"/>
                </a:solidFill>
              </a:rPr>
              <a:t>Panel: «Events»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0943" y="2193731"/>
            <a:ext cx="8229600" cy="391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510943" y="343295"/>
            <a:ext cx="8120639" cy="1569215"/>
            <a:chOff x="566161" y="370901"/>
            <a:chExt cx="8120639" cy="1569215"/>
          </a:xfrm>
        </p:grpSpPr>
        <p:pic>
          <p:nvPicPr>
            <p:cNvPr id="8" name="Picture 7" descr="ippog.png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370901"/>
              <a:ext cx="1638300" cy="128270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 userDrawn="1"/>
          </p:nvSpPr>
          <p:spPr>
            <a:xfrm>
              <a:off x="566161" y="1570784"/>
              <a:ext cx="36393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 </a:t>
              </a:r>
              <a:r>
                <a:rPr lang="en-US" sz="1400" b="1" dirty="0" smtClean="0"/>
                <a:t>International Particle Physics</a:t>
              </a:r>
              <a:r>
                <a:rPr lang="en-US" sz="1400" b="1" baseline="0" dirty="0" smtClean="0"/>
                <a:t> Outreach Group</a:t>
              </a:r>
              <a:endParaRPr lang="en-US" sz="1400" b="1" dirty="0"/>
            </a:p>
          </p:txBody>
        </p:sp>
        <p:cxnSp>
          <p:nvCxnSpPr>
            <p:cNvPr id="10" name="Straight Connector 9"/>
            <p:cNvCxnSpPr/>
            <p:nvPr userDrawn="1"/>
          </p:nvCxnSpPr>
          <p:spPr>
            <a:xfrm>
              <a:off x="685800" y="1940116"/>
              <a:ext cx="8001000" cy="0"/>
            </a:xfrm>
            <a:prstGeom prst="line">
              <a:avLst/>
            </a:prstGeom>
            <a:ln w="38100">
              <a:solidFill>
                <a:srgbClr val="66993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17th March 2015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Natascha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372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8" r:id="rId3"/>
    <p:sldLayoutId id="2147483660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7E3BC05-FAFE-4AC8-BE3C-DB615240BD44}" type="slidenum">
              <a:rPr lang="de-DE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Mastertextformat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r>
              <a:rPr lang="de-DE" altLang="de-DE" dirty="0" smtClean="0"/>
              <a:t>Dritte Ebene</a:t>
            </a:r>
          </a:p>
          <a:p>
            <a:pPr lvl="3"/>
            <a:r>
              <a:rPr lang="de-DE" altLang="de-DE" dirty="0" smtClean="0"/>
              <a:t>Vierte Ebene</a:t>
            </a:r>
          </a:p>
          <a:p>
            <a:pPr lvl="4"/>
            <a:r>
              <a:rPr lang="de-DE" altLang="de-DE" dirty="0" smtClean="0"/>
              <a:t>Fünfte Ebene</a:t>
            </a:r>
          </a:p>
        </p:txBody>
      </p:sp>
      <p:pic>
        <p:nvPicPr>
          <p:cNvPr id="1028" name="Bild 8" descr="mc-logo.png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Bild 9" descr="ipogg.png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AF638DC-C32B-C245-A069-8D3D638201C6}" type="datetime4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May 20, 2016</a:t>
            </a:fld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pl-PL" smtClean="0">
                <a:latin typeface="Arial" panose="020B0604020202020204" pitchFamily="34" charset="0"/>
                <a:cs typeface="Arial" panose="020B0604020202020204" pitchFamily="34" charset="0"/>
              </a:rPr>
              <a:t>IMC SG meeting, Krakow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70" r:id="rId7"/>
  </p:sldLayoutIdLst>
  <p:hf sldNum="0"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rgbClr val="0CC6DE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3478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3478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85C714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85C714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85C71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>
          <a:outerShdw blurRad="63500" dist="107763" dir="2700000" algn="ctr" rotWithShape="0">
            <a:srgbClr val="000000">
              <a:alpha val="74998"/>
            </a:srgbClr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52400"/>
            <a:ext cx="7543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4582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April 5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, 2013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22935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1">
                <a:solidFill>
                  <a:srgbClr val="008000"/>
                </a:solidFill>
                <a:latin typeface="Arial" charset="0"/>
              </a:defRPr>
            </a:lvl1pPr>
          </a:lstStyle>
          <a:p>
            <a:pPr defTabSz="914400" eaLnBrk="0" fontAlgn="base" hangingPunct="0">
              <a:spcAft>
                <a:spcPct val="0"/>
              </a:spcAft>
              <a:defRPr/>
            </a:pPr>
            <a:r>
              <a:rPr lang="pt-PT" dirty="0"/>
              <a:t>Pedro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0000"/>
                </a:solidFill>
              </a:rPr>
              <a:t>Abreu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6600"/>
                </a:solidFill>
              </a:rPr>
              <a:t>@ </a:t>
            </a:r>
            <a:r>
              <a:rPr lang="pt-PT" dirty="0" smtClean="0">
                <a:solidFill>
                  <a:srgbClr val="FF6600"/>
                </a:solidFill>
              </a:rPr>
              <a:t>IPPOG-</a:t>
            </a:r>
            <a:r>
              <a:rPr lang="pt-PT" dirty="0">
                <a:solidFill>
                  <a:srgbClr val="FF6600"/>
                </a:solidFill>
              </a:rPr>
              <a:t>Meeting Spring</a:t>
            </a:r>
            <a:r>
              <a:rPr lang="pt-PT" dirty="0" smtClean="0">
                <a:solidFill>
                  <a:srgbClr val="FF6600"/>
                </a:solidFill>
              </a:rPr>
              <a:t>’13, </a:t>
            </a:r>
            <a:r>
              <a:rPr lang="pt-PT" dirty="0" err="1" smtClean="0">
                <a:solidFill>
                  <a:srgbClr val="FF6600"/>
                </a:solidFill>
              </a:rPr>
              <a:t>Fermilab</a:t>
            </a:r>
            <a:r>
              <a:rPr lang="pt-PT" dirty="0" smtClean="0">
                <a:solidFill>
                  <a:srgbClr val="FF6600"/>
                </a:solidFill>
              </a:rPr>
              <a:t>, USA</a:t>
            </a:r>
            <a:endParaRPr lang="en-GB" dirty="0">
              <a:solidFill>
                <a:srgbClr val="FF6600"/>
              </a:solidFill>
            </a:endParaRPr>
          </a:p>
        </p:txBody>
      </p:sp>
      <p:pic>
        <p:nvPicPr>
          <p:cNvPr id="1030" name="Picture 7" descr="paint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914400"/>
            <a:ext cx="8229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8" descr="LIPsymb5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52400" y="152400"/>
            <a:ext cx="1039813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Line 9"/>
          <p:cNvSpPr>
            <a:spLocks noChangeShapeType="1"/>
          </p:cNvSpPr>
          <p:nvPr userDrawn="1"/>
        </p:nvSpPr>
        <p:spPr bwMode="auto">
          <a:xfrm>
            <a:off x="457200" y="6324600"/>
            <a:ext cx="8458200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pt-PT" sz="2400">
              <a:solidFill>
                <a:srgbClr val="000000"/>
              </a:solidFill>
              <a:latin typeface="Comic Sans MS" charset="0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22935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 defTabSz="914400" eaLnBrk="0" fontAlgn="base" hangingPunct="0">
              <a:spcAft>
                <a:spcPct val="0"/>
              </a:spcAft>
              <a:defRPr/>
            </a:pPr>
            <a:fld id="{269BBC5F-E774-3449-BEAA-35A04342F26D}" type="slidenum">
              <a:rPr lang="en-GB" smtClean="0">
                <a:solidFill>
                  <a:srgbClr val="000000"/>
                </a:solidFill>
              </a:rPr>
              <a:pPr defTabSz="914400" eaLnBrk="0" fontAlgn="base" hangingPunct="0">
                <a:spcAft>
                  <a:spcPct val="0"/>
                </a:spcAft>
                <a:defRPr/>
              </a:pPr>
              <a:t>‹#›</a:t>
            </a:fld>
            <a:r>
              <a:rPr lang="uk-UA" dirty="0" smtClean="0">
                <a:solidFill>
                  <a:srgbClr val="000000"/>
                </a:solidFill>
              </a:rPr>
              <a:t>/18</a:t>
            </a:r>
            <a:endParaRPr lang="en-GB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Comic Sans MS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Comic Sans MS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Comic Sans MS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Comic Sans MS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4000">
          <a:solidFill>
            <a:schemeClr val="tx2"/>
          </a:solidFill>
          <a:latin typeface="Comic Sans M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 Unicode MS" charset="0"/>
        <a:buChar char="v"/>
        <a:defRPr kumimoji="1"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y"/>
        <a:defRPr kumimoji="1"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charset="2"/>
        <a:buChar char="x"/>
        <a:defRPr kumimoji="1"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kumimoji="1"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–"/>
        <a:defRPr kumimoji="1"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pt-P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7864" y="6537207"/>
            <a:ext cx="8568000" cy="252000"/>
          </a:xfrm>
          <a:prstGeom prst="rect">
            <a:avLst/>
          </a:prstGeom>
          <a:solidFill>
            <a:srgbClr val="282D6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prstClr val="white"/>
                </a:solidFill>
                <a:latin typeface="Arial"/>
              </a:rPr>
              <a:t> </a:t>
            </a:r>
            <a:endParaRPr lang="fr-FR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7864" y="909886"/>
            <a:ext cx="8568000" cy="6903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7864" y="1600201"/>
            <a:ext cx="8568000" cy="47899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87870" y="6537207"/>
            <a:ext cx="21336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7207"/>
            <a:ext cx="28956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GB" dirty="0"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22264" y="6537207"/>
            <a:ext cx="2133600" cy="25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FFFFF"/>
                </a:solidFill>
              </a:defRPr>
            </a:lvl1pPr>
          </a:lstStyle>
          <a:p>
            <a:fld id="{F83470A8-5831-6248-AF4B-E09C60A81142}" type="slidenum">
              <a:rPr lang="en-GB" smtClean="0">
                <a:latin typeface="Arial"/>
              </a:rPr>
              <a:pPr/>
              <a:t>‹#›</a:t>
            </a:fld>
            <a:endParaRPr lang="en-GB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22388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1E1F52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Wingdings" charset="2"/>
        <a:buChar char="§"/>
        <a:defRPr sz="3200" kern="1200">
          <a:solidFill>
            <a:srgbClr val="50515D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50515D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Wingdings" charset="2"/>
        <a:buChar char="§"/>
        <a:defRPr sz="2400" kern="1200">
          <a:solidFill>
            <a:srgbClr val="50515D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50515D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Wingdings" charset="2"/>
        <a:buChar char="§"/>
        <a:defRPr sz="2000" kern="1200">
          <a:solidFill>
            <a:srgbClr val="50515D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9.JPG"/><Relationship Id="rId3" Type="http://schemas.openxmlformats.org/officeDocument/2006/relationships/image" Target="../media/image3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2.jpg"/><Relationship Id="rId3" Type="http://schemas.openxmlformats.org/officeDocument/2006/relationships/image" Target="../media/image33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34.JPG"/><Relationship Id="rId3" Type="http://schemas.openxmlformats.org/officeDocument/2006/relationships/image" Target="../media/image35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6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7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8.png"/><Relationship Id="rId3" Type="http://schemas.openxmlformats.org/officeDocument/2006/relationships/hyperlink" Target="http://www.mostrafermi.it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g"/><Relationship Id="rId3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Relationship Id="rId3" Type="http://schemas.openxmlformats.org/officeDocument/2006/relationships/image" Target="../media/image1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hephy.roedelius.org" TargetMode="External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tvCw0FV02k" TargetMode="External"/><Relationship Id="rId4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4" Type="http://schemas.openxmlformats.org/officeDocument/2006/relationships/image" Target="../media/image27.jpg"/><Relationship Id="rId5" Type="http://schemas.openxmlformats.org/officeDocument/2006/relationships/image" Target="../media/image28.JP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solidFill>
                  <a:srgbClr val="3366FF"/>
                </a:solidFill>
              </a:rPr>
              <a:t>Panel: </a:t>
            </a:r>
            <a:r>
              <a:rPr lang="en-US" dirty="0" smtClean="0">
                <a:solidFill>
                  <a:srgbClr val="3366FF"/>
                </a:solidFill>
              </a:rPr>
              <a:t>Exhibitions</a:t>
            </a:r>
            <a:endParaRPr lang="de-CH" dirty="0">
              <a:solidFill>
                <a:srgbClr val="3366FF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2"/>
          </p:nvPr>
        </p:nvSpPr>
        <p:spPr>
          <a:xfrm>
            <a:off x="53657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fr-CH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 May 2016  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pl-PL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IPPOG Meeting in Krakow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27100" y="2438400"/>
            <a:ext cx="7289800" cy="36625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Pedro Abreu </a:t>
            </a:r>
            <a:r>
              <a:rPr lang="en-US" dirty="0" smtClean="0"/>
              <a:t> 				Portugal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(LIP </a:t>
            </a:r>
            <a:r>
              <a:rPr lang="en-US" sz="1400" dirty="0" err="1"/>
              <a:t>Laboratorio</a:t>
            </a:r>
            <a:r>
              <a:rPr lang="en-US" sz="1400" dirty="0"/>
              <a:t> </a:t>
            </a:r>
            <a:r>
              <a:rPr lang="en-US" sz="1400" dirty="0" smtClean="0"/>
              <a:t>de </a:t>
            </a:r>
            <a:r>
              <a:rPr lang="en-US" sz="1400" dirty="0" err="1"/>
              <a:t>Instrumentacao</a:t>
            </a:r>
            <a:r>
              <a:rPr lang="en-US" sz="1400" dirty="0"/>
              <a:t> e </a:t>
            </a:r>
            <a:r>
              <a:rPr lang="en-US" sz="1400" dirty="0" err="1"/>
              <a:t>Fisica</a:t>
            </a:r>
            <a:r>
              <a:rPr lang="en-US" sz="1400" dirty="0"/>
              <a:t> Experimental de </a:t>
            </a:r>
            <a:r>
              <a:rPr lang="en-US" sz="1400" dirty="0" smtClean="0"/>
              <a:t>Part.)</a:t>
            </a:r>
          </a:p>
          <a:p>
            <a:endParaRPr lang="en-US" sz="1400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Despina </a:t>
            </a:r>
            <a:r>
              <a:rPr lang="en-US" dirty="0"/>
              <a:t>Hatzifotiadou </a:t>
            </a:r>
            <a:r>
              <a:rPr lang="en-US" dirty="0" smtClean="0"/>
              <a:t>		ALICE experiment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    (</a:t>
            </a:r>
            <a:r>
              <a:rPr lang="en-US" sz="1400" dirty="0" err="1"/>
              <a:t>Universita</a:t>
            </a:r>
            <a:r>
              <a:rPr lang="en-US" sz="1400" dirty="0"/>
              <a:t> e INFN, Bologna (IT)) </a:t>
            </a:r>
            <a:endParaRPr lang="en-US" sz="1400" dirty="0" smtClean="0"/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/>
              <a:t>Natascha</a:t>
            </a:r>
            <a:r>
              <a:rPr lang="en-US" dirty="0"/>
              <a:t> </a:t>
            </a:r>
            <a:r>
              <a:rPr lang="en-US" dirty="0" err="1"/>
              <a:t>Hoermann</a:t>
            </a:r>
            <a:r>
              <a:rPr lang="en-US" dirty="0"/>
              <a:t> </a:t>
            </a:r>
            <a:r>
              <a:rPr lang="en-US" dirty="0"/>
              <a:t>	</a:t>
            </a:r>
            <a:r>
              <a:rPr lang="en-US" dirty="0" smtClean="0"/>
              <a:t>	Austria</a:t>
            </a:r>
          </a:p>
          <a:p>
            <a:r>
              <a:rPr lang="en-US" sz="1400" dirty="0" smtClean="0"/>
              <a:t>        (</a:t>
            </a:r>
            <a:r>
              <a:rPr lang="en-US" sz="1400" dirty="0"/>
              <a:t>Austrian Academy of Sciences (AT)) </a:t>
            </a:r>
            <a:endParaRPr lang="en-US" sz="1400" dirty="0" smtClean="0"/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/>
              <a:t>Achintya</a:t>
            </a:r>
            <a:r>
              <a:rPr lang="en-US" dirty="0"/>
              <a:t> </a:t>
            </a:r>
            <a:r>
              <a:rPr lang="en-US" dirty="0" err="1"/>
              <a:t>Rao</a:t>
            </a:r>
            <a:r>
              <a:rPr lang="en-US" dirty="0"/>
              <a:t> </a:t>
            </a:r>
            <a:r>
              <a:rPr lang="en-US" dirty="0" smtClean="0"/>
              <a:t> 				CMS experiment</a:t>
            </a:r>
          </a:p>
          <a:p>
            <a:r>
              <a:rPr lang="en-US" sz="1400" dirty="0" smtClean="0"/>
              <a:t>        (</a:t>
            </a:r>
            <a:r>
              <a:rPr lang="en-US" sz="1400" dirty="0"/>
              <a:t>University of the West of England (GB)</a:t>
            </a:r>
            <a:r>
              <a:rPr lang="en-US" sz="1400" dirty="0" smtClean="0"/>
              <a:t>)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/>
              <a:t>Krzysztof </a:t>
            </a:r>
            <a:r>
              <a:rPr lang="en-US" dirty="0" err="1"/>
              <a:t>Wieslaw</a:t>
            </a:r>
            <a:r>
              <a:rPr lang="en-US" dirty="0"/>
              <a:t> Wozniak 	</a:t>
            </a:r>
            <a:r>
              <a:rPr lang="en-US" dirty="0" smtClean="0"/>
              <a:t> Poland</a:t>
            </a:r>
          </a:p>
          <a:p>
            <a:r>
              <a:rPr lang="en-US" dirty="0" smtClean="0"/>
              <a:t>      (</a:t>
            </a:r>
            <a:r>
              <a:rPr lang="en-US" sz="1400" dirty="0"/>
              <a:t>Polish Academy of Sciences (PL)) </a:t>
            </a:r>
            <a:r>
              <a:rPr lang="en-US" sz="1400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07561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47D1CC-523D-6C48-9A74-B43816874E55}" type="slidenum">
              <a:rPr lang="en-GB" smtClean="0">
                <a:solidFill>
                  <a:srgbClr val="000000"/>
                </a:solidFill>
              </a:rPr>
              <a:pPr/>
              <a:t>10</a:t>
            </a:fld>
            <a:r>
              <a:rPr lang="uk-UA" dirty="0" smtClean="0">
                <a:solidFill>
                  <a:srgbClr val="000000"/>
                </a:solidFill>
              </a:rPr>
              <a:t>/18</a:t>
            </a: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May 19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, 2016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22935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1">
                <a:solidFill>
                  <a:srgbClr val="008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pt-PT" dirty="0" smtClean="0"/>
              <a:t>Pedro</a:t>
            </a:r>
            <a:r>
              <a:rPr lang="pt-PT" dirty="0" smtClean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0000"/>
                </a:solidFill>
              </a:rPr>
              <a:t>Abreu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6600"/>
                </a:solidFill>
              </a:rPr>
              <a:t>@ </a:t>
            </a:r>
            <a:r>
              <a:rPr lang="pt-PT" dirty="0" smtClean="0">
                <a:solidFill>
                  <a:srgbClr val="FF6600"/>
                </a:solidFill>
              </a:rPr>
              <a:t>IPPOG-</a:t>
            </a:r>
            <a:r>
              <a:rPr lang="pt-PT" dirty="0">
                <a:solidFill>
                  <a:srgbClr val="FF6600"/>
                </a:solidFill>
              </a:rPr>
              <a:t>Meeting </a:t>
            </a:r>
            <a:r>
              <a:rPr lang="pt-PT" dirty="0" smtClean="0">
                <a:solidFill>
                  <a:srgbClr val="FF6600"/>
                </a:solidFill>
              </a:rPr>
              <a:t>Spring’16, </a:t>
            </a:r>
            <a:r>
              <a:rPr lang="pt-PT" dirty="0" err="1" smtClean="0">
                <a:solidFill>
                  <a:srgbClr val="FF6600"/>
                </a:solidFill>
              </a:rPr>
              <a:t>Krakaw</a:t>
            </a:r>
            <a:endParaRPr lang="en-GB" dirty="0">
              <a:solidFill>
                <a:srgbClr val="FF6600"/>
              </a:solidFill>
            </a:endParaRPr>
          </a:p>
        </p:txBody>
      </p:sp>
      <p:sp>
        <p:nvSpPr>
          <p:cNvPr id="58" name="Title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8105328" cy="685800"/>
          </a:xfrm>
        </p:spPr>
        <p:txBody>
          <a:bodyPr/>
          <a:lstStyle/>
          <a:p>
            <a:r>
              <a:rPr lang="en-GB" dirty="0" smtClean="0">
                <a:latin typeface="Tahoma" charset="0"/>
              </a:rPr>
              <a:t>The Exhibition “</a:t>
            </a:r>
            <a:r>
              <a:rPr lang="en-GB" dirty="0" err="1" smtClean="0">
                <a:latin typeface="Tahoma" charset="0"/>
              </a:rPr>
              <a:t>Partículas</a:t>
            </a:r>
            <a:r>
              <a:rPr lang="en-GB" dirty="0" smtClean="0">
                <a:latin typeface="Tahoma" charset="0"/>
              </a:rPr>
              <a:t>”</a:t>
            </a:r>
          </a:p>
        </p:txBody>
      </p:sp>
      <p:sp>
        <p:nvSpPr>
          <p:cNvPr id="2" name="CaixaDeTexto 1"/>
          <p:cNvSpPr txBox="1"/>
          <p:nvPr/>
        </p:nvSpPr>
        <p:spPr>
          <a:xfrm>
            <a:off x="431800" y="2117884"/>
            <a:ext cx="84836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Tahoma"/>
              </a:rPr>
              <a:t>Each module features a display – </a:t>
            </a:r>
            <a:br>
              <a:rPr lang="en-GB" sz="2000" dirty="0" smtClean="0">
                <a:solidFill>
                  <a:srgbClr val="000000"/>
                </a:solidFill>
                <a:latin typeface="Tahoma"/>
              </a:rPr>
            </a:br>
            <a:r>
              <a:rPr lang="en-GB" sz="2000" dirty="0" smtClean="0">
                <a:solidFill>
                  <a:srgbClr val="000000"/>
                </a:solidFill>
                <a:latin typeface="Tahoma"/>
              </a:rPr>
              <a:t>6 with video/animation shows and </a:t>
            </a:r>
            <a:br>
              <a:rPr lang="en-GB" sz="2000" dirty="0" smtClean="0">
                <a:solidFill>
                  <a:srgbClr val="000000"/>
                </a:solidFill>
                <a:latin typeface="Tahoma"/>
              </a:rPr>
            </a:br>
            <a:r>
              <a:rPr lang="en-GB" sz="2000" dirty="0" smtClean="0">
                <a:solidFill>
                  <a:srgbClr val="000000"/>
                </a:solidFill>
                <a:latin typeface="Tahoma"/>
              </a:rPr>
              <a:t>1 interactive touch display</a:t>
            </a:r>
            <a:br>
              <a:rPr lang="en-GB" sz="2000" dirty="0" smtClean="0">
                <a:solidFill>
                  <a:srgbClr val="000000"/>
                </a:solidFill>
                <a:latin typeface="Tahoma"/>
              </a:rPr>
            </a:br>
            <a:endParaRPr lang="en-GB" sz="2000" dirty="0" smtClean="0">
              <a:solidFill>
                <a:srgbClr val="000000"/>
              </a:solidFill>
              <a:latin typeface="Tahoma"/>
            </a:endParaRPr>
          </a:p>
          <a:p>
            <a:pPr marL="34290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buChar char="•"/>
            </a:pPr>
            <a:r>
              <a:rPr lang="en-GB" sz="2000" dirty="0" smtClean="0">
                <a:solidFill>
                  <a:srgbClr val="000000"/>
                </a:solidFill>
                <a:latin typeface="Tahoma"/>
              </a:rPr>
              <a:t>Each module features an </a:t>
            </a:r>
            <a:r>
              <a:rPr lang="en-GB" sz="2000" dirty="0" smtClean="0">
                <a:solidFill>
                  <a:srgbClr val="0066FF"/>
                </a:solidFill>
                <a:latin typeface="Tahoma"/>
              </a:rPr>
              <a:t>identity/citizen “card”, </a:t>
            </a:r>
            <a:r>
              <a:rPr lang="en-GB" sz="2000" dirty="0" smtClean="0">
                <a:solidFill>
                  <a:srgbClr val="000000"/>
                </a:solidFill>
                <a:latin typeface="Tahoma"/>
              </a:rPr>
              <a:t/>
            </a:r>
            <a:br>
              <a:rPr lang="en-GB" sz="2000" dirty="0" smtClean="0">
                <a:solidFill>
                  <a:srgbClr val="000000"/>
                </a:solidFill>
                <a:latin typeface="Tahoma"/>
              </a:rPr>
            </a:br>
            <a:r>
              <a:rPr lang="en-GB" sz="2000" dirty="0" smtClean="0">
                <a:solidFill>
                  <a:srgbClr val="000000"/>
                </a:solidFill>
                <a:latin typeface="Tahoma"/>
              </a:rPr>
              <a:t>displaying properties of the particles discussed</a:t>
            </a:r>
          </a:p>
          <a:p>
            <a:pPr marL="800100" lvl="1" indent="-342900" defTabSz="914400" eaLnBrk="0" fontAlgn="base" hangingPunct="0">
              <a:spcBef>
                <a:spcPct val="0"/>
              </a:spcBef>
              <a:spcAft>
                <a:spcPct val="0"/>
              </a:spcAft>
              <a:buSzPct val="80000"/>
              <a:buFont typeface="Wingdings" charset="2"/>
              <a:buChar char="Ø"/>
            </a:pPr>
            <a:r>
              <a:rPr lang="en-GB" sz="2000" dirty="0">
                <a:solidFill>
                  <a:srgbClr val="0066FF"/>
                </a:solidFill>
                <a:latin typeface="Tahoma"/>
              </a:rPr>
              <a:t>e</a:t>
            </a:r>
            <a:r>
              <a:rPr lang="en-GB" sz="2000" dirty="0" smtClean="0">
                <a:solidFill>
                  <a:srgbClr val="0066FF"/>
                </a:solidFill>
                <a:latin typeface="Tahoma"/>
              </a:rPr>
              <a:t>lectric charge</a:t>
            </a:r>
          </a:p>
          <a:p>
            <a:pPr marL="800100" lvl="1" indent="-342900" defTabSz="914400" eaLnBrk="0" fontAlgn="base" hangingPunct="0">
              <a:spcBef>
                <a:spcPct val="0"/>
              </a:spcBef>
              <a:spcAft>
                <a:spcPct val="0"/>
              </a:spcAft>
              <a:buSzPct val="80000"/>
              <a:buFont typeface="Wingdings" charset="2"/>
              <a:buChar char="Ø"/>
            </a:pPr>
            <a:r>
              <a:rPr lang="en-GB" sz="2000" dirty="0">
                <a:solidFill>
                  <a:srgbClr val="000000"/>
                </a:solidFill>
                <a:latin typeface="Tahoma"/>
              </a:rPr>
              <a:t>i</a:t>
            </a:r>
            <a:r>
              <a:rPr lang="en-GB" sz="2000" dirty="0" smtClean="0">
                <a:solidFill>
                  <a:srgbClr val="000000"/>
                </a:solidFill>
                <a:latin typeface="Tahoma"/>
              </a:rPr>
              <a:t>nteractions to which it reacts</a:t>
            </a:r>
          </a:p>
          <a:p>
            <a:pPr marL="800100" lvl="1" indent="-342900" defTabSz="914400" eaLnBrk="0" fontAlgn="base" hangingPunct="0">
              <a:spcBef>
                <a:spcPct val="0"/>
              </a:spcBef>
              <a:spcAft>
                <a:spcPct val="0"/>
              </a:spcAft>
              <a:buSzPct val="80000"/>
              <a:buFont typeface="Wingdings" charset="2"/>
              <a:buChar char="Ø"/>
            </a:pPr>
            <a:r>
              <a:rPr lang="en-GB" sz="2000" dirty="0">
                <a:solidFill>
                  <a:srgbClr val="0066FF"/>
                </a:solidFill>
                <a:latin typeface="Tahoma"/>
              </a:rPr>
              <a:t>d</a:t>
            </a:r>
            <a:r>
              <a:rPr lang="en-GB" sz="2000" dirty="0" smtClean="0">
                <a:solidFill>
                  <a:srgbClr val="0066FF"/>
                </a:solidFill>
                <a:latin typeface="Tahoma"/>
              </a:rPr>
              <a:t>ate of conception</a:t>
            </a:r>
          </a:p>
          <a:p>
            <a:pPr marL="800100" lvl="1" indent="-342900" defTabSz="914400" eaLnBrk="0" fontAlgn="base" hangingPunct="0">
              <a:spcBef>
                <a:spcPct val="0"/>
              </a:spcBef>
              <a:spcAft>
                <a:spcPct val="0"/>
              </a:spcAft>
              <a:buSzPct val="80000"/>
              <a:buFont typeface="Wingdings" charset="2"/>
              <a:buChar char="Ø"/>
            </a:pPr>
            <a:r>
              <a:rPr lang="en-GB" sz="2000" dirty="0">
                <a:solidFill>
                  <a:srgbClr val="000000"/>
                </a:solidFill>
                <a:latin typeface="Tahoma"/>
              </a:rPr>
              <a:t>d</a:t>
            </a:r>
            <a:r>
              <a:rPr lang="en-GB" sz="2000" dirty="0" smtClean="0">
                <a:solidFill>
                  <a:srgbClr val="000000"/>
                </a:solidFill>
                <a:latin typeface="Tahoma"/>
              </a:rPr>
              <a:t>ate of birth</a:t>
            </a:r>
          </a:p>
          <a:p>
            <a:pPr marL="800100" lvl="1" indent="-342900" defTabSz="914400" eaLnBrk="0" fontAlgn="base" hangingPunct="0">
              <a:spcBef>
                <a:spcPct val="0"/>
              </a:spcBef>
              <a:spcAft>
                <a:spcPct val="0"/>
              </a:spcAft>
              <a:buSzPct val="80000"/>
              <a:buFont typeface="Wingdings" charset="2"/>
              <a:buChar char="Ø"/>
            </a:pPr>
            <a:r>
              <a:rPr lang="en-GB" sz="2000" dirty="0">
                <a:solidFill>
                  <a:srgbClr val="0066FF"/>
                </a:solidFill>
                <a:latin typeface="Tahoma"/>
              </a:rPr>
              <a:t>p</a:t>
            </a:r>
            <a:r>
              <a:rPr lang="en-GB" sz="2000" dirty="0" smtClean="0">
                <a:solidFill>
                  <a:srgbClr val="0066FF"/>
                </a:solidFill>
                <a:latin typeface="Tahoma"/>
              </a:rPr>
              <a:t>laces where to find it</a:t>
            </a:r>
          </a:p>
          <a:p>
            <a:pPr marL="800100" lvl="1" indent="-342900" defTabSz="914400" eaLnBrk="0" fontAlgn="base" hangingPunct="0">
              <a:spcBef>
                <a:spcPct val="0"/>
              </a:spcBef>
              <a:spcAft>
                <a:spcPct val="0"/>
              </a:spcAft>
              <a:buSzPct val="80000"/>
              <a:buFont typeface="Wingdings" charset="2"/>
              <a:buChar char="Ø"/>
            </a:pPr>
            <a:r>
              <a:rPr lang="en-GB" sz="2000" dirty="0">
                <a:solidFill>
                  <a:srgbClr val="000000"/>
                </a:solidFill>
                <a:latin typeface="Tahoma"/>
              </a:rPr>
              <a:t>p</a:t>
            </a:r>
            <a:r>
              <a:rPr lang="en-GB" sz="2000" dirty="0" smtClean="0">
                <a:solidFill>
                  <a:srgbClr val="000000"/>
                </a:solidFill>
                <a:latin typeface="Tahoma"/>
              </a:rPr>
              <a:t>ersonality characteristics</a:t>
            </a:r>
          </a:p>
          <a:p>
            <a:pPr marL="800100" lvl="1" indent="-342900" defTabSz="914400" eaLnBrk="0" fontAlgn="base" hangingPunct="0">
              <a:spcBef>
                <a:spcPct val="0"/>
              </a:spcBef>
              <a:spcAft>
                <a:spcPct val="0"/>
              </a:spcAft>
              <a:buSzPct val="80000"/>
              <a:buFont typeface="Wingdings" charset="2"/>
              <a:buChar char="Ø"/>
            </a:pPr>
            <a:r>
              <a:rPr lang="en-GB" sz="2000" dirty="0">
                <a:solidFill>
                  <a:srgbClr val="0066FF"/>
                </a:solidFill>
                <a:latin typeface="Tahoma"/>
              </a:rPr>
              <a:t>c</a:t>
            </a:r>
            <a:r>
              <a:rPr lang="en-GB" sz="2000" dirty="0" smtClean="0">
                <a:solidFill>
                  <a:srgbClr val="0066FF"/>
                </a:solidFill>
                <a:latin typeface="Tahoma"/>
              </a:rPr>
              <a:t>riminal record</a:t>
            </a:r>
            <a:endParaRPr lang="en-GB" sz="2000" dirty="0">
              <a:solidFill>
                <a:srgbClr val="0066FF"/>
              </a:solidFill>
              <a:latin typeface="Tahoma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431800" y="1189201"/>
            <a:ext cx="23230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dirty="0" smtClean="0">
                <a:solidFill>
                  <a:srgbClr val="000000"/>
                </a:solidFill>
                <a:latin typeface="Comic Sans MS" charset="0"/>
              </a:rPr>
              <a:t>Other goodies:</a:t>
            </a:r>
            <a:endParaRPr lang="en-GB" sz="2400" dirty="0">
              <a:solidFill>
                <a:srgbClr val="000000"/>
              </a:solidFill>
              <a:latin typeface="Comic Sans MS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87" t="8689"/>
          <a:stretch/>
        </p:blipFill>
        <p:spPr>
          <a:xfrm>
            <a:off x="7355182" y="34652"/>
            <a:ext cx="1788818" cy="2204438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5489753" y="1189201"/>
            <a:ext cx="185396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2000" dirty="0" smtClean="0">
                <a:solidFill>
                  <a:srgbClr val="000000"/>
                </a:solidFill>
                <a:latin typeface="Tahoma"/>
              </a:rPr>
              <a:t>A real </a:t>
            </a:r>
            <a:r>
              <a:rPr lang="pt-PT" sz="2000" dirty="0" err="1" smtClean="0">
                <a:solidFill>
                  <a:srgbClr val="000000"/>
                </a:solidFill>
                <a:latin typeface="Tahoma"/>
              </a:rPr>
              <a:t>detector</a:t>
            </a:r>
            <a:endParaRPr lang="pt-PT" sz="2000" dirty="0" smtClean="0">
              <a:solidFill>
                <a:srgbClr val="000000"/>
              </a:solidFill>
              <a:latin typeface="Tahoma"/>
            </a:endParaRPr>
          </a:p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1600" dirty="0" smtClean="0">
                <a:solidFill>
                  <a:srgbClr val="000000"/>
                </a:solidFill>
                <a:latin typeface="Tahoma"/>
              </a:rPr>
              <a:t>(RPC module in </a:t>
            </a:r>
            <a:br>
              <a:rPr lang="pt-PT" sz="1600" dirty="0" smtClean="0">
                <a:solidFill>
                  <a:srgbClr val="000000"/>
                </a:solidFill>
                <a:latin typeface="Tahoma"/>
              </a:rPr>
            </a:br>
            <a:r>
              <a:rPr lang="pt-PT" sz="1600" dirty="0" smtClean="0">
                <a:solidFill>
                  <a:srgbClr val="000000"/>
                </a:solidFill>
                <a:latin typeface="Tahoma"/>
              </a:rPr>
              <a:t>Hades/GSI) </a:t>
            </a:r>
            <a:endParaRPr lang="pt-PT" sz="1600" dirty="0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7" t="3307" r="52204" b="3725"/>
          <a:stretch/>
        </p:blipFill>
        <p:spPr>
          <a:xfrm>
            <a:off x="6388442" y="2356838"/>
            <a:ext cx="2774391" cy="4348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843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47D1CC-523D-6C48-9A74-B43816874E55}" type="slidenum">
              <a:rPr lang="en-GB" smtClean="0">
                <a:solidFill>
                  <a:srgbClr val="000000"/>
                </a:solidFill>
              </a:rPr>
              <a:pPr/>
              <a:t>11</a:t>
            </a:fld>
            <a:r>
              <a:rPr lang="uk-UA" dirty="0" smtClean="0">
                <a:solidFill>
                  <a:srgbClr val="000000"/>
                </a:solidFill>
              </a:rPr>
              <a:t>/18</a:t>
            </a: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May 19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, 2016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22935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1">
                <a:solidFill>
                  <a:srgbClr val="008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pt-PT" dirty="0" smtClean="0"/>
              <a:t>Pedro</a:t>
            </a:r>
            <a:r>
              <a:rPr lang="pt-PT" dirty="0" smtClean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0000"/>
                </a:solidFill>
              </a:rPr>
              <a:t>Abreu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6600"/>
                </a:solidFill>
              </a:rPr>
              <a:t>@ </a:t>
            </a:r>
            <a:r>
              <a:rPr lang="pt-PT" dirty="0" smtClean="0">
                <a:solidFill>
                  <a:srgbClr val="FF6600"/>
                </a:solidFill>
              </a:rPr>
              <a:t>IPPOG-</a:t>
            </a:r>
            <a:r>
              <a:rPr lang="pt-PT" dirty="0">
                <a:solidFill>
                  <a:srgbClr val="FF6600"/>
                </a:solidFill>
              </a:rPr>
              <a:t>Meeting </a:t>
            </a:r>
            <a:r>
              <a:rPr lang="pt-PT" dirty="0" smtClean="0">
                <a:solidFill>
                  <a:srgbClr val="FF6600"/>
                </a:solidFill>
              </a:rPr>
              <a:t>Spring’16, </a:t>
            </a:r>
            <a:r>
              <a:rPr lang="pt-PT" dirty="0" err="1" smtClean="0">
                <a:solidFill>
                  <a:srgbClr val="FF6600"/>
                </a:solidFill>
              </a:rPr>
              <a:t>Krakaw</a:t>
            </a:r>
            <a:endParaRPr lang="en-GB" dirty="0">
              <a:solidFill>
                <a:srgbClr val="FF6600"/>
              </a:solidFill>
            </a:endParaRPr>
          </a:p>
        </p:txBody>
      </p:sp>
      <p:sp>
        <p:nvSpPr>
          <p:cNvPr id="58" name="Title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8105328" cy="685800"/>
          </a:xfrm>
        </p:spPr>
        <p:txBody>
          <a:bodyPr/>
          <a:lstStyle/>
          <a:p>
            <a:r>
              <a:rPr lang="en-GB" dirty="0" smtClean="0">
                <a:latin typeface="Tahoma" charset="0"/>
              </a:rPr>
              <a:t>The Exhibition “</a:t>
            </a:r>
            <a:r>
              <a:rPr lang="en-GB" dirty="0" err="1" smtClean="0">
                <a:latin typeface="Tahoma" charset="0"/>
              </a:rPr>
              <a:t>Partículas</a:t>
            </a:r>
            <a:r>
              <a:rPr lang="en-GB" dirty="0" smtClean="0">
                <a:latin typeface="Tahoma" charset="0"/>
              </a:rPr>
              <a:t>”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431800" y="1239143"/>
            <a:ext cx="67890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dirty="0" smtClean="0">
                <a:solidFill>
                  <a:srgbClr val="000000"/>
                </a:solidFill>
                <a:latin typeface="Comic Sans MS" charset="0"/>
              </a:rPr>
              <a:t>The CERN </a:t>
            </a:r>
            <a:r>
              <a:rPr lang="en-GB" sz="2400" dirty="0" err="1" smtClean="0">
                <a:solidFill>
                  <a:srgbClr val="000000"/>
                </a:solidFill>
                <a:latin typeface="Comic Sans MS" charset="0"/>
              </a:rPr>
              <a:t>MediaLab’s</a:t>
            </a:r>
            <a:r>
              <a:rPr lang="en-GB" sz="2400" dirty="0">
                <a:solidFill>
                  <a:srgbClr val="000000"/>
                </a:solidFill>
                <a:latin typeface="Comic Sans MS" charset="0"/>
              </a:rPr>
              <a:t> </a:t>
            </a:r>
            <a:r>
              <a:rPr lang="en-GB" sz="2400" dirty="0" smtClean="0">
                <a:solidFill>
                  <a:srgbClr val="000000"/>
                </a:solidFill>
                <a:latin typeface="Comic Sans MS" charset="0"/>
              </a:rPr>
              <a:t>LHC Interactive Tunnel</a:t>
            </a:r>
            <a:endParaRPr lang="en-GB" sz="2400" dirty="0">
              <a:solidFill>
                <a:srgbClr val="000000"/>
              </a:solidFill>
              <a:latin typeface="Comic Sans MS" charset="0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192" y="1817009"/>
            <a:ext cx="6444208" cy="4296139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>
          <a:xfrm>
            <a:off x="467071" y="3068960"/>
            <a:ext cx="15042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2400" dirty="0" smtClean="0">
                <a:solidFill>
                  <a:srgbClr val="000000"/>
                </a:solidFill>
                <a:latin typeface="Tahoma"/>
              </a:rPr>
              <a:t>Central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2400" dirty="0" smtClean="0">
                <a:solidFill>
                  <a:srgbClr val="000000"/>
                </a:solidFill>
                <a:latin typeface="Tahoma"/>
              </a:rPr>
              <a:t>to </a:t>
            </a:r>
            <a:r>
              <a:rPr lang="pt-PT" sz="2400" dirty="0" err="1" smtClean="0">
                <a:solidFill>
                  <a:srgbClr val="000000"/>
                </a:solidFill>
                <a:latin typeface="Tahoma"/>
              </a:rPr>
              <a:t>the</a:t>
            </a:r>
            <a:endParaRPr lang="pt-PT" sz="2400" dirty="0" smtClean="0">
              <a:solidFill>
                <a:srgbClr val="000000"/>
              </a:solidFill>
              <a:latin typeface="Tahoma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2400" dirty="0" err="1" smtClean="0">
                <a:solidFill>
                  <a:srgbClr val="000000"/>
                </a:solidFill>
                <a:latin typeface="Tahoma"/>
              </a:rPr>
              <a:t>Exhibition</a:t>
            </a:r>
            <a:endParaRPr lang="pt-PT" sz="2400" dirty="0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233349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47D1CC-523D-6C48-9A74-B43816874E55}" type="slidenum">
              <a:rPr lang="en-GB" smtClean="0">
                <a:solidFill>
                  <a:srgbClr val="000000"/>
                </a:solidFill>
              </a:rPr>
              <a:pPr/>
              <a:t>12</a:t>
            </a:fld>
            <a:r>
              <a:rPr lang="uk-UA" dirty="0" smtClean="0">
                <a:solidFill>
                  <a:srgbClr val="000000"/>
                </a:solidFill>
              </a:rPr>
              <a:t>/18</a:t>
            </a: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May 19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, 2016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22935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1">
                <a:solidFill>
                  <a:srgbClr val="008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pt-PT" dirty="0" smtClean="0"/>
              <a:t>Pedro</a:t>
            </a:r>
            <a:r>
              <a:rPr lang="pt-PT" dirty="0" smtClean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0000"/>
                </a:solidFill>
              </a:rPr>
              <a:t>Abreu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6600"/>
                </a:solidFill>
              </a:rPr>
              <a:t>@ </a:t>
            </a:r>
            <a:r>
              <a:rPr lang="pt-PT" dirty="0" smtClean="0">
                <a:solidFill>
                  <a:srgbClr val="FF6600"/>
                </a:solidFill>
              </a:rPr>
              <a:t>IPPOG-</a:t>
            </a:r>
            <a:r>
              <a:rPr lang="pt-PT" dirty="0">
                <a:solidFill>
                  <a:srgbClr val="FF6600"/>
                </a:solidFill>
              </a:rPr>
              <a:t>Meeting </a:t>
            </a:r>
            <a:r>
              <a:rPr lang="pt-PT" dirty="0" smtClean="0">
                <a:solidFill>
                  <a:srgbClr val="FF6600"/>
                </a:solidFill>
              </a:rPr>
              <a:t>Spring’16, </a:t>
            </a:r>
            <a:r>
              <a:rPr lang="pt-PT" dirty="0" err="1" smtClean="0">
                <a:solidFill>
                  <a:srgbClr val="FF6600"/>
                </a:solidFill>
              </a:rPr>
              <a:t>Krakaw</a:t>
            </a:r>
            <a:endParaRPr lang="en-GB" dirty="0">
              <a:solidFill>
                <a:srgbClr val="FF6600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20" y="2428349"/>
            <a:ext cx="5678399" cy="3775531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6101319" y="4823167"/>
            <a:ext cx="2664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2000" dirty="0" smtClean="0">
                <a:solidFill>
                  <a:srgbClr val="000000"/>
                </a:solidFill>
                <a:latin typeface="Tahoma"/>
              </a:rPr>
              <a:t>Professional </a:t>
            </a:r>
            <a:r>
              <a:rPr lang="pt-PT" sz="2000" dirty="0" err="1" smtClean="0">
                <a:solidFill>
                  <a:srgbClr val="000000"/>
                </a:solidFill>
                <a:latin typeface="Tahoma"/>
              </a:rPr>
              <a:t>football</a:t>
            </a:r>
            <a:r>
              <a:rPr lang="pt-PT" sz="2000" dirty="0" smtClean="0">
                <a:solidFill>
                  <a:srgbClr val="000000"/>
                </a:solidFill>
                <a:latin typeface="Tahoma"/>
              </a:rPr>
              <a:t> </a:t>
            </a:r>
            <a:r>
              <a:rPr lang="pt-PT" sz="2000" dirty="0" err="1" smtClean="0">
                <a:solidFill>
                  <a:srgbClr val="000000"/>
                </a:solidFill>
                <a:latin typeface="Tahoma"/>
              </a:rPr>
              <a:t>players</a:t>
            </a:r>
            <a:r>
              <a:rPr lang="pt-PT" sz="2000" dirty="0" smtClean="0">
                <a:solidFill>
                  <a:srgbClr val="000000"/>
                </a:solidFill>
                <a:latin typeface="Tahoma"/>
              </a:rPr>
              <a:t> </a:t>
            </a:r>
            <a:r>
              <a:rPr lang="pt-PT" sz="2000" dirty="0" err="1" smtClean="0">
                <a:solidFill>
                  <a:srgbClr val="000000"/>
                </a:solidFill>
                <a:latin typeface="Tahoma"/>
              </a:rPr>
              <a:t>from</a:t>
            </a:r>
            <a:r>
              <a:rPr lang="pt-PT" sz="2000" dirty="0" smtClean="0">
                <a:solidFill>
                  <a:srgbClr val="000000"/>
                </a:solidFill>
                <a:latin typeface="Tahoma"/>
              </a:rPr>
              <a:t> a 1st </a:t>
            </a:r>
            <a:r>
              <a:rPr lang="pt-PT" sz="2000" dirty="0" err="1" smtClean="0">
                <a:solidFill>
                  <a:srgbClr val="000000"/>
                </a:solidFill>
                <a:latin typeface="Tahoma"/>
              </a:rPr>
              <a:t>League</a:t>
            </a:r>
            <a:r>
              <a:rPr lang="pt-PT" sz="2000" dirty="0" smtClean="0">
                <a:solidFill>
                  <a:srgbClr val="000000"/>
                </a:solidFill>
                <a:latin typeface="Tahoma"/>
              </a:rPr>
              <a:t> team to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2000" dirty="0">
                <a:solidFill>
                  <a:srgbClr val="000000"/>
                </a:solidFill>
                <a:latin typeface="Tahoma"/>
              </a:rPr>
              <a:t>p</a:t>
            </a:r>
            <a:r>
              <a:rPr lang="pt-PT" sz="2000" dirty="0" smtClean="0">
                <a:solidFill>
                  <a:srgbClr val="000000"/>
                </a:solidFill>
                <a:latin typeface="Tahoma"/>
              </a:rPr>
              <a:t>lay “</a:t>
            </a:r>
            <a:r>
              <a:rPr lang="pt-PT" sz="2000" dirty="0" err="1" smtClean="0">
                <a:solidFill>
                  <a:srgbClr val="000000"/>
                </a:solidFill>
                <a:latin typeface="Tahoma"/>
              </a:rPr>
              <a:t>proton</a:t>
            </a:r>
            <a:r>
              <a:rPr lang="pt-PT" sz="2000" dirty="0" smtClean="0">
                <a:solidFill>
                  <a:srgbClr val="000000"/>
                </a:solidFill>
                <a:latin typeface="Tahoma"/>
              </a:rPr>
              <a:t> </a:t>
            </a:r>
            <a:r>
              <a:rPr lang="pt-PT" sz="2000" dirty="0" err="1" smtClean="0">
                <a:solidFill>
                  <a:srgbClr val="000000"/>
                </a:solidFill>
                <a:latin typeface="Tahoma"/>
              </a:rPr>
              <a:t>football</a:t>
            </a:r>
            <a:r>
              <a:rPr lang="pt-PT" sz="2000" dirty="0" smtClean="0">
                <a:solidFill>
                  <a:srgbClr val="000000"/>
                </a:solidFill>
                <a:latin typeface="Tahoma"/>
              </a:rPr>
              <a:t>”:</a:t>
            </a:r>
            <a:endParaRPr lang="pt-PT" sz="2000" dirty="0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594" y="41052"/>
            <a:ext cx="7925406" cy="2361828"/>
          </a:xfrm>
          <a:prstGeom prst="rect">
            <a:avLst/>
          </a:prstGeom>
        </p:spPr>
      </p:pic>
      <p:sp>
        <p:nvSpPr>
          <p:cNvPr id="13" name="CaixaDeTexto 12"/>
          <p:cNvSpPr txBox="1"/>
          <p:nvPr/>
        </p:nvSpPr>
        <p:spPr>
          <a:xfrm>
            <a:off x="6251104" y="2238093"/>
            <a:ext cx="27853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2000" dirty="0" err="1" smtClean="0">
                <a:solidFill>
                  <a:srgbClr val="000000"/>
                </a:solidFill>
                <a:latin typeface="Tahoma"/>
              </a:rPr>
              <a:t>We</a:t>
            </a:r>
            <a:r>
              <a:rPr lang="pt-PT" sz="2000" dirty="0" smtClean="0">
                <a:solidFill>
                  <a:srgbClr val="000000"/>
                </a:solidFill>
                <a:latin typeface="Tahoma"/>
              </a:rPr>
              <a:t> </a:t>
            </a:r>
            <a:r>
              <a:rPr lang="pt-PT" sz="2000" dirty="0" err="1" smtClean="0">
                <a:solidFill>
                  <a:srgbClr val="000000"/>
                </a:solidFill>
                <a:latin typeface="Tahoma"/>
              </a:rPr>
              <a:t>did</a:t>
            </a:r>
            <a:r>
              <a:rPr lang="pt-PT" sz="2000" dirty="0" smtClean="0">
                <a:solidFill>
                  <a:srgbClr val="000000"/>
                </a:solidFill>
                <a:latin typeface="Tahoma"/>
              </a:rPr>
              <a:t> </a:t>
            </a:r>
            <a:r>
              <a:rPr lang="pt-PT" sz="2000" dirty="0" err="1" smtClean="0">
                <a:solidFill>
                  <a:srgbClr val="000000"/>
                </a:solidFill>
                <a:latin typeface="Tahoma"/>
              </a:rPr>
              <a:t>managed</a:t>
            </a:r>
            <a:r>
              <a:rPr lang="pt-PT" sz="2000" dirty="0" smtClean="0">
                <a:solidFill>
                  <a:srgbClr val="000000"/>
                </a:solidFill>
                <a:latin typeface="Tahoma"/>
              </a:rPr>
              <a:t> to </a:t>
            </a:r>
            <a:r>
              <a:rPr lang="pt-PT" sz="2000" dirty="0" err="1" smtClean="0">
                <a:solidFill>
                  <a:srgbClr val="000000"/>
                </a:solidFill>
                <a:latin typeface="Tahoma"/>
              </a:rPr>
              <a:t>appear</a:t>
            </a:r>
            <a:r>
              <a:rPr lang="pt-PT" sz="2000" dirty="0" smtClean="0">
                <a:solidFill>
                  <a:srgbClr val="000000"/>
                </a:solidFill>
                <a:latin typeface="Tahoma"/>
              </a:rPr>
              <a:t> </a:t>
            </a:r>
            <a:r>
              <a:rPr lang="pt-PT" sz="2000" dirty="0" err="1" smtClean="0">
                <a:solidFill>
                  <a:srgbClr val="000000"/>
                </a:solidFill>
                <a:latin typeface="Tahoma"/>
              </a:rPr>
              <a:t>on</a:t>
            </a:r>
            <a:r>
              <a:rPr lang="pt-PT" sz="2000" dirty="0" smtClean="0">
                <a:solidFill>
                  <a:srgbClr val="000000"/>
                </a:solidFill>
                <a:latin typeface="Tahoma"/>
              </a:rPr>
              <a:t> </a:t>
            </a:r>
            <a:r>
              <a:rPr lang="pt-PT" sz="2000" dirty="0" err="1" smtClean="0">
                <a:solidFill>
                  <a:srgbClr val="000000"/>
                </a:solidFill>
                <a:latin typeface="Tahoma"/>
              </a:rPr>
              <a:t>the</a:t>
            </a:r>
            <a:r>
              <a:rPr lang="pt-PT" sz="2000" dirty="0" smtClean="0">
                <a:solidFill>
                  <a:srgbClr val="000000"/>
                </a:solidFill>
                <a:latin typeface="Tahoma"/>
              </a:rPr>
              <a:t> </a:t>
            </a:r>
            <a:r>
              <a:rPr lang="pt-PT" sz="2000" dirty="0" err="1" smtClean="0">
                <a:solidFill>
                  <a:srgbClr val="000000"/>
                </a:solidFill>
                <a:latin typeface="Tahoma"/>
              </a:rPr>
              <a:t>largest</a:t>
            </a:r>
            <a:r>
              <a:rPr lang="pt-PT" sz="2000" dirty="0" smtClean="0">
                <a:solidFill>
                  <a:srgbClr val="000000"/>
                </a:solidFill>
                <a:latin typeface="Tahoma"/>
              </a:rPr>
              <a:t> </a:t>
            </a:r>
            <a:r>
              <a:rPr lang="pt-PT" sz="2000" dirty="0" err="1" smtClean="0">
                <a:solidFill>
                  <a:srgbClr val="000000"/>
                </a:solidFill>
                <a:latin typeface="Tahoma"/>
              </a:rPr>
              <a:t>circulating</a:t>
            </a:r>
            <a:r>
              <a:rPr lang="pt-PT" sz="2000" dirty="0" smtClean="0">
                <a:solidFill>
                  <a:srgbClr val="000000"/>
                </a:solidFill>
                <a:latin typeface="Tahoma"/>
              </a:rPr>
              <a:t> </a:t>
            </a:r>
            <a:r>
              <a:rPr lang="pt-PT" sz="2000" dirty="0" err="1" smtClean="0">
                <a:solidFill>
                  <a:srgbClr val="000000"/>
                </a:solidFill>
                <a:latin typeface="Tahoma"/>
              </a:rPr>
              <a:t>newspaper</a:t>
            </a:r>
            <a:r>
              <a:rPr lang="pt-PT" sz="2000" dirty="0" smtClean="0">
                <a:solidFill>
                  <a:srgbClr val="000000"/>
                </a:solidFill>
                <a:latin typeface="Tahoma"/>
              </a:rPr>
              <a:t>!</a:t>
            </a:r>
            <a:endParaRPr lang="pt-PT" sz="2000" dirty="0">
              <a:solidFill>
                <a:srgbClr val="000000"/>
              </a:solidFill>
              <a:latin typeface="Tahoma"/>
            </a:endParaRPr>
          </a:p>
        </p:txBody>
      </p:sp>
      <p:sp>
        <p:nvSpPr>
          <p:cNvPr id="11" name="CaixaDeTexto 10"/>
          <p:cNvSpPr txBox="1"/>
          <p:nvPr/>
        </p:nvSpPr>
        <p:spPr>
          <a:xfrm>
            <a:off x="6878456" y="3741458"/>
            <a:ext cx="12939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2000" i="1" dirty="0" err="1">
                <a:solidFill>
                  <a:srgbClr val="0066FF"/>
                </a:solidFill>
                <a:latin typeface="Comic Sans MS" charset="0"/>
              </a:rPr>
              <a:t>b</a:t>
            </a:r>
            <a:r>
              <a:rPr lang="pt-PT" sz="2000" i="1" dirty="0" err="1" smtClean="0">
                <a:solidFill>
                  <a:srgbClr val="0066FF"/>
                </a:solidFill>
                <a:latin typeface="Comic Sans MS" charset="0"/>
              </a:rPr>
              <a:t>y</a:t>
            </a:r>
            <a:r>
              <a:rPr lang="pt-PT" sz="2000" i="1" dirty="0" smtClean="0">
                <a:solidFill>
                  <a:srgbClr val="0066FF"/>
                </a:solidFill>
                <a:latin typeface="Comic Sans MS" charset="0"/>
              </a:rPr>
              <a:t> </a:t>
            </a:r>
            <a:r>
              <a:rPr lang="pt-PT" sz="2000" i="1" dirty="0" err="1" smtClean="0">
                <a:solidFill>
                  <a:srgbClr val="0066FF"/>
                </a:solidFill>
                <a:latin typeface="Comic Sans MS" charset="0"/>
              </a:rPr>
              <a:t>having</a:t>
            </a:r>
            <a:endParaRPr lang="pt-PT" sz="2000" i="1" dirty="0">
              <a:solidFill>
                <a:srgbClr val="0066FF"/>
              </a:solidFill>
              <a:latin typeface="Comic Sans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662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The LHC Walls at Point 5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098198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IMG_9799.JP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373" b="-35373"/>
          <a:stretch>
            <a:fillRect/>
          </a:stretch>
        </p:blipFill>
        <p:spPr/>
      </p:pic>
      <p:pic>
        <p:nvPicPr>
          <p:cNvPr id="10" name="Content Placeholder 9" descr="IMG_9798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378" b="-35378"/>
          <a:stretch>
            <a:fillRect/>
          </a:stretch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Individual walls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9805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IMG_980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625" r="-9625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The whole space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6978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Context</a:t>
            </a:r>
            <a:endParaRPr lang="en-GB" dirty="0"/>
          </a:p>
        </p:txBody>
      </p:sp>
      <p:pic>
        <p:nvPicPr>
          <p:cNvPr id="5" name="Content Placeholder 4" descr="PANO_20151029_090625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7810" b="-57810"/>
          <a:stretch>
            <a:fillRect/>
          </a:stretch>
        </p:blipFill>
        <p:spPr>
          <a:xfrm>
            <a:off x="287338" y="1600200"/>
            <a:ext cx="8567737" cy="4789488"/>
          </a:xfrm>
        </p:spPr>
      </p:pic>
    </p:spTree>
    <p:extLst>
      <p:ext uri="{BB962C8B-B14F-4D97-AF65-F5344CB8AC3E}">
        <p14:creationId xmlns:p14="http://schemas.microsoft.com/office/powerpoint/2010/main" val="392610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3470A8-5831-6248-AF4B-E09C60A81142}" type="slidenum">
              <a:rPr lang="en-GB" smtClean="0"/>
              <a:t>17</a:t>
            </a:fld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Picture 7" descr="mostraferm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496"/>
            <a:ext cx="9144000" cy="48110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0200" y="5143500"/>
            <a:ext cx="8214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</a:t>
            </a:r>
            <a:r>
              <a:rPr lang="pl-PL" dirty="0" smtClean="0">
                <a:solidFill>
                  <a:srgbClr val="0000FF"/>
                </a:solidFill>
              </a:rPr>
              <a:t>y : </a:t>
            </a:r>
            <a:r>
              <a:rPr lang="pl-PL" dirty="0" err="1" smtClean="0">
                <a:solidFill>
                  <a:srgbClr val="0000FF"/>
                </a:solidFill>
              </a:rPr>
              <a:t>Museo</a:t>
            </a:r>
            <a:r>
              <a:rPr lang="pl-PL" dirty="0" smtClean="0">
                <a:solidFill>
                  <a:srgbClr val="0000FF"/>
                </a:solidFill>
              </a:rPr>
              <a:t> </a:t>
            </a:r>
            <a:r>
              <a:rPr lang="pl-PL" dirty="0" err="1">
                <a:solidFill>
                  <a:srgbClr val="0000FF"/>
                </a:solidFill>
              </a:rPr>
              <a:t>Storico</a:t>
            </a:r>
            <a:r>
              <a:rPr lang="pl-PL" dirty="0">
                <a:solidFill>
                  <a:srgbClr val="0000FF"/>
                </a:solidFill>
              </a:rPr>
              <a:t> </a:t>
            </a:r>
            <a:r>
              <a:rPr lang="pl-PL" dirty="0" err="1">
                <a:solidFill>
                  <a:srgbClr val="0000FF"/>
                </a:solidFill>
              </a:rPr>
              <a:t>della</a:t>
            </a:r>
            <a:r>
              <a:rPr lang="pl-PL" dirty="0">
                <a:solidFill>
                  <a:srgbClr val="0000FF"/>
                </a:solidFill>
              </a:rPr>
              <a:t> </a:t>
            </a:r>
            <a:r>
              <a:rPr lang="pl-PL" dirty="0" err="1">
                <a:solidFill>
                  <a:srgbClr val="0000FF"/>
                </a:solidFill>
              </a:rPr>
              <a:t>Fisica</a:t>
            </a:r>
            <a:r>
              <a:rPr lang="pl-PL" dirty="0">
                <a:solidFill>
                  <a:srgbClr val="0000FF"/>
                </a:solidFill>
              </a:rPr>
              <a:t> e </a:t>
            </a:r>
            <a:r>
              <a:rPr lang="pl-PL" dirty="0" err="1">
                <a:solidFill>
                  <a:srgbClr val="0000FF"/>
                </a:solidFill>
              </a:rPr>
              <a:t>Studi</a:t>
            </a:r>
            <a:r>
              <a:rPr lang="pl-PL" dirty="0">
                <a:solidFill>
                  <a:srgbClr val="0000FF"/>
                </a:solidFill>
              </a:rPr>
              <a:t> e </a:t>
            </a:r>
            <a:r>
              <a:rPr lang="pl-PL" dirty="0" err="1">
                <a:solidFill>
                  <a:srgbClr val="0000FF"/>
                </a:solidFill>
              </a:rPr>
              <a:t>Ricerche</a:t>
            </a:r>
            <a:r>
              <a:rPr lang="pl-PL" dirty="0">
                <a:solidFill>
                  <a:srgbClr val="0000FF"/>
                </a:solidFill>
              </a:rPr>
              <a:t> ”Enrico Fermi</a:t>
            </a:r>
            <a:r>
              <a:rPr lang="pl-PL" dirty="0" smtClean="0">
                <a:solidFill>
                  <a:srgbClr val="0000FF"/>
                </a:solidFill>
              </a:rPr>
              <a:t>” </a:t>
            </a:r>
            <a:r>
              <a:rPr lang="en-US" dirty="0" smtClean="0">
                <a:solidFill>
                  <a:srgbClr val="0000FF"/>
                </a:solidFill>
              </a:rPr>
              <a:t>–</a:t>
            </a:r>
            <a:r>
              <a:rPr lang="pl-PL" dirty="0" smtClean="0">
                <a:solidFill>
                  <a:srgbClr val="0000FF"/>
                </a:solidFill>
              </a:rPr>
              <a:t> Rome, SIF and INFN</a:t>
            </a:r>
            <a:endParaRPr lang="pl-PL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9100" y="5676900"/>
            <a:ext cx="7553495" cy="92333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pl-PL" dirty="0" err="1" smtClean="0"/>
              <a:t>Inaugurated</a:t>
            </a:r>
            <a:r>
              <a:rPr lang="pl-PL" dirty="0" smtClean="0"/>
              <a:t> </a:t>
            </a:r>
            <a:r>
              <a:rPr lang="pl-PL" dirty="0"/>
              <a:t>: </a:t>
            </a:r>
            <a:r>
              <a:rPr lang="pl-PL" dirty="0" err="1"/>
              <a:t>Festival</a:t>
            </a:r>
            <a:r>
              <a:rPr lang="pl-PL" dirty="0"/>
              <a:t> </a:t>
            </a:r>
            <a:r>
              <a:rPr lang="pl-PL" dirty="0" err="1"/>
              <a:t>della</a:t>
            </a:r>
            <a:r>
              <a:rPr lang="pl-PL" dirty="0"/>
              <a:t> </a:t>
            </a:r>
            <a:r>
              <a:rPr lang="pl-PL" dirty="0" err="1"/>
              <a:t>Scienza</a:t>
            </a:r>
            <a:r>
              <a:rPr lang="pl-PL" dirty="0"/>
              <a:t> 2015, </a:t>
            </a:r>
            <a:r>
              <a:rPr lang="pl-PL" dirty="0" err="1"/>
              <a:t>Genova</a:t>
            </a:r>
            <a:r>
              <a:rPr lang="pl-PL" dirty="0"/>
              <a:t>  (22 </a:t>
            </a:r>
            <a:r>
              <a:rPr lang="pl-PL" dirty="0" err="1"/>
              <a:t>Oct</a:t>
            </a:r>
            <a:r>
              <a:rPr lang="pl-PL" dirty="0"/>
              <a:t> 2015 </a:t>
            </a:r>
            <a:r>
              <a:rPr lang="en-US" dirty="0"/>
              <a:t>–</a:t>
            </a:r>
            <a:r>
              <a:rPr lang="pl-PL" dirty="0"/>
              <a:t> 16 Jan 2016)</a:t>
            </a:r>
          </a:p>
          <a:p>
            <a:r>
              <a:rPr lang="pl-PL" dirty="0" err="1"/>
              <a:t>Bologna</a:t>
            </a:r>
            <a:r>
              <a:rPr lang="pl-PL" dirty="0"/>
              <a:t>, ex-</a:t>
            </a:r>
            <a:r>
              <a:rPr lang="pl-PL" dirty="0" err="1"/>
              <a:t>chiesa</a:t>
            </a:r>
            <a:r>
              <a:rPr lang="pl-PL" dirty="0"/>
              <a:t> di San Mattia (6 </a:t>
            </a:r>
            <a:r>
              <a:rPr lang="pl-PL" dirty="0" err="1"/>
              <a:t>Feb</a:t>
            </a:r>
            <a:r>
              <a:rPr lang="pl-PL" dirty="0"/>
              <a:t> </a:t>
            </a:r>
            <a:r>
              <a:rPr lang="en-US" dirty="0"/>
              <a:t>–</a:t>
            </a:r>
            <a:r>
              <a:rPr lang="pl-PL" dirty="0"/>
              <a:t> 22 May 2016)</a:t>
            </a:r>
          </a:p>
          <a:p>
            <a:r>
              <a:rPr lang="en-US" dirty="0" smtClean="0"/>
              <a:t>F</a:t>
            </a:r>
            <a:r>
              <a:rPr lang="pl-PL" dirty="0" err="1" smtClean="0"/>
              <a:t>inal</a:t>
            </a:r>
            <a:r>
              <a:rPr lang="pl-PL" dirty="0" smtClean="0"/>
              <a:t> </a:t>
            </a:r>
            <a:r>
              <a:rPr lang="pl-PL" dirty="0" err="1"/>
              <a:t>destination</a:t>
            </a:r>
            <a:r>
              <a:rPr lang="pl-PL" dirty="0"/>
              <a:t> : </a:t>
            </a:r>
            <a:r>
              <a:rPr lang="pl-PL" dirty="0" err="1"/>
              <a:t>historic</a:t>
            </a:r>
            <a:r>
              <a:rPr lang="pl-PL" dirty="0"/>
              <a:t> </a:t>
            </a:r>
            <a:r>
              <a:rPr lang="pl-PL" dirty="0" err="1"/>
              <a:t>building</a:t>
            </a:r>
            <a:r>
              <a:rPr lang="pl-PL" dirty="0"/>
              <a:t> of </a:t>
            </a:r>
            <a:r>
              <a:rPr lang="pl-PL" dirty="0" err="1"/>
              <a:t>physics</a:t>
            </a:r>
            <a:r>
              <a:rPr lang="pl-PL" dirty="0"/>
              <a:t> </a:t>
            </a:r>
            <a:r>
              <a:rPr lang="pl-PL" dirty="0" err="1"/>
              <a:t>institute</a:t>
            </a:r>
            <a:r>
              <a:rPr lang="pl-PL" dirty="0"/>
              <a:t> </a:t>
            </a:r>
            <a:r>
              <a:rPr lang="pl-PL" dirty="0" err="1"/>
              <a:t>at</a:t>
            </a:r>
            <a:r>
              <a:rPr lang="pl-PL" dirty="0"/>
              <a:t> Via </a:t>
            </a:r>
            <a:r>
              <a:rPr lang="pl-PL" dirty="0" err="1"/>
              <a:t>Panisperna</a:t>
            </a:r>
            <a:r>
              <a:rPr lang="pl-PL" dirty="0"/>
              <a:t>, </a:t>
            </a:r>
            <a:r>
              <a:rPr lang="pl-PL" dirty="0" smtClean="0"/>
              <a:t>Rome</a:t>
            </a:r>
            <a:endParaRPr lang="pl-PL" dirty="0"/>
          </a:p>
        </p:txBody>
      </p:sp>
      <p:sp>
        <p:nvSpPr>
          <p:cNvPr id="11" name="Rectangle 10"/>
          <p:cNvSpPr/>
          <p:nvPr/>
        </p:nvSpPr>
        <p:spPr>
          <a:xfrm>
            <a:off x="231504" y="2761734"/>
            <a:ext cx="2813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dirty="0">
                <a:hlinkClick r:id="rId3"/>
              </a:rPr>
              <a:t>http://www.mostrafermi.it/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96783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6973626-B5F8-CA49-A055-80342117055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21506" name="Picture 5" descr="e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19" y="3193448"/>
            <a:ext cx="6986358" cy="3779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6" descr="e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"/>
            <a:ext cx="6204276" cy="3275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Box 7"/>
          <p:cNvSpPr txBox="1">
            <a:spLocks noChangeArrowheads="1"/>
          </p:cNvSpPr>
          <p:nvPr/>
        </p:nvSpPr>
        <p:spPr bwMode="auto">
          <a:xfrm flipH="1">
            <a:off x="6388100" y="158750"/>
            <a:ext cx="2527300" cy="46166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fr-FR" dirty="0" smtClean="0"/>
              <a:t>ALICE </a:t>
            </a:r>
            <a:r>
              <a:rPr lang="fr-FR" dirty="0"/>
              <a:t>exhibition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37312" y="1291742"/>
            <a:ext cx="224948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dirty="0" smtClean="0"/>
              <a:t>C</a:t>
            </a:r>
            <a:r>
              <a:rPr lang="fr-FR" sz="1600" dirty="0" err="1" smtClean="0"/>
              <a:t>urrent</a:t>
            </a:r>
            <a:r>
              <a:rPr lang="fr-FR" sz="1600" dirty="0" smtClean="0"/>
              <a:t> plans : end 2016</a:t>
            </a:r>
            <a:endParaRPr lang="fr-FR" sz="1600" dirty="0"/>
          </a:p>
          <a:p>
            <a:pPr marL="285750" indent="-285750">
              <a:buFont typeface="Arial"/>
              <a:buChar char="•"/>
              <a:defRPr/>
            </a:pPr>
            <a:endParaRPr lang="fr-FR" sz="1600" dirty="0" smtClean="0"/>
          </a:p>
          <a:p>
            <a:pPr marL="285750" indent="-285750">
              <a:buFont typeface="Arial"/>
              <a:buChar char="•"/>
              <a:defRPr/>
            </a:pPr>
            <a:endParaRPr lang="fr-FR" sz="1600" dirty="0"/>
          </a:p>
          <a:p>
            <a:pPr>
              <a:defRPr/>
            </a:pPr>
            <a:r>
              <a:rPr lang="fr-FR" sz="1600" dirty="0" smtClean="0"/>
              <a:t>Close </a:t>
            </a:r>
            <a:r>
              <a:rPr lang="fr-FR" sz="1600" dirty="0"/>
              <a:t>exhibition area</a:t>
            </a:r>
          </a:p>
          <a:p>
            <a:pPr>
              <a:defRPr/>
            </a:pPr>
            <a:r>
              <a:rPr lang="fr-FR" sz="1600" dirty="0" err="1"/>
              <a:t>Redo</a:t>
            </a:r>
            <a:r>
              <a:rPr lang="fr-FR" sz="1600" dirty="0"/>
              <a:t> all infrastructure</a:t>
            </a:r>
          </a:p>
          <a:p>
            <a:pPr>
              <a:defRPr/>
            </a:pPr>
            <a:endParaRPr lang="fr-FR" sz="1600" dirty="0"/>
          </a:p>
        </p:txBody>
      </p:sp>
      <p:sp>
        <p:nvSpPr>
          <p:cNvPr id="21510" name="TextBox 9"/>
          <p:cNvSpPr txBox="1">
            <a:spLocks noChangeArrowheads="1"/>
          </p:cNvSpPr>
          <p:nvPr/>
        </p:nvSpPr>
        <p:spPr bwMode="auto">
          <a:xfrm>
            <a:off x="623888" y="308451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fr-FR" sz="1800"/>
          </a:p>
        </p:txBody>
      </p:sp>
      <p:sp>
        <p:nvSpPr>
          <p:cNvPr id="21511" name="TextBox 12"/>
          <p:cNvSpPr txBox="1">
            <a:spLocks noChangeArrowheads="1"/>
          </p:cNvSpPr>
          <p:nvPr/>
        </p:nvSpPr>
        <p:spPr bwMode="auto">
          <a:xfrm>
            <a:off x="158750" y="3935413"/>
            <a:ext cx="309245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dirty="0"/>
              <a:t>Introductory presentation on big wall</a:t>
            </a:r>
          </a:p>
          <a:p>
            <a:pPr eaLnBrk="1" hangingPunct="1"/>
            <a:endParaRPr lang="en-US" sz="1600" dirty="0"/>
          </a:p>
          <a:p>
            <a:pPr eaLnBrk="1" hangingPunct="1"/>
            <a:r>
              <a:rPr lang="en-US" sz="1600" dirty="0"/>
              <a:t>V</a:t>
            </a:r>
            <a:r>
              <a:rPr lang="fr-FR" sz="1600" dirty="0" err="1"/>
              <a:t>ideo</a:t>
            </a:r>
            <a:r>
              <a:rPr lang="fr-FR" sz="1600" dirty="0"/>
              <a:t> </a:t>
            </a:r>
            <a:r>
              <a:rPr lang="fr-FR" sz="1600" dirty="0" err="1"/>
              <a:t>mapping</a:t>
            </a:r>
            <a:r>
              <a:rPr lang="fr-FR" sz="1600" dirty="0"/>
              <a:t> projection on 1 to 1 ALICE </a:t>
            </a:r>
            <a:r>
              <a:rPr lang="fr-FR" sz="1600" dirty="0" err="1"/>
              <a:t>mockup</a:t>
            </a:r>
            <a:endParaRPr lang="fr-FR" sz="1600" dirty="0"/>
          </a:p>
          <a:p>
            <a:pPr eaLnBrk="1" hangingPunct="1"/>
            <a:endParaRPr lang="fr-FR" sz="1600" dirty="0"/>
          </a:p>
          <a:p>
            <a:pPr eaLnBrk="1" hangingPunct="1"/>
            <a:r>
              <a:rPr lang="fr-FR" sz="1600" dirty="0"/>
              <a:t>Place detector </a:t>
            </a:r>
            <a:r>
              <a:rPr lang="fr-FR" sz="1600" dirty="0" err="1"/>
              <a:t>pieces</a:t>
            </a:r>
            <a:r>
              <a:rPr lang="fr-FR" sz="1600" dirty="0"/>
              <a:t> </a:t>
            </a:r>
            <a:r>
              <a:rPr lang="fr-FR" sz="1600" dirty="0" err="1"/>
              <a:t>inside</a:t>
            </a:r>
            <a:r>
              <a:rPr lang="fr-FR" sz="1600" dirty="0"/>
              <a:t> </a:t>
            </a:r>
            <a:r>
              <a:rPr lang="fr-FR" sz="1600" dirty="0" err="1"/>
              <a:t>mockup</a:t>
            </a:r>
            <a:r>
              <a:rPr lang="fr-FR" sz="1600" dirty="0"/>
              <a:t> </a:t>
            </a:r>
            <a:r>
              <a:rPr lang="fr-FR" sz="1600" dirty="0" err="1"/>
              <a:t>when</a:t>
            </a:r>
            <a:r>
              <a:rPr lang="fr-FR" sz="1600" dirty="0"/>
              <a:t> possible</a:t>
            </a:r>
          </a:p>
          <a:p>
            <a:pPr eaLnBrk="1" hangingPunct="1"/>
            <a:endParaRPr lang="fr-FR" sz="1600" dirty="0"/>
          </a:p>
          <a:p>
            <a:pPr eaLnBrk="1" hangingPunct="1"/>
            <a:r>
              <a:rPr lang="en-US" sz="1600" dirty="0"/>
              <a:t>A</a:t>
            </a:r>
            <a:r>
              <a:rPr lang="fr-FR" sz="1600" dirty="0" err="1"/>
              <a:t>dditional</a:t>
            </a:r>
            <a:r>
              <a:rPr lang="fr-FR" sz="1600" dirty="0"/>
              <a:t> vitrines </a:t>
            </a:r>
          </a:p>
        </p:txBody>
      </p:sp>
    </p:spTree>
    <p:extLst>
      <p:ext uri="{BB962C8B-B14F-4D97-AF65-F5344CB8AC3E}">
        <p14:creationId xmlns:p14="http://schemas.microsoft.com/office/powerpoint/2010/main" val="217853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B12224-264C-7342-A0B9-3B515EB7FC5C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22530" name="Picture 4" descr="pm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350"/>
            <a:ext cx="9144000" cy="570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54300" y="6604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2184400" y="1447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21777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</a:t>
            </a:r>
            <a:r>
              <a:rPr lang="en-US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May 2016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Natascha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Picture 7" descr="naturhistorisches-museu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600" y="1959769"/>
            <a:ext cx="6035675" cy="4526756"/>
          </a:xfrm>
          <a:prstGeom prst="rect">
            <a:avLst/>
          </a:prstGeom>
        </p:spPr>
      </p:pic>
      <p:pic>
        <p:nvPicPr>
          <p:cNvPr id="17" name="Picture 16" descr="dinosau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9147" y="3497296"/>
            <a:ext cx="2850356" cy="1638263"/>
          </a:xfrm>
          <a:prstGeom prst="rect">
            <a:avLst/>
          </a:prstGeom>
        </p:spPr>
      </p:pic>
      <p:sp>
        <p:nvSpPr>
          <p:cNvPr id="9" name="5-Point Star 8"/>
          <p:cNvSpPr/>
          <p:nvPr/>
        </p:nvSpPr>
        <p:spPr>
          <a:xfrm>
            <a:off x="4710906" y="4416425"/>
            <a:ext cx="3906838" cy="19812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>
              <a:lnSpc>
                <a:spcPct val="110000"/>
              </a:lnSpc>
            </a:pPr>
            <a:r>
              <a:rPr lang="de-AT" dirty="0" smtClean="0">
                <a:solidFill>
                  <a:schemeClr val="tx1"/>
                </a:solidFill>
              </a:rPr>
              <a:t>400.000 </a:t>
            </a:r>
            <a:r>
              <a:rPr lang="de-AT" dirty="0" err="1">
                <a:solidFill>
                  <a:schemeClr val="tx1"/>
                </a:solidFill>
              </a:rPr>
              <a:t>visitors</a:t>
            </a:r>
            <a:r>
              <a:rPr lang="de-AT" dirty="0">
                <a:solidFill>
                  <a:schemeClr val="tx1"/>
                </a:solidFill>
              </a:rPr>
              <a:t> </a:t>
            </a:r>
            <a:r>
              <a:rPr lang="de-AT" dirty="0" err="1">
                <a:solidFill>
                  <a:schemeClr val="tx1"/>
                </a:solidFill>
              </a:rPr>
              <a:t>expected</a:t>
            </a:r>
            <a:endParaRPr lang="de-AT" dirty="0">
              <a:solidFill>
                <a:schemeClr val="tx1"/>
              </a:solidFill>
            </a:endParaRPr>
          </a:p>
        </p:txBody>
      </p:sp>
      <p:pic>
        <p:nvPicPr>
          <p:cNvPr id="18" name="Picture 17" descr="monkey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80" y="4416425"/>
            <a:ext cx="2638254" cy="1501775"/>
          </a:xfrm>
          <a:prstGeom prst="rect">
            <a:avLst/>
          </a:prstGeom>
        </p:spPr>
      </p:pic>
      <p:pic>
        <p:nvPicPr>
          <p:cNvPr id="19" name="Picture 18" descr="crocodil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80" y="2419511"/>
            <a:ext cx="2367545" cy="1330030"/>
          </a:xfrm>
          <a:prstGeom prst="rect">
            <a:avLst/>
          </a:prstGeom>
        </p:spPr>
      </p:pic>
      <p:sp>
        <p:nvSpPr>
          <p:cNvPr id="16" name="5-Point Star 15"/>
          <p:cNvSpPr/>
          <p:nvPr/>
        </p:nvSpPr>
        <p:spPr>
          <a:xfrm>
            <a:off x="3975100" y="1795459"/>
            <a:ext cx="5956300" cy="23622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>
              <a:lnSpc>
                <a:spcPct val="110000"/>
              </a:lnSpc>
            </a:pPr>
            <a:r>
              <a:rPr lang="de-AT" dirty="0" smtClean="0">
                <a:solidFill>
                  <a:schemeClr val="tx1"/>
                </a:solidFill>
              </a:rPr>
              <a:t>50</a:t>
            </a:r>
            <a:r>
              <a:rPr lang="de-AT" baseline="30000" dirty="0" smtClean="0">
                <a:solidFill>
                  <a:schemeClr val="tx1"/>
                </a:solidFill>
              </a:rPr>
              <a:t>th</a:t>
            </a:r>
            <a:r>
              <a:rPr lang="de-AT" dirty="0" smtClean="0">
                <a:solidFill>
                  <a:schemeClr val="tx1"/>
                </a:solidFill>
              </a:rPr>
              <a:t> </a:t>
            </a:r>
            <a:r>
              <a:rPr lang="de-AT" dirty="0" err="1" smtClean="0">
                <a:solidFill>
                  <a:schemeClr val="tx1"/>
                </a:solidFill>
              </a:rPr>
              <a:t>anniverary</a:t>
            </a:r>
            <a:r>
              <a:rPr lang="de-AT" dirty="0" smtClean="0">
                <a:solidFill>
                  <a:schemeClr val="tx1"/>
                </a:solidFill>
              </a:rPr>
              <a:t> </a:t>
            </a:r>
            <a:r>
              <a:rPr lang="de-AT" dirty="0" err="1" smtClean="0">
                <a:solidFill>
                  <a:schemeClr val="tx1"/>
                </a:solidFill>
              </a:rPr>
              <a:t>of</a:t>
            </a:r>
            <a:r>
              <a:rPr lang="de-AT" dirty="0" smtClean="0">
                <a:solidFill>
                  <a:schemeClr val="tx1"/>
                </a:solidFill>
              </a:rPr>
              <a:t> </a:t>
            </a:r>
            <a:r>
              <a:rPr lang="de-AT" dirty="0" err="1" smtClean="0">
                <a:solidFill>
                  <a:schemeClr val="tx1"/>
                </a:solidFill>
              </a:rPr>
              <a:t>the</a:t>
            </a:r>
            <a:r>
              <a:rPr lang="de-AT" dirty="0" smtClean="0">
                <a:solidFill>
                  <a:schemeClr val="tx1"/>
                </a:solidFill>
              </a:rPr>
              <a:t> </a:t>
            </a:r>
            <a:r>
              <a:rPr lang="de-AT" dirty="0">
                <a:solidFill>
                  <a:schemeClr val="tx1"/>
                </a:solidFill>
              </a:rPr>
              <a:t>I</a:t>
            </a:r>
            <a:r>
              <a:rPr lang="de-AT" dirty="0" smtClean="0">
                <a:solidFill>
                  <a:schemeClr val="tx1"/>
                </a:solidFill>
              </a:rPr>
              <a:t>nstitute </a:t>
            </a:r>
            <a:r>
              <a:rPr lang="de-AT" dirty="0" err="1" smtClean="0">
                <a:solidFill>
                  <a:schemeClr val="tx1"/>
                </a:solidFill>
              </a:rPr>
              <a:t>of</a:t>
            </a:r>
            <a:r>
              <a:rPr lang="de-AT" dirty="0" smtClean="0">
                <a:solidFill>
                  <a:schemeClr val="tx1"/>
                </a:solidFill>
              </a:rPr>
              <a:t> High </a:t>
            </a:r>
            <a:r>
              <a:rPr lang="en-GB" dirty="0" smtClean="0">
                <a:solidFill>
                  <a:schemeClr val="tx1"/>
                </a:solidFill>
              </a:rPr>
              <a:t>Energy</a:t>
            </a:r>
            <a:r>
              <a:rPr lang="de-AT" dirty="0" smtClean="0">
                <a:solidFill>
                  <a:schemeClr val="tx1"/>
                </a:solidFill>
              </a:rPr>
              <a:t> </a:t>
            </a:r>
            <a:r>
              <a:rPr lang="de-AT" dirty="0" err="1" smtClean="0">
                <a:solidFill>
                  <a:schemeClr val="tx1"/>
                </a:solidFill>
              </a:rPr>
              <a:t>Physics</a:t>
            </a:r>
            <a:endParaRPr lang="de-AT" baseline="30000" dirty="0">
              <a:solidFill>
                <a:schemeClr val="tx1"/>
              </a:solidFill>
            </a:endParaRPr>
          </a:p>
        </p:txBody>
      </p:sp>
      <p:sp>
        <p:nvSpPr>
          <p:cNvPr id="12" name="5-Point Star 11"/>
          <p:cNvSpPr/>
          <p:nvPr/>
        </p:nvSpPr>
        <p:spPr>
          <a:xfrm>
            <a:off x="854074" y="4416425"/>
            <a:ext cx="4010025" cy="2070100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>
              <a:lnSpc>
                <a:spcPct val="110000"/>
              </a:lnSpc>
            </a:pPr>
            <a:r>
              <a:rPr lang="de-AT" dirty="0" smtClean="0">
                <a:solidFill>
                  <a:schemeClr val="tx1"/>
                </a:solidFill>
              </a:rPr>
              <a:t>550 m</a:t>
            </a:r>
            <a:r>
              <a:rPr lang="de-AT" baseline="30000" dirty="0" smtClean="0">
                <a:solidFill>
                  <a:schemeClr val="tx1"/>
                </a:solidFill>
              </a:rPr>
              <a:t>2 </a:t>
            </a:r>
            <a:br>
              <a:rPr lang="de-AT" baseline="30000" dirty="0" smtClean="0">
                <a:solidFill>
                  <a:schemeClr val="tx1"/>
                </a:solidFill>
              </a:rPr>
            </a:br>
            <a:r>
              <a:rPr lang="de-AT" dirty="0" err="1" smtClean="0">
                <a:solidFill>
                  <a:schemeClr val="tx1"/>
                </a:solidFill>
              </a:rPr>
              <a:t>space</a:t>
            </a:r>
            <a:endParaRPr lang="de-AT" baseline="30000" dirty="0">
              <a:solidFill>
                <a:schemeClr val="tx1"/>
              </a:solidFill>
            </a:endParaRPr>
          </a:p>
        </p:txBody>
      </p:sp>
      <p:sp>
        <p:nvSpPr>
          <p:cNvPr id="11" name="5-Point Star 10"/>
          <p:cNvSpPr/>
          <p:nvPr/>
        </p:nvSpPr>
        <p:spPr>
          <a:xfrm>
            <a:off x="854074" y="1959769"/>
            <a:ext cx="4385073" cy="1939131"/>
          </a:xfrm>
          <a:prstGeom prst="star5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>
              <a:lnSpc>
                <a:spcPct val="110000"/>
              </a:lnSpc>
            </a:pPr>
            <a:r>
              <a:rPr lang="de-AT" dirty="0" smtClean="0">
                <a:solidFill>
                  <a:schemeClr val="tx1"/>
                </a:solidFill>
              </a:rPr>
              <a:t>18</a:t>
            </a:r>
            <a:r>
              <a:rPr lang="de-AT" baseline="30000" dirty="0" smtClean="0">
                <a:solidFill>
                  <a:schemeClr val="tx1"/>
                </a:solidFill>
              </a:rPr>
              <a:t>th</a:t>
            </a:r>
            <a:r>
              <a:rPr lang="de-AT" dirty="0" smtClean="0">
                <a:solidFill>
                  <a:schemeClr val="tx1"/>
                </a:solidFill>
              </a:rPr>
              <a:t> </a:t>
            </a:r>
            <a:r>
              <a:rPr lang="de-AT" dirty="0" err="1" smtClean="0">
                <a:solidFill>
                  <a:schemeClr val="tx1"/>
                </a:solidFill>
              </a:rPr>
              <a:t>Oct</a:t>
            </a:r>
            <a:r>
              <a:rPr lang="de-AT" dirty="0" smtClean="0">
                <a:solidFill>
                  <a:schemeClr val="tx1"/>
                </a:solidFill>
              </a:rPr>
              <a:t>. 2016 </a:t>
            </a:r>
            <a:r>
              <a:rPr lang="de-AT" dirty="0">
                <a:solidFill>
                  <a:schemeClr val="tx1"/>
                </a:solidFill>
              </a:rPr>
              <a:t>– </a:t>
            </a:r>
            <a:r>
              <a:rPr lang="de-AT" dirty="0" smtClean="0">
                <a:solidFill>
                  <a:schemeClr val="tx1"/>
                </a:solidFill>
              </a:rPr>
              <a:t/>
            </a:r>
            <a:br>
              <a:rPr lang="de-AT" dirty="0" smtClean="0">
                <a:solidFill>
                  <a:schemeClr val="tx1"/>
                </a:solidFill>
              </a:rPr>
            </a:br>
            <a:r>
              <a:rPr lang="de-AT" dirty="0" smtClean="0">
                <a:solidFill>
                  <a:schemeClr val="tx1"/>
                </a:solidFill>
              </a:rPr>
              <a:t>Aug. 2017</a:t>
            </a:r>
            <a:endParaRPr lang="de-AT" dirty="0">
              <a:solidFill>
                <a:schemeClr val="tx1"/>
              </a:solidFill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2174874" y="444500"/>
            <a:ext cx="6943725" cy="1143000"/>
          </a:xfrm>
          <a:noFill/>
        </p:spPr>
        <p:txBody>
          <a:bodyPr/>
          <a:lstStyle/>
          <a:p>
            <a:pPr marL="0" indent="0">
              <a:lnSpc>
                <a:spcPct val="110000"/>
              </a:lnSpc>
            </a:pPr>
            <a: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  <a:t>Vienna Museum </a:t>
            </a:r>
            <a:r>
              <a:rPr lang="de-AT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of</a:t>
            </a:r>
            <a:r>
              <a:rPr lang="de-AT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br>
              <a:rPr lang="de-AT" smtClean="0">
                <a:solidFill>
                  <a:srgbClr val="FF0000"/>
                </a:solidFill>
                <a:latin typeface="Comic Sans MS"/>
                <a:cs typeface="Comic Sans MS"/>
              </a:rPr>
            </a:br>
            <a:r>
              <a:rPr lang="de-AT" smtClean="0">
                <a:solidFill>
                  <a:srgbClr val="FF0000"/>
                </a:solidFill>
                <a:latin typeface="Comic Sans MS"/>
                <a:cs typeface="Comic Sans MS"/>
              </a:rPr>
              <a:t>Natural </a:t>
            </a:r>
            <a:r>
              <a:rPr lang="de-AT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History</a:t>
            </a:r>
            <a:endParaRPr lang="de-AT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30082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  <p:bldP spid="12" grpId="0" animBg="1"/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D1625F-88CE-FD4E-A635-377A3500A88A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23554" name="Picture 3" descr="pm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279400"/>
            <a:ext cx="9144000" cy="560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5253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EC95EA9-EA5C-254D-A620-073843E83ADC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25603" name="Picture 4" descr="render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2100"/>
            <a:ext cx="9144000" cy="5138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0086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9538"/>
            <a:ext cx="8229600" cy="1143000"/>
          </a:xfrm>
        </p:spPr>
        <p:txBody>
          <a:bodyPr/>
          <a:lstStyle/>
          <a:p>
            <a:r>
              <a:rPr lang="en-US" sz="2800" dirty="0">
                <a:solidFill>
                  <a:srgbClr val="0000FF"/>
                </a:solidFill>
              </a:rPr>
              <a:t>The ALICE Interactive </a:t>
            </a:r>
            <a:r>
              <a:rPr lang="en-US" sz="2800" dirty="0" smtClean="0">
                <a:solidFill>
                  <a:srgbClr val="0000FF"/>
                </a:solidFill>
              </a:rPr>
              <a:t>Window</a:t>
            </a:r>
            <a:r>
              <a:rPr lang="en-US" sz="2800" dirty="0">
                <a:solidFill>
                  <a:srgbClr val="0000FF"/>
                </a:solidFill>
              </a:rPr>
              <a:t/>
            </a:r>
            <a:br>
              <a:rPr lang="en-US" sz="2800" dirty="0">
                <a:solidFill>
                  <a:srgbClr val="0000FF"/>
                </a:solidFill>
              </a:rPr>
            </a:br>
            <a:r>
              <a:rPr lang="en-US" sz="2800" dirty="0">
                <a:solidFill>
                  <a:srgbClr val="0000FF"/>
                </a:solidFill>
              </a:rPr>
              <a:t>“The Magic Window”</a:t>
            </a:r>
            <a:endParaRPr lang="en-GB" sz="2800" dirty="0">
              <a:solidFill>
                <a:srgbClr val="0000FF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332" y="1183481"/>
            <a:ext cx="9067800" cy="5100637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 bwMode="auto">
          <a:xfrm rot="8014800">
            <a:off x="1121727" y="2295402"/>
            <a:ext cx="1288168" cy="914400"/>
          </a:xfrm>
          <a:prstGeom prst="rightArrow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12157"/>
                  <a:invGamma/>
                </a:schemeClr>
              </a:gs>
            </a:gsLst>
            <a:path path="rect">
              <a:fillToRect l="50000" t="50000" r="50000" b="50000"/>
            </a:path>
          </a:gra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24365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8229600" cy="1412876"/>
          </a:xfrm>
        </p:spPr>
        <p:txBody>
          <a:bodyPr/>
          <a:lstStyle/>
          <a:p>
            <a:r>
              <a:rPr lang="en-GB" sz="2000" dirty="0">
                <a:solidFill>
                  <a:srgbClr val="0000FF"/>
                </a:solidFill>
              </a:rPr>
              <a:t>P</a:t>
            </a:r>
            <a:r>
              <a:rPr lang="en-GB" sz="2000" smtClean="0">
                <a:solidFill>
                  <a:srgbClr val="0000FF"/>
                </a:solidFill>
              </a:rPr>
              <a:t>resentation </a:t>
            </a:r>
            <a:r>
              <a:rPr lang="en-GB" sz="2000" dirty="0" smtClean="0">
                <a:solidFill>
                  <a:srgbClr val="0000FF"/>
                </a:solidFill>
              </a:rPr>
              <a:t>based on </a:t>
            </a:r>
            <a:r>
              <a:rPr lang="en-GB" sz="2000" dirty="0" err="1" smtClean="0">
                <a:solidFill>
                  <a:srgbClr val="0000FF"/>
                </a:solidFill>
              </a:rPr>
              <a:t>ImPreSS</a:t>
            </a:r>
            <a:r>
              <a:rPr lang="en-GB" sz="2000" dirty="0" smtClean="0">
                <a:solidFill>
                  <a:srgbClr val="0000FF"/>
                </a:solidFill>
              </a:rPr>
              <a:t>: introduction to ALICE physics, experimental apparatus + sociology (information for each country)</a:t>
            </a:r>
            <a:endParaRPr lang="en-GB" sz="2000" dirty="0">
              <a:solidFill>
                <a:srgbClr val="0000FF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" y="1183481"/>
            <a:ext cx="9067800" cy="5100637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 bwMode="auto">
          <a:xfrm rot="2260172">
            <a:off x="7596867" y="4067743"/>
            <a:ext cx="636762" cy="856039"/>
          </a:xfrm>
          <a:prstGeom prst="downArrow">
            <a:avLst/>
          </a:prstGeom>
          <a:gradFill rotWithShape="0">
            <a:gsLst>
              <a:gs pos="0">
                <a:schemeClr val="tx2"/>
              </a:gs>
              <a:gs pos="100000">
                <a:schemeClr val="tx2">
                  <a:gamma/>
                  <a:shade val="12157"/>
                  <a:invGamma/>
                </a:schemeClr>
              </a:gs>
            </a:gsLst>
            <a:path path="rect">
              <a:fillToRect l="50000" t="50000" r="50000" b="50000"/>
            </a:path>
          </a:gra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60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18245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174874" y="444500"/>
            <a:ext cx="6943725" cy="1143000"/>
          </a:xfrm>
          <a:noFill/>
        </p:spPr>
        <p:txBody>
          <a:bodyPr/>
          <a:lstStyle/>
          <a:p>
            <a:pPr marL="0" indent="0">
              <a:lnSpc>
                <a:spcPct val="110000"/>
              </a:lnSpc>
            </a:pPr>
            <a: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  <a:t>Vienna Museum </a:t>
            </a:r>
            <a:r>
              <a:rPr lang="de-AT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of</a:t>
            </a:r>
            <a: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  <a:t> </a:t>
            </a:r>
            <a:b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</a:br>
            <a: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  <a:t>Natural </a:t>
            </a:r>
            <a:r>
              <a:rPr lang="de-AT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History</a:t>
            </a:r>
            <a:endParaRPr lang="de-AT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</a:t>
            </a:r>
            <a:r>
              <a:rPr lang="en-US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May 2016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Natascha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9" name="Picture 8" descr="urkna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9900" y="2068175"/>
            <a:ext cx="6288088" cy="4381805"/>
          </a:xfrm>
          <a:prstGeom prst="rect">
            <a:avLst/>
          </a:prstGeom>
        </p:spPr>
      </p:pic>
      <p:pic>
        <p:nvPicPr>
          <p:cNvPr id="2" name="Picture 1" descr="NHM_160415_Grundris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84400"/>
            <a:ext cx="9144000" cy="4178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579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2174874" y="444500"/>
            <a:ext cx="6943725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de-AT" smtClean="0">
                <a:solidFill>
                  <a:srgbClr val="FF0000"/>
                </a:solidFill>
                <a:latin typeface="Comic Sans MS"/>
                <a:cs typeface="Comic Sans MS"/>
              </a:rPr>
              <a:t>Vienna Museum of Natural History</a:t>
            </a:r>
            <a:endParaRPr lang="de-AT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</a:t>
            </a:r>
            <a:r>
              <a:rPr lang="en-US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May 2016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Natascha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" name="Picture 3" descr="Raum_Zeitalter_der_Elementarteilche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12" y="0"/>
            <a:ext cx="8107788" cy="6502400"/>
          </a:xfrm>
          <a:prstGeom prst="rect">
            <a:avLst/>
          </a:prstGeom>
        </p:spPr>
      </p:pic>
      <p:pic>
        <p:nvPicPr>
          <p:cNvPr id="5" name="Picture 4" descr="Brigitte_Kowanz_Light_Installa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200" y="1878791"/>
            <a:ext cx="5867400" cy="34236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81300" y="4488934"/>
            <a:ext cx="4124325" cy="6463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Light installation “Big Bang”</a:t>
            </a:r>
          </a:p>
          <a:p>
            <a:pPr algn="ctr"/>
            <a:r>
              <a:rPr lang="en-US" b="1" dirty="0" smtClean="0"/>
              <a:t>Brigitte </a:t>
            </a:r>
            <a:r>
              <a:rPr lang="en-US" b="1" dirty="0" err="1" smtClean="0"/>
              <a:t>Kowanz</a:t>
            </a:r>
            <a:r>
              <a:rPr lang="en-US" b="1" dirty="0"/>
              <a:t> </a:t>
            </a:r>
            <a:r>
              <a:rPr lang="en-US" b="1" dirty="0" smtClean="0"/>
              <a:t>(Biennale </a:t>
            </a:r>
            <a:r>
              <a:rPr lang="en-US" b="1" dirty="0" err="1" smtClean="0"/>
              <a:t>Venedig</a:t>
            </a:r>
            <a:r>
              <a:rPr lang="en-US" b="1" dirty="0" smtClean="0"/>
              <a:t> 2017)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170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 txBox="1">
            <a:spLocks/>
          </p:cNvSpPr>
          <p:nvPr/>
        </p:nvSpPr>
        <p:spPr>
          <a:xfrm>
            <a:off x="2174874" y="444500"/>
            <a:ext cx="6943725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10000"/>
              </a:lnSpc>
            </a:pPr>
            <a:r>
              <a:rPr lang="de-AT" smtClean="0">
                <a:solidFill>
                  <a:srgbClr val="FF0000"/>
                </a:solidFill>
                <a:latin typeface="Comic Sans MS"/>
                <a:cs typeface="Comic Sans MS"/>
              </a:rPr>
              <a:t>Vienna Museum of Natural History</a:t>
            </a:r>
            <a:endParaRPr lang="de-AT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pic>
        <p:nvPicPr>
          <p:cNvPr id="11" name="Picture 10" descr="Raum_Zeitalter_der_Elementarteilche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12" y="0"/>
            <a:ext cx="8107788" cy="6502400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</a:t>
            </a:r>
            <a:r>
              <a:rPr lang="en-US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May 2016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Natascha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74874" y="4840764"/>
            <a:ext cx="5429251" cy="12003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Interactive Tough-Screen “Big Bang” </a:t>
            </a:r>
            <a:br>
              <a:rPr lang="en-US" b="1" dirty="0" smtClean="0"/>
            </a:br>
            <a:r>
              <a:rPr lang="en-US" b="1" dirty="0" smtClean="0"/>
              <a:t>2 x 3 m</a:t>
            </a:r>
            <a:endParaRPr lang="en-US" b="1" dirty="0"/>
          </a:p>
          <a:p>
            <a:pPr algn="ctr"/>
            <a:r>
              <a:rPr lang="en-US" b="1" dirty="0"/>
              <a:t>Julian </a:t>
            </a:r>
            <a:r>
              <a:rPr lang="en-US" b="1" dirty="0" err="1" smtClean="0"/>
              <a:t>Roedelius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hlinkClick r:id="rId3"/>
              </a:rPr>
              <a:t>http</a:t>
            </a:r>
            <a:r>
              <a:rPr lang="en-US" b="1" dirty="0">
                <a:hlinkClick r:id="rId3"/>
              </a:rPr>
              <a:t>://</a:t>
            </a:r>
            <a:r>
              <a:rPr lang="en-US" b="1" dirty="0" err="1" smtClean="0">
                <a:hlinkClick r:id="rId3"/>
              </a:rPr>
              <a:t>hephy.roedelius.org</a:t>
            </a:r>
            <a:endParaRPr lang="en-US" b="1" dirty="0"/>
          </a:p>
        </p:txBody>
      </p:sp>
      <p:pic>
        <p:nvPicPr>
          <p:cNvPr id="3" name="Picture 2" descr="Julian Roedelius_Interative_Toughscree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896" y="408252"/>
            <a:ext cx="8120768" cy="4189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194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174874" y="444500"/>
            <a:ext cx="6943725" cy="1143000"/>
          </a:xfrm>
          <a:noFill/>
        </p:spPr>
        <p:txBody>
          <a:bodyPr/>
          <a:lstStyle/>
          <a:p>
            <a:pPr marL="0" indent="0">
              <a:lnSpc>
                <a:spcPct val="110000"/>
              </a:lnSpc>
            </a:pPr>
            <a: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  <a:t>Vienna Museum </a:t>
            </a:r>
            <a:r>
              <a:rPr lang="de-AT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of</a:t>
            </a:r>
            <a:r>
              <a:rPr lang="de-AT" dirty="0" smtClean="0">
                <a:solidFill>
                  <a:srgbClr val="FF0000"/>
                </a:solidFill>
                <a:latin typeface="Comic Sans MS"/>
                <a:cs typeface="Comic Sans MS"/>
              </a:rPr>
              <a:t> Natural </a:t>
            </a:r>
            <a:r>
              <a:rPr lang="de-AT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History</a:t>
            </a:r>
            <a:endParaRPr lang="de-AT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pic>
        <p:nvPicPr>
          <p:cNvPr id="5" name="Picture 4" descr="Raum_Das_sichtbare_Universum_Teil_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50" y="165100"/>
            <a:ext cx="8305800" cy="6350000"/>
          </a:xfrm>
          <a:prstGeom prst="rect">
            <a:avLst/>
          </a:prstGeom>
        </p:spPr>
      </p:pic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64325" y="6486525"/>
            <a:ext cx="2133600" cy="2603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CD61BA-B7A5-5C46-AF46-1C3F0F08C89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2"/>
          </p:nvPr>
        </p:nvSpPr>
        <p:spPr>
          <a:xfrm>
            <a:off x="111125" y="6486525"/>
            <a:ext cx="2730500" cy="2603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20</a:t>
            </a:r>
            <a:r>
              <a:rPr lang="en-US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May 2016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79675" y="6486525"/>
            <a:ext cx="4824413" cy="2603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de-D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Natascha</a:t>
            </a:r>
            <a:endParaRPr lang="de-A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01849" y="4815364"/>
            <a:ext cx="5695951" cy="12003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Video/Sound </a:t>
            </a:r>
            <a:r>
              <a:rPr lang="en-US" b="1" dirty="0"/>
              <a:t>Installations</a:t>
            </a:r>
          </a:p>
          <a:p>
            <a:pPr algn="ctr"/>
            <a:r>
              <a:rPr lang="en-US" b="1" dirty="0" smtClean="0"/>
              <a:t>Eva Schlegel/Barbara </a:t>
            </a:r>
            <a:r>
              <a:rPr lang="en-US" b="1" dirty="0" err="1" smtClean="0"/>
              <a:t>Imhof</a:t>
            </a:r>
            <a:r>
              <a:rPr lang="en-US" b="1" dirty="0"/>
              <a:t>/</a:t>
            </a:r>
            <a:r>
              <a:rPr lang="en-US" b="1" dirty="0" err="1" smtClean="0"/>
              <a:t>Damjan</a:t>
            </a:r>
            <a:r>
              <a:rPr lang="en-US" b="1" dirty="0"/>
              <a:t> </a:t>
            </a:r>
            <a:r>
              <a:rPr lang="en-US" b="1" dirty="0" err="1" smtClean="0"/>
              <a:t>Minovski</a:t>
            </a:r>
            <a:r>
              <a:rPr lang="en-US" b="1" dirty="0" smtClean="0"/>
              <a:t> und</a:t>
            </a:r>
            <a:r>
              <a:rPr lang="en-US" b="1" dirty="0"/>
              <a:t> </a:t>
            </a:r>
            <a:r>
              <a:rPr lang="en-US" b="1" dirty="0" smtClean="0"/>
              <a:t>Manfred</a:t>
            </a:r>
            <a:r>
              <a:rPr lang="en-US" b="1" dirty="0"/>
              <a:t> </a:t>
            </a:r>
            <a:r>
              <a:rPr lang="en-US" b="1" dirty="0" err="1" smtClean="0"/>
              <a:t>Wakolbinger</a:t>
            </a:r>
            <a:r>
              <a:rPr lang="en-US" b="1" dirty="0" smtClean="0"/>
              <a:t> (Jellyfish)</a:t>
            </a:r>
            <a:br>
              <a:rPr lang="en-US" b="1" dirty="0" smtClean="0"/>
            </a:br>
            <a:r>
              <a:rPr lang="en-US" b="1" dirty="0" smtClean="0">
                <a:hlinkClick r:id="rId3"/>
              </a:rPr>
              <a:t>https</a:t>
            </a:r>
            <a:r>
              <a:rPr lang="en-US" b="1" dirty="0">
                <a:hlinkClick r:id="rId3"/>
              </a:rPr>
              <a:t>://</a:t>
            </a:r>
            <a:r>
              <a:rPr lang="en-US" b="1" dirty="0" err="1">
                <a:hlinkClick r:id="rId3"/>
              </a:rPr>
              <a:t>www.youtube.com</a:t>
            </a:r>
            <a:r>
              <a:rPr lang="en-US" b="1" dirty="0">
                <a:hlinkClick r:id="rId3"/>
              </a:rPr>
              <a:t>/</a:t>
            </a:r>
            <a:r>
              <a:rPr lang="en-US" b="1" dirty="0" err="1">
                <a:hlinkClick r:id="rId3"/>
              </a:rPr>
              <a:t>watch?v</a:t>
            </a:r>
            <a:r>
              <a:rPr lang="en-US" b="1" dirty="0">
                <a:hlinkClick r:id="rId3"/>
              </a:rPr>
              <a:t>=wtvCw0FV02k</a:t>
            </a:r>
            <a:endParaRPr lang="en-US" dirty="0"/>
          </a:p>
        </p:txBody>
      </p:sp>
      <p:pic>
        <p:nvPicPr>
          <p:cNvPr id="2" name="Picture 1" descr="Manfred_Wakolbinger_Jelly_Fish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873285"/>
            <a:ext cx="5892800" cy="3714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716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47D1CC-523D-6C48-9A74-B43816874E55}" type="slidenum">
              <a:rPr lang="en-GB" smtClean="0">
                <a:solidFill>
                  <a:srgbClr val="000000"/>
                </a:solidFill>
              </a:rPr>
              <a:pPr/>
              <a:t>7</a:t>
            </a:fld>
            <a:r>
              <a:rPr lang="uk-UA" dirty="0" smtClean="0">
                <a:solidFill>
                  <a:srgbClr val="000000"/>
                </a:solidFill>
              </a:rPr>
              <a:t>/18</a:t>
            </a: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May 19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, 2016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22935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1">
                <a:solidFill>
                  <a:srgbClr val="008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pt-PT" dirty="0" smtClean="0"/>
              <a:t>Pedro</a:t>
            </a:r>
            <a:r>
              <a:rPr lang="pt-PT" dirty="0" smtClean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0000"/>
                </a:solidFill>
              </a:rPr>
              <a:t>Abreu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6600"/>
                </a:solidFill>
              </a:rPr>
              <a:t>@ </a:t>
            </a:r>
            <a:r>
              <a:rPr lang="pt-PT" dirty="0" smtClean="0">
                <a:solidFill>
                  <a:srgbClr val="FF6600"/>
                </a:solidFill>
              </a:rPr>
              <a:t>IPPOG-</a:t>
            </a:r>
            <a:r>
              <a:rPr lang="pt-PT" dirty="0">
                <a:solidFill>
                  <a:srgbClr val="FF6600"/>
                </a:solidFill>
              </a:rPr>
              <a:t>Meeting </a:t>
            </a:r>
            <a:r>
              <a:rPr lang="pt-PT" dirty="0" smtClean="0">
                <a:solidFill>
                  <a:srgbClr val="FF6600"/>
                </a:solidFill>
              </a:rPr>
              <a:t>Spring’16, </a:t>
            </a:r>
            <a:r>
              <a:rPr lang="pt-PT" dirty="0" err="1" smtClean="0">
                <a:solidFill>
                  <a:srgbClr val="FF6600"/>
                </a:solidFill>
              </a:rPr>
              <a:t>Krakaw</a:t>
            </a:r>
            <a:endParaRPr lang="en-GB" dirty="0">
              <a:solidFill>
                <a:srgbClr val="FF6600"/>
              </a:solidFill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" y="1340768"/>
            <a:ext cx="9144000" cy="4680466"/>
          </a:xfrm>
          <a:prstGeom prst="rect">
            <a:avLst/>
          </a:prstGeom>
        </p:spPr>
      </p:pic>
      <p:pic>
        <p:nvPicPr>
          <p:cNvPr id="57" name="Imagem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9562" y="4869160"/>
            <a:ext cx="908610" cy="1012977"/>
          </a:xfrm>
          <a:prstGeom prst="rect">
            <a:avLst/>
          </a:prstGeom>
        </p:spPr>
      </p:pic>
      <p:sp>
        <p:nvSpPr>
          <p:cNvPr id="58" name="Title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8105328" cy="685800"/>
          </a:xfrm>
        </p:spPr>
        <p:txBody>
          <a:bodyPr/>
          <a:lstStyle/>
          <a:p>
            <a:r>
              <a:rPr lang="pt-PT" dirty="0" err="1" smtClean="0">
                <a:latin typeface="Tahoma" charset="0"/>
              </a:rPr>
              <a:t>The</a:t>
            </a:r>
            <a:r>
              <a:rPr lang="pt-PT" dirty="0" smtClean="0">
                <a:latin typeface="Tahoma" charset="0"/>
              </a:rPr>
              <a:t> </a:t>
            </a:r>
            <a:r>
              <a:rPr lang="pt-PT" dirty="0" err="1" smtClean="0">
                <a:latin typeface="Tahoma" charset="0"/>
              </a:rPr>
              <a:t>Exhibition</a:t>
            </a:r>
            <a:r>
              <a:rPr lang="pt-PT" dirty="0" smtClean="0">
                <a:latin typeface="Tahoma" charset="0"/>
              </a:rPr>
              <a:t> “Partículas”</a:t>
            </a:r>
          </a:p>
        </p:txBody>
      </p:sp>
    </p:spTree>
    <p:extLst>
      <p:ext uri="{BB962C8B-B14F-4D97-AF65-F5344CB8AC3E}">
        <p14:creationId xmlns:p14="http://schemas.microsoft.com/office/powerpoint/2010/main" val="1434039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47D1CC-523D-6C48-9A74-B43816874E55}" type="slidenum">
              <a:rPr lang="en-GB" smtClean="0">
                <a:solidFill>
                  <a:srgbClr val="000000"/>
                </a:solidFill>
              </a:rPr>
              <a:pPr/>
              <a:t>8</a:t>
            </a:fld>
            <a:r>
              <a:rPr lang="uk-UA" dirty="0" smtClean="0">
                <a:solidFill>
                  <a:srgbClr val="000000"/>
                </a:solidFill>
              </a:rPr>
              <a:t>/18</a:t>
            </a: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May 19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, 2016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22935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1">
                <a:solidFill>
                  <a:srgbClr val="008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pt-PT" dirty="0" smtClean="0"/>
              <a:t>Pedro</a:t>
            </a:r>
            <a:r>
              <a:rPr lang="pt-PT" dirty="0" smtClean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0000"/>
                </a:solidFill>
              </a:rPr>
              <a:t>Abreu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6600"/>
                </a:solidFill>
              </a:rPr>
              <a:t>@ </a:t>
            </a:r>
            <a:r>
              <a:rPr lang="pt-PT" dirty="0" smtClean="0">
                <a:solidFill>
                  <a:srgbClr val="FF6600"/>
                </a:solidFill>
              </a:rPr>
              <a:t>IPPOG-</a:t>
            </a:r>
            <a:r>
              <a:rPr lang="pt-PT" dirty="0">
                <a:solidFill>
                  <a:srgbClr val="FF6600"/>
                </a:solidFill>
              </a:rPr>
              <a:t>Meeting </a:t>
            </a:r>
            <a:r>
              <a:rPr lang="pt-PT" dirty="0" smtClean="0">
                <a:solidFill>
                  <a:srgbClr val="FF6600"/>
                </a:solidFill>
              </a:rPr>
              <a:t>Spring’16, </a:t>
            </a:r>
            <a:r>
              <a:rPr lang="pt-PT" dirty="0" err="1" smtClean="0">
                <a:solidFill>
                  <a:srgbClr val="FF6600"/>
                </a:solidFill>
              </a:rPr>
              <a:t>Krakaw</a:t>
            </a:r>
            <a:endParaRPr lang="en-GB" dirty="0">
              <a:solidFill>
                <a:srgbClr val="FF6600"/>
              </a:solidFill>
            </a:endParaRPr>
          </a:p>
        </p:txBody>
      </p:sp>
      <p:sp>
        <p:nvSpPr>
          <p:cNvPr id="58" name="Title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8105328" cy="685800"/>
          </a:xfrm>
        </p:spPr>
        <p:txBody>
          <a:bodyPr/>
          <a:lstStyle/>
          <a:p>
            <a:r>
              <a:rPr lang="pt-PT" dirty="0" err="1" smtClean="0">
                <a:latin typeface="Tahoma" charset="0"/>
              </a:rPr>
              <a:t>The</a:t>
            </a:r>
            <a:r>
              <a:rPr lang="pt-PT" dirty="0" smtClean="0">
                <a:latin typeface="Tahoma" charset="0"/>
              </a:rPr>
              <a:t> </a:t>
            </a:r>
            <a:r>
              <a:rPr lang="pt-PT" dirty="0" err="1" smtClean="0">
                <a:latin typeface="Tahoma" charset="0"/>
              </a:rPr>
              <a:t>Exhibition</a:t>
            </a:r>
            <a:r>
              <a:rPr lang="pt-PT" dirty="0" smtClean="0">
                <a:latin typeface="Tahoma" charset="0"/>
              </a:rPr>
              <a:t> “Partículas”</a:t>
            </a: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7560"/>
            <a:ext cx="9144000" cy="3741790"/>
          </a:xfrm>
          <a:prstGeom prst="rect">
            <a:avLst/>
          </a:prstGeom>
        </p:spPr>
      </p:pic>
      <p:sp>
        <p:nvSpPr>
          <p:cNvPr id="11" name="CaixaDeTexto 10"/>
          <p:cNvSpPr txBox="1"/>
          <p:nvPr/>
        </p:nvSpPr>
        <p:spPr>
          <a:xfrm>
            <a:off x="24766" y="3356992"/>
            <a:ext cx="1181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1600" smtClean="0">
                <a:solidFill>
                  <a:srgbClr val="C00000"/>
                </a:solidFill>
                <a:latin typeface="Comic Sans MS" charset="0"/>
              </a:rPr>
              <a:t>(entrance)</a:t>
            </a:r>
            <a:endParaRPr lang="pt-PT" sz="1600">
              <a:solidFill>
                <a:srgbClr val="C00000"/>
              </a:solidFill>
              <a:latin typeface="Comic Sans MS" charset="0"/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431800" y="1268760"/>
            <a:ext cx="82510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b="1" dirty="0" smtClean="0">
                <a:solidFill>
                  <a:srgbClr val="000000"/>
                </a:solidFill>
                <a:latin typeface="Tahoma"/>
              </a:rPr>
              <a:t>Modular</a:t>
            </a:r>
            <a:r>
              <a:rPr lang="en-GB" sz="2400" dirty="0" smtClean="0">
                <a:solidFill>
                  <a:srgbClr val="000000"/>
                </a:solidFill>
                <a:latin typeface="Tahoma"/>
              </a:rPr>
              <a:t> – 7 modules with 7 panels each</a:t>
            </a:r>
            <a:r>
              <a:rPr lang="en-GB" sz="2400" dirty="0">
                <a:solidFill>
                  <a:srgbClr val="000000"/>
                </a:solidFill>
                <a:latin typeface="Tahoma"/>
              </a:rPr>
              <a:t>,</a:t>
            </a:r>
            <a:r>
              <a:rPr lang="en-GB" sz="2400" dirty="0" smtClean="0">
                <a:solidFill>
                  <a:srgbClr val="000000"/>
                </a:solidFill>
                <a:latin typeface="Tahoma"/>
              </a:rPr>
              <a:t> </a:t>
            </a:r>
            <a:br>
              <a:rPr lang="en-GB" sz="2400" dirty="0" smtClean="0">
                <a:solidFill>
                  <a:srgbClr val="000000"/>
                </a:solidFill>
                <a:latin typeface="Tahoma"/>
              </a:rPr>
            </a:br>
            <a:r>
              <a:rPr lang="en-GB" sz="2400" dirty="0" smtClean="0">
                <a:solidFill>
                  <a:srgbClr val="000000"/>
                </a:solidFill>
                <a:latin typeface="Tahoma"/>
              </a:rPr>
              <a:t>assembled accordingly to the distribution of available space</a:t>
            </a:r>
            <a:br>
              <a:rPr lang="en-GB" sz="2400" dirty="0" smtClean="0">
                <a:solidFill>
                  <a:srgbClr val="000000"/>
                </a:solidFill>
                <a:latin typeface="Tahoma"/>
              </a:rPr>
            </a:br>
            <a:endParaRPr lang="en-GB" sz="2400" dirty="0" smtClean="0">
              <a:solidFill>
                <a:srgbClr val="000000"/>
              </a:solidFill>
              <a:latin typeface="Tahoma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b="1" dirty="0" smtClean="0">
                <a:solidFill>
                  <a:srgbClr val="000000"/>
                </a:solidFill>
                <a:latin typeface="Tahoma"/>
              </a:rPr>
              <a:t>Recto/Verso Reading</a:t>
            </a:r>
            <a:r>
              <a:rPr lang="en-GB" sz="2000" dirty="0" smtClean="0">
                <a:solidFill>
                  <a:srgbClr val="000000"/>
                </a:solidFill>
                <a:latin typeface="Tahoma"/>
              </a:rPr>
              <a:t> (entrance corridor, left side: Main Theme)</a:t>
            </a:r>
            <a:endParaRPr lang="en-GB" sz="2400" b="1" dirty="0">
              <a:solidFill>
                <a:srgbClr val="000000"/>
              </a:solidFill>
              <a:latin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13876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847D1CC-523D-6C48-9A74-B43816874E55}" type="slidenum">
              <a:rPr lang="en-GB" smtClean="0">
                <a:solidFill>
                  <a:srgbClr val="000000"/>
                </a:solidFill>
              </a:rPr>
              <a:pPr/>
              <a:t>9</a:t>
            </a:fld>
            <a:r>
              <a:rPr lang="uk-UA" dirty="0" smtClean="0">
                <a:solidFill>
                  <a:srgbClr val="000000"/>
                </a:solidFill>
              </a:rPr>
              <a:t>/18</a:t>
            </a:r>
            <a:endParaRPr lang="en-GB" dirty="0" smtClean="0">
              <a:solidFill>
                <a:srgbClr val="000000"/>
              </a:solidFill>
            </a:endParaRP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31800" y="62293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000000"/>
                </a:solidFill>
              </a:rPr>
              <a:t>May 19</a:t>
            </a:r>
            <a:r>
              <a:rPr lang="en-US" baseline="30000" dirty="0" smtClean="0">
                <a:solidFill>
                  <a:srgbClr val="000000"/>
                </a:solidFill>
              </a:rPr>
              <a:t>th</a:t>
            </a:r>
            <a:r>
              <a:rPr lang="en-US" dirty="0" smtClean="0">
                <a:solidFill>
                  <a:srgbClr val="000000"/>
                </a:solidFill>
              </a:rPr>
              <a:t>, 2016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371600" y="622935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defRPr sz="1400" b="1">
                <a:solidFill>
                  <a:srgbClr val="008000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pt-PT" dirty="0" smtClean="0"/>
              <a:t>Pedro</a:t>
            </a:r>
            <a:r>
              <a:rPr lang="pt-PT" dirty="0" smtClean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0000"/>
                </a:solidFill>
              </a:rPr>
              <a:t>Abreu</a:t>
            </a:r>
            <a:r>
              <a:rPr lang="pt-PT" dirty="0">
                <a:solidFill>
                  <a:srgbClr val="5E574E"/>
                </a:solidFill>
              </a:rPr>
              <a:t> </a:t>
            </a:r>
            <a:r>
              <a:rPr lang="pt-PT" dirty="0">
                <a:solidFill>
                  <a:srgbClr val="FF6600"/>
                </a:solidFill>
              </a:rPr>
              <a:t>@ </a:t>
            </a:r>
            <a:r>
              <a:rPr lang="pt-PT" dirty="0" smtClean="0">
                <a:solidFill>
                  <a:srgbClr val="FF6600"/>
                </a:solidFill>
              </a:rPr>
              <a:t>IPPOG-</a:t>
            </a:r>
            <a:r>
              <a:rPr lang="pt-PT" dirty="0">
                <a:solidFill>
                  <a:srgbClr val="FF6600"/>
                </a:solidFill>
              </a:rPr>
              <a:t>Meeting </a:t>
            </a:r>
            <a:r>
              <a:rPr lang="pt-PT" dirty="0" smtClean="0">
                <a:solidFill>
                  <a:srgbClr val="FF6600"/>
                </a:solidFill>
              </a:rPr>
              <a:t>Spring’16, </a:t>
            </a:r>
            <a:r>
              <a:rPr lang="pt-PT" dirty="0" err="1" smtClean="0">
                <a:solidFill>
                  <a:srgbClr val="FF6600"/>
                </a:solidFill>
              </a:rPr>
              <a:t>Krakaw</a:t>
            </a:r>
            <a:endParaRPr lang="en-GB" dirty="0">
              <a:solidFill>
                <a:srgbClr val="FF6600"/>
              </a:solidFill>
            </a:endParaRPr>
          </a:p>
        </p:txBody>
      </p:sp>
      <p:sp>
        <p:nvSpPr>
          <p:cNvPr id="58" name="Title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8105328" cy="685800"/>
          </a:xfrm>
        </p:spPr>
        <p:txBody>
          <a:bodyPr/>
          <a:lstStyle/>
          <a:p>
            <a:r>
              <a:rPr lang="pt-PT" dirty="0" err="1" smtClean="0">
                <a:latin typeface="Tahoma" charset="0"/>
              </a:rPr>
              <a:t>The</a:t>
            </a:r>
            <a:r>
              <a:rPr lang="pt-PT" dirty="0" smtClean="0">
                <a:latin typeface="Tahoma" charset="0"/>
              </a:rPr>
              <a:t> </a:t>
            </a:r>
            <a:r>
              <a:rPr lang="pt-PT" dirty="0" err="1" smtClean="0">
                <a:latin typeface="Tahoma" charset="0"/>
              </a:rPr>
              <a:t>Exhibition</a:t>
            </a:r>
            <a:r>
              <a:rPr lang="pt-PT" dirty="0" smtClean="0">
                <a:latin typeface="Tahoma" charset="0"/>
              </a:rPr>
              <a:t> “Partículas”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51" t="21732" r="5113" b="10686"/>
          <a:stretch/>
        </p:blipFill>
        <p:spPr>
          <a:xfrm>
            <a:off x="856680" y="1644804"/>
            <a:ext cx="4469178" cy="2996978"/>
          </a:xfrm>
          <a:prstGeom prst="rect">
            <a:avLst/>
          </a:prstGeom>
        </p:spPr>
      </p:pic>
      <p:grpSp>
        <p:nvGrpSpPr>
          <p:cNvPr id="2" name="Grupo 1"/>
          <p:cNvGrpSpPr/>
          <p:nvPr/>
        </p:nvGrpSpPr>
        <p:grpSpPr>
          <a:xfrm>
            <a:off x="6516216" y="1674624"/>
            <a:ext cx="2543200" cy="2143554"/>
            <a:chOff x="6372200" y="1802433"/>
            <a:chExt cx="2543200" cy="2143554"/>
          </a:xfrm>
        </p:grpSpPr>
        <p:pic>
          <p:nvPicPr>
            <p:cNvPr id="6" name="Imagem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225" t="1701" r="21651" b="36349"/>
            <a:stretch/>
          </p:blipFill>
          <p:spPr>
            <a:xfrm>
              <a:off x="6372200" y="1802433"/>
              <a:ext cx="2543200" cy="2143554"/>
            </a:xfrm>
            <a:prstGeom prst="rect">
              <a:avLst/>
            </a:prstGeom>
          </p:spPr>
        </p:pic>
        <p:sp>
          <p:nvSpPr>
            <p:cNvPr id="11" name="CaixaDeTexto 10"/>
            <p:cNvSpPr txBox="1"/>
            <p:nvPr/>
          </p:nvSpPr>
          <p:spPr>
            <a:xfrm>
              <a:off x="7524328" y="2770707"/>
              <a:ext cx="1128835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pt-PT" dirty="0" err="1" smtClean="0">
                  <a:solidFill>
                    <a:srgbClr val="FFFFFF"/>
                  </a:solidFill>
                  <a:latin typeface="Comic Sans MS" charset="0"/>
                </a:rPr>
                <a:t>LIP’s</a:t>
              </a:r>
              <a:r>
                <a:rPr lang="pt-PT" dirty="0" smtClean="0">
                  <a:solidFill>
                    <a:srgbClr val="FFFFFF"/>
                  </a:solidFill>
                  <a:latin typeface="Comic Sans MS" charset="0"/>
                </a:rPr>
                <a:t/>
              </a:r>
              <a:br>
                <a:rPr lang="pt-PT" dirty="0" smtClean="0">
                  <a:solidFill>
                    <a:srgbClr val="FFFFFF"/>
                  </a:solidFill>
                  <a:latin typeface="Comic Sans MS" charset="0"/>
                </a:rPr>
              </a:br>
              <a:r>
                <a:rPr lang="pt-PT" dirty="0" err="1" smtClean="0">
                  <a:solidFill>
                    <a:srgbClr val="FFFFFF"/>
                  </a:solidFill>
                  <a:latin typeface="Comic Sans MS" charset="0"/>
                </a:rPr>
                <a:t>Spark</a:t>
              </a:r>
              <a:r>
                <a:rPr lang="pt-PT" dirty="0" smtClean="0">
                  <a:solidFill>
                    <a:srgbClr val="FFFFFF"/>
                  </a:solidFill>
                  <a:latin typeface="Comic Sans MS" charset="0"/>
                </a:rPr>
                <a:t/>
              </a:r>
              <a:br>
                <a:rPr lang="pt-PT" dirty="0" smtClean="0">
                  <a:solidFill>
                    <a:srgbClr val="FFFFFF"/>
                  </a:solidFill>
                  <a:latin typeface="Comic Sans MS" charset="0"/>
                </a:rPr>
              </a:br>
              <a:r>
                <a:rPr lang="pt-PT" dirty="0" err="1" smtClean="0">
                  <a:solidFill>
                    <a:srgbClr val="FFFFFF"/>
                  </a:solidFill>
                  <a:latin typeface="Comic Sans MS" charset="0"/>
                </a:rPr>
                <a:t>Chamber</a:t>
              </a:r>
              <a:endParaRPr lang="pt-PT" dirty="0">
                <a:solidFill>
                  <a:srgbClr val="FFFFFF"/>
                </a:solidFill>
                <a:latin typeface="Comic Sans MS" charset="0"/>
              </a:endParaRPr>
            </a:p>
          </p:txBody>
        </p:sp>
      </p:grpSp>
      <p:sp>
        <p:nvSpPr>
          <p:cNvPr id="3" name="CaixaDeTexto 2"/>
          <p:cNvSpPr txBox="1"/>
          <p:nvPr/>
        </p:nvSpPr>
        <p:spPr>
          <a:xfrm>
            <a:off x="827584" y="1196752"/>
            <a:ext cx="75300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sz="2400" dirty="0" err="1" smtClean="0">
                <a:solidFill>
                  <a:srgbClr val="000000"/>
                </a:solidFill>
                <a:latin typeface="Tahoma"/>
              </a:rPr>
              <a:t>At</a:t>
            </a:r>
            <a:r>
              <a:rPr lang="pt-PT" sz="2400" dirty="0" smtClean="0">
                <a:solidFill>
                  <a:srgbClr val="000000"/>
                </a:solidFill>
                <a:latin typeface="Tahoma"/>
              </a:rPr>
              <a:t> </a:t>
            </a:r>
            <a:r>
              <a:rPr lang="pt-PT" sz="2400" dirty="0" err="1" smtClean="0">
                <a:solidFill>
                  <a:srgbClr val="000000"/>
                </a:solidFill>
                <a:latin typeface="Tahoma"/>
              </a:rPr>
              <a:t>the</a:t>
            </a:r>
            <a:r>
              <a:rPr lang="pt-PT" sz="2400" dirty="0" smtClean="0">
                <a:solidFill>
                  <a:srgbClr val="000000"/>
                </a:solidFill>
                <a:latin typeface="Tahoma"/>
              </a:rPr>
              <a:t> </a:t>
            </a:r>
            <a:r>
              <a:rPr lang="pt-PT" sz="2400" dirty="0" err="1" smtClean="0">
                <a:solidFill>
                  <a:srgbClr val="000000"/>
                </a:solidFill>
                <a:latin typeface="Tahoma"/>
              </a:rPr>
              <a:t>end</a:t>
            </a:r>
            <a:r>
              <a:rPr lang="pt-PT" sz="2400" dirty="0" smtClean="0">
                <a:solidFill>
                  <a:srgbClr val="000000"/>
                </a:solidFill>
                <a:latin typeface="Tahoma"/>
              </a:rPr>
              <a:t> </a:t>
            </a:r>
            <a:r>
              <a:rPr lang="pt-PT" sz="2400" dirty="0" err="1" smtClean="0">
                <a:solidFill>
                  <a:srgbClr val="000000"/>
                </a:solidFill>
                <a:latin typeface="Tahoma"/>
              </a:rPr>
              <a:t>of</a:t>
            </a:r>
            <a:r>
              <a:rPr lang="pt-PT" sz="2400" dirty="0" smtClean="0">
                <a:solidFill>
                  <a:srgbClr val="000000"/>
                </a:solidFill>
                <a:latin typeface="Tahoma"/>
              </a:rPr>
              <a:t> </a:t>
            </a:r>
            <a:r>
              <a:rPr lang="pt-PT" sz="2400" dirty="0" err="1" smtClean="0">
                <a:solidFill>
                  <a:srgbClr val="000000"/>
                </a:solidFill>
                <a:latin typeface="Tahoma"/>
              </a:rPr>
              <a:t>each</a:t>
            </a:r>
            <a:r>
              <a:rPr lang="pt-PT" sz="2400" dirty="0" smtClean="0">
                <a:solidFill>
                  <a:srgbClr val="000000"/>
                </a:solidFill>
                <a:latin typeface="Tahoma"/>
              </a:rPr>
              <a:t> module, a </a:t>
            </a:r>
            <a:r>
              <a:rPr lang="pt-PT" sz="2400" dirty="0" err="1" smtClean="0">
                <a:solidFill>
                  <a:srgbClr val="000000"/>
                </a:solidFill>
                <a:latin typeface="Tahoma"/>
              </a:rPr>
              <a:t>table</a:t>
            </a:r>
            <a:r>
              <a:rPr lang="pt-PT" sz="2400" dirty="0" smtClean="0">
                <a:solidFill>
                  <a:srgbClr val="000000"/>
                </a:solidFill>
                <a:latin typeface="Tahoma"/>
              </a:rPr>
              <a:t> </a:t>
            </a:r>
            <a:r>
              <a:rPr lang="pt-PT" sz="2400" dirty="0" err="1" smtClean="0">
                <a:solidFill>
                  <a:srgbClr val="000000"/>
                </a:solidFill>
                <a:latin typeface="Tahoma"/>
              </a:rPr>
              <a:t>with</a:t>
            </a:r>
            <a:r>
              <a:rPr lang="pt-PT" sz="2400" dirty="0" smtClean="0">
                <a:solidFill>
                  <a:srgbClr val="000000"/>
                </a:solidFill>
                <a:latin typeface="Tahoma"/>
              </a:rPr>
              <a:t> some </a:t>
            </a:r>
            <a:r>
              <a:rPr lang="pt-PT" sz="2400" dirty="0" err="1" smtClean="0">
                <a:solidFill>
                  <a:srgbClr val="000000"/>
                </a:solidFill>
                <a:latin typeface="Tahoma"/>
              </a:rPr>
              <a:t>exhibits</a:t>
            </a:r>
            <a:endParaRPr lang="pt-PT" sz="2400" dirty="0">
              <a:solidFill>
                <a:srgbClr val="000000"/>
              </a:solidFill>
              <a:latin typeface="Tahoma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9" t="34278" r="31260" b="16925"/>
          <a:stretch/>
        </p:blipFill>
        <p:spPr>
          <a:xfrm>
            <a:off x="123411" y="4437112"/>
            <a:ext cx="4880638" cy="2296415"/>
          </a:xfrm>
          <a:prstGeom prst="rect">
            <a:avLst/>
          </a:prstGeom>
        </p:spPr>
      </p:pic>
      <p:sp>
        <p:nvSpPr>
          <p:cNvPr id="12" name="CaixaDeTexto 11"/>
          <p:cNvSpPr txBox="1"/>
          <p:nvPr/>
        </p:nvSpPr>
        <p:spPr>
          <a:xfrm>
            <a:off x="123411" y="6040219"/>
            <a:ext cx="24945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dirty="0" smtClean="0">
                <a:solidFill>
                  <a:srgbClr val="FFFFFF"/>
                </a:solidFill>
                <a:latin typeface="Tahoma"/>
              </a:rPr>
              <a:t>[</a:t>
            </a:r>
            <a:r>
              <a:rPr lang="pt-PT" dirty="0" err="1" smtClean="0">
                <a:solidFill>
                  <a:srgbClr val="FFFFFF"/>
                </a:solidFill>
                <a:latin typeface="Tahoma"/>
              </a:rPr>
              <a:t>Gravitational</a:t>
            </a:r>
            <a:r>
              <a:rPr lang="pt-PT" dirty="0" smtClean="0">
                <a:solidFill>
                  <a:srgbClr val="FFFFFF"/>
                </a:solidFill>
                <a:latin typeface="Tahoma"/>
              </a:rPr>
              <a:t>] </a:t>
            </a:r>
            <a:br>
              <a:rPr lang="pt-PT" dirty="0" smtClean="0">
                <a:solidFill>
                  <a:srgbClr val="FFFFFF"/>
                </a:solidFill>
                <a:latin typeface="Tahoma"/>
              </a:rPr>
            </a:br>
            <a:r>
              <a:rPr lang="pt-PT" dirty="0" err="1" smtClean="0">
                <a:solidFill>
                  <a:srgbClr val="FFFFFF"/>
                </a:solidFill>
                <a:latin typeface="Tahoma"/>
              </a:rPr>
              <a:t>Lensing</a:t>
            </a:r>
            <a:r>
              <a:rPr lang="pt-PT" dirty="0" smtClean="0">
                <a:solidFill>
                  <a:srgbClr val="FFFFFF"/>
                </a:solidFill>
                <a:latin typeface="Tahoma"/>
              </a:rPr>
              <a:t> in </a:t>
            </a:r>
            <a:r>
              <a:rPr lang="pt-PT" dirty="0" err="1" smtClean="0">
                <a:solidFill>
                  <a:srgbClr val="FFFFFF"/>
                </a:solidFill>
                <a:latin typeface="Tahoma"/>
              </a:rPr>
              <a:t>Dark</a:t>
            </a:r>
            <a:r>
              <a:rPr lang="pt-PT" dirty="0" smtClean="0">
                <a:solidFill>
                  <a:srgbClr val="FFFFFF"/>
                </a:solidFill>
                <a:latin typeface="Tahoma"/>
              </a:rPr>
              <a:t> </a:t>
            </a:r>
            <a:r>
              <a:rPr lang="pt-PT" dirty="0" err="1" smtClean="0">
                <a:solidFill>
                  <a:srgbClr val="FFFFFF"/>
                </a:solidFill>
                <a:latin typeface="Tahoma"/>
              </a:rPr>
              <a:t>Matter</a:t>
            </a:r>
            <a:endParaRPr lang="pt-PT" dirty="0">
              <a:solidFill>
                <a:srgbClr val="FFFFFF"/>
              </a:solidFill>
              <a:latin typeface="Tahoma"/>
            </a:endParaRPr>
          </a:p>
        </p:txBody>
      </p:sp>
      <p:sp>
        <p:nvSpPr>
          <p:cNvPr id="15" name="CaixaDeTexto 14"/>
          <p:cNvSpPr txBox="1"/>
          <p:nvPr/>
        </p:nvSpPr>
        <p:spPr>
          <a:xfrm>
            <a:off x="857791" y="3794266"/>
            <a:ext cx="11982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dirty="0" err="1" smtClean="0">
                <a:solidFill>
                  <a:srgbClr val="FFFFFF"/>
                </a:solidFill>
                <a:latin typeface="Tahoma"/>
              </a:rPr>
              <a:t>Small</a:t>
            </a:r>
            <a:r>
              <a:rPr lang="pt-PT" dirty="0" smtClean="0">
                <a:solidFill>
                  <a:srgbClr val="FFFFFF"/>
                </a:solidFill>
                <a:latin typeface="Tahoma"/>
              </a:rPr>
              <a:t> PET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PT" dirty="0" err="1" smtClean="0">
                <a:solidFill>
                  <a:srgbClr val="FFFFFF"/>
                </a:solidFill>
                <a:latin typeface="Tahoma"/>
              </a:rPr>
              <a:t>Detectors</a:t>
            </a:r>
            <a:endParaRPr lang="pt-PT" dirty="0">
              <a:solidFill>
                <a:srgbClr val="FFFFFF"/>
              </a:solidFill>
              <a:latin typeface="Tahoma"/>
            </a:endParaRPr>
          </a:p>
        </p:txBody>
      </p:sp>
      <p:grpSp>
        <p:nvGrpSpPr>
          <p:cNvPr id="13" name="Grupo 12"/>
          <p:cNvGrpSpPr/>
          <p:nvPr/>
        </p:nvGrpSpPr>
        <p:grpSpPr>
          <a:xfrm>
            <a:off x="4985042" y="3990257"/>
            <a:ext cx="4158958" cy="2762293"/>
            <a:chOff x="4985042" y="3990257"/>
            <a:chExt cx="4158958" cy="2762293"/>
          </a:xfrm>
        </p:grpSpPr>
        <p:pic>
          <p:nvPicPr>
            <p:cNvPr id="4" name="Imagem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85042" y="3990257"/>
              <a:ext cx="4158958" cy="2762293"/>
            </a:xfrm>
            <a:prstGeom prst="rect">
              <a:avLst/>
            </a:prstGeom>
          </p:spPr>
        </p:pic>
        <p:sp>
          <p:nvSpPr>
            <p:cNvPr id="5" name="CaixaDeTexto 4"/>
            <p:cNvSpPr txBox="1"/>
            <p:nvPr/>
          </p:nvSpPr>
          <p:spPr>
            <a:xfrm>
              <a:off x="5060280" y="4884911"/>
              <a:ext cx="141256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pt-PT" sz="2400" smtClean="0">
                  <a:solidFill>
                    <a:srgbClr val="FFFFFF"/>
                  </a:solidFill>
                  <a:latin typeface="Comic Sans MS" charset="0"/>
                </a:rPr>
                <a:t>Flippers!</a:t>
              </a:r>
              <a:endParaRPr lang="pt-PT" sz="2400">
                <a:solidFill>
                  <a:srgbClr val="FFFFFF"/>
                </a:solidFill>
                <a:latin typeface="Comic Sans M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921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anel master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ontemporary Portrait">
  <a:themeElements>
    <a:clrScheme name="Contemporary Portrait 2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ntemporary Portrait">
      <a:majorFont>
        <a:latin typeface="Comic Sans MS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omic Sans MS" charset="0"/>
          </a:defRPr>
        </a:defPPr>
      </a:lstStyle>
    </a:lnDef>
  </a:objectDefaults>
  <a:extraClrSchemeLst>
    <a:extraClrScheme>
      <a:clrScheme name="Contemporary Portrait 1">
        <a:dk1>
          <a:srgbClr val="5E574E"/>
        </a:dk1>
        <a:lt1>
          <a:srgbClr val="FFFFCC"/>
        </a:lt1>
        <a:dk2>
          <a:srgbClr val="0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AA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2">
        <a:dk1>
          <a:srgbClr val="000000"/>
        </a:dk1>
        <a:lt1>
          <a:srgbClr val="FFFFFF"/>
        </a:lt1>
        <a:dk2>
          <a:srgbClr val="0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996633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4">
        <a:dk1>
          <a:srgbClr val="000000"/>
        </a:dk1>
        <a:lt1>
          <a:srgbClr val="FFFFFF"/>
        </a:lt1>
        <a:dk2>
          <a:srgbClr val="800000"/>
        </a:dk2>
        <a:lt2>
          <a:srgbClr val="5E574E"/>
        </a:lt2>
        <a:accent1>
          <a:srgbClr val="FF66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FFB8AA"/>
        </a:accent5>
        <a:accent6>
          <a:srgbClr val="E7B900"/>
        </a:accent6>
        <a:hlink>
          <a:srgbClr val="FF0000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5">
        <a:dk1>
          <a:srgbClr val="000066"/>
        </a:dk1>
        <a:lt1>
          <a:srgbClr val="FFFFFF"/>
        </a:lt1>
        <a:dk2>
          <a:srgbClr val="0000FF"/>
        </a:dk2>
        <a:lt2>
          <a:srgbClr val="000000"/>
        </a:lt2>
        <a:accent1>
          <a:srgbClr val="0066FF"/>
        </a:accent1>
        <a:accent2>
          <a:srgbClr val="33CCCC"/>
        </a:accent2>
        <a:accent3>
          <a:srgbClr val="FFFFFF"/>
        </a:accent3>
        <a:accent4>
          <a:srgbClr val="000056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 Portrait 6">
        <a:dk1>
          <a:srgbClr val="000000"/>
        </a:dk1>
        <a:lt1>
          <a:srgbClr val="FFFFFF"/>
        </a:lt1>
        <a:dk2>
          <a:srgbClr val="000066"/>
        </a:dk2>
        <a:lt2>
          <a:srgbClr val="FFCC00"/>
        </a:lt2>
        <a:accent1>
          <a:srgbClr val="0066FF"/>
        </a:accent1>
        <a:accent2>
          <a:srgbClr val="33CCCC"/>
        </a:accent2>
        <a:accent3>
          <a:srgbClr val="AAAAB8"/>
        </a:accent3>
        <a:accent4>
          <a:srgbClr val="DADADA"/>
        </a:accent4>
        <a:accent5>
          <a:srgbClr val="AAB8FF"/>
        </a:accent5>
        <a:accent6>
          <a:srgbClr val="2DB9B9"/>
        </a:accent6>
        <a:hlink>
          <a:srgbClr val="FF00FF"/>
        </a:hlink>
        <a:folHlink>
          <a:srgbClr val="9933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 Portrait 7">
        <a:dk1>
          <a:srgbClr val="5E574E"/>
        </a:dk1>
        <a:lt1>
          <a:srgbClr val="FFFFCC"/>
        </a:lt1>
        <a:dk2>
          <a:srgbClr val="800000"/>
        </a:dk2>
        <a:lt2>
          <a:srgbClr val="FFCC00"/>
        </a:lt2>
        <a:accent1>
          <a:srgbClr val="CC9900"/>
        </a:accent1>
        <a:accent2>
          <a:srgbClr val="FF6600"/>
        </a:accent2>
        <a:accent3>
          <a:srgbClr val="C0AAAA"/>
        </a:accent3>
        <a:accent4>
          <a:srgbClr val="DADAAE"/>
        </a:accent4>
        <a:accent5>
          <a:srgbClr val="E2CAAA"/>
        </a:accent5>
        <a:accent6>
          <a:srgbClr val="E75C00"/>
        </a:accent6>
        <a:hlink>
          <a:srgbClr val="FF00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CMS_Comms_4-3">
  <a:themeElements>
    <a:clrScheme name="Custom 1">
      <a:dk1>
        <a:srgbClr val="1E1F52"/>
      </a:dk1>
      <a:lt1>
        <a:sysClr val="window" lastClr="FFFFFF"/>
      </a:lt1>
      <a:dk2>
        <a:srgbClr val="50515D"/>
      </a:dk2>
      <a:lt2>
        <a:srgbClr val="DFE4EA"/>
      </a:lt2>
      <a:accent1>
        <a:srgbClr val="74C6FA"/>
      </a:accent1>
      <a:accent2>
        <a:srgbClr val="FFD96B"/>
      </a:accent2>
      <a:accent3>
        <a:srgbClr val="88BC52"/>
      </a:accent3>
      <a:accent4>
        <a:srgbClr val="C2C0C0"/>
      </a:accent4>
      <a:accent5>
        <a:srgbClr val="C60013"/>
      </a:accent5>
      <a:accent6>
        <a:srgbClr val="DD1515"/>
      </a:accent6>
      <a:hlink>
        <a:srgbClr val="33B0E4"/>
      </a:hlink>
      <a:folHlink>
        <a:srgbClr val="1D7BC4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23035</TotalTime>
  <Words>486</Words>
  <Application>Microsoft Macintosh PowerPoint</Application>
  <PresentationFormat>On-screen Show (4:3)</PresentationFormat>
  <Paragraphs>129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Panel master</vt:lpstr>
      <vt:lpstr>Office-Design</vt:lpstr>
      <vt:lpstr>Contemporary Portrait</vt:lpstr>
      <vt:lpstr>CMS_Comms_4-3</vt:lpstr>
      <vt:lpstr>Panel: Exhibitions</vt:lpstr>
      <vt:lpstr>Vienna Museum of  Natural History</vt:lpstr>
      <vt:lpstr>Vienna Museum of  Natural History</vt:lpstr>
      <vt:lpstr>PowerPoint Presentation</vt:lpstr>
      <vt:lpstr>PowerPoint Presentation</vt:lpstr>
      <vt:lpstr>Vienna Museum of Natural History</vt:lpstr>
      <vt:lpstr>The Exhibition “Partículas”</vt:lpstr>
      <vt:lpstr>The Exhibition “Partículas”</vt:lpstr>
      <vt:lpstr>The Exhibition “Partículas”</vt:lpstr>
      <vt:lpstr>The Exhibition “Partículas”</vt:lpstr>
      <vt:lpstr>The Exhibition “Partículas”</vt:lpstr>
      <vt:lpstr>PowerPoint Presentation</vt:lpstr>
      <vt:lpstr>The LHC Walls at Point 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ALICE Interactive Window “The Magic Window”</vt:lpstr>
      <vt:lpstr>Presentation based on ImPreSS: introduction to ALICE physics, experimental apparatus + sociology (information for each country)</vt:lpstr>
    </vt:vector>
  </TitlesOfParts>
  <Company>Fermilab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Marge Bardeen</dc:creator>
  <cp:lastModifiedBy>despina hatzifotiadou</cp:lastModifiedBy>
  <cp:revision>421</cp:revision>
  <cp:lastPrinted>2014-11-07T07:44:26Z</cp:lastPrinted>
  <dcterms:created xsi:type="dcterms:W3CDTF">2013-11-13T15:54:54Z</dcterms:created>
  <dcterms:modified xsi:type="dcterms:W3CDTF">2016-05-20T08:14:07Z</dcterms:modified>
</cp:coreProperties>
</file>