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handoutMasterIdLst>
    <p:handoutMasterId r:id="rId17"/>
  </p:handoutMasterIdLst>
  <p:sldIdLst>
    <p:sldId id="257" r:id="rId2"/>
    <p:sldId id="258" r:id="rId3"/>
    <p:sldId id="269" r:id="rId4"/>
    <p:sldId id="259" r:id="rId5"/>
    <p:sldId id="261" r:id="rId6"/>
    <p:sldId id="260" r:id="rId7"/>
    <p:sldId id="262" r:id="rId8"/>
    <p:sldId id="263" r:id="rId9"/>
    <p:sldId id="264" r:id="rId10"/>
    <p:sldId id="265" r:id="rId11"/>
    <p:sldId id="266" r:id="rId12"/>
    <p:sldId id="268" r:id="rId13"/>
    <p:sldId id="267" r:id="rId14"/>
    <p:sldId id="270"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showGuides="1">
      <p:cViewPr>
        <p:scale>
          <a:sx n="66" d="100"/>
          <a:sy n="66" d="100"/>
        </p:scale>
        <p:origin x="-811" y="269"/>
      </p:cViewPr>
      <p:guideLst>
        <p:guide orient="horz" pos="2160"/>
        <p:guide orient="horz" pos="179"/>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337F0EB-5680-C54D-B27F-61108F8B0D3B}" type="datetimeFigureOut">
              <a:rPr lang="en-US" smtClean="0"/>
              <a:t>5/21/2016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0B7EFB8-184C-0248-9A57-F6C177E316E3}" type="slidenum">
              <a:rPr lang="en-US" smtClean="0"/>
              <a:t>‹#›</a:t>
            </a:fld>
            <a:endParaRPr lang="en-US"/>
          </a:p>
        </p:txBody>
      </p:sp>
    </p:spTree>
    <p:extLst>
      <p:ext uri="{BB962C8B-B14F-4D97-AF65-F5344CB8AC3E}">
        <p14:creationId xmlns:p14="http://schemas.microsoft.com/office/powerpoint/2010/main" val="345198603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C0B4578-66A5-9C41-90DE-2AC9C566ABB1}" type="datetimeFigureOut">
              <a:rPr lang="en-US" smtClean="0"/>
              <a:t>5/21/2016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1A62BB-6850-CA47-8794-2221F97F2C03}" type="slidenum">
              <a:rPr lang="en-US" smtClean="0"/>
              <a:t>‹#›</a:t>
            </a:fld>
            <a:endParaRPr lang="en-US"/>
          </a:p>
        </p:txBody>
      </p:sp>
    </p:spTree>
    <p:extLst>
      <p:ext uri="{BB962C8B-B14F-4D97-AF65-F5344CB8AC3E}">
        <p14:creationId xmlns:p14="http://schemas.microsoft.com/office/powerpoint/2010/main" val="3605312650"/>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 - End">
    <p:spTree>
      <p:nvGrpSpPr>
        <p:cNvPr id="1" name=""/>
        <p:cNvGrpSpPr/>
        <p:nvPr/>
      </p:nvGrpSpPr>
      <p:grpSpPr>
        <a:xfrm>
          <a:off x="0" y="0"/>
          <a:ext cx="0" cy="0"/>
          <a:chOff x="0" y="0"/>
          <a:chExt cx="0" cy="0"/>
        </a:xfrm>
      </p:grpSpPr>
      <p:pic>
        <p:nvPicPr>
          <p:cNvPr id="4" name="Picture 3" descr="ppt-TEDxCERN2016-01.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346" y="0"/>
            <a:ext cx="9137654" cy="6858000"/>
          </a:xfrm>
          <a:prstGeom prst="rect">
            <a:avLst/>
          </a:prstGeom>
        </p:spPr>
      </p:pic>
    </p:spTree>
    <p:extLst>
      <p:ext uri="{BB962C8B-B14F-4D97-AF65-F5344CB8AC3E}">
        <p14:creationId xmlns:p14="http://schemas.microsoft.com/office/powerpoint/2010/main" val="28086315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2000" b="1"/>
            </a:lvl1pPr>
          </a:lstStyle>
          <a:p>
            <a:r>
              <a:rPr lang="fr-CH"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Click to edit Master text styles</a:t>
            </a:r>
          </a:p>
        </p:txBody>
      </p:sp>
      <p:sp>
        <p:nvSpPr>
          <p:cNvPr id="7" name="Slide Number Placeholder 6"/>
          <p:cNvSpPr>
            <a:spLocks noGrp="1"/>
          </p:cNvSpPr>
          <p:nvPr>
            <p:ph type="sldNum" sz="quarter" idx="12"/>
          </p:nvPr>
        </p:nvSpPr>
        <p:spPr/>
        <p:txBody>
          <a:bodyPr/>
          <a:lstStyle/>
          <a:p>
            <a:fld id="{84C7A1F5-9CF3-2848-911D-24D9FAD6F03B}" type="slidenum">
              <a:rPr lang="en-US" smtClean="0"/>
              <a:t>‹#›</a:t>
            </a:fld>
            <a:endParaRPr lang="en-US"/>
          </a:p>
        </p:txBody>
      </p:sp>
    </p:spTree>
    <p:extLst>
      <p:ext uri="{BB962C8B-B14F-4D97-AF65-F5344CB8AC3E}">
        <p14:creationId xmlns:p14="http://schemas.microsoft.com/office/powerpoint/2010/main" val="34553663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fr-CH"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dirty="0" smtClean="0"/>
              <a:t>Click to edit Master subtitle style</a:t>
            </a:r>
            <a:endParaRPr lang="en-US" dirty="0"/>
          </a:p>
        </p:txBody>
      </p:sp>
      <p:sp>
        <p:nvSpPr>
          <p:cNvPr id="6" name="Slide Number Placeholder 5"/>
          <p:cNvSpPr>
            <a:spLocks noGrp="1"/>
          </p:cNvSpPr>
          <p:nvPr>
            <p:ph type="sldNum" sz="quarter" idx="12"/>
          </p:nvPr>
        </p:nvSpPr>
        <p:spPr/>
        <p:txBody>
          <a:bodyPr/>
          <a:lstStyle/>
          <a:p>
            <a:fld id="{84C7A1F5-9CF3-2848-911D-24D9FAD6F03B}" type="slidenum">
              <a:rPr lang="en-US" smtClean="0"/>
              <a:t>‹#›</a:t>
            </a:fld>
            <a:endParaRPr lang="en-US"/>
          </a:p>
        </p:txBody>
      </p:sp>
    </p:spTree>
    <p:extLst>
      <p:ext uri="{BB962C8B-B14F-4D97-AF65-F5344CB8AC3E}">
        <p14:creationId xmlns:p14="http://schemas.microsoft.com/office/powerpoint/2010/main" val="15312763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lang="en-US"/>
          </a:p>
        </p:txBody>
      </p:sp>
      <p:sp>
        <p:nvSpPr>
          <p:cNvPr id="3" name="Content Placeholder 2"/>
          <p:cNvSpPr>
            <a:spLocks noGrp="1"/>
          </p:cNvSpPr>
          <p:nvPr>
            <p:ph idx="1"/>
          </p:nvPr>
        </p:nvSpPr>
        <p:spPr/>
        <p:txBody>
          <a:body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6" name="Slide Number Placeholder 5"/>
          <p:cNvSpPr>
            <a:spLocks noGrp="1"/>
          </p:cNvSpPr>
          <p:nvPr>
            <p:ph type="sldNum" sz="quarter" idx="12"/>
          </p:nvPr>
        </p:nvSpPr>
        <p:spPr/>
        <p:txBody>
          <a:bodyPr/>
          <a:lstStyle/>
          <a:p>
            <a:fld id="{84C7A1F5-9CF3-2848-911D-24D9FAD6F03B}" type="slidenum">
              <a:rPr lang="en-US" smtClean="0"/>
              <a:t>‹#›</a:t>
            </a:fld>
            <a:endParaRPr lang="en-US"/>
          </a:p>
        </p:txBody>
      </p:sp>
    </p:spTree>
    <p:extLst>
      <p:ext uri="{BB962C8B-B14F-4D97-AF65-F5344CB8AC3E}">
        <p14:creationId xmlns:p14="http://schemas.microsoft.com/office/powerpoint/2010/main" val="1005050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fr-CH"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CH" dirty="0" smtClean="0"/>
              <a:t>Click to edit Master text styles</a:t>
            </a:r>
          </a:p>
        </p:txBody>
      </p:sp>
      <p:sp>
        <p:nvSpPr>
          <p:cNvPr id="6" name="Slide Number Placeholder 5"/>
          <p:cNvSpPr>
            <a:spLocks noGrp="1"/>
          </p:cNvSpPr>
          <p:nvPr>
            <p:ph type="sldNum" sz="quarter" idx="12"/>
          </p:nvPr>
        </p:nvSpPr>
        <p:spPr/>
        <p:txBody>
          <a:bodyPr/>
          <a:lstStyle/>
          <a:p>
            <a:fld id="{84C7A1F5-9CF3-2848-911D-24D9FAD6F03B}" type="slidenum">
              <a:rPr lang="en-US" smtClean="0"/>
              <a:t>‹#›</a:t>
            </a:fld>
            <a:endParaRPr lang="en-US"/>
          </a:p>
        </p:txBody>
      </p:sp>
    </p:spTree>
    <p:extLst>
      <p:ext uri="{BB962C8B-B14F-4D97-AF65-F5344CB8AC3E}">
        <p14:creationId xmlns:p14="http://schemas.microsoft.com/office/powerpoint/2010/main" val="39194815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7" name="Slide Number Placeholder 6"/>
          <p:cNvSpPr>
            <a:spLocks noGrp="1"/>
          </p:cNvSpPr>
          <p:nvPr>
            <p:ph type="sldNum" sz="quarter" idx="12"/>
          </p:nvPr>
        </p:nvSpPr>
        <p:spPr/>
        <p:txBody>
          <a:bodyPr/>
          <a:lstStyle/>
          <a:p>
            <a:fld id="{84C7A1F5-9CF3-2848-911D-24D9FAD6F03B}" type="slidenum">
              <a:rPr lang="en-US" smtClean="0"/>
              <a:t>‹#›</a:t>
            </a:fld>
            <a:endParaRPr lang="en-US"/>
          </a:p>
        </p:txBody>
      </p:sp>
    </p:spTree>
    <p:extLst>
      <p:ext uri="{BB962C8B-B14F-4D97-AF65-F5344CB8AC3E}">
        <p14:creationId xmlns:p14="http://schemas.microsoft.com/office/powerpoint/2010/main" val="24988097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CH" smtClean="0"/>
              <a:t>Click to edit Master title style</a:t>
            </a:r>
            <a:endParaRPr lang="en-US"/>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dirty="0"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5" name="Text Placeholder 4"/>
          <p:cNvSpPr>
            <a:spLocks noGrp="1"/>
          </p:cNvSpPr>
          <p:nvPr>
            <p:ph type="body" sz="quarter" idx="3"/>
          </p:nvPr>
        </p:nvSpPr>
        <p:spPr>
          <a:xfrm>
            <a:off x="4645027"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9" name="Slide Number Placeholder 8"/>
          <p:cNvSpPr>
            <a:spLocks noGrp="1"/>
          </p:cNvSpPr>
          <p:nvPr>
            <p:ph type="sldNum" sz="quarter" idx="12"/>
          </p:nvPr>
        </p:nvSpPr>
        <p:spPr/>
        <p:txBody>
          <a:bodyPr/>
          <a:lstStyle/>
          <a:p>
            <a:fld id="{84C7A1F5-9CF3-2848-911D-24D9FAD6F03B}" type="slidenum">
              <a:rPr lang="en-US" smtClean="0"/>
              <a:t>‹#›</a:t>
            </a:fld>
            <a:endParaRPr lang="en-US"/>
          </a:p>
        </p:txBody>
      </p:sp>
    </p:spTree>
    <p:extLst>
      <p:ext uri="{BB962C8B-B14F-4D97-AF65-F5344CB8AC3E}">
        <p14:creationId xmlns:p14="http://schemas.microsoft.com/office/powerpoint/2010/main" val="37466192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lang="en-US"/>
          </a:p>
        </p:txBody>
      </p:sp>
      <p:sp>
        <p:nvSpPr>
          <p:cNvPr id="5" name="Slide Number Placeholder 4"/>
          <p:cNvSpPr>
            <a:spLocks noGrp="1"/>
          </p:cNvSpPr>
          <p:nvPr>
            <p:ph type="sldNum" sz="quarter" idx="12"/>
          </p:nvPr>
        </p:nvSpPr>
        <p:spPr/>
        <p:txBody>
          <a:bodyPr/>
          <a:lstStyle/>
          <a:p>
            <a:fld id="{84C7A1F5-9CF3-2848-911D-24D9FAD6F03B}" type="slidenum">
              <a:rPr lang="en-US" smtClean="0"/>
              <a:t>‹#›</a:t>
            </a:fld>
            <a:endParaRPr lang="en-US"/>
          </a:p>
        </p:txBody>
      </p:sp>
    </p:spTree>
    <p:extLst>
      <p:ext uri="{BB962C8B-B14F-4D97-AF65-F5344CB8AC3E}">
        <p14:creationId xmlns:p14="http://schemas.microsoft.com/office/powerpoint/2010/main" val="6304451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4C7A1F5-9CF3-2848-911D-24D9FAD6F03B}" type="slidenum">
              <a:rPr lang="en-US" smtClean="0"/>
              <a:t>‹#›</a:t>
            </a:fld>
            <a:endParaRPr lang="en-US"/>
          </a:p>
        </p:txBody>
      </p:sp>
    </p:spTree>
    <p:extLst>
      <p:ext uri="{BB962C8B-B14F-4D97-AF65-F5344CB8AC3E}">
        <p14:creationId xmlns:p14="http://schemas.microsoft.com/office/powerpoint/2010/main" val="14140864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000" b="1"/>
            </a:lvl1pPr>
          </a:lstStyle>
          <a:p>
            <a:r>
              <a:rPr lang="fr-CH" smtClean="0"/>
              <a:t>Click to edit Master title style</a:t>
            </a:r>
            <a:endParaRPr lang="en-US"/>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Click to edit Master text styles</a:t>
            </a:r>
          </a:p>
        </p:txBody>
      </p:sp>
      <p:sp>
        <p:nvSpPr>
          <p:cNvPr id="7" name="Slide Number Placeholder 6"/>
          <p:cNvSpPr>
            <a:spLocks noGrp="1"/>
          </p:cNvSpPr>
          <p:nvPr>
            <p:ph type="sldNum" sz="quarter" idx="12"/>
          </p:nvPr>
        </p:nvSpPr>
        <p:spPr/>
        <p:txBody>
          <a:bodyPr/>
          <a:lstStyle/>
          <a:p>
            <a:fld id="{84C7A1F5-9CF3-2848-911D-24D9FAD6F03B}" type="slidenum">
              <a:rPr lang="en-US" smtClean="0"/>
              <a:t>‹#›</a:t>
            </a:fld>
            <a:endParaRPr lang="en-US"/>
          </a:p>
        </p:txBody>
      </p:sp>
    </p:spTree>
    <p:extLst>
      <p:ext uri="{BB962C8B-B14F-4D97-AF65-F5344CB8AC3E}">
        <p14:creationId xmlns:p14="http://schemas.microsoft.com/office/powerpoint/2010/main" val="14383355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fr-CH" dirty="0" smtClean="0"/>
              <a:t>Click to edit Master text styles</a:t>
            </a:r>
          </a:p>
          <a:p>
            <a:pPr lvl="1"/>
            <a:r>
              <a:rPr lang="fr-CH" dirty="0" smtClean="0"/>
              <a:t>Second level</a:t>
            </a:r>
          </a:p>
          <a:p>
            <a:pPr lvl="2"/>
            <a:r>
              <a:rPr lang="fr-CH" dirty="0" smtClean="0"/>
              <a:t>Third level</a:t>
            </a:r>
          </a:p>
          <a:p>
            <a:pPr lvl="3"/>
            <a:r>
              <a:rPr lang="fr-CH" dirty="0" smtClean="0"/>
              <a:t>Fourth level</a:t>
            </a:r>
          </a:p>
          <a:p>
            <a:pPr lvl="4"/>
            <a:r>
              <a:rPr lang="fr-CH" dirty="0" smtClean="0"/>
              <a:t>Fifth level</a:t>
            </a:r>
            <a:endParaRPr lang="en-US" dirty="0"/>
          </a:p>
        </p:txBody>
      </p:sp>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fr-CH" dirty="0" smtClean="0"/>
              <a:t>Click to edit Master title style</a:t>
            </a:r>
            <a:endParaRPr lang="en-US" dirty="0"/>
          </a:p>
        </p:txBody>
      </p:sp>
      <p:sp>
        <p:nvSpPr>
          <p:cNvPr id="6" name="Slide Number Placeholder 5"/>
          <p:cNvSpPr>
            <a:spLocks noGrp="1"/>
          </p:cNvSpPr>
          <p:nvPr>
            <p:ph type="sldNum" sz="quarter" idx="4"/>
          </p:nvPr>
        </p:nvSpPr>
        <p:spPr>
          <a:xfrm>
            <a:off x="4347048" y="6316161"/>
            <a:ext cx="449903" cy="365125"/>
          </a:xfrm>
          <a:prstGeom prst="rect">
            <a:avLst/>
          </a:prstGeom>
        </p:spPr>
        <p:txBody>
          <a:bodyPr vert="horz" lIns="91440" tIns="45720" rIns="91440" bIns="45720" rtlCol="0" anchor="ctr"/>
          <a:lstStyle>
            <a:lvl1pPr algn="ctr">
              <a:defRPr sz="800" b="1">
                <a:solidFill>
                  <a:schemeClr val="tx1"/>
                </a:solidFill>
              </a:defRPr>
            </a:lvl1pPr>
          </a:lstStyle>
          <a:p>
            <a:fld id="{84C7A1F5-9CF3-2848-911D-24D9FAD6F03B}" type="slidenum">
              <a:rPr lang="en-US" smtClean="0"/>
              <a:pPr/>
              <a:t>‹#›</a:t>
            </a:fld>
            <a:endParaRPr lang="en-US"/>
          </a:p>
        </p:txBody>
      </p:sp>
      <p:cxnSp>
        <p:nvCxnSpPr>
          <p:cNvPr id="15" name="Straight Connector 14"/>
          <p:cNvCxnSpPr/>
          <p:nvPr userDrawn="1"/>
        </p:nvCxnSpPr>
        <p:spPr>
          <a:xfrm>
            <a:off x="457200" y="6130708"/>
            <a:ext cx="82296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4" name="Picture 3" descr="ppt-TEDxCERN2016-banner.png"/>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0" y="6141437"/>
            <a:ext cx="9144000" cy="721801"/>
          </a:xfrm>
          <a:prstGeom prst="rect">
            <a:avLst/>
          </a:prstGeom>
        </p:spPr>
      </p:pic>
    </p:spTree>
    <p:extLst>
      <p:ext uri="{BB962C8B-B14F-4D97-AF65-F5344CB8AC3E}">
        <p14:creationId xmlns:p14="http://schemas.microsoft.com/office/powerpoint/2010/main" val="1888049776"/>
      </p:ext>
    </p:extLst>
  </p:cSld>
  <p:clrMap bg1="lt1" tx1="dk1" bg2="lt2" tx2="dk2" accent1="accent1" accent2="accent2" accent3="accent3" accent4="accent4" accent5="accent5" accent6="accent6" hlink="hlink" folHlink="folHlink"/>
  <p:sldLayoutIdLst>
    <p:sldLayoutId id="214748365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Lst>
  <p:hf hdr="0" ftr="0" dt="0"/>
  <p:txStyles>
    <p:titleStyle>
      <a:lvl1pPr algn="ctr" defTabSz="457200" rtl="0" eaLnBrk="1" latinLnBrk="0" hangingPunct="1">
        <a:spcBef>
          <a:spcPct val="0"/>
        </a:spcBef>
        <a:buNone/>
        <a:defRPr sz="4400" kern="1200">
          <a:solidFill>
            <a:schemeClr val="accent2"/>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912627" y="5056093"/>
            <a:ext cx="3482300" cy="892552"/>
          </a:xfrm>
          <a:prstGeom prst="rect">
            <a:avLst/>
          </a:prstGeom>
          <a:noFill/>
        </p:spPr>
        <p:txBody>
          <a:bodyPr wrap="none" rtlCol="0">
            <a:spAutoFit/>
          </a:bodyPr>
          <a:lstStyle/>
          <a:p>
            <a:pPr algn="ctr"/>
            <a:r>
              <a:rPr lang="fr-CH" sz="2400" b="1" dirty="0" err="1" smtClean="0">
                <a:latin typeface="Arial Black" panose="020B0A04020102020204" pitchFamily="34" charset="0"/>
              </a:rPr>
              <a:t>Ripples</a:t>
            </a:r>
            <a:r>
              <a:rPr lang="fr-CH" sz="2400" b="1" dirty="0" smtClean="0">
                <a:latin typeface="Arial Black" panose="020B0A04020102020204" pitchFamily="34" charset="0"/>
              </a:rPr>
              <a:t> of </a:t>
            </a:r>
            <a:r>
              <a:rPr lang="fr-CH" sz="2400" b="1" dirty="0" err="1" smtClean="0">
                <a:latin typeface="Arial Black" panose="020B0A04020102020204" pitchFamily="34" charset="0"/>
              </a:rPr>
              <a:t>Curiosity</a:t>
            </a:r>
            <a:endParaRPr lang="fr-CH" sz="2400" b="1" dirty="0" smtClean="0">
              <a:latin typeface="Arial Black" panose="020B0A04020102020204" pitchFamily="34" charset="0"/>
            </a:endParaRPr>
          </a:p>
          <a:p>
            <a:pPr algn="ctr"/>
            <a:r>
              <a:rPr lang="fr-CH" sz="2800" dirty="0"/>
              <a:t>	</a:t>
            </a:r>
            <a:r>
              <a:rPr lang="fr-CH" sz="2800" i="1" dirty="0" smtClean="0"/>
              <a:t>4th Edition</a:t>
            </a:r>
            <a:endParaRPr lang="fr-CH" sz="2800" i="1" dirty="0"/>
          </a:p>
        </p:txBody>
      </p:sp>
    </p:spTree>
    <p:extLst>
      <p:ext uri="{BB962C8B-B14F-4D97-AF65-F5344CB8AC3E}">
        <p14:creationId xmlns:p14="http://schemas.microsoft.com/office/powerpoint/2010/main" val="970175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44011" y="1478666"/>
            <a:ext cx="7905508" cy="4239228"/>
          </a:xfrm>
        </p:spPr>
        <p:txBody>
          <a:bodyPr>
            <a:normAutofit/>
          </a:bodyPr>
          <a:lstStyle/>
          <a:p>
            <a:pPr algn="just"/>
            <a:r>
              <a:rPr lang="en-US" sz="2000" b="1" dirty="0"/>
              <a:t>Samira Hayat </a:t>
            </a:r>
            <a:r>
              <a:rPr lang="en-US" sz="2000" dirty="0"/>
              <a:t>is a PhD student at University of Klagenfurt, where she has been part of the team that develops drone systems for the good. These systems should save lives in swarms. The autonomous drone system developed by Lakeside Labs and U Klagenfurt is one of «15 novel ideas for 2015» featured by the WIRED </a:t>
            </a:r>
            <a:r>
              <a:rPr lang="en-US" sz="2000" dirty="0" smtClean="0"/>
              <a:t>magazine.</a:t>
            </a:r>
          </a:p>
          <a:p>
            <a:pPr algn="just"/>
            <a:endParaRPr lang="en-US" sz="2000" dirty="0"/>
          </a:p>
          <a:p>
            <a:pPr algn="just"/>
            <a:endParaRPr lang="en-US" sz="2000" dirty="0"/>
          </a:p>
        </p:txBody>
      </p:sp>
      <p:sp>
        <p:nvSpPr>
          <p:cNvPr id="4" name="Slide Number Placeholder 3"/>
          <p:cNvSpPr>
            <a:spLocks noGrp="1"/>
          </p:cNvSpPr>
          <p:nvPr>
            <p:ph type="sldNum" sz="quarter" idx="12"/>
          </p:nvPr>
        </p:nvSpPr>
        <p:spPr/>
        <p:txBody>
          <a:bodyPr/>
          <a:lstStyle/>
          <a:p>
            <a:fld id="{84C7A1F5-9CF3-2848-911D-24D9FAD6F03B}" type="slidenum">
              <a:rPr lang="en-US" smtClean="0"/>
              <a:t>10</a:t>
            </a:fld>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47048" y="3345084"/>
            <a:ext cx="4177174" cy="2685326"/>
          </a:xfrm>
          <a:prstGeom prst="rect">
            <a:avLst/>
          </a:prstGeom>
        </p:spPr>
      </p:pic>
    </p:spTree>
    <p:extLst>
      <p:ext uri="{BB962C8B-B14F-4D97-AF65-F5344CB8AC3E}">
        <p14:creationId xmlns:p14="http://schemas.microsoft.com/office/powerpoint/2010/main" val="24356007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55585" y="1377387"/>
            <a:ext cx="7697163" cy="4261413"/>
          </a:xfrm>
        </p:spPr>
        <p:txBody>
          <a:bodyPr>
            <a:normAutofit/>
          </a:bodyPr>
          <a:lstStyle/>
          <a:p>
            <a:pPr algn="just"/>
            <a:r>
              <a:rPr lang="en-US" sz="2000" b="1" dirty="0"/>
              <a:t>Shannon </a:t>
            </a:r>
            <a:r>
              <a:rPr lang="en-US" sz="2000" b="1" dirty="0" err="1"/>
              <a:t>Dosemagen</a:t>
            </a:r>
            <a:r>
              <a:rPr lang="en-US" sz="2000" b="1" dirty="0"/>
              <a:t> </a:t>
            </a:r>
            <a:r>
              <a:rPr lang="en-US" sz="2000" dirty="0"/>
              <a:t>is Founder of Public lab, a community where you can learn how to investigate environmental concerns. Using inexpensive DIY techniques, they seek to change how </a:t>
            </a:r>
            <a:r>
              <a:rPr lang="en-US" sz="2000" dirty="0" smtClean="0"/>
              <a:t>people </a:t>
            </a:r>
            <a:r>
              <a:rPr lang="en-US" sz="2000" dirty="0"/>
              <a:t>see the world in environmental, social, and political terms</a:t>
            </a:r>
            <a:r>
              <a:rPr lang="en-US" sz="2000" dirty="0" smtClean="0"/>
              <a:t>.</a:t>
            </a:r>
          </a:p>
          <a:p>
            <a:pPr algn="just"/>
            <a:endParaRPr lang="en-US" sz="2000" dirty="0"/>
          </a:p>
          <a:p>
            <a:pPr algn="just"/>
            <a:endParaRPr lang="en-US" sz="2000" dirty="0"/>
          </a:p>
        </p:txBody>
      </p:sp>
      <p:sp>
        <p:nvSpPr>
          <p:cNvPr id="4" name="Slide Number Placeholder 3"/>
          <p:cNvSpPr>
            <a:spLocks noGrp="1"/>
          </p:cNvSpPr>
          <p:nvPr>
            <p:ph type="sldNum" sz="quarter" idx="12"/>
          </p:nvPr>
        </p:nvSpPr>
        <p:spPr/>
        <p:txBody>
          <a:bodyPr/>
          <a:lstStyle/>
          <a:p>
            <a:fld id="{84C7A1F5-9CF3-2848-911D-24D9FAD6F03B}" type="slidenum">
              <a:rPr lang="en-US" smtClean="0"/>
              <a:t>11</a:t>
            </a:fld>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24557" y="2728732"/>
            <a:ext cx="3880091" cy="2910068"/>
          </a:xfrm>
          <a:prstGeom prst="rect">
            <a:avLst/>
          </a:prstGeom>
        </p:spPr>
      </p:pic>
    </p:spTree>
    <p:extLst>
      <p:ext uri="{BB962C8B-B14F-4D97-AF65-F5344CB8AC3E}">
        <p14:creationId xmlns:p14="http://schemas.microsoft.com/office/powerpoint/2010/main" val="215239654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98653" y="868101"/>
            <a:ext cx="7592993" cy="4770699"/>
          </a:xfrm>
        </p:spPr>
        <p:txBody>
          <a:bodyPr>
            <a:normAutofit/>
          </a:bodyPr>
          <a:lstStyle/>
          <a:p>
            <a:pPr algn="just"/>
            <a:r>
              <a:rPr lang="en-US" sz="2000" b="1" dirty="0" err="1"/>
              <a:t>Brij</a:t>
            </a:r>
            <a:r>
              <a:rPr lang="en-US" sz="2000" b="1" dirty="0"/>
              <a:t> Kothari </a:t>
            </a:r>
            <a:r>
              <a:rPr lang="en-US" sz="2000" dirty="0"/>
              <a:t>is the founder of </a:t>
            </a:r>
            <a:r>
              <a:rPr lang="en-US" sz="2000" dirty="0" err="1"/>
              <a:t>PlanetRead</a:t>
            </a:r>
            <a:r>
              <a:rPr lang="en-US" sz="2000" dirty="0"/>
              <a:t>. He believes that “same-language subtitling”—providing subtitles for the lyrics of catchy Bollywood songs—offers valuable reading practice. </a:t>
            </a:r>
            <a:r>
              <a:rPr lang="en-US" sz="2000" dirty="0" err="1"/>
              <a:t>Brij</a:t>
            </a:r>
            <a:r>
              <a:rPr lang="en-US" sz="2000" dirty="0"/>
              <a:t> Kothari has leveraged the ubiquitous presence of television in rural India and the billion-strong Indian population’s voracious appetite for film songs to infuse reading practice into entertainment. By creating a technological tool devoid of any major infrastructural inputs and hence easily replicable, </a:t>
            </a:r>
            <a:r>
              <a:rPr lang="en-US" sz="2000" dirty="0" err="1"/>
              <a:t>Brij</a:t>
            </a:r>
            <a:r>
              <a:rPr lang="en-US" sz="2000" dirty="0"/>
              <a:t> has </a:t>
            </a:r>
            <a:r>
              <a:rPr lang="en-US" sz="2000" dirty="0" smtClean="0"/>
              <a:t>demonstrated </a:t>
            </a:r>
            <a:r>
              <a:rPr lang="en-US" sz="2000" dirty="0"/>
              <a:t>a model that can spread </a:t>
            </a:r>
            <a:r>
              <a:rPr lang="en-US" sz="2000" dirty="0" smtClean="0"/>
              <a:t>globally.</a:t>
            </a:r>
          </a:p>
          <a:p>
            <a:pPr algn="just"/>
            <a:endParaRPr lang="en-US" sz="2000" dirty="0"/>
          </a:p>
          <a:p>
            <a:pPr algn="just"/>
            <a:endParaRPr lang="en-US" sz="2000" dirty="0"/>
          </a:p>
        </p:txBody>
      </p:sp>
      <p:sp>
        <p:nvSpPr>
          <p:cNvPr id="4" name="Slide Number Placeholder 3"/>
          <p:cNvSpPr>
            <a:spLocks noGrp="1"/>
          </p:cNvSpPr>
          <p:nvPr>
            <p:ph type="sldNum" sz="quarter" idx="12"/>
          </p:nvPr>
        </p:nvSpPr>
        <p:spPr/>
        <p:txBody>
          <a:bodyPr/>
          <a:lstStyle/>
          <a:p>
            <a:fld id="{84C7A1F5-9CF3-2848-911D-24D9FAD6F03B}" type="slidenum">
              <a:rPr lang="en-US" smtClean="0"/>
              <a:t>12</a:t>
            </a:fld>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69599" y="3761704"/>
            <a:ext cx="4006300" cy="2233982"/>
          </a:xfrm>
          <a:prstGeom prst="rect">
            <a:avLst/>
          </a:prstGeom>
        </p:spPr>
      </p:pic>
    </p:spTree>
    <p:extLst>
      <p:ext uri="{BB962C8B-B14F-4D97-AF65-F5344CB8AC3E}">
        <p14:creationId xmlns:p14="http://schemas.microsoft.com/office/powerpoint/2010/main" val="13913846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52354" y="2045825"/>
            <a:ext cx="7546694" cy="3347977"/>
          </a:xfrm>
        </p:spPr>
        <p:txBody>
          <a:bodyPr>
            <a:normAutofit/>
          </a:bodyPr>
          <a:lstStyle/>
          <a:p>
            <a:pPr algn="just"/>
            <a:r>
              <a:rPr lang="en-US" dirty="0" smtClean="0"/>
              <a:t>Each </a:t>
            </a:r>
            <a:r>
              <a:rPr lang="en-US" dirty="0" err="1" smtClean="0"/>
              <a:t>TEDxCERN@WebcastPartner</a:t>
            </a:r>
            <a:r>
              <a:rPr lang="en-US" dirty="0" smtClean="0"/>
              <a:t> </a:t>
            </a:r>
            <a:r>
              <a:rPr lang="en-US" dirty="0"/>
              <a:t>will be an independently live-streamed event connected </a:t>
            </a:r>
            <a:r>
              <a:rPr lang="en-US" dirty="0" smtClean="0"/>
              <a:t>to </a:t>
            </a:r>
            <a:r>
              <a:rPr lang="en-US" dirty="0" err="1" smtClean="0"/>
              <a:t>TEDxCERN</a:t>
            </a:r>
            <a:r>
              <a:rPr lang="en-US" dirty="0"/>
              <a:t>. </a:t>
            </a:r>
            <a:endParaRPr lang="en-US" dirty="0" smtClean="0"/>
          </a:p>
          <a:p>
            <a:pPr algn="just"/>
            <a:endParaRPr lang="en-US" dirty="0" smtClean="0"/>
          </a:p>
          <a:p>
            <a:pPr algn="just"/>
            <a:r>
              <a:rPr lang="en-US" dirty="0" smtClean="0"/>
              <a:t>For </a:t>
            </a:r>
            <a:r>
              <a:rPr lang="en-US" dirty="0"/>
              <a:t>further </a:t>
            </a:r>
            <a:r>
              <a:rPr lang="en-US" dirty="0" smtClean="0"/>
              <a:t>information, </a:t>
            </a:r>
            <a:r>
              <a:rPr lang="en-US" dirty="0"/>
              <a:t>please contact </a:t>
            </a:r>
            <a:r>
              <a:rPr lang="en-US" dirty="0" smtClean="0"/>
              <a:t>me </a:t>
            </a:r>
            <a:r>
              <a:rPr lang="en-US" dirty="0"/>
              <a:t>at: valerie.seguin@cern.ch</a:t>
            </a:r>
          </a:p>
        </p:txBody>
      </p:sp>
      <p:sp>
        <p:nvSpPr>
          <p:cNvPr id="4" name="Slide Number Placeholder 3"/>
          <p:cNvSpPr>
            <a:spLocks noGrp="1"/>
          </p:cNvSpPr>
          <p:nvPr>
            <p:ph type="sldNum" sz="quarter" idx="12"/>
          </p:nvPr>
        </p:nvSpPr>
        <p:spPr/>
        <p:txBody>
          <a:bodyPr/>
          <a:lstStyle/>
          <a:p>
            <a:fld id="{84C7A1F5-9CF3-2848-911D-24D9FAD6F03B}" type="slidenum">
              <a:rPr lang="en-US" smtClean="0"/>
              <a:t>13</a:t>
            </a:fld>
            <a:endParaRPr lang="en-US"/>
          </a:p>
        </p:txBody>
      </p:sp>
    </p:spTree>
    <p:extLst>
      <p:ext uri="{BB962C8B-B14F-4D97-AF65-F5344CB8AC3E}">
        <p14:creationId xmlns:p14="http://schemas.microsoft.com/office/powerpoint/2010/main" val="22993954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4C7A1F5-9CF3-2848-911D-24D9FAD6F03B}" type="slidenum">
              <a:rPr lang="en-US" smtClean="0"/>
              <a:t>14</a:t>
            </a:fld>
            <a:endParaRPr lang="en-US"/>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1247775"/>
            <a:ext cx="5791200" cy="4362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65634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60401"/>
            <a:ext cx="7772400" cy="1470025"/>
          </a:xfrm>
        </p:spPr>
        <p:txBody>
          <a:bodyPr>
            <a:normAutofit/>
          </a:bodyPr>
          <a:lstStyle/>
          <a:p>
            <a:r>
              <a:rPr lang="en-US" sz="3800" dirty="0" smtClean="0"/>
              <a:t>Event details</a:t>
            </a:r>
            <a:endParaRPr lang="en-US" sz="3800" dirty="0"/>
          </a:p>
        </p:txBody>
      </p:sp>
      <p:sp>
        <p:nvSpPr>
          <p:cNvPr id="3" name="Subtitle 2"/>
          <p:cNvSpPr>
            <a:spLocks noGrp="1"/>
          </p:cNvSpPr>
          <p:nvPr>
            <p:ph type="subTitle" idx="1"/>
          </p:nvPr>
        </p:nvSpPr>
        <p:spPr>
          <a:xfrm>
            <a:off x="914400" y="2130426"/>
            <a:ext cx="7718612" cy="3611468"/>
          </a:xfrm>
        </p:spPr>
        <p:txBody>
          <a:bodyPr>
            <a:normAutofit lnSpcReduction="10000"/>
          </a:bodyPr>
          <a:lstStyle/>
          <a:p>
            <a:pPr algn="just"/>
            <a:r>
              <a:rPr lang="en-US" sz="2200" b="1" dirty="0" smtClean="0"/>
              <a:t>Date</a:t>
            </a:r>
            <a:r>
              <a:rPr lang="en-US" sz="2200" dirty="0" smtClean="0"/>
              <a:t>: 5 November 2016 from 14:00</a:t>
            </a:r>
          </a:p>
          <a:p>
            <a:pPr algn="just"/>
            <a:r>
              <a:rPr lang="en-US" sz="2200" b="1" dirty="0" smtClean="0"/>
              <a:t>Venue</a:t>
            </a:r>
            <a:r>
              <a:rPr lang="en-US" sz="2200" dirty="0" smtClean="0"/>
              <a:t>: Main auditorium at CERN (400 guests with satellite events worldwide)</a:t>
            </a:r>
          </a:p>
          <a:p>
            <a:pPr algn="just"/>
            <a:r>
              <a:rPr lang="en-US" sz="2200" b="1" dirty="0" smtClean="0"/>
              <a:t>Theme</a:t>
            </a:r>
            <a:r>
              <a:rPr lang="en-US" sz="2200" dirty="0" smtClean="0"/>
              <a:t>: Ripples of curiosity</a:t>
            </a:r>
          </a:p>
          <a:p>
            <a:pPr algn="just"/>
            <a:r>
              <a:rPr lang="en-US" sz="2200" b="1" dirty="0" smtClean="0"/>
              <a:t>Speakers</a:t>
            </a:r>
            <a:r>
              <a:rPr lang="en-US" sz="2200" dirty="0" smtClean="0"/>
              <a:t>: 12 people (topics </a:t>
            </a:r>
            <a:r>
              <a:rPr lang="fr-CH" sz="2400" dirty="0" err="1" smtClean="0"/>
              <a:t>ranging</a:t>
            </a:r>
            <a:r>
              <a:rPr lang="fr-CH" sz="2400" dirty="0"/>
              <a:t> </a:t>
            </a:r>
            <a:r>
              <a:rPr lang="en-US" sz="2400" dirty="0" smtClean="0"/>
              <a:t>from </a:t>
            </a:r>
            <a:r>
              <a:rPr lang="en-US" sz="2400" dirty="0"/>
              <a:t>physics and astronomy to life sciences and health, from artificial intelligence </a:t>
            </a:r>
            <a:r>
              <a:rPr lang="en-US" sz="2400" dirty="0" smtClean="0"/>
              <a:t>to energy</a:t>
            </a:r>
            <a:r>
              <a:rPr lang="en-US" sz="2400" dirty="0"/>
              <a:t>, from climate to </a:t>
            </a:r>
            <a:r>
              <a:rPr lang="en-US" sz="2400" dirty="0" smtClean="0"/>
              <a:t>education</a:t>
            </a:r>
            <a:r>
              <a:rPr lang="en-US" sz="2200" dirty="0" smtClean="0"/>
              <a:t>)</a:t>
            </a:r>
          </a:p>
          <a:p>
            <a:pPr algn="just"/>
            <a:r>
              <a:rPr lang="en-US" sz="2200" b="1" dirty="0" smtClean="0"/>
              <a:t>Focus</a:t>
            </a:r>
            <a:r>
              <a:rPr lang="en-US" sz="2200" dirty="0" smtClean="0"/>
              <a:t>: worldwide engagement from webcast partners (Institutes, universities, schools, science museums, etc.)</a:t>
            </a:r>
          </a:p>
          <a:p>
            <a:pPr algn="just">
              <a:spcBef>
                <a:spcPts val="0"/>
              </a:spcBef>
            </a:pPr>
            <a:r>
              <a:rPr lang="en-US" sz="2200" dirty="0" smtClean="0"/>
              <a:t>	</a:t>
            </a:r>
            <a:endParaRPr lang="en-US" sz="2200" dirty="0"/>
          </a:p>
        </p:txBody>
      </p:sp>
      <p:sp>
        <p:nvSpPr>
          <p:cNvPr id="4" name="Slide Number Placeholder 3"/>
          <p:cNvSpPr>
            <a:spLocks noGrp="1"/>
          </p:cNvSpPr>
          <p:nvPr>
            <p:ph type="sldNum" sz="quarter" idx="12"/>
          </p:nvPr>
        </p:nvSpPr>
        <p:spPr/>
        <p:txBody>
          <a:bodyPr/>
          <a:lstStyle/>
          <a:p>
            <a:fld id="{84C7A1F5-9CF3-2848-911D-24D9FAD6F03B}" type="slidenum">
              <a:rPr lang="en-US" smtClean="0"/>
              <a:t>2</a:t>
            </a:fld>
            <a:endParaRPr lang="en-US"/>
          </a:p>
        </p:txBody>
      </p:sp>
    </p:spTree>
    <p:extLst>
      <p:ext uri="{BB962C8B-B14F-4D97-AF65-F5344CB8AC3E}">
        <p14:creationId xmlns:p14="http://schemas.microsoft.com/office/powerpoint/2010/main" val="31526261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799" y="660401"/>
            <a:ext cx="8029937" cy="1470025"/>
          </a:xfrm>
        </p:spPr>
        <p:txBody>
          <a:bodyPr>
            <a:normAutofit/>
          </a:bodyPr>
          <a:lstStyle/>
          <a:p>
            <a:r>
              <a:rPr lang="en-US" sz="3800" dirty="0" smtClean="0"/>
              <a:t>Involvement for the webcast partner</a:t>
            </a:r>
            <a:endParaRPr lang="en-US" sz="3800" dirty="0"/>
          </a:p>
        </p:txBody>
      </p:sp>
      <p:sp>
        <p:nvSpPr>
          <p:cNvPr id="3" name="Subtitle 2"/>
          <p:cNvSpPr>
            <a:spLocks noGrp="1"/>
          </p:cNvSpPr>
          <p:nvPr>
            <p:ph type="subTitle" idx="1"/>
          </p:nvPr>
        </p:nvSpPr>
        <p:spPr>
          <a:xfrm>
            <a:off x="914400" y="2130426"/>
            <a:ext cx="7718612" cy="3611468"/>
          </a:xfrm>
        </p:spPr>
        <p:txBody>
          <a:bodyPr>
            <a:normAutofit/>
          </a:bodyPr>
          <a:lstStyle/>
          <a:p>
            <a:pPr algn="just"/>
            <a:r>
              <a:rPr lang="en-US" sz="2200" b="1" dirty="0" smtClean="0"/>
              <a:t>5 simple steps:</a:t>
            </a:r>
          </a:p>
          <a:p>
            <a:pPr algn="just"/>
            <a:endParaRPr lang="en-US" sz="2200" b="1" dirty="0" smtClean="0"/>
          </a:p>
          <a:p>
            <a:pPr marL="342900" indent="-342900" algn="just">
              <a:spcBef>
                <a:spcPts val="0"/>
              </a:spcBef>
              <a:buFont typeface="Wingdings" panose="05000000000000000000" pitchFamily="2" charset="2"/>
              <a:buChar char="§"/>
            </a:pPr>
            <a:r>
              <a:rPr lang="en-US" sz="2200" dirty="0" smtClean="0"/>
              <a:t>Book a room where you can hold the webcast event;</a:t>
            </a:r>
          </a:p>
          <a:p>
            <a:pPr marL="342900" indent="-342900" algn="just">
              <a:spcBef>
                <a:spcPts val="0"/>
              </a:spcBef>
              <a:buFont typeface="Wingdings" panose="05000000000000000000" pitchFamily="2" charset="2"/>
              <a:buChar char="§"/>
            </a:pPr>
            <a:r>
              <a:rPr lang="en-US" sz="2200" dirty="0" smtClean="0"/>
              <a:t>Invite people in your community with whom you can engage in constructive dialogue;</a:t>
            </a:r>
          </a:p>
          <a:p>
            <a:pPr marL="342900" indent="-342900" algn="just">
              <a:spcBef>
                <a:spcPts val="0"/>
              </a:spcBef>
              <a:buFont typeface="Wingdings" panose="05000000000000000000" pitchFamily="2" charset="2"/>
              <a:buChar char="§"/>
            </a:pPr>
            <a:r>
              <a:rPr lang="en-US" sz="2200" dirty="0" smtClean="0"/>
              <a:t>Promote the event in your community by using </a:t>
            </a:r>
            <a:r>
              <a:rPr lang="en-US" sz="2200" dirty="0" err="1" smtClean="0"/>
              <a:t>TEDxCERN</a:t>
            </a:r>
            <a:r>
              <a:rPr lang="en-US" sz="2200" dirty="0" smtClean="0"/>
              <a:t> posters and press release templates provided by CERN;</a:t>
            </a:r>
          </a:p>
          <a:p>
            <a:pPr marL="342900" indent="-342900" algn="just">
              <a:spcBef>
                <a:spcPts val="0"/>
              </a:spcBef>
              <a:buFont typeface="Wingdings" panose="05000000000000000000" pitchFamily="2" charset="2"/>
              <a:buChar char="§"/>
            </a:pPr>
            <a:r>
              <a:rPr lang="en-US" sz="2200" dirty="0" smtClean="0"/>
              <a:t>Organize a reception after the event;</a:t>
            </a:r>
          </a:p>
          <a:p>
            <a:pPr marL="342900" indent="-342900" algn="just">
              <a:spcBef>
                <a:spcPts val="0"/>
              </a:spcBef>
              <a:buFont typeface="Wingdings" panose="05000000000000000000" pitchFamily="2" charset="2"/>
              <a:buChar char="§"/>
            </a:pPr>
            <a:r>
              <a:rPr lang="en-US" sz="2200" dirty="0" smtClean="0"/>
              <a:t>Send us photos/videos of your event.	</a:t>
            </a:r>
            <a:endParaRPr lang="en-US" sz="2200" dirty="0"/>
          </a:p>
        </p:txBody>
      </p:sp>
      <p:sp>
        <p:nvSpPr>
          <p:cNvPr id="4" name="Slide Number Placeholder 3"/>
          <p:cNvSpPr>
            <a:spLocks noGrp="1"/>
          </p:cNvSpPr>
          <p:nvPr>
            <p:ph type="sldNum" sz="quarter" idx="12"/>
          </p:nvPr>
        </p:nvSpPr>
        <p:spPr/>
        <p:txBody>
          <a:bodyPr/>
          <a:lstStyle/>
          <a:p>
            <a:fld id="{84C7A1F5-9CF3-2848-911D-24D9FAD6F03B}" type="slidenum">
              <a:rPr lang="en-US" smtClean="0"/>
              <a:t>3</a:t>
            </a:fld>
            <a:endParaRPr lang="en-US"/>
          </a:p>
        </p:txBody>
      </p:sp>
    </p:spTree>
    <p:extLst>
      <p:ext uri="{BB962C8B-B14F-4D97-AF65-F5344CB8AC3E}">
        <p14:creationId xmlns:p14="http://schemas.microsoft.com/office/powerpoint/2010/main" val="23309261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8766" y="799168"/>
            <a:ext cx="7772400" cy="1217892"/>
          </a:xfrm>
        </p:spPr>
        <p:txBody>
          <a:bodyPr/>
          <a:lstStyle/>
          <a:p>
            <a:r>
              <a:rPr lang="en-US" dirty="0" smtClean="0"/>
              <a:t>Speakers</a:t>
            </a:r>
            <a:endParaRPr lang="en-US" dirty="0"/>
          </a:p>
        </p:txBody>
      </p:sp>
      <p:sp>
        <p:nvSpPr>
          <p:cNvPr id="3" name="Subtitle 2"/>
          <p:cNvSpPr>
            <a:spLocks noGrp="1"/>
          </p:cNvSpPr>
          <p:nvPr>
            <p:ph type="subTitle" idx="1"/>
          </p:nvPr>
        </p:nvSpPr>
        <p:spPr>
          <a:xfrm>
            <a:off x="608766" y="2017060"/>
            <a:ext cx="8024245" cy="3015503"/>
          </a:xfrm>
        </p:spPr>
        <p:txBody>
          <a:bodyPr>
            <a:noAutofit/>
          </a:bodyPr>
          <a:lstStyle/>
          <a:p>
            <a:pPr algn="just"/>
            <a:r>
              <a:rPr lang="en-US" sz="1600" b="1" dirty="0"/>
              <a:t>Gary F. Marcus</a:t>
            </a:r>
            <a:r>
              <a:rPr lang="en-US" sz="1600" dirty="0"/>
              <a:t> is a professor of psychology and neural science at NYU and CEO and co-founder of the recently-formed Geometric Intelligence, Inc. His research on language, computation, artificial intelligence, and cognitive development has been published widely in leading journals such as Science and Nature. He is also the author of four books including The Algebraic Mind, Kluge: The Haphazard Evolution of the Human Mind, and The New York Times Bestseller Guitar Zero. He contributes frequently to the </a:t>
            </a:r>
            <a:r>
              <a:rPr lang="en-US" sz="1600" dirty="0" err="1"/>
              <a:t>The</a:t>
            </a:r>
            <a:r>
              <a:rPr lang="en-US" sz="1600" dirty="0"/>
              <a:t> New Yorker and The New York Times. He is an avid critic of connectionism and deep-learning fever in AI. </a:t>
            </a:r>
            <a:endParaRPr lang="en-US" sz="1600" dirty="0" smtClean="0"/>
          </a:p>
          <a:p>
            <a:pPr algn="just"/>
            <a:endParaRPr lang="en-US" sz="1600" dirty="0"/>
          </a:p>
          <a:p>
            <a:pPr algn="just"/>
            <a:endParaRPr lang="en-US" sz="1600" b="1" dirty="0"/>
          </a:p>
        </p:txBody>
      </p:sp>
      <p:sp>
        <p:nvSpPr>
          <p:cNvPr id="4" name="Slide Number Placeholder 3"/>
          <p:cNvSpPr>
            <a:spLocks noGrp="1"/>
          </p:cNvSpPr>
          <p:nvPr>
            <p:ph type="sldNum" sz="quarter" idx="12"/>
          </p:nvPr>
        </p:nvSpPr>
        <p:spPr/>
        <p:txBody>
          <a:bodyPr/>
          <a:lstStyle/>
          <a:p>
            <a:fld id="{84C7A1F5-9CF3-2848-911D-24D9FAD6F03B}" type="slidenum">
              <a:rPr lang="en-US" smtClean="0"/>
              <a:t>4</a:t>
            </a:fld>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40349" y="4143935"/>
            <a:ext cx="1836420" cy="1905000"/>
          </a:xfrm>
          <a:prstGeom prst="rect">
            <a:avLst/>
          </a:prstGeom>
        </p:spPr>
      </p:pic>
    </p:spTree>
    <p:extLst>
      <p:ext uri="{BB962C8B-B14F-4D97-AF65-F5344CB8AC3E}">
        <p14:creationId xmlns:p14="http://schemas.microsoft.com/office/powerpoint/2010/main" val="41245889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4C7A1F5-9CF3-2848-911D-24D9FAD6F03B}" type="slidenum">
              <a:rPr lang="en-US" smtClean="0"/>
              <a:t>5</a:t>
            </a:fld>
            <a:endParaRPr lang="en-US"/>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91317" y="3794885"/>
            <a:ext cx="3724836" cy="2199981"/>
          </a:xfrm>
          <a:prstGeom prst="rect">
            <a:avLst/>
          </a:prstGeom>
        </p:spPr>
      </p:pic>
      <p:sp>
        <p:nvSpPr>
          <p:cNvPr id="8" name="Subtitle 7"/>
          <p:cNvSpPr>
            <a:spLocks noGrp="1"/>
          </p:cNvSpPr>
          <p:nvPr>
            <p:ph type="subTitle" idx="1"/>
          </p:nvPr>
        </p:nvSpPr>
        <p:spPr>
          <a:xfrm>
            <a:off x="1371600" y="981636"/>
            <a:ext cx="6400800" cy="2487706"/>
          </a:xfrm>
        </p:spPr>
        <p:txBody>
          <a:bodyPr>
            <a:normAutofit fontScale="55000" lnSpcReduction="20000"/>
          </a:bodyPr>
          <a:lstStyle/>
          <a:p>
            <a:pPr algn="just"/>
            <a:r>
              <a:rPr lang="en-US" b="1" dirty="0"/>
              <a:t>Jun Wang </a:t>
            </a:r>
            <a:r>
              <a:rPr lang="en-US" dirty="0"/>
              <a:t>is one of China’s most famous scientists. Wang has led BGI, the genome-sequencing powerhouse since 2007, when it stopped using the name Beijing Genomics Institute and moved its headquarters to Shenzhen. He now plans to devote himself to a new “lifetime project” of creating an AI health-monitoring system that would identify relationships between individual human genomic data, physiological traits (phenotypes) and lifestyle choices in order to provide advice on healthier living and to predict, and prevent, disease.</a:t>
            </a:r>
            <a:endParaRPr lang="fr-CH" dirty="0"/>
          </a:p>
        </p:txBody>
      </p:sp>
    </p:spTree>
    <p:extLst>
      <p:ext uri="{BB962C8B-B14F-4D97-AF65-F5344CB8AC3E}">
        <p14:creationId xmlns:p14="http://schemas.microsoft.com/office/powerpoint/2010/main" val="25954201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1075765"/>
            <a:ext cx="7167282" cy="4563035"/>
          </a:xfrm>
        </p:spPr>
        <p:txBody>
          <a:bodyPr>
            <a:normAutofit/>
          </a:bodyPr>
          <a:lstStyle/>
          <a:p>
            <a:pPr algn="just"/>
            <a:r>
              <a:rPr lang="en-US" sz="2000" b="1" dirty="0"/>
              <a:t>Dennis Lo </a:t>
            </a:r>
            <a:r>
              <a:rPr lang="en-US" sz="2000" dirty="0"/>
              <a:t>directs the Li </a:t>
            </a:r>
            <a:r>
              <a:rPr lang="en-US" sz="2000" dirty="0" err="1"/>
              <a:t>Ka</a:t>
            </a:r>
            <a:r>
              <a:rPr lang="en-US" sz="2000" dirty="0"/>
              <a:t> </a:t>
            </a:r>
            <a:r>
              <a:rPr lang="en-US" sz="2000" dirty="0" err="1"/>
              <a:t>Shing</a:t>
            </a:r>
            <a:r>
              <a:rPr lang="en-US" sz="2000" dirty="0"/>
              <a:t> Institute of Health Sciences at the Chinese University of Hong Kong. After 22 years of persistent research, Dennis Lo succeeded in decoding a fetal genetic blueprint found within maternal blood. The advance is already saving lives by allowing pregnant women to be noninvasively screened for genetic abnormalities in fetuses they carry. Lo is currently working on developing a plasma DNA-based test that can be used to detect different types of cancer</a:t>
            </a:r>
            <a:r>
              <a:rPr lang="en-US" sz="2000" dirty="0" smtClean="0"/>
              <a:t>.</a:t>
            </a:r>
          </a:p>
          <a:p>
            <a:pPr algn="just"/>
            <a:endParaRPr lang="en-US" sz="2000" dirty="0"/>
          </a:p>
          <a:p>
            <a:pPr algn="just"/>
            <a:endParaRPr lang="en-US" sz="2000" dirty="0"/>
          </a:p>
        </p:txBody>
      </p:sp>
      <p:sp>
        <p:nvSpPr>
          <p:cNvPr id="4" name="Slide Number Placeholder 3"/>
          <p:cNvSpPr>
            <a:spLocks noGrp="1"/>
          </p:cNvSpPr>
          <p:nvPr>
            <p:ph type="sldNum" sz="quarter" idx="12"/>
          </p:nvPr>
        </p:nvSpPr>
        <p:spPr/>
        <p:txBody>
          <a:bodyPr/>
          <a:lstStyle/>
          <a:p>
            <a:fld id="{84C7A1F5-9CF3-2848-911D-24D9FAD6F03B}" type="slidenum">
              <a:rPr lang="en-US" smtClean="0"/>
              <a:t>6</a:t>
            </a:fld>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96951" y="3843169"/>
            <a:ext cx="3505200" cy="2103120"/>
          </a:xfrm>
          <a:prstGeom prst="rect">
            <a:avLst/>
          </a:prstGeom>
        </p:spPr>
      </p:pic>
    </p:spTree>
    <p:extLst>
      <p:ext uri="{BB962C8B-B14F-4D97-AF65-F5344CB8AC3E}">
        <p14:creationId xmlns:p14="http://schemas.microsoft.com/office/powerpoint/2010/main" val="20936058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74059" y="1129553"/>
            <a:ext cx="7651376" cy="4571999"/>
          </a:xfrm>
        </p:spPr>
        <p:txBody>
          <a:bodyPr>
            <a:normAutofit/>
          </a:bodyPr>
          <a:lstStyle/>
          <a:p>
            <a:pPr algn="just"/>
            <a:r>
              <a:rPr lang="en-US" sz="2000" b="1" dirty="0">
                <a:latin typeface="+mj-lt"/>
              </a:rPr>
              <a:t>Sheila Rowan </a:t>
            </a:r>
            <a:r>
              <a:rPr lang="en-US" sz="2000" dirty="0">
                <a:latin typeface="+mj-lt"/>
              </a:rPr>
              <a:t>is the director of the Institute for Gravitational Research at University of Glasgow and a contributor to the LIGO observatory, the world’s largest gravitational wave observatory and a cutting edge physics experiment. For the first time, scientists have observed ripples in the fabric of </a:t>
            </a:r>
            <a:r>
              <a:rPr lang="en-US" sz="2000" dirty="0" err="1">
                <a:latin typeface="+mj-lt"/>
              </a:rPr>
              <a:t>spacetime</a:t>
            </a:r>
            <a:r>
              <a:rPr lang="en-US" sz="2000" dirty="0">
                <a:latin typeface="+mj-lt"/>
              </a:rPr>
              <a:t> called gravitational waves, arriving at the earth from a cataclysmic event in the distant universe. This confirms a major prediction of Albert Einstein’s 1915 general theory of relativity and opens an unprecedented new window onto the cosmos</a:t>
            </a:r>
            <a:r>
              <a:rPr lang="en-US" sz="2000" dirty="0" smtClean="0">
                <a:latin typeface="+mj-lt"/>
              </a:rPr>
              <a:t>.</a:t>
            </a:r>
          </a:p>
          <a:p>
            <a:pPr algn="just"/>
            <a:endParaRPr lang="en-US" sz="2000" dirty="0">
              <a:latin typeface="+mj-lt"/>
            </a:endParaRPr>
          </a:p>
          <a:p>
            <a:pPr algn="just"/>
            <a:endParaRPr lang="en-US" sz="2000" dirty="0">
              <a:latin typeface="+mj-lt"/>
            </a:endParaRPr>
          </a:p>
        </p:txBody>
      </p:sp>
      <p:sp>
        <p:nvSpPr>
          <p:cNvPr id="4" name="Slide Number Placeholder 3"/>
          <p:cNvSpPr>
            <a:spLocks noGrp="1"/>
          </p:cNvSpPr>
          <p:nvPr>
            <p:ph type="sldNum" sz="quarter" idx="12"/>
          </p:nvPr>
        </p:nvSpPr>
        <p:spPr/>
        <p:txBody>
          <a:bodyPr/>
          <a:lstStyle/>
          <a:p>
            <a:fld id="{84C7A1F5-9CF3-2848-911D-24D9FAD6F03B}" type="slidenum">
              <a:rPr lang="en-US" smtClean="0"/>
              <a:t>7</a:t>
            </a:fld>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8483" y="4034117"/>
            <a:ext cx="2877668" cy="1918445"/>
          </a:xfrm>
          <a:prstGeom prst="rect">
            <a:avLst/>
          </a:prstGeom>
        </p:spPr>
      </p:pic>
    </p:spTree>
    <p:extLst>
      <p:ext uri="{BB962C8B-B14F-4D97-AF65-F5344CB8AC3E}">
        <p14:creationId xmlns:p14="http://schemas.microsoft.com/office/powerpoint/2010/main" val="36193689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58907" y="739588"/>
            <a:ext cx="7866528" cy="4899212"/>
          </a:xfrm>
        </p:spPr>
        <p:txBody>
          <a:bodyPr>
            <a:normAutofit/>
          </a:bodyPr>
          <a:lstStyle/>
          <a:p>
            <a:pPr algn="just"/>
            <a:r>
              <a:rPr lang="en-US" sz="2000" b="1" dirty="0">
                <a:latin typeface="+mj-lt"/>
              </a:rPr>
              <a:t>Laura </a:t>
            </a:r>
            <a:r>
              <a:rPr lang="en-US" sz="2000" b="1" dirty="0" err="1">
                <a:latin typeface="+mj-lt"/>
              </a:rPr>
              <a:t>Baudis</a:t>
            </a:r>
            <a:r>
              <a:rPr lang="en-US" sz="2000" b="1" dirty="0">
                <a:latin typeface="+mj-lt"/>
              </a:rPr>
              <a:t> </a:t>
            </a:r>
            <a:r>
              <a:rPr lang="en-US" sz="2000" dirty="0">
                <a:latin typeface="+mj-lt"/>
              </a:rPr>
              <a:t>is a professor at the </a:t>
            </a:r>
            <a:r>
              <a:rPr lang="en-US" sz="2000" dirty="0" err="1">
                <a:latin typeface="+mj-lt"/>
              </a:rPr>
              <a:t>Physik</a:t>
            </a:r>
            <a:r>
              <a:rPr lang="en-US" sz="2000" dirty="0">
                <a:latin typeface="+mj-lt"/>
              </a:rPr>
              <a:t> </a:t>
            </a:r>
            <a:r>
              <a:rPr lang="en-US" sz="2000" dirty="0" err="1">
                <a:latin typeface="+mj-lt"/>
              </a:rPr>
              <a:t>Institut</a:t>
            </a:r>
            <a:r>
              <a:rPr lang="en-US" sz="2000" dirty="0">
                <a:latin typeface="+mj-lt"/>
              </a:rPr>
              <a:t> at the university of Zurich and a specialist in dark matter</a:t>
            </a:r>
            <a:r>
              <a:rPr lang="en-US" sz="2000" dirty="0" smtClean="0">
                <a:latin typeface="+mj-lt"/>
              </a:rPr>
              <a:t>..</a:t>
            </a:r>
          </a:p>
          <a:p>
            <a:pPr algn="just"/>
            <a:endParaRPr lang="en-US" sz="2000" dirty="0">
              <a:latin typeface="+mj-lt"/>
            </a:endParaRPr>
          </a:p>
          <a:p>
            <a:pPr algn="just"/>
            <a:endParaRPr lang="en-US" sz="2000" dirty="0">
              <a:latin typeface="+mj-lt"/>
            </a:endParaRPr>
          </a:p>
        </p:txBody>
      </p:sp>
      <p:sp>
        <p:nvSpPr>
          <p:cNvPr id="4" name="Slide Number Placeholder 3"/>
          <p:cNvSpPr>
            <a:spLocks noGrp="1"/>
          </p:cNvSpPr>
          <p:nvPr>
            <p:ph type="sldNum" sz="quarter" idx="12"/>
          </p:nvPr>
        </p:nvSpPr>
        <p:spPr/>
        <p:txBody>
          <a:bodyPr/>
          <a:lstStyle/>
          <a:p>
            <a:fld id="{84C7A1F5-9CF3-2848-911D-24D9FAD6F03B}" type="slidenum">
              <a:rPr lang="en-US" smtClean="0"/>
              <a:t>8</a:t>
            </a:fld>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4051" y="1758250"/>
            <a:ext cx="6275208" cy="3529805"/>
          </a:xfrm>
          <a:prstGeom prst="rect">
            <a:avLst/>
          </a:prstGeom>
        </p:spPr>
      </p:pic>
    </p:spTree>
    <p:extLst>
      <p:ext uri="{BB962C8B-B14F-4D97-AF65-F5344CB8AC3E}">
        <p14:creationId xmlns:p14="http://schemas.microsoft.com/office/powerpoint/2010/main" val="4581956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26142" y="968188"/>
            <a:ext cx="7651376" cy="4773706"/>
          </a:xfrm>
        </p:spPr>
        <p:txBody>
          <a:bodyPr>
            <a:normAutofit/>
          </a:bodyPr>
          <a:lstStyle/>
          <a:p>
            <a:pPr algn="just"/>
            <a:r>
              <a:rPr lang="en-US" sz="2000" b="1" dirty="0"/>
              <a:t>Michael </a:t>
            </a:r>
            <a:r>
              <a:rPr lang="en-US" sz="2000" b="1" dirty="0" err="1"/>
              <a:t>Grätzel</a:t>
            </a:r>
            <a:r>
              <a:rPr lang="en-US" sz="2000" b="1" dirty="0"/>
              <a:t> </a:t>
            </a:r>
            <a:r>
              <a:rPr lang="en-US" sz="2000" dirty="0"/>
              <a:t>is the world’s leading expert on dye-sensitized solar cells, after all, he invented it. His lab’s work on that topic crossed </a:t>
            </a:r>
            <a:r>
              <a:rPr lang="en-US" sz="2000" dirty="0" err="1"/>
              <a:t>CleanTechnica’s</a:t>
            </a:r>
            <a:r>
              <a:rPr lang="en-US" sz="2000" dirty="0"/>
              <a:t> radar back in 2011, when it seemed that the work would lead to “solar skyscrapers” and other building-integrated solar applications, as well as consumer products. You can find dye-sensitized solar cells in many commercial applications today, including a showcase installation in Switzerland, where transparent solar panels form a facade for the new </a:t>
            </a:r>
            <a:r>
              <a:rPr lang="en-US" sz="2000" dirty="0" err="1"/>
              <a:t>SwissTech</a:t>
            </a:r>
            <a:r>
              <a:rPr lang="en-US" sz="2000" dirty="0"/>
              <a:t> Convention Center on the EPFL campus</a:t>
            </a:r>
            <a:r>
              <a:rPr lang="en-US" sz="2000" dirty="0" smtClean="0"/>
              <a:t>.</a:t>
            </a:r>
          </a:p>
          <a:p>
            <a:pPr algn="just"/>
            <a:endParaRPr lang="en-US" sz="2000" dirty="0"/>
          </a:p>
          <a:p>
            <a:pPr algn="just"/>
            <a:endParaRPr lang="en-US" sz="2000" dirty="0"/>
          </a:p>
        </p:txBody>
      </p:sp>
      <p:sp>
        <p:nvSpPr>
          <p:cNvPr id="4" name="Slide Number Placeholder 3"/>
          <p:cNvSpPr>
            <a:spLocks noGrp="1"/>
          </p:cNvSpPr>
          <p:nvPr>
            <p:ph type="sldNum" sz="quarter" idx="12"/>
          </p:nvPr>
        </p:nvSpPr>
        <p:spPr/>
        <p:txBody>
          <a:bodyPr/>
          <a:lstStyle/>
          <a:p>
            <a:fld id="{84C7A1F5-9CF3-2848-911D-24D9FAD6F03B}" type="slidenum">
              <a:rPr lang="en-US" smtClean="0"/>
              <a:t>9</a:t>
            </a:fld>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74367" y="3897082"/>
            <a:ext cx="3604762" cy="2206836"/>
          </a:xfrm>
          <a:prstGeom prst="rect">
            <a:avLst/>
          </a:prstGeom>
        </p:spPr>
      </p:pic>
    </p:spTree>
    <p:extLst>
      <p:ext uri="{BB962C8B-B14F-4D97-AF65-F5344CB8AC3E}">
        <p14:creationId xmlns:p14="http://schemas.microsoft.com/office/powerpoint/2010/main" val="212419220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TEDxCERN">
      <a:dk1>
        <a:sysClr val="windowText" lastClr="000000"/>
      </a:dk1>
      <a:lt1>
        <a:sysClr val="window" lastClr="FFFFFF"/>
      </a:lt1>
      <a:dk2>
        <a:srgbClr val="425570"/>
      </a:dk2>
      <a:lt2>
        <a:srgbClr val="DBEEEE"/>
      </a:lt2>
      <a:accent1>
        <a:srgbClr val="E62B1E"/>
      </a:accent1>
      <a:accent2>
        <a:srgbClr val="D31216"/>
      </a:accent2>
      <a:accent3>
        <a:srgbClr val="BA1C1C"/>
      </a:accent3>
      <a:accent4>
        <a:srgbClr val="A81919"/>
      </a:accent4>
      <a:accent5>
        <a:srgbClr val="3E404F"/>
      </a:accent5>
      <a:accent6>
        <a:srgbClr val="FFFFFF"/>
      </a:accent6>
      <a:hlink>
        <a:srgbClr val="FFFFFF"/>
      </a:hlink>
      <a:folHlink>
        <a:srgbClr val="FFFFF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372</TotalTime>
  <Words>858</Words>
  <Application>Microsoft Office PowerPoint</Application>
  <PresentationFormat>On-screen Show (4:3)</PresentationFormat>
  <Paragraphs>43</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PowerPoint Presentation</vt:lpstr>
      <vt:lpstr>Event details</vt:lpstr>
      <vt:lpstr>Involvement for the webcast partner</vt:lpstr>
      <vt:lpstr>Speakers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New user</dc:creator>
  <cp:lastModifiedBy>Valerie</cp:lastModifiedBy>
  <cp:revision>33</cp:revision>
  <dcterms:created xsi:type="dcterms:W3CDTF">2016-05-13T08:40:21Z</dcterms:created>
  <dcterms:modified xsi:type="dcterms:W3CDTF">2016-05-21T06:52:07Z</dcterms:modified>
</cp:coreProperties>
</file>