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3" r:id="rId4"/>
    <p:sldId id="277" r:id="rId5"/>
    <p:sldId id="298" r:id="rId6"/>
    <p:sldId id="274" r:id="rId7"/>
    <p:sldId id="303" r:id="rId8"/>
    <p:sldId id="279" r:id="rId9"/>
    <p:sldId id="299" r:id="rId10"/>
    <p:sldId id="281" r:id="rId11"/>
    <p:sldId id="283" r:id="rId12"/>
    <p:sldId id="308" r:id="rId13"/>
    <p:sldId id="309" r:id="rId14"/>
    <p:sldId id="310" r:id="rId15"/>
    <p:sldId id="311" r:id="rId16"/>
    <p:sldId id="312" r:id="rId17"/>
    <p:sldId id="307" r:id="rId18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0CC6DE"/>
    <a:srgbClr val="85C714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4660"/>
  </p:normalViewPr>
  <p:slideViewPr>
    <p:cSldViewPr snapToObjects="1">
      <p:cViewPr varScale="1">
        <p:scale>
          <a:sx n="106" d="100"/>
          <a:sy n="106" d="100"/>
        </p:scale>
        <p:origin x="1860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1_Dokumente\01%20International%20Masterclasses\12%20Masterclasses%202016\Evaluation%20IMC16_201605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socher:Downloads:MasterclassesErgebnis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080823915452964E-2"/>
          <c:y val="0.27148951752007539"/>
          <c:w val="0.90286351706036749"/>
          <c:h val="0.63719743365412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Tabelle1!$E$24</c:f>
              <c:strCache>
                <c:ptCount val="1"/>
                <c:pt idx="0">
                  <c:v>numbers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Tabelle1!$D$25:$D$43</c:f>
              <c:strCache>
                <c:ptCount val="19"/>
                <c:pt idx="0">
                  <c:v>011-020</c:v>
                </c:pt>
                <c:pt idx="1">
                  <c:v>021-030</c:v>
                </c:pt>
                <c:pt idx="2">
                  <c:v>031-040</c:v>
                </c:pt>
                <c:pt idx="3">
                  <c:v>041-050</c:v>
                </c:pt>
                <c:pt idx="4">
                  <c:v>051-060</c:v>
                </c:pt>
                <c:pt idx="5">
                  <c:v>061-070</c:v>
                </c:pt>
                <c:pt idx="6">
                  <c:v>071-080</c:v>
                </c:pt>
                <c:pt idx="7">
                  <c:v>081-090</c:v>
                </c:pt>
                <c:pt idx="8">
                  <c:v>091-100</c:v>
                </c:pt>
                <c:pt idx="9">
                  <c:v>101-110</c:v>
                </c:pt>
                <c:pt idx="10">
                  <c:v>111-120</c:v>
                </c:pt>
                <c:pt idx="11">
                  <c:v>121-130</c:v>
                </c:pt>
                <c:pt idx="12">
                  <c:v>131-140</c:v>
                </c:pt>
                <c:pt idx="13">
                  <c:v>141-150</c:v>
                </c:pt>
                <c:pt idx="14">
                  <c:v>151-160</c:v>
                </c:pt>
                <c:pt idx="15">
                  <c:v>161-170</c:v>
                </c:pt>
                <c:pt idx="16">
                  <c:v>171-180</c:v>
                </c:pt>
                <c:pt idx="17">
                  <c:v>181-190</c:v>
                </c:pt>
                <c:pt idx="18">
                  <c:v>191-200</c:v>
                </c:pt>
              </c:strCache>
            </c:strRef>
          </c:cat>
          <c:val>
            <c:numRef>
              <c:f>Tabelle1!$E$25:$E$43</c:f>
              <c:numCache>
                <c:formatCode>General</c:formatCode>
                <c:ptCount val="19"/>
                <c:pt idx="0">
                  <c:v>26</c:v>
                </c:pt>
                <c:pt idx="1">
                  <c:v>47</c:v>
                </c:pt>
                <c:pt idx="2">
                  <c:v>50</c:v>
                </c:pt>
                <c:pt idx="3">
                  <c:v>26</c:v>
                </c:pt>
                <c:pt idx="4">
                  <c:v>20</c:v>
                </c:pt>
                <c:pt idx="5">
                  <c:v>16</c:v>
                </c:pt>
                <c:pt idx="6">
                  <c:v>15</c:v>
                </c:pt>
                <c:pt idx="7">
                  <c:v>4</c:v>
                </c:pt>
                <c:pt idx="8">
                  <c:v>6</c:v>
                </c:pt>
                <c:pt idx="9">
                  <c:v>5</c:v>
                </c:pt>
                <c:pt idx="10">
                  <c:v>2</c:v>
                </c:pt>
                <c:pt idx="11">
                  <c:v>3</c:v>
                </c:pt>
                <c:pt idx="12">
                  <c:v>1</c:v>
                </c:pt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2</c:v>
                </c:pt>
                <c:pt idx="17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4560928"/>
        <c:axId val="254561312"/>
      </c:barChart>
      <c:catAx>
        <c:axId val="25456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54561312"/>
        <c:crosses val="autoZero"/>
        <c:auto val="1"/>
        <c:lblAlgn val="ctr"/>
        <c:lblOffset val="100"/>
        <c:noMultiLvlLbl val="0"/>
      </c:catAx>
      <c:valAx>
        <c:axId val="254561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54560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W</a:t>
            </a:r>
            <a:r>
              <a:rPr lang="en-US" dirty="0"/>
              <a:t>+/W</a:t>
            </a:r>
            <a:r>
              <a:rPr lang="en-US" dirty="0" smtClean="0"/>
              <a:t>-</a:t>
            </a:r>
            <a:r>
              <a:rPr lang="en-US" baseline="0" dirty="0" smtClean="0"/>
              <a:t> ratios measured in </a:t>
            </a:r>
            <a:r>
              <a:rPr lang="en-US" baseline="0" dirty="0" err="1" smtClean="0"/>
              <a:t>masterclasses</a:t>
            </a:r>
            <a:r>
              <a:rPr lang="en-US" baseline="0" dirty="0" smtClean="0"/>
              <a:t> 2016 (ATLAS W)</a:t>
            </a:r>
            <a:endParaRPr lang="en-US" dirty="0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W+/W-</c:v>
          </c:tx>
          <c:spPr>
            <a:ln w="31750">
              <a:noFill/>
            </a:ln>
          </c:spPr>
          <c:trendline>
            <c:spPr>
              <a:ln>
                <a:solidFill>
                  <a:srgbClr val="FF0000"/>
                </a:solidFill>
              </a:ln>
            </c:spPr>
            <c:trendlineType val="linear"/>
            <c:intercept val="1.4"/>
            <c:dispRSqr val="0"/>
            <c:dispEq val="0"/>
          </c:trendline>
          <c:errBars>
            <c:errDir val="y"/>
            <c:errBarType val="both"/>
            <c:errValType val="cust"/>
            <c:noEndCap val="1"/>
            <c:plus>
              <c:numRef>
                <c:f>Sheet1!$G$2:$G$52</c:f>
                <c:numCache>
                  <c:formatCode>General</c:formatCode>
                  <c:ptCount val="51"/>
                  <c:pt idx="0">
                    <c:v>0.16624539114624501</c:v>
                  </c:pt>
                  <c:pt idx="1">
                    <c:v>0.24626417457837399</c:v>
                  </c:pt>
                  <c:pt idx="2">
                    <c:v>9.5406978622083097E-2</c:v>
                  </c:pt>
                  <c:pt idx="3">
                    <c:v>0.15858239333218799</c:v>
                  </c:pt>
                  <c:pt idx="4">
                    <c:v>0.21673537202936299</c:v>
                  </c:pt>
                  <c:pt idx="5">
                    <c:v>0.54857819424399301</c:v>
                  </c:pt>
                  <c:pt idx="6">
                    <c:v>7.0695691430502597E-2</c:v>
                  </c:pt>
                  <c:pt idx="7">
                    <c:v>0.37656362012236499</c:v>
                  </c:pt>
                  <c:pt idx="8">
                    <c:v>0.13101014689757201</c:v>
                  </c:pt>
                  <c:pt idx="9">
                    <c:v>0.16144395680600901</c:v>
                  </c:pt>
                  <c:pt idx="10">
                    <c:v>0.35587487564150699</c:v>
                  </c:pt>
                  <c:pt idx="11">
                    <c:v>0.18187052849625199</c:v>
                  </c:pt>
                  <c:pt idx="12">
                    <c:v>0.17493547916185101</c:v>
                  </c:pt>
                  <c:pt idx="13">
                    <c:v>0.209347391379994</c:v>
                  </c:pt>
                  <c:pt idx="14">
                    <c:v>0.20993054663008201</c:v>
                  </c:pt>
                  <c:pt idx="15">
                    <c:v>0.16919335059727</c:v>
                  </c:pt>
                  <c:pt idx="16">
                    <c:v>0.27377791269889301</c:v>
                  </c:pt>
                  <c:pt idx="17">
                    <c:v>0.20244498493742299</c:v>
                  </c:pt>
                  <c:pt idx="18">
                    <c:v>0.22512686242819499</c:v>
                  </c:pt>
                  <c:pt idx="19">
                    <c:v>0.152060454398837</c:v>
                  </c:pt>
                  <c:pt idx="20">
                    <c:v>9.6244395917735204E-2</c:v>
                  </c:pt>
                  <c:pt idx="21">
                    <c:v>0.20010139175928399</c:v>
                  </c:pt>
                  <c:pt idx="22">
                    <c:v>0.204422013521212</c:v>
                  </c:pt>
                  <c:pt idx="23">
                    <c:v>0.33293003817654898</c:v>
                  </c:pt>
                  <c:pt idx="24">
                    <c:v>0.21298568784264901</c:v>
                  </c:pt>
                  <c:pt idx="25">
                    <c:v>0.18076518851515799</c:v>
                  </c:pt>
                  <c:pt idx="26">
                    <c:v>0.30463790897947601</c:v>
                  </c:pt>
                  <c:pt idx="27">
                    <c:v>0.26661177615790599</c:v>
                  </c:pt>
                  <c:pt idx="28">
                    <c:v>0.156702873520388</c:v>
                  </c:pt>
                  <c:pt idx="29">
                    <c:v>0.238239748582528</c:v>
                  </c:pt>
                  <c:pt idx="30">
                    <c:v>0.15253406676821801</c:v>
                  </c:pt>
                  <c:pt idx="31">
                    <c:v>0.24170440280970501</c:v>
                  </c:pt>
                  <c:pt idx="32">
                    <c:v>0.16448351770154099</c:v>
                  </c:pt>
                  <c:pt idx="33">
                    <c:v>0.193493641834141</c:v>
                  </c:pt>
                  <c:pt idx="34">
                    <c:v>0.165454937677985</c:v>
                  </c:pt>
                  <c:pt idx="35">
                    <c:v>0.33403379989093401</c:v>
                  </c:pt>
                  <c:pt idx="36">
                    <c:v>0.26374376636804803</c:v>
                  </c:pt>
                  <c:pt idx="37">
                    <c:v>0.19194492352409301</c:v>
                  </c:pt>
                  <c:pt idx="38">
                    <c:v>0.23140769239248099</c:v>
                  </c:pt>
                  <c:pt idx="39">
                    <c:v>0.18115172273646599</c:v>
                  </c:pt>
                  <c:pt idx="40">
                    <c:v>0.54080913809115105</c:v>
                  </c:pt>
                  <c:pt idx="41">
                    <c:v>0.17814862385736799</c:v>
                  </c:pt>
                  <c:pt idx="42">
                    <c:v>0.178109157488992</c:v>
                  </c:pt>
                  <c:pt idx="43">
                    <c:v>0.26789148536268498</c:v>
                  </c:pt>
                  <c:pt idx="44">
                    <c:v>0.232239049717434</c:v>
                  </c:pt>
                  <c:pt idx="45">
                    <c:v>0.13225323331551</c:v>
                  </c:pt>
                  <c:pt idx="46">
                    <c:v>0.19874183534978901</c:v>
                  </c:pt>
                  <c:pt idx="47">
                    <c:v>0.46951905539163602</c:v>
                  </c:pt>
                  <c:pt idx="48">
                    <c:v>0.186041629200248</c:v>
                  </c:pt>
                  <c:pt idx="49">
                    <c:v>0.18589413402893001</c:v>
                  </c:pt>
                  <c:pt idx="50">
                    <c:v>0.18592944715495899</c:v>
                  </c:pt>
                </c:numCache>
              </c:numRef>
            </c:plus>
            <c:minus>
              <c:numRef>
                <c:f>Sheet1!$G$2:$G$52</c:f>
                <c:numCache>
                  <c:formatCode>General</c:formatCode>
                  <c:ptCount val="51"/>
                  <c:pt idx="0">
                    <c:v>0.16624539114624501</c:v>
                  </c:pt>
                  <c:pt idx="1">
                    <c:v>0.24626417457837399</c:v>
                  </c:pt>
                  <c:pt idx="2">
                    <c:v>9.5406978622083097E-2</c:v>
                  </c:pt>
                  <c:pt idx="3">
                    <c:v>0.15858239333218799</c:v>
                  </c:pt>
                  <c:pt idx="4">
                    <c:v>0.21673537202936299</c:v>
                  </c:pt>
                  <c:pt idx="5">
                    <c:v>0.54857819424399301</c:v>
                  </c:pt>
                  <c:pt idx="6">
                    <c:v>7.0695691430502597E-2</c:v>
                  </c:pt>
                  <c:pt idx="7">
                    <c:v>0.37656362012236499</c:v>
                  </c:pt>
                  <c:pt idx="8">
                    <c:v>0.13101014689757201</c:v>
                  </c:pt>
                  <c:pt idx="9">
                    <c:v>0.16144395680600901</c:v>
                  </c:pt>
                  <c:pt idx="10">
                    <c:v>0.35587487564150699</c:v>
                  </c:pt>
                  <c:pt idx="11">
                    <c:v>0.18187052849625199</c:v>
                  </c:pt>
                  <c:pt idx="12">
                    <c:v>0.17493547916185101</c:v>
                  </c:pt>
                  <c:pt idx="13">
                    <c:v>0.209347391379994</c:v>
                  </c:pt>
                  <c:pt idx="14">
                    <c:v>0.20993054663008201</c:v>
                  </c:pt>
                  <c:pt idx="15">
                    <c:v>0.16919335059727</c:v>
                  </c:pt>
                  <c:pt idx="16">
                    <c:v>0.27377791269889301</c:v>
                  </c:pt>
                  <c:pt idx="17">
                    <c:v>0.20244498493742299</c:v>
                  </c:pt>
                  <c:pt idx="18">
                    <c:v>0.22512686242819499</c:v>
                  </c:pt>
                  <c:pt idx="19">
                    <c:v>0.152060454398837</c:v>
                  </c:pt>
                  <c:pt idx="20">
                    <c:v>9.6244395917735204E-2</c:v>
                  </c:pt>
                  <c:pt idx="21">
                    <c:v>0.20010139175928399</c:v>
                  </c:pt>
                  <c:pt idx="22">
                    <c:v>0.204422013521212</c:v>
                  </c:pt>
                  <c:pt idx="23">
                    <c:v>0.33293003817654898</c:v>
                  </c:pt>
                  <c:pt idx="24">
                    <c:v>0.21298568784264901</c:v>
                  </c:pt>
                  <c:pt idx="25">
                    <c:v>0.18076518851515799</c:v>
                  </c:pt>
                  <c:pt idx="26">
                    <c:v>0.30463790897947601</c:v>
                  </c:pt>
                  <c:pt idx="27">
                    <c:v>0.26661177615790599</c:v>
                  </c:pt>
                  <c:pt idx="28">
                    <c:v>0.156702873520388</c:v>
                  </c:pt>
                  <c:pt idx="29">
                    <c:v>0.238239748582528</c:v>
                  </c:pt>
                  <c:pt idx="30">
                    <c:v>0.15253406676821801</c:v>
                  </c:pt>
                  <c:pt idx="31">
                    <c:v>0.24170440280970501</c:v>
                  </c:pt>
                  <c:pt idx="32">
                    <c:v>0.16448351770154099</c:v>
                  </c:pt>
                  <c:pt idx="33">
                    <c:v>0.193493641834141</c:v>
                  </c:pt>
                  <c:pt idx="34">
                    <c:v>0.165454937677985</c:v>
                  </c:pt>
                  <c:pt idx="35">
                    <c:v>0.33403379989093401</c:v>
                  </c:pt>
                  <c:pt idx="36">
                    <c:v>0.26374376636804803</c:v>
                  </c:pt>
                  <c:pt idx="37">
                    <c:v>0.19194492352409301</c:v>
                  </c:pt>
                  <c:pt idx="38">
                    <c:v>0.23140769239248099</c:v>
                  </c:pt>
                  <c:pt idx="39">
                    <c:v>0.18115172273646599</c:v>
                  </c:pt>
                  <c:pt idx="40">
                    <c:v>0.54080913809115105</c:v>
                  </c:pt>
                  <c:pt idx="41">
                    <c:v>0.17814862385736799</c:v>
                  </c:pt>
                  <c:pt idx="42">
                    <c:v>0.178109157488992</c:v>
                  </c:pt>
                  <c:pt idx="43">
                    <c:v>0.26789148536268498</c:v>
                  </c:pt>
                  <c:pt idx="44">
                    <c:v>0.232239049717434</c:v>
                  </c:pt>
                  <c:pt idx="45">
                    <c:v>0.13225323331551</c:v>
                  </c:pt>
                  <c:pt idx="46">
                    <c:v>0.19874183534978901</c:v>
                  </c:pt>
                  <c:pt idx="47">
                    <c:v>0.46951905539163602</c:v>
                  </c:pt>
                  <c:pt idx="48">
                    <c:v>0.186041629200248</c:v>
                  </c:pt>
                  <c:pt idx="49">
                    <c:v>0.18589413402893001</c:v>
                  </c:pt>
                  <c:pt idx="50">
                    <c:v>0.18592944715495899</c:v>
                  </c:pt>
                </c:numCache>
              </c:numRef>
            </c:minus>
          </c:errBars>
          <c:xVal>
            <c:numRef>
              <c:f>Sheet1!$H$2:$H$52</c:f>
              <c:numCache>
                <c:formatCode>General</c:formatCode>
                <c:ptCount val="5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</c:numCache>
            </c:numRef>
          </c:xVal>
          <c:yVal>
            <c:numRef>
              <c:f>(Sheet1!$F$2:$F$52,Sheet1!$F$54)</c:f>
              <c:numCache>
                <c:formatCode>General</c:formatCode>
                <c:ptCount val="52"/>
                <c:pt idx="0">
                  <c:v>1.3568075117370899</c:v>
                </c:pt>
                <c:pt idx="1">
                  <c:v>1.456</c:v>
                </c:pt>
                <c:pt idx="2">
                  <c:v>1.170157068062827</c:v>
                </c:pt>
                <c:pt idx="3">
                  <c:v>1.296482412060302</c:v>
                </c:pt>
                <c:pt idx="4">
                  <c:v>1.505494505494505</c:v>
                </c:pt>
                <c:pt idx="5">
                  <c:v>1.76</c:v>
                </c:pt>
                <c:pt idx="6">
                  <c:v>1.0691699604743079</c:v>
                </c:pt>
                <c:pt idx="7">
                  <c:v>1.6052631578947369</c:v>
                </c:pt>
                <c:pt idx="8">
                  <c:v>1.3501483679525219</c:v>
                </c:pt>
                <c:pt idx="9">
                  <c:v>1.242424242424242</c:v>
                </c:pt>
                <c:pt idx="10">
                  <c:v>1.645161290322581</c:v>
                </c:pt>
                <c:pt idx="11">
                  <c:v>1.3611111111111109</c:v>
                </c:pt>
                <c:pt idx="12">
                  <c:v>1.39047619047619</c:v>
                </c:pt>
                <c:pt idx="13">
                  <c:v>1.4722222222222221</c:v>
                </c:pt>
                <c:pt idx="14">
                  <c:v>1.107692307692308</c:v>
                </c:pt>
                <c:pt idx="15">
                  <c:v>1.3152173913043479</c:v>
                </c:pt>
                <c:pt idx="16">
                  <c:v>1.455445544554455</c:v>
                </c:pt>
                <c:pt idx="17">
                  <c:v>1.3630136986301371</c:v>
                </c:pt>
                <c:pt idx="18">
                  <c:v>1.448979591836735</c:v>
                </c:pt>
                <c:pt idx="19">
                  <c:v>1.5257731958762899</c:v>
                </c:pt>
                <c:pt idx="20">
                  <c:v>1.1481481481481479</c:v>
                </c:pt>
                <c:pt idx="21">
                  <c:v>1.403614457831325</c:v>
                </c:pt>
                <c:pt idx="22">
                  <c:v>1.1142857142857141</c:v>
                </c:pt>
                <c:pt idx="23">
                  <c:v>1.7537313432835819</c:v>
                </c:pt>
                <c:pt idx="24">
                  <c:v>1.5</c:v>
                </c:pt>
                <c:pt idx="25">
                  <c:v>1.46638655462185</c:v>
                </c:pt>
                <c:pt idx="26">
                  <c:v>1.589285714285714</c:v>
                </c:pt>
                <c:pt idx="27">
                  <c:v>1.5945945945945941</c:v>
                </c:pt>
                <c:pt idx="28">
                  <c:v>1.3556485355648531</c:v>
                </c:pt>
                <c:pt idx="29">
                  <c:v>1.489655172413793</c:v>
                </c:pt>
                <c:pt idx="30">
                  <c:v>1.341563786008231</c:v>
                </c:pt>
                <c:pt idx="31">
                  <c:v>1.492957746478873</c:v>
                </c:pt>
                <c:pt idx="32">
                  <c:v>1.2619047619047621</c:v>
                </c:pt>
                <c:pt idx="33">
                  <c:v>1.4688995215311</c:v>
                </c:pt>
                <c:pt idx="34">
                  <c:v>1.074468085106383</c:v>
                </c:pt>
                <c:pt idx="35">
                  <c:v>1.419354838709677</c:v>
                </c:pt>
                <c:pt idx="36">
                  <c:v>1.384615384615385</c:v>
                </c:pt>
                <c:pt idx="37">
                  <c:v>1.3872832369942201</c:v>
                </c:pt>
                <c:pt idx="38">
                  <c:v>1.403225806451613</c:v>
                </c:pt>
                <c:pt idx="39">
                  <c:v>1.3231707317073169</c:v>
                </c:pt>
                <c:pt idx="40">
                  <c:v>1.294117647058824</c:v>
                </c:pt>
                <c:pt idx="41">
                  <c:v>1.4696356275303639</c:v>
                </c:pt>
                <c:pt idx="42">
                  <c:v>1.369791666666667</c:v>
                </c:pt>
                <c:pt idx="43">
                  <c:v>1.3793103448275861</c:v>
                </c:pt>
                <c:pt idx="44">
                  <c:v>1.5989847715736041</c:v>
                </c:pt>
                <c:pt idx="45">
                  <c:v>1.23109243697479</c:v>
                </c:pt>
                <c:pt idx="46">
                  <c:v>1.50462962962963</c:v>
                </c:pt>
                <c:pt idx="47">
                  <c:v>1.641509433962264</c:v>
                </c:pt>
                <c:pt idx="48">
                  <c:v>1.3291139240506331</c:v>
                </c:pt>
                <c:pt idx="49">
                  <c:v>1.36046511627907</c:v>
                </c:pt>
                <c:pt idx="50">
                  <c:v>1.268656716417911</c:v>
                </c:pt>
                <c:pt idx="51">
                  <c:v>1.3983753180320659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6634352"/>
        <c:axId val="254398912"/>
      </c:scatterChart>
      <c:valAx>
        <c:axId val="256634352"/>
        <c:scaling>
          <c:orientation val="minMax"/>
          <c:max val="52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crossAx val="254398912"/>
        <c:crosses val="autoZero"/>
        <c:crossBetween val="midCat"/>
      </c:valAx>
      <c:valAx>
        <c:axId val="254398912"/>
        <c:scaling>
          <c:orientation val="minMax"/>
          <c:max val="2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6634352"/>
        <c:crosses val="autoZero"/>
        <c:crossBetween val="midCat"/>
        <c:majorUnit val="0.2"/>
      </c:valAx>
    </c:plotArea>
    <c:plotVisOnly val="1"/>
    <c:dispBlanksAs val="gap"/>
    <c:showDLblsOverMax val="0"/>
  </c:chart>
  <c:spPr>
    <a:solidFill>
      <a:schemeClr val="lt1"/>
    </a:solidFill>
    <a:ln w="31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de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23.05.2016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356895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36189-91A1-485C-98C5-E2088C598FF4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60652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17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5170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1A636013-C383-492F-B3F5-1ADBB5F04CD1}" type="datetime1">
              <a:rPr lang="de-DE" smtClean="0"/>
              <a:t>23.05.2016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3D62322F-3686-419D-A4A9-1D6192F15493}" type="datetime1">
              <a:rPr lang="de-DE" smtClean="0"/>
              <a:t>23.05.2016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9E8D7C29-6B8A-4FA7-BBD4-571B0D193898}" type="datetime1">
              <a:rPr lang="de-DE" smtClean="0"/>
              <a:t>23.05.2016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20C2FB03-E6FB-4170-9D92-D53D501EAC52}" type="datetime1">
              <a:rPr lang="de-DE" smtClean="0"/>
              <a:t>23.05.2016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D20F4-71F0-49D8-82A7-17FE25BF6648}" type="datetime1">
              <a:rPr lang="de-DE" smtClean="0"/>
              <a:t>23.05.2016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5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8068E2DD-1B1B-4526-B509-B535F01955CD}" type="datetime1">
              <a:rPr lang="de-DE" smtClean="0"/>
              <a:t>23.05.2016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9" r:id="rId6"/>
  </p:sldLayoutIdLst>
  <p:hf sldNum="0"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twitter.com/physicsIM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en/events/women-and-girls-in-science-day/index.s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3478"/>
                </a:solidFill>
              </a:rPr>
              <a:t>Uta Bilow, TU Dresden</a:t>
            </a:r>
          </a:p>
          <a:p>
            <a:r>
              <a:rPr lang="de-DE" sz="2400" dirty="0" smtClean="0">
                <a:solidFill>
                  <a:srgbClr val="003478"/>
                </a:solidFill>
              </a:rPr>
              <a:t>Ken Cecire, </a:t>
            </a:r>
            <a:r>
              <a:rPr lang="de-DE" sz="2400" dirty="0" err="1" smtClean="0">
                <a:solidFill>
                  <a:srgbClr val="003478"/>
                </a:solidFill>
              </a:rPr>
              <a:t>QuarkNet</a:t>
            </a:r>
            <a:endParaRPr lang="de-DE" sz="2400" dirty="0" smtClean="0">
              <a:solidFill>
                <a:srgbClr val="003478"/>
              </a:solidFill>
            </a:endParaRP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IPPOG </a:t>
            </a:r>
            <a:r>
              <a:rPr lang="de-DE" dirty="0" err="1" smtClean="0">
                <a:solidFill>
                  <a:srgbClr val="003478"/>
                </a:solidFill>
              </a:rPr>
              <a:t>meeting</a:t>
            </a:r>
            <a:r>
              <a:rPr lang="de-DE" dirty="0" smtClean="0">
                <a:solidFill>
                  <a:srgbClr val="003478"/>
                </a:solidFill>
              </a:rPr>
              <a:t>, </a:t>
            </a:r>
            <a:r>
              <a:rPr lang="de-DE" dirty="0" err="1" smtClean="0">
                <a:solidFill>
                  <a:srgbClr val="003478"/>
                </a:solidFill>
              </a:rPr>
              <a:t>Krakow</a:t>
            </a:r>
            <a:endParaRPr lang="de-DE" dirty="0" smtClean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20.05.2016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5546" y="1251433"/>
            <a:ext cx="8856984" cy="4382617"/>
          </a:xfrm>
        </p:spPr>
        <p:txBody>
          <a:bodyPr/>
          <a:lstStyle/>
          <a:p>
            <a:r>
              <a:rPr lang="de-DE" sz="2400" dirty="0" err="1" smtClean="0"/>
              <a:t>account</a:t>
            </a:r>
            <a:r>
              <a:rPr lang="de-DE" sz="2400" dirty="0" smtClean="0"/>
              <a:t> </a:t>
            </a:r>
            <a:r>
              <a:rPr lang="de-DE" sz="2400" dirty="0" smtClean="0">
                <a:hlinkClick r:id="rId2"/>
              </a:rPr>
              <a:t>@</a:t>
            </a:r>
            <a:r>
              <a:rPr lang="de-DE" sz="2400" dirty="0" err="1">
                <a:hlinkClick r:id="rId2"/>
              </a:rPr>
              <a:t>physicsIMC</a:t>
            </a:r>
            <a:r>
              <a:rPr lang="de-DE" sz="2400" dirty="0"/>
              <a:t> </a:t>
            </a:r>
          </a:p>
          <a:p>
            <a:r>
              <a:rPr lang="de-DE" sz="2400" dirty="0" err="1" smtClean="0"/>
              <a:t>set</a:t>
            </a:r>
            <a:r>
              <a:rPr lang="de-DE" sz="2400" dirty="0" smtClean="0"/>
              <a:t> </a:t>
            </a:r>
            <a:r>
              <a:rPr lang="de-DE" sz="2400" dirty="0" err="1" smtClean="0"/>
              <a:t>up</a:t>
            </a:r>
            <a:r>
              <a:rPr lang="de-DE" sz="2400" dirty="0" smtClean="0"/>
              <a:t> at CERN 11/2015</a:t>
            </a:r>
          </a:p>
          <a:p>
            <a:r>
              <a:rPr lang="de-DE" sz="2400" dirty="0"/>
              <a:t>#LHCIMC16</a:t>
            </a:r>
          </a:p>
          <a:p>
            <a:r>
              <a:rPr lang="de-DE" sz="2400" dirty="0" smtClean="0"/>
              <a:t>Ken, </a:t>
            </a:r>
            <a:r>
              <a:rPr lang="de-DE" sz="2400" dirty="0"/>
              <a:t>Nicolas, </a:t>
            </a:r>
            <a:r>
              <a:rPr lang="de-DE" sz="2400" dirty="0" smtClean="0"/>
              <a:t>Uta</a:t>
            </a:r>
          </a:p>
          <a:p>
            <a:endParaRPr lang="de-DE" sz="2400" dirty="0"/>
          </a:p>
          <a:p>
            <a:endParaRPr lang="de-DE" sz="2400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initiative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1D3A66-F4AD-4E7F-82B2-E62941C0D3E8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7922" y="293390"/>
            <a:ext cx="3406814" cy="227151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274" y="3442742"/>
            <a:ext cx="2476943" cy="2876448"/>
          </a:xfrm>
          <a:prstGeom prst="rect">
            <a:avLst/>
          </a:prstGeom>
          <a:ln>
            <a:solidFill>
              <a:srgbClr val="003478"/>
            </a:solidFill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6689" y="3442742"/>
            <a:ext cx="2476942" cy="2876448"/>
          </a:xfrm>
          <a:prstGeom prst="rect">
            <a:avLst/>
          </a:prstGeom>
          <a:ln>
            <a:solidFill>
              <a:srgbClr val="003478"/>
            </a:solidFill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5374" y="4209724"/>
            <a:ext cx="2376264" cy="2109466"/>
          </a:xfrm>
          <a:prstGeom prst="rect">
            <a:avLst/>
          </a:prstGeom>
          <a:ln>
            <a:solidFill>
              <a:srgbClr val="003478"/>
            </a:solidFill>
          </a:ln>
        </p:spPr>
      </p:pic>
    </p:spTree>
    <p:extLst>
      <p:ext uri="{BB962C8B-B14F-4D97-AF65-F5344CB8AC3E}">
        <p14:creationId xmlns:p14="http://schemas.microsoft.com/office/powerpoint/2010/main" val="349083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79936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err="1" smtClean="0">
                <a:sym typeface="Wingdings" panose="05000000000000000000" pitchFamily="2" charset="2"/>
              </a:rPr>
              <a:t>Valuable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feedback</a:t>
            </a:r>
            <a:r>
              <a:rPr lang="de-DE" sz="2400" dirty="0" smtClean="0">
                <a:sym typeface="Wingdings" panose="05000000000000000000" pitchFamily="2" charset="2"/>
              </a:rPr>
              <a:t>! </a:t>
            </a:r>
            <a:r>
              <a:rPr lang="de-DE" sz="2400" dirty="0" err="1" smtClean="0">
                <a:sym typeface="Wingdings" panose="05000000000000000000" pitchFamily="2" charset="2"/>
              </a:rPr>
              <a:t>Improve</a:t>
            </a:r>
            <a:r>
              <a:rPr lang="de-DE" sz="2400" dirty="0" smtClean="0">
                <a:sym typeface="Wingdings" panose="05000000000000000000" pitchFamily="2" charset="2"/>
              </a:rPr>
              <a:t>:</a:t>
            </a:r>
          </a:p>
          <a:p>
            <a:r>
              <a:rPr lang="de-DE" sz="2400" dirty="0" err="1" smtClean="0"/>
              <a:t>Concept</a:t>
            </a:r>
            <a:r>
              <a:rPr lang="de-DE" sz="2400" dirty="0" smtClean="0"/>
              <a:t> of </a:t>
            </a:r>
            <a:r>
              <a:rPr lang="de-DE" sz="2400" dirty="0" err="1" smtClean="0"/>
              <a:t>video</a:t>
            </a:r>
            <a:r>
              <a:rPr lang="de-DE" sz="2400" dirty="0" smtClean="0"/>
              <a:t> </a:t>
            </a:r>
            <a:r>
              <a:rPr lang="de-DE" sz="2400" dirty="0" err="1" smtClean="0"/>
              <a:t>conference</a:t>
            </a:r>
            <a:endParaRPr lang="de-DE" sz="2400" dirty="0" smtClean="0"/>
          </a:p>
          <a:p>
            <a:pPr lvl="1"/>
            <a:r>
              <a:rPr lang="de-DE" sz="2000" dirty="0" smtClean="0"/>
              <a:t>More Q&amp;A</a:t>
            </a:r>
          </a:p>
          <a:p>
            <a:pPr lvl="1"/>
            <a:r>
              <a:rPr lang="de-DE" sz="2000" dirty="0" err="1" smtClean="0"/>
              <a:t>Avoid</a:t>
            </a:r>
            <a:r>
              <a:rPr lang="de-DE" sz="2000" dirty="0" smtClean="0"/>
              <a:t> </a:t>
            </a:r>
            <a:r>
              <a:rPr lang="de-DE" sz="2000" dirty="0" err="1" smtClean="0"/>
              <a:t>lengthy</a:t>
            </a:r>
            <a:r>
              <a:rPr lang="de-DE" sz="2000" dirty="0" smtClean="0"/>
              <a:t> </a:t>
            </a:r>
            <a:r>
              <a:rPr lang="de-DE" sz="2000" dirty="0" err="1" smtClean="0"/>
              <a:t>reports</a:t>
            </a:r>
            <a:endParaRPr lang="de-DE" sz="2000" dirty="0" smtClean="0"/>
          </a:p>
          <a:p>
            <a:pPr lvl="1"/>
            <a:r>
              <a:rPr lang="de-DE" sz="2000" dirty="0" smtClean="0"/>
              <a:t>More </a:t>
            </a:r>
            <a:r>
              <a:rPr lang="de-DE" sz="2000" dirty="0" err="1" smtClean="0"/>
              <a:t>interaction</a:t>
            </a:r>
            <a:endParaRPr lang="de-DE" sz="2000" dirty="0" smtClean="0"/>
          </a:p>
          <a:p>
            <a:r>
              <a:rPr lang="de-DE" sz="2400" dirty="0" smtClean="0"/>
              <a:t>Quiz</a:t>
            </a:r>
          </a:p>
          <a:p>
            <a:pPr lvl="1"/>
            <a:r>
              <a:rPr lang="de-DE" sz="2000" dirty="0" smtClean="0"/>
              <a:t>New </a:t>
            </a:r>
            <a:r>
              <a:rPr lang="de-DE" sz="2000" dirty="0" err="1" smtClean="0"/>
              <a:t>questions</a:t>
            </a:r>
            <a:endParaRPr lang="de-DE" sz="2000" dirty="0" smtClean="0"/>
          </a:p>
          <a:p>
            <a:r>
              <a:rPr lang="de-DE" sz="2400" dirty="0" err="1" smtClean="0"/>
              <a:t>Instructions</a:t>
            </a:r>
            <a:r>
              <a:rPr lang="de-DE" sz="2400" dirty="0" smtClean="0"/>
              <a:t> for </a:t>
            </a:r>
            <a:r>
              <a:rPr lang="de-DE" sz="2400" dirty="0" err="1" smtClean="0"/>
              <a:t>institutes</a:t>
            </a:r>
            <a:endParaRPr lang="de-DE" sz="2400" dirty="0" smtClean="0"/>
          </a:p>
          <a:p>
            <a:pPr lvl="1"/>
            <a:r>
              <a:rPr lang="de-DE" sz="2000" dirty="0" smtClean="0"/>
              <a:t>Stress </a:t>
            </a:r>
            <a:r>
              <a:rPr lang="de-DE" sz="2000" dirty="0" err="1" smtClean="0"/>
              <a:t>important</a:t>
            </a:r>
            <a:r>
              <a:rPr lang="de-DE" sz="2000" dirty="0" smtClean="0"/>
              <a:t> </a:t>
            </a:r>
            <a:r>
              <a:rPr lang="de-DE" sz="2000" dirty="0" err="1" smtClean="0"/>
              <a:t>points</a:t>
            </a:r>
            <a:endParaRPr lang="de-DE" sz="2000" dirty="0" smtClean="0"/>
          </a:p>
          <a:p>
            <a:r>
              <a:rPr lang="de-DE" sz="2400" dirty="0"/>
              <a:t>Training for </a:t>
            </a:r>
            <a:r>
              <a:rPr lang="de-DE" sz="2400" dirty="0" err="1" smtClean="0"/>
              <a:t>moderators</a:t>
            </a:r>
            <a:endParaRPr lang="de-DE" sz="2400" dirty="0" smtClean="0"/>
          </a:p>
          <a:p>
            <a:pPr lvl="1"/>
            <a:r>
              <a:rPr lang="de-DE" sz="2000" dirty="0" err="1" smtClean="0"/>
              <a:t>Mockup</a:t>
            </a:r>
            <a:r>
              <a:rPr lang="de-DE" sz="2000" dirty="0" smtClean="0"/>
              <a:t> </a:t>
            </a:r>
            <a:r>
              <a:rPr lang="de-DE" sz="2000" dirty="0" err="1" smtClean="0"/>
              <a:t>session</a:t>
            </a:r>
            <a:endParaRPr lang="de-DE" sz="2000" dirty="0" smtClean="0"/>
          </a:p>
          <a:p>
            <a:pPr lvl="1"/>
            <a:r>
              <a:rPr lang="de-DE" sz="2000" dirty="0" smtClean="0"/>
              <a:t>Practice </a:t>
            </a:r>
            <a:r>
              <a:rPr lang="de-DE" sz="2000" dirty="0" err="1" smtClean="0"/>
              <a:t>script</a:t>
            </a:r>
            <a:endParaRPr lang="de-DE" sz="2000" dirty="0" smtClean="0"/>
          </a:p>
          <a:p>
            <a:pPr lvl="1"/>
            <a:r>
              <a:rPr lang="de-DE" sz="2000" dirty="0" smtClean="0"/>
              <a:t>Critical </a:t>
            </a:r>
            <a:r>
              <a:rPr lang="de-DE" sz="2000" dirty="0" err="1" smtClean="0"/>
              <a:t>situations</a:t>
            </a:r>
            <a:endParaRPr lang="de-DE" sz="2000" dirty="0"/>
          </a:p>
          <a:p>
            <a:endParaRPr lang="de-DE" sz="2400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25A492-4157-4A99-AD4E-6CB6CF051A76}" type="datetime1">
              <a:rPr lang="de-DE" smtClean="0"/>
              <a:t>23.05.2016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055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467544" y="908720"/>
            <a:ext cx="3960440" cy="49586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u="sng" dirty="0" err="1" smtClean="0"/>
              <a:t>What</a:t>
            </a:r>
            <a:r>
              <a:rPr lang="de-DE" sz="2000" u="sng" dirty="0"/>
              <a:t> </a:t>
            </a:r>
            <a:r>
              <a:rPr lang="de-DE" sz="2000" u="sng" dirty="0" err="1" smtClean="0"/>
              <a:t>worked</a:t>
            </a:r>
            <a:endParaRPr lang="de-DE" sz="2000" u="sng" dirty="0" smtClean="0"/>
          </a:p>
          <a:p>
            <a:r>
              <a:rPr lang="de-DE" sz="2000" dirty="0" err="1" smtClean="0"/>
              <a:t>Stable</a:t>
            </a:r>
            <a:r>
              <a:rPr lang="de-DE" sz="2000" dirty="0" smtClean="0"/>
              <a:t> </a:t>
            </a:r>
            <a:r>
              <a:rPr lang="de-DE" sz="2000" dirty="0" err="1" smtClean="0"/>
              <a:t>measurements</a:t>
            </a:r>
            <a:r>
              <a:rPr lang="de-DE" sz="2000" dirty="0" smtClean="0"/>
              <a:t> (all)</a:t>
            </a:r>
          </a:p>
          <a:p>
            <a:r>
              <a:rPr lang="de-DE" sz="2000" dirty="0" err="1" smtClean="0"/>
              <a:t>Stable</a:t>
            </a:r>
            <a:r>
              <a:rPr lang="de-DE" sz="2000" dirty="0" smtClean="0"/>
              <a:t>, </a:t>
            </a:r>
            <a:r>
              <a:rPr lang="de-DE" sz="2000" dirty="0" err="1" smtClean="0"/>
              <a:t>working</a:t>
            </a:r>
            <a:r>
              <a:rPr lang="de-DE" sz="2000" dirty="0" smtClean="0"/>
              <a:t> </a:t>
            </a:r>
            <a:r>
              <a:rPr lang="de-DE" sz="2000" dirty="0" err="1" smtClean="0"/>
              <a:t>general</a:t>
            </a:r>
            <a:r>
              <a:rPr lang="de-DE" sz="2000" dirty="0" smtClean="0"/>
              <a:t> </a:t>
            </a:r>
            <a:r>
              <a:rPr lang="de-DE" sz="2000" dirty="0" err="1" smtClean="0"/>
              <a:t>methods</a:t>
            </a:r>
            <a:r>
              <a:rPr lang="de-DE" sz="2000" dirty="0" smtClean="0"/>
              <a:t> (all)</a:t>
            </a:r>
          </a:p>
          <a:p>
            <a:r>
              <a:rPr lang="de-DE" sz="2000" dirty="0" smtClean="0"/>
              <a:t>W+/W- (ATLAS W)</a:t>
            </a:r>
          </a:p>
          <a:p>
            <a:r>
              <a:rPr lang="de-DE" sz="2000" dirty="0" smtClean="0"/>
              <a:t>New </a:t>
            </a:r>
            <a:r>
              <a:rPr lang="de-DE" sz="2000" dirty="0" err="1" smtClean="0"/>
              <a:t>iSpy-webgl</a:t>
            </a:r>
            <a:r>
              <a:rPr lang="de-DE" sz="2000" dirty="0" smtClean="0"/>
              <a:t> (CMS)</a:t>
            </a:r>
          </a:p>
          <a:p>
            <a:r>
              <a:rPr lang="de-DE" sz="2000" dirty="0" smtClean="0"/>
              <a:t>New VC </a:t>
            </a:r>
            <a:r>
              <a:rPr lang="de-DE" sz="2000" dirty="0" err="1" smtClean="0"/>
              <a:t>concept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CERN (LHCb)</a:t>
            </a:r>
          </a:p>
          <a:p>
            <a:r>
              <a:rPr lang="de-DE" sz="2000" dirty="0" err="1" smtClean="0"/>
              <a:t>Connecting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pit</a:t>
            </a:r>
            <a:r>
              <a:rPr lang="de-DE" sz="2000" dirty="0" smtClean="0"/>
              <a:t> (</a:t>
            </a:r>
            <a:r>
              <a:rPr lang="de-DE" sz="2000" dirty="0" err="1" smtClean="0"/>
              <a:t>LHCb</a:t>
            </a:r>
            <a:r>
              <a:rPr lang="de-DE" sz="2000" dirty="0" smtClean="0"/>
              <a:t>)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i="1" dirty="0" smtClean="0"/>
              <a:t>Overall, </a:t>
            </a:r>
            <a:r>
              <a:rPr lang="de-DE" sz="2000" i="1" dirty="0" err="1" smtClean="0"/>
              <a:t>masterclasses</a:t>
            </a:r>
            <a:r>
              <a:rPr lang="de-DE" sz="2000" i="1" dirty="0" smtClean="0"/>
              <a:t> </a:t>
            </a:r>
            <a:r>
              <a:rPr lang="de-DE" sz="2000" i="1" dirty="0" err="1" smtClean="0"/>
              <a:t>went</a:t>
            </a:r>
            <a:r>
              <a:rPr lang="de-DE" sz="2000" i="1" dirty="0" smtClean="0"/>
              <a:t> </a:t>
            </a:r>
            <a:r>
              <a:rPr lang="de-DE" sz="2000" i="1" dirty="0" err="1" smtClean="0"/>
              <a:t>very</a:t>
            </a:r>
            <a:r>
              <a:rPr lang="de-DE" sz="2000" i="1" dirty="0" smtClean="0"/>
              <a:t> </a:t>
            </a:r>
            <a:r>
              <a:rPr lang="de-DE" sz="2000" i="1" dirty="0" err="1" smtClean="0"/>
              <a:t>well</a:t>
            </a:r>
            <a:r>
              <a:rPr lang="de-DE" sz="2000" i="1" dirty="0" smtClean="0"/>
              <a:t> in 2016!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57200" y="304801"/>
            <a:ext cx="8229600" cy="493716"/>
          </a:xfrm>
        </p:spPr>
        <p:txBody>
          <a:bodyPr/>
          <a:lstStyle/>
          <a:p>
            <a:r>
              <a:rPr lang="de-DE" sz="2800" dirty="0" smtClean="0"/>
              <a:t>Reports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measurements</a:t>
            </a:r>
            <a:endParaRPr lang="de-DE" sz="2800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61284-FEAF-467D-A850-A15F6D8E5D67}" type="datetime1">
              <a:rPr lang="de-DE" smtClean="0"/>
              <a:t>23.05.2016</a:t>
            </a:fld>
            <a:endParaRPr lang="de-DE" dirty="0"/>
          </a:p>
        </p:txBody>
      </p:sp>
      <p:sp>
        <p:nvSpPr>
          <p:cNvPr id="10" name="Inhaltsplatzhalter 8"/>
          <p:cNvSpPr txBox="1">
            <a:spLocks/>
          </p:cNvSpPr>
          <p:nvPr/>
        </p:nvSpPr>
        <p:spPr bwMode="auto">
          <a:xfrm>
            <a:off x="4863515" y="939480"/>
            <a:ext cx="3960440" cy="522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00347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85C71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u="sng" dirty="0" err="1" smtClean="0"/>
              <a:t>What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can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be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improved</a:t>
            </a:r>
            <a:endParaRPr lang="de-DE" sz="2000" u="sng" dirty="0" smtClean="0"/>
          </a:p>
          <a:p>
            <a:r>
              <a:rPr lang="de-DE" sz="2000" dirty="0" smtClean="0"/>
              <a:t>Refresh </a:t>
            </a:r>
            <a:r>
              <a:rPr lang="de-DE" sz="2000" dirty="0" err="1" smtClean="0"/>
              <a:t>measurements</a:t>
            </a:r>
            <a:r>
              <a:rPr lang="de-DE" sz="2000" dirty="0" smtClean="0"/>
              <a:t>? (all)</a:t>
            </a:r>
          </a:p>
          <a:p>
            <a:r>
              <a:rPr lang="de-DE" sz="2000" dirty="0" err="1" smtClean="0"/>
              <a:t>Some</a:t>
            </a:r>
            <a:r>
              <a:rPr lang="de-DE" sz="2000" dirty="0" smtClean="0"/>
              <a:t> </a:t>
            </a:r>
            <a:r>
              <a:rPr lang="de-DE" sz="2000" dirty="0" err="1" smtClean="0"/>
              <a:t>Hypatia</a:t>
            </a:r>
            <a:r>
              <a:rPr lang="de-DE" sz="2000" dirty="0" smtClean="0"/>
              <a:t> </a:t>
            </a:r>
            <a:r>
              <a:rPr lang="de-DE" sz="2000" dirty="0" err="1" smtClean="0"/>
              <a:t>default</a:t>
            </a:r>
            <a:r>
              <a:rPr lang="de-DE" sz="2000" dirty="0" smtClean="0"/>
              <a:t> </a:t>
            </a:r>
            <a:r>
              <a:rPr lang="de-DE" sz="2000" dirty="0" err="1" smtClean="0"/>
              <a:t>settings</a:t>
            </a:r>
            <a:r>
              <a:rPr lang="de-DE" sz="2000" dirty="0" smtClean="0"/>
              <a:t> (ATLAS Z)</a:t>
            </a:r>
          </a:p>
          <a:p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 handle „</a:t>
            </a:r>
            <a:r>
              <a:rPr lang="de-DE" sz="2000" dirty="0" err="1" smtClean="0"/>
              <a:t>zoo</a:t>
            </a:r>
            <a:r>
              <a:rPr lang="de-DE" sz="2000" dirty="0" smtClean="0"/>
              <a:t>“ </a:t>
            </a:r>
            <a:r>
              <a:rPr lang="de-DE" sz="2000" dirty="0" err="1" smtClean="0"/>
              <a:t>events</a:t>
            </a:r>
            <a:r>
              <a:rPr lang="de-DE" sz="2000" dirty="0" smtClean="0"/>
              <a:t> (ATLAS Z)</a:t>
            </a:r>
          </a:p>
          <a:p>
            <a:r>
              <a:rPr lang="de-DE" sz="2000" dirty="0" smtClean="0"/>
              <a:t>Safari </a:t>
            </a:r>
            <a:r>
              <a:rPr lang="de-DE" sz="2000" dirty="0" err="1" smtClean="0"/>
              <a:t>issues</a:t>
            </a:r>
            <a:r>
              <a:rPr lang="de-DE" sz="2000" dirty="0" smtClean="0"/>
              <a:t> (ATLAS W)</a:t>
            </a:r>
          </a:p>
          <a:p>
            <a:r>
              <a:rPr lang="de-DE" sz="2000" dirty="0" err="1" smtClean="0"/>
              <a:t>Accidental</a:t>
            </a:r>
            <a:r>
              <a:rPr lang="de-DE" sz="2000" dirty="0" smtClean="0"/>
              <a:t> </a:t>
            </a:r>
            <a:r>
              <a:rPr lang="de-DE" sz="2000" dirty="0" err="1" smtClean="0"/>
              <a:t>data</a:t>
            </a:r>
            <a:r>
              <a:rPr lang="de-DE" sz="2000" dirty="0" smtClean="0"/>
              <a:t> </a:t>
            </a:r>
            <a:r>
              <a:rPr lang="de-DE" sz="2000" dirty="0" err="1" smtClean="0"/>
              <a:t>erasure</a:t>
            </a:r>
            <a:r>
              <a:rPr lang="de-DE" sz="2000" dirty="0" smtClean="0"/>
              <a:t> (ATLAS W)</a:t>
            </a:r>
          </a:p>
          <a:p>
            <a:r>
              <a:rPr lang="de-DE" sz="2000" dirty="0" err="1" smtClean="0"/>
              <a:t>Instructions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handling</a:t>
            </a:r>
            <a:r>
              <a:rPr lang="de-DE" sz="2000" dirty="0" smtClean="0"/>
              <a:t> large MC </a:t>
            </a:r>
            <a:r>
              <a:rPr lang="de-DE" sz="2000" dirty="0" err="1" smtClean="0"/>
              <a:t>data</a:t>
            </a:r>
            <a:r>
              <a:rPr lang="de-DE" sz="2000" dirty="0" smtClean="0"/>
              <a:t> </a:t>
            </a:r>
            <a:r>
              <a:rPr lang="de-DE" sz="2000" dirty="0" err="1" smtClean="0"/>
              <a:t>download</a:t>
            </a:r>
            <a:r>
              <a:rPr lang="de-DE" sz="2000" dirty="0" smtClean="0"/>
              <a:t> (CMS)</a:t>
            </a:r>
          </a:p>
          <a:p>
            <a:r>
              <a:rPr lang="de-DE" sz="2000" dirty="0" smtClean="0"/>
              <a:t>More </a:t>
            </a:r>
            <a:r>
              <a:rPr lang="de-DE" sz="2000" dirty="0" err="1" smtClean="0"/>
              <a:t>data</a:t>
            </a:r>
            <a:r>
              <a:rPr lang="de-DE" sz="2000" dirty="0" smtClean="0"/>
              <a:t> (CMS, ALICE)</a:t>
            </a:r>
          </a:p>
          <a:p>
            <a:r>
              <a:rPr lang="de-DE" sz="2000" dirty="0" err="1" smtClean="0"/>
              <a:t>Measure</a:t>
            </a:r>
            <a:r>
              <a:rPr lang="de-DE" sz="2000" dirty="0" smtClean="0"/>
              <a:t> </a:t>
            </a:r>
            <a:r>
              <a:rPr lang="de-DE" sz="2000" dirty="0" err="1" smtClean="0"/>
              <a:t>Ks</a:t>
            </a:r>
            <a:r>
              <a:rPr lang="de-DE" sz="2000" dirty="0" smtClean="0"/>
              <a:t> </a:t>
            </a:r>
            <a:r>
              <a:rPr lang="de-DE" sz="2000" dirty="0" err="1" smtClean="0"/>
              <a:t>lifetime</a:t>
            </a:r>
            <a:r>
              <a:rPr lang="de-DE" sz="2000" dirty="0" smtClean="0"/>
              <a:t> (ALICE)</a:t>
            </a:r>
          </a:p>
          <a:p>
            <a:r>
              <a:rPr lang="de-DE" sz="2000" dirty="0" err="1" smtClean="0"/>
              <a:t>Simplified</a:t>
            </a:r>
            <a:r>
              <a:rPr lang="de-DE" sz="2000" dirty="0" smtClean="0"/>
              <a:t> </a:t>
            </a:r>
            <a:r>
              <a:rPr lang="de-DE" sz="2000" dirty="0" err="1" smtClean="0"/>
              <a:t>measurement</a:t>
            </a:r>
            <a:r>
              <a:rPr lang="de-DE" sz="2000" dirty="0" smtClean="0"/>
              <a:t> (ALICE Raa)</a:t>
            </a:r>
          </a:p>
          <a:p>
            <a:endParaRPr lang="de-DE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190" y="4872486"/>
            <a:ext cx="2232248" cy="138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figures from measurements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C01FD8-5E8D-4369-B1B6-1BD511B10635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44" y="1314396"/>
            <a:ext cx="4654238" cy="2762676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00070" y="4653136"/>
          <a:ext cx="8273534" cy="155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89" y="1772816"/>
            <a:ext cx="3151511" cy="178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46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9CE068-2DA0-4289-A88E-7CADC366BA3D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39609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07" y="4365103"/>
            <a:ext cx="2214973" cy="18661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362821"/>
            <a:ext cx="3649030" cy="187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52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50FAC1-1F05-4423-B28E-0AFE6BCA2C48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1" y="548680"/>
            <a:ext cx="88594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17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850738-EFDB-420C-B8B6-426673B8DAD1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622" y="1124744"/>
            <a:ext cx="9197331" cy="44271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2040" y="1412776"/>
            <a:ext cx="3960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24 hours of VC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Arrange by measurement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Use short/easy measurements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Develop local contacts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Virtual training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70969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err="1" smtClean="0"/>
              <a:t>February</a:t>
            </a:r>
            <a:r>
              <a:rPr lang="de-DE" sz="2000" dirty="0" smtClean="0"/>
              <a:t> 11 (2017: </a:t>
            </a:r>
            <a:r>
              <a:rPr lang="de-DE" sz="2000" dirty="0" err="1" smtClean="0"/>
              <a:t>Sat</a:t>
            </a:r>
            <a:r>
              <a:rPr lang="de-DE" sz="2000" dirty="0" smtClean="0"/>
              <a:t>)</a:t>
            </a:r>
          </a:p>
          <a:p>
            <a:r>
              <a:rPr lang="de-DE" sz="2000" dirty="0" smtClean="0">
                <a:hlinkClick r:id="rId3"/>
              </a:rPr>
              <a:t>www.un.org/en/events/women-and-girls-in-science-day/index.shtml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 err="1" smtClean="0">
                <a:sym typeface="Wingdings" panose="05000000000000000000" pitchFamily="2" charset="2"/>
              </a:rPr>
              <a:t>encourage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girls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to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pursue</a:t>
            </a:r>
            <a:r>
              <a:rPr lang="de-DE" sz="2000" dirty="0" smtClean="0">
                <a:sym typeface="Wingdings" panose="05000000000000000000" pitchFamily="2" charset="2"/>
              </a:rPr>
              <a:t> a </a:t>
            </a:r>
            <a:r>
              <a:rPr lang="de-DE" sz="2000" dirty="0" err="1" smtClean="0">
                <a:sym typeface="Wingdings" panose="05000000000000000000" pitchFamily="2" charset="2"/>
              </a:rPr>
              <a:t>career</a:t>
            </a:r>
            <a:r>
              <a:rPr lang="de-DE" sz="2000" dirty="0" smtClean="0">
                <a:sym typeface="Wingdings" panose="05000000000000000000" pitchFamily="2" charset="2"/>
              </a:rPr>
              <a:t> in </a:t>
            </a:r>
            <a:r>
              <a:rPr lang="de-DE" sz="2000" dirty="0" err="1" smtClean="0">
                <a:sym typeface="Wingdings" panose="05000000000000000000" pitchFamily="2" charset="2"/>
              </a:rPr>
              <a:t>science</a:t>
            </a:r>
            <a:endParaRPr lang="de-DE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/>
              <a:t>encouraging the development of science education policies and </a:t>
            </a:r>
            <a:r>
              <a:rPr lang="en-US" sz="2000" dirty="0" smtClean="0"/>
              <a:t>programming</a:t>
            </a:r>
          </a:p>
          <a:p>
            <a:pPr marL="0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recognize </a:t>
            </a:r>
            <a:r>
              <a:rPr lang="en-US" sz="2000" dirty="0"/>
              <a:t>the achievements of women in </a:t>
            </a:r>
            <a:r>
              <a:rPr lang="en-US" sz="2000" dirty="0" smtClean="0"/>
              <a:t>science</a:t>
            </a:r>
          </a:p>
          <a:p>
            <a:endParaRPr lang="de-DE" sz="2000" dirty="0" smtClean="0"/>
          </a:p>
          <a:p>
            <a:r>
              <a:rPr lang="de-DE" sz="2000" dirty="0" smtClean="0"/>
              <a:t>IPPOG: MC for </a:t>
            </a:r>
            <a:r>
              <a:rPr lang="de-DE" sz="2000" dirty="0" err="1" smtClean="0"/>
              <a:t>girls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r>
              <a:rPr lang="de-DE" sz="2000" dirty="0" smtClean="0"/>
              <a:t> on Feb 11</a:t>
            </a:r>
          </a:p>
          <a:p>
            <a:r>
              <a:rPr lang="de-DE" sz="2000" dirty="0" smtClean="0"/>
              <a:t>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advertised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all MC </a:t>
            </a:r>
            <a:r>
              <a:rPr lang="de-DE" sz="2000" dirty="0" err="1" smtClean="0"/>
              <a:t>institutes</a:t>
            </a:r>
            <a:r>
              <a:rPr lang="de-DE" sz="2000" dirty="0" smtClean="0"/>
              <a:t>, </a:t>
            </a:r>
            <a:r>
              <a:rPr lang="de-DE" sz="2000" dirty="0" err="1" smtClean="0"/>
              <a:t>see</a:t>
            </a:r>
            <a:r>
              <a:rPr lang="de-DE" sz="2000" dirty="0" smtClean="0"/>
              <a:t> </a:t>
            </a:r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many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interested</a:t>
            </a:r>
            <a:endParaRPr lang="de-DE" sz="2000" dirty="0" smtClean="0"/>
          </a:p>
          <a:p>
            <a:pPr lvl="1"/>
            <a:r>
              <a:rPr lang="de-DE" sz="2000" dirty="0" smtClean="0"/>
              <a:t>MCs for </a:t>
            </a:r>
            <a:r>
              <a:rPr lang="de-DE" sz="2000" dirty="0" err="1" smtClean="0"/>
              <a:t>girls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endParaRPr lang="de-DE" sz="2000" dirty="0" smtClean="0"/>
          </a:p>
          <a:p>
            <a:pPr lvl="1"/>
            <a:r>
              <a:rPr lang="de-DE" sz="2000" dirty="0" err="1" smtClean="0"/>
              <a:t>female</a:t>
            </a:r>
            <a:r>
              <a:rPr lang="de-DE" sz="2000" dirty="0" smtClean="0"/>
              <a:t> </a:t>
            </a:r>
            <a:r>
              <a:rPr lang="de-DE" sz="2000" dirty="0" err="1" smtClean="0"/>
              <a:t>tutors</a:t>
            </a:r>
            <a:r>
              <a:rPr lang="de-DE" sz="2000" dirty="0" smtClean="0"/>
              <a:t> and </a:t>
            </a:r>
            <a:r>
              <a:rPr lang="de-DE" sz="2000" dirty="0" err="1" smtClean="0"/>
              <a:t>moderators</a:t>
            </a:r>
            <a:r>
              <a:rPr lang="de-DE" sz="2000" dirty="0" smtClean="0"/>
              <a:t> at CERN,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much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possible</a:t>
            </a:r>
            <a:endParaRPr lang="de-DE" sz="2000" dirty="0" smtClean="0"/>
          </a:p>
          <a:p>
            <a:pPr lvl="1"/>
            <a:r>
              <a:rPr lang="de-DE" sz="2000" dirty="0" err="1" smtClean="0"/>
              <a:t>adapt</a:t>
            </a:r>
            <a:r>
              <a:rPr lang="de-DE" sz="2000" dirty="0" smtClean="0"/>
              <a:t> </a:t>
            </a:r>
            <a:r>
              <a:rPr lang="de-DE" sz="2000" dirty="0" err="1" smtClean="0"/>
              <a:t>focus</a:t>
            </a:r>
            <a:r>
              <a:rPr lang="de-DE" sz="2000" dirty="0" smtClean="0"/>
              <a:t> of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video</a:t>
            </a:r>
            <a:r>
              <a:rPr lang="de-DE" sz="2000" dirty="0" smtClean="0"/>
              <a:t> </a:t>
            </a:r>
            <a:r>
              <a:rPr lang="de-DE" sz="2000" dirty="0" err="1" smtClean="0"/>
              <a:t>conference</a:t>
            </a:r>
            <a:endParaRPr lang="de-DE" sz="2000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Int. </a:t>
            </a:r>
            <a:r>
              <a:rPr lang="en-US" dirty="0"/>
              <a:t>Day of Women and Girls in Science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1FDB60-7B84-4DE3-B77F-F3708EC71FA3}" type="datetime1">
              <a:rPr lang="de-DE" smtClean="0"/>
              <a:t>23.05.2016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576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4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23237" y="935030"/>
            <a:ext cx="2528365" cy="275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itel 1"/>
          <p:cNvSpPr>
            <a:spLocks noGrp="1"/>
          </p:cNvSpPr>
          <p:nvPr>
            <p:ph type="title" idx="4294967295"/>
          </p:nvPr>
        </p:nvSpPr>
        <p:spPr>
          <a:xfrm>
            <a:off x="649288" y="260350"/>
            <a:ext cx="7523162" cy="1362075"/>
          </a:xfrm>
        </p:spPr>
        <p:txBody>
          <a:bodyPr anchor="t"/>
          <a:lstStyle/>
          <a:p>
            <a:pPr algn="l" eaLnBrk="1" hangingPunct="1"/>
            <a:r>
              <a:rPr lang="de-DE" altLang="de-DE" sz="3600" dirty="0" smtClean="0">
                <a:solidFill>
                  <a:srgbClr val="0CC6DE"/>
                </a:solidFill>
              </a:rPr>
              <a:t>International</a:t>
            </a:r>
            <a:r>
              <a:rPr lang="de-DE" altLang="de-DE" sz="3600" b="1" dirty="0" smtClean="0">
                <a:solidFill>
                  <a:srgbClr val="0CC6DE"/>
                </a:solidFill>
              </a:rPr>
              <a:t> </a:t>
            </a:r>
            <a:r>
              <a:rPr lang="de-DE" altLang="de-DE" sz="3600" dirty="0" smtClean="0">
                <a:solidFill>
                  <a:srgbClr val="0CC6DE"/>
                </a:solidFill>
              </a:rPr>
              <a:t>Masterclasses</a:t>
            </a:r>
            <a:r>
              <a:rPr lang="de-DE" altLang="de-DE" sz="3600" b="1" dirty="0" smtClean="0">
                <a:solidFill>
                  <a:srgbClr val="0CC6DE"/>
                </a:solidFill>
              </a:rPr>
              <a:t> </a:t>
            </a:r>
            <a:r>
              <a:rPr lang="de-DE" altLang="de-DE" sz="3600" dirty="0" smtClean="0">
                <a:solidFill>
                  <a:srgbClr val="0CC6DE"/>
                </a:solidFill>
              </a:rPr>
              <a:t>2016</a:t>
            </a:r>
            <a:r>
              <a:rPr lang="de-DE" altLang="de-DE" sz="3600" b="1" dirty="0" smtClean="0">
                <a:solidFill>
                  <a:srgbClr val="0CC6DE"/>
                </a:solidFill>
              </a:rPr>
              <a:t>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4213" y="3717032"/>
            <a:ext cx="43926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 err="1">
                <a:solidFill>
                  <a:srgbClr val="003478"/>
                </a:solidFill>
              </a:rPr>
              <a:t>Coord</a:t>
            </a:r>
            <a:r>
              <a:rPr lang="de-DE" altLang="de-DE" sz="1800" dirty="0">
                <a:solidFill>
                  <a:srgbClr val="003478"/>
                </a:solidFill>
              </a:rPr>
              <a:t>.: QuarkNet 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801556" y="4374528"/>
            <a:ext cx="324008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43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endParaRPr lang="de-DE" altLang="de-DE" sz="1800" dirty="0">
              <a:solidFill>
                <a:srgbClr val="003478"/>
              </a:solidFill>
            </a:endParaRPr>
          </a:p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48 Masterclasses</a:t>
            </a:r>
          </a:p>
          <a:p>
            <a:pPr lvl="1" defTabSz="914400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 smtClean="0">
                <a:solidFill>
                  <a:srgbClr val="003478"/>
                </a:solidFill>
              </a:rPr>
              <a:t>33 </a:t>
            </a:r>
            <a:r>
              <a:rPr lang="de-DE" altLang="de-DE" sz="1600" dirty="0">
                <a:solidFill>
                  <a:srgbClr val="003478"/>
                </a:solidFill>
              </a:rPr>
              <a:t>CMS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</a:p>
          <a:p>
            <a:pPr lvl="1" defTabSz="914400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 smtClean="0">
                <a:solidFill>
                  <a:srgbClr val="003478"/>
                </a:solidFill>
              </a:rPr>
              <a:t>15 </a:t>
            </a:r>
            <a:r>
              <a:rPr lang="de-DE" altLang="de-DE" sz="1600" dirty="0">
                <a:solidFill>
                  <a:srgbClr val="003478"/>
                </a:solidFill>
              </a:rPr>
              <a:t>ATLAS</a:t>
            </a:r>
          </a:p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21 </a:t>
            </a:r>
            <a:r>
              <a:rPr lang="de-DE" altLang="de-DE" sz="1800" dirty="0" err="1">
                <a:solidFill>
                  <a:srgbClr val="003478"/>
                </a:solidFill>
              </a:rPr>
              <a:t>video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800" dirty="0" err="1">
                <a:solidFill>
                  <a:srgbClr val="003478"/>
                </a:solidFill>
              </a:rPr>
              <a:t>conf</a:t>
            </a:r>
            <a:r>
              <a:rPr lang="de-DE" altLang="de-DE" sz="1800" dirty="0">
                <a:solidFill>
                  <a:srgbClr val="003478"/>
                </a:solidFill>
              </a:rPr>
              <a:t>. </a:t>
            </a:r>
            <a:r>
              <a:rPr lang="de-DE" altLang="de-DE" sz="1800" dirty="0" err="1">
                <a:solidFill>
                  <a:srgbClr val="003478"/>
                </a:solidFill>
              </a:rPr>
              <a:t>with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800" dirty="0" smtClean="0">
                <a:solidFill>
                  <a:srgbClr val="003478"/>
                </a:solidFill>
              </a:rPr>
              <a:t>Fermilab</a:t>
            </a:r>
          </a:p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1,183 </a:t>
            </a:r>
            <a:r>
              <a:rPr lang="de-DE" altLang="de-DE" sz="1800" dirty="0" err="1">
                <a:solidFill>
                  <a:srgbClr val="003478"/>
                </a:solidFill>
              </a:rPr>
              <a:t>students</a:t>
            </a:r>
            <a:endParaRPr lang="de-DE" altLang="de-DE" sz="1800" dirty="0">
              <a:solidFill>
                <a:srgbClr val="003478"/>
              </a:solidFill>
            </a:endParaRPr>
          </a:p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   128 </a:t>
            </a:r>
            <a:r>
              <a:rPr lang="de-DE" altLang="de-DE" sz="1800" dirty="0" err="1">
                <a:solidFill>
                  <a:srgbClr val="003478"/>
                </a:solidFill>
              </a:rPr>
              <a:t>teachers</a:t>
            </a:r>
            <a:endParaRPr lang="de-DE" altLang="de-DE" sz="1800" dirty="0">
              <a:solidFill>
                <a:srgbClr val="003478"/>
              </a:solidFill>
            </a:endParaRPr>
          </a:p>
          <a:p>
            <a:pPr defTabSz="914400" eaLnBrk="1" hangingPunct="1">
              <a:spcBef>
                <a:spcPct val="0"/>
              </a:spcBef>
            </a:pPr>
            <a:endParaRPr lang="de-DE" altLang="de-DE" sz="1800" dirty="0" smtClean="0">
              <a:solidFill>
                <a:srgbClr val="003478"/>
              </a:solidFill>
            </a:endParaRPr>
          </a:p>
          <a:p>
            <a:pPr lvl="1" defTabSz="914400" eaLnBrk="1" hangingPunct="1">
              <a:spcBef>
                <a:spcPct val="0"/>
              </a:spcBef>
              <a:buFontTx/>
              <a:buNone/>
            </a:pPr>
            <a:endParaRPr lang="de-DE" altLang="de-DE" sz="1800" dirty="0"/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5281998" y="3768725"/>
            <a:ext cx="3097212" cy="2587626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755650" y="4272780"/>
            <a:ext cx="3240088" cy="2083569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360889" y="3886894"/>
            <a:ext cx="309721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169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en-US" altLang="de-DE" sz="1800" dirty="0">
                <a:solidFill>
                  <a:srgbClr val="003478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228 </a:t>
            </a:r>
            <a:r>
              <a:rPr lang="de-DE" altLang="de-DE" sz="1800" dirty="0">
                <a:solidFill>
                  <a:srgbClr val="003478"/>
                </a:solidFill>
              </a:rPr>
              <a:t>Masterclasses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 smtClean="0">
                <a:solidFill>
                  <a:srgbClr val="003478"/>
                </a:solidFill>
              </a:rPr>
              <a:t>125 ATLAS (42 W, 83 Z)</a:t>
            </a:r>
            <a:endParaRPr lang="de-DE" altLang="de-DE" sz="1600" dirty="0">
              <a:solidFill>
                <a:srgbClr val="003478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</a:t>
            </a:r>
            <a:r>
              <a:rPr lang="de-DE" altLang="de-DE" sz="1600" dirty="0" smtClean="0">
                <a:solidFill>
                  <a:srgbClr val="003478"/>
                </a:solidFill>
              </a:rPr>
              <a:t>49 </a:t>
            </a:r>
            <a:r>
              <a:rPr lang="de-DE" altLang="de-DE" sz="1600" dirty="0">
                <a:solidFill>
                  <a:srgbClr val="003478"/>
                </a:solidFill>
              </a:rPr>
              <a:t>CMS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</a:t>
            </a:r>
            <a:r>
              <a:rPr lang="de-DE" altLang="de-DE" sz="1600" dirty="0" smtClean="0">
                <a:solidFill>
                  <a:srgbClr val="003478"/>
                </a:solidFill>
              </a:rPr>
              <a:t>34 LHCb</a:t>
            </a:r>
            <a:endParaRPr lang="de-DE" altLang="de-DE" sz="1600" dirty="0">
              <a:solidFill>
                <a:srgbClr val="003478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</a:t>
            </a:r>
            <a:r>
              <a:rPr lang="de-DE" altLang="de-DE" sz="1600" dirty="0" smtClean="0">
                <a:solidFill>
                  <a:srgbClr val="003478"/>
                </a:solidFill>
              </a:rPr>
              <a:t>20 </a:t>
            </a:r>
            <a:r>
              <a:rPr lang="de-DE" altLang="de-DE" sz="1600" dirty="0">
                <a:solidFill>
                  <a:srgbClr val="003478"/>
                </a:solidFill>
              </a:rPr>
              <a:t>ALICE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1800" dirty="0">
                <a:solidFill>
                  <a:srgbClr val="003478"/>
                </a:solidFill>
              </a:rPr>
              <a:t>54 video conf. with </a:t>
            </a:r>
            <a:r>
              <a:rPr lang="en-US" altLang="de-DE" sz="1800" dirty="0" smtClean="0">
                <a:solidFill>
                  <a:srgbClr val="003478"/>
                </a:solidFill>
              </a:rPr>
              <a:t>CERN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1800" dirty="0">
                <a:solidFill>
                  <a:srgbClr val="003478"/>
                </a:solidFill>
              </a:rPr>
              <a:t>11,777 students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1800" dirty="0">
                <a:solidFill>
                  <a:srgbClr val="003478"/>
                </a:solidFill>
              </a:rPr>
              <a:t>  1,098 </a:t>
            </a:r>
            <a:r>
              <a:rPr lang="en-US" altLang="de-DE" sz="1800" dirty="0" smtClean="0">
                <a:solidFill>
                  <a:srgbClr val="003478"/>
                </a:solidFill>
              </a:rPr>
              <a:t>teachers</a:t>
            </a: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3848157" y="1208974"/>
            <a:ext cx="2664296" cy="117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11.2</a:t>
            </a:r>
            <a:r>
              <a:rPr lang="de-DE" altLang="de-DE" sz="1800" dirty="0">
                <a:solidFill>
                  <a:srgbClr val="003478"/>
                </a:solidFill>
              </a:rPr>
              <a:t>. - 23.3.2016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de-DE" altLang="de-DE" sz="1800" dirty="0" smtClean="0">
                <a:solidFill>
                  <a:srgbClr val="003478"/>
                </a:solidFill>
              </a:rPr>
              <a:t>46 </a:t>
            </a:r>
            <a:r>
              <a:rPr lang="de-DE" altLang="de-DE" sz="1800" dirty="0">
                <a:solidFill>
                  <a:srgbClr val="003478"/>
                </a:solidFill>
              </a:rPr>
              <a:t>countries involved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de-DE" sz="1800" dirty="0"/>
          </a:p>
        </p:txBody>
      </p:sp>
      <p:sp>
        <p:nvSpPr>
          <p:cNvPr id="28681" name="Line 11"/>
          <p:cNvSpPr>
            <a:spLocks noChangeShapeType="1"/>
          </p:cNvSpPr>
          <p:nvPr/>
        </p:nvSpPr>
        <p:spPr bwMode="auto">
          <a:xfrm>
            <a:off x="4140200" y="3912741"/>
            <a:ext cx="936625" cy="0"/>
          </a:xfrm>
          <a:prstGeom prst="line">
            <a:avLst/>
          </a:prstGeom>
          <a:noFill/>
          <a:ln w="38100">
            <a:solidFill>
              <a:srgbClr val="0CC6D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>
            <a:off x="1976517" y="4034803"/>
            <a:ext cx="0" cy="190650"/>
          </a:xfrm>
          <a:prstGeom prst="line">
            <a:avLst/>
          </a:prstGeom>
          <a:noFill/>
          <a:ln w="38100">
            <a:solidFill>
              <a:srgbClr val="0CC6D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A865C6-18A1-434B-BAD4-4867800794D2}" type="datetime1">
              <a:rPr lang="de-DE" smtClean="0"/>
              <a:t>23.05.2016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1651" r="125" b="24800"/>
          <a:stretch/>
        </p:blipFill>
        <p:spPr>
          <a:xfrm>
            <a:off x="193276" y="935030"/>
            <a:ext cx="3676815" cy="246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8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bgerundetes Rechteck 18"/>
          <p:cNvSpPr/>
          <p:nvPr/>
        </p:nvSpPr>
        <p:spPr>
          <a:xfrm>
            <a:off x="161967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2771" name="Textfeld 33"/>
          <p:cNvSpPr txBox="1">
            <a:spLocks noChangeArrowheads="1"/>
          </p:cNvSpPr>
          <p:nvPr/>
        </p:nvSpPr>
        <p:spPr bwMode="auto">
          <a:xfrm>
            <a:off x="1621260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2007</a:t>
            </a:r>
          </a:p>
        </p:txBody>
      </p:sp>
      <p:sp>
        <p:nvSpPr>
          <p:cNvPr id="86" name="Ellipse 85"/>
          <p:cNvSpPr/>
          <p:nvPr/>
        </p:nvSpPr>
        <p:spPr>
          <a:xfrm>
            <a:off x="7985001" y="186213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7" name="Ellipse 76"/>
          <p:cNvSpPr/>
          <p:nvPr/>
        </p:nvSpPr>
        <p:spPr>
          <a:xfrm>
            <a:off x="110679" y="2760663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8" name="Ellipse 77"/>
          <p:cNvSpPr/>
          <p:nvPr/>
        </p:nvSpPr>
        <p:spPr>
          <a:xfrm>
            <a:off x="107504" y="3656013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110679" y="459898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0" name="Ellipse 79"/>
          <p:cNvSpPr/>
          <p:nvPr/>
        </p:nvSpPr>
        <p:spPr>
          <a:xfrm>
            <a:off x="110679" y="5457825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2" name="Ellipse 81"/>
          <p:cNvSpPr/>
          <p:nvPr/>
        </p:nvSpPr>
        <p:spPr>
          <a:xfrm>
            <a:off x="7981826" y="2770188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3" name="Ellipse 82"/>
          <p:cNvSpPr/>
          <p:nvPr/>
        </p:nvSpPr>
        <p:spPr>
          <a:xfrm>
            <a:off x="7981826" y="3663950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4" name="Ellipse 83"/>
          <p:cNvSpPr/>
          <p:nvPr/>
        </p:nvSpPr>
        <p:spPr>
          <a:xfrm>
            <a:off x="7985001" y="4567238"/>
            <a:ext cx="804862" cy="7985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7994526" y="5465763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2781" name="Titel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992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de-DE" altLang="de-DE" sz="3200" dirty="0" err="1" smtClean="0"/>
              <a:t>Statistics</a:t>
            </a:r>
            <a:r>
              <a:rPr lang="de-DE" altLang="de-DE" sz="3200" dirty="0" smtClean="0"/>
              <a:t> International Masterclasses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899592" y="1362075"/>
            <a:ext cx="649288" cy="287338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17951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2339752" y="1361282"/>
            <a:ext cx="649287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305983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3779912" y="1362076"/>
            <a:ext cx="649288" cy="28733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38031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6" name="Abgerundetes Rechteck 25"/>
          <p:cNvSpPr/>
          <p:nvPr/>
        </p:nvSpPr>
        <p:spPr>
          <a:xfrm>
            <a:off x="6661820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594015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522007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4499992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2792" name="Textfeld 29"/>
          <p:cNvSpPr txBox="1">
            <a:spLocks noChangeArrowheads="1"/>
          </p:cNvSpPr>
          <p:nvPr/>
        </p:nvSpPr>
        <p:spPr bwMode="auto">
          <a:xfrm>
            <a:off x="179512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2005</a:t>
            </a:r>
          </a:p>
        </p:txBody>
      </p:sp>
      <p:sp>
        <p:nvSpPr>
          <p:cNvPr id="32793" name="Textfeld 30"/>
          <p:cNvSpPr txBox="1">
            <a:spLocks noChangeArrowheads="1"/>
          </p:cNvSpPr>
          <p:nvPr/>
        </p:nvSpPr>
        <p:spPr bwMode="auto">
          <a:xfrm>
            <a:off x="5220072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2012</a:t>
            </a:r>
          </a:p>
        </p:txBody>
      </p:sp>
      <p:sp>
        <p:nvSpPr>
          <p:cNvPr id="32794" name="Textfeld 31"/>
          <p:cNvSpPr txBox="1">
            <a:spLocks noChangeArrowheads="1"/>
          </p:cNvSpPr>
          <p:nvPr/>
        </p:nvSpPr>
        <p:spPr bwMode="auto">
          <a:xfrm>
            <a:off x="4504755" y="1351757"/>
            <a:ext cx="649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2011</a:t>
            </a:r>
          </a:p>
        </p:txBody>
      </p:sp>
      <p:sp>
        <p:nvSpPr>
          <p:cNvPr id="32795" name="Textfeld 32"/>
          <p:cNvSpPr txBox="1">
            <a:spLocks noChangeArrowheads="1"/>
          </p:cNvSpPr>
          <p:nvPr/>
        </p:nvSpPr>
        <p:spPr bwMode="auto">
          <a:xfrm>
            <a:off x="901180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2006</a:t>
            </a:r>
          </a:p>
        </p:txBody>
      </p:sp>
      <p:sp>
        <p:nvSpPr>
          <p:cNvPr id="32796" name="Textfeld 34"/>
          <p:cNvSpPr txBox="1">
            <a:spLocks noChangeArrowheads="1"/>
          </p:cNvSpPr>
          <p:nvPr/>
        </p:nvSpPr>
        <p:spPr bwMode="auto">
          <a:xfrm>
            <a:off x="2339752" y="1351757"/>
            <a:ext cx="649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2008</a:t>
            </a:r>
          </a:p>
        </p:txBody>
      </p:sp>
      <p:sp>
        <p:nvSpPr>
          <p:cNvPr id="32797" name="Textfeld 35"/>
          <p:cNvSpPr txBox="1">
            <a:spLocks noChangeArrowheads="1"/>
          </p:cNvSpPr>
          <p:nvPr/>
        </p:nvSpPr>
        <p:spPr bwMode="auto">
          <a:xfrm>
            <a:off x="6660232" y="1352551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2014</a:t>
            </a:r>
          </a:p>
        </p:txBody>
      </p:sp>
      <p:sp>
        <p:nvSpPr>
          <p:cNvPr id="32798" name="Textfeld 36"/>
          <p:cNvSpPr txBox="1">
            <a:spLocks noChangeArrowheads="1"/>
          </p:cNvSpPr>
          <p:nvPr/>
        </p:nvSpPr>
        <p:spPr bwMode="auto">
          <a:xfrm>
            <a:off x="5946502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2013</a:t>
            </a:r>
          </a:p>
        </p:txBody>
      </p:sp>
      <p:sp>
        <p:nvSpPr>
          <p:cNvPr id="32799" name="Textfeld 37"/>
          <p:cNvSpPr txBox="1">
            <a:spLocks noChangeArrowheads="1"/>
          </p:cNvSpPr>
          <p:nvPr/>
        </p:nvSpPr>
        <p:spPr bwMode="auto">
          <a:xfrm>
            <a:off x="7380312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 dirty="0">
                <a:solidFill>
                  <a:srgbClr val="003478"/>
                </a:solidFill>
              </a:rPr>
              <a:t>2015</a:t>
            </a:r>
          </a:p>
        </p:txBody>
      </p:sp>
      <p:sp>
        <p:nvSpPr>
          <p:cNvPr id="32800" name="Textfeld 38"/>
          <p:cNvSpPr txBox="1">
            <a:spLocks noChangeArrowheads="1"/>
          </p:cNvSpPr>
          <p:nvPr/>
        </p:nvSpPr>
        <p:spPr bwMode="auto">
          <a:xfrm>
            <a:off x="3781500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2010</a:t>
            </a:r>
          </a:p>
        </p:txBody>
      </p:sp>
      <p:sp>
        <p:nvSpPr>
          <p:cNvPr id="32801" name="Textfeld 39"/>
          <p:cNvSpPr txBox="1">
            <a:spLocks noChangeArrowheads="1"/>
          </p:cNvSpPr>
          <p:nvPr/>
        </p:nvSpPr>
        <p:spPr bwMode="auto">
          <a:xfrm>
            <a:off x="3061419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>
                <a:solidFill>
                  <a:srgbClr val="003478"/>
                </a:solidFill>
              </a:rPr>
              <a:t>2009</a:t>
            </a:r>
          </a:p>
        </p:txBody>
      </p:sp>
      <p:sp>
        <p:nvSpPr>
          <p:cNvPr id="47" name="Pfeil nach rechts 46"/>
          <p:cNvSpPr/>
          <p:nvPr/>
        </p:nvSpPr>
        <p:spPr>
          <a:xfrm>
            <a:off x="988566" y="188595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3" name="Textfeld 57"/>
          <p:cNvSpPr txBox="1">
            <a:spLocks noChangeArrowheads="1"/>
          </p:cNvSpPr>
          <p:nvPr/>
        </p:nvSpPr>
        <p:spPr bwMode="auto">
          <a:xfrm>
            <a:off x="2963416" y="209232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countries</a:t>
            </a:r>
          </a:p>
        </p:txBody>
      </p: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8185026" y="2078038"/>
            <a:ext cx="6000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46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60" name="Pfeil nach rechts 59"/>
          <p:cNvSpPr/>
          <p:nvPr/>
        </p:nvSpPr>
        <p:spPr>
          <a:xfrm>
            <a:off x="988566" y="278130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6" name="Textfeld 60"/>
          <p:cNvSpPr txBox="1">
            <a:spLocks noChangeArrowheads="1"/>
          </p:cNvSpPr>
          <p:nvPr/>
        </p:nvSpPr>
        <p:spPr bwMode="auto">
          <a:xfrm>
            <a:off x="2963416" y="298767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institutes</a:t>
            </a:r>
          </a:p>
        </p:txBody>
      </p:sp>
      <p:sp>
        <p:nvSpPr>
          <p:cNvPr id="62" name="Pfeil nach rechts 61"/>
          <p:cNvSpPr/>
          <p:nvPr/>
        </p:nvSpPr>
        <p:spPr>
          <a:xfrm>
            <a:off x="988566" y="3686175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8" name="Textfeld 62"/>
          <p:cNvSpPr txBox="1">
            <a:spLocks noChangeArrowheads="1"/>
          </p:cNvSpPr>
          <p:nvPr/>
        </p:nvSpPr>
        <p:spPr bwMode="auto">
          <a:xfrm>
            <a:off x="2963416" y="3892550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masterclasses</a:t>
            </a:r>
          </a:p>
        </p:txBody>
      </p:sp>
      <p:sp>
        <p:nvSpPr>
          <p:cNvPr id="64" name="Pfeil nach rechts 63"/>
          <p:cNvSpPr/>
          <p:nvPr/>
        </p:nvSpPr>
        <p:spPr>
          <a:xfrm>
            <a:off x="990154" y="4621213"/>
            <a:ext cx="6894214" cy="752475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0" name="Textfeld 64"/>
          <p:cNvSpPr txBox="1">
            <a:spLocks noChangeArrowheads="1"/>
          </p:cNvSpPr>
          <p:nvPr/>
        </p:nvSpPr>
        <p:spPr bwMode="auto">
          <a:xfrm>
            <a:off x="2965004" y="4787900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students</a:t>
            </a:r>
          </a:p>
        </p:txBody>
      </p:sp>
      <p:sp>
        <p:nvSpPr>
          <p:cNvPr id="66" name="Pfeil nach rechts 65"/>
          <p:cNvSpPr/>
          <p:nvPr/>
        </p:nvSpPr>
        <p:spPr>
          <a:xfrm>
            <a:off x="990154" y="5486400"/>
            <a:ext cx="6894214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2" name="Textfeld 66"/>
          <p:cNvSpPr txBox="1">
            <a:spLocks noChangeArrowheads="1"/>
          </p:cNvSpPr>
          <p:nvPr/>
        </p:nvSpPr>
        <p:spPr bwMode="auto">
          <a:xfrm>
            <a:off x="2965004" y="5692775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video conferences</a:t>
            </a:r>
          </a:p>
        </p:txBody>
      </p:sp>
      <p:sp>
        <p:nvSpPr>
          <p:cNvPr id="68" name="Textfeld 67"/>
          <p:cNvSpPr txBox="1">
            <a:spLocks noChangeArrowheads="1"/>
          </p:cNvSpPr>
          <p:nvPr/>
        </p:nvSpPr>
        <p:spPr bwMode="auto">
          <a:xfrm>
            <a:off x="312291" y="3003550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58</a:t>
            </a:r>
          </a:p>
        </p:txBody>
      </p:sp>
      <p:sp>
        <p:nvSpPr>
          <p:cNvPr id="69" name="Textfeld 68"/>
          <p:cNvSpPr txBox="1">
            <a:spLocks noChangeArrowheads="1"/>
          </p:cNvSpPr>
          <p:nvPr/>
        </p:nvSpPr>
        <p:spPr bwMode="auto">
          <a:xfrm>
            <a:off x="305941" y="3902075"/>
            <a:ext cx="6270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72</a:t>
            </a:r>
          </a:p>
        </p:txBody>
      </p:sp>
      <p:sp>
        <p:nvSpPr>
          <p:cNvPr id="70" name="Textfeld 69"/>
          <p:cNvSpPr txBox="1">
            <a:spLocks noChangeArrowheads="1"/>
          </p:cNvSpPr>
          <p:nvPr/>
        </p:nvSpPr>
        <p:spPr bwMode="auto">
          <a:xfrm>
            <a:off x="312291" y="4799013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3k</a:t>
            </a:r>
          </a:p>
        </p:txBody>
      </p:sp>
      <p:sp>
        <p:nvSpPr>
          <p:cNvPr id="71" name="Textfeld 70"/>
          <p:cNvSpPr txBox="1">
            <a:spLocks noChangeArrowheads="1"/>
          </p:cNvSpPr>
          <p:nvPr/>
        </p:nvSpPr>
        <p:spPr bwMode="auto">
          <a:xfrm>
            <a:off x="309116" y="5699125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12</a:t>
            </a:r>
          </a:p>
        </p:txBody>
      </p:sp>
      <p:sp>
        <p:nvSpPr>
          <p:cNvPr id="72" name="Textfeld 71"/>
          <p:cNvSpPr txBox="1">
            <a:spLocks noChangeArrowheads="1"/>
          </p:cNvSpPr>
          <p:nvPr/>
        </p:nvSpPr>
        <p:spPr bwMode="auto">
          <a:xfrm>
            <a:off x="8127876" y="300355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213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3" name="Textfeld 72"/>
          <p:cNvSpPr txBox="1">
            <a:spLocks noChangeArrowheads="1"/>
          </p:cNvSpPr>
          <p:nvPr/>
        </p:nvSpPr>
        <p:spPr bwMode="auto">
          <a:xfrm>
            <a:off x="8145338" y="3884613"/>
            <a:ext cx="627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276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4" name="Textfeld 73"/>
          <p:cNvSpPr txBox="1">
            <a:spLocks noChangeArrowheads="1"/>
          </p:cNvSpPr>
          <p:nvPr/>
        </p:nvSpPr>
        <p:spPr bwMode="auto">
          <a:xfrm>
            <a:off x="8119938" y="4830763"/>
            <a:ext cx="844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13k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5" name="Textfeld 74"/>
          <p:cNvSpPr txBox="1">
            <a:spLocks noChangeArrowheads="1"/>
          </p:cNvSpPr>
          <p:nvPr/>
        </p:nvSpPr>
        <p:spPr bwMode="auto">
          <a:xfrm>
            <a:off x="8188201" y="5707063"/>
            <a:ext cx="627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 smtClean="0">
                <a:solidFill>
                  <a:srgbClr val="003478"/>
                </a:solidFill>
              </a:rPr>
              <a:t>75</a:t>
            </a:r>
            <a:endParaRPr lang="de-DE" altLang="de-DE" sz="1600" dirty="0">
              <a:solidFill>
                <a:srgbClr val="003478"/>
              </a:solidFill>
            </a:endParaRPr>
          </a:p>
        </p:txBody>
      </p:sp>
      <p:sp>
        <p:nvSpPr>
          <p:cNvPr id="76" name="Ellipse 75"/>
          <p:cNvSpPr/>
          <p:nvPr/>
        </p:nvSpPr>
        <p:spPr>
          <a:xfrm>
            <a:off x="109091" y="1851025"/>
            <a:ext cx="803275" cy="798513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7" name="Textfeld 56"/>
          <p:cNvSpPr txBox="1">
            <a:spLocks noChangeArrowheads="1"/>
          </p:cNvSpPr>
          <p:nvPr/>
        </p:nvSpPr>
        <p:spPr bwMode="auto">
          <a:xfrm>
            <a:off x="320229" y="210820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18</a:t>
            </a:r>
          </a:p>
        </p:txBody>
      </p:sp>
      <p:sp>
        <p:nvSpPr>
          <p:cNvPr id="61" name="Abgerundetes Rechteck 60"/>
          <p:cNvSpPr/>
          <p:nvPr/>
        </p:nvSpPr>
        <p:spPr>
          <a:xfrm>
            <a:off x="8100764" y="1361282"/>
            <a:ext cx="647700" cy="288925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63" name="Textfeld 37"/>
          <p:cNvSpPr txBox="1">
            <a:spLocks noChangeArrowheads="1"/>
          </p:cNvSpPr>
          <p:nvPr/>
        </p:nvSpPr>
        <p:spPr bwMode="auto">
          <a:xfrm>
            <a:off x="8100764" y="1351757"/>
            <a:ext cx="647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400" dirty="0" smtClean="0">
                <a:solidFill>
                  <a:srgbClr val="003478"/>
                </a:solidFill>
              </a:rPr>
              <a:t>2016</a:t>
            </a:r>
            <a:endParaRPr lang="de-DE" altLang="de-DE" sz="1400" dirty="0">
              <a:solidFill>
                <a:srgbClr val="003478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4294967295"/>
          </p:nvPr>
        </p:nvSpPr>
        <p:spPr>
          <a:xfrm>
            <a:off x="990600" y="6324600"/>
            <a:ext cx="20574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64B60A-9AE4-4378-8463-6F07F4207659}" type="datetime1">
              <a:rPr lang="de-DE" altLang="de-DE" smtClean="0"/>
              <a:t>23.05.2016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1480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of students per </a:t>
            </a:r>
            <a:r>
              <a:rPr lang="en-GB" dirty="0" smtClean="0"/>
              <a:t>country </a:t>
            </a:r>
            <a:r>
              <a:rPr lang="en-GB" sz="2000" dirty="0" smtClean="0"/>
              <a:t>(CERN VC) </a:t>
            </a:r>
            <a:endParaRPr lang="de-DE" sz="20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F73DA5-A279-467A-AFC9-440FAA7DA3B5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6" name="Inhaltsplatzhalter 5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80528" y="1340767"/>
            <a:ext cx="9505056" cy="5015583"/>
          </a:xfrm>
          <a:prstGeom prst="rect">
            <a:avLst/>
          </a:prstGeom>
          <a:ln>
            <a:solidFill>
              <a:srgbClr val="003478"/>
            </a:solidFill>
          </a:ln>
        </p:spPr>
      </p:pic>
      <p:sp>
        <p:nvSpPr>
          <p:cNvPr id="7" name="Textfeld 6"/>
          <p:cNvSpPr txBox="1"/>
          <p:nvPr/>
        </p:nvSpPr>
        <p:spPr>
          <a:xfrm>
            <a:off x="7174562" y="1700808"/>
            <a:ext cx="1481336" cy="1938992"/>
          </a:xfrm>
          <a:prstGeom prst="rect">
            <a:avLst/>
          </a:prstGeom>
          <a:noFill/>
          <a:ln>
            <a:solidFill>
              <a:srgbClr val="003478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003478"/>
                </a:solidFill>
              </a:rPr>
              <a:t>Top 5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IT: 	2529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PT: 	1652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FR: 1582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DE:	  763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PL:   710</a:t>
            </a:r>
          </a:p>
        </p:txBody>
      </p:sp>
    </p:spTree>
    <p:extLst>
      <p:ext uri="{BB962C8B-B14F-4D97-AF65-F5344CB8AC3E}">
        <p14:creationId xmlns:p14="http://schemas.microsoft.com/office/powerpoint/2010/main" val="12936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AD2534-70F1-468C-8F5C-5A5545522DCF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81" y="259120"/>
            <a:ext cx="8642238" cy="5807669"/>
          </a:xfrm>
        </p:spPr>
      </p:pic>
    </p:spTree>
    <p:extLst>
      <p:ext uri="{BB962C8B-B14F-4D97-AF65-F5344CB8AC3E}">
        <p14:creationId xmlns:p14="http://schemas.microsoft.com/office/powerpoint/2010/main" val="324390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Size of </a:t>
            </a:r>
            <a:r>
              <a:rPr lang="en-US" dirty="0" smtClean="0"/>
              <a:t>Masterclasses </a:t>
            </a:r>
            <a:r>
              <a:rPr lang="en-US" sz="2000" dirty="0" smtClean="0"/>
              <a:t>(CERN VC)</a:t>
            </a:r>
            <a:endParaRPr lang="en-US" sz="20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56836E-5602-46F5-BDE8-7382D1E71FCE}" type="datetime1">
              <a:rPr lang="de-DE" smtClean="0"/>
              <a:t>23.05.2016</a:t>
            </a:fld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784903"/>
              </p:ext>
            </p:extLst>
          </p:nvPr>
        </p:nvGraphicFramePr>
        <p:xfrm>
          <a:off x="107504" y="1268760"/>
          <a:ext cx="9145016" cy="5303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177773"/>
            <a:ext cx="808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9100"/>
            <a:r>
              <a:rPr lang="en-GB" sz="2000" dirty="0" smtClean="0">
                <a:solidFill>
                  <a:srgbClr val="003478"/>
                </a:solidFill>
              </a:rPr>
              <a:t>Composition: mostly students </a:t>
            </a:r>
            <a:r>
              <a:rPr lang="en-GB" sz="2000" dirty="0">
                <a:solidFill>
                  <a:srgbClr val="003478"/>
                </a:solidFill>
              </a:rPr>
              <a:t>from various (more than 3) high-schools</a:t>
            </a:r>
            <a:endParaRPr lang="de-DE" sz="2000" dirty="0">
              <a:solidFill>
                <a:srgbClr val="003478"/>
              </a:solidFill>
            </a:endParaRPr>
          </a:p>
          <a:p>
            <a:endParaRPr lang="de-DE" sz="20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84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68" y="326016"/>
            <a:ext cx="7344816" cy="6026946"/>
          </a:xfrm>
        </p:spPr>
      </p:pic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24EB93-93AB-4325-A559-6AEF293E55FA}" type="datetime1">
              <a:rPr lang="de-DE" smtClean="0"/>
              <a:t>23.05.2016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9453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Number of students per </a:t>
            </a:r>
            <a:r>
              <a:rPr lang="en-GB" dirty="0" smtClean="0"/>
              <a:t>measurement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040529-0BD3-4799-9717-E64247277062}" type="datetime1">
              <a:rPr lang="de-DE" smtClean="0"/>
              <a:t>23.05.2016</a:t>
            </a:fld>
            <a:endParaRPr lang="de-DE" dirty="0"/>
          </a:p>
        </p:txBody>
      </p:sp>
      <p:pic>
        <p:nvPicPr>
          <p:cNvPr id="7" name="Grafik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974727"/>
            <a:ext cx="8363272" cy="5163697"/>
          </a:xfrm>
          <a:prstGeom prst="rect">
            <a:avLst/>
          </a:prstGeom>
          <a:ln>
            <a:solidFill>
              <a:srgbClr val="003478"/>
            </a:solidFill>
          </a:ln>
        </p:spPr>
      </p:pic>
    </p:spTree>
    <p:extLst>
      <p:ext uri="{BB962C8B-B14F-4D97-AF65-F5344CB8AC3E}">
        <p14:creationId xmlns:p14="http://schemas.microsoft.com/office/powerpoint/2010/main" val="2987580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4664"/>
            <a:ext cx="6764002" cy="5752190"/>
          </a:xfrm>
        </p:spPr>
      </p:pic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8D3697-E240-49C9-8C07-738D28F3F0A3}" type="datetime1">
              <a:rPr lang="de-DE" smtClean="0"/>
              <a:t>23.05.2016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1318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464</Words>
  <Application>Microsoft Office PowerPoint</Application>
  <PresentationFormat>Bildschirmpräsentation (4:3)</PresentationFormat>
  <Paragraphs>140</Paragraphs>
  <Slides>17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Office-Design</vt:lpstr>
      <vt:lpstr>PowerPoint-Präsentation</vt:lpstr>
      <vt:lpstr>International Masterclasses 2016 </vt:lpstr>
      <vt:lpstr>Statistics International Masterclasses</vt:lpstr>
      <vt:lpstr>Number of students per country (CERN VC) </vt:lpstr>
      <vt:lpstr>PowerPoint-Präsentation</vt:lpstr>
      <vt:lpstr>Size of Masterclasses (CERN VC)</vt:lpstr>
      <vt:lpstr>PowerPoint-Präsentation</vt:lpstr>
      <vt:lpstr>Number of students per measurement</vt:lpstr>
      <vt:lpstr>PowerPoint-Präsentation</vt:lpstr>
      <vt:lpstr>Social media initiative</vt:lpstr>
      <vt:lpstr>Evaluation</vt:lpstr>
      <vt:lpstr>Reports from measurements</vt:lpstr>
      <vt:lpstr>Interesting figures from measurements</vt:lpstr>
      <vt:lpstr>PowerPoint-Präsentation</vt:lpstr>
      <vt:lpstr>PowerPoint-Präsentation</vt:lpstr>
      <vt:lpstr>PowerPoint-Präsentation</vt:lpstr>
      <vt:lpstr>Int. Day of Women and Girls in Science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142</cp:revision>
  <dcterms:created xsi:type="dcterms:W3CDTF">2011-11-01T11:56:59Z</dcterms:created>
  <dcterms:modified xsi:type="dcterms:W3CDTF">2016-05-23T07:39:15Z</dcterms:modified>
</cp:coreProperties>
</file>