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7" r:id="rId2"/>
    <p:sldId id="268" r:id="rId3"/>
    <p:sldId id="269" r:id="rId4"/>
    <p:sldId id="272" r:id="rId5"/>
    <p:sldId id="258" r:id="rId6"/>
    <p:sldId id="259" r:id="rId7"/>
    <p:sldId id="264" r:id="rId8"/>
    <p:sldId id="265" r:id="rId9"/>
    <p:sldId id="267" r:id="rId10"/>
    <p:sldId id="271" r:id="rId11"/>
    <p:sldId id="263" r:id="rId12"/>
    <p:sldId id="270" r:id="rId13"/>
    <p:sldId id="260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7" d="100"/>
          <a:sy n="57" d="100"/>
        </p:scale>
        <p:origin x="-1075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A38861-FA59-6D46-8CFC-F0EFFC46B95D}" type="datetimeFigureOut">
              <a:t>20/05/2016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9038D-C514-904E-994B-84630733F6F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8466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A4FC1-D3B3-D146-8C8D-81189979F2DD}" type="datetimeFigureOut">
              <a:t>20/05/2016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19245-A7A2-B047-871A-EBA53E5D236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908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C8205-EF87-6E4A-BA81-715FD24C33B5}" type="datetime1">
              <a:t>20/05/2016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74440-9CD0-F14F-89EA-743EF8C81B12}" type="datetime1">
              <a:t>20/05/2016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 smtClean="0"/>
              <a:t>Drag picture to </a:t>
            </a:r>
            <a:r>
              <a:rPr kumimoji="0" lang="fr-CH" dirty="0" err="1" smtClean="0"/>
              <a:t>placeholder</a:t>
            </a:r>
            <a:r>
              <a:rPr kumimoji="0" lang="fr-CH" dirty="0" smtClean="0"/>
              <a:t> or click </a:t>
            </a:r>
            <a:r>
              <a:rPr kumimoji="0" lang="fr-CH" dirty="0" err="1" smtClean="0"/>
              <a:t>icon</a:t>
            </a:r>
            <a:r>
              <a:rPr kumimoji="0" lang="fr-CH" dirty="0" smtClean="0"/>
              <a:t> to </a:t>
            </a:r>
            <a:r>
              <a:rPr kumimoji="0" lang="fr-CH" dirty="0" err="1" smtClean="0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8F55D-58E0-BD4F-8720-CB2C9B74833F}" type="datetime1">
              <a:t>20/05/2016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73656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686AB-1C69-E94E-A9EA-21AB389E6BAB}" type="datetime1">
              <a:t>20/05/2016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286AD-253D-4946-B89E-8BF9D064B1FB}" type="datetime1">
              <a:t>20/05/2016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98949-76D1-1944-8D9C-8B5172741032}" type="datetime1">
              <a:t>20/05/2016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D9153-1DDA-E148-9392-238A8175ADE2}" type="datetime1">
              <a:t>20/05/2016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E0CB2-F28C-534E-8A2E-DDFE17071B8A}" type="datetime1">
              <a:t>20/05/2016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andeau-drapeau.jpg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770"/>
            <a:ext cx="9144000" cy="2402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51086" y="4518898"/>
            <a:ext cx="712141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The CERN International Relations Sector </a:t>
            </a:r>
          </a:p>
          <a:p>
            <a:pPr algn="ctr"/>
            <a:r>
              <a:rPr lang="en-US" sz="2800" dirty="0" smtClean="0"/>
              <a:t>and IPPOG</a:t>
            </a:r>
          </a:p>
          <a:p>
            <a:pPr algn="ctr"/>
            <a:endParaRPr lang="en-US" sz="2800" dirty="0"/>
          </a:p>
          <a:p>
            <a:pPr algn="ctr"/>
            <a:r>
              <a:rPr lang="en-US" sz="1400" dirty="0"/>
              <a:t>Charlotte Lindberg Warakaulle</a:t>
            </a:r>
          </a:p>
          <a:p>
            <a:pPr lvl="1" algn="r"/>
            <a:r>
              <a:rPr lang="en-US" sz="1000" dirty="0" smtClean="0"/>
              <a:t>11</a:t>
            </a:r>
            <a:r>
              <a:rPr lang="en-US" sz="1000" baseline="30000" dirty="0" smtClean="0"/>
              <a:t>th</a:t>
            </a:r>
            <a:r>
              <a:rPr lang="en-US" sz="1000" dirty="0" smtClean="0"/>
              <a:t> IPPOG Meeting</a:t>
            </a:r>
          </a:p>
          <a:p>
            <a:pPr lvl="1" algn="r"/>
            <a:r>
              <a:rPr lang="en-US" sz="1000" dirty="0" smtClean="0"/>
              <a:t>20 May 2016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6640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2100" b="1" dirty="0" smtClean="0"/>
              <a:t>Where does IPPOG fit in all of this?</a:t>
            </a:r>
            <a:endParaRPr lang="en-US" sz="21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1" y="2494234"/>
            <a:ext cx="85884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 smtClean="0"/>
              <a:t>Looking forward to discussing how we can work together to make IPPOG serve as a strong partner for all of us in generating support for particle physics and for fundamental science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50176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38328"/>
            <a:ext cx="8226854" cy="536971"/>
          </a:xfrm>
        </p:spPr>
        <p:txBody>
          <a:bodyPr/>
          <a:lstStyle/>
          <a:p>
            <a:r>
              <a:rPr lang="en-US" sz="2000" b="1" dirty="0" smtClean="0">
                <a:latin typeface="Arial"/>
                <a:cs typeface="Arial"/>
              </a:rPr>
              <a:t>End of the greetings!</a:t>
            </a:r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620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ge result for cern logo"/>
          <p:cNvSpPr>
            <a:spLocks noChangeAspect="1" noChangeArrowheads="1"/>
          </p:cNvSpPr>
          <p:nvPr/>
        </p:nvSpPr>
        <p:spPr bwMode="auto">
          <a:xfrm>
            <a:off x="-31750" y="-136525"/>
            <a:ext cx="119062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4858603" y="3186622"/>
            <a:ext cx="45719" cy="4789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33400" y="2336800"/>
            <a:ext cx="79883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800" dirty="0" err="1" smtClean="0"/>
              <a:t>Spares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349447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2100" b="1" dirty="0"/>
              <a:t>Key immediate priorities for the IR sector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17 </a:t>
            </a:r>
            <a:r>
              <a:rPr lang="en-GB" dirty="0"/>
              <a:t>March 2016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2830" y="1228298"/>
            <a:ext cx="8681492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b="1" dirty="0"/>
              <a:t>Reinforce dialogue and exchange with Member </a:t>
            </a:r>
            <a:r>
              <a:rPr lang="en-US" b="1" dirty="0" smtClean="0"/>
              <a:t>States</a:t>
            </a:r>
          </a:p>
          <a:p>
            <a:pPr>
              <a:lnSpc>
                <a:spcPct val="120000"/>
              </a:lnSpc>
            </a:pPr>
            <a:endParaRPr lang="en-US" b="1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b="1" dirty="0"/>
              <a:t>Enlargement policy: </a:t>
            </a:r>
            <a:r>
              <a:rPr lang="en-US" b="1" dirty="0" smtClean="0"/>
              <a:t>overview and future directions, as input for Council discussion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b="1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b="1" dirty="0"/>
              <a:t>Strengthen the fundamental research input and the scientific perspective more generally in global policy </a:t>
            </a:r>
            <a:r>
              <a:rPr lang="en-US" b="1" dirty="0" smtClean="0"/>
              <a:t>debates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b="1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b="1" dirty="0"/>
              <a:t>Develop communications strategy </a:t>
            </a:r>
            <a:r>
              <a:rPr lang="en-US" b="1" dirty="0" smtClean="0"/>
              <a:t>2016-2020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b="1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b="1" dirty="0"/>
              <a:t>Enhance and nuance fundraising efforts through ‘</a:t>
            </a:r>
            <a:r>
              <a:rPr lang="en-US" b="1" dirty="0" smtClean="0"/>
              <a:t>CERN &amp; Society</a:t>
            </a:r>
            <a:r>
              <a:rPr lang="en-US" b="1" dirty="0"/>
              <a:t>’ and ‘Globe Foundation</a:t>
            </a:r>
            <a:r>
              <a:rPr lang="en-US" b="1" dirty="0" smtClean="0"/>
              <a:t>’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b="1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b="1" dirty="0"/>
              <a:t>Create new Alumni </a:t>
            </a:r>
            <a:r>
              <a:rPr lang="en-US" b="1" dirty="0" err="1"/>
              <a:t>Programme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72833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>
            <a:spLocks noGrp="1"/>
          </p:cNvSpPr>
          <p:nvPr>
            <p:ph type="title" idx="4294967295"/>
          </p:nvPr>
        </p:nvSpPr>
        <p:spPr>
          <a:xfrm>
            <a:off x="436728" y="395784"/>
            <a:ext cx="8473438" cy="458687"/>
          </a:xfrm>
          <a:prstGeom prst="rect">
            <a:avLst/>
          </a:prstGeom>
        </p:spPr>
        <p:txBody>
          <a:bodyPr vert="horz" lIns="45719" tIns="45719" rIns="45719" bIns="45719" anchor="ctr">
            <a:normAutofit fontScale="90000"/>
          </a:bodyPr>
          <a:lstStyle>
            <a:lvl1pPr algn="l" defTabSz="1300480">
              <a:buClr>
                <a:srgbClr val="0C377B"/>
              </a:buClr>
              <a:defRPr sz="4800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fr-CH" sz="3200" dirty="0" err="1" smtClean="0"/>
              <a:t>Consolidated</a:t>
            </a:r>
            <a:r>
              <a:rPr lang="fr-CH" sz="3200" dirty="0" smtClean="0"/>
              <a:t> and </a:t>
            </a:r>
            <a:r>
              <a:rPr lang="fr-CH" sz="3200" dirty="0" err="1" smtClean="0"/>
              <a:t>integrated</a:t>
            </a:r>
            <a:r>
              <a:rPr lang="fr-CH" sz="3200" dirty="0" smtClean="0"/>
              <a:t>: the </a:t>
            </a:r>
            <a:r>
              <a:rPr sz="3200" dirty="0" smtClean="0"/>
              <a:t>IR-ECO </a:t>
            </a:r>
            <a:r>
              <a:rPr sz="3200" dirty="0"/>
              <a:t>Group</a:t>
            </a:r>
          </a:p>
        </p:txBody>
      </p:sp>
      <p:sp>
        <p:nvSpPr>
          <p:cNvPr id="234" name="Shape 234"/>
          <p:cNvSpPr/>
          <p:nvPr/>
        </p:nvSpPr>
        <p:spPr>
          <a:xfrm>
            <a:off x="653203" y="3932606"/>
            <a:ext cx="8256963" cy="14571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lvl="1" defTabSz="914367">
              <a:defRPr sz="1800">
                <a:solidFill>
                  <a:srgbClr val="0C377B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sz="2250" dirty="0"/>
              <a:t>The sections</a:t>
            </a:r>
            <a:r>
              <a:rPr lang="en-GB" sz="2250" dirty="0"/>
              <a:t> and </a:t>
            </a:r>
            <a:r>
              <a:rPr sz="2250" dirty="0"/>
              <a:t>services </a:t>
            </a:r>
            <a:r>
              <a:rPr sz="2250" dirty="0">
                <a:solidFill>
                  <a:srgbClr val="FF2600"/>
                </a:solidFill>
              </a:rPr>
              <a:t>deliver together</a:t>
            </a:r>
            <a:r>
              <a:rPr sz="2250" dirty="0"/>
              <a:t> on </a:t>
            </a:r>
            <a:r>
              <a:rPr sz="2250" dirty="0">
                <a:solidFill>
                  <a:srgbClr val="FF9300"/>
                </a:solidFill>
              </a:rPr>
              <a:t>Education, </a:t>
            </a:r>
            <a:r>
              <a:rPr sz="2250" dirty="0" smtClean="0">
                <a:solidFill>
                  <a:srgbClr val="FF9300"/>
                </a:solidFill>
              </a:rPr>
              <a:t>Communication</a:t>
            </a:r>
            <a:r>
              <a:rPr lang="fr-CH" sz="2250" dirty="0" smtClean="0">
                <a:solidFill>
                  <a:srgbClr val="FF9300"/>
                </a:solidFill>
              </a:rPr>
              <a:t>s</a:t>
            </a:r>
            <a:r>
              <a:rPr sz="2250" dirty="0" smtClean="0">
                <a:solidFill>
                  <a:srgbClr val="FF9300"/>
                </a:solidFill>
              </a:rPr>
              <a:t> </a:t>
            </a:r>
            <a:r>
              <a:rPr sz="2250" dirty="0">
                <a:solidFill>
                  <a:srgbClr val="FF9300"/>
                </a:solidFill>
              </a:rPr>
              <a:t>and Outreach</a:t>
            </a:r>
            <a:r>
              <a:rPr sz="2250" dirty="0"/>
              <a:t> through different types of </a:t>
            </a:r>
            <a:r>
              <a:rPr sz="2250" i="1" dirty="0"/>
              <a:t>engagement</a:t>
            </a:r>
            <a:r>
              <a:rPr sz="2250" dirty="0"/>
              <a:t>, in interaction with different types of </a:t>
            </a:r>
            <a:r>
              <a:rPr sz="2250" i="1" dirty="0"/>
              <a:t>audiences</a:t>
            </a:r>
            <a:r>
              <a:rPr sz="2250" dirty="0"/>
              <a:t> and using different </a:t>
            </a:r>
            <a:r>
              <a:rPr sz="2250" i="1" dirty="0"/>
              <a:t>tools</a:t>
            </a:r>
          </a:p>
        </p:txBody>
      </p:sp>
      <p:pic>
        <p:nvPicPr>
          <p:cNvPr id="5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4325" y="1534385"/>
            <a:ext cx="8595841" cy="198308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798443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ge result for cern logo"/>
          <p:cNvSpPr>
            <a:spLocks noChangeAspect="1" noChangeArrowheads="1"/>
          </p:cNvSpPr>
          <p:nvPr/>
        </p:nvSpPr>
        <p:spPr bwMode="auto">
          <a:xfrm>
            <a:off x="-31750" y="-136525"/>
            <a:ext cx="119062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4858603" y="3186622"/>
            <a:ext cx="45719" cy="4789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33400" y="2336800"/>
            <a:ext cx="79883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8800" dirty="0" err="1" smtClean="0"/>
              <a:t>Greetings</a:t>
            </a:r>
            <a:r>
              <a:rPr lang="fr-CH" sz="8800" dirty="0" smtClean="0"/>
              <a:t>!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123816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37" y="1963737"/>
            <a:ext cx="2305050" cy="1981200"/>
          </a:xfrm>
          <a:prstGeom prst="rect">
            <a:avLst/>
          </a:prstGeom>
        </p:spPr>
      </p:pic>
      <p:sp>
        <p:nvSpPr>
          <p:cNvPr id="3" name="AutoShape 2" descr="Image result for cern logo"/>
          <p:cNvSpPr>
            <a:spLocks noChangeAspect="1" noChangeArrowheads="1"/>
          </p:cNvSpPr>
          <p:nvPr/>
        </p:nvSpPr>
        <p:spPr bwMode="auto">
          <a:xfrm>
            <a:off x="-31750" y="-136525"/>
            <a:ext cx="119062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280" y="1637732"/>
            <a:ext cx="3149953" cy="3097780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4858603" y="3186622"/>
            <a:ext cx="45719" cy="4789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196" y="2502956"/>
            <a:ext cx="2327835" cy="90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0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755650" y="404813"/>
            <a:ext cx="7848600" cy="792162"/>
          </a:xfrm>
        </p:spPr>
        <p:txBody>
          <a:bodyPr>
            <a:normAutofit/>
          </a:bodyPr>
          <a:lstStyle/>
          <a:p>
            <a:pPr algn="ctr"/>
            <a:r>
              <a:rPr lang="en-GB" altLang="en-US" sz="2100" b="1" dirty="0" smtClean="0"/>
              <a:t>Why an IR Sector – and why now?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323850" y="1196975"/>
            <a:ext cx="8424863" cy="4848225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GB" altLang="en-US" sz="2300" dirty="0" smtClean="0"/>
              <a:t>In a rapidly changing policy environment, </a:t>
            </a:r>
            <a:r>
              <a:rPr lang="en-GB" altLang="en-US" sz="2300" b="1" dirty="0" smtClean="0"/>
              <a:t>our interlocutors and the way we need to communicate with them is in constant change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GB" altLang="en-US" sz="2300" dirty="0" smtClean="0"/>
              <a:t>Traditional interlocutors are relatively becoming increasingly less dominant but </a:t>
            </a:r>
            <a:r>
              <a:rPr lang="en-GB" altLang="en-US" sz="2300" b="1" dirty="0" smtClean="0"/>
              <a:t>new ones appear that can be important supporters of science and our work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GB" altLang="en-US" sz="2300" dirty="0" smtClean="0"/>
              <a:t>Support and </a:t>
            </a:r>
            <a:r>
              <a:rPr lang="en-GB" altLang="en-US" sz="2300" b="1" dirty="0" smtClean="0"/>
              <a:t>budgets</a:t>
            </a:r>
            <a:r>
              <a:rPr lang="en-GB" altLang="en-US" sz="2300" dirty="0" smtClean="0"/>
              <a:t> cannot be taken for granted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GB" altLang="en-US" sz="2300" b="1" dirty="0" smtClean="0"/>
              <a:t>Priorities</a:t>
            </a:r>
            <a:r>
              <a:rPr lang="en-GB" altLang="en-US" sz="2300" dirty="0" smtClean="0"/>
              <a:t>, </a:t>
            </a:r>
            <a:r>
              <a:rPr lang="en-GB" altLang="en-US" sz="2300" b="1" dirty="0" smtClean="0"/>
              <a:t>approaches</a:t>
            </a:r>
            <a:r>
              <a:rPr lang="en-GB" altLang="en-US" sz="2300" dirty="0" smtClean="0"/>
              <a:t> and </a:t>
            </a:r>
            <a:r>
              <a:rPr lang="en-GB" altLang="en-US" sz="2300" b="1" dirty="0" smtClean="0"/>
              <a:t>partners</a:t>
            </a:r>
            <a:r>
              <a:rPr lang="en-GB" altLang="en-US" sz="2300" dirty="0" smtClean="0"/>
              <a:t> need to be reassessed on an ongoing basis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GB" altLang="en-US" sz="2300" b="1" dirty="0" smtClean="0"/>
              <a:t>Structures</a:t>
            </a:r>
            <a:r>
              <a:rPr lang="en-GB" altLang="en-US" sz="2300" dirty="0" smtClean="0"/>
              <a:t>, </a:t>
            </a:r>
            <a:r>
              <a:rPr lang="en-GB" altLang="en-US" sz="2300" b="1" dirty="0" smtClean="0"/>
              <a:t>institutions</a:t>
            </a:r>
            <a:r>
              <a:rPr lang="en-GB" altLang="en-US" sz="2300" dirty="0" smtClean="0"/>
              <a:t> and </a:t>
            </a:r>
            <a:r>
              <a:rPr lang="en-GB" altLang="en-US" sz="2300" b="1" dirty="0" smtClean="0"/>
              <a:t>processes</a:t>
            </a:r>
            <a:r>
              <a:rPr lang="en-GB" altLang="en-US" sz="2300" dirty="0" smtClean="0"/>
              <a:t> need to adapt more rapidly than previously 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GB" altLang="en-US" sz="2300" dirty="0" smtClean="0"/>
              <a:t>Increasing needs for </a:t>
            </a:r>
            <a:r>
              <a:rPr lang="en-GB" altLang="en-US" sz="2300" b="1" dirty="0" smtClean="0"/>
              <a:t>partnerships as multipliers</a:t>
            </a:r>
          </a:p>
        </p:txBody>
      </p:sp>
    </p:spTree>
    <p:extLst>
      <p:ext uri="{BB962C8B-B14F-4D97-AF65-F5344CB8AC3E}">
        <p14:creationId xmlns:p14="http://schemas.microsoft.com/office/powerpoint/2010/main" val="75828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3619" y="1393996"/>
            <a:ext cx="75028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Enable CERN to </a:t>
            </a:r>
            <a:r>
              <a:rPr lang="en-GB" i="1" dirty="0" smtClean="0"/>
              <a:t>promote </a:t>
            </a:r>
            <a:r>
              <a:rPr lang="en-GB" b="1" i="1" dirty="0"/>
              <a:t>science</a:t>
            </a:r>
            <a:r>
              <a:rPr lang="en-GB" i="1" dirty="0"/>
              <a:t> </a:t>
            </a:r>
            <a:r>
              <a:rPr lang="en-GB" i="1" dirty="0" smtClean="0"/>
              <a:t>in our discipline and more generally, </a:t>
            </a:r>
          </a:p>
          <a:p>
            <a:r>
              <a:rPr lang="en-GB" i="1" dirty="0" smtClean="0"/>
              <a:t>and </a:t>
            </a:r>
            <a:r>
              <a:rPr lang="en-GB" i="1" dirty="0"/>
              <a:t>serve </a:t>
            </a:r>
            <a:r>
              <a:rPr lang="en-GB" b="1" i="1" dirty="0"/>
              <a:t>society</a:t>
            </a:r>
            <a:r>
              <a:rPr lang="en-GB" i="1" dirty="0"/>
              <a:t> on a </a:t>
            </a:r>
            <a:r>
              <a:rPr lang="en-GB" b="1" i="1" dirty="0"/>
              <a:t>global </a:t>
            </a:r>
            <a:r>
              <a:rPr lang="en-GB" i="1" dirty="0"/>
              <a:t>level, </a:t>
            </a:r>
            <a:r>
              <a:rPr lang="en-GB" b="1" i="1" dirty="0" smtClean="0"/>
              <a:t>now</a:t>
            </a:r>
            <a:r>
              <a:rPr lang="en-GB" i="1" dirty="0" smtClean="0"/>
              <a:t> </a:t>
            </a:r>
            <a:r>
              <a:rPr lang="en-GB" i="1" dirty="0"/>
              <a:t>and for the </a:t>
            </a:r>
            <a:r>
              <a:rPr lang="en-GB" b="1" i="1" dirty="0"/>
              <a:t>future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64841" y="2397153"/>
            <a:ext cx="66809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b="1" dirty="0"/>
              <a:t>Strengthen CERN’s position as a global </a:t>
            </a:r>
            <a:r>
              <a:rPr lang="en-US" sz="1400" b="1" dirty="0" err="1"/>
              <a:t>centre</a:t>
            </a:r>
            <a:r>
              <a:rPr lang="en-US" sz="1400" b="1" dirty="0"/>
              <a:t> of excellence in science and research through sustained support from all stakeholders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/>
              <a:t>Help shape a global policy agenda </a:t>
            </a:r>
            <a:r>
              <a:rPr lang="en-US" sz="1400" b="1" dirty="0" smtClean="0"/>
              <a:t>that supports </a:t>
            </a:r>
            <a:r>
              <a:rPr lang="en-US" sz="1400" b="1" dirty="0"/>
              <a:t>fundamental research, and </a:t>
            </a:r>
            <a:r>
              <a:rPr lang="en-US" sz="1400" b="1" dirty="0" smtClean="0"/>
              <a:t>includes </a:t>
            </a:r>
            <a:r>
              <a:rPr lang="en-US" sz="1400" b="1" dirty="0"/>
              <a:t>science perspectives </a:t>
            </a:r>
            <a:r>
              <a:rPr lang="en-US" sz="1400" b="1" dirty="0" smtClean="0"/>
              <a:t>more generally</a:t>
            </a:r>
            <a:endParaRPr lang="en-US" sz="1400" b="1" dirty="0"/>
          </a:p>
          <a:p>
            <a:pPr marL="342900" indent="-342900">
              <a:buFont typeface="+mj-lt"/>
              <a:buAutoNum type="arabicPeriod"/>
            </a:pPr>
            <a:r>
              <a:rPr lang="en-US" sz="1400" b="1" dirty="0"/>
              <a:t>Connect CERN with people across the world to inspire scientific curiosity and understanding </a:t>
            </a:r>
            <a:endParaRPr lang="en-US" sz="1400" b="1" dirty="0" smtClean="0"/>
          </a:p>
          <a:p>
            <a:pPr marL="342900" indent="-342900">
              <a:buFont typeface="+mj-lt"/>
              <a:buAutoNum type="arabicPeriod"/>
            </a:pPr>
            <a:endParaRPr lang="en-US" sz="1400" b="1" dirty="0"/>
          </a:p>
          <a:p>
            <a:pPr marL="342900" indent="-342900">
              <a:buFont typeface="+mj-lt"/>
              <a:buAutoNum type="arabicPeriod"/>
            </a:pPr>
            <a:endParaRPr lang="en-US" sz="1400" b="1" dirty="0"/>
          </a:p>
          <a:p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" y="4190981"/>
            <a:ext cx="91439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 smtClean="0"/>
              <a:t>Key task across all three dimensions will be to leverage partnerships and </a:t>
            </a:r>
          </a:p>
          <a:p>
            <a:pPr algn="ctr"/>
            <a:r>
              <a:rPr lang="en-US" sz="1900" dirty="0" smtClean="0"/>
              <a:t>join forces to multiply and reach further</a:t>
            </a:r>
            <a:endParaRPr lang="en-US" sz="1900" dirty="0"/>
          </a:p>
        </p:txBody>
      </p:sp>
      <p:sp>
        <p:nvSpPr>
          <p:cNvPr id="13" name="TextBox 12"/>
          <p:cNvSpPr txBox="1"/>
          <p:nvPr/>
        </p:nvSpPr>
        <p:spPr>
          <a:xfrm>
            <a:off x="1164841" y="4553841"/>
            <a:ext cx="77894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 smtClean="0"/>
          </a:p>
          <a:p>
            <a:endParaRPr lang="en-US" sz="1400" dirty="0"/>
          </a:p>
          <a:p>
            <a:r>
              <a:rPr lang="en-US" sz="2400" i="1" dirty="0" smtClean="0"/>
              <a:t>→ </a:t>
            </a:r>
            <a:r>
              <a:rPr lang="en-US" sz="2400" b="1" i="1" dirty="0" smtClean="0"/>
              <a:t>IPPOG will be a key partner in these efforts</a:t>
            </a:r>
            <a:endParaRPr lang="en-US" sz="2400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2123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GB" sz="2100" b="1" dirty="0"/>
              <a:t>Objectives of </a:t>
            </a:r>
            <a:r>
              <a:rPr lang="en-GB" sz="2100" b="1" dirty="0" smtClean="0"/>
              <a:t>the new Sector </a:t>
            </a:r>
            <a:br>
              <a:rPr lang="en-GB" sz="2100" b="1" dirty="0" smtClean="0"/>
            </a:br>
            <a:r>
              <a:rPr lang="en-GB" sz="2100" b="1" dirty="0" smtClean="0"/>
              <a:t>– supporting a global lab with a global mission </a:t>
            </a:r>
            <a:endParaRPr lang="en-US" sz="2100" b="1" dirty="0"/>
          </a:p>
        </p:txBody>
      </p:sp>
    </p:spTree>
    <p:extLst>
      <p:ext uri="{BB962C8B-B14F-4D97-AF65-F5344CB8AC3E}">
        <p14:creationId xmlns:p14="http://schemas.microsoft.com/office/powerpoint/2010/main" val="319433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2100" b="1" dirty="0" smtClean="0"/>
              <a:t>The </a:t>
            </a:r>
            <a:r>
              <a:rPr lang="en-US" sz="2100" b="1" dirty="0" err="1" smtClean="0"/>
              <a:t>organigramme</a:t>
            </a:r>
            <a:r>
              <a:rPr lang="en-US" sz="2100" b="1" dirty="0" smtClean="0"/>
              <a:t> – no presentation is complete without one….</a:t>
            </a:r>
            <a:endParaRPr lang="en-US" sz="21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5" name="Shape 155"/>
          <p:cNvSpPr/>
          <p:nvPr/>
        </p:nvSpPr>
        <p:spPr>
          <a:xfrm flipV="1">
            <a:off x="3348116" y="2131652"/>
            <a:ext cx="1" cy="2868978"/>
          </a:xfrm>
          <a:prstGeom prst="line">
            <a:avLst/>
          </a:prstGeom>
          <a:noFill/>
          <a:ln w="63500" cap="flat">
            <a:solidFill>
              <a:srgbClr val="40A660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t">
            <a:noAutofit/>
          </a:bodyPr>
          <a:lstStyle/>
          <a:p>
            <a:pPr algn="l" defTabSz="1299921">
              <a:defRPr sz="2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56" name="Shape 156"/>
          <p:cNvSpPr/>
          <p:nvPr/>
        </p:nvSpPr>
        <p:spPr>
          <a:xfrm flipV="1">
            <a:off x="4697738" y="2123309"/>
            <a:ext cx="1" cy="2584471"/>
          </a:xfrm>
          <a:prstGeom prst="line">
            <a:avLst/>
          </a:prstGeom>
          <a:noFill/>
          <a:ln w="63500" cap="flat">
            <a:solidFill>
              <a:srgbClr val="531B93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t">
            <a:noAutofit/>
          </a:bodyPr>
          <a:lstStyle/>
          <a:p>
            <a:pPr algn="l" defTabSz="1299921">
              <a:defRPr sz="2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57" name="Shape 157"/>
          <p:cNvSpPr/>
          <p:nvPr/>
        </p:nvSpPr>
        <p:spPr>
          <a:xfrm>
            <a:off x="2889250" y="1704622"/>
            <a:ext cx="2042152" cy="411901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81B2DF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solidFill>
                  <a:srgbClr val="81B2D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8" name="Shape 158"/>
          <p:cNvSpPr/>
          <p:nvPr/>
        </p:nvSpPr>
        <p:spPr>
          <a:xfrm>
            <a:off x="2824460" y="2568864"/>
            <a:ext cx="1043796" cy="349608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40A660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9" name="Shape 159"/>
          <p:cNvSpPr/>
          <p:nvPr/>
        </p:nvSpPr>
        <p:spPr>
          <a:xfrm>
            <a:off x="5083352" y="1996742"/>
            <a:ext cx="1177164" cy="349608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81B2DF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0" name="Shape 160"/>
          <p:cNvSpPr/>
          <p:nvPr/>
        </p:nvSpPr>
        <p:spPr>
          <a:xfrm>
            <a:off x="4706238" y="3014610"/>
            <a:ext cx="1870027" cy="1"/>
          </a:xfrm>
          <a:prstGeom prst="line">
            <a:avLst/>
          </a:prstGeom>
          <a:noFill/>
          <a:ln w="50800" cap="flat">
            <a:solidFill>
              <a:srgbClr val="531B93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t">
            <a:noAutofit/>
          </a:bodyPr>
          <a:lstStyle/>
          <a:p>
            <a:pPr algn="l" defTabSz="1299921">
              <a:defRPr sz="2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61" name="Shape 161"/>
          <p:cNvSpPr/>
          <p:nvPr/>
        </p:nvSpPr>
        <p:spPr>
          <a:xfrm>
            <a:off x="2969335" y="1694127"/>
            <a:ext cx="1963203" cy="408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defRPr sz="12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Office of the Director </a:t>
            </a:r>
            <a:endParaRPr sz="3300"/>
          </a:p>
          <a:p>
            <a:pPr defTabSz="440079">
              <a:lnSpc>
                <a:spcPct val="90000"/>
              </a:lnSpc>
              <a:defRPr sz="12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for International Relations</a:t>
            </a:r>
          </a:p>
        </p:txBody>
      </p:sp>
      <p:sp>
        <p:nvSpPr>
          <p:cNvPr id="162" name="Shape 162"/>
          <p:cNvSpPr/>
          <p:nvPr/>
        </p:nvSpPr>
        <p:spPr>
          <a:xfrm>
            <a:off x="6314987" y="1991851"/>
            <a:ext cx="1396146" cy="349609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81B2DF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3" name="Shape 163"/>
          <p:cNvSpPr/>
          <p:nvPr/>
        </p:nvSpPr>
        <p:spPr>
          <a:xfrm>
            <a:off x="6425889" y="2081141"/>
            <a:ext cx="469631" cy="1701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>
            <a:lvl1pPr defTabSz="440267"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>
              <a:lnSpc>
                <a:spcPct val="80000"/>
              </a:lnSpc>
            </a:pPr>
            <a:r>
              <a:rPr sz="900"/>
              <a:t>Protocol</a:t>
            </a:r>
          </a:p>
        </p:txBody>
      </p:sp>
      <p:sp>
        <p:nvSpPr>
          <p:cNvPr id="164" name="Shape 164"/>
          <p:cNvSpPr/>
          <p:nvPr/>
        </p:nvSpPr>
        <p:spPr>
          <a:xfrm>
            <a:off x="5102935" y="2042285"/>
            <a:ext cx="954832" cy="280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/>
              <a:t>Strategic Planning</a:t>
            </a:r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/>
              <a:t>and Evaluation</a:t>
            </a:r>
          </a:p>
        </p:txBody>
      </p:sp>
      <p:sp>
        <p:nvSpPr>
          <p:cNvPr id="165" name="Shape 165"/>
          <p:cNvSpPr/>
          <p:nvPr/>
        </p:nvSpPr>
        <p:spPr>
          <a:xfrm>
            <a:off x="2880613" y="2567661"/>
            <a:ext cx="940942" cy="3563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2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Stakeholder </a:t>
            </a:r>
            <a:endParaRPr sz="3300" dirty="0"/>
          </a:p>
          <a:p>
            <a:pPr defTabSz="440079">
              <a:lnSpc>
                <a:spcPct val="80000"/>
              </a:lnSpc>
              <a:defRPr sz="12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Relations</a:t>
            </a:r>
          </a:p>
        </p:txBody>
      </p:sp>
      <p:sp>
        <p:nvSpPr>
          <p:cNvPr id="166" name="Shape 166"/>
          <p:cNvSpPr/>
          <p:nvPr/>
        </p:nvSpPr>
        <p:spPr>
          <a:xfrm>
            <a:off x="4312193" y="2568864"/>
            <a:ext cx="2002794" cy="349608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531B93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4340727" y="2574032"/>
            <a:ext cx="1955809" cy="33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2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100" dirty="0"/>
              <a:t>Education</a:t>
            </a:r>
            <a:r>
              <a:rPr lang="fr-CH" sz="1100" dirty="0"/>
              <a:t>, </a:t>
            </a:r>
            <a:r>
              <a:rPr sz="1100" dirty="0" smtClean="0"/>
              <a:t>Communication</a:t>
            </a:r>
            <a:r>
              <a:rPr lang="en-GB" sz="1100" dirty="0" smtClean="0"/>
              <a:t>s</a:t>
            </a:r>
            <a:endParaRPr lang="en-GB" sz="1100" dirty="0"/>
          </a:p>
          <a:p>
            <a:pPr defTabSz="440079">
              <a:lnSpc>
                <a:spcPct val="80000"/>
              </a:lnSpc>
              <a:defRPr sz="12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100" dirty="0"/>
              <a:t>and Outreach</a:t>
            </a:r>
          </a:p>
        </p:txBody>
      </p:sp>
      <p:sp>
        <p:nvSpPr>
          <p:cNvPr id="168" name="Shape 168"/>
          <p:cNvSpPr/>
          <p:nvPr/>
        </p:nvSpPr>
        <p:spPr>
          <a:xfrm>
            <a:off x="2824460" y="3092086"/>
            <a:ext cx="1043796" cy="349608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40A660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9" name="Shape 169"/>
          <p:cNvSpPr/>
          <p:nvPr/>
        </p:nvSpPr>
        <p:spPr>
          <a:xfrm>
            <a:off x="2881306" y="3128585"/>
            <a:ext cx="593324" cy="280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Host State</a:t>
            </a:r>
            <a:r>
              <a:rPr lang="fr-CH" sz="900" dirty="0"/>
              <a:t> </a:t>
            </a:r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Relations</a:t>
            </a:r>
          </a:p>
        </p:txBody>
      </p:sp>
      <p:sp>
        <p:nvSpPr>
          <p:cNvPr id="170" name="Shape 170"/>
          <p:cNvSpPr/>
          <p:nvPr/>
        </p:nvSpPr>
        <p:spPr>
          <a:xfrm>
            <a:off x="2824460" y="3488170"/>
            <a:ext cx="1043796" cy="349609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40A660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1" name="Shape 171"/>
          <p:cNvSpPr/>
          <p:nvPr/>
        </p:nvSpPr>
        <p:spPr>
          <a:xfrm>
            <a:off x="2881306" y="3524669"/>
            <a:ext cx="760938" cy="280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Member State</a:t>
            </a:r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Relations</a:t>
            </a:r>
          </a:p>
        </p:txBody>
      </p:sp>
      <p:sp>
        <p:nvSpPr>
          <p:cNvPr id="172" name="Shape 172"/>
          <p:cNvSpPr/>
          <p:nvPr/>
        </p:nvSpPr>
        <p:spPr>
          <a:xfrm>
            <a:off x="2824460" y="3898924"/>
            <a:ext cx="1043796" cy="349608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40A660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2881306" y="3935421"/>
            <a:ext cx="811333" cy="280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Non-Member</a:t>
            </a:r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State Relations</a:t>
            </a:r>
          </a:p>
        </p:txBody>
      </p:sp>
      <p:sp>
        <p:nvSpPr>
          <p:cNvPr id="174" name="Shape 174"/>
          <p:cNvSpPr/>
          <p:nvPr/>
        </p:nvSpPr>
        <p:spPr>
          <a:xfrm>
            <a:off x="2824460" y="4295009"/>
            <a:ext cx="1043796" cy="349608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40A660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2881306" y="4276109"/>
            <a:ext cx="747212" cy="3917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Relations with </a:t>
            </a:r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International</a:t>
            </a:r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Organizations</a:t>
            </a:r>
          </a:p>
        </p:txBody>
      </p:sp>
      <p:sp>
        <p:nvSpPr>
          <p:cNvPr id="176" name="Shape 176"/>
          <p:cNvSpPr/>
          <p:nvPr/>
        </p:nvSpPr>
        <p:spPr>
          <a:xfrm>
            <a:off x="4210050" y="3092086"/>
            <a:ext cx="1060450" cy="349608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531B93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4248150" y="3128585"/>
            <a:ext cx="888277" cy="280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Editorial Content</a:t>
            </a:r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Development</a:t>
            </a:r>
          </a:p>
        </p:txBody>
      </p:sp>
      <p:sp>
        <p:nvSpPr>
          <p:cNvPr id="178" name="Shape 178"/>
          <p:cNvSpPr/>
          <p:nvPr/>
        </p:nvSpPr>
        <p:spPr>
          <a:xfrm>
            <a:off x="4210050" y="3488170"/>
            <a:ext cx="1060450" cy="349609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531B93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4248150" y="3524669"/>
            <a:ext cx="1040008" cy="280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GB" sz="900" dirty="0" smtClean="0"/>
              <a:t>Exhibitions &amp; </a:t>
            </a:r>
            <a:r>
              <a:rPr sz="900" dirty="0" smtClean="0"/>
              <a:t>Global </a:t>
            </a:r>
            <a:endParaRPr lang="en-GB" sz="900" dirty="0" smtClean="0"/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 smtClean="0"/>
              <a:t>Engagement</a:t>
            </a:r>
            <a:endParaRPr sz="900" dirty="0"/>
          </a:p>
        </p:txBody>
      </p:sp>
      <p:sp>
        <p:nvSpPr>
          <p:cNvPr id="180" name="Shape 180"/>
          <p:cNvSpPr/>
          <p:nvPr/>
        </p:nvSpPr>
        <p:spPr>
          <a:xfrm>
            <a:off x="4210050" y="3898924"/>
            <a:ext cx="1060450" cy="349608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531B93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1" name="Shape 181"/>
          <p:cNvSpPr/>
          <p:nvPr/>
        </p:nvSpPr>
        <p:spPr>
          <a:xfrm>
            <a:off x="4248150" y="3935421"/>
            <a:ext cx="901101" cy="280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Media and Press</a:t>
            </a:r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Relations</a:t>
            </a:r>
          </a:p>
        </p:txBody>
      </p:sp>
      <p:sp>
        <p:nvSpPr>
          <p:cNvPr id="182" name="Shape 182"/>
          <p:cNvSpPr/>
          <p:nvPr/>
        </p:nvSpPr>
        <p:spPr>
          <a:xfrm>
            <a:off x="4210050" y="4295009"/>
            <a:ext cx="1060450" cy="349608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531B93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4248150" y="4331510"/>
            <a:ext cx="990869" cy="280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 smtClean="0"/>
              <a:t>Teacher</a:t>
            </a:r>
            <a:r>
              <a:rPr lang="en-GB" sz="900" dirty="0" smtClean="0"/>
              <a:t> &amp; Student</a:t>
            </a:r>
            <a:endParaRPr sz="900" dirty="0"/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GB" sz="900" dirty="0" smtClean="0"/>
              <a:t>Programmes</a:t>
            </a:r>
            <a:endParaRPr sz="900" dirty="0"/>
          </a:p>
        </p:txBody>
      </p:sp>
      <p:sp>
        <p:nvSpPr>
          <p:cNvPr id="184" name="Shape 184"/>
          <p:cNvSpPr/>
          <p:nvPr/>
        </p:nvSpPr>
        <p:spPr>
          <a:xfrm>
            <a:off x="5358639" y="3096975"/>
            <a:ext cx="771158" cy="349609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531B93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5" name="Shape 185"/>
          <p:cNvSpPr/>
          <p:nvPr/>
        </p:nvSpPr>
        <p:spPr>
          <a:xfrm>
            <a:off x="6194817" y="3096975"/>
            <a:ext cx="925898" cy="349609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531B93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6" name="Shape 186"/>
          <p:cNvSpPr/>
          <p:nvPr/>
        </p:nvSpPr>
        <p:spPr>
          <a:xfrm>
            <a:off x="6270537" y="3143256"/>
            <a:ext cx="747212" cy="280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/>
              <a:t>Design &amp;</a:t>
            </a:r>
            <a:endParaRPr lang="fr-CH" sz="900"/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/>
              <a:t>Visual</a:t>
            </a:r>
            <a:r>
              <a:rPr lang="fr-CH" sz="900"/>
              <a:t> </a:t>
            </a:r>
            <a:r>
              <a:rPr sz="900"/>
              <a:t>Identity</a:t>
            </a:r>
          </a:p>
        </p:txBody>
      </p:sp>
      <p:sp>
        <p:nvSpPr>
          <p:cNvPr id="187" name="Shape 187"/>
          <p:cNvSpPr/>
          <p:nvPr/>
        </p:nvSpPr>
        <p:spPr>
          <a:xfrm>
            <a:off x="4210050" y="4702095"/>
            <a:ext cx="1060450" cy="349608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531B93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8" name="Shape 188"/>
          <p:cNvSpPr/>
          <p:nvPr/>
        </p:nvSpPr>
        <p:spPr>
          <a:xfrm>
            <a:off x="4248150" y="4742262"/>
            <a:ext cx="990869" cy="280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Visitors and</a:t>
            </a:r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Local Engagement</a:t>
            </a:r>
          </a:p>
        </p:txBody>
      </p:sp>
      <p:sp>
        <p:nvSpPr>
          <p:cNvPr id="189" name="Shape 189"/>
          <p:cNvSpPr/>
          <p:nvPr/>
        </p:nvSpPr>
        <p:spPr>
          <a:xfrm>
            <a:off x="3546613" y="2168652"/>
            <a:ext cx="961141" cy="243442"/>
          </a:xfrm>
          <a:prstGeom prst="ellipse">
            <a:avLst/>
          </a:prstGeom>
          <a:solidFill>
            <a:srgbClr val="FFFFFF"/>
          </a:solidFill>
          <a:ln w="25400" cap="flat">
            <a:solidFill>
              <a:srgbClr val="81B2DF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0" name="Shape 190"/>
          <p:cNvSpPr/>
          <p:nvPr/>
        </p:nvSpPr>
        <p:spPr>
          <a:xfrm>
            <a:off x="3732037" y="2184936"/>
            <a:ext cx="593324" cy="1932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>
            <a:lvl1pPr defTabSz="440267">
              <a:defRPr sz="1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sz="900" dirty="0"/>
              <a:t>Secretariat</a:t>
            </a:r>
          </a:p>
        </p:txBody>
      </p:sp>
      <p:sp>
        <p:nvSpPr>
          <p:cNvPr id="191" name="Shape 191"/>
          <p:cNvSpPr/>
          <p:nvPr/>
        </p:nvSpPr>
        <p:spPr>
          <a:xfrm flipV="1">
            <a:off x="5763743" y="3023957"/>
            <a:ext cx="1" cy="60308"/>
          </a:xfrm>
          <a:prstGeom prst="line">
            <a:avLst/>
          </a:prstGeom>
          <a:noFill/>
          <a:ln w="50800" cap="flat">
            <a:solidFill>
              <a:srgbClr val="531B93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t">
            <a:noAutofit/>
          </a:bodyPr>
          <a:lstStyle/>
          <a:p>
            <a:pPr algn="l" defTabSz="1299921">
              <a:defRPr sz="2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92" name="Shape 192"/>
          <p:cNvSpPr/>
          <p:nvPr/>
        </p:nvSpPr>
        <p:spPr>
          <a:xfrm flipV="1">
            <a:off x="6574248" y="2985473"/>
            <a:ext cx="2017" cy="98792"/>
          </a:xfrm>
          <a:prstGeom prst="line">
            <a:avLst/>
          </a:prstGeom>
          <a:noFill/>
          <a:ln w="50800" cap="flat">
            <a:solidFill>
              <a:srgbClr val="531B93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t">
            <a:noAutofit/>
          </a:bodyPr>
          <a:lstStyle/>
          <a:p>
            <a:pPr algn="l" defTabSz="1299921">
              <a:defRPr sz="2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93" name="Shape 193"/>
          <p:cNvSpPr/>
          <p:nvPr/>
        </p:nvSpPr>
        <p:spPr>
          <a:xfrm>
            <a:off x="2824460" y="4700873"/>
            <a:ext cx="1047312" cy="349609"/>
          </a:xfrm>
          <a:prstGeom prst="roundRect">
            <a:avLst>
              <a:gd name="adj" fmla="val 16555"/>
            </a:avLst>
          </a:prstGeom>
          <a:solidFill>
            <a:srgbClr val="FFFFFF"/>
          </a:solidFill>
          <a:ln w="25400" cap="flat">
            <a:solidFill>
              <a:srgbClr val="40A660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ctr">
            <a:noAutofit/>
          </a:bodyPr>
          <a:lstStyle/>
          <a:p>
            <a:pPr defTabSz="440079"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4" name="Shape 194"/>
          <p:cNvSpPr/>
          <p:nvPr/>
        </p:nvSpPr>
        <p:spPr>
          <a:xfrm>
            <a:off x="2881306" y="4742262"/>
            <a:ext cx="901101" cy="280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93" tIns="27093" rIns="27093" bIns="27093" numCol="1" anchor="ctr">
            <a:spAutoFit/>
          </a:bodyPr>
          <a:lstStyle/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Partnerships and</a:t>
            </a:r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Fundraising</a:t>
            </a:r>
          </a:p>
        </p:txBody>
      </p:sp>
      <p:sp>
        <p:nvSpPr>
          <p:cNvPr id="195" name="Shape 195"/>
          <p:cNvSpPr/>
          <p:nvPr/>
        </p:nvSpPr>
        <p:spPr>
          <a:xfrm>
            <a:off x="4928579" y="1924155"/>
            <a:ext cx="1672246" cy="4458"/>
          </a:xfrm>
          <a:prstGeom prst="line">
            <a:avLst/>
          </a:prstGeom>
          <a:noFill/>
          <a:ln w="63500" cap="flat">
            <a:solidFill>
              <a:srgbClr val="81B2DF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t">
            <a:noAutofit/>
          </a:bodyPr>
          <a:lstStyle/>
          <a:p>
            <a:pPr algn="l" defTabSz="1299921">
              <a:defRPr sz="2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96" name="Shape 196"/>
          <p:cNvSpPr/>
          <p:nvPr/>
        </p:nvSpPr>
        <p:spPr>
          <a:xfrm flipV="1">
            <a:off x="6570581" y="1955799"/>
            <a:ext cx="1" cy="33122"/>
          </a:xfrm>
          <a:prstGeom prst="line">
            <a:avLst/>
          </a:prstGeom>
          <a:noFill/>
          <a:ln w="63500" cap="flat">
            <a:solidFill>
              <a:srgbClr val="81B2DF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t">
            <a:noAutofit/>
          </a:bodyPr>
          <a:lstStyle/>
          <a:p>
            <a:pPr algn="l" defTabSz="1299921">
              <a:defRPr sz="2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97" name="Shape 197"/>
          <p:cNvSpPr/>
          <p:nvPr/>
        </p:nvSpPr>
        <p:spPr>
          <a:xfrm flipV="1">
            <a:off x="5753963" y="1955799"/>
            <a:ext cx="1" cy="33121"/>
          </a:xfrm>
          <a:prstGeom prst="line">
            <a:avLst/>
          </a:prstGeom>
          <a:noFill/>
          <a:ln w="63500" cap="flat">
            <a:solidFill>
              <a:srgbClr val="81B2DF"/>
            </a:solidFill>
            <a:prstDash val="solid"/>
            <a:beve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65023" tIns="65023" rIns="65023" bIns="65023" numCol="1" anchor="t">
            <a:noAutofit/>
          </a:bodyPr>
          <a:lstStyle/>
          <a:p>
            <a:pPr algn="l" defTabSz="1299921">
              <a:defRPr sz="2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99" name="Shape 200"/>
          <p:cNvSpPr/>
          <p:nvPr/>
        </p:nvSpPr>
        <p:spPr>
          <a:xfrm flipH="1">
            <a:off x="1121778" y="1763802"/>
            <a:ext cx="1592466" cy="656757"/>
          </a:xfrm>
          <a:prstGeom prst="wedgeEllipseCallout">
            <a:avLst>
              <a:gd name="adj1" fmla="val -49655"/>
              <a:gd name="adj2" fmla="val 63402"/>
            </a:avLst>
          </a:prstGeom>
          <a:solidFill>
            <a:srgbClr val="FFFFFF"/>
          </a:solidFill>
          <a:ln w="25400" cap="flat">
            <a:solidFill>
              <a:schemeClr val="accent5"/>
            </a:solidFill>
            <a:prstDash val="solid"/>
            <a:bevel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0" name="Shape 201"/>
          <p:cNvSpPr/>
          <p:nvPr/>
        </p:nvSpPr>
        <p:spPr>
          <a:xfrm>
            <a:off x="1289897" y="1961644"/>
            <a:ext cx="132212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 algn="l" defTabSz="1300480">
              <a:spcBef>
                <a:spcPts val="1700"/>
              </a:spcBef>
              <a:buClr>
                <a:srgbClr val="0C377B"/>
              </a:buClr>
              <a:buFont typeface="Wingdings"/>
              <a:defRPr sz="1800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200" dirty="0"/>
              <a:t>Political Relations</a:t>
            </a:r>
          </a:p>
        </p:txBody>
      </p:sp>
      <p:sp>
        <p:nvSpPr>
          <p:cNvPr id="202" name="Shape 203"/>
          <p:cNvSpPr/>
          <p:nvPr/>
        </p:nvSpPr>
        <p:spPr>
          <a:xfrm rot="10800000" flipH="1">
            <a:off x="5394915" y="4312388"/>
            <a:ext cx="1889877" cy="779414"/>
          </a:xfrm>
          <a:prstGeom prst="wedgeEllipseCallout">
            <a:avLst>
              <a:gd name="adj1" fmla="val -49655"/>
              <a:gd name="adj2" fmla="val 63402"/>
            </a:avLst>
          </a:prstGeom>
          <a:solidFill>
            <a:srgbClr val="FFFFFF"/>
          </a:solidFill>
          <a:ln w="25400" cap="flat">
            <a:solidFill>
              <a:schemeClr val="accent5"/>
            </a:solidFill>
            <a:prstDash val="solid"/>
            <a:bevel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3" name="Shape 204"/>
          <p:cNvSpPr/>
          <p:nvPr/>
        </p:nvSpPr>
        <p:spPr>
          <a:xfrm>
            <a:off x="5468974" y="4437713"/>
            <a:ext cx="176179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numCol="1" anchor="ctr">
            <a:spAutoFit/>
          </a:bodyPr>
          <a:lstStyle/>
          <a:p>
            <a:pPr algn="l" defTabSz="1299921">
              <a:buClr>
                <a:srgbClr val="0C377B"/>
              </a:buClr>
              <a:buFont typeface="Wingdings"/>
              <a:defRPr sz="1800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00" dirty="0" err="1" smtClean="0"/>
              <a:t>Merg</a:t>
            </a:r>
            <a:r>
              <a:rPr lang="en-GB" sz="1200" dirty="0" err="1" smtClean="0"/>
              <a:t>ing</a:t>
            </a:r>
            <a:r>
              <a:rPr sz="1200" dirty="0" smtClean="0"/>
              <a:t> </a:t>
            </a:r>
            <a:r>
              <a:rPr sz="1200" dirty="0"/>
              <a:t>education and </a:t>
            </a:r>
          </a:p>
          <a:p>
            <a:pPr algn="l" defTabSz="1299921">
              <a:buClr>
                <a:srgbClr val="0C377B"/>
              </a:buClr>
              <a:buFont typeface="Wingdings"/>
              <a:defRPr sz="1800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GB" sz="1200" dirty="0" smtClean="0"/>
              <a:t>c</a:t>
            </a:r>
            <a:r>
              <a:rPr sz="1200" dirty="0" err="1" smtClean="0"/>
              <a:t>ommunication</a:t>
            </a:r>
            <a:r>
              <a:rPr lang="en-GB" sz="1200" dirty="0" smtClean="0"/>
              <a:t>s </a:t>
            </a:r>
            <a:r>
              <a:rPr sz="1200" dirty="0" smtClean="0"/>
              <a:t>groups</a:t>
            </a:r>
            <a:endParaRPr sz="1200" dirty="0"/>
          </a:p>
        </p:txBody>
      </p:sp>
      <p:sp>
        <p:nvSpPr>
          <p:cNvPr id="205" name="Shape 206"/>
          <p:cNvSpPr/>
          <p:nvPr/>
        </p:nvSpPr>
        <p:spPr>
          <a:xfrm>
            <a:off x="5956566" y="1228563"/>
            <a:ext cx="1592466" cy="656758"/>
          </a:xfrm>
          <a:prstGeom prst="wedgeEllipseCallout">
            <a:avLst>
              <a:gd name="adj1" fmla="val -49655"/>
              <a:gd name="adj2" fmla="val 63402"/>
            </a:avLst>
          </a:prstGeom>
          <a:solidFill>
            <a:srgbClr val="FFFFFF"/>
          </a:solidFill>
          <a:ln w="25400" cap="flat">
            <a:solidFill>
              <a:schemeClr val="accent5"/>
            </a:solidFill>
            <a:prstDash val="solid"/>
            <a:bevel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6" name="Shape 207"/>
          <p:cNvSpPr/>
          <p:nvPr/>
        </p:nvSpPr>
        <p:spPr>
          <a:xfrm>
            <a:off x="6080979" y="1302044"/>
            <a:ext cx="1350908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numCol="1" anchor="ctr">
            <a:spAutoFit/>
          </a:bodyPr>
          <a:lstStyle/>
          <a:p>
            <a:pPr algn="l" defTabSz="1299921">
              <a:buClr>
                <a:srgbClr val="0C377B"/>
              </a:buClr>
              <a:buFont typeface="Wingdings"/>
              <a:defRPr sz="1800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00" dirty="0"/>
              <a:t>Strategic planning</a:t>
            </a:r>
            <a:endParaRPr lang="fr-CH" sz="1200" dirty="0"/>
          </a:p>
          <a:p>
            <a:pPr algn="l" defTabSz="1299921">
              <a:buClr>
                <a:srgbClr val="0C377B"/>
              </a:buClr>
              <a:buFont typeface="Wingdings"/>
              <a:defRPr sz="1800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fr-CH" sz="1200" dirty="0"/>
              <a:t>a</a:t>
            </a:r>
            <a:r>
              <a:rPr sz="1200" dirty="0"/>
              <a:t>nd</a:t>
            </a:r>
            <a:r>
              <a:rPr lang="fr-CH" sz="1200" dirty="0"/>
              <a:t> </a:t>
            </a:r>
            <a:r>
              <a:rPr sz="1200" dirty="0"/>
              <a:t>evaluation</a:t>
            </a:r>
          </a:p>
        </p:txBody>
      </p:sp>
      <p:sp>
        <p:nvSpPr>
          <p:cNvPr id="208" name="Shape 209"/>
          <p:cNvSpPr/>
          <p:nvPr/>
        </p:nvSpPr>
        <p:spPr>
          <a:xfrm rot="10800000">
            <a:off x="1092316" y="5111973"/>
            <a:ext cx="1592467" cy="656759"/>
          </a:xfrm>
          <a:prstGeom prst="wedgeEllipseCallout">
            <a:avLst>
              <a:gd name="adj1" fmla="val -49655"/>
              <a:gd name="adj2" fmla="val 63402"/>
            </a:avLst>
          </a:prstGeom>
          <a:solidFill>
            <a:srgbClr val="FFFFFF"/>
          </a:solidFill>
          <a:ln w="25400" cap="flat">
            <a:solidFill>
              <a:schemeClr val="accent5"/>
            </a:solidFill>
            <a:prstDash val="solid"/>
            <a:bevel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9" name="Shape 210"/>
          <p:cNvSpPr/>
          <p:nvPr/>
        </p:nvSpPr>
        <p:spPr>
          <a:xfrm>
            <a:off x="1188452" y="5228504"/>
            <a:ext cx="1496331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numCol="1" anchor="ctr">
            <a:spAutoFit/>
          </a:bodyPr>
          <a:lstStyle/>
          <a:p>
            <a:pPr algn="l" defTabSz="1299921">
              <a:buClr>
                <a:srgbClr val="0C377B"/>
              </a:buClr>
              <a:buFont typeface="Wingdings"/>
              <a:defRPr sz="1800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00" dirty="0" smtClean="0"/>
              <a:t>Partnership</a:t>
            </a:r>
            <a:r>
              <a:rPr lang="en-GB" sz="1200" dirty="0" smtClean="0"/>
              <a:t>-</a:t>
            </a:r>
            <a:r>
              <a:rPr sz="1200" dirty="0" smtClean="0"/>
              <a:t>building</a:t>
            </a:r>
            <a:endParaRPr sz="1200" dirty="0"/>
          </a:p>
          <a:p>
            <a:pPr algn="l" defTabSz="1299921">
              <a:buClr>
                <a:srgbClr val="0C377B"/>
              </a:buClr>
              <a:buFont typeface="Wingdings"/>
              <a:defRPr sz="1800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00" dirty="0"/>
              <a:t>and fundraising</a:t>
            </a:r>
          </a:p>
        </p:txBody>
      </p:sp>
      <p:sp>
        <p:nvSpPr>
          <p:cNvPr id="210" name="Shape 212"/>
          <p:cNvSpPr/>
          <p:nvPr/>
        </p:nvSpPr>
        <p:spPr>
          <a:xfrm>
            <a:off x="1986229" y="2585092"/>
            <a:ext cx="756573" cy="333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778" tIns="50778" rIns="50778" bIns="50778" anchor="ctr">
            <a:spAutoFit/>
          </a:bodyPr>
          <a:lstStyle>
            <a:lvl1pPr algn="l" defTabSz="1300480">
              <a:buClr>
                <a:srgbClr val="0C377B"/>
              </a:buClr>
              <a:buFont typeface="Wingdings"/>
              <a:defRPr sz="1500" b="1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>
                <a:solidFill>
                  <a:srgbClr val="008000"/>
                </a:solidFill>
              </a:rPr>
              <a:t>IR-REL</a:t>
            </a:r>
          </a:p>
        </p:txBody>
      </p:sp>
      <p:sp>
        <p:nvSpPr>
          <p:cNvPr id="211" name="Shape 213"/>
          <p:cNvSpPr/>
          <p:nvPr/>
        </p:nvSpPr>
        <p:spPr>
          <a:xfrm>
            <a:off x="6327406" y="2594602"/>
            <a:ext cx="793309" cy="333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778" tIns="50778" rIns="50778" bIns="50778" anchor="ctr">
            <a:spAutoFit/>
          </a:bodyPr>
          <a:lstStyle>
            <a:lvl1pPr algn="l" defTabSz="1300480">
              <a:buClr>
                <a:srgbClr val="0C377B"/>
              </a:buClr>
              <a:buFont typeface="Wingdings"/>
              <a:defRPr sz="1500" b="1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>
                <a:solidFill>
                  <a:srgbClr val="660066"/>
                </a:solidFill>
              </a:rPr>
              <a:t>IR-ECO</a:t>
            </a:r>
          </a:p>
        </p:txBody>
      </p:sp>
      <p:sp>
        <p:nvSpPr>
          <p:cNvPr id="220" name="Shape 214"/>
          <p:cNvSpPr/>
          <p:nvPr/>
        </p:nvSpPr>
        <p:spPr>
          <a:xfrm rot="10800000" flipH="1">
            <a:off x="6953655" y="2404438"/>
            <a:ext cx="757479" cy="312396"/>
          </a:xfrm>
          <a:prstGeom prst="wedgeEllipseCallout">
            <a:avLst>
              <a:gd name="adj1" fmla="val -49655"/>
              <a:gd name="adj2" fmla="val 63402"/>
            </a:avLst>
          </a:prstGeom>
          <a:solidFill>
            <a:srgbClr val="FFFFFF"/>
          </a:solidFill>
          <a:ln w="25400" cap="flat">
            <a:solidFill>
              <a:srgbClr val="FF9300"/>
            </a:solidFill>
            <a:prstDash val="solid"/>
            <a:bevel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1" name="Shape 215"/>
          <p:cNvSpPr/>
          <p:nvPr/>
        </p:nvSpPr>
        <p:spPr>
          <a:xfrm>
            <a:off x="7036777" y="2412093"/>
            <a:ext cx="61256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 algn="l" defTabSz="1300480">
              <a:buClr>
                <a:srgbClr val="0C377B"/>
              </a:buClr>
              <a:buFont typeface="Wingdings"/>
              <a:defRPr sz="1800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200" dirty="0"/>
              <a:t>Service</a:t>
            </a:r>
          </a:p>
        </p:txBody>
      </p:sp>
      <p:sp>
        <p:nvSpPr>
          <p:cNvPr id="218" name="Shape 217"/>
          <p:cNvSpPr/>
          <p:nvPr/>
        </p:nvSpPr>
        <p:spPr>
          <a:xfrm rot="10800000">
            <a:off x="5338742" y="3525554"/>
            <a:ext cx="757479" cy="312397"/>
          </a:xfrm>
          <a:prstGeom prst="wedgeEllipseCallout">
            <a:avLst>
              <a:gd name="adj1" fmla="val -49655"/>
              <a:gd name="adj2" fmla="val 63402"/>
            </a:avLst>
          </a:prstGeom>
          <a:solidFill>
            <a:srgbClr val="FFFFFF"/>
          </a:solidFill>
          <a:ln w="25400" cap="flat">
            <a:solidFill>
              <a:srgbClr val="FF9300"/>
            </a:solidFill>
            <a:prstDash val="solid"/>
            <a:bevel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9" name="Shape 218"/>
          <p:cNvSpPr/>
          <p:nvPr/>
        </p:nvSpPr>
        <p:spPr>
          <a:xfrm>
            <a:off x="5406773" y="3516468"/>
            <a:ext cx="61256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 algn="l" defTabSz="1300480">
              <a:buClr>
                <a:srgbClr val="0C377B"/>
              </a:buClr>
              <a:buFont typeface="Wingdings"/>
              <a:defRPr sz="1800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200" dirty="0"/>
              <a:t>Service</a:t>
            </a:r>
          </a:p>
        </p:txBody>
      </p:sp>
      <p:sp>
        <p:nvSpPr>
          <p:cNvPr id="216" name="Shape 220"/>
          <p:cNvSpPr/>
          <p:nvPr/>
        </p:nvSpPr>
        <p:spPr>
          <a:xfrm rot="10800000" flipH="1">
            <a:off x="6527313" y="3511550"/>
            <a:ext cx="757479" cy="312396"/>
          </a:xfrm>
          <a:prstGeom prst="wedgeEllipseCallout">
            <a:avLst>
              <a:gd name="adj1" fmla="val -49655"/>
              <a:gd name="adj2" fmla="val 63402"/>
            </a:avLst>
          </a:prstGeom>
          <a:solidFill>
            <a:srgbClr val="FFFFFF"/>
          </a:solidFill>
          <a:ln w="25400" cap="flat">
            <a:solidFill>
              <a:srgbClr val="FF9300"/>
            </a:solidFill>
            <a:prstDash val="solid"/>
            <a:bevel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7" name="Shape 221"/>
          <p:cNvSpPr/>
          <p:nvPr/>
        </p:nvSpPr>
        <p:spPr>
          <a:xfrm>
            <a:off x="6623047" y="3510160"/>
            <a:ext cx="612568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 algn="l" defTabSz="1300480">
              <a:buClr>
                <a:srgbClr val="0C377B"/>
              </a:buClr>
              <a:buFont typeface="Wingdings"/>
              <a:defRPr sz="1800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200" dirty="0"/>
              <a:t>Service</a:t>
            </a:r>
          </a:p>
        </p:txBody>
      </p:sp>
      <p:sp>
        <p:nvSpPr>
          <p:cNvPr id="222" name="Shape 225"/>
          <p:cNvSpPr/>
          <p:nvPr/>
        </p:nvSpPr>
        <p:spPr>
          <a:xfrm>
            <a:off x="5426314" y="3143269"/>
            <a:ext cx="614681" cy="2809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081" tIns="27081" rIns="27081" bIns="27081" anchor="ctr">
            <a:spAutoFit/>
          </a:bodyPr>
          <a:lstStyle/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Audiovisual </a:t>
            </a:r>
          </a:p>
          <a:p>
            <a:pPr defTabSz="440079">
              <a:lnSpc>
                <a:spcPct val="80000"/>
              </a:lnSpc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900" dirty="0"/>
              <a:t>Production</a:t>
            </a:r>
          </a:p>
        </p:txBody>
      </p:sp>
      <p:sp>
        <p:nvSpPr>
          <p:cNvPr id="224" name="Shape 226"/>
          <p:cNvSpPr/>
          <p:nvPr/>
        </p:nvSpPr>
        <p:spPr>
          <a:xfrm rot="10800000">
            <a:off x="1121778" y="3716469"/>
            <a:ext cx="1592467" cy="656758"/>
          </a:xfrm>
          <a:prstGeom prst="wedgeEllipseCallout">
            <a:avLst>
              <a:gd name="adj1" fmla="val -49655"/>
              <a:gd name="adj2" fmla="val 63402"/>
            </a:avLst>
          </a:prstGeom>
          <a:solidFill>
            <a:srgbClr val="FFFFFF"/>
          </a:solidFill>
          <a:ln w="25400" cap="flat">
            <a:solidFill>
              <a:schemeClr val="accent5"/>
            </a:solidFill>
            <a:prstDash val="solid"/>
            <a:bevel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5" name="Shape 227"/>
          <p:cNvSpPr/>
          <p:nvPr/>
        </p:nvSpPr>
        <p:spPr>
          <a:xfrm>
            <a:off x="1363090" y="3803703"/>
            <a:ext cx="108038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numCol="1" anchor="ctr">
            <a:spAutoFit/>
          </a:bodyPr>
          <a:lstStyle/>
          <a:p>
            <a:pPr algn="l" defTabSz="1299921">
              <a:buClr>
                <a:srgbClr val="0C377B"/>
              </a:buClr>
              <a:buFont typeface="Wingdings"/>
              <a:defRPr sz="1800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00" dirty="0"/>
              <a:t>Member State</a:t>
            </a:r>
          </a:p>
          <a:p>
            <a:pPr algn="l" defTabSz="1299921">
              <a:buClr>
                <a:srgbClr val="0C377B"/>
              </a:buClr>
              <a:buFont typeface="Wingdings"/>
              <a:defRPr sz="1800">
                <a:solidFill>
                  <a:srgbClr val="0C3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GB" sz="1200" dirty="0"/>
              <a:t>r</a:t>
            </a:r>
            <a:r>
              <a:rPr sz="1200" dirty="0" smtClean="0"/>
              <a:t>elations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283167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" grpId="0" animBg="1"/>
      <p:bldP spid="200" grpId="0"/>
      <p:bldP spid="202" grpId="0" animBg="1"/>
      <p:bldP spid="203" grpId="0"/>
      <p:bldP spid="205" grpId="0" animBg="1"/>
      <p:bldP spid="206" grpId="0"/>
      <p:bldP spid="208" grpId="0" animBg="1"/>
      <p:bldP spid="209" grpId="0"/>
      <p:bldP spid="220" grpId="0" animBg="1"/>
      <p:bldP spid="221" grpId="0"/>
      <p:bldP spid="218" grpId="0" animBg="1"/>
      <p:bldP spid="219" grpId="0"/>
      <p:bldP spid="216" grpId="0" animBg="1"/>
      <p:bldP spid="217" grpId="0"/>
      <p:bldP spid="224" grpId="0" animBg="1"/>
      <p:bldP spid="2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2100" b="1" dirty="0" smtClean="0"/>
              <a:t>Current projects in the IR-ECO Group</a:t>
            </a:r>
            <a:endParaRPr lang="en-US" sz="21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17 </a:t>
            </a:r>
            <a:r>
              <a:rPr lang="en-GB" dirty="0"/>
              <a:t>March 2016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010" y="1556791"/>
            <a:ext cx="4445000" cy="2959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46161" y="5271226"/>
            <a:ext cx="7574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/>
              <a:t>….</a:t>
            </a:r>
            <a:r>
              <a:rPr lang="fr-CH" sz="2000" b="1" dirty="0" err="1" smtClean="0"/>
              <a:t>when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we</a:t>
            </a:r>
            <a:r>
              <a:rPr lang="fr-CH" sz="2000" b="1" dirty="0" smtClean="0"/>
              <a:t> are not </a:t>
            </a:r>
            <a:r>
              <a:rPr lang="fr-CH" sz="2000" b="1" dirty="0" err="1" smtClean="0"/>
              <a:t>occupied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with</a:t>
            </a:r>
            <a:r>
              <a:rPr lang="fr-CH" sz="2000" b="1" dirty="0" smtClean="0"/>
              <a:t> local </a:t>
            </a:r>
            <a:r>
              <a:rPr lang="fr-CH" sz="2000" b="1" dirty="0" err="1" smtClean="0"/>
              <a:t>wildlife</a:t>
            </a:r>
            <a:r>
              <a:rPr lang="fr-CH" sz="2000" b="1" dirty="0" smtClean="0"/>
              <a:t>, </a:t>
            </a:r>
            <a:r>
              <a:rPr lang="fr-CH" sz="2000" b="1" dirty="0" err="1" smtClean="0"/>
              <a:t>that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is</a:t>
            </a:r>
            <a:r>
              <a:rPr lang="fr-CH" sz="2000" b="1" dirty="0" smtClean="0"/>
              <a:t>……..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88904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811643"/>
          </a:xfrm>
        </p:spPr>
        <p:txBody>
          <a:bodyPr>
            <a:noAutofit/>
          </a:bodyPr>
          <a:lstStyle/>
          <a:p>
            <a:pPr algn="ctr"/>
            <a:r>
              <a:rPr lang="en-US" sz="2100" b="1" dirty="0" smtClean="0"/>
              <a:t>Current projects in Education, Communications and Education</a:t>
            </a:r>
            <a:endParaRPr lang="en-US" sz="21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1523" y="811643"/>
            <a:ext cx="8432799" cy="5088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b="1" dirty="0" smtClean="0"/>
              <a:t>Updating and developing the website</a:t>
            </a:r>
          </a:p>
          <a:p>
            <a:pPr>
              <a:lnSpc>
                <a:spcPct val="120000"/>
              </a:lnSpc>
            </a:pPr>
            <a:endParaRPr lang="en-US" sz="1600" b="1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b="1" dirty="0" smtClean="0"/>
              <a:t>Streamlining internal communications: more information in real time and online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1600" b="1" dirty="0" smtClean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b="1" dirty="0" smtClean="0"/>
              <a:t>Enhancing audiovisual communications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1600" b="1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b="1" dirty="0" smtClean="0"/>
              <a:t>Focused communications on overarching themes through cross-cutting task forces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sz="1600" b="1" i="1" dirty="0" smtClean="0"/>
              <a:t>Impact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sz="1600" b="1" i="1" dirty="0" smtClean="0"/>
              <a:t>Sustainability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sz="1600" b="1" i="1" dirty="0" smtClean="0"/>
              <a:t>Diversity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endParaRPr lang="en-US" sz="1600" b="1" dirty="0" smtClean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b="1" dirty="0" smtClean="0"/>
              <a:t>Improving and expanding the visit options, including virtual tours 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1600" b="1" dirty="0" smtClean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b="1" dirty="0" smtClean="0"/>
              <a:t>Adding opportunities for more student and teacher </a:t>
            </a:r>
            <a:r>
              <a:rPr lang="en-US" sz="1600" b="1" dirty="0" err="1" smtClean="0"/>
              <a:t>programmes</a:t>
            </a:r>
            <a:endParaRPr lang="en-US" sz="1600" b="1" dirty="0" smtClean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1600" b="1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600" b="1" dirty="0" smtClean="0"/>
              <a:t>Preparing large outreach events during the coming five years (2017 and 2019)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2219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2100" b="1" dirty="0" smtClean="0"/>
              <a:t>Where does IPPOG fit in all of this?</a:t>
            </a:r>
            <a:endParaRPr lang="en-US" sz="21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Charlotte Lindberg Warakaulle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5901" y="940443"/>
            <a:ext cx="85884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CERN is a </a:t>
            </a:r>
            <a:r>
              <a:rPr lang="en-US" b="1" dirty="0" smtClean="0"/>
              <a:t>global lab</a:t>
            </a:r>
            <a:r>
              <a:rPr lang="en-US" dirty="0" smtClean="0"/>
              <a:t>, with a </a:t>
            </a:r>
            <a:r>
              <a:rPr lang="en-US" b="1" dirty="0" smtClean="0"/>
              <a:t>global mission </a:t>
            </a:r>
            <a:r>
              <a:rPr lang="en-US" dirty="0" smtClean="0"/>
              <a:t>– IPPOG represents a key platform for engaging on a global level, </a:t>
            </a:r>
            <a:r>
              <a:rPr lang="en-US" b="1" dirty="0" smtClean="0"/>
              <a:t>building partnerships </a:t>
            </a:r>
            <a:r>
              <a:rPr lang="en-US" dirty="0" smtClean="0"/>
              <a:t>within the community and </a:t>
            </a:r>
            <a:r>
              <a:rPr lang="en-US" b="1" dirty="0" smtClean="0"/>
              <a:t>across communities</a:t>
            </a:r>
            <a:r>
              <a:rPr lang="en-US" dirty="0" smtClean="0"/>
              <a:t>, and for supporting the broader scientific objectives of the Organization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IPPOG represents a platform for </a:t>
            </a:r>
            <a:r>
              <a:rPr lang="en-US" b="1" dirty="0" smtClean="0"/>
              <a:t>information-sharing</a:t>
            </a:r>
            <a:r>
              <a:rPr lang="en-US" dirty="0" smtClean="0"/>
              <a:t> and for </a:t>
            </a:r>
            <a:r>
              <a:rPr lang="en-US" b="1" dirty="0" smtClean="0"/>
              <a:t>strategic discussions </a:t>
            </a:r>
            <a:r>
              <a:rPr lang="en-US" dirty="0" smtClean="0"/>
              <a:t>on how to strengthen support for particle physics and fundamental science more broadly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IPPOG can serve as a </a:t>
            </a:r>
            <a:r>
              <a:rPr lang="en-US" b="1" dirty="0" smtClean="0"/>
              <a:t>testing ground </a:t>
            </a:r>
            <a:r>
              <a:rPr lang="en-US" dirty="0" smtClean="0"/>
              <a:t>for new methods of working, enabling </a:t>
            </a:r>
            <a:r>
              <a:rPr lang="en-US" b="1" dirty="0" smtClean="0"/>
              <a:t>sharing of lessons </a:t>
            </a:r>
            <a:r>
              <a:rPr lang="en-US" dirty="0" smtClean="0"/>
              <a:t>and good practice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IPPOG brings opportunities to </a:t>
            </a:r>
            <a:r>
              <a:rPr lang="en-US" b="1" dirty="0" smtClean="0"/>
              <a:t>engage with countries </a:t>
            </a:r>
            <a:r>
              <a:rPr lang="en-US" dirty="0" smtClean="0"/>
              <a:t>that would not otherwise be </a:t>
            </a:r>
            <a:r>
              <a:rPr lang="en-US" smtClean="0"/>
              <a:t>closely involved </a:t>
            </a:r>
            <a:r>
              <a:rPr lang="en-US" dirty="0" smtClean="0"/>
              <a:t>with CERN</a:t>
            </a:r>
            <a:endParaRPr lang="en-US" dirty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29951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283</TotalTime>
  <Words>702</Words>
  <Application>Microsoft Office PowerPoint</Application>
  <PresentationFormat>On-screen Show (4:3)</PresentationFormat>
  <Paragraphs>139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CERNCorporate4-3</vt:lpstr>
      <vt:lpstr>PowerPoint Presentation</vt:lpstr>
      <vt:lpstr>PowerPoint Presentation</vt:lpstr>
      <vt:lpstr>PowerPoint Presentation</vt:lpstr>
      <vt:lpstr>Why an IR Sector – and why now?</vt:lpstr>
      <vt:lpstr>Objectives of the new Sector  – supporting a global lab with a global mission </vt:lpstr>
      <vt:lpstr>The organigramme – no presentation is complete without one….</vt:lpstr>
      <vt:lpstr>Current projects in the IR-ECO Group</vt:lpstr>
      <vt:lpstr>Current projects in Education, Communications and Education</vt:lpstr>
      <vt:lpstr>Where does IPPOG fit in all of this?</vt:lpstr>
      <vt:lpstr>Where does IPPOG fit in all of this?</vt:lpstr>
      <vt:lpstr>End of the greetings!</vt:lpstr>
      <vt:lpstr>PowerPoint Presentation</vt:lpstr>
      <vt:lpstr>Key immediate priorities for the IR sector</vt:lpstr>
      <vt:lpstr>Consolidated and integrated: the IR-ECO Group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Valerie</cp:lastModifiedBy>
  <cp:revision>129</cp:revision>
  <dcterms:created xsi:type="dcterms:W3CDTF">2012-11-30T11:04:26Z</dcterms:created>
  <dcterms:modified xsi:type="dcterms:W3CDTF">2016-05-20T07:52:47Z</dcterms:modified>
</cp:coreProperties>
</file>