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502007" r:id="rId1"/>
  </p:sldMasterIdLst>
  <p:notesMasterIdLst>
    <p:notesMasterId r:id="rId18"/>
  </p:notesMasterIdLst>
  <p:handoutMasterIdLst>
    <p:handoutMasterId r:id="rId19"/>
  </p:handoutMasterIdLst>
  <p:sldIdLst>
    <p:sldId id="2195" r:id="rId2"/>
    <p:sldId id="2196" r:id="rId3"/>
    <p:sldId id="2197" r:id="rId4"/>
    <p:sldId id="2201" r:id="rId5"/>
    <p:sldId id="2211" r:id="rId6"/>
    <p:sldId id="2214" r:id="rId7"/>
    <p:sldId id="2212" r:id="rId8"/>
    <p:sldId id="2200" r:id="rId9"/>
    <p:sldId id="2202" r:id="rId10"/>
    <p:sldId id="2198" r:id="rId11"/>
    <p:sldId id="2209" r:id="rId12"/>
    <p:sldId id="2210" r:id="rId13"/>
    <p:sldId id="2208" r:id="rId14"/>
    <p:sldId id="2199" r:id="rId15"/>
    <p:sldId id="2213" r:id="rId16"/>
    <p:sldId id="2215" r:id="rId17"/>
  </p:sldIdLst>
  <p:sldSz cx="9144000" cy="6858000" type="screen4x3"/>
  <p:notesSz cx="6811963" cy="9942513"/>
  <p:defaultTextStyle>
    <a:defPPr>
      <a:defRPr lang="fr-FR"/>
    </a:defPPr>
    <a:lvl1pPr algn="l" rtl="0" fontAlgn="base">
      <a:lnSpc>
        <a:spcPct val="80000"/>
      </a:lnSpc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3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nard Bertrand" initials="R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C3300"/>
    <a:srgbClr val="0000FF"/>
    <a:srgbClr val="33CC33"/>
    <a:srgbClr val="FF6600"/>
    <a:srgbClr val="FF3300"/>
    <a:srgbClr val="0066FF"/>
    <a:srgbClr val="FFF7DD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81" autoAdjust="0"/>
    <p:restoredTop sz="98129" autoAdjust="0"/>
  </p:normalViewPr>
  <p:slideViewPr>
    <p:cSldViewPr>
      <p:cViewPr varScale="1">
        <p:scale>
          <a:sx n="117" d="100"/>
          <a:sy n="117" d="100"/>
        </p:scale>
        <p:origin x="-16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562"/>
    </p:cViewPr>
  </p:sorterViewPr>
  <p:notesViewPr>
    <p:cSldViewPr>
      <p:cViewPr varScale="1">
        <p:scale>
          <a:sx n="82" d="100"/>
          <a:sy n="82" d="100"/>
        </p:scale>
        <p:origin x="-3864" y="-102"/>
      </p:cViewPr>
      <p:guideLst>
        <p:guide orient="horz" pos="3133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52769" cy="49760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buNone/>
              <a:defRPr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7576" y="4"/>
            <a:ext cx="2952768" cy="49760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buNone/>
              <a:defRPr/>
            </a:pPr>
            <a:fld id="{D7381257-66DF-4C83-A00A-A00637A2B8FE}" type="datetimeFigureOut">
              <a:rPr lang="fr-FR"/>
              <a:pPr>
                <a:buNone/>
                <a:defRPr/>
              </a:pPr>
              <a:t>16/03/2016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43324"/>
            <a:ext cx="2952769" cy="49760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buNone/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7576" y="9443324"/>
            <a:ext cx="2952768" cy="49760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buNone/>
              <a:defRPr/>
            </a:pPr>
            <a:fld id="{E3655026-EC26-4D0C-B2BC-89811960C8F1}" type="slidenum">
              <a:rPr lang="fr-FR"/>
              <a:pPr>
                <a:buNone/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002328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4"/>
            <a:ext cx="2952769" cy="49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576" y="4"/>
            <a:ext cx="2952768" cy="49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28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4" y="4723254"/>
            <a:ext cx="5449895" cy="447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3324"/>
            <a:ext cx="2952769" cy="49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576" y="9443324"/>
            <a:ext cx="2952768" cy="49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68BDF97A-C648-401A-8383-DC0E87CEF8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43857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8175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t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‹N°›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4691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‹N°›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7" name="Ellipse 6"/>
          <p:cNvSpPr/>
          <p:nvPr userDrawn="1"/>
        </p:nvSpPr>
        <p:spPr>
          <a:xfrm>
            <a:off x="8460432" y="260648"/>
            <a:ext cx="504056" cy="504056"/>
          </a:xfrm>
          <a:prstGeom prst="ellipse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>
              <a:buFontTx/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888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jourd'hu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‹N°›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7" name="Ellipse 6"/>
          <p:cNvSpPr/>
          <p:nvPr userDrawn="1"/>
        </p:nvSpPr>
        <p:spPr>
          <a:xfrm>
            <a:off x="8460432" y="260648"/>
            <a:ext cx="504056" cy="504056"/>
          </a:xfrm>
          <a:prstGeom prst="ellipse">
            <a:avLst/>
          </a:prstGeom>
          <a:solidFill>
            <a:srgbClr val="CC3300"/>
          </a:solidFill>
        </p:spPr>
        <p:txBody>
          <a:bodyPr wrap="square" rtlCol="0" anchor="ctr">
            <a:spAutoFit/>
          </a:bodyPr>
          <a:lstStyle/>
          <a:p>
            <a:pPr algn="ctr">
              <a:buFontTx/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468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Réunion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71538" y="6356350"/>
            <a:ext cx="1519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Préparation du test du modèle court Q4</a:t>
            </a:r>
            <a:endParaRPr lang="fr-FR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‹N°›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23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srgbClr val="000000"/>
                </a:solidFill>
              </a:rPr>
              <a:t>Préparation du test du modèle court Q4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7858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srgbClr val="000000"/>
                </a:solidFill>
              </a:rPr>
              <a:t>Préparation du test du modèle court Q4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128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srgbClr val="000000"/>
                </a:solidFill>
              </a:rPr>
              <a:t>Préparation du test du modèle court Q4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prstGeom prst="rect">
            <a:avLst/>
          </a:prstGeo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6886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uv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  <a:defRPr/>
            </a:pPr>
            <a:fld id="{03A18B84-9EFD-41B6-A5E4-D37CFBDD82D6}" type="slidenum">
              <a:rPr lang="en-US" smtClean="0"/>
              <a:pPr>
                <a:buFontTx/>
                <a:buNone/>
                <a:defRPr/>
              </a:pPr>
              <a:t>‹N°›</a:t>
            </a:fld>
            <a:r>
              <a:rPr lang="en-US" dirty="0" smtClean="0"/>
              <a:t> / 153</a:t>
            </a:r>
          </a:p>
        </p:txBody>
      </p:sp>
      <p:sp>
        <p:nvSpPr>
          <p:cNvPr id="6" name="Text Box 5"/>
          <p:cNvSpPr txBox="1">
            <a:spLocks noChangeArrowheads="1"/>
          </p:cNvSpPr>
          <p:nvPr userDrawn="1"/>
        </p:nvSpPr>
        <p:spPr bwMode="auto">
          <a:xfrm>
            <a:off x="8460432" y="116632"/>
            <a:ext cx="576635" cy="4862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N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5168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667500"/>
            <a:ext cx="51435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6424A34A-A9B6-40AE-A3E4-8676718D1476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  <p:pic>
        <p:nvPicPr>
          <p:cNvPr id="7" name="Image 6" descr="bandeau_texte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pic>
        <p:nvPicPr>
          <p:cNvPr id="9" name="Picture 2" descr="http://irfu-i.cea.fr/Page/500/irfu_signature_cea_saclay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"/>
            <a:ext cx="840267" cy="95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49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2008" r:id="rId1"/>
    <p:sldLayoutId id="2147502009" r:id="rId2"/>
    <p:sldLayoutId id="2147502010" r:id="rId3"/>
    <p:sldLayoutId id="2147502011" r:id="rId4"/>
    <p:sldLayoutId id="2147502012" r:id="rId5"/>
    <p:sldLayoutId id="2147502013" r:id="rId6"/>
    <p:sldLayoutId id="2147502014" r:id="rId7"/>
    <p:sldLayoutId id="2147502015" r:id="rId8"/>
    <p:sldLayoutId id="2147502016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fontAlgn="base" latinLnBrk="0" hangingPunct="1">
        <a:spcBef>
          <a:spcPct val="0"/>
        </a:spcBef>
        <a:spcAft>
          <a:spcPct val="0"/>
        </a:spcAft>
        <a:buNone/>
        <a:defRPr lang="fr-FR" sz="2200" b="1" i="0" kern="1200" cap="all" baseline="0" dirty="0"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em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Q4 Protection</a:t>
            </a:r>
            <a:endParaRPr lang="fr-FR" dirty="0"/>
          </a:p>
        </p:txBody>
      </p:sp>
      <p:pic>
        <p:nvPicPr>
          <p:cNvPr id="6" name="Picture 2" descr="SmallHiLumi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774" y="980848"/>
            <a:ext cx="224309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" y="980848"/>
            <a:ext cx="1104154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432307" y="2636912"/>
            <a:ext cx="474681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4000" dirty="0" smtClean="0"/>
              <a:t>Q4 Protection</a:t>
            </a:r>
          </a:p>
          <a:p>
            <a:pPr algn="ctr">
              <a:buNone/>
            </a:pPr>
            <a:r>
              <a:rPr lang="en-US" sz="4000" dirty="0" smtClean="0"/>
              <a:t>Preliminary analysis</a:t>
            </a:r>
            <a:endParaRPr lang="en-US" sz="40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090" y="1052455"/>
            <a:ext cx="936238" cy="93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295" y="3933056"/>
            <a:ext cx="2450832" cy="244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9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SImulation</a:t>
            </a:r>
            <a:endParaRPr lang="fr-FR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algn="just">
              <a:lnSpc>
                <a:spcPct val="100000"/>
              </a:lnSpc>
              <a:buNone/>
            </a:pPr>
            <a:endParaRPr lang="en-US" sz="2000" kern="0" dirty="0" smtClean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635835"/>
              </p:ext>
            </p:extLst>
          </p:nvPr>
        </p:nvGraphicFramePr>
        <p:xfrm>
          <a:off x="467544" y="1149237"/>
          <a:ext cx="3672408" cy="21425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9274"/>
                <a:gridCol w="1853134"/>
              </a:tblGrid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Hypothesis</a:t>
                      </a: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Without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quench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heater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8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Time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delay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50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279,9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2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152,4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 voltage to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ground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547,8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094770"/>
              </p:ext>
            </p:extLst>
          </p:nvPr>
        </p:nvGraphicFramePr>
        <p:xfrm>
          <a:off x="467544" y="4108122"/>
          <a:ext cx="3672408" cy="21425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9274"/>
                <a:gridCol w="1853134"/>
              </a:tblGrid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Hypothesis</a:t>
                      </a: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quench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heater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8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Time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delay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50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167,9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2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85,8 K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 voltage to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ground</a:t>
                      </a:r>
                      <a:endParaRPr lang="fr-FR" sz="13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340,2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079360"/>
            <a:ext cx="3816425" cy="272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10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367" y="3789075"/>
            <a:ext cx="3845673" cy="2736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8084063" y="1344216"/>
            <a:ext cx="1062980" cy="72008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Voltage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accross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each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layer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099023" y="4077072"/>
            <a:ext cx="1062980" cy="72008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Voltage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accross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each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layer</a:t>
            </a:r>
          </a:p>
        </p:txBody>
      </p:sp>
    </p:spTree>
    <p:extLst>
      <p:ext uri="{BB962C8B-B14F-4D97-AF65-F5344CB8AC3E}">
        <p14:creationId xmlns:p14="http://schemas.microsoft.com/office/powerpoint/2010/main" val="2919458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SImulation</a:t>
            </a:r>
            <a:endParaRPr lang="fr-FR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algn="just">
              <a:lnSpc>
                <a:spcPct val="100000"/>
              </a:lnSpc>
              <a:buNone/>
            </a:pPr>
            <a:endParaRPr lang="en-US" sz="2000" kern="0" dirty="0" smtClean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468132"/>
              </p:ext>
            </p:extLst>
          </p:nvPr>
        </p:nvGraphicFramePr>
        <p:xfrm>
          <a:off x="467544" y="1149237"/>
          <a:ext cx="3672408" cy="21425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9274"/>
                <a:gridCol w="1853134"/>
              </a:tblGrid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Hypothesis</a:t>
                      </a: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Without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quench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heater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8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Time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delay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75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293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2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118,3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 voltage to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ground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594,6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905295"/>
              </p:ext>
            </p:extLst>
          </p:nvPr>
        </p:nvGraphicFramePr>
        <p:xfrm>
          <a:off x="467544" y="4108122"/>
          <a:ext cx="3672408" cy="21425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9274"/>
                <a:gridCol w="1853134"/>
              </a:tblGrid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Hypothesis</a:t>
                      </a: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quench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heater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8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Time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delay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75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177,6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2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84,3 K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 voltage to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ground</a:t>
                      </a:r>
                      <a:endParaRPr lang="fr-FR" sz="13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340,2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11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174" y="980728"/>
            <a:ext cx="3758400" cy="267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173" y="3789040"/>
            <a:ext cx="3660251" cy="2598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8084063" y="1344216"/>
            <a:ext cx="1062980" cy="72008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Voltage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accross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each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layer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099023" y="4077072"/>
            <a:ext cx="1062980" cy="72008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Voltage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accross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each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layer</a:t>
            </a:r>
          </a:p>
        </p:txBody>
      </p:sp>
    </p:spTree>
    <p:extLst>
      <p:ext uri="{BB962C8B-B14F-4D97-AF65-F5344CB8AC3E}">
        <p14:creationId xmlns:p14="http://schemas.microsoft.com/office/powerpoint/2010/main" val="752468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SImulation</a:t>
            </a:r>
            <a:endParaRPr lang="fr-FR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algn="just">
              <a:lnSpc>
                <a:spcPct val="100000"/>
              </a:lnSpc>
              <a:buNone/>
            </a:pPr>
            <a:endParaRPr lang="en-US" sz="2000" kern="0" dirty="0" smtClean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570652"/>
              </p:ext>
            </p:extLst>
          </p:nvPr>
        </p:nvGraphicFramePr>
        <p:xfrm>
          <a:off x="467544" y="1149237"/>
          <a:ext cx="3672408" cy="21425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9274"/>
                <a:gridCol w="1853134"/>
              </a:tblGrid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Hypothesis</a:t>
                      </a: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Without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quench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heater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8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Time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delay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100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300,1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2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89,4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 voltage to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ground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634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300647"/>
              </p:ext>
            </p:extLst>
          </p:nvPr>
        </p:nvGraphicFramePr>
        <p:xfrm>
          <a:off x="467544" y="4108122"/>
          <a:ext cx="3672408" cy="21425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9274"/>
                <a:gridCol w="1853134"/>
              </a:tblGrid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Hypothesis</a:t>
                      </a: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quench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heater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8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Time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delay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100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178,9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K</a:t>
                      </a: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2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84,9 K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 voltage to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ground</a:t>
                      </a:r>
                      <a:endParaRPr lang="fr-FR" sz="13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340,2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12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052736"/>
            <a:ext cx="3672409" cy="274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134" y="3867670"/>
            <a:ext cx="3730137" cy="265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8099023" y="4077072"/>
            <a:ext cx="1062980" cy="72008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Voltage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accross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each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layer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084063" y="1344216"/>
            <a:ext cx="1062980" cy="72008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Voltage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accross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fr-FR" sz="1100" dirty="0" err="1" smtClean="0">
                <a:solidFill>
                  <a:srgbClr val="FF0000"/>
                </a:solidFill>
                <a:latin typeface="Arial"/>
              </a:rPr>
              <a:t>each</a:t>
            </a:r>
            <a:r>
              <a:rPr lang="fr-FR" sz="1100" dirty="0" smtClean="0">
                <a:solidFill>
                  <a:srgbClr val="FF0000"/>
                </a:solidFill>
                <a:latin typeface="Arial"/>
              </a:rPr>
              <a:t> layer</a:t>
            </a:r>
          </a:p>
        </p:txBody>
      </p:sp>
    </p:spTree>
    <p:extLst>
      <p:ext uri="{BB962C8B-B14F-4D97-AF65-F5344CB8AC3E}">
        <p14:creationId xmlns:p14="http://schemas.microsoft.com/office/powerpoint/2010/main" val="3791911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13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RESULTS</a:t>
            </a:r>
            <a:endParaRPr lang="fr-FR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504006"/>
              </p:ext>
            </p:extLst>
          </p:nvPr>
        </p:nvGraphicFramePr>
        <p:xfrm>
          <a:off x="467544" y="1556792"/>
          <a:ext cx="8291266" cy="39469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5870"/>
                <a:gridCol w="1187566"/>
                <a:gridCol w="1187566"/>
                <a:gridCol w="1187566"/>
                <a:gridCol w="1187566"/>
                <a:gridCol w="1187566"/>
                <a:gridCol w="1187566"/>
              </a:tblGrid>
              <a:tr h="250624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Results</a:t>
                      </a: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441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Without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quench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heater</a:t>
                      </a:r>
                      <a:endParaRPr lang="fr-FR" sz="13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With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quench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heater</a:t>
                      </a:r>
                      <a:endParaRPr lang="fr-FR" sz="13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1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Time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delay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50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75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100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50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75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100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0492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279,9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293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300,1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167,9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177,6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178,9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K</a:t>
                      </a: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2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152,4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118,3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89,4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85,8 K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84,3 K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84,9 K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603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 voltage to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ground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547,8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594,6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634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340,2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340,2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340,2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25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14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395536" y="1196752"/>
            <a:ext cx="7560840" cy="4608512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marL="17145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300" dirty="0">
                <a:latin typeface="+mn-lt"/>
              </a:rPr>
              <a:t>The QTRANSIT code has been </a:t>
            </a:r>
            <a:r>
              <a:rPr lang="fr-FR" sz="2300" dirty="0" err="1">
                <a:latin typeface="+mn-lt"/>
              </a:rPr>
              <a:t>used</a:t>
            </a:r>
            <a:r>
              <a:rPr lang="fr-FR" sz="2300" dirty="0">
                <a:latin typeface="+mn-lt"/>
              </a:rPr>
              <a:t> on the </a:t>
            </a:r>
            <a:r>
              <a:rPr lang="fr-FR" sz="2300" dirty="0" err="1">
                <a:latin typeface="+mn-lt"/>
              </a:rPr>
              <a:t>updated</a:t>
            </a:r>
            <a:r>
              <a:rPr lang="fr-FR" sz="2300" dirty="0">
                <a:latin typeface="+mn-lt"/>
              </a:rPr>
              <a:t> version of Q4.</a:t>
            </a:r>
          </a:p>
          <a:p>
            <a:pPr marL="17145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300" dirty="0">
                <a:latin typeface="+mn-lt"/>
              </a:rPr>
              <a:t>Simulations </a:t>
            </a:r>
            <a:r>
              <a:rPr lang="fr-FR" sz="2300" dirty="0" err="1">
                <a:latin typeface="+mn-lt"/>
              </a:rPr>
              <a:t>with</a:t>
            </a:r>
            <a:r>
              <a:rPr lang="fr-FR" sz="2300" dirty="0">
                <a:latin typeface="+mn-lt"/>
              </a:rPr>
              <a:t> and </a:t>
            </a:r>
            <a:r>
              <a:rPr lang="fr-FR" sz="2300" dirty="0" err="1">
                <a:latin typeface="+mn-lt"/>
              </a:rPr>
              <a:t>without</a:t>
            </a:r>
            <a:r>
              <a:rPr lang="fr-FR" sz="2300" dirty="0">
                <a:latin typeface="+mn-lt"/>
              </a:rPr>
              <a:t> QH have been </a:t>
            </a:r>
            <a:r>
              <a:rPr lang="fr-FR" sz="2300" dirty="0" err="1">
                <a:latin typeface="+mn-lt"/>
              </a:rPr>
              <a:t>carried</a:t>
            </a:r>
            <a:r>
              <a:rPr lang="fr-FR" sz="2300" dirty="0">
                <a:latin typeface="+mn-lt"/>
              </a:rPr>
              <a:t> out</a:t>
            </a:r>
          </a:p>
          <a:p>
            <a:pPr marL="17145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FR" sz="2300" dirty="0">
              <a:latin typeface="+mn-lt"/>
            </a:endParaRPr>
          </a:p>
          <a:p>
            <a:pPr marL="17145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300" dirty="0">
                <a:latin typeface="+mn-lt"/>
              </a:rPr>
              <a:t>The </a:t>
            </a:r>
            <a:r>
              <a:rPr lang="fr-FR" sz="2300" dirty="0" err="1">
                <a:latin typeface="+mn-lt"/>
              </a:rPr>
              <a:t>highest</a:t>
            </a:r>
            <a:r>
              <a:rPr lang="fr-FR" sz="2300" dirty="0">
                <a:latin typeface="+mn-lt"/>
              </a:rPr>
              <a:t> hot spot </a:t>
            </a:r>
            <a:r>
              <a:rPr lang="fr-FR" sz="2300" dirty="0" err="1">
                <a:latin typeface="+mn-lt"/>
              </a:rPr>
              <a:t>temperature</a:t>
            </a:r>
            <a:r>
              <a:rPr lang="fr-FR" sz="2300" dirty="0">
                <a:latin typeface="+mn-lt"/>
              </a:rPr>
              <a:t> (300 K) </a:t>
            </a:r>
            <a:r>
              <a:rPr lang="fr-FR" sz="2300" dirty="0" err="1">
                <a:latin typeface="+mn-lt"/>
              </a:rPr>
              <a:t>is</a:t>
            </a:r>
            <a:r>
              <a:rPr lang="fr-FR" sz="2300" dirty="0">
                <a:latin typeface="+mn-lt"/>
              </a:rPr>
              <a:t> </a:t>
            </a:r>
            <a:r>
              <a:rPr lang="fr-FR" sz="2300" dirty="0" err="1">
                <a:latin typeface="+mn-lt"/>
              </a:rPr>
              <a:t>reached</a:t>
            </a:r>
            <a:r>
              <a:rPr lang="fr-FR" sz="2300" dirty="0">
                <a:latin typeface="+mn-lt"/>
              </a:rPr>
              <a:t> in absence of QH and </a:t>
            </a:r>
            <a:r>
              <a:rPr lang="fr-FR" sz="2300" dirty="0" err="1">
                <a:latin typeface="+mn-lt"/>
              </a:rPr>
              <a:t>with</a:t>
            </a:r>
            <a:r>
              <a:rPr lang="fr-FR" sz="2300" dirty="0">
                <a:latin typeface="+mn-lt"/>
              </a:rPr>
              <a:t> a layer-to-layer time </a:t>
            </a:r>
            <a:r>
              <a:rPr lang="fr-FR" sz="2300" dirty="0" err="1">
                <a:latin typeface="+mn-lt"/>
              </a:rPr>
              <a:t>delay</a:t>
            </a:r>
            <a:r>
              <a:rPr lang="fr-FR" sz="2300" dirty="0">
                <a:latin typeface="+mn-lt"/>
              </a:rPr>
              <a:t> of 100 ms.</a:t>
            </a:r>
          </a:p>
          <a:p>
            <a:pPr marL="17145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300" dirty="0" err="1" smtClean="0">
                <a:latin typeface="+mn-lt"/>
              </a:rPr>
              <a:t>With</a:t>
            </a:r>
            <a:r>
              <a:rPr lang="fr-FR" sz="2300" dirty="0" smtClean="0">
                <a:latin typeface="+mn-lt"/>
              </a:rPr>
              <a:t> </a:t>
            </a:r>
            <a:r>
              <a:rPr lang="fr-FR" sz="2300" dirty="0">
                <a:latin typeface="+mn-lt"/>
              </a:rPr>
              <a:t>QH:</a:t>
            </a:r>
          </a:p>
          <a:p>
            <a:pPr marL="628650" lvl="1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300" dirty="0">
                <a:latin typeface="+mn-lt"/>
              </a:rPr>
              <a:t> the </a:t>
            </a:r>
            <a:r>
              <a:rPr lang="fr-FR" sz="2300" dirty="0" err="1">
                <a:latin typeface="+mn-lt"/>
              </a:rPr>
              <a:t>hotspot</a:t>
            </a:r>
            <a:r>
              <a:rPr lang="fr-FR" sz="2300" dirty="0">
                <a:latin typeface="+mn-lt"/>
              </a:rPr>
              <a:t> </a:t>
            </a:r>
            <a:r>
              <a:rPr lang="fr-FR" sz="2300" dirty="0" err="1">
                <a:latin typeface="+mn-lt"/>
              </a:rPr>
              <a:t>is</a:t>
            </a:r>
            <a:r>
              <a:rPr lang="fr-FR" sz="2300" dirty="0">
                <a:latin typeface="+mn-lt"/>
              </a:rPr>
              <a:t> </a:t>
            </a:r>
            <a:r>
              <a:rPr lang="fr-FR" sz="2300" dirty="0" err="1">
                <a:latin typeface="+mn-lt"/>
              </a:rPr>
              <a:t>limited</a:t>
            </a:r>
            <a:r>
              <a:rPr lang="fr-FR" sz="2300" dirty="0">
                <a:latin typeface="+mn-lt"/>
              </a:rPr>
              <a:t> to ~180 K.</a:t>
            </a:r>
          </a:p>
          <a:p>
            <a:pPr marL="628650" lvl="1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300" dirty="0">
                <a:latin typeface="+mn-lt"/>
              </a:rPr>
              <a:t>The max V to </a:t>
            </a:r>
            <a:r>
              <a:rPr lang="fr-FR" sz="2300" dirty="0" err="1">
                <a:latin typeface="+mn-lt"/>
              </a:rPr>
              <a:t>ground</a:t>
            </a:r>
            <a:r>
              <a:rPr lang="fr-FR" sz="2300" dirty="0">
                <a:latin typeface="+mn-lt"/>
              </a:rPr>
              <a:t> </a:t>
            </a:r>
            <a:r>
              <a:rPr lang="fr-FR" sz="2300" dirty="0" err="1">
                <a:latin typeface="+mn-lt"/>
              </a:rPr>
              <a:t>is</a:t>
            </a:r>
            <a:r>
              <a:rPr lang="fr-FR" sz="2300" dirty="0">
                <a:latin typeface="+mn-lt"/>
              </a:rPr>
              <a:t> ~340 </a:t>
            </a:r>
            <a:r>
              <a:rPr lang="fr-FR" sz="2300" dirty="0" smtClean="0">
                <a:latin typeface="+mn-lt"/>
              </a:rPr>
              <a:t>V</a:t>
            </a:r>
          </a:p>
          <a:p>
            <a:pPr lv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2300" dirty="0">
              <a:latin typeface="+mn-lt"/>
            </a:endParaRPr>
          </a:p>
          <a:p>
            <a:pPr marL="17145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300" dirty="0" err="1">
                <a:latin typeface="+mn-lt"/>
              </a:rPr>
              <a:t>Next</a:t>
            </a:r>
            <a:r>
              <a:rPr lang="fr-FR" sz="2300" dirty="0">
                <a:latin typeface="+mn-lt"/>
              </a:rPr>
              <a:t> </a:t>
            </a:r>
            <a:r>
              <a:rPr lang="fr-FR" sz="2300" dirty="0" err="1">
                <a:latin typeface="+mn-lt"/>
              </a:rPr>
              <a:t>steps</a:t>
            </a:r>
            <a:r>
              <a:rPr lang="fr-FR" sz="2300" dirty="0">
                <a:latin typeface="+mn-lt"/>
              </a:rPr>
              <a:t>:</a:t>
            </a:r>
          </a:p>
          <a:p>
            <a:pPr marL="628650" lvl="1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300" dirty="0">
                <a:latin typeface="+mn-lt"/>
              </a:rPr>
              <a:t>Simulation </a:t>
            </a:r>
            <a:r>
              <a:rPr lang="fr-FR" sz="2300" dirty="0" err="1">
                <a:latin typeface="+mn-lt"/>
              </a:rPr>
              <a:t>with</a:t>
            </a:r>
            <a:r>
              <a:rPr lang="fr-FR" sz="2300" dirty="0">
                <a:latin typeface="+mn-lt"/>
              </a:rPr>
              <a:t> ROXIE</a:t>
            </a:r>
          </a:p>
          <a:p>
            <a:pPr marL="628650" lvl="1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300" dirty="0" err="1">
                <a:latin typeface="+mn-lt"/>
              </a:rPr>
              <a:t>Detailed</a:t>
            </a:r>
            <a:r>
              <a:rPr lang="fr-FR" sz="2300" dirty="0">
                <a:latin typeface="+mn-lt"/>
              </a:rPr>
              <a:t> design of the QH: high/</a:t>
            </a:r>
            <a:r>
              <a:rPr lang="fr-FR" sz="2300" dirty="0" err="1">
                <a:latin typeface="+mn-lt"/>
              </a:rPr>
              <a:t>low</a:t>
            </a:r>
            <a:r>
              <a:rPr lang="fr-FR" sz="2300" dirty="0">
                <a:latin typeface="+mn-lt"/>
              </a:rPr>
              <a:t> </a:t>
            </a:r>
            <a:r>
              <a:rPr lang="fr-FR" sz="2300" dirty="0" err="1">
                <a:latin typeface="+mn-lt"/>
              </a:rPr>
              <a:t>field</a:t>
            </a:r>
            <a:r>
              <a:rPr lang="fr-FR" sz="2300" dirty="0">
                <a:latin typeface="+mn-lt"/>
              </a:rPr>
              <a:t>, </a:t>
            </a:r>
            <a:r>
              <a:rPr lang="fr-FR" sz="2300" dirty="0" err="1">
                <a:latin typeface="+mn-lt"/>
              </a:rPr>
              <a:t>strip</a:t>
            </a:r>
            <a:r>
              <a:rPr lang="fr-FR" sz="2300" dirty="0">
                <a:latin typeface="+mn-lt"/>
              </a:rPr>
              <a:t> design and </a:t>
            </a:r>
            <a:r>
              <a:rPr lang="fr-FR" sz="2300" dirty="0" err="1">
                <a:latin typeface="+mn-lt"/>
              </a:rPr>
              <a:t>number</a:t>
            </a:r>
            <a:r>
              <a:rPr lang="fr-FR" sz="2300" dirty="0">
                <a:latin typeface="+mn-lt"/>
              </a:rPr>
              <a:t> of circuits</a:t>
            </a:r>
          </a:p>
          <a:p>
            <a:pPr marL="17145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FR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5504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Préparation du test du modèle court Q4</a:t>
            </a:r>
            <a:endParaRPr lang="fr-FR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15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Open questions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67544" y="1340768"/>
            <a:ext cx="5688632" cy="1728192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marL="17145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300" dirty="0" err="1">
                <a:latin typeface="+mn-lt"/>
              </a:rPr>
              <a:t>Powering</a:t>
            </a:r>
            <a:r>
              <a:rPr lang="fr-FR" sz="2300" dirty="0">
                <a:latin typeface="+mn-lt"/>
              </a:rPr>
              <a:t> </a:t>
            </a:r>
            <a:r>
              <a:rPr lang="fr-FR" sz="2300" dirty="0" err="1">
                <a:latin typeface="+mn-lt"/>
              </a:rPr>
              <a:t>scheme</a:t>
            </a:r>
            <a:r>
              <a:rPr lang="fr-FR" sz="2300" dirty="0">
                <a:latin typeface="+mn-lt"/>
              </a:rPr>
              <a:t> of the Q4</a:t>
            </a:r>
            <a:r>
              <a:rPr lang="fr-FR" sz="2300" dirty="0" smtClean="0">
                <a:latin typeface="+mn-lt"/>
              </a:rPr>
              <a:t>?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2300" dirty="0">
              <a:latin typeface="+mn-lt"/>
            </a:endParaRPr>
          </a:p>
          <a:p>
            <a:pPr marL="17145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300" dirty="0" err="1">
                <a:latin typeface="+mn-lt"/>
              </a:rPr>
              <a:t>Number</a:t>
            </a:r>
            <a:r>
              <a:rPr lang="fr-FR" sz="2300" dirty="0">
                <a:latin typeface="+mn-lt"/>
              </a:rPr>
              <a:t> of </a:t>
            </a:r>
            <a:r>
              <a:rPr lang="fr-FR" sz="2300" dirty="0" err="1">
                <a:latin typeface="+mn-lt"/>
              </a:rPr>
              <a:t>heaters</a:t>
            </a:r>
            <a:r>
              <a:rPr lang="fr-FR" sz="2300" dirty="0">
                <a:latin typeface="+mn-lt"/>
              </a:rPr>
              <a:t> PS</a:t>
            </a:r>
          </a:p>
        </p:txBody>
      </p:sp>
    </p:spTree>
    <p:extLst>
      <p:ext uri="{BB962C8B-B14F-4D97-AF65-F5344CB8AC3E}">
        <p14:creationId xmlns:p14="http://schemas.microsoft.com/office/powerpoint/2010/main" val="748853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Annex</a:t>
            </a:r>
            <a:endParaRPr lang="fr-FR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algn="just">
              <a:lnSpc>
                <a:spcPct val="100000"/>
              </a:lnSpc>
              <a:buNone/>
            </a:pPr>
            <a:endParaRPr lang="en-US" sz="2000" kern="0" dirty="0" smtClean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168196"/>
              </p:ext>
            </p:extLst>
          </p:nvPr>
        </p:nvGraphicFramePr>
        <p:xfrm>
          <a:off x="467544" y="1149237"/>
          <a:ext cx="3672408" cy="21425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9274"/>
                <a:gridCol w="1853134"/>
              </a:tblGrid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Hypothesis</a:t>
                      </a: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Without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quench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heater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8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Time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delay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infinite</a:t>
                      </a: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305,6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2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1,9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 voltage to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ground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687,4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318630"/>
              </p:ext>
            </p:extLst>
          </p:nvPr>
        </p:nvGraphicFramePr>
        <p:xfrm>
          <a:off x="395536" y="4077072"/>
          <a:ext cx="3672408" cy="2582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9274"/>
                <a:gridCol w="1853134"/>
              </a:tblGrid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Hypothesis</a:t>
                      </a:r>
                      <a:endParaRPr lang="fr-FR" sz="13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8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quench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heater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8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Time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delay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100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fr-FR" sz="13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QHdelay</a:t>
                      </a:r>
                      <a:r>
                        <a:rPr lang="fr-FR" sz="13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+</a:t>
                      </a:r>
                      <a:r>
                        <a:rPr lang="fr-FR" sz="1300" b="1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fr-FR" sz="1300" b="1" baseline="-250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QH</a:t>
                      </a:r>
                      <a:endParaRPr lang="fr-FR" sz="1300" b="1" baseline="-25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60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fr-F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210,7 K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coil</a:t>
                      </a: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2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78,7 K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4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 voltage to </a:t>
                      </a:r>
                      <a:r>
                        <a:rPr lang="fr-FR" sz="13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ground</a:t>
                      </a:r>
                      <a:endParaRPr lang="fr-FR" sz="13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634 V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16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965" y="1019124"/>
            <a:ext cx="3835917" cy="273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965" y="4005064"/>
            <a:ext cx="373645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43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This presentation talks about the protection of the Q4 quadrupole.</a:t>
            </a:r>
          </a:p>
          <a:p>
            <a:pPr algn="just"/>
            <a:r>
              <a:rPr lang="en-US" sz="2400" dirty="0" smtClean="0"/>
              <a:t>A first study of the quench protection for the current design of the quadrupole is proposed. Results are shown for </a:t>
            </a:r>
            <a:r>
              <a:rPr lang="en-US" sz="2400" b="1" u="sng" dirty="0" smtClean="0"/>
              <a:t>one aperture</a:t>
            </a:r>
          </a:p>
          <a:p>
            <a:pPr algn="just"/>
            <a:r>
              <a:rPr lang="en-US" sz="2400" dirty="0" smtClean="0"/>
              <a:t>The study is </a:t>
            </a:r>
            <a:r>
              <a:rPr lang="en-US" sz="2400" dirty="0" err="1" smtClean="0"/>
              <a:t>realised</a:t>
            </a:r>
            <a:r>
              <a:rPr lang="en-US" sz="2400" dirty="0" smtClean="0"/>
              <a:t> thanks to the software </a:t>
            </a:r>
            <a:r>
              <a:rPr lang="en-US" sz="2400" dirty="0" err="1" smtClean="0"/>
              <a:t>Qtransit</a:t>
            </a:r>
            <a:r>
              <a:rPr lang="en-US" sz="2400" dirty="0" smtClean="0"/>
              <a:t> based on the </a:t>
            </a:r>
            <a:r>
              <a:rPr lang="en-US" sz="2400" dirty="0" err="1" smtClean="0"/>
              <a:t>M.N.Wilson</a:t>
            </a:r>
            <a:r>
              <a:rPr lang="en-US" sz="2400" dirty="0" smtClean="0"/>
              <a:t> quench code</a:t>
            </a:r>
            <a:r>
              <a:rPr lang="fr-FR" sz="2400" dirty="0" smtClean="0"/>
              <a:t> and </a:t>
            </a:r>
            <a:r>
              <a:rPr lang="fr-FR" sz="2400" dirty="0" err="1" smtClean="0"/>
              <a:t>which</a:t>
            </a:r>
            <a:r>
              <a:rPr lang="fr-FR" sz="2400" dirty="0" smtClean="0"/>
              <a:t> have been </a:t>
            </a:r>
            <a:r>
              <a:rPr lang="en-US" sz="2400" dirty="0" smtClean="0"/>
              <a:t>developed by CEA for performing quench simulation</a:t>
            </a:r>
            <a:endParaRPr lang="fr-FR" sz="24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2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933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3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INPUTS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846116"/>
              </p:ext>
            </p:extLst>
          </p:nvPr>
        </p:nvGraphicFramePr>
        <p:xfrm>
          <a:off x="611560" y="1124744"/>
          <a:ext cx="8064895" cy="52318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9271"/>
                <a:gridCol w="2440703"/>
                <a:gridCol w="3994921"/>
              </a:tblGrid>
              <a:tr h="25967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Q4 </a:t>
                      </a:r>
                      <a:r>
                        <a:rPr lang="fr-FR" sz="1300" dirty="0" err="1">
                          <a:effectLst/>
                        </a:rPr>
                        <a:t>Cable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h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8.8 mm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>
                          <a:effectLst/>
                        </a:rPr>
                        <a:t>wi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0.77 mm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>
                          <a:effectLst/>
                        </a:rPr>
                        <a:t>wo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0.91 mm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19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Strand </a:t>
                      </a:r>
                      <a:r>
                        <a:rPr lang="fr-FR" sz="1300" dirty="0" err="1">
                          <a:effectLst/>
                        </a:rPr>
                        <a:t>diameter</a:t>
                      </a:r>
                      <a:r>
                        <a:rPr lang="fr-FR" sz="1300" dirty="0">
                          <a:effectLst/>
                        </a:rPr>
                        <a:t> (d)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0.475 mm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N </a:t>
                      </a:r>
                      <a:r>
                        <a:rPr lang="fr-FR" sz="1300" dirty="0" err="1">
                          <a:effectLst/>
                        </a:rPr>
                        <a:t>strand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36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19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Radial </a:t>
                      </a:r>
                      <a:r>
                        <a:rPr lang="fr-FR" sz="1300" dirty="0" err="1">
                          <a:effectLst/>
                        </a:rPr>
                        <a:t>insulation</a:t>
                      </a:r>
                      <a:r>
                        <a:rPr lang="fr-FR" sz="1300" dirty="0">
                          <a:effectLst/>
                        </a:rPr>
                        <a:t> (e)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0.08 mm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19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>
                          <a:effectLst/>
                        </a:rPr>
                        <a:t>Azimuthal</a:t>
                      </a:r>
                      <a:r>
                        <a:rPr lang="fr-FR" sz="1300" dirty="0">
                          <a:effectLst/>
                        </a:rPr>
                        <a:t> </a:t>
                      </a:r>
                      <a:r>
                        <a:rPr lang="fr-FR" sz="1300" dirty="0" err="1">
                          <a:effectLst/>
                        </a:rPr>
                        <a:t>inslation</a:t>
                      </a:r>
                      <a:r>
                        <a:rPr lang="fr-FR" sz="1300" dirty="0">
                          <a:effectLst/>
                        </a:rPr>
                        <a:t> (e)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0.08 mm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19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>
                          <a:effectLst/>
                        </a:rPr>
                        <a:t>Insulated</a:t>
                      </a:r>
                      <a:r>
                        <a:rPr lang="fr-FR" sz="1300" dirty="0">
                          <a:effectLst/>
                        </a:rPr>
                        <a:t> </a:t>
                      </a:r>
                      <a:r>
                        <a:rPr lang="fr-FR" sz="1300" dirty="0" err="1">
                          <a:effectLst/>
                        </a:rPr>
                        <a:t>cable</a:t>
                      </a:r>
                      <a:r>
                        <a:rPr lang="fr-FR" sz="1300" dirty="0">
                          <a:effectLst/>
                        </a:rPr>
                        <a:t> </a:t>
                      </a:r>
                      <a:r>
                        <a:rPr lang="fr-FR" sz="1300" dirty="0" err="1">
                          <a:effectLst/>
                        </a:rPr>
                        <a:t>crosss</a:t>
                      </a:r>
                      <a:r>
                        <a:rPr lang="fr-FR" sz="1300" dirty="0">
                          <a:effectLst/>
                        </a:rPr>
                        <a:t> section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8.960 mm</a:t>
                      </a:r>
                      <a:r>
                        <a:rPr lang="fr-FR" sz="1300" baseline="30000" dirty="0">
                          <a:effectLst/>
                        </a:rPr>
                        <a:t>2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9664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Detection</a:t>
                      </a:r>
                      <a:r>
                        <a:rPr lang="fr-FR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threshold</a:t>
                      </a:r>
                      <a:r>
                        <a:rPr lang="fr-FR" sz="13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300" dirty="0" smtClean="0"/>
                        <a:t>0,1 V</a:t>
                      </a:r>
                      <a:endParaRPr lang="fr-FR" sz="1300" dirty="0"/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300" noProof="0" dirty="0" smtClean="0"/>
                        <a:t>These values have been confirmed by CERN (Mail from </a:t>
                      </a:r>
                      <a:r>
                        <a:rPr lang="en-US" sz="1300" noProof="0" dirty="0" err="1" smtClean="0"/>
                        <a:t>E.Todesco</a:t>
                      </a:r>
                      <a:r>
                        <a:rPr lang="en-US" sz="1300" baseline="0" noProof="0" dirty="0" smtClean="0"/>
                        <a:t> 08/03/2016)</a:t>
                      </a:r>
                      <a:endParaRPr lang="en-US" sz="1300" noProof="0" dirty="0"/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Validation</a:t>
                      </a:r>
                      <a:r>
                        <a:rPr lang="fr-FR" sz="13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time 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300" dirty="0" smtClean="0"/>
                        <a:t>10 ms</a:t>
                      </a:r>
                      <a:endParaRPr lang="fr-FR" sz="1300" dirty="0"/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sz="1300" dirty="0"/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  <a:r>
                        <a:rPr lang="fr-FR" sz="13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Hotspot</a:t>
                      </a:r>
                      <a:r>
                        <a:rPr lang="fr-FR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allowed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300" dirty="0" smtClean="0"/>
                        <a:t>&lt; 250K</a:t>
                      </a:r>
                      <a:endParaRPr lang="fr-FR" sz="1300" dirty="0"/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300" noProof="0" dirty="0" smtClean="0"/>
                        <a:t>These values are conservatives (Mail from</a:t>
                      </a:r>
                      <a:r>
                        <a:rPr lang="en-US" sz="1300" baseline="0" noProof="0" dirty="0" smtClean="0"/>
                        <a:t> B. </a:t>
                      </a:r>
                      <a:r>
                        <a:rPr lang="en-US" sz="1300" baseline="0" noProof="0" dirty="0" err="1" smtClean="0"/>
                        <a:t>Auchmann</a:t>
                      </a:r>
                      <a:r>
                        <a:rPr lang="en-US" sz="1300" baseline="0" noProof="0" dirty="0" smtClean="0"/>
                        <a:t> 09/03/2016)</a:t>
                      </a:r>
                      <a:endParaRPr lang="en-US" sz="1300" noProof="0" dirty="0"/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Maximum voltage to </a:t>
                      </a:r>
                      <a:r>
                        <a:rPr lang="fr-FR" sz="13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ground</a:t>
                      </a:r>
                      <a:r>
                        <a:rPr lang="fr-FR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allowed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300" dirty="0" smtClean="0"/>
                        <a:t>800</a:t>
                      </a:r>
                      <a:r>
                        <a:rPr lang="fr-FR" sz="1300" baseline="0" dirty="0" smtClean="0"/>
                        <a:t> V</a:t>
                      </a:r>
                      <a:endParaRPr lang="fr-FR" sz="1300" dirty="0"/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sz="1300" dirty="0"/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5" name="Imag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33436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48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4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HYPOthesis</a:t>
            </a:r>
            <a:endParaRPr lang="fr-FR" dirty="0"/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sz="2400" kern="0" dirty="0" smtClean="0"/>
              <a:t>To simulate the quench propagation for the Q4 magnets we used a model of two coils where the first coils represent the inner layer of the 4 coils and the second coils represent the outer layers.</a:t>
            </a:r>
          </a:p>
          <a:p>
            <a:pPr algn="just">
              <a:lnSpc>
                <a:spcPct val="100000"/>
              </a:lnSpc>
            </a:pPr>
            <a:r>
              <a:rPr lang="en-US" sz="2400" kern="0" dirty="0" smtClean="0"/>
              <a:t>The two layers are separated by a G10 shim of 0,5 mm which delays </a:t>
            </a:r>
            <a:r>
              <a:rPr lang="en-US" sz="2400" kern="0" dirty="0"/>
              <a:t>t</a:t>
            </a:r>
            <a:r>
              <a:rPr lang="en-US" sz="2400" kern="0" dirty="0" smtClean="0"/>
              <a:t>he thermal conduction between the two layers.</a:t>
            </a:r>
          </a:p>
          <a:p>
            <a:pPr algn="just">
              <a:lnSpc>
                <a:spcPct val="100000"/>
              </a:lnSpc>
            </a:pPr>
            <a:r>
              <a:rPr lang="en-US" sz="2400" kern="0" dirty="0" smtClean="0"/>
              <a:t>The total volume of the 4 coils and the total energy are accounted for. QH are fired on all coils.</a:t>
            </a:r>
          </a:p>
          <a:p>
            <a:pPr algn="just">
              <a:lnSpc>
                <a:spcPct val="100000"/>
              </a:lnSpc>
            </a:pPr>
            <a:endParaRPr lang="en-US" sz="2800" kern="0" dirty="0" smtClean="0"/>
          </a:p>
          <a:p>
            <a:pPr marL="0" indent="0" algn="just">
              <a:lnSpc>
                <a:spcPct val="100000"/>
              </a:lnSpc>
              <a:buNone/>
            </a:pPr>
            <a:endParaRPr lang="fr-FR" sz="2800" kern="0" dirty="0"/>
          </a:p>
        </p:txBody>
      </p:sp>
      <p:grpSp>
        <p:nvGrpSpPr>
          <p:cNvPr id="7" name="Groupe 6"/>
          <p:cNvGrpSpPr/>
          <p:nvPr/>
        </p:nvGrpSpPr>
        <p:grpSpPr>
          <a:xfrm>
            <a:off x="7224628" y="4329314"/>
            <a:ext cx="1552575" cy="2038350"/>
            <a:chOff x="3971925" y="333375"/>
            <a:chExt cx="1552575" cy="2038350"/>
          </a:xfrm>
        </p:grpSpPr>
        <p:grpSp>
          <p:nvGrpSpPr>
            <p:cNvPr id="8" name="Groupe 7"/>
            <p:cNvGrpSpPr/>
            <p:nvPr/>
          </p:nvGrpSpPr>
          <p:grpSpPr>
            <a:xfrm>
              <a:off x="3971925" y="333375"/>
              <a:ext cx="1495425" cy="2038350"/>
              <a:chOff x="3971925" y="333375"/>
              <a:chExt cx="1495425" cy="2038350"/>
            </a:xfrm>
          </p:grpSpPr>
          <p:pic>
            <p:nvPicPr>
              <p:cNvPr id="13" name="Image 1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86225" y="333375"/>
                <a:ext cx="1381125" cy="2038350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3971925" y="1409700"/>
                <a:ext cx="114300" cy="22860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5238750" y="428625"/>
              <a:ext cx="285750" cy="371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2228788" y="5348489"/>
            <a:ext cx="504056" cy="698934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4000" dirty="0" smtClean="0">
                <a:solidFill>
                  <a:sysClr val="windowText" lastClr="000000"/>
                </a:solidFill>
                <a:latin typeface="Arial"/>
              </a:rPr>
              <a:t>=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717" y="4530622"/>
            <a:ext cx="1998499" cy="220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Groupe 20"/>
          <p:cNvGrpSpPr/>
          <p:nvPr/>
        </p:nvGrpSpPr>
        <p:grpSpPr>
          <a:xfrm>
            <a:off x="857098" y="4569335"/>
            <a:ext cx="1538189" cy="1918004"/>
            <a:chOff x="996487" y="2556434"/>
            <a:chExt cx="2095500" cy="280511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385"/>
            <a:stretch/>
          </p:blipFill>
          <p:spPr bwMode="auto">
            <a:xfrm>
              <a:off x="996487" y="2556434"/>
              <a:ext cx="2095500" cy="2805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Flèche courbée vers le haut 14"/>
            <p:cNvSpPr/>
            <p:nvPr/>
          </p:nvSpPr>
          <p:spPr>
            <a:xfrm>
              <a:off x="1560000" y="4334866"/>
              <a:ext cx="968474" cy="383958"/>
            </a:xfrm>
            <a:prstGeom prst="curvedUpArrow">
              <a:avLst/>
            </a:prstGeom>
            <a:ln w="1270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fr-FR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9" name="Flèche courbée vers le haut 18"/>
            <p:cNvSpPr/>
            <p:nvPr/>
          </p:nvSpPr>
          <p:spPr>
            <a:xfrm rot="10800000">
              <a:off x="1495035" y="3787183"/>
              <a:ext cx="968474" cy="383958"/>
            </a:xfrm>
            <a:prstGeom prst="curvedUpArrow">
              <a:avLst/>
            </a:prstGeom>
            <a:ln w="1270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fr-FR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1674287" y="4077071"/>
              <a:ext cx="739900" cy="515593"/>
            </a:xfrm>
            <a:prstGeom prst="rect">
              <a:avLst/>
            </a:prstGeom>
            <a:noFill/>
            <a:ln w="50800">
              <a:noFill/>
            </a:ln>
          </p:spPr>
          <p:txBody>
            <a:bodyPr wrap="square" rtlCol="0">
              <a:noAutofit/>
            </a:bodyPr>
            <a:lstStyle/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fr-FR" sz="1400" b="1" dirty="0" smtClean="0">
                  <a:latin typeface="Arial"/>
                </a:rPr>
                <a:t>M12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/>
              <p:cNvSpPr txBox="1"/>
              <p:nvPr/>
            </p:nvSpPr>
            <p:spPr>
              <a:xfrm>
                <a:off x="2574470" y="6378129"/>
                <a:ext cx="2376264" cy="360040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none" rtlCol="0">
                <a:noAutofit/>
              </a:bodyPr>
              <a:lstStyle/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𝑳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𝒆𝒒</m:t>
                          </m:r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sSub>
                        <m:sSubPr>
                          <m:ctrlP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𝑳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𝑳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</m:t>
                      </m:r>
                      <m:sSub>
                        <m:sSubPr>
                          <m:ctrlP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𝑴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</m:t>
                          </m:r>
                        </m:sub>
                      </m:sSub>
                    </m:oMath>
                  </m:oMathPara>
                </a14:m>
                <a:endParaRPr lang="fr-FR" b="1" dirty="0" smtClean="0">
                  <a:solidFill>
                    <a:prstClr val="white"/>
                  </a:solidFill>
                  <a:latin typeface="Arial"/>
                </a:endParaRPr>
              </a:p>
            </p:txBody>
          </p:sp>
        </mc:Choice>
        <mc:Fallback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4470" y="6378129"/>
                <a:ext cx="2376264" cy="360040"/>
              </a:xfrm>
              <a:prstGeom prst="rect">
                <a:avLst/>
              </a:prstGeom>
              <a:blipFill rotWithShape="1">
                <a:blip r:embed="rId5"/>
                <a:stretch>
                  <a:fillRect l="-3077" b="-18644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ZoneTexte 24"/>
          <p:cNvSpPr txBox="1"/>
          <p:nvPr/>
        </p:nvSpPr>
        <p:spPr>
          <a:xfrm>
            <a:off x="7343813" y="5767976"/>
            <a:ext cx="562694" cy="417197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400" b="1" dirty="0" smtClean="0">
                <a:latin typeface="Arial"/>
              </a:rPr>
              <a:t>L1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8100392" y="5776363"/>
            <a:ext cx="562694" cy="417197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400" b="1" dirty="0" smtClean="0">
                <a:latin typeface="Arial"/>
              </a:rPr>
              <a:t>L2</a:t>
            </a:r>
          </a:p>
        </p:txBody>
      </p:sp>
      <p:grpSp>
        <p:nvGrpSpPr>
          <p:cNvPr id="10" name="Groupe 9"/>
          <p:cNvGrpSpPr/>
          <p:nvPr/>
        </p:nvGrpSpPr>
        <p:grpSpPr>
          <a:xfrm>
            <a:off x="5149966" y="4833335"/>
            <a:ext cx="2091713" cy="1500065"/>
            <a:chOff x="5138816" y="4247756"/>
            <a:chExt cx="2091713" cy="1500065"/>
          </a:xfrm>
        </p:grpSpPr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38816" y="4247756"/>
              <a:ext cx="2018061" cy="1500065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6361548" y="4663766"/>
              <a:ext cx="483872" cy="6312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fr-FR" dirty="0" smtClean="0"/>
            </a:p>
          </p:txBody>
        </p:sp>
        <p:cxnSp>
          <p:nvCxnSpPr>
            <p:cNvPr id="29" name="Connecteur droit avec flèche 28"/>
            <p:cNvCxnSpPr/>
            <p:nvPr/>
          </p:nvCxnSpPr>
          <p:spPr>
            <a:xfrm>
              <a:off x="6845420" y="4979387"/>
              <a:ext cx="385109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3536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5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HYPOthesis</a:t>
            </a:r>
            <a:endParaRPr lang="fr-FR" dirty="0"/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endParaRPr lang="fr-FR" sz="2800" kern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299" y="2708920"/>
            <a:ext cx="5754687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Espace réservé du contenu 1"/>
          <p:cNvSpPr txBox="1">
            <a:spLocks/>
          </p:cNvSpPr>
          <p:nvPr/>
        </p:nvSpPr>
        <p:spPr>
          <a:xfrm>
            <a:off x="728400" y="1421160"/>
            <a:ext cx="8172464" cy="186382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sz="2400" kern="0" dirty="0" smtClean="0"/>
              <a:t>The critical surface of the Q4 wire in </a:t>
            </a:r>
            <a:r>
              <a:rPr lang="en-US" sz="2400" kern="0" dirty="0" err="1" smtClean="0"/>
              <a:t>NbTi</a:t>
            </a:r>
            <a:r>
              <a:rPr lang="en-US" sz="2400" kern="0" dirty="0" smtClean="0"/>
              <a:t> is given in the following graph:</a:t>
            </a:r>
          </a:p>
          <a:p>
            <a:pPr algn="just">
              <a:lnSpc>
                <a:spcPct val="100000"/>
              </a:lnSpc>
            </a:pPr>
            <a:endParaRPr lang="en-US" sz="2800" kern="0" dirty="0" smtClean="0"/>
          </a:p>
          <a:p>
            <a:pPr marL="0" indent="0" algn="just">
              <a:lnSpc>
                <a:spcPct val="100000"/>
              </a:lnSpc>
              <a:buNone/>
            </a:pPr>
            <a:endParaRPr lang="fr-FR" sz="2800" kern="0" dirty="0"/>
          </a:p>
        </p:txBody>
      </p:sp>
    </p:spTree>
    <p:extLst>
      <p:ext uri="{BB962C8B-B14F-4D97-AF65-F5344CB8AC3E}">
        <p14:creationId xmlns:p14="http://schemas.microsoft.com/office/powerpoint/2010/main" val="3638593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Préparation du test du modèle court Q4</a:t>
            </a:r>
            <a:endParaRPr lang="fr-FR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6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Definitions</a:t>
            </a:r>
            <a:r>
              <a:rPr lang="fr-FR" dirty="0" smtClean="0"/>
              <a:t> of the </a:t>
            </a:r>
            <a:r>
              <a:rPr lang="fr-FR" dirty="0" err="1" smtClean="0"/>
              <a:t>various</a:t>
            </a:r>
            <a:r>
              <a:rPr lang="fr-FR" dirty="0" smtClean="0"/>
              <a:t> time </a:t>
            </a:r>
            <a:r>
              <a:rPr lang="fr-FR" dirty="0" err="1" smtClean="0"/>
              <a:t>delays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107504" y="2780928"/>
            <a:ext cx="1389754" cy="288031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600" b="1" u="sng" dirty="0" err="1" smtClean="0">
                <a:latin typeface="Arial"/>
              </a:rPr>
              <a:t>Inner</a:t>
            </a:r>
            <a:r>
              <a:rPr lang="fr-FR" sz="1600" b="1" u="sng" dirty="0" smtClean="0">
                <a:latin typeface="Arial"/>
              </a:rPr>
              <a:t> layer</a:t>
            </a:r>
          </a:p>
        </p:txBody>
      </p:sp>
      <p:sp>
        <p:nvSpPr>
          <p:cNvPr id="77" name="ZoneTexte 76"/>
          <p:cNvSpPr txBox="1"/>
          <p:nvPr/>
        </p:nvSpPr>
        <p:spPr>
          <a:xfrm>
            <a:off x="165872" y="4725144"/>
            <a:ext cx="1389754" cy="288031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600" b="1" u="sng" dirty="0" smtClean="0">
                <a:latin typeface="Arial"/>
              </a:rPr>
              <a:t>Outer layer</a:t>
            </a:r>
          </a:p>
        </p:txBody>
      </p:sp>
      <p:sp>
        <p:nvSpPr>
          <p:cNvPr id="89" name="Rectangle 88"/>
          <p:cNvSpPr/>
          <p:nvPr/>
        </p:nvSpPr>
        <p:spPr>
          <a:xfrm>
            <a:off x="2630775" y="1124744"/>
            <a:ext cx="576064" cy="288032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  <p:grpSp>
        <p:nvGrpSpPr>
          <p:cNvPr id="104" name="Groupe 103"/>
          <p:cNvGrpSpPr/>
          <p:nvPr/>
        </p:nvGrpSpPr>
        <p:grpSpPr>
          <a:xfrm>
            <a:off x="1555626" y="1844824"/>
            <a:ext cx="6912768" cy="4170113"/>
            <a:chOff x="1547664" y="1224074"/>
            <a:chExt cx="6912768" cy="4170113"/>
          </a:xfrm>
        </p:grpSpPr>
        <p:grpSp>
          <p:nvGrpSpPr>
            <p:cNvPr id="95" name="Groupe 94"/>
            <p:cNvGrpSpPr/>
            <p:nvPr/>
          </p:nvGrpSpPr>
          <p:grpSpPr>
            <a:xfrm>
              <a:off x="1547664" y="1224074"/>
              <a:ext cx="6912768" cy="4170113"/>
              <a:chOff x="1547664" y="1224074"/>
              <a:chExt cx="6912768" cy="4170113"/>
            </a:xfrm>
          </p:grpSpPr>
          <p:grpSp>
            <p:nvGrpSpPr>
              <p:cNvPr id="87" name="Groupe 86"/>
              <p:cNvGrpSpPr/>
              <p:nvPr/>
            </p:nvGrpSpPr>
            <p:grpSpPr>
              <a:xfrm>
                <a:off x="1547664" y="1224074"/>
                <a:ext cx="6912768" cy="4170113"/>
                <a:chOff x="1547664" y="969521"/>
                <a:chExt cx="6912768" cy="4170113"/>
              </a:xfrm>
            </p:grpSpPr>
            <p:grpSp>
              <p:nvGrpSpPr>
                <p:cNvPr id="83" name="Groupe 82"/>
                <p:cNvGrpSpPr/>
                <p:nvPr/>
              </p:nvGrpSpPr>
              <p:grpSpPr>
                <a:xfrm>
                  <a:off x="1547664" y="969521"/>
                  <a:ext cx="6912768" cy="4170113"/>
                  <a:chOff x="1547664" y="969521"/>
                  <a:chExt cx="6912768" cy="4170113"/>
                </a:xfrm>
              </p:grpSpPr>
              <p:grpSp>
                <p:nvGrpSpPr>
                  <p:cNvPr id="81" name="Groupe 80"/>
                  <p:cNvGrpSpPr/>
                  <p:nvPr/>
                </p:nvGrpSpPr>
                <p:grpSpPr>
                  <a:xfrm>
                    <a:off x="1547664" y="969521"/>
                    <a:ext cx="6912768" cy="4170113"/>
                    <a:chOff x="1547664" y="969521"/>
                    <a:chExt cx="6912768" cy="4170113"/>
                  </a:xfrm>
                </p:grpSpPr>
                <p:grpSp>
                  <p:nvGrpSpPr>
                    <p:cNvPr id="54" name="Groupe 53"/>
                    <p:cNvGrpSpPr/>
                    <p:nvPr/>
                  </p:nvGrpSpPr>
                  <p:grpSpPr>
                    <a:xfrm>
                      <a:off x="1547664" y="3095366"/>
                      <a:ext cx="6912768" cy="2044268"/>
                      <a:chOff x="1547664" y="1110241"/>
                      <a:chExt cx="6912768" cy="2044268"/>
                    </a:xfrm>
                  </p:grpSpPr>
                  <p:grpSp>
                    <p:nvGrpSpPr>
                      <p:cNvPr id="55" name="Groupe 54"/>
                      <p:cNvGrpSpPr/>
                      <p:nvPr/>
                    </p:nvGrpSpPr>
                    <p:grpSpPr>
                      <a:xfrm>
                        <a:off x="1547664" y="1110241"/>
                        <a:ext cx="6912768" cy="1742697"/>
                        <a:chOff x="323528" y="1110241"/>
                        <a:chExt cx="6912768" cy="1742697"/>
                      </a:xfrm>
                    </p:grpSpPr>
                    <p:cxnSp>
                      <p:nvCxnSpPr>
                        <p:cNvPr id="60" name="Connecteur droit avec flèche 59"/>
                        <p:cNvCxnSpPr/>
                        <p:nvPr/>
                      </p:nvCxnSpPr>
                      <p:spPr>
                        <a:xfrm>
                          <a:off x="323528" y="2060848"/>
                          <a:ext cx="6912768" cy="0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chemeClr val="tx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61" name="Groupe 60"/>
                        <p:cNvGrpSpPr/>
                        <p:nvPr/>
                      </p:nvGrpSpPr>
                      <p:grpSpPr>
                        <a:xfrm>
                          <a:off x="395536" y="1124744"/>
                          <a:ext cx="576064" cy="936104"/>
                          <a:chOff x="395536" y="1124744"/>
                          <a:chExt cx="576064" cy="936104"/>
                        </a:xfrm>
                      </p:grpSpPr>
                      <p:cxnSp>
                        <p:nvCxnSpPr>
                          <p:cNvPr id="75" name="Connecteur droit avec flèche 74"/>
                          <p:cNvCxnSpPr/>
                          <p:nvPr/>
                        </p:nvCxnSpPr>
                        <p:spPr>
                          <a:xfrm flipV="1">
                            <a:off x="683568" y="1124744"/>
                            <a:ext cx="0" cy="936104"/>
                          </a:xfrm>
                          <a:prstGeom prst="straightConnector1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  <a:prstDash val="solid"/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76" name="Rectangle 75"/>
                          <p:cNvSpPr/>
                          <p:nvPr/>
                        </p:nvSpPr>
                        <p:spPr>
                          <a:xfrm>
                            <a:off x="395536" y="1124744"/>
                            <a:ext cx="576064" cy="28803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txBody>
                          <a:bodyPr wrap="square" rtlCol="0" anchor="ctr">
                            <a:spAutoFit/>
                          </a:bodyPr>
                          <a:lstStyle/>
                          <a:p>
                            <a:pPr algn="ctr">
                              <a:buNone/>
                            </a:pPr>
                            <a:endParaRPr lang="fr-FR" dirty="0" smtClean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74" name="Rectangle 73"/>
                        <p:cNvSpPr/>
                        <p:nvPr/>
                      </p:nvSpPr>
                      <p:spPr>
                        <a:xfrm>
                          <a:off x="683568" y="1124744"/>
                          <a:ext cx="576064" cy="28803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txBody>
                        <a:bodyPr wrap="square" rtlCol="0" anchor="ctr">
                          <a:spAutoFit/>
                        </a:bodyPr>
                        <a:lstStyle/>
                        <a:p>
                          <a:pPr algn="ctr">
                            <a:buNone/>
                          </a:pPr>
                          <a:endParaRPr lang="fr-FR" dirty="0" smtClean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63" name="Groupe 62"/>
                        <p:cNvGrpSpPr/>
                        <p:nvPr/>
                      </p:nvGrpSpPr>
                      <p:grpSpPr>
                        <a:xfrm>
                          <a:off x="1369887" y="1482275"/>
                          <a:ext cx="576064" cy="578573"/>
                          <a:chOff x="358784" y="1482275"/>
                          <a:chExt cx="576064" cy="578573"/>
                        </a:xfrm>
                      </p:grpSpPr>
                      <p:cxnSp>
                        <p:nvCxnSpPr>
                          <p:cNvPr id="71" name="Connecteur droit avec flèche 70"/>
                          <p:cNvCxnSpPr/>
                          <p:nvPr/>
                        </p:nvCxnSpPr>
                        <p:spPr>
                          <a:xfrm flipV="1">
                            <a:off x="683568" y="1592796"/>
                            <a:ext cx="0" cy="468052"/>
                          </a:xfrm>
                          <a:prstGeom prst="straightConnector1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  <a:prstDash val="solid"/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72" name="Rectangle 71"/>
                          <p:cNvSpPr/>
                          <p:nvPr/>
                        </p:nvSpPr>
                        <p:spPr>
                          <a:xfrm>
                            <a:off x="358784" y="1482275"/>
                            <a:ext cx="576064" cy="28803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  <a:prstDash val="solid"/>
                          </a:ln>
                        </p:spPr>
                        <p:txBody>
                          <a:bodyPr wrap="square" rtlCol="0" anchor="ctr">
                            <a:spAutoFit/>
                          </a:bodyPr>
                          <a:lstStyle/>
                          <a:p>
                            <a:pPr algn="ctr">
                              <a:buNone/>
                            </a:pPr>
                            <a:endParaRPr lang="fr-FR" dirty="0" smtClean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64" name="Groupe 63"/>
                        <p:cNvGrpSpPr/>
                        <p:nvPr/>
                      </p:nvGrpSpPr>
                      <p:grpSpPr>
                        <a:xfrm>
                          <a:off x="2105726" y="1248155"/>
                          <a:ext cx="756084" cy="812693"/>
                          <a:chOff x="449542" y="1248155"/>
                          <a:chExt cx="756084" cy="812693"/>
                        </a:xfrm>
                      </p:grpSpPr>
                      <p:cxnSp>
                        <p:nvCxnSpPr>
                          <p:cNvPr id="69" name="Connecteur droit avec flèche 68"/>
                          <p:cNvCxnSpPr/>
                          <p:nvPr/>
                        </p:nvCxnSpPr>
                        <p:spPr>
                          <a:xfrm flipH="1" flipV="1">
                            <a:off x="819622" y="1398273"/>
                            <a:ext cx="7962" cy="662575"/>
                          </a:xfrm>
                          <a:prstGeom prst="straightConnector1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  <a:prstDash val="solid"/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70" name="Rectangle 69"/>
                          <p:cNvSpPr/>
                          <p:nvPr/>
                        </p:nvSpPr>
                        <p:spPr>
                          <a:xfrm>
                            <a:off x="449542" y="1248155"/>
                            <a:ext cx="756084" cy="53046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txBody>
                          <a:bodyPr wrap="square" rtlCol="0" anchor="ctr">
                            <a:spAutoFit/>
                          </a:bodyPr>
                          <a:lstStyle/>
                          <a:p>
                            <a:pPr algn="ctr">
                              <a:buNone/>
                            </a:pPr>
                            <a:endParaRPr lang="fr-FR" dirty="0" smtClean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65" name="Groupe 64"/>
                        <p:cNvGrpSpPr/>
                        <p:nvPr/>
                      </p:nvGrpSpPr>
                      <p:grpSpPr>
                        <a:xfrm>
                          <a:off x="3869548" y="1110241"/>
                          <a:ext cx="576064" cy="950607"/>
                          <a:chOff x="1493284" y="1110241"/>
                          <a:chExt cx="576064" cy="950607"/>
                        </a:xfrm>
                      </p:grpSpPr>
                      <p:cxnSp>
                        <p:nvCxnSpPr>
                          <p:cNvPr id="67" name="Connecteur droit avec flèche 66"/>
                          <p:cNvCxnSpPr/>
                          <p:nvPr/>
                        </p:nvCxnSpPr>
                        <p:spPr>
                          <a:xfrm flipV="1">
                            <a:off x="1781316" y="1124744"/>
                            <a:ext cx="0" cy="936104"/>
                          </a:xfrm>
                          <a:prstGeom prst="straightConnector1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  <a:prstDash val="solid"/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68" name="Rectangle 67"/>
                          <p:cNvSpPr/>
                          <p:nvPr/>
                        </p:nvSpPr>
                        <p:spPr>
                          <a:xfrm>
                            <a:off x="1493284" y="1110241"/>
                            <a:ext cx="576064" cy="28803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  <a:prstDash val="solid"/>
                          </a:ln>
                        </p:spPr>
                        <p:txBody>
                          <a:bodyPr wrap="square" rtlCol="0" anchor="ctr">
                            <a:spAutoFit/>
                          </a:bodyPr>
                          <a:lstStyle/>
                          <a:p>
                            <a:pPr algn="ctr">
                              <a:buNone/>
                            </a:pPr>
                            <a:endParaRPr lang="fr-FR" dirty="0" smtClean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66" name="ZoneTexte 65"/>
                        <p:cNvSpPr txBox="1"/>
                        <p:nvPr/>
                      </p:nvSpPr>
                      <p:spPr>
                        <a:xfrm rot="16200000">
                          <a:off x="251519" y="2275376"/>
                          <a:ext cx="864098" cy="291025"/>
                        </a:xfrm>
                        <a:prstGeom prst="rect">
                          <a:avLst/>
                        </a:prstGeom>
                        <a:noFill/>
                        <a:ln w="50800"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 fontAlgn="auto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Tx/>
                            <a:buNone/>
                          </a:pPr>
                          <a:r>
                            <a:rPr lang="fr-FR" sz="1000" dirty="0" smtClean="0">
                              <a:latin typeface="Arial"/>
                            </a:rPr>
                            <a:t>T=0s</a:t>
                          </a:r>
                        </a:p>
                      </p:txBody>
                    </p:sp>
                  </p:grpSp>
                  <p:sp>
                    <p:nvSpPr>
                      <p:cNvPr id="57" name="ZoneTexte 56"/>
                      <p:cNvSpPr txBox="1"/>
                      <p:nvPr/>
                    </p:nvSpPr>
                    <p:spPr>
                      <a:xfrm rot="16200000">
                        <a:off x="2371976" y="2356398"/>
                        <a:ext cx="1093661" cy="502561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 fontAlgn="auto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FontTx/>
                          <a:buNone/>
                        </a:pPr>
                        <a:r>
                          <a:rPr lang="fr-FR" sz="1000" dirty="0" smtClean="0">
                            <a:latin typeface="Arial"/>
                          </a:rPr>
                          <a:t>VALIDATION &amp;</a:t>
                        </a:r>
                      </a:p>
                      <a:p>
                        <a:pPr algn="ctr" fontAlgn="auto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FontTx/>
                          <a:buNone/>
                        </a:pPr>
                        <a:r>
                          <a:rPr lang="fr-FR" sz="1000" dirty="0" smtClean="0">
                            <a:latin typeface="Arial"/>
                          </a:rPr>
                          <a:t>POWER SUPPLY OFF</a:t>
                        </a:r>
                      </a:p>
                    </p:txBody>
                  </p:sp>
                  <p:sp>
                    <p:nvSpPr>
                      <p:cNvPr id="58" name="ZoneTexte 57"/>
                      <p:cNvSpPr txBox="1"/>
                      <p:nvPr/>
                    </p:nvSpPr>
                    <p:spPr>
                      <a:xfrm rot="16200000">
                        <a:off x="3161073" y="2356398"/>
                        <a:ext cx="1093661" cy="502561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 fontAlgn="auto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FontTx/>
                          <a:buNone/>
                        </a:pPr>
                        <a:r>
                          <a:rPr lang="fr-FR" sz="1000" dirty="0" smtClean="0">
                            <a:latin typeface="Arial"/>
                          </a:rPr>
                          <a:t>QUENCH HEATERS  FIRED</a:t>
                        </a:r>
                        <a:endParaRPr lang="fr-FR" sz="1000" dirty="0">
                          <a:latin typeface="Arial"/>
                        </a:endParaRPr>
                      </a:p>
                    </p:txBody>
                  </p:sp>
                  <p:sp>
                    <p:nvSpPr>
                      <p:cNvPr id="59" name="ZoneTexte 58"/>
                      <p:cNvSpPr txBox="1"/>
                      <p:nvPr/>
                    </p:nvSpPr>
                    <p:spPr>
                      <a:xfrm rot="16200000">
                        <a:off x="4834886" y="2103623"/>
                        <a:ext cx="1093661" cy="1008112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 fontAlgn="auto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FontTx/>
                          <a:buNone/>
                        </a:pPr>
                        <a:r>
                          <a:rPr lang="fr-FR" sz="1000" dirty="0" smtClean="0">
                            <a:latin typeface="Arial"/>
                          </a:rPr>
                          <a:t>QUENCH HEATERS  PROVOKED THE QUENCH OF THE OUTER LAYER</a:t>
                        </a:r>
                      </a:p>
                    </p:txBody>
                  </p:sp>
                </p:grpSp>
                <p:grpSp>
                  <p:nvGrpSpPr>
                    <p:cNvPr id="80" name="Groupe 79"/>
                    <p:cNvGrpSpPr/>
                    <p:nvPr/>
                  </p:nvGrpSpPr>
                  <p:grpSpPr>
                    <a:xfrm>
                      <a:off x="1547664" y="1096589"/>
                      <a:ext cx="6912768" cy="2286809"/>
                      <a:chOff x="1547664" y="1096589"/>
                      <a:chExt cx="6912768" cy="2286809"/>
                    </a:xfrm>
                  </p:grpSpPr>
                  <p:grpSp>
                    <p:nvGrpSpPr>
                      <p:cNvPr id="48" name="Groupe 47"/>
                      <p:cNvGrpSpPr/>
                      <p:nvPr/>
                    </p:nvGrpSpPr>
                    <p:grpSpPr>
                      <a:xfrm>
                        <a:off x="1547664" y="1096589"/>
                        <a:ext cx="6912768" cy="2040869"/>
                        <a:chOff x="1547664" y="1096589"/>
                        <a:chExt cx="6912768" cy="2040869"/>
                      </a:xfrm>
                    </p:grpSpPr>
                    <p:grpSp>
                      <p:nvGrpSpPr>
                        <p:cNvPr id="45" name="Groupe 44"/>
                        <p:cNvGrpSpPr/>
                        <p:nvPr/>
                      </p:nvGrpSpPr>
                      <p:grpSpPr>
                        <a:xfrm>
                          <a:off x="1547664" y="1096589"/>
                          <a:ext cx="6912768" cy="1785505"/>
                          <a:chOff x="323528" y="1096589"/>
                          <a:chExt cx="6912768" cy="1785505"/>
                        </a:xfrm>
                      </p:grpSpPr>
                      <p:cxnSp>
                        <p:nvCxnSpPr>
                          <p:cNvPr id="23" name="Connecteur droit avec flèche 22"/>
                          <p:cNvCxnSpPr/>
                          <p:nvPr/>
                        </p:nvCxnSpPr>
                        <p:spPr>
                          <a:xfrm>
                            <a:off x="323528" y="2060848"/>
                            <a:ext cx="6912768" cy="0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chemeClr val="tx1"/>
                            </a:solidFill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31" name="Groupe 30"/>
                          <p:cNvGrpSpPr/>
                          <p:nvPr/>
                        </p:nvGrpSpPr>
                        <p:grpSpPr>
                          <a:xfrm>
                            <a:off x="395536" y="1124744"/>
                            <a:ext cx="576064" cy="936104"/>
                            <a:chOff x="395536" y="1124744"/>
                            <a:chExt cx="576064" cy="936104"/>
                          </a:xfrm>
                        </p:grpSpPr>
                        <p:cxnSp>
                          <p:nvCxnSpPr>
                            <p:cNvPr id="25" name="Connecteur droit avec flèche 24"/>
                            <p:cNvCxnSpPr/>
                            <p:nvPr/>
                          </p:nvCxnSpPr>
                          <p:spPr>
                            <a:xfrm flipV="1">
                              <a:off x="683568" y="1124744"/>
                              <a:ext cx="0" cy="936104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prstDash val="solid"/>
                              <a:tailEnd type="arrow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0" name="Rectangle 29"/>
                            <p:cNvSpPr/>
                            <p:nvPr/>
                          </p:nvSpPr>
                          <p:spPr>
                            <a:xfrm>
                              <a:off x="395536" y="1124744"/>
                              <a:ext cx="576064" cy="28803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  <p:txBody>
                            <a:bodyPr wrap="square" rtlCol="0" anchor="ctr">
                              <a:spAutoFit/>
                            </a:bodyPr>
                            <a:lstStyle/>
                            <a:p>
                              <a:pPr algn="ctr">
                                <a:buNone/>
                              </a:pPr>
                              <a:endParaRPr lang="fr-FR" dirty="0" smtClean="0">
                                <a:solidFill>
                                  <a:srgbClr val="FF0000"/>
                                </a:solidFill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3" name="Groupe 32"/>
                          <p:cNvGrpSpPr/>
                          <p:nvPr/>
                        </p:nvGrpSpPr>
                        <p:grpSpPr>
                          <a:xfrm>
                            <a:off x="811950" y="1096589"/>
                            <a:ext cx="576064" cy="947208"/>
                            <a:chOff x="523918" y="1096589"/>
                            <a:chExt cx="576064" cy="947208"/>
                          </a:xfrm>
                        </p:grpSpPr>
                        <p:cxnSp>
                          <p:nvCxnSpPr>
                            <p:cNvPr id="34" name="Connecteur droit avec flèche 33"/>
                            <p:cNvCxnSpPr/>
                            <p:nvPr/>
                          </p:nvCxnSpPr>
                          <p:spPr>
                            <a:xfrm flipV="1">
                              <a:off x="846508" y="1107693"/>
                              <a:ext cx="0" cy="936104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prstDash val="dashDot"/>
                              <a:tailEnd type="arrow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5" name="Rectangle 34"/>
                            <p:cNvSpPr/>
                            <p:nvPr/>
                          </p:nvSpPr>
                          <p:spPr>
                            <a:xfrm>
                              <a:off x="523918" y="1096589"/>
                              <a:ext cx="576064" cy="28803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  <p:txBody>
                            <a:bodyPr wrap="square" rtlCol="0" anchor="ctr">
                              <a:spAutoFit/>
                            </a:bodyPr>
                            <a:lstStyle/>
                            <a:p>
                              <a:pPr algn="ctr">
                                <a:buNone/>
                              </a:pPr>
                              <a:endParaRPr lang="fr-FR" dirty="0" smtClean="0">
                                <a:solidFill>
                                  <a:srgbClr val="FF0000"/>
                                </a:solidFill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6" name="Groupe 35"/>
                          <p:cNvGrpSpPr/>
                          <p:nvPr/>
                        </p:nvGrpSpPr>
                        <p:grpSpPr>
                          <a:xfrm>
                            <a:off x="1406639" y="1124744"/>
                            <a:ext cx="576064" cy="936104"/>
                            <a:chOff x="395536" y="1124744"/>
                            <a:chExt cx="576064" cy="936104"/>
                          </a:xfrm>
                        </p:grpSpPr>
                        <p:cxnSp>
                          <p:nvCxnSpPr>
                            <p:cNvPr id="37" name="Connecteur droit avec flèche 36"/>
                            <p:cNvCxnSpPr/>
                            <p:nvPr/>
                          </p:nvCxnSpPr>
                          <p:spPr>
                            <a:xfrm flipV="1">
                              <a:off x="683568" y="1124744"/>
                              <a:ext cx="0" cy="936104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prstDash val="solid"/>
                              <a:tailEnd type="arrow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8" name="Rectangle 37"/>
                            <p:cNvSpPr/>
                            <p:nvPr/>
                          </p:nvSpPr>
                          <p:spPr>
                            <a:xfrm>
                              <a:off x="395536" y="1124744"/>
                              <a:ext cx="576064" cy="28803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  <a:prstDash val="solid"/>
                            </a:ln>
                          </p:spPr>
                          <p:txBody>
                            <a:bodyPr wrap="square" rtlCol="0" anchor="ctr">
                              <a:spAutoFit/>
                            </a:bodyPr>
                            <a:lstStyle/>
                            <a:p>
                              <a:pPr algn="ctr">
                                <a:buNone/>
                              </a:pPr>
                              <a:endParaRPr lang="fr-FR" dirty="0" smtClean="0">
                                <a:solidFill>
                                  <a:srgbClr val="FF000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41" name="Rectangle 40"/>
                          <p:cNvSpPr/>
                          <p:nvPr/>
                        </p:nvSpPr>
                        <p:spPr>
                          <a:xfrm>
                            <a:off x="2051720" y="1124744"/>
                            <a:ext cx="576064" cy="28803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txBody>
                          <a:bodyPr wrap="square" rtlCol="0" anchor="ctr">
                            <a:spAutoFit/>
                          </a:bodyPr>
                          <a:lstStyle/>
                          <a:p>
                            <a:pPr algn="ctr">
                              <a:buNone/>
                            </a:pPr>
                            <a:endParaRPr lang="fr-FR" dirty="0" smtClean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  <p:grpSp>
                        <p:nvGrpSpPr>
                          <p:cNvPr id="42" name="Groupe 41"/>
                          <p:cNvGrpSpPr/>
                          <p:nvPr/>
                        </p:nvGrpSpPr>
                        <p:grpSpPr>
                          <a:xfrm>
                            <a:off x="3869548" y="1110241"/>
                            <a:ext cx="2646668" cy="950608"/>
                            <a:chOff x="1493284" y="1110241"/>
                            <a:chExt cx="2646668" cy="950608"/>
                          </a:xfrm>
                        </p:grpSpPr>
                        <p:cxnSp>
                          <p:nvCxnSpPr>
                            <p:cNvPr id="43" name="Connecteur droit avec flèche 42"/>
                            <p:cNvCxnSpPr/>
                            <p:nvPr/>
                          </p:nvCxnSpPr>
                          <p:spPr>
                            <a:xfrm flipV="1">
                              <a:off x="4139952" y="1124745"/>
                              <a:ext cx="0" cy="936104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prstDash val="solid"/>
                              <a:tailEnd type="arrow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44" name="Rectangle 43"/>
                            <p:cNvSpPr/>
                            <p:nvPr/>
                          </p:nvSpPr>
                          <p:spPr>
                            <a:xfrm>
                              <a:off x="1493284" y="1110241"/>
                              <a:ext cx="576064" cy="28803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  <a:prstDash val="solid"/>
                            </a:ln>
                          </p:spPr>
                          <p:txBody>
                            <a:bodyPr wrap="square" rtlCol="0" anchor="ctr">
                              <a:spAutoFit/>
                            </a:bodyPr>
                            <a:lstStyle/>
                            <a:p>
                              <a:pPr algn="ctr">
                                <a:buNone/>
                              </a:pPr>
                              <a:endParaRPr lang="fr-FR" dirty="0" smtClean="0">
                                <a:solidFill>
                                  <a:srgbClr val="FF000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32" name="ZoneTexte 31"/>
                          <p:cNvSpPr txBox="1"/>
                          <p:nvPr/>
                        </p:nvSpPr>
                        <p:spPr>
                          <a:xfrm rot="16200000">
                            <a:off x="121938" y="2304532"/>
                            <a:ext cx="864098" cy="291025"/>
                          </a:xfrm>
                          <a:prstGeom prst="rect">
                            <a:avLst/>
                          </a:prstGeom>
                          <a:noFill/>
                          <a:ln w="50800">
                            <a:noFill/>
                          </a:ln>
                        </p:spPr>
                        <p:txBody>
                          <a:bodyPr wrap="square" rtlCol="0">
                            <a:noAutofit/>
                          </a:bodyPr>
                          <a:lstStyle/>
                          <a:p>
                            <a:pPr algn="ctr" fontAlgn="auto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FontTx/>
                              <a:buNone/>
                            </a:pPr>
                            <a:r>
                              <a:rPr lang="fr-FR" sz="1000" dirty="0" smtClean="0">
                                <a:latin typeface="Arial"/>
                              </a:rPr>
                              <a:t>QUENCH</a:t>
                            </a:r>
                          </a:p>
                          <a:p>
                            <a:pPr algn="ctr" fontAlgn="auto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FontTx/>
                              <a:buNone/>
                            </a:pPr>
                            <a:r>
                              <a:rPr lang="fr-FR" sz="1000" dirty="0" smtClean="0">
                                <a:solidFill>
                                  <a:srgbClr val="FF0000"/>
                                </a:solidFill>
                                <a:latin typeface="Arial"/>
                              </a:rPr>
                              <a:t>T</a:t>
                            </a:r>
                            <a:r>
                              <a:rPr lang="fr-FR" sz="1000" baseline="-25000" dirty="0" smtClean="0">
                                <a:solidFill>
                                  <a:srgbClr val="FF0000"/>
                                </a:solidFill>
                                <a:latin typeface="Arial"/>
                              </a:rPr>
                              <a:t>Quenchcoil1</a:t>
                            </a:r>
                          </a:p>
                        </p:txBody>
                      </p:sp>
                    </p:grpSp>
                    <p:sp>
                      <p:nvSpPr>
                        <p:cNvPr id="49" name="ZoneTexte 48"/>
                        <p:cNvSpPr txBox="1"/>
                        <p:nvPr/>
                      </p:nvSpPr>
                      <p:spPr>
                        <a:xfrm rot="16200000">
                          <a:off x="1890624" y="2384706"/>
                          <a:ext cx="936104" cy="291025"/>
                        </a:xfrm>
                        <a:prstGeom prst="rect">
                          <a:avLst/>
                        </a:prstGeom>
                        <a:noFill/>
                        <a:ln w="50800"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 fontAlgn="auto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Tx/>
                            <a:buNone/>
                          </a:pPr>
                          <a:r>
                            <a:rPr lang="fr-FR" sz="1000" dirty="0" smtClean="0">
                              <a:latin typeface="Arial"/>
                            </a:rPr>
                            <a:t>DETECTION</a:t>
                          </a:r>
                        </a:p>
                      </p:txBody>
                    </p:sp>
                    <p:sp>
                      <p:nvSpPr>
                        <p:cNvPr id="52" name="ZoneTexte 51"/>
                        <p:cNvSpPr txBox="1"/>
                        <p:nvPr/>
                      </p:nvSpPr>
                      <p:spPr>
                        <a:xfrm rot="16200000">
                          <a:off x="7193522" y="2086572"/>
                          <a:ext cx="1093661" cy="1008112"/>
                        </a:xfrm>
                        <a:prstGeom prst="rect">
                          <a:avLst/>
                        </a:prstGeom>
                        <a:noFill/>
                        <a:ln w="50800"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 fontAlgn="auto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Tx/>
                            <a:buNone/>
                          </a:pPr>
                          <a:r>
                            <a:rPr lang="fr-FR" sz="1000" dirty="0" smtClean="0">
                              <a:latin typeface="Arial"/>
                            </a:rPr>
                            <a:t>QUENCH HEATERS  PROVOKED </a:t>
                          </a:r>
                          <a:r>
                            <a:rPr lang="fr-FR" sz="1000" dirty="0">
                              <a:latin typeface="Arial"/>
                            </a:rPr>
                            <a:t>THE QUENCH OF THE </a:t>
                          </a:r>
                          <a:r>
                            <a:rPr lang="fr-FR" sz="1000" dirty="0" smtClean="0">
                              <a:latin typeface="Arial"/>
                            </a:rPr>
                            <a:t>INNER </a:t>
                          </a:r>
                          <a:r>
                            <a:rPr lang="fr-FR" sz="1000" dirty="0">
                              <a:latin typeface="Arial"/>
                            </a:rPr>
                            <a:t>LAYER</a:t>
                          </a:r>
                          <a:endParaRPr lang="fr-FR" sz="1000" dirty="0" smtClean="0">
                            <a:latin typeface="Arial"/>
                          </a:endParaRPr>
                        </a:p>
                      </p:txBody>
                    </p:sp>
                  </p:grpSp>
                  <p:cxnSp>
                    <p:nvCxnSpPr>
                      <p:cNvPr id="79" name="Connecteur droit 78"/>
                      <p:cNvCxnSpPr>
                        <a:stCxn id="68" idx="2"/>
                        <a:endCxn id="44" idx="0"/>
                      </p:cNvCxnSpPr>
                      <p:nvPr/>
                    </p:nvCxnSpPr>
                    <p:spPr>
                      <a:xfrm flipV="1">
                        <a:off x="5381716" y="1110241"/>
                        <a:ext cx="0" cy="2273157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  <a:prstDash val="sysDash"/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82" name="Rectangle 81"/>
                    <p:cNvSpPr/>
                    <p:nvPr/>
                  </p:nvSpPr>
                  <p:spPr>
                    <a:xfrm>
                      <a:off x="5093684" y="969521"/>
                      <a:ext cx="576064" cy="2880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  <a:prstDash val="solid"/>
                    </a:ln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>
                        <a:buNone/>
                      </a:pPr>
                      <a:endParaRPr lang="fr-FR" dirty="0" smtClean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78" name="Rectangle 77"/>
                  <p:cNvSpPr/>
                  <p:nvPr/>
                </p:nvSpPr>
                <p:spPr>
                  <a:xfrm>
                    <a:off x="7461359" y="1110241"/>
                    <a:ext cx="576064" cy="28803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  <a:prstDash val="solid"/>
                  </a:ln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>
                      <a:buNone/>
                    </a:pPr>
                    <a:endParaRPr lang="fr-FR" dirty="0" smtClean="0">
                      <a:solidFill>
                        <a:srgbClr val="FF0000"/>
                      </a:solidFill>
                    </a:endParaRPr>
                  </a:p>
                </p:txBody>
              </p:sp>
            </p:grpSp>
            <p:cxnSp>
              <p:nvCxnSpPr>
                <p:cNvPr id="85" name="Connecteur droit avec flèche 84"/>
                <p:cNvCxnSpPr/>
                <p:nvPr/>
              </p:nvCxnSpPr>
              <p:spPr>
                <a:xfrm>
                  <a:off x="5381716" y="1592796"/>
                  <a:ext cx="2367675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ZoneTexte 85"/>
                <p:cNvSpPr txBox="1"/>
                <p:nvPr/>
              </p:nvSpPr>
              <p:spPr>
                <a:xfrm>
                  <a:off x="6087566" y="1348324"/>
                  <a:ext cx="1065669" cy="165922"/>
                </a:xfrm>
                <a:prstGeom prst="rect">
                  <a:avLst/>
                </a:prstGeom>
                <a:noFill/>
                <a:ln w="50800">
                  <a:solidFill>
                    <a:schemeClr val="bg1"/>
                  </a:solidFill>
                </a:ln>
              </p:spPr>
              <p:txBody>
                <a:bodyPr wrap="none" rtlCol="0">
                  <a:noAutofit/>
                </a:bodyPr>
                <a:lstStyle/>
                <a:p>
                  <a:pPr algn="ctr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</a:pPr>
                  <a:r>
                    <a:rPr lang="fr-FR" sz="1000" dirty="0" smtClean="0">
                      <a:latin typeface="Arial"/>
                    </a:rPr>
                    <a:t>Time </a:t>
                  </a:r>
                  <a:r>
                    <a:rPr lang="fr-FR" sz="1000" dirty="0" err="1" smtClean="0">
                      <a:latin typeface="Arial"/>
                    </a:rPr>
                    <a:t>delay</a:t>
                  </a:r>
                  <a:endParaRPr lang="fr-FR" sz="1000" dirty="0" smtClean="0">
                    <a:latin typeface="Arial"/>
                  </a:endParaRPr>
                </a:p>
              </p:txBody>
            </p:sp>
          </p:grpSp>
          <p:sp>
            <p:nvSpPr>
              <p:cNvPr id="90" name="ZoneTexte 89"/>
              <p:cNvSpPr txBox="1"/>
              <p:nvPr/>
            </p:nvSpPr>
            <p:spPr>
              <a:xfrm>
                <a:off x="2002811" y="1571075"/>
                <a:ext cx="264933" cy="229526"/>
              </a:xfrm>
              <a:prstGeom prst="rect">
                <a:avLst/>
              </a:prstGeom>
              <a:noFill/>
              <a:ln w="50800">
                <a:solidFill>
                  <a:schemeClr val="bg1"/>
                </a:solidFill>
              </a:ln>
            </p:spPr>
            <p:txBody>
              <a:bodyPr wrap="none" rtlCol="0">
                <a:noAutofit/>
              </a:bodyPr>
              <a:lstStyle/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fr-FR" sz="1000" dirty="0" err="1" smtClean="0">
                    <a:latin typeface="Arial"/>
                  </a:rPr>
                  <a:t>T</a:t>
                </a:r>
                <a:r>
                  <a:rPr lang="fr-FR" sz="1000" baseline="-25000" dirty="0" err="1">
                    <a:latin typeface="Arial"/>
                  </a:rPr>
                  <a:t>blind</a:t>
                </a:r>
                <a:endParaRPr lang="fr-FR" sz="1000" baseline="-25000" dirty="0">
                  <a:latin typeface="Arial"/>
                </a:endParaRPr>
              </a:p>
            </p:txBody>
          </p:sp>
          <p:cxnSp>
            <p:nvCxnSpPr>
              <p:cNvPr id="91" name="Connecteur droit avec flèche 90"/>
              <p:cNvCxnSpPr/>
              <p:nvPr/>
            </p:nvCxnSpPr>
            <p:spPr>
              <a:xfrm>
                <a:off x="1907704" y="1916832"/>
                <a:ext cx="45097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avec flèche 93"/>
              <p:cNvCxnSpPr/>
              <p:nvPr/>
            </p:nvCxnSpPr>
            <p:spPr>
              <a:xfrm>
                <a:off x="2368100" y="2097393"/>
                <a:ext cx="55070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ZoneTexte 95"/>
              <p:cNvSpPr txBox="1"/>
              <p:nvPr/>
            </p:nvSpPr>
            <p:spPr>
              <a:xfrm>
                <a:off x="2481827" y="1830298"/>
                <a:ext cx="361981" cy="165922"/>
              </a:xfrm>
              <a:prstGeom prst="rect">
                <a:avLst/>
              </a:prstGeom>
              <a:noFill/>
              <a:ln w="50800">
                <a:solidFill>
                  <a:schemeClr val="bg1"/>
                </a:solidFill>
              </a:ln>
            </p:spPr>
            <p:txBody>
              <a:bodyPr wrap="none" rtlCol="0">
                <a:noAutofit/>
              </a:bodyPr>
              <a:lstStyle/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fr-FR" sz="1000" dirty="0" err="1" smtClean="0">
                    <a:latin typeface="Arial"/>
                  </a:rPr>
                  <a:t>T</a:t>
                </a:r>
                <a:r>
                  <a:rPr lang="fr-FR" sz="1000" baseline="-25000" dirty="0" err="1" smtClean="0">
                    <a:latin typeface="Arial"/>
                  </a:rPr>
                  <a:t>validation</a:t>
                </a:r>
                <a:endParaRPr lang="fr-FR" sz="1000" baseline="-25000" dirty="0">
                  <a:latin typeface="Arial"/>
                </a:endParaRPr>
              </a:p>
            </p:txBody>
          </p:sp>
        </p:grpSp>
        <p:cxnSp>
          <p:nvCxnSpPr>
            <p:cNvPr id="99" name="Connecteur droit avec flèche 98"/>
            <p:cNvCxnSpPr/>
            <p:nvPr/>
          </p:nvCxnSpPr>
          <p:spPr>
            <a:xfrm>
              <a:off x="2910845" y="4027286"/>
              <a:ext cx="78909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ZoneTexte 99"/>
            <p:cNvSpPr txBox="1"/>
            <p:nvPr/>
          </p:nvSpPr>
          <p:spPr>
            <a:xfrm>
              <a:off x="3032534" y="3776296"/>
              <a:ext cx="531354" cy="165922"/>
            </a:xfrm>
            <a:prstGeom prst="rect">
              <a:avLst/>
            </a:prstGeom>
            <a:noFill/>
            <a:ln w="50800">
              <a:solidFill>
                <a:schemeClr val="bg1"/>
              </a:solidFill>
            </a:ln>
          </p:spPr>
          <p:txBody>
            <a:bodyPr wrap="none" rtlCol="0">
              <a:noAutofit/>
            </a:bodyPr>
            <a:lstStyle/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fr-FR" sz="1000" dirty="0" err="1" smtClean="0">
                  <a:latin typeface="Arial"/>
                </a:rPr>
                <a:t>T</a:t>
              </a:r>
              <a:r>
                <a:rPr lang="fr-FR" sz="1000" baseline="-25000" dirty="0" err="1" smtClean="0">
                  <a:latin typeface="Arial"/>
                </a:rPr>
                <a:t>QHdelay</a:t>
              </a:r>
              <a:r>
                <a:rPr lang="fr-FR" sz="1000" dirty="0" smtClean="0">
                  <a:latin typeface="Arial"/>
                </a:rPr>
                <a:t> </a:t>
              </a:r>
              <a:endParaRPr lang="fr-FR" sz="1000" baseline="-25000" dirty="0">
                <a:latin typeface="Arial"/>
              </a:endParaRPr>
            </a:p>
          </p:txBody>
        </p:sp>
        <p:cxnSp>
          <p:nvCxnSpPr>
            <p:cNvPr id="102" name="Connecteur droit avec flèche 101"/>
            <p:cNvCxnSpPr/>
            <p:nvPr/>
          </p:nvCxnSpPr>
          <p:spPr>
            <a:xfrm flipV="1">
              <a:off x="3699942" y="4022586"/>
              <a:ext cx="1673812" cy="94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ZoneTexte 102"/>
            <p:cNvSpPr txBox="1"/>
            <p:nvPr/>
          </p:nvSpPr>
          <p:spPr>
            <a:xfrm>
              <a:off x="4127291" y="3770903"/>
              <a:ext cx="966393" cy="165922"/>
            </a:xfrm>
            <a:prstGeom prst="rect">
              <a:avLst/>
            </a:prstGeom>
            <a:noFill/>
            <a:ln w="50800">
              <a:solidFill>
                <a:schemeClr val="bg1"/>
              </a:solidFill>
            </a:ln>
          </p:spPr>
          <p:txBody>
            <a:bodyPr wrap="none" rtlCol="0">
              <a:noAutofit/>
            </a:bodyPr>
            <a:lstStyle/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fr-FR" sz="1000" dirty="0" smtClean="0">
                  <a:latin typeface="Arial"/>
                </a:rPr>
                <a:t>T</a:t>
              </a:r>
              <a:r>
                <a:rPr lang="fr-FR" sz="1000" baseline="-25000" dirty="0" smtClean="0">
                  <a:latin typeface="Arial"/>
                </a:rPr>
                <a:t>QH</a:t>
              </a:r>
              <a:r>
                <a:rPr lang="fr-FR" sz="1000" dirty="0" smtClean="0">
                  <a:latin typeface="Arial"/>
                </a:rPr>
                <a:t> </a:t>
              </a:r>
              <a:endParaRPr lang="fr-FR" sz="1000" baseline="-25000" dirty="0">
                <a:latin typeface="Arial"/>
              </a:endParaRPr>
            </a:p>
          </p:txBody>
        </p:sp>
      </p:grpSp>
      <p:sp>
        <p:nvSpPr>
          <p:cNvPr id="105" name="ZoneTexte 104"/>
          <p:cNvSpPr txBox="1"/>
          <p:nvPr/>
        </p:nvSpPr>
        <p:spPr>
          <a:xfrm>
            <a:off x="395536" y="1124743"/>
            <a:ext cx="8136904" cy="861241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Case 1:The </a:t>
            </a:r>
            <a:r>
              <a:rPr lang="fr-FR" sz="2400" dirty="0" err="1" smtClean="0">
                <a:ln>
                  <a:solidFill>
                    <a:schemeClr val="tx1"/>
                  </a:solidFill>
                </a:ln>
                <a:latin typeface="Arial"/>
              </a:rPr>
              <a:t>outer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 layer </a:t>
            </a:r>
            <a:r>
              <a:rPr lang="fr-FR" sz="2400" dirty="0" err="1" smtClean="0">
                <a:ln>
                  <a:solidFill>
                    <a:schemeClr val="tx1"/>
                  </a:solidFill>
                </a:ln>
                <a:latin typeface="Arial"/>
              </a:rPr>
              <a:t>quenches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 </a:t>
            </a:r>
            <a:r>
              <a:rPr lang="fr-FR" sz="2400" dirty="0" err="1" smtClean="0">
                <a:ln>
                  <a:solidFill>
                    <a:schemeClr val="tx1"/>
                  </a:solidFill>
                </a:ln>
                <a:latin typeface="Arial"/>
              </a:rPr>
              <a:t>before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 the </a:t>
            </a:r>
            <a:r>
              <a:rPr lang="fr-FR" sz="2400" dirty="0" err="1" smtClean="0">
                <a:ln>
                  <a:solidFill>
                    <a:schemeClr val="tx1"/>
                  </a:solidFill>
                </a:ln>
                <a:latin typeface="Arial"/>
              </a:rPr>
              <a:t>quench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 </a:t>
            </a:r>
            <a:r>
              <a:rPr lang="fr-FR" sz="2400" dirty="0" err="1" smtClean="0">
                <a:ln>
                  <a:solidFill>
                    <a:schemeClr val="tx1"/>
                  </a:solidFill>
                </a:ln>
                <a:latin typeface="Arial"/>
              </a:rPr>
              <a:t>heaters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 </a:t>
            </a:r>
            <a:r>
              <a:rPr lang="fr-FR" sz="2400" dirty="0" err="1" smtClean="0">
                <a:ln>
                  <a:solidFill>
                    <a:schemeClr val="tx1"/>
                  </a:solidFill>
                </a:ln>
                <a:latin typeface="Arial"/>
              </a:rPr>
              <a:t>provok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 a </a:t>
            </a:r>
            <a:r>
              <a:rPr lang="fr-FR" sz="2400" dirty="0" err="1" smtClean="0">
                <a:ln>
                  <a:solidFill>
                    <a:schemeClr val="tx1"/>
                  </a:solidFill>
                </a:ln>
                <a:latin typeface="Arial"/>
              </a:rPr>
              <a:t>quench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   </a:t>
            </a:r>
          </a:p>
        </p:txBody>
      </p:sp>
      <p:sp>
        <p:nvSpPr>
          <p:cNvPr id="84" name="ZoneTexte 83"/>
          <p:cNvSpPr txBox="1"/>
          <p:nvPr/>
        </p:nvSpPr>
        <p:spPr>
          <a:xfrm>
            <a:off x="2910877" y="4077072"/>
            <a:ext cx="790591" cy="165922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txBody>
          <a:bodyPr wrap="non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000" dirty="0" smtClean="0">
                <a:latin typeface="Arial"/>
              </a:rPr>
              <a:t>Time </a:t>
            </a:r>
            <a:r>
              <a:rPr lang="fr-FR" sz="1000" dirty="0" err="1" smtClean="0">
                <a:latin typeface="Arial"/>
              </a:rPr>
              <a:t>delay</a:t>
            </a:r>
            <a:endParaRPr lang="fr-FR" sz="1000" dirty="0" smtClean="0">
              <a:latin typeface="Arial"/>
            </a:endParaRPr>
          </a:p>
        </p:txBody>
      </p:sp>
      <p:cxnSp>
        <p:nvCxnSpPr>
          <p:cNvPr id="88" name="Connecteur droit avec flèche 87"/>
          <p:cNvCxnSpPr/>
          <p:nvPr/>
        </p:nvCxnSpPr>
        <p:spPr>
          <a:xfrm flipV="1">
            <a:off x="4283341" y="4015163"/>
            <a:ext cx="0" cy="9361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3995309" y="4003253"/>
            <a:ext cx="576064" cy="2880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  <p:cxnSp>
        <p:nvCxnSpPr>
          <p:cNvPr id="73" name="Connecteur droit avec flèche 72"/>
          <p:cNvCxnSpPr/>
          <p:nvPr/>
        </p:nvCxnSpPr>
        <p:spPr>
          <a:xfrm>
            <a:off x="1915666" y="4298891"/>
            <a:ext cx="2367675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16200000">
            <a:off x="3912085" y="5359088"/>
            <a:ext cx="7425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000" dirty="0" smtClean="0">
                <a:solidFill>
                  <a:srgbClr val="FF0000"/>
                </a:solidFill>
                <a:latin typeface="Arial"/>
              </a:rPr>
              <a:t>T</a:t>
            </a:r>
            <a:r>
              <a:rPr lang="fr-FR" sz="1000" baseline="-25000" dirty="0" smtClean="0">
                <a:solidFill>
                  <a:srgbClr val="FF0000"/>
                </a:solidFill>
                <a:latin typeface="Arial"/>
              </a:rPr>
              <a:t>Quenchcoil2</a:t>
            </a:r>
            <a:endParaRPr lang="fr-FR" sz="1000" baseline="-25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3" name="Rectangle 92"/>
          <p:cNvSpPr/>
          <p:nvPr/>
        </p:nvSpPr>
        <p:spPr>
          <a:xfrm rot="16200000">
            <a:off x="5516844" y="5359089"/>
            <a:ext cx="9252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000" dirty="0" smtClean="0">
                <a:solidFill>
                  <a:srgbClr val="FF0000"/>
                </a:solidFill>
                <a:latin typeface="Arial"/>
              </a:rPr>
              <a:t>T</a:t>
            </a:r>
            <a:r>
              <a:rPr lang="fr-FR" sz="1000" baseline="-25000" dirty="0" smtClean="0">
                <a:solidFill>
                  <a:srgbClr val="FF0000"/>
                </a:solidFill>
                <a:latin typeface="Arial"/>
              </a:rPr>
              <a:t>Quenchbackcoil2</a:t>
            </a:r>
            <a:endParaRPr lang="fr-FR" sz="1000" baseline="-25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7" name="Rectangle 96"/>
          <p:cNvSpPr/>
          <p:nvPr/>
        </p:nvSpPr>
        <p:spPr>
          <a:xfrm rot="16200000">
            <a:off x="7799939" y="3356913"/>
            <a:ext cx="9252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000" dirty="0" smtClean="0">
                <a:solidFill>
                  <a:srgbClr val="FF0000"/>
                </a:solidFill>
                <a:latin typeface="Arial"/>
              </a:rPr>
              <a:t>T</a:t>
            </a:r>
            <a:r>
              <a:rPr lang="fr-FR" sz="1000" baseline="-25000" dirty="0" smtClean="0">
                <a:solidFill>
                  <a:srgbClr val="FF0000"/>
                </a:solidFill>
                <a:latin typeface="Arial"/>
              </a:rPr>
              <a:t>Quenchbackcoil1</a:t>
            </a:r>
            <a:endParaRPr lang="fr-FR" sz="1000" baseline="-25000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98" name="Connecteur droit 97"/>
          <p:cNvCxnSpPr/>
          <p:nvPr/>
        </p:nvCxnSpPr>
        <p:spPr>
          <a:xfrm flipV="1">
            <a:off x="2918807" y="2115908"/>
            <a:ext cx="0" cy="2546799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2627784" y="2016973"/>
            <a:ext cx="576064" cy="288032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82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Préparation du test du modèle court Q4</a:t>
            </a:r>
            <a:endParaRPr lang="fr-FR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7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Definitions</a:t>
            </a:r>
            <a:r>
              <a:rPr lang="fr-FR" dirty="0" smtClean="0"/>
              <a:t> of the </a:t>
            </a:r>
            <a:r>
              <a:rPr lang="fr-FR" dirty="0" err="1" smtClean="0"/>
              <a:t>various</a:t>
            </a:r>
            <a:r>
              <a:rPr lang="fr-FR" dirty="0" smtClean="0"/>
              <a:t> time </a:t>
            </a:r>
            <a:r>
              <a:rPr lang="fr-FR" dirty="0" err="1" smtClean="0"/>
              <a:t>delays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107504" y="2780928"/>
            <a:ext cx="1389754" cy="288031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600" b="1" u="sng" dirty="0" err="1" smtClean="0">
                <a:latin typeface="Arial"/>
              </a:rPr>
              <a:t>Inner</a:t>
            </a:r>
            <a:r>
              <a:rPr lang="fr-FR" sz="1600" b="1" u="sng" dirty="0" smtClean="0">
                <a:latin typeface="Arial"/>
              </a:rPr>
              <a:t> layer</a:t>
            </a:r>
          </a:p>
        </p:txBody>
      </p:sp>
      <p:sp>
        <p:nvSpPr>
          <p:cNvPr id="77" name="ZoneTexte 76"/>
          <p:cNvSpPr txBox="1"/>
          <p:nvPr/>
        </p:nvSpPr>
        <p:spPr>
          <a:xfrm>
            <a:off x="165872" y="4725144"/>
            <a:ext cx="1389754" cy="288031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600" b="1" u="sng" dirty="0" smtClean="0">
                <a:latin typeface="Arial"/>
              </a:rPr>
              <a:t>Outer layer</a:t>
            </a:r>
          </a:p>
        </p:txBody>
      </p:sp>
      <p:sp>
        <p:nvSpPr>
          <p:cNvPr id="89" name="Rectangle 88"/>
          <p:cNvSpPr/>
          <p:nvPr/>
        </p:nvSpPr>
        <p:spPr>
          <a:xfrm>
            <a:off x="2630775" y="1124744"/>
            <a:ext cx="576064" cy="288032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  <p:grpSp>
        <p:nvGrpSpPr>
          <p:cNvPr id="104" name="Groupe 103"/>
          <p:cNvGrpSpPr/>
          <p:nvPr/>
        </p:nvGrpSpPr>
        <p:grpSpPr>
          <a:xfrm>
            <a:off x="1555626" y="1858917"/>
            <a:ext cx="6943093" cy="4170113"/>
            <a:chOff x="1547664" y="1224074"/>
            <a:chExt cx="6943093" cy="4170113"/>
          </a:xfrm>
        </p:grpSpPr>
        <p:grpSp>
          <p:nvGrpSpPr>
            <p:cNvPr id="95" name="Groupe 94"/>
            <p:cNvGrpSpPr/>
            <p:nvPr/>
          </p:nvGrpSpPr>
          <p:grpSpPr>
            <a:xfrm>
              <a:off x="1547664" y="1224074"/>
              <a:ext cx="6943093" cy="4170113"/>
              <a:chOff x="1547664" y="1224074"/>
              <a:chExt cx="6943093" cy="4170113"/>
            </a:xfrm>
          </p:grpSpPr>
          <p:grpSp>
            <p:nvGrpSpPr>
              <p:cNvPr id="87" name="Groupe 86"/>
              <p:cNvGrpSpPr/>
              <p:nvPr/>
            </p:nvGrpSpPr>
            <p:grpSpPr>
              <a:xfrm>
                <a:off x="1547664" y="1224074"/>
                <a:ext cx="6943093" cy="4170113"/>
                <a:chOff x="1547664" y="969521"/>
                <a:chExt cx="6943093" cy="4170113"/>
              </a:xfrm>
            </p:grpSpPr>
            <p:grpSp>
              <p:nvGrpSpPr>
                <p:cNvPr id="83" name="Groupe 82"/>
                <p:cNvGrpSpPr/>
                <p:nvPr/>
              </p:nvGrpSpPr>
              <p:grpSpPr>
                <a:xfrm>
                  <a:off x="1547664" y="969521"/>
                  <a:ext cx="6943093" cy="4170113"/>
                  <a:chOff x="1547664" y="969521"/>
                  <a:chExt cx="6943093" cy="4170113"/>
                </a:xfrm>
              </p:grpSpPr>
              <p:grpSp>
                <p:nvGrpSpPr>
                  <p:cNvPr id="81" name="Groupe 80"/>
                  <p:cNvGrpSpPr/>
                  <p:nvPr/>
                </p:nvGrpSpPr>
                <p:grpSpPr>
                  <a:xfrm>
                    <a:off x="1547664" y="969521"/>
                    <a:ext cx="6912768" cy="4170113"/>
                    <a:chOff x="1547664" y="969521"/>
                    <a:chExt cx="6912768" cy="4170113"/>
                  </a:xfrm>
                </p:grpSpPr>
                <p:grpSp>
                  <p:nvGrpSpPr>
                    <p:cNvPr id="54" name="Groupe 53"/>
                    <p:cNvGrpSpPr/>
                    <p:nvPr/>
                  </p:nvGrpSpPr>
                  <p:grpSpPr>
                    <a:xfrm>
                      <a:off x="1547664" y="3010493"/>
                      <a:ext cx="6912768" cy="2129141"/>
                      <a:chOff x="1547664" y="1025368"/>
                      <a:chExt cx="6912768" cy="2129141"/>
                    </a:xfrm>
                  </p:grpSpPr>
                  <p:grpSp>
                    <p:nvGrpSpPr>
                      <p:cNvPr id="55" name="Groupe 54"/>
                      <p:cNvGrpSpPr/>
                      <p:nvPr/>
                    </p:nvGrpSpPr>
                    <p:grpSpPr>
                      <a:xfrm>
                        <a:off x="1547664" y="1025368"/>
                        <a:ext cx="6912768" cy="1827570"/>
                        <a:chOff x="323528" y="1025368"/>
                        <a:chExt cx="6912768" cy="1827570"/>
                      </a:xfrm>
                    </p:grpSpPr>
                    <p:cxnSp>
                      <p:nvCxnSpPr>
                        <p:cNvPr id="60" name="Connecteur droit avec flèche 59"/>
                        <p:cNvCxnSpPr/>
                        <p:nvPr/>
                      </p:nvCxnSpPr>
                      <p:spPr>
                        <a:xfrm>
                          <a:off x="323528" y="2060848"/>
                          <a:ext cx="6912768" cy="0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chemeClr val="tx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61" name="Groupe 60"/>
                        <p:cNvGrpSpPr/>
                        <p:nvPr/>
                      </p:nvGrpSpPr>
                      <p:grpSpPr>
                        <a:xfrm>
                          <a:off x="395536" y="1124744"/>
                          <a:ext cx="576064" cy="936104"/>
                          <a:chOff x="395536" y="1124744"/>
                          <a:chExt cx="576064" cy="936104"/>
                        </a:xfrm>
                      </p:grpSpPr>
                      <p:cxnSp>
                        <p:nvCxnSpPr>
                          <p:cNvPr id="75" name="Connecteur droit avec flèche 74"/>
                          <p:cNvCxnSpPr/>
                          <p:nvPr/>
                        </p:nvCxnSpPr>
                        <p:spPr>
                          <a:xfrm flipV="1">
                            <a:off x="683568" y="1124744"/>
                            <a:ext cx="0" cy="936104"/>
                          </a:xfrm>
                          <a:prstGeom prst="straightConnector1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  <a:prstDash val="solid"/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76" name="Rectangle 75"/>
                          <p:cNvSpPr/>
                          <p:nvPr/>
                        </p:nvSpPr>
                        <p:spPr>
                          <a:xfrm>
                            <a:off x="395536" y="1124744"/>
                            <a:ext cx="576064" cy="28803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txBody>
                          <a:bodyPr wrap="square" rtlCol="0" anchor="ctr">
                            <a:spAutoFit/>
                          </a:bodyPr>
                          <a:lstStyle/>
                          <a:p>
                            <a:pPr algn="ctr">
                              <a:buNone/>
                            </a:pPr>
                            <a:endParaRPr lang="fr-FR" dirty="0" smtClean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74" name="Rectangle 73"/>
                        <p:cNvSpPr/>
                        <p:nvPr/>
                      </p:nvSpPr>
                      <p:spPr>
                        <a:xfrm>
                          <a:off x="683568" y="1124744"/>
                          <a:ext cx="576064" cy="28803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txBody>
                        <a:bodyPr wrap="square" rtlCol="0" anchor="ctr">
                          <a:spAutoFit/>
                        </a:bodyPr>
                        <a:lstStyle/>
                        <a:p>
                          <a:pPr algn="ctr">
                            <a:buNone/>
                          </a:pPr>
                          <a:endParaRPr lang="fr-FR" dirty="0" smtClean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63" name="Groupe 62"/>
                        <p:cNvGrpSpPr/>
                        <p:nvPr/>
                      </p:nvGrpSpPr>
                      <p:grpSpPr>
                        <a:xfrm>
                          <a:off x="1406639" y="1124744"/>
                          <a:ext cx="576064" cy="936104"/>
                          <a:chOff x="395536" y="1124744"/>
                          <a:chExt cx="576064" cy="936104"/>
                        </a:xfrm>
                      </p:grpSpPr>
                      <p:cxnSp>
                        <p:nvCxnSpPr>
                          <p:cNvPr id="71" name="Connecteur droit avec flèche 70"/>
                          <p:cNvCxnSpPr/>
                          <p:nvPr/>
                        </p:nvCxnSpPr>
                        <p:spPr>
                          <a:xfrm flipV="1">
                            <a:off x="683568" y="1169384"/>
                            <a:ext cx="0" cy="891464"/>
                          </a:xfrm>
                          <a:prstGeom prst="straightConnector1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  <a:prstDash val="solid"/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72" name="Rectangle 71"/>
                          <p:cNvSpPr/>
                          <p:nvPr/>
                        </p:nvSpPr>
                        <p:spPr>
                          <a:xfrm>
                            <a:off x="395536" y="1124744"/>
                            <a:ext cx="576064" cy="28803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  <a:prstDash val="solid"/>
                          </a:ln>
                        </p:spPr>
                        <p:txBody>
                          <a:bodyPr wrap="square" rtlCol="0" anchor="ctr">
                            <a:spAutoFit/>
                          </a:bodyPr>
                          <a:lstStyle/>
                          <a:p>
                            <a:pPr algn="ctr">
                              <a:buNone/>
                            </a:pPr>
                            <a:endParaRPr lang="fr-FR" dirty="0" smtClean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64" name="Groupe 63"/>
                        <p:cNvGrpSpPr/>
                        <p:nvPr/>
                      </p:nvGrpSpPr>
                      <p:grpSpPr>
                        <a:xfrm>
                          <a:off x="2232487" y="1124744"/>
                          <a:ext cx="576064" cy="936104"/>
                          <a:chOff x="576303" y="1124744"/>
                          <a:chExt cx="576064" cy="936104"/>
                        </a:xfrm>
                      </p:grpSpPr>
                      <p:cxnSp>
                        <p:nvCxnSpPr>
                          <p:cNvPr id="69" name="Connecteur droit avec flèche 68"/>
                          <p:cNvCxnSpPr/>
                          <p:nvPr/>
                        </p:nvCxnSpPr>
                        <p:spPr>
                          <a:xfrm flipV="1">
                            <a:off x="827584" y="1124744"/>
                            <a:ext cx="0" cy="936104"/>
                          </a:xfrm>
                          <a:prstGeom prst="straightConnector1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  <a:prstDash val="dashDot"/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70" name="Rectangle 69"/>
                          <p:cNvSpPr/>
                          <p:nvPr/>
                        </p:nvSpPr>
                        <p:spPr>
                          <a:xfrm>
                            <a:off x="576303" y="1124744"/>
                            <a:ext cx="576064" cy="28803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txBody>
                          <a:bodyPr wrap="square" rtlCol="0" anchor="ctr">
                            <a:spAutoFit/>
                          </a:bodyPr>
                          <a:lstStyle/>
                          <a:p>
                            <a:pPr algn="ctr">
                              <a:buNone/>
                            </a:pPr>
                            <a:endParaRPr lang="fr-FR" dirty="0" smtClean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65" name="Groupe 64"/>
                        <p:cNvGrpSpPr/>
                        <p:nvPr/>
                      </p:nvGrpSpPr>
                      <p:grpSpPr>
                        <a:xfrm>
                          <a:off x="3491880" y="1025368"/>
                          <a:ext cx="576064" cy="1058186"/>
                          <a:chOff x="1115616" y="1025368"/>
                          <a:chExt cx="576064" cy="1058186"/>
                        </a:xfrm>
                      </p:grpSpPr>
                      <p:cxnSp>
                        <p:nvCxnSpPr>
                          <p:cNvPr id="67" name="Connecteur droit avec flèche 66"/>
                          <p:cNvCxnSpPr/>
                          <p:nvPr/>
                        </p:nvCxnSpPr>
                        <p:spPr>
                          <a:xfrm flipV="1">
                            <a:off x="1403648" y="1147450"/>
                            <a:ext cx="0" cy="936104"/>
                          </a:xfrm>
                          <a:prstGeom prst="straightConnector1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  <a:prstDash val="solid"/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68" name="Rectangle 67"/>
                          <p:cNvSpPr/>
                          <p:nvPr/>
                        </p:nvSpPr>
                        <p:spPr>
                          <a:xfrm>
                            <a:off x="1115616" y="1025368"/>
                            <a:ext cx="576064" cy="28803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  <a:prstDash val="solid"/>
                          </a:ln>
                        </p:spPr>
                        <p:txBody>
                          <a:bodyPr wrap="square" rtlCol="0" anchor="ctr">
                            <a:spAutoFit/>
                          </a:bodyPr>
                          <a:lstStyle/>
                          <a:p>
                            <a:pPr algn="ctr">
                              <a:buNone/>
                            </a:pPr>
                            <a:endParaRPr lang="fr-FR" dirty="0" smtClean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66" name="ZoneTexte 65"/>
                        <p:cNvSpPr txBox="1"/>
                        <p:nvPr/>
                      </p:nvSpPr>
                      <p:spPr>
                        <a:xfrm rot="16200000">
                          <a:off x="251519" y="2275376"/>
                          <a:ext cx="864098" cy="291025"/>
                        </a:xfrm>
                        <a:prstGeom prst="rect">
                          <a:avLst/>
                        </a:prstGeom>
                        <a:noFill/>
                        <a:ln w="50800"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 fontAlgn="auto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Tx/>
                            <a:buNone/>
                          </a:pPr>
                          <a:r>
                            <a:rPr lang="fr-FR" sz="1000" dirty="0" smtClean="0">
                              <a:latin typeface="Arial"/>
                            </a:rPr>
                            <a:t>T=0s</a:t>
                          </a:r>
                        </a:p>
                      </p:txBody>
                    </p:sp>
                  </p:grpSp>
                  <p:sp>
                    <p:nvSpPr>
                      <p:cNvPr id="57" name="ZoneTexte 56"/>
                      <p:cNvSpPr txBox="1"/>
                      <p:nvPr/>
                    </p:nvSpPr>
                    <p:spPr>
                      <a:xfrm rot="16200000">
                        <a:off x="2371976" y="2356398"/>
                        <a:ext cx="1093661" cy="502561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 fontAlgn="auto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FontTx/>
                          <a:buNone/>
                        </a:pPr>
                        <a:r>
                          <a:rPr lang="fr-FR" sz="1000" dirty="0" smtClean="0">
                            <a:latin typeface="Arial"/>
                          </a:rPr>
                          <a:t>VALIDATION &amp;</a:t>
                        </a:r>
                      </a:p>
                      <a:p>
                        <a:pPr algn="ctr" fontAlgn="auto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FontTx/>
                          <a:buNone/>
                        </a:pPr>
                        <a:r>
                          <a:rPr lang="fr-FR" sz="1000" dirty="0" smtClean="0">
                            <a:latin typeface="Arial"/>
                          </a:rPr>
                          <a:t>POWER SUPPLY OFF</a:t>
                        </a:r>
                      </a:p>
                    </p:txBody>
                  </p:sp>
                  <p:sp>
                    <p:nvSpPr>
                      <p:cNvPr id="58" name="ZoneTexte 57"/>
                      <p:cNvSpPr txBox="1"/>
                      <p:nvPr/>
                    </p:nvSpPr>
                    <p:spPr>
                      <a:xfrm rot="16200000">
                        <a:off x="3161073" y="2356398"/>
                        <a:ext cx="1093661" cy="502561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 fontAlgn="auto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FontTx/>
                          <a:buNone/>
                        </a:pPr>
                        <a:r>
                          <a:rPr lang="fr-FR" sz="1000" dirty="0" smtClean="0">
                            <a:latin typeface="Arial"/>
                          </a:rPr>
                          <a:t>QUENCH HEATERS  EFECTIVE</a:t>
                        </a:r>
                      </a:p>
                    </p:txBody>
                  </p:sp>
                  <p:sp>
                    <p:nvSpPr>
                      <p:cNvPr id="59" name="ZoneTexte 58"/>
                      <p:cNvSpPr txBox="1"/>
                      <p:nvPr/>
                    </p:nvSpPr>
                    <p:spPr>
                      <a:xfrm rot="16200000">
                        <a:off x="4367019" y="2103623"/>
                        <a:ext cx="1093661" cy="1008112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 fontAlgn="auto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FontTx/>
                          <a:buNone/>
                        </a:pPr>
                        <a:r>
                          <a:rPr lang="fr-FR" sz="1000" dirty="0">
                            <a:latin typeface="Arial"/>
                          </a:rPr>
                          <a:t>QUENCH </a:t>
                        </a:r>
                        <a:r>
                          <a:rPr lang="fr-FR" sz="1000" dirty="0" smtClean="0">
                            <a:latin typeface="Arial"/>
                          </a:rPr>
                          <a:t>HEATERS  </a:t>
                        </a:r>
                        <a:r>
                          <a:rPr lang="fr-FR" sz="1000" dirty="0">
                            <a:latin typeface="Arial"/>
                          </a:rPr>
                          <a:t>PROVOKED THE QUENCH OF </a:t>
                        </a:r>
                        <a:r>
                          <a:rPr lang="fr-FR" sz="1000" dirty="0" smtClean="0">
                            <a:latin typeface="Arial"/>
                          </a:rPr>
                          <a:t>THE OUTER LAYER</a:t>
                        </a:r>
                      </a:p>
                    </p:txBody>
                  </p:sp>
                </p:grpSp>
                <p:grpSp>
                  <p:nvGrpSpPr>
                    <p:cNvPr id="80" name="Groupe 79"/>
                    <p:cNvGrpSpPr/>
                    <p:nvPr/>
                  </p:nvGrpSpPr>
                  <p:grpSpPr>
                    <a:xfrm>
                      <a:off x="1547664" y="1096589"/>
                      <a:ext cx="6912768" cy="2454382"/>
                      <a:chOff x="1547664" y="1096589"/>
                      <a:chExt cx="6912768" cy="2454382"/>
                    </a:xfrm>
                  </p:grpSpPr>
                  <p:cxnSp>
                    <p:nvCxnSpPr>
                      <p:cNvPr id="79" name="Connecteur droit 78"/>
                      <p:cNvCxnSpPr/>
                      <p:nvPr/>
                    </p:nvCxnSpPr>
                    <p:spPr>
                      <a:xfrm flipV="1">
                        <a:off x="5004048" y="1240605"/>
                        <a:ext cx="0" cy="2310366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  <a:prstDash val="sysDash"/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48" name="Groupe 47"/>
                      <p:cNvGrpSpPr/>
                      <p:nvPr/>
                    </p:nvGrpSpPr>
                    <p:grpSpPr>
                      <a:xfrm>
                        <a:off x="1547664" y="1096589"/>
                        <a:ext cx="6912768" cy="2040869"/>
                        <a:chOff x="1547664" y="1096589"/>
                        <a:chExt cx="6912768" cy="2040869"/>
                      </a:xfrm>
                    </p:grpSpPr>
                    <p:grpSp>
                      <p:nvGrpSpPr>
                        <p:cNvPr id="45" name="Groupe 44"/>
                        <p:cNvGrpSpPr/>
                        <p:nvPr/>
                      </p:nvGrpSpPr>
                      <p:grpSpPr>
                        <a:xfrm>
                          <a:off x="1547664" y="1096589"/>
                          <a:ext cx="6912768" cy="1756349"/>
                          <a:chOff x="323528" y="1096589"/>
                          <a:chExt cx="6912768" cy="1756349"/>
                        </a:xfrm>
                      </p:grpSpPr>
                      <p:cxnSp>
                        <p:nvCxnSpPr>
                          <p:cNvPr id="23" name="Connecteur droit avec flèche 22"/>
                          <p:cNvCxnSpPr/>
                          <p:nvPr/>
                        </p:nvCxnSpPr>
                        <p:spPr>
                          <a:xfrm>
                            <a:off x="323528" y="2060848"/>
                            <a:ext cx="6912768" cy="0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chemeClr val="tx1"/>
                            </a:solidFill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31" name="Groupe 30"/>
                          <p:cNvGrpSpPr/>
                          <p:nvPr/>
                        </p:nvGrpSpPr>
                        <p:grpSpPr>
                          <a:xfrm>
                            <a:off x="395536" y="1124744"/>
                            <a:ext cx="576064" cy="936104"/>
                            <a:chOff x="395536" y="1124744"/>
                            <a:chExt cx="576064" cy="936104"/>
                          </a:xfrm>
                        </p:grpSpPr>
                        <p:cxnSp>
                          <p:nvCxnSpPr>
                            <p:cNvPr id="25" name="Connecteur droit avec flèche 24"/>
                            <p:cNvCxnSpPr/>
                            <p:nvPr/>
                          </p:nvCxnSpPr>
                          <p:spPr>
                            <a:xfrm flipV="1">
                              <a:off x="683568" y="1124744"/>
                              <a:ext cx="0" cy="936104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prstDash val="solid"/>
                              <a:tailEnd type="arrow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0" name="Rectangle 29"/>
                            <p:cNvSpPr/>
                            <p:nvPr/>
                          </p:nvSpPr>
                          <p:spPr>
                            <a:xfrm>
                              <a:off x="395536" y="1124744"/>
                              <a:ext cx="576064" cy="28803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  <p:txBody>
                            <a:bodyPr wrap="square" rtlCol="0" anchor="ctr">
                              <a:spAutoFit/>
                            </a:bodyPr>
                            <a:lstStyle/>
                            <a:p>
                              <a:pPr algn="ctr">
                                <a:buNone/>
                              </a:pPr>
                              <a:endParaRPr lang="fr-FR" dirty="0" smtClean="0">
                                <a:solidFill>
                                  <a:srgbClr val="FF0000"/>
                                </a:solidFill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3" name="Groupe 32"/>
                          <p:cNvGrpSpPr/>
                          <p:nvPr/>
                        </p:nvGrpSpPr>
                        <p:grpSpPr>
                          <a:xfrm>
                            <a:off x="811950" y="1096589"/>
                            <a:ext cx="576064" cy="947208"/>
                            <a:chOff x="523918" y="1096589"/>
                            <a:chExt cx="576064" cy="947208"/>
                          </a:xfrm>
                        </p:grpSpPr>
                        <p:cxnSp>
                          <p:nvCxnSpPr>
                            <p:cNvPr id="34" name="Connecteur droit avec flèche 33"/>
                            <p:cNvCxnSpPr/>
                            <p:nvPr/>
                          </p:nvCxnSpPr>
                          <p:spPr>
                            <a:xfrm flipV="1">
                              <a:off x="846508" y="1107693"/>
                              <a:ext cx="0" cy="936104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prstDash val="dashDot"/>
                              <a:tailEnd type="arrow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5" name="Rectangle 34"/>
                            <p:cNvSpPr/>
                            <p:nvPr/>
                          </p:nvSpPr>
                          <p:spPr>
                            <a:xfrm>
                              <a:off x="523918" y="1096589"/>
                              <a:ext cx="576064" cy="28803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  <p:txBody>
                            <a:bodyPr wrap="square" rtlCol="0" anchor="ctr">
                              <a:spAutoFit/>
                            </a:bodyPr>
                            <a:lstStyle/>
                            <a:p>
                              <a:pPr algn="ctr">
                                <a:buNone/>
                              </a:pPr>
                              <a:endParaRPr lang="fr-FR" dirty="0" smtClean="0">
                                <a:solidFill>
                                  <a:srgbClr val="FF0000"/>
                                </a:solidFill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6" name="Groupe 35"/>
                          <p:cNvGrpSpPr/>
                          <p:nvPr/>
                        </p:nvGrpSpPr>
                        <p:grpSpPr>
                          <a:xfrm>
                            <a:off x="1406639" y="1124744"/>
                            <a:ext cx="576064" cy="936104"/>
                            <a:chOff x="395536" y="1124744"/>
                            <a:chExt cx="576064" cy="936104"/>
                          </a:xfrm>
                        </p:grpSpPr>
                        <p:cxnSp>
                          <p:nvCxnSpPr>
                            <p:cNvPr id="37" name="Connecteur droit avec flèche 36"/>
                            <p:cNvCxnSpPr/>
                            <p:nvPr/>
                          </p:nvCxnSpPr>
                          <p:spPr>
                            <a:xfrm flipV="1">
                              <a:off x="683568" y="1124744"/>
                              <a:ext cx="0" cy="936104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prstDash val="solid"/>
                              <a:tailEnd type="arrow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8" name="Rectangle 37"/>
                            <p:cNvSpPr/>
                            <p:nvPr/>
                          </p:nvSpPr>
                          <p:spPr>
                            <a:xfrm>
                              <a:off x="395536" y="1124744"/>
                              <a:ext cx="576064" cy="28803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  <a:prstDash val="solid"/>
                            </a:ln>
                          </p:spPr>
                          <p:txBody>
                            <a:bodyPr wrap="square" rtlCol="0" anchor="ctr">
                              <a:spAutoFit/>
                            </a:bodyPr>
                            <a:lstStyle/>
                            <a:p>
                              <a:pPr algn="ctr">
                                <a:buNone/>
                              </a:pPr>
                              <a:endParaRPr lang="fr-FR" dirty="0" smtClean="0">
                                <a:solidFill>
                                  <a:srgbClr val="FF000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41" name="Rectangle 40"/>
                          <p:cNvSpPr/>
                          <p:nvPr/>
                        </p:nvSpPr>
                        <p:spPr>
                          <a:xfrm>
                            <a:off x="2051720" y="1124744"/>
                            <a:ext cx="576064" cy="28803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txBody>
                          <a:bodyPr wrap="square" rtlCol="0" anchor="ctr">
                            <a:spAutoFit/>
                          </a:bodyPr>
                          <a:lstStyle/>
                          <a:p>
                            <a:pPr algn="ctr">
                              <a:buNone/>
                            </a:pPr>
                            <a:endParaRPr lang="fr-FR" dirty="0" smtClean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  <p:grpSp>
                        <p:nvGrpSpPr>
                          <p:cNvPr id="42" name="Groupe 41"/>
                          <p:cNvGrpSpPr/>
                          <p:nvPr/>
                        </p:nvGrpSpPr>
                        <p:grpSpPr>
                          <a:xfrm>
                            <a:off x="3491880" y="1113537"/>
                            <a:ext cx="3528393" cy="936104"/>
                            <a:chOff x="1115616" y="1113537"/>
                            <a:chExt cx="3528393" cy="936104"/>
                          </a:xfrm>
                        </p:grpSpPr>
                        <p:cxnSp>
                          <p:nvCxnSpPr>
                            <p:cNvPr id="43" name="Connecteur droit avec flèche 42"/>
                            <p:cNvCxnSpPr/>
                            <p:nvPr/>
                          </p:nvCxnSpPr>
                          <p:spPr>
                            <a:xfrm flipV="1">
                              <a:off x="4644009" y="1113537"/>
                              <a:ext cx="0" cy="936104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prstDash val="solid"/>
                              <a:tailEnd type="arrow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44" name="Rectangle 43"/>
                            <p:cNvSpPr/>
                            <p:nvPr/>
                          </p:nvSpPr>
                          <p:spPr>
                            <a:xfrm>
                              <a:off x="1115616" y="1192374"/>
                              <a:ext cx="576064" cy="28803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  <a:prstDash val="solid"/>
                            </a:ln>
                          </p:spPr>
                          <p:txBody>
                            <a:bodyPr wrap="square" rtlCol="0" anchor="ctr">
                              <a:spAutoFit/>
                            </a:bodyPr>
                            <a:lstStyle/>
                            <a:p>
                              <a:pPr algn="ctr">
                                <a:buNone/>
                              </a:pPr>
                              <a:endParaRPr lang="fr-FR" dirty="0" smtClean="0">
                                <a:solidFill>
                                  <a:srgbClr val="FF000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32" name="ZoneTexte 31"/>
                          <p:cNvSpPr txBox="1"/>
                          <p:nvPr/>
                        </p:nvSpPr>
                        <p:spPr>
                          <a:xfrm rot="16200000">
                            <a:off x="251519" y="2275376"/>
                            <a:ext cx="864098" cy="291025"/>
                          </a:xfrm>
                          <a:prstGeom prst="rect">
                            <a:avLst/>
                          </a:prstGeom>
                          <a:noFill/>
                          <a:ln w="50800">
                            <a:noFill/>
                          </a:ln>
                        </p:spPr>
                        <p:txBody>
                          <a:bodyPr wrap="square" rtlCol="0">
                            <a:noAutofit/>
                          </a:bodyPr>
                          <a:lstStyle/>
                          <a:p>
                            <a:pPr algn="ctr" fontAlgn="auto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FontTx/>
                              <a:buNone/>
                            </a:pPr>
                            <a:r>
                              <a:rPr lang="fr-FR" sz="1000" dirty="0" smtClean="0">
                                <a:latin typeface="Arial"/>
                              </a:rPr>
                              <a:t>QUENCH</a:t>
                            </a:r>
                          </a:p>
                        </p:txBody>
                      </p:sp>
                    </p:grpSp>
                    <p:sp>
                      <p:nvSpPr>
                        <p:cNvPr id="49" name="ZoneTexte 48"/>
                        <p:cNvSpPr txBox="1"/>
                        <p:nvPr/>
                      </p:nvSpPr>
                      <p:spPr>
                        <a:xfrm rot="16200000">
                          <a:off x="1890624" y="2384706"/>
                          <a:ext cx="936104" cy="291025"/>
                        </a:xfrm>
                        <a:prstGeom prst="rect">
                          <a:avLst/>
                        </a:prstGeom>
                        <a:noFill/>
                        <a:ln w="50800"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 fontAlgn="auto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Tx/>
                            <a:buNone/>
                          </a:pPr>
                          <a:r>
                            <a:rPr lang="fr-FR" sz="1000" dirty="0" smtClean="0">
                              <a:latin typeface="Arial"/>
                            </a:rPr>
                            <a:t>DETECTION</a:t>
                          </a:r>
                        </a:p>
                      </p:txBody>
                    </p:sp>
                    <p:sp>
                      <p:nvSpPr>
                        <p:cNvPr id="52" name="ZoneTexte 51"/>
                        <p:cNvSpPr txBox="1"/>
                        <p:nvPr/>
                      </p:nvSpPr>
                      <p:spPr>
                        <a:xfrm rot="16200000">
                          <a:off x="7193522" y="2086572"/>
                          <a:ext cx="1093661" cy="1008112"/>
                        </a:xfrm>
                        <a:prstGeom prst="rect">
                          <a:avLst/>
                        </a:prstGeom>
                        <a:noFill/>
                        <a:ln w="50800"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 fontAlgn="auto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Tx/>
                            <a:buNone/>
                          </a:pPr>
                          <a:r>
                            <a:rPr lang="fr-FR" sz="1000" dirty="0" smtClean="0">
                              <a:latin typeface="Arial"/>
                            </a:rPr>
                            <a:t>QUENCH HEATERS  PROVOKED </a:t>
                          </a:r>
                          <a:r>
                            <a:rPr lang="fr-FR" sz="1000" dirty="0">
                              <a:latin typeface="Arial"/>
                            </a:rPr>
                            <a:t>THE QUENCH OF THE </a:t>
                          </a:r>
                          <a:r>
                            <a:rPr lang="fr-FR" sz="1000" dirty="0" smtClean="0">
                              <a:latin typeface="Arial"/>
                            </a:rPr>
                            <a:t>INNER </a:t>
                          </a:r>
                          <a:r>
                            <a:rPr lang="fr-FR" sz="1000" dirty="0">
                              <a:latin typeface="Arial"/>
                            </a:rPr>
                            <a:t>LAYER</a:t>
                          </a:r>
                          <a:endParaRPr lang="fr-FR" sz="1000" dirty="0" smtClean="0">
                            <a:latin typeface="Arial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82" name="Rectangle 81"/>
                    <p:cNvSpPr/>
                    <p:nvPr/>
                  </p:nvSpPr>
                  <p:spPr>
                    <a:xfrm>
                      <a:off x="5093684" y="969521"/>
                      <a:ext cx="576064" cy="2880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  <a:prstDash val="solid"/>
                    </a:ln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>
                        <a:buNone/>
                      </a:pPr>
                      <a:endParaRPr lang="fr-FR" dirty="0" smtClean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78" name="Rectangle 77"/>
                  <p:cNvSpPr/>
                  <p:nvPr/>
                </p:nvSpPr>
                <p:spPr>
                  <a:xfrm>
                    <a:off x="7914693" y="1110241"/>
                    <a:ext cx="576064" cy="28803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  <a:prstDash val="solid"/>
                  </a:ln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>
                      <a:buNone/>
                    </a:pPr>
                    <a:endParaRPr lang="fr-FR" dirty="0" smtClean="0">
                      <a:solidFill>
                        <a:srgbClr val="FF0000"/>
                      </a:solidFill>
                    </a:endParaRPr>
                  </a:p>
                </p:txBody>
              </p:sp>
            </p:grpSp>
            <p:cxnSp>
              <p:nvCxnSpPr>
                <p:cNvPr id="85" name="Connecteur droit avec flèche 84"/>
                <p:cNvCxnSpPr/>
                <p:nvPr/>
              </p:nvCxnSpPr>
              <p:spPr>
                <a:xfrm>
                  <a:off x="5004048" y="1575745"/>
                  <a:ext cx="3240361" cy="1705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ZoneTexte 85"/>
                <p:cNvSpPr txBox="1"/>
                <p:nvPr/>
              </p:nvSpPr>
              <p:spPr>
                <a:xfrm>
                  <a:off x="6091393" y="1329815"/>
                  <a:ext cx="1065669" cy="165922"/>
                </a:xfrm>
                <a:prstGeom prst="rect">
                  <a:avLst/>
                </a:prstGeom>
                <a:noFill/>
                <a:ln w="50800">
                  <a:solidFill>
                    <a:schemeClr val="bg1"/>
                  </a:solidFill>
                </a:ln>
              </p:spPr>
              <p:txBody>
                <a:bodyPr wrap="none" rtlCol="0">
                  <a:noAutofit/>
                </a:bodyPr>
                <a:lstStyle/>
                <a:p>
                  <a:pPr algn="ctr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</a:pPr>
                  <a:r>
                    <a:rPr lang="fr-FR" sz="1000" dirty="0" smtClean="0">
                      <a:latin typeface="Arial"/>
                    </a:rPr>
                    <a:t>Time </a:t>
                  </a:r>
                  <a:r>
                    <a:rPr lang="fr-FR" sz="1000" dirty="0" err="1" smtClean="0">
                      <a:latin typeface="Arial"/>
                    </a:rPr>
                    <a:t>delay</a:t>
                  </a:r>
                  <a:endParaRPr lang="fr-FR" sz="1000" dirty="0" smtClean="0">
                    <a:latin typeface="Arial"/>
                  </a:endParaRPr>
                </a:p>
              </p:txBody>
            </p:sp>
          </p:grpSp>
          <p:sp>
            <p:nvSpPr>
              <p:cNvPr id="90" name="ZoneTexte 89"/>
              <p:cNvSpPr txBox="1"/>
              <p:nvPr/>
            </p:nvSpPr>
            <p:spPr>
              <a:xfrm>
                <a:off x="2002811" y="1571075"/>
                <a:ext cx="264933" cy="229526"/>
              </a:xfrm>
              <a:prstGeom prst="rect">
                <a:avLst/>
              </a:prstGeom>
              <a:noFill/>
              <a:ln w="50800">
                <a:solidFill>
                  <a:schemeClr val="bg1"/>
                </a:solidFill>
              </a:ln>
            </p:spPr>
            <p:txBody>
              <a:bodyPr wrap="none" rtlCol="0">
                <a:noAutofit/>
              </a:bodyPr>
              <a:lstStyle/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fr-FR" sz="1000" dirty="0" err="1" smtClean="0">
                    <a:latin typeface="Arial"/>
                  </a:rPr>
                  <a:t>T</a:t>
                </a:r>
                <a:r>
                  <a:rPr lang="fr-FR" sz="1000" baseline="-25000" dirty="0" err="1">
                    <a:latin typeface="Arial"/>
                  </a:rPr>
                  <a:t>blind</a:t>
                </a:r>
                <a:endParaRPr lang="fr-FR" sz="1000" baseline="-25000" dirty="0">
                  <a:latin typeface="Arial"/>
                </a:endParaRPr>
              </a:p>
            </p:txBody>
          </p:sp>
          <p:cxnSp>
            <p:nvCxnSpPr>
              <p:cNvPr id="91" name="Connecteur droit avec flèche 90"/>
              <p:cNvCxnSpPr/>
              <p:nvPr/>
            </p:nvCxnSpPr>
            <p:spPr>
              <a:xfrm>
                <a:off x="1907704" y="1916832"/>
                <a:ext cx="45097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avec flèche 93"/>
              <p:cNvCxnSpPr/>
              <p:nvPr/>
            </p:nvCxnSpPr>
            <p:spPr>
              <a:xfrm>
                <a:off x="2368100" y="2097393"/>
                <a:ext cx="55070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ZoneTexte 95"/>
              <p:cNvSpPr txBox="1"/>
              <p:nvPr/>
            </p:nvSpPr>
            <p:spPr>
              <a:xfrm>
                <a:off x="2481827" y="1830298"/>
                <a:ext cx="361981" cy="165922"/>
              </a:xfrm>
              <a:prstGeom prst="rect">
                <a:avLst/>
              </a:prstGeom>
              <a:noFill/>
              <a:ln w="50800">
                <a:solidFill>
                  <a:schemeClr val="bg1"/>
                </a:solidFill>
              </a:ln>
            </p:spPr>
            <p:txBody>
              <a:bodyPr wrap="none" rtlCol="0">
                <a:noAutofit/>
              </a:bodyPr>
              <a:lstStyle/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fr-FR" sz="1000" dirty="0" err="1" smtClean="0">
                    <a:latin typeface="Arial"/>
                  </a:rPr>
                  <a:t>T</a:t>
                </a:r>
                <a:r>
                  <a:rPr lang="fr-FR" sz="1000" baseline="-25000" dirty="0" err="1" smtClean="0">
                    <a:latin typeface="Arial"/>
                  </a:rPr>
                  <a:t>validation</a:t>
                </a:r>
                <a:endParaRPr lang="fr-FR" sz="1000" baseline="-25000" dirty="0">
                  <a:latin typeface="Arial"/>
                </a:endParaRPr>
              </a:p>
            </p:txBody>
          </p:sp>
        </p:grpSp>
        <p:cxnSp>
          <p:nvCxnSpPr>
            <p:cNvPr id="99" name="Connecteur droit avec flèche 98"/>
            <p:cNvCxnSpPr/>
            <p:nvPr/>
          </p:nvCxnSpPr>
          <p:spPr>
            <a:xfrm>
              <a:off x="2918806" y="3965617"/>
              <a:ext cx="78909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ZoneTexte 99"/>
            <p:cNvSpPr txBox="1"/>
            <p:nvPr/>
          </p:nvSpPr>
          <p:spPr>
            <a:xfrm>
              <a:off x="3032534" y="3689258"/>
              <a:ext cx="531354" cy="165922"/>
            </a:xfrm>
            <a:prstGeom prst="rect">
              <a:avLst/>
            </a:prstGeom>
            <a:noFill/>
            <a:ln w="50800">
              <a:solidFill>
                <a:schemeClr val="bg1"/>
              </a:solidFill>
            </a:ln>
          </p:spPr>
          <p:txBody>
            <a:bodyPr wrap="none" rtlCol="0">
              <a:noAutofit/>
            </a:bodyPr>
            <a:lstStyle/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fr-FR" sz="1000" dirty="0" err="1" smtClean="0">
                  <a:latin typeface="Arial"/>
                </a:rPr>
                <a:t>T</a:t>
              </a:r>
              <a:r>
                <a:rPr lang="fr-FR" sz="1000" baseline="-25000" dirty="0" err="1" smtClean="0">
                  <a:latin typeface="Arial"/>
                </a:rPr>
                <a:t>QHdelay</a:t>
              </a:r>
              <a:r>
                <a:rPr lang="fr-FR" sz="1000" dirty="0" smtClean="0">
                  <a:latin typeface="Arial"/>
                </a:rPr>
                <a:t> </a:t>
              </a:r>
              <a:endParaRPr lang="fr-FR" sz="1000" baseline="-25000" dirty="0">
                <a:latin typeface="Arial"/>
              </a:endParaRPr>
            </a:p>
          </p:txBody>
        </p:sp>
        <p:cxnSp>
          <p:nvCxnSpPr>
            <p:cNvPr id="102" name="Connecteur droit avec flèche 101"/>
            <p:cNvCxnSpPr/>
            <p:nvPr/>
          </p:nvCxnSpPr>
          <p:spPr>
            <a:xfrm flipV="1">
              <a:off x="3707904" y="3956353"/>
              <a:ext cx="1296144" cy="94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ZoneTexte 102"/>
            <p:cNvSpPr txBox="1"/>
            <p:nvPr/>
          </p:nvSpPr>
          <p:spPr>
            <a:xfrm>
              <a:off x="4075779" y="3701531"/>
              <a:ext cx="801881" cy="165922"/>
            </a:xfrm>
            <a:prstGeom prst="rect">
              <a:avLst/>
            </a:prstGeom>
            <a:noFill/>
            <a:ln w="50800">
              <a:solidFill>
                <a:schemeClr val="bg1"/>
              </a:solidFill>
            </a:ln>
          </p:spPr>
          <p:txBody>
            <a:bodyPr wrap="none" rtlCol="0">
              <a:noAutofit/>
            </a:bodyPr>
            <a:lstStyle/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fr-FR" sz="1000" dirty="0" smtClean="0">
                  <a:latin typeface="Arial"/>
                </a:rPr>
                <a:t>T</a:t>
              </a:r>
              <a:r>
                <a:rPr lang="fr-FR" sz="1000" baseline="-25000" dirty="0" smtClean="0">
                  <a:latin typeface="Arial"/>
                </a:rPr>
                <a:t>QH</a:t>
              </a:r>
              <a:r>
                <a:rPr lang="fr-FR" sz="1000" dirty="0" smtClean="0">
                  <a:latin typeface="Arial"/>
                </a:rPr>
                <a:t> </a:t>
              </a:r>
              <a:endParaRPr lang="fr-FR" sz="1000" baseline="-25000" dirty="0">
                <a:latin typeface="Arial"/>
              </a:endParaRPr>
            </a:p>
          </p:txBody>
        </p:sp>
      </p:grpSp>
      <p:sp>
        <p:nvSpPr>
          <p:cNvPr id="105" name="ZoneTexte 104"/>
          <p:cNvSpPr txBox="1"/>
          <p:nvPr/>
        </p:nvSpPr>
        <p:spPr>
          <a:xfrm>
            <a:off x="395536" y="1124743"/>
            <a:ext cx="8136904" cy="861241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2400" dirty="0">
                <a:ln>
                  <a:solidFill>
                    <a:schemeClr val="tx1"/>
                  </a:solidFill>
                </a:ln>
                <a:latin typeface="Arial"/>
              </a:rPr>
              <a:t>Case 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2: The </a:t>
            </a:r>
            <a:r>
              <a:rPr lang="fr-FR" sz="2400" dirty="0" err="1" smtClean="0">
                <a:ln>
                  <a:solidFill>
                    <a:schemeClr val="tx1"/>
                  </a:solidFill>
                </a:ln>
                <a:latin typeface="Arial"/>
              </a:rPr>
              <a:t>outer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 </a:t>
            </a:r>
            <a:r>
              <a:rPr lang="fr-FR" sz="2400" dirty="0">
                <a:ln>
                  <a:solidFill>
                    <a:schemeClr val="tx1"/>
                  </a:solidFill>
                </a:ln>
                <a:latin typeface="Arial"/>
              </a:rPr>
              <a:t>layer </a:t>
            </a:r>
            <a:r>
              <a:rPr lang="fr-FR" sz="2400" dirty="0" err="1" smtClean="0">
                <a:ln>
                  <a:solidFill>
                    <a:schemeClr val="tx1"/>
                  </a:solidFill>
                </a:ln>
                <a:latin typeface="Arial"/>
              </a:rPr>
              <a:t>quenches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 </a:t>
            </a:r>
            <a:r>
              <a:rPr lang="fr-FR" sz="2400" dirty="0" err="1" smtClean="0">
                <a:ln>
                  <a:solidFill>
                    <a:schemeClr val="tx1"/>
                  </a:solidFill>
                </a:ln>
                <a:latin typeface="Arial"/>
              </a:rPr>
              <a:t>when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 </a:t>
            </a:r>
            <a:r>
              <a:rPr lang="fr-FR" sz="2400" dirty="0">
                <a:ln>
                  <a:solidFill>
                    <a:schemeClr val="tx1"/>
                  </a:solidFill>
                </a:ln>
                <a:latin typeface="Arial"/>
              </a:rPr>
              <a:t>the </a:t>
            </a:r>
            <a:r>
              <a:rPr lang="fr-FR" sz="2400" dirty="0" err="1">
                <a:ln>
                  <a:solidFill>
                    <a:schemeClr val="tx1"/>
                  </a:solidFill>
                </a:ln>
                <a:latin typeface="Arial"/>
              </a:rPr>
              <a:t>quench</a:t>
            </a:r>
            <a:r>
              <a:rPr lang="fr-FR" sz="2400" dirty="0">
                <a:ln>
                  <a:solidFill>
                    <a:schemeClr val="tx1"/>
                  </a:solidFill>
                </a:ln>
                <a:latin typeface="Arial"/>
              </a:rPr>
              <a:t> </a:t>
            </a:r>
            <a:r>
              <a:rPr lang="fr-FR" sz="2400" dirty="0" err="1" smtClean="0">
                <a:ln>
                  <a:solidFill>
                    <a:schemeClr val="tx1"/>
                  </a:solidFill>
                </a:ln>
                <a:latin typeface="Arial"/>
              </a:rPr>
              <a:t>heaters</a:t>
            </a:r>
            <a:r>
              <a:rPr lang="fr-FR" sz="2400" dirty="0" smtClean="0">
                <a:ln>
                  <a:solidFill>
                    <a:schemeClr val="tx1"/>
                  </a:solidFill>
                </a:ln>
                <a:latin typeface="Arial"/>
              </a:rPr>
              <a:t> </a:t>
            </a:r>
            <a:r>
              <a:rPr lang="fr-FR" sz="2400" dirty="0" err="1">
                <a:ln>
                  <a:solidFill>
                    <a:schemeClr val="tx1"/>
                  </a:solidFill>
                </a:ln>
                <a:latin typeface="Arial"/>
              </a:rPr>
              <a:t>provok</a:t>
            </a:r>
            <a:r>
              <a:rPr lang="fr-FR" sz="2400" dirty="0">
                <a:ln>
                  <a:solidFill>
                    <a:schemeClr val="tx1"/>
                  </a:solidFill>
                </a:ln>
                <a:latin typeface="Arial"/>
              </a:rPr>
              <a:t> a </a:t>
            </a:r>
            <a:r>
              <a:rPr lang="fr-FR" sz="2400" dirty="0" err="1">
                <a:ln>
                  <a:solidFill>
                    <a:schemeClr val="tx1"/>
                  </a:solidFill>
                </a:ln>
                <a:latin typeface="Arial"/>
              </a:rPr>
              <a:t>quench</a:t>
            </a:r>
            <a:r>
              <a:rPr lang="fr-FR" sz="2400" dirty="0">
                <a:ln>
                  <a:solidFill>
                    <a:schemeClr val="tx1"/>
                  </a:solidFill>
                </a:ln>
                <a:latin typeface="Arial"/>
              </a:rPr>
              <a:t>   </a:t>
            </a:r>
          </a:p>
        </p:txBody>
      </p:sp>
      <p:sp>
        <p:nvSpPr>
          <p:cNvPr id="114" name="Rectangle 113"/>
          <p:cNvSpPr/>
          <p:nvPr/>
        </p:nvSpPr>
        <p:spPr>
          <a:xfrm rot="16200000">
            <a:off x="1672792" y="3193255"/>
            <a:ext cx="7425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000" dirty="0" smtClean="0">
                <a:solidFill>
                  <a:srgbClr val="FF0000"/>
                </a:solidFill>
                <a:latin typeface="Arial"/>
              </a:rPr>
              <a:t>T</a:t>
            </a:r>
            <a:r>
              <a:rPr lang="fr-FR" sz="1000" baseline="-25000" dirty="0" smtClean="0">
                <a:solidFill>
                  <a:srgbClr val="FF0000"/>
                </a:solidFill>
                <a:latin typeface="Arial"/>
              </a:rPr>
              <a:t>Quenchcoil1</a:t>
            </a:r>
            <a:endParaRPr lang="fr-FR" sz="1000" baseline="-25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15" name="Rectangle 114"/>
          <p:cNvSpPr/>
          <p:nvPr/>
        </p:nvSpPr>
        <p:spPr>
          <a:xfrm rot="16200000">
            <a:off x="5024514" y="5359089"/>
            <a:ext cx="9252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000" dirty="0" smtClean="0">
                <a:solidFill>
                  <a:srgbClr val="FF0000"/>
                </a:solidFill>
                <a:latin typeface="Arial"/>
              </a:rPr>
              <a:t>T</a:t>
            </a:r>
            <a:r>
              <a:rPr lang="fr-FR" sz="1000" baseline="-25000" dirty="0" smtClean="0">
                <a:solidFill>
                  <a:srgbClr val="FF0000"/>
                </a:solidFill>
                <a:latin typeface="Arial"/>
              </a:rPr>
              <a:t>Quenchbackcoil2</a:t>
            </a:r>
            <a:endParaRPr lang="fr-FR" sz="1000" baseline="-25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16" name="Rectangle 115"/>
          <p:cNvSpPr/>
          <p:nvPr/>
        </p:nvSpPr>
        <p:spPr>
          <a:xfrm rot="16200000">
            <a:off x="7869836" y="3373963"/>
            <a:ext cx="9252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000" dirty="0" smtClean="0">
                <a:solidFill>
                  <a:srgbClr val="FF0000"/>
                </a:solidFill>
                <a:latin typeface="Arial"/>
              </a:rPr>
              <a:t>T</a:t>
            </a:r>
            <a:r>
              <a:rPr lang="fr-FR" sz="1000" baseline="-25000" dirty="0" smtClean="0">
                <a:solidFill>
                  <a:srgbClr val="FF0000"/>
                </a:solidFill>
                <a:latin typeface="Arial"/>
              </a:rPr>
              <a:t>Quenchbackcoil1</a:t>
            </a:r>
            <a:endParaRPr lang="fr-FR" sz="1000" baseline="-25000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73" name="Connecteur droit 72"/>
          <p:cNvCxnSpPr/>
          <p:nvPr/>
        </p:nvCxnSpPr>
        <p:spPr>
          <a:xfrm flipV="1">
            <a:off x="2918807" y="2115908"/>
            <a:ext cx="0" cy="2546799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2627784" y="2016973"/>
            <a:ext cx="576064" cy="288032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226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8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Simulation </a:t>
            </a:r>
            <a:r>
              <a:rPr lang="fr-FR" dirty="0" err="1" smtClean="0"/>
              <a:t>tools</a:t>
            </a:r>
            <a:r>
              <a:rPr lang="fr-FR" dirty="0" smtClean="0"/>
              <a:t>: </a:t>
            </a:r>
            <a:r>
              <a:rPr lang="fr-FR" dirty="0" err="1" smtClean="0"/>
              <a:t>qtransit</a:t>
            </a:r>
            <a:endParaRPr lang="fr-FR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sz="2400" kern="0" dirty="0" err="1" smtClean="0"/>
              <a:t>Qtransit</a:t>
            </a:r>
            <a:r>
              <a:rPr lang="en-US" sz="2400" kern="0" dirty="0" smtClean="0"/>
              <a:t> is a CEA </a:t>
            </a:r>
            <a:r>
              <a:rPr lang="en-US" sz="2400" dirty="0" smtClean="0"/>
              <a:t>software based </a:t>
            </a:r>
            <a:r>
              <a:rPr lang="en-US" sz="2400" dirty="0"/>
              <a:t>on the </a:t>
            </a:r>
            <a:r>
              <a:rPr lang="en-US" sz="2400" dirty="0" err="1" smtClean="0"/>
              <a:t>M.N.Wilson</a:t>
            </a:r>
            <a:r>
              <a:rPr lang="en-US" sz="2400" dirty="0" smtClean="0"/>
              <a:t> </a:t>
            </a:r>
            <a:r>
              <a:rPr lang="en-US" sz="2400" dirty="0"/>
              <a:t>quench </a:t>
            </a:r>
            <a:r>
              <a:rPr lang="en-US" sz="2400" dirty="0" smtClean="0"/>
              <a:t>code.</a:t>
            </a:r>
          </a:p>
          <a:p>
            <a:pPr algn="just">
              <a:lnSpc>
                <a:spcPct val="100000"/>
              </a:lnSpc>
            </a:pPr>
            <a:r>
              <a:rPr lang="en-US" sz="2400" kern="0" dirty="0" smtClean="0"/>
              <a:t> The </a:t>
            </a:r>
            <a:r>
              <a:rPr lang="en-US" sz="2400" kern="0" dirty="0" err="1" smtClean="0"/>
              <a:t>Qtransit</a:t>
            </a:r>
            <a:r>
              <a:rPr lang="en-US" sz="2400" kern="0" dirty="0" smtClean="0"/>
              <a:t> program calculate the thermodynamics of a coil when a quench occurs.</a:t>
            </a:r>
          </a:p>
          <a:p>
            <a:pPr algn="just">
              <a:lnSpc>
                <a:spcPct val="100000"/>
              </a:lnSpc>
            </a:pPr>
            <a:r>
              <a:rPr lang="en-US" sz="2400" kern="0" dirty="0" smtClean="0"/>
              <a:t>The temperature rise at the initial quench point define in the inputs. After calculation the code gives the final temperatures inside the winding and the voltage induced</a:t>
            </a:r>
          </a:p>
          <a:p>
            <a:pPr algn="just">
              <a:lnSpc>
                <a:spcPct val="100000"/>
              </a:lnSpc>
            </a:pPr>
            <a:r>
              <a:rPr lang="en-US" sz="2400" kern="0" dirty="0" smtClean="0"/>
              <a:t>The geometry and the materials of the cable are given in the inputs </a:t>
            </a:r>
          </a:p>
          <a:p>
            <a:pPr algn="just">
              <a:lnSpc>
                <a:spcPct val="100000"/>
              </a:lnSpc>
            </a:pPr>
            <a:endParaRPr lang="en-US" sz="2400" kern="0" dirty="0" smtClean="0"/>
          </a:p>
          <a:p>
            <a:pPr algn="just">
              <a:lnSpc>
                <a:spcPct val="100000"/>
              </a:lnSpc>
            </a:pPr>
            <a:endParaRPr lang="en-US" sz="2400" kern="0" dirty="0" smtClean="0"/>
          </a:p>
          <a:p>
            <a:pPr algn="just">
              <a:lnSpc>
                <a:spcPct val="100000"/>
              </a:lnSpc>
            </a:pPr>
            <a:endParaRPr lang="en-US" sz="2800" kern="0" dirty="0" smtClean="0"/>
          </a:p>
          <a:p>
            <a:pPr marL="0" indent="0" algn="just">
              <a:lnSpc>
                <a:spcPct val="100000"/>
              </a:lnSpc>
              <a:buNone/>
            </a:pPr>
            <a:endParaRPr lang="fr-FR" sz="2800" kern="0" dirty="0"/>
          </a:p>
        </p:txBody>
      </p:sp>
    </p:spTree>
    <p:extLst>
      <p:ext uri="{BB962C8B-B14F-4D97-AF65-F5344CB8AC3E}">
        <p14:creationId xmlns:p14="http://schemas.microsoft.com/office/powerpoint/2010/main" val="899223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9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HYPOthesis</a:t>
            </a:r>
            <a:endParaRPr lang="fr-FR" dirty="0"/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endParaRPr lang="fr-FR" sz="2800" kern="0" dirty="0"/>
          </a:p>
        </p:txBody>
      </p:sp>
      <p:graphicFrame>
        <p:nvGraphicFramePr>
          <p:cNvPr id="21" name="Tableau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699176"/>
              </p:ext>
            </p:extLst>
          </p:nvPr>
        </p:nvGraphicFramePr>
        <p:xfrm>
          <a:off x="4949992" y="1628800"/>
          <a:ext cx="3830775" cy="3965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7025"/>
                <a:gridCol w="2053750"/>
              </a:tblGrid>
              <a:tr h="32965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Hypothesis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L1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9,21</a:t>
                      </a:r>
                      <a:r>
                        <a:rPr lang="fr-FR" sz="13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E-3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H</a:t>
                      </a: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L2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12,34</a:t>
                      </a:r>
                      <a:r>
                        <a:rPr lang="fr-FR" sz="13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E-3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H</a:t>
                      </a: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M12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8,55</a:t>
                      </a:r>
                      <a:r>
                        <a:rPr lang="fr-FR" sz="13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E-3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H</a:t>
                      </a:r>
                      <a:endParaRPr lang="fr-FR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LEQ1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37,55</a:t>
                      </a:r>
                      <a:r>
                        <a:rPr lang="fr-FR" sz="1300" baseline="30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E-3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H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4590 A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Quench</a:t>
                      </a: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Heater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Placed</a:t>
                      </a: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on the </a:t>
                      </a:r>
                      <a:r>
                        <a:rPr lang="fr-FR" sz="13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outer</a:t>
                      </a: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layer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fr-FR" sz="13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quenchcoil1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 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fr-FR" sz="1300" baseline="-250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blind</a:t>
                      </a:r>
                      <a:endParaRPr lang="fr-FR" sz="1300" baseline="-25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ms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fr-FR" sz="13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validation</a:t>
                      </a:r>
                      <a:endParaRPr lang="fr-FR" sz="1300" baseline="-25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 ms</a:t>
                      </a:r>
                      <a:endParaRPr lang="fr-FR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fr-FR" sz="13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quenchcoil2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6+10+40=56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fr-FR" sz="13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quenchbackcoil2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56 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fr-FR" sz="13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quenchbackcoil1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75+56=131ms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fr-FR" sz="13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delay</a:t>
                      </a:r>
                      <a:endParaRPr lang="fr-FR" sz="1300" baseline="-25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≈ 75ms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9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fr-FR" sz="13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QH</a:t>
                      </a:r>
                      <a:r>
                        <a:rPr lang="fr-FR" sz="13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+T</a:t>
                      </a:r>
                      <a:r>
                        <a:rPr lang="fr-FR" sz="13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QHdelay</a:t>
                      </a:r>
                      <a:endParaRPr lang="fr-FR" sz="1300" baseline="-25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40 ms (to </a:t>
                      </a:r>
                      <a:r>
                        <a:rPr lang="fr-FR" sz="13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be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3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verified</a:t>
                      </a:r>
                      <a:r>
                        <a:rPr lang="fr-FR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32364" marR="32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385749" y="1300250"/>
            <a:ext cx="4176464" cy="522509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342900" indent="-3429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400" kern="0" dirty="0">
                <a:latin typeface="+mn-lt"/>
              </a:rPr>
              <a:t>The </a:t>
            </a:r>
            <a:r>
              <a:rPr lang="fr-FR" sz="2400" kern="0" dirty="0" err="1" smtClean="0">
                <a:latin typeface="+mn-lt"/>
              </a:rPr>
              <a:t>mutual</a:t>
            </a:r>
            <a:r>
              <a:rPr lang="fr-FR" sz="2400" kern="0" dirty="0" smtClean="0">
                <a:latin typeface="+mn-lt"/>
              </a:rPr>
              <a:t> inductances </a:t>
            </a:r>
            <a:r>
              <a:rPr lang="fr-FR" sz="2400" kern="0" dirty="0">
                <a:latin typeface="+mn-lt"/>
              </a:rPr>
              <a:t>have been </a:t>
            </a:r>
            <a:r>
              <a:rPr lang="fr-FR" sz="2400" kern="0" dirty="0" err="1">
                <a:latin typeface="+mn-lt"/>
              </a:rPr>
              <a:t>found</a:t>
            </a:r>
            <a:r>
              <a:rPr lang="fr-FR" sz="2400" kern="0" dirty="0">
                <a:latin typeface="+mn-lt"/>
              </a:rPr>
              <a:t> by </a:t>
            </a:r>
            <a:r>
              <a:rPr lang="fr-FR" sz="2400" kern="0" dirty="0" err="1">
                <a:latin typeface="+mn-lt"/>
              </a:rPr>
              <a:t>using</a:t>
            </a:r>
            <a:r>
              <a:rPr lang="fr-FR" sz="2400" kern="0" dirty="0">
                <a:latin typeface="+mn-lt"/>
              </a:rPr>
              <a:t> the ROXIE </a:t>
            </a:r>
            <a:r>
              <a:rPr lang="fr-FR" sz="2400" kern="0" dirty="0" smtClean="0">
                <a:latin typeface="+mn-lt"/>
              </a:rPr>
              <a:t>code</a:t>
            </a:r>
          </a:p>
          <a:p>
            <a:pPr marL="342900" indent="-3429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400" kern="0" dirty="0" smtClean="0">
                <a:latin typeface="+mn-lt"/>
              </a:rPr>
              <a:t>The  layer-to-layer time </a:t>
            </a:r>
            <a:r>
              <a:rPr lang="fr-FR" sz="2400" kern="0" dirty="0" err="1" smtClean="0">
                <a:latin typeface="+mn-lt"/>
              </a:rPr>
              <a:t>delay</a:t>
            </a:r>
            <a:r>
              <a:rPr lang="fr-FR" sz="2400" kern="0" dirty="0" smtClean="0">
                <a:latin typeface="+mn-lt"/>
              </a:rPr>
              <a:t> of 75ms has been </a:t>
            </a:r>
            <a:r>
              <a:rPr lang="fr-FR" sz="2400" kern="0" dirty="0" err="1" smtClean="0">
                <a:latin typeface="+mn-lt"/>
              </a:rPr>
              <a:t>estimated</a:t>
            </a:r>
            <a:r>
              <a:rPr lang="fr-FR" sz="2400" kern="0" dirty="0" smtClean="0">
                <a:latin typeface="+mn-lt"/>
              </a:rPr>
              <a:t> </a:t>
            </a:r>
            <a:r>
              <a:rPr lang="fr-FR" sz="2400" kern="0" dirty="0" err="1" smtClean="0">
                <a:latin typeface="+mn-lt"/>
              </a:rPr>
              <a:t>thanks</a:t>
            </a:r>
            <a:r>
              <a:rPr lang="fr-FR" sz="2400" kern="0" dirty="0" smtClean="0">
                <a:latin typeface="+mn-lt"/>
              </a:rPr>
              <a:t> to a 1D </a:t>
            </a:r>
            <a:r>
              <a:rPr lang="fr-FR" sz="2400" kern="0" dirty="0" err="1" smtClean="0">
                <a:latin typeface="+mn-lt"/>
              </a:rPr>
              <a:t>transient</a:t>
            </a:r>
            <a:r>
              <a:rPr lang="fr-FR" sz="2400" kern="0" dirty="0" smtClean="0">
                <a:latin typeface="+mn-lt"/>
              </a:rPr>
              <a:t> </a:t>
            </a:r>
            <a:r>
              <a:rPr lang="fr-FR" sz="2400" kern="0" dirty="0" err="1" smtClean="0">
                <a:latin typeface="+mn-lt"/>
              </a:rPr>
              <a:t>finite</a:t>
            </a:r>
            <a:r>
              <a:rPr lang="fr-FR" sz="2400" kern="0" dirty="0" smtClean="0">
                <a:latin typeface="+mn-lt"/>
              </a:rPr>
              <a:t> </a:t>
            </a:r>
            <a:r>
              <a:rPr lang="fr-FR" sz="2400" kern="0" dirty="0" err="1" smtClean="0">
                <a:latin typeface="+mn-lt"/>
              </a:rPr>
              <a:t>elements</a:t>
            </a:r>
            <a:r>
              <a:rPr lang="fr-FR" sz="2400" kern="0" dirty="0" smtClean="0">
                <a:latin typeface="+mn-lt"/>
              </a:rPr>
              <a:t>  </a:t>
            </a:r>
            <a:r>
              <a:rPr lang="fr-FR" sz="2400" kern="0" dirty="0" err="1" smtClean="0">
                <a:latin typeface="+mn-lt"/>
              </a:rPr>
              <a:t>method</a:t>
            </a:r>
            <a:r>
              <a:rPr lang="fr-FR" sz="2400" kern="0" dirty="0" smtClean="0">
                <a:latin typeface="+mn-lt"/>
              </a:rPr>
              <a:t>. The simulations have been made for a time </a:t>
            </a:r>
            <a:r>
              <a:rPr lang="fr-FR" sz="2400" kern="0" dirty="0" err="1" smtClean="0">
                <a:latin typeface="+mn-lt"/>
              </a:rPr>
              <a:t>delay</a:t>
            </a:r>
            <a:r>
              <a:rPr lang="fr-FR" sz="2400" kern="0" dirty="0" smtClean="0">
                <a:latin typeface="+mn-lt"/>
              </a:rPr>
              <a:t> of 50ms, 75ms and 100ms</a:t>
            </a:r>
          </a:p>
          <a:p>
            <a:pPr marL="342900" indent="-3429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400" kern="0" dirty="0" smtClean="0">
                <a:latin typeface="+mn-lt"/>
              </a:rPr>
              <a:t>The simulations have been made </a:t>
            </a:r>
            <a:r>
              <a:rPr lang="fr-FR" sz="2400" kern="0" dirty="0" err="1" smtClean="0">
                <a:latin typeface="+mn-lt"/>
              </a:rPr>
              <a:t>with</a:t>
            </a:r>
            <a:r>
              <a:rPr lang="fr-FR" sz="2400" kern="0" dirty="0" smtClean="0">
                <a:latin typeface="+mn-lt"/>
              </a:rPr>
              <a:t> and </a:t>
            </a:r>
            <a:r>
              <a:rPr lang="fr-FR" sz="2400" kern="0" dirty="0" err="1" smtClean="0">
                <a:latin typeface="+mn-lt"/>
              </a:rPr>
              <a:t>without</a:t>
            </a:r>
            <a:r>
              <a:rPr lang="fr-FR" sz="2400" kern="0" dirty="0" smtClean="0">
                <a:latin typeface="+mn-lt"/>
              </a:rPr>
              <a:t> </a:t>
            </a:r>
            <a:r>
              <a:rPr lang="fr-FR" sz="2400" kern="0" dirty="0" err="1" smtClean="0">
                <a:latin typeface="+mn-lt"/>
              </a:rPr>
              <a:t>quench</a:t>
            </a:r>
            <a:r>
              <a:rPr lang="fr-FR" sz="2400" kern="0" dirty="0" smtClean="0">
                <a:latin typeface="+mn-lt"/>
              </a:rPr>
              <a:t> </a:t>
            </a:r>
            <a:r>
              <a:rPr lang="fr-FR" sz="2400" kern="0" dirty="0" err="1" smtClean="0">
                <a:latin typeface="+mn-lt"/>
              </a:rPr>
              <a:t>heaters</a:t>
            </a:r>
            <a:r>
              <a:rPr lang="fr-FR" sz="2400" kern="0" dirty="0" smtClean="0">
                <a:latin typeface="+mn-lt"/>
              </a:rPr>
              <a:t>.</a:t>
            </a:r>
            <a:endParaRPr lang="fr-FR" sz="2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9572249"/>
      </p:ext>
    </p:extLst>
  </p:cSld>
  <p:clrMapOvr>
    <a:masterClrMapping/>
  </p:clrMapOvr>
</p:sld>
</file>

<file path=ppt/theme/theme1.xml><?xml version="1.0" encoding="utf-8"?>
<a:theme xmlns:a="http://schemas.openxmlformats.org/drawingml/2006/main" name="6_IPHI_CP">
  <a:themeElements>
    <a:clrScheme name="IPHI_C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ctr">
          <a:buNone/>
          <a:defRPr dirty="0" smtClean="0">
            <a:solidFill>
              <a:srgbClr val="FF0000"/>
            </a:solidFill>
          </a:defRPr>
        </a:defPPr>
      </a:lstStyle>
    </a:spDef>
    <a:lnDef>
      <a:spPr>
        <a:ln w="317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50800">
          <a:solidFill>
            <a:srgbClr val="92D050"/>
          </a:solidFill>
        </a:ln>
      </a:spPr>
      <a:bodyPr wrap="square" rtlCol="0">
        <a:noAutofit/>
      </a:bodyPr>
      <a:lstStyle>
        <a:defPPr algn="ctr" fontAlgn="auto">
          <a:lnSpc>
            <a:spcPct val="100000"/>
          </a:lnSpc>
          <a:spcBef>
            <a:spcPts val="0"/>
          </a:spcBef>
          <a:spcAft>
            <a:spcPts val="0"/>
          </a:spcAft>
          <a:buFontTx/>
          <a:buNone/>
          <a:defRPr sz="1000" dirty="0" smtClean="0">
            <a:solidFill>
              <a:prstClr val="white"/>
            </a:solidFill>
            <a:latin typeface="Arial"/>
          </a:defRPr>
        </a:defPPr>
      </a:lstStyle>
    </a:txDef>
  </a:objectDefaults>
  <a:extraClrSchemeLst>
    <a:extraClrScheme>
      <a:clrScheme name="IPHI_C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127956</TotalTime>
  <Words>1067</Words>
  <Application>Microsoft Office PowerPoint</Application>
  <PresentationFormat>Affichage à l'écran (4:3)</PresentationFormat>
  <Paragraphs>287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6_IPHI_CP</vt:lpstr>
      <vt:lpstr>Q4 Protection</vt:lpstr>
      <vt:lpstr>Introduction</vt:lpstr>
      <vt:lpstr>INPUTS</vt:lpstr>
      <vt:lpstr>HYPOthesis</vt:lpstr>
      <vt:lpstr>HYPOthesis</vt:lpstr>
      <vt:lpstr>Definitions of the various time delays</vt:lpstr>
      <vt:lpstr>Definitions of the various time delays</vt:lpstr>
      <vt:lpstr>Simulation tools: qtransit</vt:lpstr>
      <vt:lpstr>HYPOthesis</vt:lpstr>
      <vt:lpstr>SImulation</vt:lpstr>
      <vt:lpstr>SImulation</vt:lpstr>
      <vt:lpstr>SImulation</vt:lpstr>
      <vt:lpstr>RESULTS</vt:lpstr>
      <vt:lpstr>Conclusion</vt:lpstr>
      <vt:lpstr>Open questions</vt:lpstr>
      <vt:lpstr>Annex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Av. Prog</dc:title>
  <dc:creator>FERRAND</dc:creator>
  <cp:lastModifiedBy>SIMON Damien</cp:lastModifiedBy>
  <cp:revision>3665</cp:revision>
  <cp:lastPrinted>2014-03-10T12:09:21Z</cp:lastPrinted>
  <dcterms:created xsi:type="dcterms:W3CDTF">2006-03-11T15:04:19Z</dcterms:created>
  <dcterms:modified xsi:type="dcterms:W3CDTF">2016-03-16T09:31:05Z</dcterms:modified>
</cp:coreProperties>
</file>