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Default Extension="emf" ContentType="image/x-emf"/>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Lst>
  <p:notesMasterIdLst>
    <p:notesMasterId r:id="rId8"/>
  </p:notesMasterIdLst>
  <p:handoutMasterIdLst>
    <p:handoutMasterId r:id="rId9"/>
  </p:handoutMasterIdLst>
  <p:sldIdLst>
    <p:sldId id="261" r:id="rId2"/>
    <p:sldId id="273" r:id="rId3"/>
    <p:sldId id="274" r:id="rId4"/>
    <p:sldId id="275" r:id="rId5"/>
    <p:sldId id="280" r:id="rId6"/>
    <p:sldId id="281" r:id="rId7"/>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B387C"/>
    <a:srgbClr val="009900"/>
    <a:srgbClr val="080808"/>
    <a:srgbClr val="993300"/>
    <a:srgbClr val="FF9900"/>
    <a:srgbClr val="FFFF99"/>
    <a:srgbClr val="104282"/>
    <a:srgbClr val="0055A0"/>
    <a:srgbClr val="0C377B"/>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FD5EFAAD-0ECE-453E-9831-46B23BE46B34}">
      <p15:chartTrackingRefBased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horzBarState="maximized">
    <p:restoredLeft sz="15620"/>
    <p:restoredTop sz="94660"/>
  </p:normalViewPr>
  <p:slideViewPr>
    <p:cSldViewPr snapToGrid="0" snapToObjects="1">
      <p:cViewPr varScale="1">
        <p:scale>
          <a:sx n="70" d="100"/>
          <a:sy n="70" d="100"/>
        </p:scale>
        <p:origin x="-11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pPr/>
              <a:t>6/2/16</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pPr/>
              <a:t>5/30/16</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pPr/>
              <a:t>‹#›</a:t>
            </a:fld>
            <a:endParaRPr lang="en-GB"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pPr/>
              <a:t>1</a:t>
            </a:fld>
            <a:endParaRPr lang="en-GB"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52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5/30/16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5/30/16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5/30/16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96267" y="2703284"/>
            <a:ext cx="1172455" cy="14670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96267" y="2703284"/>
            <a:ext cx="1172455" cy="14670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312000" y="2169000"/>
            <a:ext cx="2520000" cy="2520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53090" y="2878269"/>
            <a:ext cx="1221946" cy="15358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5/30/16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ctr">
              <a:defRPr>
                <a:solidFill>
                  <a:srgbClr val="7030A0"/>
                </a:solidFil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marL="493776" indent="-457200">
              <a:buFont typeface="Wingdings" panose="05000000000000000000" pitchFamily="2" charset="2"/>
              <a:buChar char="§"/>
              <a:defRPr>
                <a:solidFill>
                  <a:srgbClr val="080808"/>
                </a:solidFill>
              </a:defRPr>
            </a:lvl1pPr>
            <a:lvl2pPr marL="905256" indent="-457200">
              <a:buFont typeface="Wingdings" panose="05000000000000000000" pitchFamily="2" charset="2"/>
              <a:buChar char="§"/>
              <a:defRPr>
                <a:solidFill>
                  <a:srgbClr val="0B387C"/>
                </a:solidFill>
              </a:defRPr>
            </a:lvl2pPr>
            <a:lvl3pPr marL="1092708" indent="-342900">
              <a:buFont typeface="Wingdings" panose="05000000000000000000" pitchFamily="2" charset="2"/>
              <a:buChar char="§"/>
              <a:defRPr>
                <a:solidFill>
                  <a:srgbClr val="080808"/>
                </a:solidFill>
              </a:defRPr>
            </a:lvl3pPr>
            <a:lvl4pPr marL="1385316" indent="-342900">
              <a:buFont typeface="Wingdings" panose="05000000000000000000" pitchFamily="2" charset="2"/>
              <a:buChar char="§"/>
              <a:defRPr>
                <a:solidFill>
                  <a:srgbClr val="0B387C"/>
                </a:solidFill>
              </a:defRPr>
            </a:lvl4pPr>
            <a:lvl5pPr marL="1650492" indent="-342900">
              <a:buFont typeface="Wingdings" panose="05000000000000000000" pitchFamily="2" charset="2"/>
              <a:buChar char="§"/>
              <a:defRPr>
                <a:solidFill>
                  <a:srgbClr val="080808"/>
                </a:solidFill>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502368"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5/30/16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5/30/16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mailto:wlcg-accounting@cern.ch" TargetMode="External"/><Relationship Id="rId4" Type="http://schemas.openxmlformats.org/officeDocument/2006/relationships/hyperlink" Target="https://twiki.cern.ch/twiki/bin/view/LCG/AccountingTaskForce" TargetMode="External"/><Relationship Id="rId1" Type="http://schemas.openxmlformats.org/officeDocument/2006/relationships/slideLayout" Target="../slideLayouts/slideLayout7.xml"/><Relationship Id="rId2" Type="http://schemas.openxmlformats.org/officeDocument/2006/relationships/hyperlink" Target="https://indico.cern.ch/event/539179/"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lstStyle/>
          <a:p>
            <a:r>
              <a:rPr lang="en-US" sz="4400" dirty="0" smtClean="0">
                <a:solidFill>
                  <a:srgbClr val="0B387C"/>
                </a:solidFill>
              </a:rPr>
              <a:t>WLCG Accounting Task Force</a:t>
            </a:r>
            <a:r>
              <a:rPr lang="en-US" sz="2400" dirty="0" smtClean="0">
                <a:solidFill>
                  <a:srgbClr val="0B387C"/>
                </a:solidFill>
              </a:rPr>
              <a:t/>
            </a:r>
            <a:br>
              <a:rPr lang="en-US" sz="2400" dirty="0" smtClean="0">
                <a:solidFill>
                  <a:srgbClr val="0B387C"/>
                </a:solidFill>
              </a:rPr>
            </a:br>
            <a:endParaRPr lang="en-US" sz="2400" dirty="0">
              <a:solidFill>
                <a:srgbClr val="0B387C"/>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pic>
        <p:nvPicPr>
          <p:cNvPr id="7" name="Picture 6"/>
          <p:cNvPicPr>
            <a:picLocks noChangeAspect="1"/>
          </p:cNvPicPr>
          <p:nvPr/>
        </p:nvPicPr>
        <p:blipFill>
          <a:blip r:embed="rId3"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8105775" y="3931"/>
            <a:ext cx="1038225" cy="91946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12282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Proposal to setup an Accounting Task Force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main outcome of the review is to setup a WLCG Accounting Task Force</a:t>
            </a:r>
          </a:p>
          <a:p>
            <a:r>
              <a:rPr lang="en-US" dirty="0" smtClean="0"/>
              <a:t>Main area of activity is CPU/Wall Clock accounting. The highest priority task.</a:t>
            </a:r>
          </a:p>
          <a:p>
            <a:r>
              <a:rPr lang="en-US" dirty="0" smtClean="0"/>
              <a:t>Storage Space accounting should be also addressed in particular of what concerns understanding of the requirements of the experiments and sites.</a:t>
            </a:r>
          </a:p>
          <a:p>
            <a:r>
              <a:rPr lang="en-US" dirty="0" smtClean="0"/>
              <a:t>Stakeholders whose needs related to WLCG accounting to be considered:</a:t>
            </a:r>
          </a:p>
          <a:p>
            <a:pPr lvl="1"/>
            <a:r>
              <a:rPr lang="en-US" dirty="0" smtClean="0"/>
              <a:t>LHC experiments</a:t>
            </a:r>
          </a:p>
          <a:p>
            <a:pPr lvl="1"/>
            <a:r>
              <a:rPr lang="en-US" dirty="0" smtClean="0"/>
              <a:t>WLCG sites</a:t>
            </a:r>
          </a:p>
          <a:p>
            <a:pPr lvl="1"/>
            <a:r>
              <a:rPr lang="en-US" dirty="0" smtClean="0"/>
              <a:t>WLCG management </a:t>
            </a:r>
          </a:p>
          <a:p>
            <a:pPr lvl="1"/>
            <a:r>
              <a:rPr lang="en-US" dirty="0"/>
              <a:t>F</a:t>
            </a:r>
            <a:r>
              <a:rPr lang="en-US" dirty="0" smtClean="0"/>
              <a:t>unding agencies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Mandate</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US" sz="3368" i="1" dirty="0" smtClean="0"/>
              <a:t>CPU/Wall clock accounting</a:t>
            </a:r>
            <a:endParaRPr lang="en-US" sz="3368" dirty="0" smtClean="0"/>
          </a:p>
          <a:p>
            <a:r>
              <a:rPr lang="en-US" sz="3368" dirty="0" smtClean="0"/>
              <a:t>to </a:t>
            </a:r>
            <a:r>
              <a:rPr lang="en-US" sz="3368" dirty="0"/>
              <a:t>agree with all stakeholders on  the content of the accounting portal and accounting reports (metrics, units, aggregation in terms of time and set of attributes like site, VO, country, etc…);</a:t>
            </a:r>
            <a:endParaRPr lang="en-US" sz="3368" dirty="0" smtClean="0"/>
          </a:p>
          <a:p>
            <a:r>
              <a:rPr lang="en-US" sz="3368" dirty="0" smtClean="0"/>
              <a:t> </a:t>
            </a:r>
            <a:r>
              <a:rPr lang="en-US" sz="3368" dirty="0"/>
              <a:t>coordinate with APEL and accounting portal development team and follow up on the progress </a:t>
            </a:r>
            <a:endParaRPr lang="en-US" sz="3368" dirty="0" smtClean="0"/>
          </a:p>
          <a:p>
            <a:r>
              <a:rPr lang="en-US" sz="3368" dirty="0" smtClean="0"/>
              <a:t>validate </a:t>
            </a:r>
            <a:r>
              <a:rPr lang="en-US" sz="3368" dirty="0"/>
              <a:t>the new version of the portal, ideally a dedicated customized UI for WLCG,  and make sure that the requirements of the stakeholders are addressed</a:t>
            </a:r>
            <a:endParaRPr lang="en-US" sz="3368" dirty="0" smtClean="0"/>
          </a:p>
          <a:p>
            <a:r>
              <a:rPr lang="en-US" sz="3368" dirty="0" smtClean="0"/>
              <a:t>validate </a:t>
            </a:r>
            <a:r>
              <a:rPr lang="en-US" sz="3368" dirty="0"/>
              <a:t>accounting data, ensure that it is correct in the APEL repository  and manual fixes could be avoided</a:t>
            </a:r>
            <a:endParaRPr lang="en-US" sz="3368" dirty="0" smtClean="0"/>
          </a:p>
          <a:p>
            <a:r>
              <a:rPr lang="en-US" sz="3368" dirty="0" smtClean="0"/>
              <a:t>follow </a:t>
            </a:r>
            <a:r>
              <a:rPr lang="en-US" sz="3368" dirty="0"/>
              <a:t>up of on whether/ how we enable injection  of the opportunistic resources to APEL and accounting portal</a:t>
            </a:r>
            <a:endParaRPr lang="en-US" sz="3368" dirty="0" smtClean="0"/>
          </a:p>
          <a:p>
            <a:r>
              <a:rPr lang="en-US" sz="3368" dirty="0" smtClean="0"/>
              <a:t>coordinate </a:t>
            </a:r>
            <a:r>
              <a:rPr lang="en-US" sz="3368" dirty="0"/>
              <a:t>with sites which provide their resources through cloud interfaces making sure that their resources are properly published in APEL. Debug corner cases when they are not properly published</a:t>
            </a:r>
            <a:endParaRPr lang="en-US" sz="3368" dirty="0" smtClean="0"/>
          </a:p>
          <a:p>
            <a:pPr>
              <a:buNone/>
            </a:pPr>
            <a:endParaRPr lang="en-US" sz="3368" i="1" dirty="0" smtClean="0"/>
          </a:p>
          <a:p>
            <a:pPr>
              <a:buNone/>
            </a:pPr>
            <a:r>
              <a:rPr lang="en-US" sz="3368" i="1" dirty="0" smtClean="0"/>
              <a:t>Storage </a:t>
            </a:r>
            <a:r>
              <a:rPr lang="en-US" sz="3368" i="1" dirty="0"/>
              <a:t>space </a:t>
            </a:r>
            <a:r>
              <a:rPr lang="en-US" sz="3368" i="1" dirty="0" smtClean="0"/>
              <a:t>accounting</a:t>
            </a:r>
            <a:r>
              <a:rPr lang="en-US" sz="3368" dirty="0" smtClean="0"/>
              <a:t> </a:t>
            </a:r>
            <a:endParaRPr lang="en-US" sz="3368" dirty="0"/>
          </a:p>
          <a:p>
            <a:pPr lvl="0"/>
            <a:r>
              <a:rPr lang="en-US" sz="3368" dirty="0"/>
              <a:t>agree with the experiments and sites on the functionality which is required for the  WLCG storage space accounting </a:t>
            </a:r>
            <a:r>
              <a:rPr lang="en-US" sz="3368" dirty="0" smtClean="0"/>
              <a:t>system </a:t>
            </a:r>
            <a:r>
              <a:rPr lang="en-US" sz="3368" dirty="0"/>
              <a:t>considering the use case of the high level overview of the total and available space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Membership</a:t>
            </a:r>
            <a:endParaRPr lang="en-US" dirty="0"/>
          </a:p>
        </p:txBody>
      </p:sp>
      <p:sp>
        <p:nvSpPr>
          <p:cNvPr id="3" name="Content Placeholder 2"/>
          <p:cNvSpPr>
            <a:spLocks noGrp="1"/>
          </p:cNvSpPr>
          <p:nvPr>
            <p:ph idx="1"/>
          </p:nvPr>
        </p:nvSpPr>
        <p:spPr/>
        <p:txBody>
          <a:bodyPr/>
          <a:lstStyle/>
          <a:p>
            <a:pPr>
              <a:buNone/>
            </a:pPr>
            <a:r>
              <a:rPr lang="en-US" dirty="0" smtClean="0"/>
              <a:t>Representatives of the </a:t>
            </a:r>
          </a:p>
          <a:p>
            <a:pPr>
              <a:buNone/>
            </a:pPr>
            <a:r>
              <a:rPr lang="en-US" dirty="0" smtClean="0"/>
              <a:t>	- LHC experiments</a:t>
            </a:r>
          </a:p>
          <a:p>
            <a:pPr>
              <a:buNone/>
            </a:pPr>
            <a:r>
              <a:rPr lang="en-US" dirty="0" smtClean="0"/>
              <a:t>	- WLCG sites </a:t>
            </a:r>
          </a:p>
          <a:p>
            <a:pPr>
              <a:buNone/>
            </a:pPr>
            <a:r>
              <a:rPr lang="en-US" dirty="0" smtClean="0"/>
              <a:t>	- WLCG operations</a:t>
            </a:r>
          </a:p>
          <a:p>
            <a:pPr>
              <a:buNone/>
            </a:pPr>
            <a:r>
              <a:rPr lang="en-US" dirty="0" smtClean="0"/>
              <a:t>	-</a:t>
            </a:r>
            <a:r>
              <a:rPr lang="en-US" dirty="0" smtClean="0"/>
              <a:t> </a:t>
            </a:r>
            <a:r>
              <a:rPr lang="en-US" dirty="0" smtClean="0"/>
              <a:t>APEL and EGI accounting portal developers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tasks and timeline</a:t>
            </a:r>
            <a:endParaRPr lang="en-US" dirty="0"/>
          </a:p>
        </p:txBody>
      </p:sp>
      <p:graphicFrame>
        <p:nvGraphicFramePr>
          <p:cNvPr id="5" name="Content Placeholder 4"/>
          <p:cNvGraphicFramePr>
            <a:graphicFrameLocks noGrp="1"/>
          </p:cNvGraphicFramePr>
          <p:nvPr>
            <p:ph idx="1"/>
          </p:nvPr>
        </p:nvGraphicFramePr>
        <p:xfrm>
          <a:off x="457200" y="1325561"/>
          <a:ext cx="8226424" cy="4344183"/>
        </p:xfrm>
        <a:graphic>
          <a:graphicData uri="http://schemas.openxmlformats.org/drawingml/2006/table">
            <a:tbl>
              <a:tblPr firstRow="1" bandRow="1">
                <a:tableStyleId>{5C22544A-7EE6-4342-B048-85BDC9FD1C3A}</a:tableStyleId>
              </a:tblPr>
              <a:tblGrid>
                <a:gridCol w="2056606"/>
                <a:gridCol w="2056606"/>
                <a:gridCol w="2056606"/>
                <a:gridCol w="2056606"/>
              </a:tblGrid>
              <a:tr h="1011181">
                <a:tc>
                  <a:txBody>
                    <a:bodyPr/>
                    <a:lstStyle/>
                    <a:p>
                      <a:r>
                        <a:rPr lang="en-US" dirty="0" smtClean="0">
                          <a:solidFill>
                            <a:schemeClr val="tx1">
                              <a:lumMod val="75000"/>
                            </a:schemeClr>
                          </a:solidFill>
                        </a:rPr>
                        <a:t>Time Range</a:t>
                      </a:r>
                      <a:endParaRPr lang="en-US" dirty="0">
                        <a:solidFill>
                          <a:schemeClr val="tx1">
                            <a:lumMod val="75000"/>
                          </a:schemeClr>
                        </a:solidFill>
                      </a:endParaRPr>
                    </a:p>
                  </a:txBody>
                  <a:tcPr/>
                </a:tc>
                <a:tc>
                  <a:txBody>
                    <a:bodyPr/>
                    <a:lstStyle/>
                    <a:p>
                      <a:r>
                        <a:rPr lang="en-US" dirty="0" smtClean="0">
                          <a:solidFill>
                            <a:schemeClr val="tx1">
                              <a:lumMod val="75000"/>
                            </a:schemeClr>
                          </a:solidFill>
                        </a:rPr>
                        <a:t>Tasks</a:t>
                      </a:r>
                      <a:endParaRPr lang="en-US" dirty="0">
                        <a:solidFill>
                          <a:schemeClr val="tx1">
                            <a:lumMod val="75000"/>
                          </a:schemeClr>
                        </a:solidFill>
                      </a:endParaRPr>
                    </a:p>
                  </a:txBody>
                  <a:tcPr/>
                </a:tc>
                <a:tc>
                  <a:txBody>
                    <a:bodyPr/>
                    <a:lstStyle/>
                    <a:p>
                      <a:r>
                        <a:rPr lang="en-US" dirty="0" smtClean="0">
                          <a:solidFill>
                            <a:schemeClr val="tx1">
                              <a:lumMod val="75000"/>
                            </a:schemeClr>
                          </a:solidFill>
                        </a:rPr>
                        <a:t>Tasks</a:t>
                      </a:r>
                      <a:endParaRPr lang="en-US" dirty="0">
                        <a:solidFill>
                          <a:schemeClr val="tx1">
                            <a:lumMod val="75000"/>
                          </a:schemeClr>
                        </a:solidFill>
                      </a:endParaRPr>
                    </a:p>
                  </a:txBody>
                  <a:tcPr/>
                </a:tc>
                <a:tc>
                  <a:txBody>
                    <a:bodyPr/>
                    <a:lstStyle/>
                    <a:p>
                      <a:r>
                        <a:rPr lang="en-US" dirty="0" smtClean="0">
                          <a:solidFill>
                            <a:schemeClr val="tx1">
                              <a:lumMod val="75000"/>
                            </a:schemeClr>
                          </a:solidFill>
                        </a:rPr>
                        <a:t>Tasks</a:t>
                      </a:r>
                      <a:endParaRPr lang="en-US" dirty="0">
                        <a:solidFill>
                          <a:schemeClr val="tx1">
                            <a:lumMod val="75000"/>
                          </a:schemeClr>
                        </a:solidFill>
                      </a:endParaRPr>
                    </a:p>
                  </a:txBody>
                  <a:tcPr/>
                </a:tc>
              </a:tr>
              <a:tr h="1011181">
                <a:tc>
                  <a:txBody>
                    <a:bodyPr/>
                    <a:lstStyle/>
                    <a:p>
                      <a:r>
                        <a:rPr lang="en-US" dirty="0" smtClean="0"/>
                        <a:t>June</a:t>
                      </a:r>
                      <a:endParaRPr lang="en-US" dirty="0"/>
                    </a:p>
                  </a:txBody>
                  <a:tcPr/>
                </a:tc>
                <a:tc>
                  <a:txBody>
                    <a:bodyPr/>
                    <a:lstStyle/>
                    <a:p>
                      <a:r>
                        <a:rPr lang="en-US" sz="1000" b="1" dirty="0" smtClean="0">
                          <a:latin typeface="ArialMT"/>
                        </a:rPr>
                        <a:t>Fix accounting reports as was agreed during the GDB discussion	</a:t>
                      </a:r>
                    </a:p>
                    <a:p>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smtClean="0">
                          <a:solidFill>
                            <a:schemeClr val="dk1"/>
                          </a:solidFill>
                          <a:latin typeface="+mn-lt"/>
                          <a:ea typeface="+mn-ea"/>
                          <a:cs typeface="+mn-cs"/>
                        </a:rPr>
                        <a:t>Check with the sites which provide their resources through private clouds that their usage is properly published in APEL	</a:t>
                      </a:r>
                    </a:p>
                    <a:p>
                      <a:endParaRPr lang="en-US" sz="1000" dirty="0"/>
                    </a:p>
                  </a:txBody>
                  <a:tcPr/>
                </a:tc>
                <a:tc>
                  <a:txBody>
                    <a:bodyPr/>
                    <a:lstStyle/>
                    <a:p>
                      <a:endParaRPr lang="en-US" sz="1000" dirty="0"/>
                    </a:p>
                  </a:txBody>
                  <a:tcPr/>
                </a:tc>
              </a:tr>
              <a:tr h="1011181">
                <a:tc>
                  <a:txBody>
                    <a:bodyPr/>
                    <a:lstStyle/>
                    <a:p>
                      <a:r>
                        <a:rPr lang="en-US" dirty="0" smtClean="0"/>
                        <a:t>June-July</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smtClean="0">
                          <a:solidFill>
                            <a:schemeClr val="dk1"/>
                          </a:solidFill>
                          <a:latin typeface="+mn-lt"/>
                          <a:ea typeface="+mn-ea"/>
                          <a:cs typeface="+mn-cs"/>
                        </a:rPr>
                        <a:t>Validate data in the EGI accounting portal by comparing it with the experiment-specific accounting systems. Debug sites which show big discrepancy	</a:t>
                      </a:r>
                    </a:p>
                    <a:p>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smtClean="0">
                          <a:solidFill>
                            <a:schemeClr val="dk1"/>
                          </a:solidFill>
                          <a:latin typeface="+mn-lt"/>
                          <a:ea typeface="+mn-ea"/>
                          <a:cs typeface="+mn-cs"/>
                        </a:rPr>
                        <a:t>Evaluate new </a:t>
                      </a:r>
                      <a:r>
                        <a:rPr kumimoji="0" lang="en-US" sz="1000" b="1" kern="1200" dirty="0" err="1" smtClean="0">
                          <a:solidFill>
                            <a:schemeClr val="dk1"/>
                          </a:solidFill>
                          <a:latin typeface="+mn-lt"/>
                          <a:ea typeface="+mn-ea"/>
                          <a:cs typeface="+mn-cs"/>
                        </a:rPr>
                        <a:t>portal.Coordinate</a:t>
                      </a:r>
                      <a:r>
                        <a:rPr kumimoji="0" lang="en-US" sz="1000" b="1" kern="1200" dirty="0" smtClean="0">
                          <a:solidFill>
                            <a:schemeClr val="dk1"/>
                          </a:solidFill>
                          <a:latin typeface="+mn-lt"/>
                          <a:ea typeface="+mn-ea"/>
                          <a:cs typeface="+mn-cs"/>
                        </a:rPr>
                        <a:t> with the developers of the portal to make sure that all requirements are addressed and possible bugs are fixed	</a:t>
                      </a:r>
                    </a:p>
                    <a:p>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smtClean="0">
                          <a:solidFill>
                            <a:schemeClr val="dk1"/>
                          </a:solidFill>
                          <a:latin typeface="+mn-lt"/>
                          <a:ea typeface="+mn-ea"/>
                          <a:cs typeface="+mn-cs"/>
                        </a:rPr>
                        <a:t>Storage space accounting Get an agreement with the experiments and sites on the functionality which is required for the WLCG storage space accounting (the high level overview of the total and available space)	</a:t>
                      </a:r>
                    </a:p>
                    <a:p>
                      <a:endParaRPr lang="en-US" sz="1000" dirty="0"/>
                    </a:p>
                  </a:txBody>
                  <a:tcPr/>
                </a:tc>
              </a:tr>
              <a:tr h="1011181">
                <a:tc>
                  <a:txBody>
                    <a:bodyPr/>
                    <a:lstStyle/>
                    <a:p>
                      <a:r>
                        <a:rPr lang="en-US" dirty="0" smtClean="0"/>
                        <a:t>August</a:t>
                      </a:r>
                      <a:endParaRPr lang="en-US" dirty="0"/>
                    </a:p>
                  </a:txBody>
                  <a:tcPr/>
                </a:tc>
                <a:tc>
                  <a:txBody>
                    <a:bodyPr/>
                    <a:lstStyle/>
                    <a:p>
                      <a:endParaRPr lang="en-US" sz="10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smtClean="0">
                          <a:solidFill>
                            <a:schemeClr val="dk1"/>
                          </a:solidFill>
                          <a:latin typeface="+mn-lt"/>
                          <a:ea typeface="+mn-ea"/>
                          <a:cs typeface="+mn-cs"/>
                        </a:rPr>
                        <a:t>Final validation of the portal and coordination with stakeholders to make sure that their concerns are addressed and the new version of the portal satisfies their needs	</a:t>
                      </a:r>
                    </a:p>
                    <a:p>
                      <a:endParaRPr lang="en-US" sz="1000" dirty="0"/>
                    </a:p>
                  </a:txBody>
                  <a:tcPr/>
                </a:tc>
                <a:tc>
                  <a:txBody>
                    <a:bodyPr/>
                    <a:lstStyle/>
                    <a:p>
                      <a:r>
                        <a:rPr lang="en-US" sz="1000" b="1" dirty="0" smtClean="0"/>
                        <a:t>Propose next steps for implementation of the WLCG storage space accounting system	</a:t>
                      </a:r>
                    </a:p>
                    <a:p>
                      <a:endParaRPr lang="en-US" sz="1000" b="1" dirty="0"/>
                    </a:p>
                  </a:txBody>
                  <a:tcPr/>
                </a:tc>
              </a:tr>
            </a:tbl>
          </a:graphicData>
        </a:graphic>
      </p:graphicFrame>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Meetings and organization</a:t>
            </a:r>
            <a:endParaRPr lang="en-US" dirty="0"/>
          </a:p>
        </p:txBody>
      </p:sp>
      <p:sp>
        <p:nvSpPr>
          <p:cNvPr id="3" name="Content Placeholder 2"/>
          <p:cNvSpPr>
            <a:spLocks noGrp="1"/>
          </p:cNvSpPr>
          <p:nvPr>
            <p:ph idx="1"/>
          </p:nvPr>
        </p:nvSpPr>
        <p:spPr>
          <a:xfrm>
            <a:off x="0" y="1325606"/>
            <a:ext cx="9144000" cy="4667421"/>
          </a:xfrm>
        </p:spPr>
        <p:txBody>
          <a:bodyPr/>
          <a:lstStyle/>
          <a:p>
            <a:r>
              <a:rPr lang="en-US" dirty="0" smtClean="0"/>
              <a:t>First meeting will take place on the 9</a:t>
            </a:r>
            <a:r>
              <a:rPr lang="en-US" baseline="30000" dirty="0" smtClean="0"/>
              <a:t>th</a:t>
            </a:r>
            <a:r>
              <a:rPr lang="en-US" dirty="0" smtClean="0"/>
              <a:t> </a:t>
            </a:r>
            <a:r>
              <a:rPr lang="en-US" dirty="0" smtClean="0"/>
              <a:t>of </a:t>
            </a:r>
            <a:r>
              <a:rPr lang="en-US" dirty="0" smtClean="0"/>
              <a:t>June </a:t>
            </a:r>
          </a:p>
          <a:p>
            <a:pPr>
              <a:buNone/>
            </a:pPr>
            <a:r>
              <a:rPr lang="en-US" dirty="0" smtClean="0">
                <a:hlinkClick r:id="rId2"/>
              </a:rPr>
              <a:t>    </a:t>
            </a:r>
            <a:r>
              <a:rPr lang="en-US" i="1" dirty="0" smtClean="0">
                <a:hlinkClick r:id="rId2"/>
              </a:rPr>
              <a:t>https</a:t>
            </a:r>
            <a:r>
              <a:rPr lang="en-US" i="1" dirty="0" smtClean="0">
                <a:hlinkClick r:id="rId2"/>
              </a:rPr>
              <a:t>://indico.cern.ch/event/539179</a:t>
            </a:r>
            <a:r>
              <a:rPr lang="en-US" i="1" dirty="0" smtClean="0">
                <a:hlinkClick r:id="rId2"/>
              </a:rPr>
              <a:t>/</a:t>
            </a:r>
            <a:endParaRPr lang="en-US" dirty="0" smtClean="0"/>
          </a:p>
          <a:p>
            <a:r>
              <a:rPr lang="en-US" dirty="0" smtClean="0"/>
              <a:t>Mailing list : </a:t>
            </a:r>
            <a:r>
              <a:rPr lang="en-US" dirty="0" smtClean="0">
                <a:hlinkClick r:id="rId3"/>
              </a:rPr>
              <a:t>wlcg-accounting@cern.ch</a:t>
            </a:r>
            <a:endParaRPr lang="en-US" dirty="0" smtClean="0"/>
          </a:p>
          <a:p>
            <a:r>
              <a:rPr lang="en-US" dirty="0" err="1" smtClean="0"/>
              <a:t>Twiki</a:t>
            </a:r>
            <a:r>
              <a:rPr lang="en-US" dirty="0" smtClean="0"/>
              <a:t> page </a:t>
            </a:r>
            <a:r>
              <a:rPr lang="en-US" dirty="0" smtClean="0"/>
              <a:t>:</a:t>
            </a:r>
          </a:p>
          <a:p>
            <a:pPr>
              <a:buNone/>
            </a:pPr>
            <a:r>
              <a:rPr lang="en-US" dirty="0" smtClean="0"/>
              <a:t>    </a:t>
            </a:r>
            <a:r>
              <a:rPr lang="en-US" sz="2400" dirty="0" smtClean="0">
                <a:hlinkClick r:id="rId4"/>
              </a:rPr>
              <a:t>https</a:t>
            </a:r>
            <a:r>
              <a:rPr lang="en-US" sz="2400" dirty="0" smtClean="0">
                <a:hlinkClick r:id="rId4"/>
              </a:rPr>
              <a:t>://twiki.cern.ch/twiki/bin/view/LCG/</a:t>
            </a:r>
            <a:r>
              <a:rPr lang="en-US" sz="2400" dirty="0" smtClean="0">
                <a:hlinkClick r:id="rId4"/>
              </a:rPr>
              <a:t>AccountingTaskForce</a:t>
            </a:r>
            <a:endParaRPr lang="en-US" sz="2400" dirty="0" smtClean="0"/>
          </a:p>
          <a:p>
            <a:pPr>
              <a:buNone/>
            </a:pPr>
            <a:endParaRPr lang="en-US" sz="2400" dirty="0" smtClean="0"/>
          </a:p>
          <a:p>
            <a:pPr algn="ctr">
              <a:buNone/>
            </a:pPr>
            <a:r>
              <a:rPr lang="en-US" sz="2400" dirty="0" smtClean="0"/>
              <a:t>If you would like to take part in the WLCG Accounting Task Force,</a:t>
            </a:r>
          </a:p>
          <a:p>
            <a:pPr algn="ctr">
              <a:buNone/>
            </a:pPr>
            <a:r>
              <a:rPr lang="en-US" sz="2400" dirty="0" smtClean="0"/>
              <a:t> you are welcome!</a:t>
            </a:r>
          </a:p>
          <a:p>
            <a:pPr algn="ctr">
              <a:buNone/>
            </a:pPr>
            <a:r>
              <a:rPr lang="en-US" sz="2400" dirty="0" smtClean="0"/>
              <a:t> Please contact Julia (</a:t>
            </a:r>
            <a:r>
              <a:rPr lang="en-US" sz="2400" dirty="0" err="1" smtClean="0"/>
              <a:t>Julia.Andreeva@cern.ch</a:t>
            </a:r>
            <a:r>
              <a:rPr lang="en-US" sz="2400" dirty="0" smtClean="0"/>
              <a:t>)   </a:t>
            </a:r>
            <a:endParaRPr lang="en-US" sz="2400" dirty="0" smtClean="0"/>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Tree>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5847</TotalTime>
  <Words>554</Words>
  <Application>Microsoft Office PowerPoint</Application>
  <PresentationFormat>On-screen Show (4:3)</PresentationFormat>
  <Paragraphs>56</Paragraphs>
  <Slides>6</Slides>
  <Notes>1</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CERNCorporate4-3</vt:lpstr>
      <vt:lpstr>WLCG Accounting Task Force </vt:lpstr>
      <vt:lpstr>Proposal to setup an Accounting Task Force</vt:lpstr>
      <vt:lpstr>Mandate</vt:lpstr>
      <vt:lpstr>Membership</vt:lpstr>
      <vt:lpstr>Main tasks and timeline</vt:lpstr>
      <vt:lpstr>Meetings and organization</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280</cp:revision>
  <cp:lastPrinted>2015-03-25T10:23:14Z</cp:lastPrinted>
  <dcterms:created xsi:type="dcterms:W3CDTF">2016-05-30T13:21:25Z</dcterms:created>
  <dcterms:modified xsi:type="dcterms:W3CDTF">2016-06-02T09:15:57Z</dcterms:modified>
</cp:coreProperties>
</file>