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71" r:id="rId3"/>
    <p:sldMasterId id="2147483681" r:id="rId4"/>
  </p:sldMasterIdLst>
  <p:notesMasterIdLst>
    <p:notesMasterId r:id="rId20"/>
  </p:notesMasterIdLst>
  <p:sldIdLst>
    <p:sldId id="256" r:id="rId5"/>
    <p:sldId id="257" r:id="rId6"/>
    <p:sldId id="259" r:id="rId7"/>
    <p:sldId id="260" r:id="rId8"/>
    <p:sldId id="262" r:id="rId9"/>
    <p:sldId id="261" r:id="rId10"/>
    <p:sldId id="264" r:id="rId11"/>
    <p:sldId id="263" r:id="rId12"/>
    <p:sldId id="271" r:id="rId13"/>
    <p:sldId id="265" r:id="rId14"/>
    <p:sldId id="266" r:id="rId15"/>
    <p:sldId id="267" r:id="rId16"/>
    <p:sldId id="268" r:id="rId17"/>
    <p:sldId id="269" r:id="rId18"/>
    <p:sldId id="25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03A5F-C370-4805-A51B-2B7B44010A58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B9120-613D-4991-BF07-0726FF72F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141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17.png"/><Relationship Id="rId4" Type="http://schemas.openxmlformats.org/officeDocument/2006/relationships/image" Target="../media/image14.jpeg"/><Relationship Id="rId9" Type="http://schemas.openxmlformats.org/officeDocument/2006/relationships/image" Target="../media/image1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0.tif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0.tiff"/><Relationship Id="rId5" Type="http://schemas.openxmlformats.org/officeDocument/2006/relationships/image" Target="../media/image19.jpeg"/><Relationship Id="rId4" Type="http://schemas.openxmlformats.org/officeDocument/2006/relationships/image" Target="../media/image22.tif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7" y="1066801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1"/>
            <a:ext cx="195072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94127" y="3773425"/>
            <a:ext cx="195072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075680" y="4343400"/>
            <a:ext cx="195072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026400" y="4343400"/>
            <a:ext cx="195072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48F9EC-39BC-4844-91FE-B97970B725B1}" type="datetime1">
              <a:rPr lang="en-GB" smtClean="0"/>
              <a:t>07/07/2016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01600" y="6248400"/>
            <a:ext cx="2785533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1" y="6313802"/>
            <a:ext cx="634508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2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7" y="1066801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1"/>
            <a:ext cx="195072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94127" y="3773425"/>
            <a:ext cx="195072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075680" y="4343400"/>
            <a:ext cx="195072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026400" y="4343400"/>
            <a:ext cx="195072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480800" y="6324600"/>
            <a:ext cx="6096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4E8FBC5-6A9D-47A8-ACE8-1E4113857FE8}" type="datetime1">
              <a:rPr lang="en-GB" smtClean="0"/>
              <a:t>07/07/2016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01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11176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600" y="6324600"/>
            <a:ext cx="6096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10602" y="2057400"/>
            <a:ext cx="80219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8128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8128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8128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E3A6809B-1D4C-44B3-9618-84CAC1E32663}" type="datetime1">
              <a:rPr lang="en-GB" smtClean="0"/>
              <a:t>07/07/2016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425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600" y="6324600"/>
            <a:ext cx="6096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10602" y="2057400"/>
            <a:ext cx="80219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8128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8128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8128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BAD0CC28-7C2A-44C9-9628-63874C7A19EA}" type="datetime1">
              <a:rPr lang="en-GB" smtClean="0"/>
              <a:t>07/07/2016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755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9728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41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grpSp>
        <p:nvGrpSpPr>
          <p:cNvPr id="4" name="Group 6"/>
          <p:cNvGrpSpPr/>
          <p:nvPr/>
        </p:nvGrpSpPr>
        <p:grpSpPr>
          <a:xfrm>
            <a:off x="101600" y="0"/>
            <a:ext cx="27432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400" y="0"/>
            <a:ext cx="8636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5A7AB18A-362A-49B2-82E6-1A35348E0ED6}" type="datetime1">
              <a:rPr lang="en-GB" smtClean="0"/>
              <a:t>07/07/2016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07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6"/>
          <p:cNvGrpSpPr/>
          <p:nvPr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058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6"/>
          <p:cNvGrpSpPr/>
          <p:nvPr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5240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73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30129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448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6"/>
          <p:cNvGrpSpPr/>
          <p:nvPr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8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F6DB-5971-482F-83BD-80326696D6A2}" type="datetime1">
              <a:rPr lang="en-GB" smtClean="0"/>
              <a:t>07/07/2016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03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11176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0CBF370B-B27F-4453-B265-D60523738A21}" type="datetime1">
              <a:rPr lang="en-GB" smtClean="0"/>
              <a:t>07/07/2016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3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42E0D97A-E47B-4C82-8E3F-D0F965C92435}" type="datetime1">
              <a:rPr lang="en-GB" smtClean="0"/>
              <a:t>07/07/2016</a:t>
            </a:fld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03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9728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84323" y="626784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456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400" y="0"/>
            <a:ext cx="8636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369FFB57-B532-42F4-B2E0-37CF97F33592}" type="datetime1">
              <a:rPr lang="en-GB" smtClean="0"/>
              <a:t>07/07/2016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01600" y="13479"/>
            <a:ext cx="2785533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6043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882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5240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383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30129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448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03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B681F-24B2-4000-B17B-A5D5C001541F}" type="datetime1">
              <a:rPr lang="en-GB" smtClean="0"/>
              <a:t>07/07/2016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77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5C2C6-F261-4163-A319-F730F50E9F40}" type="datetime1">
              <a:rPr lang="en-GB" smtClean="0"/>
              <a:t>07/07/2016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7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14F53-3BB4-4979-B658-904F6FA9E915}" type="datetime1">
              <a:rPr lang="en-GB" smtClean="0"/>
              <a:t>07/07/2016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549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F5D39-7CB7-4F76-8B27-0D10A45102EC}" type="datetime1">
              <a:rPr lang="en-GB" smtClean="0"/>
              <a:t>07/07/2016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5511-9C76-434D-B76B-089D1E636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87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22B92-36D3-4465-9142-0449CB32241B}" type="datetime1">
              <a:rPr lang="en-GB" smtClean="0"/>
              <a:t>07/07/2016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54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WLCG IPv6 deployment strategy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327047" y="2302933"/>
            <a:ext cx="3860800" cy="89746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Alastair Dewhurst</a:t>
            </a:r>
            <a:br>
              <a:rPr lang="en-GB" dirty="0" smtClean="0"/>
            </a:br>
            <a:r>
              <a:rPr lang="en-GB" u="sng" dirty="0" smtClean="0"/>
              <a:t>Andrea </a:t>
            </a:r>
            <a:r>
              <a:rPr lang="en-GB" u="sng" dirty="0" err="1" smtClean="0"/>
              <a:t>Sciabà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on behalf of the </a:t>
            </a:r>
            <a:r>
              <a:rPr lang="en-GB" dirty="0" err="1" smtClean="0"/>
              <a:t>HEPiX</a:t>
            </a:r>
            <a:r>
              <a:rPr lang="en-GB" dirty="0" smtClean="0"/>
              <a:t> IPv6 WG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327047" y="3471333"/>
            <a:ext cx="4165600" cy="533400"/>
          </a:xfrm>
        </p:spPr>
        <p:txBody>
          <a:bodyPr/>
          <a:lstStyle/>
          <a:p>
            <a:r>
              <a:rPr lang="en-GB" dirty="0" smtClean="0"/>
              <a:t>07/07/2016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947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ALICE central services are running in dual-stack since more than </a:t>
            </a:r>
            <a:r>
              <a:rPr lang="en-GB" dirty="0" smtClean="0"/>
              <a:t>a </a:t>
            </a:r>
            <a:r>
              <a:rPr lang="en-GB" dirty="0" smtClean="0"/>
              <a:t>year</a:t>
            </a:r>
          </a:p>
          <a:p>
            <a:r>
              <a:rPr lang="en-GB" dirty="0" smtClean="0"/>
              <a:t>Storage is </a:t>
            </a:r>
            <a:r>
              <a:rPr lang="en-GB" dirty="0" smtClean="0">
                <a:solidFill>
                  <a:srgbClr val="FF0000"/>
                </a:solidFill>
              </a:rPr>
              <a:t>fully</a:t>
            </a:r>
            <a:r>
              <a:rPr lang="en-GB" dirty="0" smtClean="0"/>
              <a:t> federated</a:t>
            </a:r>
          </a:p>
          <a:p>
            <a:pPr lvl="1"/>
            <a:r>
              <a:rPr lang="en-GB" dirty="0" smtClean="0"/>
              <a:t>Any site can access data from any site</a:t>
            </a:r>
          </a:p>
          <a:p>
            <a:r>
              <a:rPr lang="en-GB" dirty="0" smtClean="0"/>
              <a:t>To support IPv6-only resources, </a:t>
            </a:r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dirty="0" smtClean="0">
                <a:solidFill>
                  <a:srgbClr val="FF0000"/>
                </a:solidFill>
              </a:rPr>
              <a:t>data </a:t>
            </a:r>
            <a:r>
              <a:rPr lang="en-GB" dirty="0" smtClean="0"/>
              <a:t>must be available on some IPv6-enabled storage</a:t>
            </a:r>
          </a:p>
          <a:p>
            <a:r>
              <a:rPr lang="en-GB" dirty="0" smtClean="0"/>
              <a:t>All sites must run xrootd4</a:t>
            </a:r>
          </a:p>
          <a:p>
            <a:r>
              <a:rPr lang="en-GB" dirty="0" smtClean="0"/>
              <a:t>Current situation:</a:t>
            </a:r>
          </a:p>
          <a:p>
            <a:pPr lvl="1"/>
            <a:r>
              <a:rPr lang="en-GB" dirty="0" smtClean="0"/>
              <a:t>1/3 of sites still use xrootd3</a:t>
            </a:r>
          </a:p>
          <a:p>
            <a:pPr lvl="1"/>
            <a:r>
              <a:rPr lang="en-GB" dirty="0" smtClean="0"/>
              <a:t>5% of SEs run in dual-stack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70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ATLAS WM and DM tools (</a:t>
            </a:r>
            <a:r>
              <a:rPr lang="en-GB" dirty="0" err="1" smtClean="0"/>
              <a:t>PanDA</a:t>
            </a:r>
            <a:r>
              <a:rPr lang="en-GB" dirty="0" smtClean="0"/>
              <a:t>, </a:t>
            </a:r>
            <a:r>
              <a:rPr lang="en-GB" dirty="0" err="1" smtClean="0"/>
              <a:t>Rucio</a:t>
            </a:r>
            <a:r>
              <a:rPr lang="en-GB" dirty="0" smtClean="0"/>
              <a:t>, …) are based on HTTP and are </a:t>
            </a:r>
            <a:r>
              <a:rPr lang="en-GB" dirty="0" smtClean="0"/>
              <a:t>tested </a:t>
            </a:r>
            <a:r>
              <a:rPr lang="en-GB" dirty="0" smtClean="0"/>
              <a:t>on IPv6</a:t>
            </a:r>
          </a:p>
          <a:p>
            <a:r>
              <a:rPr lang="en-GB" dirty="0" smtClean="0"/>
              <a:t>WNs interact via HTTP with </a:t>
            </a:r>
            <a:r>
              <a:rPr lang="en-GB" dirty="0" err="1" smtClean="0"/>
              <a:t>PanDA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GB" dirty="0" err="1" smtClean="0"/>
              <a:t>Rucio</a:t>
            </a:r>
            <a:r>
              <a:rPr lang="en-GB" dirty="0" smtClean="0"/>
              <a:t>, CVMFS and Frontier</a:t>
            </a:r>
          </a:p>
          <a:p>
            <a:r>
              <a:rPr lang="en-GB" dirty="0" smtClean="0"/>
              <a:t>Current situation and plans:</a:t>
            </a:r>
          </a:p>
          <a:p>
            <a:pPr lvl="1"/>
            <a:r>
              <a:rPr lang="en-GB" dirty="0" smtClean="0"/>
              <a:t>Pilot factories are dual-stack</a:t>
            </a:r>
          </a:p>
          <a:p>
            <a:pPr lvl="1"/>
            <a:r>
              <a:rPr lang="en-GB" dirty="0" smtClean="0"/>
              <a:t>Complete migration of services to dual stack by next April</a:t>
            </a:r>
          </a:p>
          <a:p>
            <a:pPr lvl="2"/>
            <a:r>
              <a:rPr lang="en-GB" dirty="0" smtClean="0"/>
              <a:t>Production </a:t>
            </a:r>
            <a:r>
              <a:rPr lang="en-GB" dirty="0" err="1" smtClean="0"/>
              <a:t>PanDA</a:t>
            </a:r>
            <a:r>
              <a:rPr lang="en-GB" dirty="0" smtClean="0"/>
              <a:t> server nodes</a:t>
            </a:r>
          </a:p>
          <a:p>
            <a:pPr lvl="2"/>
            <a:r>
              <a:rPr lang="en-GB" dirty="0" err="1" smtClean="0"/>
              <a:t>Rucio</a:t>
            </a:r>
            <a:r>
              <a:rPr lang="en-GB" dirty="0" smtClean="0"/>
              <a:t> Authentication and Production nodes</a:t>
            </a:r>
          </a:p>
          <a:p>
            <a:pPr lvl="2"/>
            <a:r>
              <a:rPr lang="en-GB" dirty="0" smtClean="0"/>
              <a:t>Frontier servers at CERN, IN2P3, RAL and TRIUMF</a:t>
            </a:r>
          </a:p>
          <a:p>
            <a:pPr lvl="2"/>
            <a:r>
              <a:rPr lang="en-GB" dirty="0" smtClean="0"/>
              <a:t>ARC </a:t>
            </a:r>
            <a:r>
              <a:rPr lang="en-GB" dirty="0"/>
              <a:t>Control </a:t>
            </a:r>
            <a:r>
              <a:rPr lang="en-GB" dirty="0" smtClean="0"/>
              <a:t>Tower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391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WM is based on glideinWMS and </a:t>
            </a:r>
            <a:r>
              <a:rPr lang="en-GB" dirty="0" err="1" smtClean="0"/>
              <a:t>HTCondor</a:t>
            </a:r>
            <a:r>
              <a:rPr lang="en-GB" dirty="0" smtClean="0"/>
              <a:t>, both </a:t>
            </a:r>
            <a:r>
              <a:rPr lang="en-GB" dirty="0" smtClean="0"/>
              <a:t>validated </a:t>
            </a:r>
            <a:r>
              <a:rPr lang="en-GB" dirty="0" smtClean="0"/>
              <a:t>on IPv6</a:t>
            </a:r>
          </a:p>
          <a:p>
            <a:r>
              <a:rPr lang="en-GB" dirty="0" smtClean="0"/>
              <a:t>Federated storage via </a:t>
            </a:r>
            <a:r>
              <a:rPr lang="en-GB" dirty="0" err="1" smtClean="0"/>
              <a:t>xrootd</a:t>
            </a:r>
            <a:endParaRPr lang="en-GB" dirty="0" smtClean="0"/>
          </a:p>
          <a:p>
            <a:r>
              <a:rPr lang="en-GB" dirty="0" smtClean="0"/>
              <a:t>DM is based on PhEDEx, which uses the Oracle client for communication with central service</a:t>
            </a:r>
          </a:p>
          <a:p>
            <a:pPr lvl="1"/>
            <a:r>
              <a:rPr lang="en-GB" dirty="0" smtClean="0"/>
              <a:t>WNs do not interact with it</a:t>
            </a:r>
          </a:p>
          <a:p>
            <a:r>
              <a:rPr lang="en-GB" dirty="0" smtClean="0"/>
              <a:t>Other central services are hosted on the </a:t>
            </a:r>
            <a:r>
              <a:rPr lang="en-GB" dirty="0" err="1" smtClean="0"/>
              <a:t>cmsweb</a:t>
            </a:r>
            <a:r>
              <a:rPr lang="en-GB" dirty="0" smtClean="0"/>
              <a:t> cluster, which works in dual-stack</a:t>
            </a:r>
          </a:p>
          <a:p>
            <a:r>
              <a:rPr lang="en-GB" dirty="0" smtClean="0"/>
              <a:t>Current situation and plans:</a:t>
            </a:r>
          </a:p>
          <a:p>
            <a:pPr lvl="1"/>
            <a:r>
              <a:rPr lang="en-GB" dirty="0" smtClean="0"/>
              <a:t>glideinWMS frontends and factories are dual-stack</a:t>
            </a:r>
          </a:p>
          <a:p>
            <a:pPr lvl="1"/>
            <a:r>
              <a:rPr lang="en-GB" dirty="0" smtClean="0"/>
              <a:t>Only ~11 sites support IPv6</a:t>
            </a:r>
          </a:p>
          <a:p>
            <a:pPr lvl="2"/>
            <a:r>
              <a:rPr lang="en-GB" dirty="0" smtClean="0"/>
              <a:t>No problems seen in monitoring and computing operations</a:t>
            </a:r>
          </a:p>
          <a:p>
            <a:pPr lvl="1"/>
            <a:r>
              <a:rPr lang="en-GB" dirty="0" smtClean="0"/>
              <a:t>CMS has to enable dual-stack on all collectors and </a:t>
            </a:r>
            <a:r>
              <a:rPr lang="en-GB" dirty="0" err="1" smtClean="0"/>
              <a:t>schedd’s</a:t>
            </a:r>
            <a:r>
              <a:rPr lang="en-GB" dirty="0" smtClean="0"/>
              <a:t> by April 2017</a:t>
            </a:r>
          </a:p>
          <a:p>
            <a:pPr lvl="1"/>
            <a:r>
              <a:rPr lang="en-GB" dirty="0" smtClean="0"/>
              <a:t>Sites have to enable dual-stack on their storage by the end of Run2</a:t>
            </a:r>
          </a:p>
          <a:p>
            <a:pPr lvl="1"/>
            <a:r>
              <a:rPr lang="en-GB" dirty="0" smtClean="0"/>
              <a:t>Sites are advised to keep IPv4 as a backup until the end of Run2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793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WM/DM is based on DIRAC, which supports IPv6</a:t>
            </a:r>
          </a:p>
          <a:p>
            <a:r>
              <a:rPr lang="en-GB" dirty="0" smtClean="0"/>
              <a:t>WNs need to access DIRAC central services, storage and optionally one of six VO boxes at Tier-1’s</a:t>
            </a:r>
          </a:p>
          <a:p>
            <a:r>
              <a:rPr lang="en-GB" dirty="0" smtClean="0"/>
              <a:t>Current situation and plans:</a:t>
            </a:r>
          </a:p>
          <a:p>
            <a:pPr lvl="1"/>
            <a:r>
              <a:rPr lang="en-GB" dirty="0" smtClean="0"/>
              <a:t>Only one Tier-1 and one Tier-2D storage system support </a:t>
            </a:r>
            <a:r>
              <a:rPr lang="en-GB" dirty="0" err="1" smtClean="0"/>
              <a:t>LHCb</a:t>
            </a:r>
            <a:r>
              <a:rPr lang="en-GB" dirty="0" smtClean="0"/>
              <a:t> in dual-stack configuration</a:t>
            </a:r>
          </a:p>
          <a:p>
            <a:pPr lvl="1"/>
            <a:r>
              <a:rPr lang="en-GB" dirty="0" smtClean="0"/>
              <a:t>Central services are being moved to dual-stack machines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450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By April </a:t>
            </a: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2017</a:t>
            </a:r>
            <a:endParaRPr lang="en-GB" dirty="0" smtClean="0"/>
          </a:p>
          <a:p>
            <a:pPr lvl="1"/>
            <a:r>
              <a:rPr lang="en-GB" dirty="0" smtClean="0"/>
              <a:t>Sites can provide IPv6-only CPUs if necessary</a:t>
            </a:r>
          </a:p>
          <a:p>
            <a:pPr lvl="1"/>
            <a:r>
              <a:rPr lang="en-GB" dirty="0" smtClean="0"/>
              <a:t>Tier-1’s must provide dual-stack storage access with sufficient performance and reliability</a:t>
            </a:r>
          </a:p>
          <a:p>
            <a:pPr lvl="2"/>
            <a:r>
              <a:rPr lang="en-GB" dirty="0" smtClean="0"/>
              <a:t>At least in a testbed setup</a:t>
            </a:r>
          </a:p>
          <a:p>
            <a:pPr lvl="1"/>
            <a:r>
              <a:rPr lang="en-GB" dirty="0" smtClean="0"/>
              <a:t>Stratum-1 service at CERN must be dual-stack</a:t>
            </a:r>
          </a:p>
          <a:p>
            <a:pPr lvl="1"/>
            <a:r>
              <a:rPr lang="en-GB" dirty="0" smtClean="0"/>
              <a:t>A dedicated ETF infrastructure to test IPv6 services must be available</a:t>
            </a:r>
          </a:p>
          <a:p>
            <a:pPr lvl="1"/>
            <a:r>
              <a:rPr lang="en-GB" dirty="0" smtClean="0"/>
              <a:t>ATLAS and CMS must deploy all services interacting with WNs in dual-stack</a:t>
            </a:r>
          </a:p>
          <a:p>
            <a:pPr lvl="1"/>
            <a:r>
              <a:rPr lang="en-GB" dirty="0" smtClean="0"/>
              <a:t>All the above, without disrupting normal WLCG operations</a:t>
            </a:r>
          </a:p>
          <a:p>
            <a:r>
              <a:rPr lang="en-GB" dirty="0" smtClean="0"/>
              <a:t>By April </a:t>
            </a: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2018</a:t>
            </a:r>
            <a:endParaRPr lang="en-GB" dirty="0" smtClean="0"/>
          </a:p>
          <a:p>
            <a:pPr lvl="1"/>
            <a:r>
              <a:rPr lang="en-GB" dirty="0"/>
              <a:t>Tier-1’s must provide dual-stack storage access in production with increased performance and reliability</a:t>
            </a:r>
          </a:p>
          <a:p>
            <a:pPr lvl="1"/>
            <a:r>
              <a:rPr lang="en-GB" dirty="0" smtClean="0"/>
              <a:t>Tier-1’s must upgrade their Stratum-1 and FTS to dual-stack</a:t>
            </a:r>
          </a:p>
          <a:p>
            <a:pPr lvl="1"/>
            <a:r>
              <a:rPr lang="en-GB" dirty="0" smtClean="0"/>
              <a:t>The official ETF infrastructure must be migrated to dual-stack</a:t>
            </a:r>
          </a:p>
          <a:p>
            <a:pPr lvl="1"/>
            <a:r>
              <a:rPr lang="en-GB" dirty="0" smtClean="0"/>
              <a:t>GOCDB, OIM, GGUS, BDII should be dual-stack</a:t>
            </a:r>
          </a:p>
          <a:p>
            <a:r>
              <a:rPr lang="en-GB" dirty="0" smtClean="0"/>
              <a:t>By end of Run2</a:t>
            </a:r>
          </a:p>
          <a:p>
            <a:pPr lvl="1"/>
            <a:r>
              <a:rPr lang="en-GB" dirty="0" smtClean="0"/>
              <a:t>A large number of sites will have migrated their storage to IPv6</a:t>
            </a:r>
          </a:p>
          <a:p>
            <a:pPr lvl="1"/>
            <a:r>
              <a:rPr lang="en-GB" dirty="0" smtClean="0"/>
              <a:t>The recommendation to keep IPv4 as a backup will be dropped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timeline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707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Sites </a:t>
            </a:r>
            <a:r>
              <a:rPr lang="en-GB" dirty="0">
                <a:solidFill>
                  <a:srgbClr val="FF0000"/>
                </a:solidFill>
              </a:rPr>
              <a:t>can</a:t>
            </a:r>
            <a:r>
              <a:rPr lang="en-GB" dirty="0"/>
              <a:t> provide IPv6-only CPU resources from </a:t>
            </a:r>
            <a:r>
              <a:rPr lang="en-GB" dirty="0">
                <a:solidFill>
                  <a:srgbClr val="FF0000"/>
                </a:solidFill>
              </a:rPr>
              <a:t>April 2017 </a:t>
            </a:r>
            <a:r>
              <a:rPr lang="en-GB" dirty="0" smtClean="0"/>
              <a:t>onwards </a:t>
            </a:r>
            <a:r>
              <a:rPr lang="en-GB" dirty="0">
                <a:solidFill>
                  <a:srgbClr val="FF0000"/>
                </a:solidFill>
              </a:rPr>
              <a:t>if </a:t>
            </a:r>
            <a:r>
              <a:rPr lang="en-GB" dirty="0" smtClean="0">
                <a:solidFill>
                  <a:srgbClr val="FF0000"/>
                </a:solidFill>
              </a:rPr>
              <a:t>necessary</a:t>
            </a:r>
          </a:p>
          <a:p>
            <a:r>
              <a:rPr lang="en-GB" dirty="0"/>
              <a:t>Sites </a:t>
            </a:r>
            <a:r>
              <a:rPr lang="en-GB" dirty="0">
                <a:solidFill>
                  <a:srgbClr val="FF0000"/>
                </a:solidFill>
              </a:rPr>
              <a:t>can</a:t>
            </a:r>
            <a:r>
              <a:rPr lang="en-GB" dirty="0"/>
              <a:t> provide IPv6-only interfaces to their CPU resources, </a:t>
            </a:r>
            <a:r>
              <a:rPr lang="en-GB" dirty="0" smtClean="0">
                <a:solidFill>
                  <a:srgbClr val="FF0000"/>
                </a:solidFill>
              </a:rPr>
              <a:t>if necessary</a:t>
            </a:r>
          </a:p>
          <a:p>
            <a:r>
              <a:rPr lang="en-GB" dirty="0"/>
              <a:t>The VO infrastructure (e.g. central services provided by </a:t>
            </a:r>
            <a:r>
              <a:rPr lang="en-GB" dirty="0" smtClean="0"/>
              <a:t>VOs) </a:t>
            </a:r>
            <a:r>
              <a:rPr lang="en-GB" dirty="0" smtClean="0">
                <a:solidFill>
                  <a:srgbClr val="FF0000"/>
                </a:solidFill>
              </a:rPr>
              <a:t>must</a:t>
            </a:r>
            <a:r>
              <a:rPr lang="en-GB" dirty="0" smtClean="0"/>
              <a:t> </a:t>
            </a:r>
            <a:r>
              <a:rPr lang="en-GB" dirty="0"/>
              <a:t>provide an </a:t>
            </a:r>
            <a:r>
              <a:rPr lang="en-GB" dirty="0">
                <a:solidFill>
                  <a:srgbClr val="FF0000"/>
                </a:solidFill>
              </a:rPr>
              <a:t>equal</a:t>
            </a:r>
            <a:r>
              <a:rPr lang="en-GB" dirty="0"/>
              <a:t> quality of service to both IPv4 and </a:t>
            </a:r>
            <a:r>
              <a:rPr lang="en-GB" dirty="0" smtClean="0"/>
              <a:t>IPv6 resources</a:t>
            </a:r>
          </a:p>
          <a:p>
            <a:r>
              <a:rPr lang="en-GB" dirty="0"/>
              <a:t>Any site wishing to deploy IPv6-only CPU should contact the </a:t>
            </a:r>
            <a:r>
              <a:rPr lang="en-GB" dirty="0" err="1"/>
              <a:t>HEPiX</a:t>
            </a:r>
            <a:r>
              <a:rPr lang="en-GB" dirty="0"/>
              <a:t> IPv6 working group to discuss detailed </a:t>
            </a:r>
            <a:r>
              <a:rPr lang="en-GB" dirty="0" smtClean="0"/>
              <a:t>plans</a:t>
            </a:r>
          </a:p>
          <a:p>
            <a:r>
              <a:rPr lang="en-GB" dirty="0"/>
              <a:t>By </a:t>
            </a:r>
            <a:r>
              <a:rPr lang="en-GB" dirty="0">
                <a:solidFill>
                  <a:srgbClr val="FF0000"/>
                </a:solidFill>
              </a:rPr>
              <a:t>April 2018 </a:t>
            </a:r>
            <a:r>
              <a:rPr lang="en-GB" dirty="0"/>
              <a:t>it should be possible to deploy IPv6-only CPU with relative </a:t>
            </a:r>
            <a:r>
              <a:rPr lang="en-GB" dirty="0" smtClean="0"/>
              <a:t>ease</a:t>
            </a:r>
          </a:p>
          <a:p>
            <a:r>
              <a:rPr lang="en-GB" dirty="0"/>
              <a:t>By the </a:t>
            </a:r>
            <a:r>
              <a:rPr lang="en-GB" dirty="0">
                <a:solidFill>
                  <a:srgbClr val="FF0000"/>
                </a:solidFill>
              </a:rPr>
              <a:t>end of Run II </a:t>
            </a:r>
            <a:r>
              <a:rPr lang="en-GB" dirty="0"/>
              <a:t>enough sites should have upgraded their </a:t>
            </a:r>
            <a:r>
              <a:rPr lang="en-GB" dirty="0">
                <a:solidFill>
                  <a:srgbClr val="FF0000"/>
                </a:solidFill>
              </a:rPr>
              <a:t>storage</a:t>
            </a:r>
            <a:r>
              <a:rPr lang="en-GB" dirty="0"/>
              <a:t> to dual stack to allow almost complete data availability over IPv6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Executive 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79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IPv6 requirements of the experiments have been discussed at the last GDB</a:t>
            </a:r>
          </a:p>
          <a:p>
            <a:r>
              <a:rPr lang="en-GB" dirty="0" smtClean="0"/>
              <a:t>A document has been prepared and almost finalised</a:t>
            </a:r>
          </a:p>
          <a:p>
            <a:pPr lvl="1"/>
            <a:r>
              <a:rPr lang="en-GB" dirty="0" smtClean="0"/>
              <a:t>To be submitted at the July MB</a:t>
            </a:r>
            <a:endParaRPr lang="en-GB" dirty="0" smtClean="0"/>
          </a:p>
          <a:p>
            <a:r>
              <a:rPr lang="en-GB" dirty="0" smtClean="0"/>
              <a:t>A summary is presented here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89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Exhaustion of IPv4 address space</a:t>
            </a:r>
          </a:p>
          <a:p>
            <a:pPr lvl="1"/>
            <a:r>
              <a:rPr lang="en-GB" dirty="0" smtClean="0"/>
              <a:t>A real problem at some smaller sites</a:t>
            </a:r>
          </a:p>
          <a:p>
            <a:r>
              <a:rPr lang="en-GB" dirty="0" smtClean="0"/>
              <a:t>Some cloud providers may provide only (or charge less for) IPv6-only resources</a:t>
            </a:r>
          </a:p>
          <a:p>
            <a:r>
              <a:rPr lang="en-GB" dirty="0" smtClean="0"/>
              <a:t>Opportunistic resources may be IPv6-only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26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Eventually, replace IPv4 with IPv6 (for all Internet)!</a:t>
            </a:r>
          </a:p>
          <a:p>
            <a:r>
              <a:rPr lang="en-GB" dirty="0" smtClean="0"/>
              <a:t>Allow WLCG sites to deploy IPv6-only CPUs</a:t>
            </a:r>
          </a:p>
          <a:p>
            <a:r>
              <a:rPr lang="en-GB" dirty="0" smtClean="0"/>
              <a:t>Provide an upgrade path for sites to plan</a:t>
            </a:r>
          </a:p>
          <a:p>
            <a:pPr lvl="1"/>
            <a:r>
              <a:rPr lang="en-GB" dirty="0" smtClean="0"/>
              <a:t>Ideally, minimise the need of dual-stack with respect to </a:t>
            </a:r>
            <a:r>
              <a:rPr lang="en-GB" dirty="0" smtClean="0"/>
              <a:t>IPv6-only, </a:t>
            </a:r>
            <a:r>
              <a:rPr lang="en-GB" dirty="0" smtClean="0"/>
              <a:t>given the constraints</a:t>
            </a:r>
          </a:p>
          <a:p>
            <a:r>
              <a:rPr lang="en-GB" dirty="0" smtClean="0"/>
              <a:t>Consequently, make all VO and Grid services contacted by WNs dual stack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Storage</a:t>
            </a:r>
          </a:p>
          <a:p>
            <a:pPr lvl="1"/>
            <a:r>
              <a:rPr lang="en-GB" dirty="0" smtClean="0"/>
              <a:t>Central services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22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short, </a:t>
            </a:r>
            <a:r>
              <a:rPr lang="en-GB" dirty="0" smtClean="0">
                <a:solidFill>
                  <a:srgbClr val="FF0000"/>
                </a:solidFill>
              </a:rPr>
              <a:t>yes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/>
              <a:t>HTCondor</a:t>
            </a:r>
            <a:r>
              <a:rPr lang="en-GB" dirty="0" smtClean="0"/>
              <a:t> </a:t>
            </a:r>
            <a:r>
              <a:rPr lang="en-GB" dirty="0"/>
              <a:t>fully </a:t>
            </a:r>
            <a:r>
              <a:rPr lang="en-GB" dirty="0" smtClean="0"/>
              <a:t>supports </a:t>
            </a:r>
            <a:r>
              <a:rPr lang="en-GB" dirty="0"/>
              <a:t>IPv6</a:t>
            </a:r>
            <a:endParaRPr lang="en-GB" dirty="0" smtClean="0"/>
          </a:p>
          <a:p>
            <a:r>
              <a:rPr lang="en-GB" dirty="0" smtClean="0"/>
              <a:t>CEs do</a:t>
            </a:r>
          </a:p>
          <a:p>
            <a:pPr lvl="1"/>
            <a:r>
              <a:rPr lang="en-GB" dirty="0" smtClean="0"/>
              <a:t>CREAM, ARC-CE, </a:t>
            </a:r>
            <a:r>
              <a:rPr lang="en-GB" dirty="0" err="1" smtClean="0"/>
              <a:t>HTCondor</a:t>
            </a:r>
            <a:r>
              <a:rPr lang="en-GB" dirty="0" smtClean="0"/>
              <a:t>-CE</a:t>
            </a:r>
          </a:p>
          <a:p>
            <a:pPr lvl="2"/>
            <a:r>
              <a:rPr lang="en-GB" dirty="0" smtClean="0"/>
              <a:t>But still some problems with CREAM client, critical for </a:t>
            </a:r>
            <a:r>
              <a:rPr lang="en-GB" dirty="0" err="1" smtClean="0"/>
              <a:t>LHCb</a:t>
            </a:r>
            <a:r>
              <a:rPr lang="en-GB" dirty="0" smtClean="0"/>
              <a:t> and ALICE</a:t>
            </a:r>
          </a:p>
          <a:p>
            <a:r>
              <a:rPr lang="en-GB" dirty="0" err="1"/>
              <a:t>xrootd</a:t>
            </a:r>
            <a:r>
              <a:rPr lang="en-GB" dirty="0"/>
              <a:t> </a:t>
            </a:r>
            <a:r>
              <a:rPr lang="en-GB" dirty="0" smtClean="0"/>
              <a:t>4, </a:t>
            </a:r>
            <a:r>
              <a:rPr lang="en-GB" dirty="0" err="1" smtClean="0"/>
              <a:t>GridFTP</a:t>
            </a:r>
            <a:r>
              <a:rPr lang="en-GB" dirty="0" smtClean="0"/>
              <a:t>, HTTP(s) do</a:t>
            </a:r>
            <a:endParaRPr lang="en-GB" dirty="0"/>
          </a:p>
          <a:p>
            <a:pPr lvl="1"/>
            <a:r>
              <a:rPr lang="en-GB" dirty="0" err="1"/>
              <a:t>Xrootd</a:t>
            </a:r>
            <a:r>
              <a:rPr lang="en-GB" dirty="0"/>
              <a:t> storage and </a:t>
            </a:r>
            <a:r>
              <a:rPr lang="en-GB" dirty="0" smtClean="0"/>
              <a:t>redirection, </a:t>
            </a:r>
            <a:r>
              <a:rPr lang="en-GB" dirty="0" err="1" smtClean="0"/>
              <a:t>GridFTP</a:t>
            </a:r>
            <a:r>
              <a:rPr lang="en-GB" dirty="0" smtClean="0"/>
              <a:t>-only storage</a:t>
            </a:r>
            <a:endParaRPr lang="en-GB" dirty="0"/>
          </a:p>
          <a:p>
            <a:r>
              <a:rPr lang="en-GB" dirty="0" smtClean="0"/>
              <a:t>Most storage systems (</a:t>
            </a:r>
            <a:r>
              <a:rPr lang="en-GB" dirty="0" err="1" smtClean="0"/>
              <a:t>dCache</a:t>
            </a:r>
            <a:r>
              <a:rPr lang="en-GB" dirty="0" smtClean="0"/>
              <a:t>, DPM, </a:t>
            </a:r>
            <a:r>
              <a:rPr lang="en-GB" dirty="0" err="1" smtClean="0"/>
              <a:t>StoRM</a:t>
            </a:r>
            <a:r>
              <a:rPr lang="en-GB" dirty="0" smtClean="0"/>
              <a:t>, …) do</a:t>
            </a:r>
          </a:p>
          <a:p>
            <a:pPr lvl="1"/>
            <a:r>
              <a:rPr lang="en-GB" dirty="0" smtClean="0"/>
              <a:t>CASTOR does not (and never will) but possible to provide a “gateway” service via </a:t>
            </a:r>
            <a:r>
              <a:rPr lang="en-GB" dirty="0" err="1" smtClean="0"/>
              <a:t>xrootd</a:t>
            </a:r>
            <a:r>
              <a:rPr lang="en-GB" dirty="0" smtClean="0"/>
              <a:t>/</a:t>
            </a:r>
            <a:r>
              <a:rPr lang="en-GB" dirty="0" err="1" smtClean="0"/>
              <a:t>GridFTP</a:t>
            </a:r>
            <a:r>
              <a:rPr lang="en-GB" dirty="0" smtClean="0"/>
              <a:t> if needed</a:t>
            </a:r>
            <a:endParaRPr lang="en-GB" dirty="0" smtClean="0"/>
          </a:p>
          <a:p>
            <a:pPr lvl="1"/>
            <a:r>
              <a:rPr lang="en-GB" dirty="0" smtClean="0"/>
              <a:t>EOS </a:t>
            </a:r>
            <a:r>
              <a:rPr lang="en-GB" dirty="0" smtClean="0"/>
              <a:t>does, </a:t>
            </a:r>
            <a:r>
              <a:rPr lang="en-GB" dirty="0" smtClean="0"/>
              <a:t>in versions using </a:t>
            </a:r>
            <a:r>
              <a:rPr lang="en-GB" dirty="0" smtClean="0"/>
              <a:t>xrootd4</a:t>
            </a:r>
            <a:endParaRPr lang="en-GB" dirty="0" smtClean="0"/>
          </a:p>
          <a:p>
            <a:r>
              <a:rPr lang="en-GB" dirty="0" smtClean="0"/>
              <a:t>All central Grid services do</a:t>
            </a:r>
          </a:p>
          <a:p>
            <a:pPr lvl="1"/>
            <a:r>
              <a:rPr lang="en-GB" dirty="0" err="1" smtClean="0"/>
              <a:t>MyProxy</a:t>
            </a:r>
            <a:r>
              <a:rPr lang="en-GB" dirty="0" smtClean="0"/>
              <a:t>, VOMS, FTS, CVMFS, BDII, Frontier, …</a:t>
            </a:r>
          </a:p>
          <a:p>
            <a:pPr lvl="1"/>
            <a:r>
              <a:rPr lang="en-GB" dirty="0" smtClean="0"/>
              <a:t>Although often not yet deployed in dual-stack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the middleware ready?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052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IPv6-only WNs if needed</a:t>
            </a:r>
          </a:p>
          <a:p>
            <a:pPr lvl="1"/>
            <a:r>
              <a:rPr lang="en-GB" dirty="0" smtClean="0"/>
              <a:t>Dual-stack would not address the address exhaustion issue!</a:t>
            </a:r>
          </a:p>
          <a:p>
            <a:r>
              <a:rPr lang="en-GB" dirty="0" smtClean="0"/>
              <a:t>IPv6-enabled CEs</a:t>
            </a:r>
          </a:p>
          <a:p>
            <a:pPr lvl="1"/>
            <a:r>
              <a:rPr lang="en-GB" dirty="0" smtClean="0"/>
              <a:t>IPv4 irrelevant if VO workload management supports IPv6</a:t>
            </a:r>
          </a:p>
          <a:p>
            <a:r>
              <a:rPr lang="en-GB" dirty="0" smtClean="0"/>
              <a:t>Dual-stack storage</a:t>
            </a:r>
          </a:p>
          <a:p>
            <a:pPr lvl="1"/>
            <a:r>
              <a:rPr lang="en-GB" dirty="0" smtClean="0"/>
              <a:t>To support all CPU resources doing remote access and transfers to/from all sites</a:t>
            </a:r>
          </a:p>
          <a:p>
            <a:r>
              <a:rPr lang="en-GB" dirty="0" smtClean="0"/>
              <a:t>IPv6-enabled Squid caches</a:t>
            </a:r>
          </a:p>
          <a:p>
            <a:pPr lvl="1"/>
            <a:r>
              <a:rPr lang="en-GB" dirty="0" smtClean="0"/>
              <a:t>IPv4 desirable if not all Stratum-1’s support IPv6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this mean for a site?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8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14399" y="914402"/>
            <a:ext cx="10989733" cy="347133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Deploy IPv6 on the network infrastructure</a:t>
            </a:r>
          </a:p>
          <a:p>
            <a:r>
              <a:rPr lang="en-GB" dirty="0" smtClean="0"/>
              <a:t>Deploy a dual-stack </a:t>
            </a:r>
            <a:r>
              <a:rPr lang="en-GB" dirty="0" err="1" smtClean="0"/>
              <a:t>perfSONAR</a:t>
            </a:r>
            <a:r>
              <a:rPr lang="en-GB" dirty="0" smtClean="0"/>
              <a:t> instance</a:t>
            </a:r>
          </a:p>
          <a:p>
            <a:r>
              <a:rPr lang="en-GB" dirty="0" smtClean="0"/>
              <a:t>Make storage dual-stack</a:t>
            </a:r>
          </a:p>
          <a:p>
            <a:pPr lvl="1"/>
            <a:r>
              <a:rPr lang="en-GB" dirty="0" smtClean="0"/>
              <a:t>Applies to all sites, for the sake of allowing others to remotely access data via IPv6</a:t>
            </a:r>
          </a:p>
          <a:p>
            <a:r>
              <a:rPr lang="en-GB" dirty="0" smtClean="0"/>
              <a:t>Make all local services dual stack</a:t>
            </a:r>
          </a:p>
          <a:p>
            <a:pPr lvl="1"/>
            <a:r>
              <a:rPr lang="en-GB" dirty="0" smtClean="0"/>
              <a:t>In some cases (see batch system) may not be </a:t>
            </a:r>
            <a:r>
              <a:rPr lang="en-GB" dirty="0" smtClean="0"/>
              <a:t>possible, e.g. only IPv4 is supported</a:t>
            </a:r>
          </a:p>
          <a:p>
            <a:pPr lvl="1"/>
            <a:r>
              <a:rPr lang="en-GB" dirty="0" smtClean="0"/>
              <a:t>Eventually it should not be necessary, e.g. IPv4 could be decommissioned</a:t>
            </a:r>
            <a:endParaRPr lang="en-GB" dirty="0" smtClean="0"/>
          </a:p>
          <a:p>
            <a:r>
              <a:rPr lang="en-GB" dirty="0" smtClean="0"/>
              <a:t>Make all WNs IPv6-only</a:t>
            </a:r>
          </a:p>
          <a:p>
            <a:pPr lvl="1"/>
            <a:r>
              <a:rPr lang="en-GB" dirty="0" smtClean="0"/>
              <a:t>Allow for a “grace period” during which IPv4 is kept as backup</a:t>
            </a:r>
          </a:p>
          <a:p>
            <a:pPr lvl="1"/>
            <a:r>
              <a:rPr lang="en-GB" dirty="0" smtClean="0"/>
              <a:t>Use IPv4 private addresses if needed (e.g. by batch system)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migration path for a site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333" y="4315893"/>
            <a:ext cx="5945628" cy="254210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59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Extremely important as they provide access to, and </a:t>
            </a:r>
            <a:r>
              <a:rPr lang="en-GB" dirty="0" smtClean="0"/>
              <a:t>distribute, </a:t>
            </a:r>
            <a:r>
              <a:rPr lang="en-GB" dirty="0" smtClean="0"/>
              <a:t>a lot of data</a:t>
            </a:r>
          </a:p>
          <a:p>
            <a:r>
              <a:rPr lang="en-GB" dirty="0" smtClean="0"/>
              <a:t>They run several central Grid and VO services</a:t>
            </a:r>
          </a:p>
          <a:p>
            <a:pPr lvl="1"/>
            <a:r>
              <a:rPr lang="en-GB" dirty="0" smtClean="0"/>
              <a:t>FTS, Frontier, Stratum-0/1, VOMS, </a:t>
            </a:r>
            <a:r>
              <a:rPr lang="en-GB" dirty="0" err="1" smtClean="0"/>
              <a:t>MyProxy</a:t>
            </a:r>
            <a:r>
              <a:rPr lang="en-GB" dirty="0" smtClean="0"/>
              <a:t>, WM/DM services, ETF, Dashboard monitoring…</a:t>
            </a:r>
          </a:p>
          <a:p>
            <a:r>
              <a:rPr lang="en-GB" dirty="0" smtClean="0"/>
              <a:t>Therefore, critical to make services dual-stack</a:t>
            </a:r>
          </a:p>
          <a:p>
            <a:pPr lvl="1"/>
            <a:r>
              <a:rPr lang="en-GB" dirty="0" smtClean="0"/>
              <a:t>Even if availability of IPv4 addresses is not an issue at the site</a:t>
            </a:r>
          </a:p>
          <a:p>
            <a:r>
              <a:rPr lang="en-GB" dirty="0" smtClean="0"/>
              <a:t>Storage performance and reliability should not depend on the IP protocol version used. Proposed targets:</a:t>
            </a:r>
          </a:p>
          <a:p>
            <a:pPr lvl="1"/>
            <a:r>
              <a:rPr lang="en-GB" dirty="0" smtClean="0"/>
              <a:t>At least</a:t>
            </a:r>
            <a:r>
              <a:rPr lang="en-GB" dirty="0" smtClean="0"/>
              <a:t> </a:t>
            </a:r>
            <a:r>
              <a:rPr lang="en-GB" dirty="0" smtClean="0"/>
              <a:t>1Gb/s and 90% availability by April 2017</a:t>
            </a:r>
          </a:p>
          <a:p>
            <a:pPr lvl="1"/>
            <a:r>
              <a:rPr lang="en-GB" dirty="0" smtClean="0"/>
              <a:t>At least</a:t>
            </a:r>
            <a:r>
              <a:rPr lang="en-GB" dirty="0" smtClean="0"/>
              <a:t> </a:t>
            </a:r>
            <a:r>
              <a:rPr lang="en-GB" dirty="0" smtClean="0"/>
              <a:t>10 Gb/s and 95% availability by April 2018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Tier-0/1 sites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077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Tier-1 status and plans</a:t>
            </a:r>
            <a:endParaRPr lang="en-GB" dirty="0"/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103" y="1016000"/>
            <a:ext cx="7500580" cy="5659737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5511-9C76-434D-B76B-089D1E636E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32797"/>
      </p:ext>
    </p:extLst>
  </p:cSld>
  <p:clrMapOvr>
    <a:masterClrMapping/>
  </p:clrMapOvr>
</p:sld>
</file>

<file path=ppt/theme/theme1.xml><?xml version="1.0" encoding="utf-8"?>
<a:theme xmlns:a="http://schemas.openxmlformats.org/drawingml/2006/main" name="WLCG-powerpoint-template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00CB3280-197B-4F95-BC31-F88DC81D661F}"/>
    </a:ext>
  </a:extLst>
</a:theme>
</file>

<file path=ppt/theme/theme3.xml><?xml version="1.0" encoding="utf-8"?>
<a:theme xmlns:a="http://schemas.openxmlformats.org/drawingml/2006/main" name="WLCG-powerpoint-template_low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272</TotalTime>
  <Words>1086</Words>
  <Application>Microsoft Office PowerPoint</Application>
  <PresentationFormat>Widescreen</PresentationFormat>
  <Paragraphs>142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Candara</vt:lpstr>
      <vt:lpstr>WLCG-powerpoint-template_2013</vt:lpstr>
      <vt:lpstr>Custom Design</vt:lpstr>
      <vt:lpstr>WLCG-powerpoint-template_lowres</vt:lpstr>
      <vt:lpstr>1_Custom Design</vt:lpstr>
      <vt:lpstr>WLCG IPv6 deployment strategy</vt:lpstr>
      <vt:lpstr>Introduction</vt:lpstr>
      <vt:lpstr>Motivations</vt:lpstr>
      <vt:lpstr>Goals</vt:lpstr>
      <vt:lpstr>Is the middleware ready?</vt:lpstr>
      <vt:lpstr>What does this mean for a site?</vt:lpstr>
      <vt:lpstr>Typical migration path for a site</vt:lpstr>
      <vt:lpstr>Role of Tier-0/1 sites</vt:lpstr>
      <vt:lpstr>Tier-1 status and plans</vt:lpstr>
      <vt:lpstr>ALICE status</vt:lpstr>
      <vt:lpstr>ATLAS status</vt:lpstr>
      <vt:lpstr>CMS status</vt:lpstr>
      <vt:lpstr>LHCb status</vt:lpstr>
      <vt:lpstr>Proposed timeline</vt:lpstr>
      <vt:lpstr>Executive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Sciaba</dc:creator>
  <cp:lastModifiedBy>Andrea Sciaba</cp:lastModifiedBy>
  <cp:revision>44</cp:revision>
  <dcterms:created xsi:type="dcterms:W3CDTF">2016-07-06T12:26:21Z</dcterms:created>
  <dcterms:modified xsi:type="dcterms:W3CDTF">2016-07-07T12:26:00Z</dcterms:modified>
</cp:coreProperties>
</file>