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trictFirstAndLastChars="0" saveSubsetFonts="1">
  <p:sldMasterIdLst>
    <p:sldMasterId id="2147483648" r:id="rId1"/>
    <p:sldMasterId id="2147483662" r:id="rId2"/>
  </p:sldMasterIdLst>
  <p:notesMasterIdLst>
    <p:notesMasterId r:id="rId36"/>
  </p:notesMasterIdLst>
  <p:handoutMasterIdLst>
    <p:handoutMasterId r:id="rId37"/>
  </p:handoutMasterIdLst>
  <p:sldIdLst>
    <p:sldId id="619" r:id="rId3"/>
    <p:sldId id="620" r:id="rId4"/>
    <p:sldId id="860" r:id="rId5"/>
    <p:sldId id="862" r:id="rId6"/>
    <p:sldId id="861" r:id="rId7"/>
    <p:sldId id="863" r:id="rId8"/>
    <p:sldId id="879" r:id="rId9"/>
    <p:sldId id="881" r:id="rId10"/>
    <p:sldId id="886" r:id="rId11"/>
    <p:sldId id="887" r:id="rId12"/>
    <p:sldId id="874" r:id="rId13"/>
    <p:sldId id="893" r:id="rId14"/>
    <p:sldId id="895" r:id="rId15"/>
    <p:sldId id="894" r:id="rId16"/>
    <p:sldId id="880" r:id="rId17"/>
    <p:sldId id="800" r:id="rId18"/>
    <p:sldId id="878" r:id="rId19"/>
    <p:sldId id="896" r:id="rId20"/>
    <p:sldId id="897" r:id="rId21"/>
    <p:sldId id="865" r:id="rId22"/>
    <p:sldId id="866" r:id="rId23"/>
    <p:sldId id="873" r:id="rId24"/>
    <p:sldId id="872" r:id="rId25"/>
    <p:sldId id="867" r:id="rId26"/>
    <p:sldId id="870" r:id="rId27"/>
    <p:sldId id="877" r:id="rId28"/>
    <p:sldId id="868" r:id="rId29"/>
    <p:sldId id="869" r:id="rId30"/>
    <p:sldId id="876" r:id="rId31"/>
    <p:sldId id="885" r:id="rId32"/>
    <p:sldId id="853" r:id="rId33"/>
    <p:sldId id="724" r:id="rId34"/>
    <p:sldId id="726" r:id="rId35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50000"/>
      </a:spcBef>
      <a:spcAft>
        <a:spcPct val="0"/>
      </a:spcAft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3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>
          <p15:clr>
            <a:srgbClr val="A4A3A4"/>
          </p15:clr>
        </p15:guide>
        <p15:guide id="2" orient="horz" pos="816" userDrawn="1">
          <p15:clr>
            <a:srgbClr val="A4A3A4"/>
          </p15:clr>
        </p15:guide>
        <p15:guide id="5" pos="3120" userDrawn="1">
          <p15:clr>
            <a:srgbClr val="A4A3A4"/>
          </p15:clr>
        </p15:guide>
        <p15:guide id="6" pos="288" userDrawn="1">
          <p15:clr>
            <a:srgbClr val="A4A3A4"/>
          </p15:clr>
        </p15:guide>
        <p15:guide id="8" pos="59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0D8E8"/>
    <a:srgbClr val="C0504D"/>
    <a:srgbClr val="0000FF"/>
    <a:srgbClr val="1F497D"/>
    <a:srgbClr val="00C8C8"/>
    <a:srgbClr val="E9EDF4"/>
    <a:srgbClr val="5781BB"/>
    <a:srgbClr val="CA8CBA"/>
    <a:srgbClr val="C31696"/>
    <a:srgbClr val="3F7D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609" autoAdjust="0"/>
    <p:restoredTop sz="96305" autoAdjust="0"/>
  </p:normalViewPr>
  <p:slideViewPr>
    <p:cSldViewPr>
      <p:cViewPr>
        <p:scale>
          <a:sx n="75" d="100"/>
          <a:sy n="75" d="100"/>
        </p:scale>
        <p:origin x="1518" y="816"/>
      </p:cViewPr>
      <p:guideLst>
        <p:guide orient="horz"/>
        <p:guide orient="horz" pos="816"/>
        <p:guide pos="3120"/>
        <p:guide pos="288"/>
        <p:guide pos="59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4" d="100"/>
          <a:sy n="74" d="100"/>
        </p:scale>
        <p:origin x="-2334" y="-96"/>
      </p:cViewPr>
      <p:guideLst>
        <p:guide orient="horz" pos="3126"/>
        <p:guide pos="214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660" y="7"/>
            <a:ext cx="2924658" cy="461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ctr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03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660" y="9444553"/>
            <a:ext cx="2924658" cy="45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85179" tIns="42590" rIns="85179" bIns="42590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295DDF75-4B78-42A7-A7F3-A2F25A7BB7D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076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908" y="1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09613" y="746125"/>
            <a:ext cx="5387975" cy="3730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143" y="4714221"/>
            <a:ext cx="4985395" cy="4467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Klicken Sie, um die Textformatierung des Masters zu bearbeiten.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4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l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908" y="9431657"/>
            <a:ext cx="2945768" cy="496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5039" tIns="42521" rIns="85039" bIns="42521" numCol="1" anchor="b" anchorCtr="0" compatLnSpc="1">
            <a:prstTxWarp prst="textNoShape">
              <a:avLst/>
            </a:prstTxWarp>
          </a:bodyPr>
          <a:lstStyle>
            <a:lvl1pPr algn="r" defTabSz="851640">
              <a:spcBef>
                <a:spcPct val="0"/>
              </a:spcBef>
              <a:defRPr sz="1100"/>
            </a:lvl1pPr>
          </a:lstStyle>
          <a:p>
            <a:pPr>
              <a:defRPr/>
            </a:pPr>
            <a:fld id="{C38E55B4-A633-4C51-AE8F-B8C1C12B8FA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1291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5087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649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6786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4088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1850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682857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15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0628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76747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84767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98624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7745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3141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18289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34468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67655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08868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62717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56839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889196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46392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1047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6211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806955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71955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3625178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480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8964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673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441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0102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0339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8025" y="744538"/>
            <a:ext cx="5381625" cy="37258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4713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58025" y="609600"/>
            <a:ext cx="210502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0" y="609600"/>
            <a:ext cx="6162675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964" y="1892808"/>
            <a:ext cx="944372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19556" y="2398059"/>
            <a:ext cx="9426594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rgbClr val="FFFFFF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19556" y="4474882"/>
            <a:ext cx="9426594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20134" y="6373168"/>
            <a:ext cx="4772516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0857" y="326212"/>
            <a:ext cx="2480903" cy="12936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351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-presentation-small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654" y="6167438"/>
            <a:ext cx="584729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liu_ppt-03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134" y="274638"/>
            <a:ext cx="670719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480" y="274638"/>
            <a:ext cx="8628940" cy="747654"/>
          </a:xfrm>
        </p:spPr>
        <p:txBody>
          <a:bodyPr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7" name="Slide Number Placeholder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150326" y="6435710"/>
            <a:ext cx="416165" cy="258635"/>
          </a:xfrm>
          <a:prstGeom prst="rect">
            <a:avLst/>
          </a:prstGeom>
          <a:ln/>
        </p:spPr>
        <p:txBody>
          <a:bodyPr/>
          <a:lstStyle>
            <a:lvl1pPr>
              <a:defRPr sz="1200">
                <a:latin typeface="Arial"/>
                <a:cs typeface="Arial"/>
              </a:defRPr>
            </a:lvl1pPr>
          </a:lstStyle>
          <a:p>
            <a:pPr>
              <a:defRPr/>
            </a:pPr>
            <a:fld id="{785A9173-EAC6-4993-840D-0E86289B768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18929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63106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5288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950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20133" y="1255060"/>
            <a:ext cx="9493287" cy="474569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437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584DA5-4842-45AF-9E5B-2EAAD25032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9023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3D663E-F9AD-49D1-9A63-B7C851D190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052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A56C19-9EB7-4512-8E87-16C56853BF4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62288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3246C9-FBD8-4C3F-80DB-DDFC6FB179F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2862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E051D-0C19-4E1B-8DA2-3088B1C48F8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2454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115596-EACE-4D96-B24C-61DA811E72B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98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2995E-7FF4-417C-8F40-32FB9F87E27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6215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3B615-C91D-4160-B6CC-2FE210C8D6B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7128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93AC1-DEC4-45F1-87B5-21233B4E5E0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67395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9980FA-8E83-44DA-8BD7-A4A9A4C469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4/7/2016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580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9" name="Picture 8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ern logo - Open presentation">
    <p:bg>
      <p:bgPr>
        <a:blipFill rotWithShape="1">
          <a:blip r:embed="rId2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53313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3/21/2014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prstClr val="black">
                    <a:tint val="75000"/>
                  </a:prstClr>
                </a:solidFill>
              </a:rPr>
              <a:t>Damien Perrelet BE-RF-FB CERN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01949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295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981200"/>
            <a:ext cx="413385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2" name="Picture 11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8" name="Picture 7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7" name="Picture 6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1" name="Picture 10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42950" y="609600"/>
            <a:ext cx="842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Hier klicken, um Master-Titelformat zu bearbeiten.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42950" y="1981200"/>
            <a:ext cx="8420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klicken</a:t>
            </a:r>
            <a:r>
              <a:rPr lang="en-US" dirty="0" smtClean="0"/>
              <a:t>, um Master-</a:t>
            </a:r>
            <a:r>
              <a:rPr lang="en-US" dirty="0" err="1" smtClean="0"/>
              <a:t>Textformat</a:t>
            </a:r>
            <a:r>
              <a:rPr lang="en-US" dirty="0" smtClean="0"/>
              <a:t> </a:t>
            </a: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bearbeiten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Zweite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2"/>
            <a:r>
              <a:rPr lang="en-US" dirty="0" err="1" smtClean="0"/>
              <a:t>Dritte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3"/>
            <a:r>
              <a:rPr lang="en-US" dirty="0" err="1" smtClean="0"/>
              <a:t>Vierte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  <a:p>
            <a:pPr lvl="4"/>
            <a:r>
              <a:rPr lang="en-US" dirty="0" err="1" smtClean="0"/>
              <a:t>Fünfte</a:t>
            </a:r>
            <a:r>
              <a:rPr lang="en-US" dirty="0" smtClean="0"/>
              <a:t> </a:t>
            </a:r>
            <a:r>
              <a:rPr lang="en-US" dirty="0" err="1" smtClean="0"/>
              <a:t>Ebene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248400"/>
            <a:ext cx="2063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8400"/>
            <a:ext cx="3136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pPr>
              <a:defRPr/>
            </a:pPr>
            <a:endParaRPr lang="en-US"/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  <p:sp>
        <p:nvSpPr>
          <p:cNvPr id="9" name="Slide Number Placeholder 5"/>
          <p:cNvSpPr txBox="1">
            <a:spLocks/>
          </p:cNvSpPr>
          <p:nvPr userDrawn="1"/>
        </p:nvSpPr>
        <p:spPr bwMode="auto">
          <a:xfrm>
            <a:off x="7594600" y="1"/>
            <a:ext cx="2311400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r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fld id="{80312B61-8FBB-43B8-A6DD-B3B75C37806A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78" r:id="rId14"/>
    <p:sldLayoutId id="2147483679" r:id="rId15"/>
    <p:sldLayoutId id="2147483680" r:id="rId16"/>
    <p:sldLayoutId id="2147483681" r:id="rId17"/>
    <p:sldLayoutId id="2147483682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D2E97337-0ABD-4724-9121-FDB78380D8EF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4/7/2016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80312B61-8FBB-43B8-A6DD-B3B75C37806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7594600" y="1"/>
            <a:ext cx="2311400" cy="26064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Constantia" pitchFamily="18" charset="0"/>
                <a:ea typeface="+mn-ea"/>
                <a:cs typeface="+mn-cs"/>
              </a:defRPr>
            </a:lvl1pPr>
            <a:lvl2pPr marL="4572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ctr" rtl="0" eaLnBrk="0" fontAlgn="base" hangingPunct="0">
              <a:spcBef>
                <a:spcPct val="50000"/>
              </a:spcBef>
              <a:spcAft>
                <a:spcPct val="0"/>
              </a:spcAft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3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algn="r"/>
            <a:fld id="{80312B61-8FBB-43B8-A6DD-B3B75C37806A}" type="slidenum">
              <a:rPr lang="en-US" sz="1400" smtClean="0">
                <a:solidFill>
                  <a:prstClr val="black"/>
                </a:solidFill>
              </a:rPr>
              <a:pPr algn="r"/>
              <a:t>‹#›</a:t>
            </a:fld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8966" y="6167827"/>
            <a:ext cx="584454" cy="533400"/>
          </a:xfrm>
          <a:prstGeom prst="rect">
            <a:avLst/>
          </a:prstGeom>
        </p:spPr>
      </p:pic>
      <p:pic>
        <p:nvPicPr>
          <p:cNvPr id="12" name="Picture 11" descr="liu_ppt-03.jpg"/>
          <p:cNvPicPr>
            <a:picLocks noChangeAspect="1"/>
          </p:cNvPicPr>
          <p:nvPr userDrawn="1"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393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6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3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6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7" Type="http://schemas.openxmlformats.org/officeDocument/2006/relationships/image" Target="../media/image14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3.png"/><Relationship Id="rId5" Type="http://schemas.openxmlformats.org/officeDocument/2006/relationships/image" Target="../media/image12.emf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5816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Space charge, large </a:t>
            </a:r>
            <a:r>
              <a:rPr lang="en-GB" sz="3200" b="1" dirty="0" smtClean="0">
                <a:solidFill>
                  <a:srgbClr val="1F497D"/>
                </a:solidFill>
                <a:latin typeface="Symbol" panose="05050102010706020507" pitchFamily="18" charset="2"/>
              </a:rPr>
              <a:t>e</a:t>
            </a:r>
            <a:r>
              <a:rPr lang="en-GB" sz="3200" b="1" baseline="-25000" dirty="0" smtClean="0">
                <a:solidFill>
                  <a:srgbClr val="1F497D"/>
                </a:solidFill>
                <a:latin typeface="Constantia" pitchFamily="18" charset="0"/>
              </a:rPr>
              <a:t>l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 and small chromaticity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79152" y="9144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Reaching the HL-LHC request requires large longitudinal emittance (3.0 eVs)  and 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longest possible bunches at flat-bottom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~205 ns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No margin,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all </a:t>
            </a:r>
            <a:r>
              <a:rPr lang="en-US" sz="2000" b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scalings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must be correct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Higher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brightness only available after LS2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Studies: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Change integer working point to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Q5/7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Resonance compensation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using skew </a:t>
            </a:r>
            <a:r>
              <a:rPr lang="en-US" sz="18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sextupoles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(reduce integer resonance)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Vertical dispersion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by introducing coupling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Hollow bunches, double harmonic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RF (</a:t>
            </a:r>
            <a:r>
              <a:rPr lang="en-US" sz="18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7+14) or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lower RF voltage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                      at flat-bottom</a:t>
            </a:r>
          </a:p>
          <a:p>
            <a:pPr algn="l">
              <a:spcBef>
                <a:spcPct val="20000"/>
              </a:spcBef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Possible issues: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Precision of wire scanner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measurement to qualify emittances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Measurement of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transverse blow-up during the cycle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BGI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Control of emittance blow-up 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tune control during ramp</a:t>
            </a: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9309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1" t="5718" r="2378" b="2954"/>
          <a:stretch/>
        </p:blipFill>
        <p:spPr>
          <a:xfrm>
            <a:off x="1066800" y="1828800"/>
            <a:ext cx="4304728" cy="4330800"/>
          </a:xfrm>
          <a:prstGeom prst="rect">
            <a:avLst/>
          </a:prstGeom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Controlled longitudinal emittance blow-up</a:t>
            </a:r>
            <a:endParaRPr lang="en-US" sz="3200" b="1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903288" y="685800"/>
            <a:ext cx="82407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space charge at PS flat-bottom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Large longitudinal emittance of 3.0 eVs needed for LIU</a:t>
            </a: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538788" y="1752600"/>
            <a:ext cx="39100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Extensive beam tests of controlled blow-up in PSB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Maximum emittance of only 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1.8 eVs achieved so far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Close to textbook water-bag distribution: constant phase spac</a:t>
            </a: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density 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19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19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Studies to continue in 2016 to produce up to 3.0 eVs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Critical for PS space charge</a:t>
            </a:r>
            <a:endParaRPr lang="en-US" sz="2000" b="1" dirty="0" smtClean="0">
              <a:solidFill>
                <a:srgbClr val="FF0000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800100" lvl="1" indent="-342900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" name="TextBox 5"/>
          <p:cNvSpPr txBox="1"/>
          <p:nvPr/>
        </p:nvSpPr>
        <p:spPr>
          <a:xfrm rot="16200000">
            <a:off x="8256405" y="4821120"/>
            <a:ext cx="24169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S. Hancock, A. </a:t>
            </a:r>
            <a:r>
              <a:rPr lang="en-GB" sz="1600" b="1" dirty="0" err="1" smtClean="0">
                <a:latin typeface="Constantia" panose="02030602050306030303" pitchFamily="18" charset="0"/>
              </a:rPr>
              <a:t>Oeftiger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4572000" y="1981199"/>
            <a:ext cx="228600" cy="10001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8705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L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arge </a:t>
            </a:r>
            <a:r>
              <a:rPr lang="en-GB" sz="3200" b="1" dirty="0" smtClean="0">
                <a:solidFill>
                  <a:srgbClr val="1F497D"/>
                </a:solidFill>
                <a:latin typeface="Symbol" panose="05050102010706020507" pitchFamily="18" charset="2"/>
              </a:rPr>
              <a:t>e</a:t>
            </a:r>
            <a:r>
              <a:rPr lang="en-GB" sz="3200" b="1" baseline="-25000" dirty="0" smtClean="0">
                <a:solidFill>
                  <a:srgbClr val="1F497D"/>
                </a:solidFill>
                <a:latin typeface="Constantia" pitchFamily="18" charset="0"/>
              </a:rPr>
              <a:t>l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 and small chromaticity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79152" y="9144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Promising results from 2015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1676400"/>
            <a:ext cx="3471532" cy="21411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828800" y="1414046"/>
            <a:ext cx="22665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Horizontal</a:t>
            </a:r>
            <a:r>
              <a:rPr lang="en-US" sz="1600" b="1" dirty="0" smtClean="0">
                <a:latin typeface="Constantia" panose="02030602050306030303" pitchFamily="18" charset="0"/>
              </a:rPr>
              <a:t> emittance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743" y="1676400"/>
            <a:ext cx="3471532" cy="21411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406041" y="1414800"/>
            <a:ext cx="1951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Vertical</a:t>
            </a:r>
            <a:r>
              <a:rPr lang="en-US" sz="1600" b="1" dirty="0" smtClean="0">
                <a:latin typeface="Constantia" panose="02030602050306030303" pitchFamily="18" charset="0"/>
              </a:rPr>
              <a:t> emittance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40101" y="3832252"/>
            <a:ext cx="238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i="1" dirty="0" err="1" smtClean="0">
                <a:latin typeface="Constantia" panose="02030602050306030303" pitchFamily="18" charset="0"/>
              </a:rPr>
              <a:t>N</a:t>
            </a:r>
            <a:r>
              <a:rPr lang="en-US" sz="1600" b="1" baseline="-25000" dirty="0" err="1" smtClean="0">
                <a:latin typeface="Constantia" panose="02030602050306030303" pitchFamily="18" charset="0"/>
              </a:rPr>
              <a:t>b</a:t>
            </a:r>
            <a:r>
              <a:rPr lang="en-US" sz="1600" b="1" dirty="0" smtClean="0">
                <a:latin typeface="Constantia" panose="02030602050306030303" pitchFamily="18" charset="0"/>
              </a:rPr>
              <a:t> at ejection [10</a:t>
            </a:r>
            <a:r>
              <a:rPr lang="en-US" sz="1600" b="1" baseline="30000" dirty="0" smtClean="0"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latin typeface="Constantia" panose="02030602050306030303" pitchFamily="18" charset="0"/>
              </a:rPr>
              <a:t> ppb]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4749268" y="2577690"/>
            <a:ext cx="12881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latin typeface="Symbol" panose="05050102010706020507" pitchFamily="18" charset="2"/>
              </a:rPr>
              <a:t>e</a:t>
            </a:r>
            <a:r>
              <a:rPr lang="en-US" sz="1600" b="1" baseline="-25000" dirty="0" smtClean="0">
                <a:latin typeface="Constantia" panose="02030602050306030303" pitchFamily="18" charset="0"/>
              </a:rPr>
              <a:t>V</a:t>
            </a:r>
            <a:r>
              <a:rPr lang="en-US" sz="1600" b="1" dirty="0" smtClean="0">
                <a:latin typeface="Constantia" panose="02030602050306030303" pitchFamily="18" charset="0"/>
              </a:rPr>
              <a:t> [10</a:t>
            </a:r>
            <a:r>
              <a:rPr lang="en-US" sz="1600" b="1" baseline="30000" dirty="0" smtClean="0"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latin typeface="Constantia" panose="02030602050306030303" pitchFamily="18" charset="0"/>
              </a:rPr>
              <a:t> ppb]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277826" y="2520255"/>
            <a:ext cx="12972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err="1" smtClean="0">
                <a:latin typeface="Symbol" panose="05050102010706020507" pitchFamily="18" charset="2"/>
              </a:rPr>
              <a:t>e</a:t>
            </a:r>
            <a:r>
              <a:rPr lang="en-US" sz="1600" b="1" baseline="-25000" dirty="0" err="1"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latin typeface="Constantia" panose="02030602050306030303" pitchFamily="18" charset="0"/>
              </a:rPr>
              <a:t> [10</a:t>
            </a:r>
            <a:r>
              <a:rPr lang="en-US" sz="1600" b="1" baseline="30000" dirty="0" smtClean="0"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latin typeface="Constantia" panose="02030602050306030303" pitchFamily="18" charset="0"/>
              </a:rPr>
              <a:t> ppb]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47700" y="4579534"/>
            <a:ext cx="8610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~15% reduction of horizontal emittance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Present transverse feedback stabilizes beam with zero chromaticity at 2.5 GeV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pgrade of power amplifiers required to maintain efficiency in damping injection oscillations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1254125" lvl="2" indent="-339725" algn="l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6000" y="3832252"/>
            <a:ext cx="238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i="1" dirty="0" err="1" smtClean="0">
                <a:latin typeface="Constantia" panose="02030602050306030303" pitchFamily="18" charset="0"/>
              </a:rPr>
              <a:t>N</a:t>
            </a:r>
            <a:r>
              <a:rPr lang="en-US" sz="1600" b="1" baseline="-25000" dirty="0" err="1" smtClean="0">
                <a:latin typeface="Constantia" panose="02030602050306030303" pitchFamily="18" charset="0"/>
              </a:rPr>
              <a:t>b</a:t>
            </a:r>
            <a:r>
              <a:rPr lang="en-US" sz="1600" b="1" dirty="0" smtClean="0">
                <a:latin typeface="Constantia" panose="02030602050306030303" pitchFamily="18" charset="0"/>
              </a:rPr>
              <a:t> at ejection [10</a:t>
            </a:r>
            <a:r>
              <a:rPr lang="en-US" sz="1600" b="1" baseline="30000" dirty="0" smtClean="0"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latin typeface="Constantia" panose="02030602050306030303" pitchFamily="18" charset="0"/>
              </a:rPr>
              <a:t> ppb]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8738240" y="3433409"/>
            <a:ext cx="1217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G. Sterbini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555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Beam loss at transition crossing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579152" y="9144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Losses at transition crossing with LHC-type beams for </a:t>
            </a:r>
            <a:r>
              <a:rPr lang="en-US" sz="20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&gt; 1 eVs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Longitudinal or transverse?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2016: Modify triple splitting to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7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21 re-bucketing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algn="l">
              <a:spcBef>
                <a:spcPct val="20000"/>
              </a:spcBef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647700" y="5448300"/>
            <a:ext cx="8610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Losses only at intensities well beyond LIU needs with single-bunch</a:t>
            </a:r>
          </a:p>
          <a:p>
            <a:pPr marL="742950" lvl="1" indent="-28575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Check other RF harmonics than </a:t>
            </a:r>
            <a:r>
              <a:rPr lang="en-US" sz="18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21 and possibly more bunches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Studies to continue in 2016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1254125" lvl="2" indent="-339725" algn="l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594" y="2133600"/>
            <a:ext cx="3575606" cy="31242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2516392" y="5172669"/>
            <a:ext cx="6880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i="1" dirty="0" smtClean="0">
                <a:latin typeface="Constantia" panose="02030602050306030303" pitchFamily="18" charset="0"/>
              </a:rPr>
              <a:t>t</a:t>
            </a:r>
            <a:r>
              <a:rPr lang="en-US" sz="1600" b="1" dirty="0" smtClean="0">
                <a:latin typeface="Constantia" panose="02030602050306030303" pitchFamily="18" charset="0"/>
              </a:rPr>
              <a:t> [ns]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00669" y="4805240"/>
            <a:ext cx="1124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Pure </a:t>
            </a:r>
            <a:r>
              <a:rPr lang="en-US" sz="1600" b="1" i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7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72594" y="2133600"/>
            <a:ext cx="11993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Pure </a:t>
            </a:r>
            <a:r>
              <a:rPr lang="en-US" sz="1600" b="1" i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21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cxnSp>
        <p:nvCxnSpPr>
          <p:cNvPr id="8" name="Straight Arrow Connector 7"/>
          <p:cNvCxnSpPr>
            <a:stCxn id="18" idx="0"/>
            <a:endCxn id="19" idx="2"/>
          </p:cNvCxnSpPr>
          <p:nvPr/>
        </p:nvCxnSpPr>
        <p:spPr bwMode="auto">
          <a:xfrm flipV="1">
            <a:off x="1662746" y="2472154"/>
            <a:ext cx="0" cy="233308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0" name="TextBox 19"/>
          <p:cNvSpPr txBox="1"/>
          <p:nvPr/>
        </p:nvSpPr>
        <p:spPr>
          <a:xfrm rot="16200000">
            <a:off x="1127737" y="3469420"/>
            <a:ext cx="7505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60 </a:t>
            </a:r>
            <a:r>
              <a:rPr lang="en-US" sz="1600" b="1" dirty="0" err="1" smtClean="0">
                <a:solidFill>
                  <a:srgbClr val="0000FF"/>
                </a:solidFill>
                <a:latin typeface="Constantia" panose="02030602050306030303" pitchFamily="18" charset="0"/>
              </a:rPr>
              <a:t>ms</a:t>
            </a:r>
            <a:endParaRPr lang="en-GB" sz="1600" b="1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953000" y="2302877"/>
            <a:ext cx="449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i="1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N</a:t>
            </a:r>
            <a:r>
              <a:rPr lang="en-US" sz="2000" b="1" baseline="-25000" dirty="0" err="1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b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&gt; 2.0 · 10</a:t>
            </a:r>
            <a:r>
              <a:rPr lang="en-US" sz="2000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12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ppb in </a:t>
            </a:r>
            <a:r>
              <a:rPr lang="en-US" sz="2000" b="1" dirty="0" smtClean="0">
                <a:solidFill>
                  <a:srgbClr val="C0504D"/>
                </a:solidFill>
                <a:latin typeface="Symbol" panose="05050102010706020507" pitchFamily="18" charset="2"/>
                <a:cs typeface="Times New Roman" pitchFamily="18" charset="0"/>
                <a:sym typeface="Symbol" panose="05050102010706020507" pitchFamily="18" charset="2"/>
              </a:rPr>
              <a:t>e</a:t>
            </a:r>
            <a:r>
              <a:rPr lang="en-US" sz="20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l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= 1.2 eVs 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993" y="3263434"/>
            <a:ext cx="4668614" cy="2021085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 bwMode="auto">
          <a:xfrm flipH="1" flipV="1">
            <a:off x="5715001" y="3422742"/>
            <a:ext cx="304799" cy="16300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00C8C8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5991609" y="3445602"/>
            <a:ext cx="1775437" cy="499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2000" b="1" dirty="0" smtClean="0">
                <a:solidFill>
                  <a:srgbClr val="00C8C8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2.7 · 10</a:t>
            </a:r>
            <a:r>
              <a:rPr lang="en-US" sz="2000" b="1" baseline="30000" dirty="0" smtClean="0">
                <a:solidFill>
                  <a:srgbClr val="00C8C8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12</a:t>
            </a:r>
            <a:r>
              <a:rPr lang="en-US" sz="2000" b="1" dirty="0" smtClean="0">
                <a:solidFill>
                  <a:srgbClr val="00C8C8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</a:t>
            </a:r>
            <a:r>
              <a:rPr lang="en-US" sz="2000" b="1" dirty="0" err="1" smtClean="0">
                <a:solidFill>
                  <a:srgbClr val="00C8C8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ppp</a:t>
            </a:r>
            <a:endParaRPr lang="en-US" sz="2000" b="1" dirty="0" smtClean="0">
              <a:solidFill>
                <a:srgbClr val="00C8C8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329609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100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Transverse </a:t>
            </a:r>
            <a:r>
              <a:rPr lang="en-US" sz="3200" b="1" dirty="0">
                <a:solidFill>
                  <a:schemeClr val="tx2"/>
                </a:solidFill>
                <a:latin typeface="Constantia" pitchFamily="18" charset="0"/>
              </a:rPr>
              <a:t>MD priorities in 2016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920750" y="1052736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Priorities with protons: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Low-chromaticity/low-coupling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along complete cycle</a:t>
            </a:r>
          </a:p>
          <a:p>
            <a:pPr lvl="2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Commission new transverse damper LLRF</a:t>
            </a:r>
            <a:endParaRPr lang="en-US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Confirm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rise-time of recombination </a:t>
            </a: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kickers with beam</a:t>
            </a:r>
            <a:endParaRPr lang="en-US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Working point </a:t>
            </a: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studies 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Move integer tunes to Q7/7, Q7/5 and Q5/7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Detailed scan of fractional tune at Q6/6: losses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 emittance blow-up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Possibilities to reduce integer stop 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band width</a:t>
            </a: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Improve 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analysis of wire scanner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data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Space charge </a:t>
            </a: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studies</a:t>
            </a:r>
          </a:p>
          <a:p>
            <a:pPr marL="896938" lvl="1" indent="-439738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Transverse </a:t>
            </a:r>
            <a:r>
              <a:rPr lang="en-US" sz="18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quadrupolar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oscillations (excitation, detection)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Tests with </a:t>
            </a:r>
            <a:r>
              <a:rPr lang="en-US" sz="21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80b at extraction</a:t>
            </a:r>
          </a:p>
          <a:p>
            <a:pPr marL="914400" lvl="1" indent="-4572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Beyond LIU baseline</a:t>
            </a:r>
            <a:endParaRPr lang="en-US" sz="1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83251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2514600"/>
            <a:ext cx="990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6000" b="1" dirty="0" smtClean="0">
                <a:solidFill>
                  <a:srgbClr val="1F497D"/>
                </a:solidFill>
                <a:latin typeface="Constantia" pitchFamily="18" charset="0"/>
              </a:rPr>
              <a:t>Longitudinal</a:t>
            </a:r>
            <a:endParaRPr lang="en-US" sz="60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299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 – Longitudinal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782184"/>
              </p:ext>
            </p:extLst>
          </p:nvPr>
        </p:nvGraphicFramePr>
        <p:xfrm>
          <a:off x="457200" y="990600"/>
          <a:ext cx="89916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5257800"/>
              </a:tblGrid>
              <a:tr h="18806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Limitation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Mitigation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103437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>
                          <a:latin typeface="Constantia" panose="02030602050306030303" pitchFamily="18" charset="0"/>
                        </a:rPr>
                        <a:t>Longitudinal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beam stability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Coupled-bunch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oscillations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Reduced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impedances of all RF cavities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Improved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wide-band feedback 10 MHz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Replaced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1-turn delay feedbacks 10 MHz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New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1-turn delay feedbacks for 20, 40 and 80 MHz 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cavities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Dedicated coupled-bunch feedback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Wide-band </a:t>
                      </a:r>
                      <a:r>
                        <a:rPr lang="en-GB" b="1" baseline="0" dirty="0" err="1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Finemet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longitudinal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kicker</a:t>
                      </a: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Increased longitudinal emittance 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PS-SPS transfer with </a:t>
                      </a:r>
                      <a:r>
                        <a:rPr lang="en-GB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both 40 MHz cav.</a:t>
                      </a:r>
                    </a:p>
                  </a:txBody>
                  <a:tcPr/>
                </a:tc>
              </a:tr>
              <a:tr h="18806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 smtClean="0">
                          <a:latin typeface="Constantia" panose="02030602050306030303" pitchFamily="18" charset="0"/>
                        </a:rPr>
                        <a:t>Bunch-to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-bunch equalization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42950" lvl="1" indent="-285750">
                        <a:buFont typeface="Symbol" panose="05050102010706020507" pitchFamily="18" charset="2"/>
                        <a:buChar char="®"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1-turn delay feedbacks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" y="47244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 impedance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sources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and mitigate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consequences</a:t>
            </a:r>
          </a:p>
        </p:txBody>
      </p:sp>
    </p:spTree>
    <p:extLst>
      <p:ext uri="{BB962C8B-B14F-4D97-AF65-F5344CB8AC3E}">
        <p14:creationId xmlns:p14="http://schemas.microsoft.com/office/powerpoint/2010/main" val="92326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579" descr="X:\Photo_PS_Ring\DSC006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" t="28909" r="3848" b="37984"/>
          <a:stretch>
            <a:fillRect/>
          </a:stretch>
        </p:blipFill>
        <p:spPr bwMode="auto">
          <a:xfrm>
            <a:off x="2587184" y="1321202"/>
            <a:ext cx="4575616" cy="1117198"/>
          </a:xfrm>
          <a:prstGeom prst="rect">
            <a:avLst/>
          </a:prstGeom>
          <a:noFill/>
          <a:ln>
            <a:noFill/>
          </a:ln>
          <a:effectLst>
            <a:outerShdw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8" name="Group 217"/>
          <p:cNvGrpSpPr/>
          <p:nvPr/>
        </p:nvGrpSpPr>
        <p:grpSpPr>
          <a:xfrm>
            <a:off x="6100821" y="2837657"/>
            <a:ext cx="3271779" cy="881063"/>
            <a:chOff x="5919832" y="2946846"/>
            <a:chExt cx="3405488" cy="881063"/>
          </a:xfrm>
        </p:grpSpPr>
        <p:sp>
          <p:nvSpPr>
            <p:cNvPr id="67" name="Rectangle 66"/>
            <p:cNvSpPr/>
            <p:nvPr/>
          </p:nvSpPr>
          <p:spPr>
            <a:xfrm>
              <a:off x="5919834" y="2950084"/>
              <a:ext cx="3405486" cy="87716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7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- Fast wide-band feedback </a:t>
              </a:r>
            </a:p>
            <a:p>
              <a:pPr algn="l">
                <a:spcBef>
                  <a:spcPts val="0"/>
                </a:spcBef>
              </a:pPr>
              <a:r>
                <a:rPr lang="en-US" sz="17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   around amplifier (internal)</a:t>
              </a:r>
            </a:p>
            <a:p>
              <a:pPr algn="l">
                <a:spcBef>
                  <a:spcPts val="0"/>
                </a:spcBef>
              </a:pPr>
              <a:r>
                <a:rPr lang="en-US" sz="1700" b="1" dirty="0" smtClean="0">
                  <a:solidFill>
                    <a:srgbClr val="C0504D"/>
                  </a:solidFill>
                  <a:latin typeface="Constantia" panose="02030602050306030303" pitchFamily="18" charset="0"/>
                  <a:sym typeface="Symbol"/>
                </a:rPr>
                <a:t>    Gain limited by delay</a:t>
              </a:r>
              <a:endParaRPr lang="en-US" sz="1700" b="1" baseline="-25000" dirty="0" smtClean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5919832" y="2946846"/>
              <a:ext cx="3405487" cy="881063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76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Main 10 MHz RF system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79" name="Rectangle 7"/>
          <p:cNvSpPr>
            <a:spLocks noChangeArrowheads="1"/>
          </p:cNvSpPr>
          <p:nvPr/>
        </p:nvSpPr>
        <p:spPr bwMode="auto">
          <a:xfrm>
            <a:off x="838200" y="66992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 + 1 ferrite loaded cavities, tunable from 2.8…10 MHz</a:t>
            </a:r>
            <a:endParaRPr lang="en-US" sz="24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12" name="Rectangle 684"/>
          <p:cNvSpPr>
            <a:spLocks noChangeArrowheads="1"/>
          </p:cNvSpPr>
          <p:nvPr/>
        </p:nvSpPr>
        <p:spPr bwMode="auto">
          <a:xfrm>
            <a:off x="533400" y="5529818"/>
            <a:ext cx="9854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pitchFamily="18" charset="0"/>
              </a:defRPr>
            </a:lvl9pPr>
          </a:lstStyle>
          <a:p>
            <a:r>
              <a:rPr lang="en-GB" altLang="en-US" sz="1800" dirty="0">
                <a:latin typeface="Constantia" panose="02030602050306030303" pitchFamily="18" charset="0"/>
              </a:rPr>
              <a:t>Drive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200400" y="3139145"/>
            <a:ext cx="152400" cy="762000"/>
            <a:chOff x="2888616" y="2282692"/>
            <a:chExt cx="152400" cy="762000"/>
          </a:xfrm>
        </p:grpSpPr>
        <p:sp>
          <p:nvSpPr>
            <p:cNvPr id="4" name="Arc 3"/>
            <p:cNvSpPr/>
            <p:nvPr/>
          </p:nvSpPr>
          <p:spPr>
            <a:xfrm>
              <a:off x="2888616" y="22826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2" name="Arc 141"/>
            <p:cNvSpPr/>
            <p:nvPr/>
          </p:nvSpPr>
          <p:spPr>
            <a:xfrm>
              <a:off x="2888616" y="24350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3" name="Arc 142"/>
            <p:cNvSpPr/>
            <p:nvPr/>
          </p:nvSpPr>
          <p:spPr>
            <a:xfrm>
              <a:off x="2888616" y="25874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4" name="Arc 143"/>
            <p:cNvSpPr/>
            <p:nvPr/>
          </p:nvSpPr>
          <p:spPr>
            <a:xfrm>
              <a:off x="2888616" y="27398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5" name="Arc 144"/>
            <p:cNvSpPr/>
            <p:nvPr/>
          </p:nvSpPr>
          <p:spPr>
            <a:xfrm>
              <a:off x="2888616" y="2892292"/>
              <a:ext cx="152400" cy="152400"/>
            </a:xfrm>
            <a:prstGeom prst="arc">
              <a:avLst>
                <a:gd name="adj1" fmla="val 16200000"/>
                <a:gd name="adj2" fmla="val 5381616"/>
              </a:avLst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2275745" y="3164862"/>
            <a:ext cx="473339" cy="706700"/>
            <a:chOff x="1995716" y="2236837"/>
            <a:chExt cx="473339" cy="706700"/>
          </a:xfrm>
        </p:grpSpPr>
        <p:sp>
          <p:nvSpPr>
            <p:cNvPr id="5" name="Oval 4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FF"/>
                </a:solidFill>
              </a:endParaRPr>
            </a:p>
          </p:txBody>
        </p:sp>
        <p:sp>
          <p:nvSpPr>
            <p:cNvPr id="146" name="Oval 145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00FF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4038600" y="3197534"/>
            <a:ext cx="167190" cy="64522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3" name="Group 12"/>
          <p:cNvGrpSpPr/>
          <p:nvPr/>
        </p:nvGrpSpPr>
        <p:grpSpPr>
          <a:xfrm>
            <a:off x="3498235" y="3456705"/>
            <a:ext cx="441648" cy="142948"/>
            <a:chOff x="3400623" y="2600252"/>
            <a:chExt cx="441648" cy="142948"/>
          </a:xfrm>
        </p:grpSpPr>
        <p:cxnSp>
          <p:nvCxnSpPr>
            <p:cNvPr id="147" name="Straight Arrow Connector 146"/>
            <p:cNvCxnSpPr/>
            <p:nvPr/>
          </p:nvCxnSpPr>
          <p:spPr bwMode="auto">
            <a:xfrm>
              <a:off x="3400623" y="2600252"/>
              <a:ext cx="4416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/>
            <p:nvPr/>
          </p:nvCxnSpPr>
          <p:spPr bwMode="auto">
            <a:xfrm>
              <a:off x="3400623" y="2743200"/>
              <a:ext cx="441648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" name="Straight Connector 16"/>
          <p:cNvCxnSpPr/>
          <p:nvPr/>
        </p:nvCxnSpPr>
        <p:spPr>
          <a:xfrm flipV="1">
            <a:off x="3276600" y="2837653"/>
            <a:ext cx="0" cy="314325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traight Connector 152"/>
          <p:cNvCxnSpPr/>
          <p:nvPr/>
        </p:nvCxnSpPr>
        <p:spPr>
          <a:xfrm flipV="1">
            <a:off x="3725424" y="2837653"/>
            <a:ext cx="0" cy="619053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5" name="Straight Connector 154"/>
          <p:cNvCxnSpPr/>
          <p:nvPr/>
        </p:nvCxnSpPr>
        <p:spPr>
          <a:xfrm flipV="1">
            <a:off x="4127997" y="2837653"/>
            <a:ext cx="0" cy="35988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Connector 155"/>
          <p:cNvCxnSpPr/>
          <p:nvPr/>
        </p:nvCxnSpPr>
        <p:spPr>
          <a:xfrm flipV="1">
            <a:off x="3728437" y="3596346"/>
            <a:ext cx="0" cy="60629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Connector 156"/>
          <p:cNvCxnSpPr/>
          <p:nvPr/>
        </p:nvCxnSpPr>
        <p:spPr>
          <a:xfrm flipV="1">
            <a:off x="4128955" y="3842757"/>
            <a:ext cx="0" cy="36887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Straight Connector 157"/>
          <p:cNvCxnSpPr/>
          <p:nvPr/>
        </p:nvCxnSpPr>
        <p:spPr>
          <a:xfrm flipV="1">
            <a:off x="3276600" y="3890166"/>
            <a:ext cx="0" cy="3124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2512414" y="3871564"/>
            <a:ext cx="0" cy="3376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1" name="Straight Connector 160"/>
          <p:cNvCxnSpPr/>
          <p:nvPr/>
        </p:nvCxnSpPr>
        <p:spPr>
          <a:xfrm flipH="1">
            <a:off x="2518765" y="4202637"/>
            <a:ext cx="239091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Isosceles Triangle 33"/>
          <p:cNvSpPr/>
          <p:nvPr/>
        </p:nvSpPr>
        <p:spPr>
          <a:xfrm rot="5400000">
            <a:off x="1554223" y="3318121"/>
            <a:ext cx="469654" cy="398209"/>
          </a:xfrm>
          <a:prstGeom prst="triangl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cxnSp>
        <p:nvCxnSpPr>
          <p:cNvPr id="162" name="Straight Arrow Connector 161"/>
          <p:cNvCxnSpPr>
            <a:stCxn id="34" idx="0"/>
          </p:cNvCxnSpPr>
          <p:nvPr/>
        </p:nvCxnSpPr>
        <p:spPr>
          <a:xfrm>
            <a:off x="1988155" y="3517226"/>
            <a:ext cx="316969" cy="1601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3" name="Straight Arrow Connector 162"/>
          <p:cNvCxnSpPr/>
          <p:nvPr/>
        </p:nvCxnSpPr>
        <p:spPr>
          <a:xfrm>
            <a:off x="1272883" y="3518241"/>
            <a:ext cx="316969" cy="1601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Oval 177"/>
          <p:cNvSpPr/>
          <p:nvPr/>
        </p:nvSpPr>
        <p:spPr>
          <a:xfrm>
            <a:off x="789452" y="3278189"/>
            <a:ext cx="473339" cy="473339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0000FF"/>
              </a:solidFill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820481" y="3215091"/>
            <a:ext cx="41870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00FF"/>
                </a:solidFill>
              </a:rPr>
              <a:t>+</a:t>
            </a:r>
            <a:endParaRPr lang="en-GB" sz="3200" b="1" dirty="0">
              <a:solidFill>
                <a:srgbClr val="0000FF"/>
              </a:solidFill>
            </a:endParaRPr>
          </a:p>
        </p:txBody>
      </p:sp>
      <p:cxnSp>
        <p:nvCxnSpPr>
          <p:cNvPr id="180" name="Straight Arrow Connector 179"/>
          <p:cNvCxnSpPr/>
          <p:nvPr/>
        </p:nvCxnSpPr>
        <p:spPr>
          <a:xfrm>
            <a:off x="1026121" y="2842747"/>
            <a:ext cx="0" cy="43544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/>
          <p:nvPr/>
        </p:nvCxnSpPr>
        <p:spPr>
          <a:xfrm flipV="1">
            <a:off x="1026121" y="3748747"/>
            <a:ext cx="0" cy="932791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" name="Group 193"/>
          <p:cNvGrpSpPr/>
          <p:nvPr/>
        </p:nvGrpSpPr>
        <p:grpSpPr>
          <a:xfrm>
            <a:off x="4673008" y="3159040"/>
            <a:ext cx="473339" cy="706700"/>
            <a:chOff x="1995716" y="2236837"/>
            <a:chExt cx="473339" cy="706700"/>
          </a:xfrm>
        </p:grpSpPr>
        <p:sp>
          <p:nvSpPr>
            <p:cNvPr id="195" name="Oval 194"/>
            <p:cNvSpPr/>
            <p:nvPr/>
          </p:nvSpPr>
          <p:spPr>
            <a:xfrm>
              <a:off x="1995716" y="2470198"/>
              <a:ext cx="473339" cy="4733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6" name="Oval 195"/>
            <p:cNvSpPr/>
            <p:nvPr/>
          </p:nvSpPr>
          <p:spPr>
            <a:xfrm>
              <a:off x="1995716" y="2236837"/>
              <a:ext cx="473339" cy="47333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97" name="Straight Arrow Connector 196"/>
            <p:cNvCxnSpPr/>
            <p:nvPr/>
          </p:nvCxnSpPr>
          <p:spPr>
            <a:xfrm flipH="1" flipV="1">
              <a:off x="2232385" y="2301744"/>
              <a:ext cx="994" cy="560182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98" name="Straight Connector 197"/>
          <p:cNvCxnSpPr/>
          <p:nvPr/>
        </p:nvCxnSpPr>
        <p:spPr>
          <a:xfrm flipV="1">
            <a:off x="4909677" y="2831829"/>
            <a:ext cx="0" cy="331588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/>
          <p:cNvCxnSpPr/>
          <p:nvPr/>
        </p:nvCxnSpPr>
        <p:spPr>
          <a:xfrm flipV="1">
            <a:off x="4909677" y="3865740"/>
            <a:ext cx="0" cy="3376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1" name="Rectangle 210"/>
          <p:cNvSpPr/>
          <p:nvPr/>
        </p:nvSpPr>
        <p:spPr>
          <a:xfrm>
            <a:off x="1338589" y="2696841"/>
            <a:ext cx="870904" cy="300933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FB ret.</a:t>
            </a:r>
            <a:endParaRPr lang="en-GB" sz="18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cxnSp>
        <p:nvCxnSpPr>
          <p:cNvPr id="213" name="Straight Connector 212"/>
          <p:cNvCxnSpPr>
            <a:endCxn id="211" idx="1"/>
          </p:cNvCxnSpPr>
          <p:nvPr/>
        </p:nvCxnSpPr>
        <p:spPr>
          <a:xfrm>
            <a:off x="1018847" y="2847308"/>
            <a:ext cx="319742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9" name="Group 218"/>
          <p:cNvGrpSpPr/>
          <p:nvPr/>
        </p:nvGrpSpPr>
        <p:grpSpPr>
          <a:xfrm>
            <a:off x="6095205" y="4264507"/>
            <a:ext cx="3277395" cy="648072"/>
            <a:chOff x="5913988" y="4045188"/>
            <a:chExt cx="3411331" cy="648072"/>
          </a:xfrm>
        </p:grpSpPr>
        <p:sp>
          <p:nvSpPr>
            <p:cNvPr id="68" name="Rectangle 67"/>
            <p:cNvSpPr/>
            <p:nvPr/>
          </p:nvSpPr>
          <p:spPr>
            <a:xfrm>
              <a:off x="5919833" y="4045188"/>
              <a:ext cx="3405486" cy="648072"/>
            </a:xfrm>
            <a:prstGeom prst="rect">
              <a:avLst/>
            </a:prstGeom>
            <a:noFill/>
            <a:ln>
              <a:solidFill>
                <a:srgbClr val="0039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 b="1" dirty="0">
                <a:solidFill>
                  <a:schemeClr val="tx1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217" name="Rectangle 216"/>
            <p:cNvSpPr/>
            <p:nvPr/>
          </p:nvSpPr>
          <p:spPr>
            <a:xfrm>
              <a:off x="5913988" y="4061447"/>
              <a:ext cx="3411331" cy="6155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17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- 1-turn delay feedback</a:t>
              </a:r>
            </a:p>
            <a:p>
              <a:pPr algn="l">
                <a:spcBef>
                  <a:spcPts val="0"/>
                </a:spcBef>
              </a:pPr>
              <a:r>
                <a:rPr lang="en-US" sz="1700" b="1" dirty="0" smtClean="0">
                  <a:solidFill>
                    <a:srgbClr val="C0504D"/>
                  </a:solidFill>
                  <a:latin typeface="Constantia" panose="02030602050306030303" pitchFamily="18" charset="0"/>
                  <a:sym typeface="Symbol"/>
                </a:rPr>
                <a:t>    High gain at n  </a:t>
              </a:r>
              <a:r>
                <a:rPr lang="en-US" sz="1700" b="1" i="1" dirty="0" err="1" smtClean="0">
                  <a:solidFill>
                    <a:srgbClr val="C0504D"/>
                  </a:solidFill>
                  <a:latin typeface="Constantia" panose="02030602050306030303" pitchFamily="18" charset="0"/>
                  <a:sym typeface="Symbol"/>
                </a:rPr>
                <a:t>f</a:t>
              </a:r>
              <a:r>
                <a:rPr lang="en-US" sz="1700" b="1" baseline="-25000" dirty="0" err="1" smtClean="0">
                  <a:solidFill>
                    <a:srgbClr val="C0504D"/>
                  </a:solidFill>
                  <a:latin typeface="Constantia" panose="02030602050306030303" pitchFamily="18" charset="0"/>
                  <a:sym typeface="Symbol"/>
                </a:rPr>
                <a:t>rev</a:t>
              </a:r>
              <a:endParaRPr lang="en-US" sz="1700" b="1" baseline="-25000" dirty="0" smtClean="0">
                <a:solidFill>
                  <a:srgbClr val="C0504D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222" name="Oval 221"/>
          <p:cNvSpPr/>
          <p:nvPr/>
        </p:nvSpPr>
        <p:spPr>
          <a:xfrm>
            <a:off x="789452" y="4675910"/>
            <a:ext cx="473339" cy="473339"/>
          </a:xfrm>
          <a:prstGeom prst="ellipse">
            <a:avLst/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TextBox 222"/>
          <p:cNvSpPr txBox="1"/>
          <p:nvPr/>
        </p:nvSpPr>
        <p:spPr>
          <a:xfrm>
            <a:off x="820481" y="4612812"/>
            <a:ext cx="418705" cy="58477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r>
              <a:rPr lang="en-GB" sz="3200" b="1" dirty="0" smtClean="0">
                <a:solidFill>
                  <a:srgbClr val="0000FF"/>
                </a:solidFill>
              </a:rPr>
              <a:t>+</a:t>
            </a:r>
            <a:endParaRPr lang="en-GB" sz="3200" b="1" dirty="0">
              <a:solidFill>
                <a:srgbClr val="0000FF"/>
              </a:solidFill>
            </a:endParaRPr>
          </a:p>
        </p:txBody>
      </p:sp>
      <p:sp>
        <p:nvSpPr>
          <p:cNvPr id="227" name="Snip Same Side Corner Rectangle 226"/>
          <p:cNvSpPr/>
          <p:nvPr/>
        </p:nvSpPr>
        <p:spPr>
          <a:xfrm>
            <a:off x="1860550" y="4724400"/>
            <a:ext cx="2773097" cy="383121"/>
          </a:xfrm>
          <a:prstGeom prst="snip2SameRect">
            <a:avLst>
              <a:gd name="adj1" fmla="val 50000"/>
              <a:gd name="adj2" fmla="val 50000"/>
            </a:avLst>
          </a:prstGeom>
          <a:noFill/>
          <a:ln w="2540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8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1-turn delay feedback</a:t>
            </a:r>
            <a:endParaRPr lang="en-GB" sz="18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cxnSp>
        <p:nvCxnSpPr>
          <p:cNvPr id="230" name="Straight Arrow Connector 229"/>
          <p:cNvCxnSpPr/>
          <p:nvPr/>
        </p:nvCxnSpPr>
        <p:spPr>
          <a:xfrm flipH="1" flipV="1">
            <a:off x="1262791" y="4914961"/>
            <a:ext cx="597760" cy="0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Arrow Connector 234"/>
          <p:cNvCxnSpPr/>
          <p:nvPr/>
        </p:nvCxnSpPr>
        <p:spPr>
          <a:xfrm flipH="1" flipV="1">
            <a:off x="1025400" y="5149249"/>
            <a:ext cx="721" cy="425018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Arrow Connector 236"/>
          <p:cNvCxnSpPr/>
          <p:nvPr/>
        </p:nvCxnSpPr>
        <p:spPr>
          <a:xfrm flipH="1">
            <a:off x="4631468" y="4914960"/>
            <a:ext cx="1083532" cy="0"/>
          </a:xfrm>
          <a:prstGeom prst="straightConnector1">
            <a:avLst/>
          </a:prstGeom>
          <a:ln w="25400">
            <a:solidFill>
              <a:srgbClr val="0000FF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5715000" y="2831829"/>
            <a:ext cx="0" cy="2080750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4" name="TextBox 243"/>
          <p:cNvSpPr txBox="1"/>
          <p:nvPr/>
        </p:nvSpPr>
        <p:spPr>
          <a:xfrm rot="16200000">
            <a:off x="4935335" y="3368995"/>
            <a:ext cx="66396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Constantia" panose="02030602050306030303" pitchFamily="18" charset="0"/>
              </a:rPr>
              <a:t>Beam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 rot="16200000">
            <a:off x="2321340" y="3368994"/>
            <a:ext cx="10717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latin typeface="Constantia" panose="02030602050306030303" pitchFamily="18" charset="0"/>
              </a:rPr>
              <a:t>Final amp.</a:t>
            </a:r>
            <a:endParaRPr lang="en-GB" sz="1400" b="1" dirty="0">
              <a:latin typeface="Constantia" panose="02030602050306030303" pitchFamily="18" charset="0"/>
            </a:endParaRPr>
          </a:p>
        </p:txBody>
      </p:sp>
      <p:grpSp>
        <p:nvGrpSpPr>
          <p:cNvPr id="249" name="Group 248"/>
          <p:cNvGrpSpPr/>
          <p:nvPr/>
        </p:nvGrpSpPr>
        <p:grpSpPr>
          <a:xfrm>
            <a:off x="2146639" y="5780835"/>
            <a:ext cx="6705600" cy="837568"/>
            <a:chOff x="836344" y="5250047"/>
            <a:chExt cx="8002856" cy="918286"/>
          </a:xfrm>
        </p:grpSpPr>
        <p:sp>
          <p:nvSpPr>
            <p:cNvPr id="250" name="Rectangle 249"/>
            <p:cNvSpPr/>
            <p:nvPr/>
          </p:nvSpPr>
          <p:spPr>
            <a:xfrm>
              <a:off x="836344" y="5250047"/>
              <a:ext cx="8002856" cy="9182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1" name="Rectangle 7"/>
            <p:cNvSpPr>
              <a:spLocks noChangeArrowheads="1"/>
            </p:cNvSpPr>
            <p:nvPr/>
          </p:nvSpPr>
          <p:spPr bwMode="auto">
            <a:xfrm>
              <a:off x="838200" y="5295900"/>
              <a:ext cx="8001000" cy="41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457200" indent="-457200" algn="l">
                <a:spcBef>
                  <a:spcPct val="20000"/>
                </a:spcBef>
                <a:buFont typeface="+mj-lt"/>
                <a:buAutoNum type="arabicPeriod"/>
              </a:pPr>
              <a:r>
                <a:rPr lang="en-US" sz="20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Maximize loop gain of  direct wideband feedback</a:t>
              </a:r>
            </a:p>
            <a:p>
              <a:pPr marL="457200" indent="-457200" algn="l">
                <a:spcBef>
                  <a:spcPct val="20000"/>
                </a:spcBef>
                <a:buFont typeface="+mj-lt"/>
                <a:buAutoNum type="arabicPeriod"/>
              </a:pPr>
              <a:r>
                <a:rPr lang="en-US" sz="20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Wingdings" pitchFamily="2" charset="2"/>
                </a:rPr>
                <a:t>Add 1-turn delay feedback </a:t>
              </a:r>
              <a:endPara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Symbol"/>
              </a:endParaRPr>
            </a:p>
            <a:p>
              <a:pPr marL="796925" lvl="1" indent="-339725">
                <a:spcBef>
                  <a:spcPct val="20000"/>
                </a:spcBef>
                <a:buFontTx/>
                <a:buChar char="•"/>
              </a:pPr>
              <a:endPara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</p:grpSp>
      <p:cxnSp>
        <p:nvCxnSpPr>
          <p:cNvPr id="253" name="Straight Connector 252"/>
          <p:cNvCxnSpPr/>
          <p:nvPr/>
        </p:nvCxnSpPr>
        <p:spPr>
          <a:xfrm>
            <a:off x="2199023" y="2844000"/>
            <a:ext cx="313391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flipH="1">
            <a:off x="4909677" y="2841354"/>
            <a:ext cx="805323" cy="0"/>
          </a:xfrm>
          <a:prstGeom prst="line">
            <a:avLst/>
          </a:prstGeom>
          <a:ln w="25400">
            <a:solidFill>
              <a:srgbClr val="0000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Straight Connector 158"/>
          <p:cNvCxnSpPr/>
          <p:nvPr/>
        </p:nvCxnSpPr>
        <p:spPr>
          <a:xfrm flipV="1">
            <a:off x="2512414" y="2831829"/>
            <a:ext cx="0" cy="337412"/>
          </a:xfrm>
          <a:prstGeom prst="line">
            <a:avLst/>
          </a:prstGeom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2512414" y="2842747"/>
            <a:ext cx="2397263" cy="0"/>
          </a:xfrm>
          <a:prstGeom prst="line">
            <a:avLst/>
          </a:prstGeom>
          <a:ln w="25400">
            <a:solidFill>
              <a:srgbClr val="0000FF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 rot="16200000">
            <a:off x="8833134" y="5391146"/>
            <a:ext cx="1224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D. Perrelet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707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884400" y="1800000"/>
            <a:ext cx="3840000" cy="2988317"/>
            <a:chOff x="884400" y="1800000"/>
            <a:chExt cx="3840000" cy="298831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4400" y="1800000"/>
              <a:ext cx="3840000" cy="288000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884400" y="2784476"/>
              <a:ext cx="334800" cy="7717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1604" y="3003298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Gain [dB]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143225" y="4518660"/>
              <a:ext cx="1361975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21092" y="4449763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Frequency [MHz]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600" y="1800000"/>
            <a:ext cx="3840000" cy="288000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188075"/>
            <a:ext cx="2311400" cy="365125"/>
          </a:xfrm>
        </p:spPr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Wide-band feedback of 10 MHz cavities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838200" y="66992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amplifier upgrade: New working point and grid resonator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Increased gain of direct RF feedback around amplifier 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2143225" y="1621956"/>
            <a:ext cx="1447800" cy="26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6462314" y="1670401"/>
            <a:ext cx="1447800" cy="26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5712589" y="1640521"/>
            <a:ext cx="28400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Upgraded prototype: </a:t>
            </a:r>
            <a:r>
              <a:rPr 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3 MHz</a:t>
            </a:r>
            <a:endParaRPr lang="en-GB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443743" y="1641622"/>
            <a:ext cx="27191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Standard amplifier: </a:t>
            </a:r>
            <a:r>
              <a:rPr 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3 MHz</a:t>
            </a:r>
            <a:endParaRPr lang="en-GB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5151600" y="2219603"/>
            <a:ext cx="2947608" cy="2568551"/>
            <a:chOff x="5151600" y="2219603"/>
            <a:chExt cx="2947608" cy="2568551"/>
          </a:xfrm>
        </p:grpSpPr>
        <p:sp>
          <p:nvSpPr>
            <p:cNvPr id="18" name="Rectangle 17"/>
            <p:cNvSpPr/>
            <p:nvPr/>
          </p:nvSpPr>
          <p:spPr>
            <a:xfrm>
              <a:off x="5151600" y="2796540"/>
              <a:ext cx="334800" cy="7717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4414043" y="3002400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Gain [dB]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6248400" y="4518000"/>
              <a:ext cx="1361975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95060" y="4449600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Frequency [MHz]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14" name="AutoShape 31"/>
          <p:cNvSpPr>
            <a:spLocks noChangeArrowheads="1"/>
          </p:cNvSpPr>
          <p:nvPr/>
        </p:nvSpPr>
        <p:spPr bwMode="auto">
          <a:xfrm rot="5400000">
            <a:off x="4460428" y="2819847"/>
            <a:ext cx="771782" cy="701041"/>
          </a:xfrm>
          <a:prstGeom prst="upArrow">
            <a:avLst>
              <a:gd name="adj1" fmla="val 42595"/>
              <a:gd name="adj2" fmla="val 436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838200" y="4815434"/>
            <a:ext cx="8001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Prototype amplifier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reduction by factor of ~</a:t>
            </a:r>
            <a:r>
              <a:rPr lang="en-US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(at 10 MHz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18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= 21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First cavity being upgraded during YETS2015/16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Ready for beam tests on one cavity in 2016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 implementation during (E)YETS and LS2</a:t>
            </a:r>
            <a:endParaRPr lang="en-US" sz="2000" b="1" dirty="0"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1254125" lvl="2" indent="-339725" algn="l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3200400" y="2397120"/>
            <a:ext cx="0" cy="803280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2590800" y="2397120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590800" y="3200400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467600" y="2409025"/>
            <a:ext cx="0" cy="831856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6858000" y="2409025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6858000" y="3240883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3172149" y="2624852"/>
            <a:ext cx="812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A7EBB"/>
                </a:solidFill>
                <a:latin typeface="Constantia" panose="02030602050306030303" pitchFamily="18" charset="0"/>
              </a:rPr>
              <a:t>~24 dB</a:t>
            </a:r>
            <a:endParaRPr lang="en-GB" sz="1600" b="1" dirty="0">
              <a:solidFill>
                <a:srgbClr val="4A7EBB"/>
              </a:solidFill>
              <a:latin typeface="Constantia" panose="02030602050306030303" pitchFamily="18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47288" y="2641655"/>
            <a:ext cx="7986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A7EBB"/>
                </a:solidFill>
                <a:latin typeface="Constantia" panose="02030602050306030303" pitchFamily="18" charset="0"/>
              </a:rPr>
              <a:t>~25 dB</a:t>
            </a:r>
            <a:endParaRPr lang="en-GB" sz="1600" b="1" dirty="0">
              <a:solidFill>
                <a:srgbClr val="4A7EBB"/>
              </a:solidFill>
              <a:latin typeface="Constantia" panose="02030602050306030303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 rot="16200000">
            <a:off x="8976477" y="5391146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G. </a:t>
            </a:r>
            <a:r>
              <a:rPr lang="en-GB" sz="1600" b="1" dirty="0" err="1" smtClean="0">
                <a:latin typeface="Constantia" panose="02030602050306030303" pitchFamily="18" charset="0"/>
              </a:rPr>
              <a:t>Favia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21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884400" y="1800000"/>
            <a:ext cx="3841200" cy="2988317"/>
            <a:chOff x="884400" y="1800000"/>
            <a:chExt cx="3841200" cy="2988317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600" y="1800000"/>
              <a:ext cx="3840000" cy="2880000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884400" y="2784476"/>
              <a:ext cx="334800" cy="7717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31604" y="3003298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Gain [dB]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143225" y="4518660"/>
              <a:ext cx="1361975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921092" y="4449763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Frequency [MHz]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188075"/>
            <a:ext cx="2311400" cy="365125"/>
          </a:xfrm>
        </p:spPr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Wide-band feedback of 10 MHz cavities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838200" y="66992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Power amplifier upgrade: New working point and grid resonator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Increased gain of direct RF feedback around amplifier 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1600" y="1800000"/>
            <a:ext cx="3840000" cy="28800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2143225" y="1621956"/>
            <a:ext cx="1447800" cy="26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6462314" y="1670401"/>
            <a:ext cx="1447800" cy="2663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5653278" y="1640521"/>
            <a:ext cx="29586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Upgraded prototype: </a:t>
            </a:r>
            <a:r>
              <a:rPr 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10 MHz</a:t>
            </a:r>
            <a:endParaRPr lang="en-GB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384432" y="1641622"/>
            <a:ext cx="2837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Standard amplifier: </a:t>
            </a:r>
            <a:r>
              <a:rPr 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10 MHz</a:t>
            </a:r>
            <a:endParaRPr lang="en-GB" sz="1600" b="1" dirty="0">
              <a:solidFill>
                <a:srgbClr val="1F497D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838200" y="4815434"/>
            <a:ext cx="80010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Prototype amplifier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</a:t>
            </a:r>
            <a:r>
              <a:rPr lang="en-US" sz="18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reduction by factor of ~</a:t>
            </a:r>
            <a:r>
              <a:rPr lang="en-US" sz="18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2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(at 10 MHz 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 </a:t>
            </a:r>
            <a:r>
              <a:rPr lang="en-US" sz="1800" b="1" i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h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 = 21</a:t>
            </a: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)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First cavity being upgraded during YETS2015/16</a:t>
            </a:r>
          </a:p>
          <a:p>
            <a:pPr marL="8001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Ready for beam tests on one cavity in 2016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 implementation during (E)YETS and LS2</a:t>
            </a:r>
            <a:endParaRPr lang="en-US" sz="2000" b="1" dirty="0"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1254125" lvl="2" indent="-339725" algn="l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5151600" y="2219603"/>
            <a:ext cx="2947608" cy="2568551"/>
            <a:chOff x="5151600" y="2219603"/>
            <a:chExt cx="2947608" cy="2568551"/>
          </a:xfrm>
        </p:grpSpPr>
        <p:sp>
          <p:nvSpPr>
            <p:cNvPr id="24" name="Rectangle 23"/>
            <p:cNvSpPr/>
            <p:nvPr/>
          </p:nvSpPr>
          <p:spPr>
            <a:xfrm>
              <a:off x="5151600" y="2796540"/>
              <a:ext cx="334800" cy="7717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4414043" y="3002400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Gain [dB]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6248400" y="4518000"/>
              <a:ext cx="1361975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6195060" y="4449600"/>
              <a:ext cx="190414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Constantia" panose="02030602050306030303" pitchFamily="18" charset="0"/>
                </a:rPr>
                <a:t>Frequency [MHz]</a:t>
              </a:r>
              <a:endParaRPr lang="en-GB" sz="1600" dirty="0">
                <a:latin typeface="Constantia" panose="02030602050306030303" pitchFamily="18" charset="0"/>
              </a:endParaRPr>
            </a:p>
          </p:txBody>
        </p:sp>
      </p:grpSp>
      <p:cxnSp>
        <p:nvCxnSpPr>
          <p:cNvPr id="28" name="Straight Arrow Connector 27"/>
          <p:cNvCxnSpPr/>
          <p:nvPr/>
        </p:nvCxnSpPr>
        <p:spPr>
          <a:xfrm flipV="1">
            <a:off x="3048000" y="2381250"/>
            <a:ext cx="0" cy="795338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2438400" y="2384420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 flipH="1">
            <a:off x="2438400" y="3176585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V="1">
            <a:off x="7239000" y="2254250"/>
            <a:ext cx="0" cy="986631"/>
          </a:xfrm>
          <a:prstGeom prst="straightConnector1">
            <a:avLst/>
          </a:prstGeom>
          <a:ln w="25400">
            <a:headEnd type="triangle" w="med" len="lg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H="1">
            <a:off x="6629400" y="2257425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6629400" y="3240883"/>
            <a:ext cx="685800" cy="0"/>
          </a:xfrm>
          <a:prstGeom prst="line">
            <a:avLst/>
          </a:prstGeom>
          <a:ln w="254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3022485" y="2599452"/>
            <a:ext cx="812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A7EBB"/>
                </a:solidFill>
                <a:latin typeface="Constantia" panose="02030602050306030303" pitchFamily="18" charset="0"/>
              </a:rPr>
              <a:t>~24 dB</a:t>
            </a:r>
            <a:endParaRPr lang="en-GB" sz="1600" b="1" dirty="0">
              <a:solidFill>
                <a:srgbClr val="4A7EBB"/>
              </a:solidFill>
              <a:latin typeface="Constantia" panose="02030602050306030303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214212" y="2576535"/>
            <a:ext cx="8177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4A7EBB"/>
                </a:solidFill>
                <a:latin typeface="Constantia" panose="02030602050306030303" pitchFamily="18" charset="0"/>
              </a:rPr>
              <a:t>~30 dB</a:t>
            </a:r>
            <a:endParaRPr lang="en-GB" sz="1600" b="1" dirty="0">
              <a:solidFill>
                <a:srgbClr val="4A7EBB"/>
              </a:solidFill>
              <a:latin typeface="Constantia" panose="02030602050306030303" pitchFamily="18" charset="0"/>
            </a:endParaRPr>
          </a:p>
        </p:txBody>
      </p:sp>
      <p:sp>
        <p:nvSpPr>
          <p:cNvPr id="36" name="AutoShape 31"/>
          <p:cNvSpPr>
            <a:spLocks noChangeArrowheads="1"/>
          </p:cNvSpPr>
          <p:nvPr/>
        </p:nvSpPr>
        <p:spPr bwMode="auto">
          <a:xfrm rot="5400000">
            <a:off x="4460428" y="2819847"/>
            <a:ext cx="771782" cy="701041"/>
          </a:xfrm>
          <a:prstGeom prst="upArrow">
            <a:avLst>
              <a:gd name="adj1" fmla="val 42595"/>
              <a:gd name="adj2" fmla="val 4364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 rot="16200000">
            <a:off x="8976477" y="5391146"/>
            <a:ext cx="9380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G. </a:t>
            </a:r>
            <a:r>
              <a:rPr lang="en-GB" sz="1600" b="1" dirty="0" err="1" smtClean="0">
                <a:latin typeface="Constantia" panose="02030602050306030303" pitchFamily="18" charset="0"/>
              </a:rPr>
              <a:t>Favia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3741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9556" y="2389094"/>
            <a:ext cx="9426594" cy="1344706"/>
          </a:xfrm>
        </p:spPr>
        <p:txBody>
          <a:bodyPr>
            <a:normAutofit/>
          </a:bodyPr>
          <a:lstStyle/>
          <a:p>
            <a:r>
              <a:rPr lang="en-US" sz="4000" b="0" dirty="0" smtClean="0">
                <a:latin typeface="Constantia" panose="02030602050306030303" pitchFamily="18" charset="0"/>
              </a:rPr>
              <a:t>PS Intensity Limitations                            for LHC-type Beams</a:t>
            </a:r>
            <a:endParaRPr lang="en-US" sz="4000" b="0" dirty="0">
              <a:latin typeface="Constantia" panose="02030602050306030303" pitchFamily="18" charset="0"/>
              <a:cs typeface="Bookman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556" y="3774141"/>
            <a:ext cx="9426594" cy="1788459"/>
          </a:xfrm>
        </p:spPr>
        <p:txBody>
          <a:bodyPr>
            <a:normAutofit fontScale="92500" lnSpcReduction="10000"/>
          </a:bodyPr>
          <a:lstStyle/>
          <a:p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r>
              <a:rPr lang="en-US" sz="2300" b="1" dirty="0" smtClean="0">
                <a:latin typeface="Constantia" panose="02030602050306030303" pitchFamily="18" charset="0"/>
              </a:rPr>
              <a:t>LIU Beam Parameter Working Group</a:t>
            </a:r>
          </a:p>
          <a:p>
            <a:r>
              <a:rPr lang="en-US" sz="2300" b="1" dirty="0" smtClean="0">
                <a:latin typeface="Constantia" panose="02030602050306030303" pitchFamily="18" charset="0"/>
              </a:rPr>
              <a:t>08/04/2016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0" y="0"/>
            <a:ext cx="990600" cy="12192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9067800" y="0"/>
            <a:ext cx="838200" cy="381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81000" y="3953435"/>
            <a:ext cx="9426594" cy="389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kern="0" dirty="0" smtClean="0">
                <a:latin typeface="Constantia" panose="02030602050306030303" pitchFamily="18" charset="0"/>
              </a:rPr>
              <a:t>H. Damerau</a:t>
            </a:r>
            <a:endParaRPr lang="en-US" sz="1800" b="1" kern="0" dirty="0" smtClean="0">
              <a:latin typeface="Constantia" panose="02030602050306030303" pitchFamily="18" charset="0"/>
            </a:endParaRPr>
          </a:p>
        </p:txBody>
      </p:sp>
      <p:sp>
        <p:nvSpPr>
          <p:cNvPr id="7" name="Subtitle 2"/>
          <p:cNvSpPr txBox="1">
            <a:spLocks/>
          </p:cNvSpPr>
          <p:nvPr/>
        </p:nvSpPr>
        <p:spPr bwMode="auto">
          <a:xfrm>
            <a:off x="239703" y="5772728"/>
            <a:ext cx="9056697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800" b="1" kern="0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Many thanks for input and discussions to: </a:t>
            </a:r>
          </a:p>
          <a:p>
            <a:r>
              <a:rPr lang="en-US" sz="1800" b="1" kern="0" dirty="0" smtClean="0">
                <a:solidFill>
                  <a:schemeClr val="tx1"/>
                </a:solidFill>
                <a:latin typeface="Constantia" panose="02030602050306030303" pitchFamily="18" charset="0"/>
              </a:rPr>
              <a:t>S. Hancock, G. Sterbini, L. Ventura and many more</a:t>
            </a:r>
            <a:endParaRPr lang="en-US" sz="1800" b="1" kern="0" dirty="0">
              <a:solidFill>
                <a:schemeClr val="tx1"/>
              </a:solidFill>
              <a:latin typeface="Constantia" panose="02030602050306030303" pitchFamily="18" charset="0"/>
            </a:endParaRPr>
          </a:p>
          <a:p>
            <a:endParaRPr lang="en-US" sz="1800" b="1" kern="0" dirty="0" smtClean="0">
              <a:solidFill>
                <a:schemeClr val="tx1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614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862554"/>
            <a:ext cx="3246411" cy="313372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188075"/>
            <a:ext cx="2311400" cy="365125"/>
          </a:xfrm>
        </p:spPr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1-turn delay feedbacks 10 MHz (2014)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838200" y="67627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Further reduce impedance at harmonics of </a:t>
            </a: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(comb filter feedback)</a:t>
            </a:r>
            <a:endParaRPr lang="en-US" sz="20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Transient beam loading fully suppressed at 1.3 · 10</a:t>
            </a:r>
            <a:r>
              <a:rPr lang="en-US" sz="2000" b="1" baseline="30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838200" y="5219531"/>
            <a:ext cx="82407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D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igital 1-turn delay feedback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for all 11 main accelerating cavities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used for operational beams in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2015</a:t>
            </a: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1862554"/>
            <a:ext cx="3276600" cy="3162867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1219200" y="2014954"/>
            <a:ext cx="1752600" cy="1066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181600" y="2014954"/>
            <a:ext cx="1752600" cy="1066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749230" y="1524000"/>
            <a:ext cx="267374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72 bunches, Feedbacks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off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22311" y="1543634"/>
            <a:ext cx="26221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Constantia" panose="02030602050306030303" pitchFamily="18" charset="0"/>
              </a:rPr>
              <a:t>72 bunches, feedbacks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on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7" name="Curved Up Arrow 6"/>
          <p:cNvSpPr/>
          <p:nvPr/>
        </p:nvSpPr>
        <p:spPr>
          <a:xfrm>
            <a:off x="1981200" y="3081754"/>
            <a:ext cx="4267200" cy="609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5410200" y="4650940"/>
            <a:ext cx="3232750" cy="338554"/>
            <a:chOff x="5410200" y="4650940"/>
            <a:chExt cx="3232750" cy="338554"/>
          </a:xfrm>
        </p:grpSpPr>
        <p:sp>
          <p:nvSpPr>
            <p:cNvPr id="17" name="Rectangle 16"/>
            <p:cNvSpPr/>
            <p:nvPr/>
          </p:nvSpPr>
          <p:spPr>
            <a:xfrm>
              <a:off x="6781800" y="4724400"/>
              <a:ext cx="522482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5410200" y="4845050"/>
              <a:ext cx="1371600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7315200" y="4845600"/>
              <a:ext cx="1327750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6758940" y="4650940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2 </a:t>
              </a:r>
              <a:r>
                <a:rPr lang="en-US" sz="1600" b="1" dirty="0" err="1" smtClean="0">
                  <a:solidFill>
                    <a:srgbClr val="0000FF"/>
                  </a:solidFill>
                  <a:latin typeface="Symbol" panose="05050102010706020507" pitchFamily="18" charset="2"/>
                </a:rPr>
                <a:t>m</a:t>
              </a:r>
              <a:r>
                <a:rPr lang="en-US" sz="1600" b="1" dirty="0" err="1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s</a:t>
              </a:r>
              <a:endParaRPr lang="en-GB" sz="1600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487584" y="4650940"/>
            <a:ext cx="3232750" cy="338554"/>
            <a:chOff x="5410200" y="4650940"/>
            <a:chExt cx="3232750" cy="338554"/>
          </a:xfrm>
        </p:grpSpPr>
        <p:sp>
          <p:nvSpPr>
            <p:cNvPr id="44" name="Rectangle 43"/>
            <p:cNvSpPr/>
            <p:nvPr/>
          </p:nvSpPr>
          <p:spPr>
            <a:xfrm>
              <a:off x="6781800" y="4724400"/>
              <a:ext cx="522482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5410200" y="4845050"/>
              <a:ext cx="1371600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7315200" y="4845600"/>
              <a:ext cx="1327750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758940" y="4650940"/>
              <a:ext cx="5453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2 </a:t>
              </a:r>
              <a:r>
                <a:rPr lang="en-US" sz="1600" b="1" dirty="0" err="1" smtClean="0">
                  <a:solidFill>
                    <a:srgbClr val="0000FF"/>
                  </a:solidFill>
                  <a:latin typeface="Symbol" panose="05050102010706020507" pitchFamily="18" charset="2"/>
                </a:rPr>
                <a:t>m</a:t>
              </a:r>
              <a:r>
                <a:rPr lang="en-US" sz="1600" b="1" dirty="0" err="1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s</a:t>
              </a:r>
              <a:endParaRPr lang="en-GB" sz="1600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 rot="16200000">
            <a:off x="8833134" y="5391146"/>
            <a:ext cx="12247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D. Perrelet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2214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99300" y="6188075"/>
            <a:ext cx="2311400" cy="365125"/>
          </a:xfrm>
        </p:spPr>
        <p:txBody>
          <a:bodyPr/>
          <a:lstStyle/>
          <a:p>
            <a:fld id="{8B33163E-31A7-4FE9-AD46-761599C49AB6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6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1-turn delay feedbacks 10 MHz (2014)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8" name="Rectangle 7"/>
          <p:cNvSpPr>
            <a:spLocks noChangeArrowheads="1"/>
          </p:cNvSpPr>
          <p:nvPr/>
        </p:nvSpPr>
        <p:spPr bwMode="auto">
          <a:xfrm>
            <a:off x="838200" y="67627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Further reduce impedance at harmonics of </a:t>
            </a:r>
            <a:r>
              <a:rPr lang="en-US" sz="2000" b="1" i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f</a:t>
            </a:r>
            <a:r>
              <a:rPr lang="en-US" sz="2000" b="1" baseline="-25000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(comb filter feedback)</a:t>
            </a:r>
            <a:endParaRPr lang="en-US" sz="2000" b="1" baseline="-25000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Transient beam loading fully suppressed at 1.3 · 10</a:t>
            </a:r>
            <a:r>
              <a:rPr lang="en-US" sz="2000" b="1" baseline="30000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838200" y="4686300"/>
            <a:ext cx="82407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Excellent longitudinal beam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quality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Study </a:t>
            </a:r>
            <a:r>
              <a:rPr lang="en-US" sz="20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splitting with lower  emittance to scale to higher intensity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New 1-turn delay feedbacks on 20 MHz, 40 MHz and 80 MHz cavities in 2016/17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6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1254125" lvl="2" indent="-339725" algn="l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1674227"/>
            <a:ext cx="5443700" cy="2852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grpSp>
        <p:nvGrpSpPr>
          <p:cNvPr id="7" name="Group 6"/>
          <p:cNvGrpSpPr/>
          <p:nvPr/>
        </p:nvGrpSpPr>
        <p:grpSpPr>
          <a:xfrm>
            <a:off x="1295400" y="4188480"/>
            <a:ext cx="5443700" cy="338554"/>
            <a:chOff x="5410200" y="4650940"/>
            <a:chExt cx="3232750" cy="338554"/>
          </a:xfrm>
        </p:grpSpPr>
        <p:sp>
          <p:nvSpPr>
            <p:cNvPr id="9" name="Rectangle 8"/>
            <p:cNvSpPr/>
            <p:nvPr/>
          </p:nvSpPr>
          <p:spPr>
            <a:xfrm>
              <a:off x="6781800" y="4724400"/>
              <a:ext cx="522482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5410200" y="4845050"/>
              <a:ext cx="1484815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7165109" y="4845600"/>
              <a:ext cx="1477841" cy="0"/>
            </a:xfrm>
            <a:prstGeom prst="straightConnector1">
              <a:avLst/>
            </a:prstGeom>
            <a:ln w="38100">
              <a:solidFill>
                <a:srgbClr val="0000FF"/>
              </a:solidFill>
              <a:headEnd type="none" w="med" len="lg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865732" y="4650940"/>
              <a:ext cx="33175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>
                  <a:solidFill>
                    <a:srgbClr val="0000FF"/>
                  </a:solidFill>
                  <a:latin typeface="Constantia" panose="02030602050306030303" pitchFamily="18" charset="0"/>
                </a:rPr>
                <a:t>3</a:t>
              </a:r>
              <a:r>
                <a:rPr lang="en-US" sz="1600" b="1" dirty="0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 </a:t>
              </a:r>
              <a:r>
                <a:rPr lang="en-US" sz="1600" b="1" dirty="0" err="1" smtClean="0">
                  <a:solidFill>
                    <a:srgbClr val="0000FF"/>
                  </a:solidFill>
                  <a:latin typeface="Symbol" panose="05050102010706020507" pitchFamily="18" charset="2"/>
                </a:rPr>
                <a:t>m</a:t>
              </a:r>
              <a:r>
                <a:rPr lang="en-US" sz="1600" b="1" dirty="0" err="1" smtClean="0">
                  <a:solidFill>
                    <a:srgbClr val="0000FF"/>
                  </a:solidFill>
                  <a:latin typeface="Constantia" panose="02030602050306030303" pitchFamily="18" charset="0"/>
                </a:rPr>
                <a:t>s</a:t>
              </a:r>
              <a:endParaRPr lang="en-GB" sz="1600" b="1" dirty="0">
                <a:solidFill>
                  <a:srgbClr val="0000FF"/>
                </a:solidFill>
                <a:latin typeface="Constantia" panose="02030602050306030303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008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Coupled-bunch instability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r="3540"/>
          <a:stretch/>
        </p:blipFill>
        <p:spPr bwMode="auto">
          <a:xfrm>
            <a:off x="4957096" y="2449303"/>
            <a:ext cx="3868811" cy="3113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Heiko\CPS\LIU-PSUpgradeWorkingGroup\TDR-LIU-PS\LongitudinalInstabilities\CoupledBunchModeSpectrumBarChart3D7b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40" y="2464120"/>
            <a:ext cx="4150994" cy="3098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057060" y="1508138"/>
            <a:ext cx="37059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spcBef>
                <a:spcPct val="0"/>
              </a:spcBef>
              <a:defRPr sz="2000" b="1">
                <a:solidFill>
                  <a:schemeClr val="tx2"/>
                </a:solidFill>
                <a:latin typeface="Constantia" pitchFamily="18" charset="0"/>
              </a:defRPr>
            </a:lvl1pPr>
          </a:lstStyle>
          <a:p>
            <a:pPr algn="ctr"/>
            <a:r>
              <a:rPr lang="en-GB" sz="1800" dirty="0" smtClean="0">
                <a:cs typeface="Times"/>
              </a:rPr>
              <a:t>Simulations with </a:t>
            </a:r>
          </a:p>
          <a:p>
            <a:pPr algn="ctr"/>
            <a:r>
              <a:rPr lang="en-GB" sz="1800" dirty="0" smtClean="0">
                <a:cs typeface="Times"/>
              </a:rPr>
              <a:t>10 MHz cavities + </a:t>
            </a:r>
            <a:r>
              <a:rPr lang="en-GB" sz="1800" dirty="0" err="1" smtClean="0">
                <a:cs typeface="Times"/>
              </a:rPr>
              <a:t>Finemet</a:t>
            </a:r>
            <a:r>
              <a:rPr lang="en-GB" sz="1800" dirty="0" smtClean="0">
                <a:cs typeface="Times"/>
              </a:rPr>
              <a:t> cavity impedance model</a:t>
            </a:r>
            <a:endParaRPr lang="en-GB" sz="1800" dirty="0">
              <a:cs typeface="Time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96517" y="1748134"/>
            <a:ext cx="304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3200" b="1">
                <a:solidFill>
                  <a:schemeClr val="tx2"/>
                </a:solidFill>
                <a:latin typeface="Calisto MT" panose="02040603050505030304" pitchFamily="18" charset="0"/>
              </a:defRPr>
            </a:lvl1pPr>
          </a:lstStyle>
          <a:p>
            <a:pPr algn="just"/>
            <a:r>
              <a:rPr lang="en-GB" sz="1800" dirty="0" smtClean="0">
                <a:latin typeface="Constantia" panose="02030602050306030303" pitchFamily="18" charset="0"/>
                <a:cs typeface="Times"/>
              </a:rPr>
              <a:t>Measured mode spectra</a:t>
            </a:r>
            <a:endParaRPr lang="en-GB" sz="1800" dirty="0">
              <a:latin typeface="Constantia" panose="02030602050306030303" pitchFamily="18" charset="0"/>
              <a:cs typeface="Times"/>
            </a:endParaRPr>
          </a:p>
        </p:txBody>
      </p: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838200" y="676274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Same mode pattern and strength reproducibly observed (2013 data)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21 bunch case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simulation, main impedance: 10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MHz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cavities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8064182" y="4805373"/>
            <a:ext cx="1175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L. </a:t>
            </a:r>
            <a:r>
              <a:rPr lang="en-GB" sz="1600" b="1" dirty="0">
                <a:latin typeface="Constantia" panose="02030602050306030303" pitchFamily="18" charset="0"/>
              </a:rPr>
              <a:t>V</a:t>
            </a:r>
            <a:r>
              <a:rPr lang="en-GB" sz="1600" b="1" dirty="0" smtClean="0">
                <a:latin typeface="Constantia" panose="02030602050306030303" pitchFamily="18" charset="0"/>
              </a:rPr>
              <a:t>entura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7" name="Freeform 16"/>
          <p:cNvSpPr/>
          <p:nvPr/>
        </p:nvSpPr>
        <p:spPr>
          <a:xfrm>
            <a:off x="5465901" y="2853835"/>
            <a:ext cx="914400" cy="1647825"/>
          </a:xfrm>
          <a:custGeom>
            <a:avLst/>
            <a:gdLst>
              <a:gd name="connsiteX0" fmla="*/ 0 w 914400"/>
              <a:gd name="connsiteY0" fmla="*/ 1647825 h 1647825"/>
              <a:gd name="connsiteX1" fmla="*/ 657225 w 914400"/>
              <a:gd name="connsiteY1" fmla="*/ 895350 h 1647825"/>
              <a:gd name="connsiteX2" fmla="*/ 828675 w 914400"/>
              <a:gd name="connsiteY2" fmla="*/ 114300 h 1647825"/>
              <a:gd name="connsiteX3" fmla="*/ 914400 w 914400"/>
              <a:gd name="connsiteY3" fmla="*/ 0 h 1647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14400" h="1647825">
                <a:moveTo>
                  <a:pt x="0" y="1647825"/>
                </a:moveTo>
                <a:cubicBezTo>
                  <a:pt x="259556" y="1399381"/>
                  <a:pt x="519113" y="1150937"/>
                  <a:pt x="657225" y="895350"/>
                </a:cubicBezTo>
                <a:cubicBezTo>
                  <a:pt x="795338" y="639762"/>
                  <a:pt x="785813" y="263525"/>
                  <a:pt x="828675" y="114300"/>
                </a:cubicBezTo>
                <a:cubicBezTo>
                  <a:pt x="871537" y="-34925"/>
                  <a:pt x="887413" y="11112"/>
                  <a:pt x="914400" y="0"/>
                </a:cubicBezTo>
              </a:path>
            </a:pathLst>
          </a:custGeom>
          <a:noFill/>
          <a:ln w="349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838200" y="5753100"/>
            <a:ext cx="82407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Same mode number 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n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= 2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predicted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as observed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Similar growth rate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714849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Coupled-bunch instability simulations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28228" y="838200"/>
            <a:ext cx="9049544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Simulations with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MuSiC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code</a:t>
            </a:r>
          </a:p>
          <a:p>
            <a:pPr marL="342900" indent="-342900" algn="l">
              <a:spcBef>
                <a:spcPct val="20000"/>
              </a:spcBef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Impedance model with 10 MHz RF cavities, little effect of other cavities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25" y="1684800"/>
            <a:ext cx="5309402" cy="39759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48998" y="1685624"/>
            <a:ext cx="5309402" cy="39759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840482" y="1619450"/>
            <a:ext cx="398205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1.3 · 10</a:t>
            </a:r>
            <a:r>
              <a:rPr lang="en-US" sz="1600" b="1" baseline="30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 ppb </a:t>
            </a:r>
            <a:r>
              <a:rPr lang="en-US" sz="1600" b="1" dirty="0" smtClean="0">
                <a:latin typeface="Constantia" panose="02030602050306030303" pitchFamily="18" charset="0"/>
              </a:rPr>
              <a:t>(</a:t>
            </a:r>
            <a:r>
              <a:rPr lang="en-US" sz="1600" b="1" i="1" dirty="0" smtClean="0"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latin typeface="Constantia" panose="02030602050306030303" pitchFamily="18" charset="0"/>
              </a:rPr>
              <a:t> = 84), 18 bunches,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15 GeV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23834" y="1615439"/>
            <a:ext cx="402693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2.6 · 10</a:t>
            </a:r>
            <a:r>
              <a:rPr lang="en-US" sz="1600" b="1" baseline="30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 ppb </a:t>
            </a:r>
            <a:r>
              <a:rPr lang="en-US" sz="1600" b="1" dirty="0" smtClean="0">
                <a:latin typeface="Constantia" panose="02030602050306030303" pitchFamily="18" charset="0"/>
              </a:rPr>
              <a:t>(</a:t>
            </a:r>
            <a:r>
              <a:rPr lang="en-US" sz="1600" b="1" i="1" dirty="0" smtClean="0"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latin typeface="Constantia" panose="02030602050306030303" pitchFamily="18" charset="0"/>
              </a:rPr>
              <a:t> = 84), 18 bunches,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15 GeV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0216" y="3504325"/>
            <a:ext cx="3975512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1.3 · 10</a:t>
            </a:r>
            <a:r>
              <a:rPr lang="en-US" sz="1600" b="1" baseline="30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 ppb </a:t>
            </a:r>
            <a:r>
              <a:rPr lang="en-US" sz="1600" b="1" dirty="0" smtClean="0">
                <a:latin typeface="Constantia" panose="02030602050306030303" pitchFamily="18" charset="0"/>
              </a:rPr>
              <a:t>(</a:t>
            </a:r>
            <a:r>
              <a:rPr lang="en-US" sz="1600" b="1" i="1" dirty="0" smtClean="0"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latin typeface="Constantia" panose="02030602050306030303" pitchFamily="18" charset="0"/>
              </a:rPr>
              <a:t> = 84), 18 bunches,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26 GeV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59759" y="3504325"/>
            <a:ext cx="3999685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2.6 · 10</a:t>
            </a:r>
            <a:r>
              <a:rPr lang="en-US" sz="1600" b="1" baseline="30000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11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 ppb </a:t>
            </a:r>
            <a:r>
              <a:rPr lang="en-US" sz="1600" b="1" dirty="0" smtClean="0">
                <a:latin typeface="Constantia" panose="02030602050306030303" pitchFamily="18" charset="0"/>
              </a:rPr>
              <a:t>(</a:t>
            </a:r>
            <a:r>
              <a:rPr lang="en-US" sz="1600" b="1" i="1" dirty="0" smtClean="0">
                <a:latin typeface="Constantia" panose="02030602050306030303" pitchFamily="18" charset="0"/>
              </a:rPr>
              <a:t>h</a:t>
            </a:r>
            <a:r>
              <a:rPr lang="en-US" sz="1600" b="1" dirty="0" smtClean="0">
                <a:latin typeface="Constantia" panose="02030602050306030303" pitchFamily="18" charset="0"/>
              </a:rPr>
              <a:t> = 84), 18 bunches, </a:t>
            </a:r>
            <a:r>
              <a:rPr lang="en-US" sz="1600" b="1" dirty="0" smtClean="0">
                <a:solidFill>
                  <a:srgbClr val="C0504D"/>
                </a:solidFill>
                <a:latin typeface="Constantia" panose="02030602050306030303" pitchFamily="18" charset="0"/>
              </a:rPr>
              <a:t>26 GeV</a:t>
            </a:r>
            <a:endParaRPr lang="en-GB" sz="1600" b="1" dirty="0">
              <a:solidFill>
                <a:srgbClr val="C0504D"/>
              </a:solidFill>
              <a:latin typeface="Constantia" panose="02030602050306030303" pitchFamily="18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702178" y="5715000"/>
            <a:ext cx="824071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The coupled-bunch feedback is designed to damp all cases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On paper it works</a:t>
            </a:r>
            <a:endParaRPr lang="en-US" sz="2000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1254125" lvl="2" indent="-339725" algn="l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>
              <a:spcBef>
                <a:spcPct val="20000"/>
              </a:spcBef>
              <a:buFontTx/>
              <a:buChar char="•"/>
            </a:pPr>
            <a:endParaRPr lang="en-US" sz="2000" b="1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1833" y="2122422"/>
            <a:ext cx="11680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1/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4.0 s</a:t>
            </a:r>
            <a:r>
              <a:rPr lang="en-US" sz="1600" b="1" baseline="300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-1</a:t>
            </a:r>
            <a:endParaRPr lang="en-GB" sz="1600" b="1" baseline="30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005587" y="2128065"/>
            <a:ext cx="11343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1/</a:t>
            </a:r>
            <a:r>
              <a:rPr lang="en-US" sz="1600" b="1" dirty="0" smtClean="0">
                <a:solidFill>
                  <a:srgbClr val="FF0000"/>
                </a:solidFill>
                <a:latin typeface="Symbol" panose="05050102010706020507" pitchFamily="18" charset="2"/>
              </a:rPr>
              <a:t>t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5.7 s</a:t>
            </a:r>
            <a:r>
              <a:rPr lang="en-US" sz="1600" b="1" baseline="30000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-1</a:t>
            </a:r>
            <a:endParaRPr lang="en-GB" sz="1600" b="1" baseline="30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518721" y="4114800"/>
            <a:ext cx="11423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1/</a:t>
            </a:r>
            <a:r>
              <a:rPr lang="en-US" sz="16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3.4 s</a:t>
            </a:r>
            <a:r>
              <a:rPr lang="en-US" sz="16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-1</a:t>
            </a:r>
            <a:endParaRPr lang="en-GB" sz="1600" b="1" baseline="30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011254" y="4285543"/>
            <a:ext cx="11311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1/</a:t>
            </a:r>
            <a:r>
              <a:rPr lang="en-US" sz="1600" b="1" dirty="0" smtClean="0">
                <a:solidFill>
                  <a:srgbClr val="0000FF"/>
                </a:solidFill>
                <a:latin typeface="Symbol" panose="05050102010706020507" pitchFamily="18" charset="2"/>
              </a:rPr>
              <a:t>t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5.3 s</a:t>
            </a:r>
            <a:r>
              <a:rPr lang="en-US" sz="1600" b="1" baseline="30000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-1</a:t>
            </a:r>
            <a:endParaRPr lang="en-GB" sz="1600" b="1" baseline="30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8918594" y="916133"/>
            <a:ext cx="11758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L. </a:t>
            </a:r>
            <a:r>
              <a:rPr lang="en-GB" sz="1600" b="1" dirty="0">
                <a:latin typeface="Constantia" panose="02030602050306030303" pitchFamily="18" charset="0"/>
              </a:rPr>
              <a:t>V</a:t>
            </a:r>
            <a:r>
              <a:rPr lang="en-GB" sz="1600" b="1" dirty="0" smtClean="0">
                <a:latin typeface="Constantia" panose="02030602050306030303" pitchFamily="18" charset="0"/>
              </a:rPr>
              <a:t>entura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705600" y="2758312"/>
            <a:ext cx="601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n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1</a:t>
            </a:r>
            <a:endParaRPr lang="en-GB" sz="1600" b="1" baseline="30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612681" y="4708397"/>
            <a:ext cx="601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n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1</a:t>
            </a:r>
            <a:endParaRPr lang="en-GB" sz="1600" b="1" baseline="30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63298" y="2547817"/>
            <a:ext cx="601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n</a:t>
            </a:r>
            <a:r>
              <a:rPr lang="en-US" sz="1600" b="1" dirty="0" smtClean="0">
                <a:solidFill>
                  <a:srgbClr val="FF0000"/>
                </a:solidFill>
                <a:latin typeface="Constantia" panose="02030602050306030303" pitchFamily="18" charset="0"/>
              </a:rPr>
              <a:t> = 1</a:t>
            </a:r>
            <a:endParaRPr lang="en-GB" sz="1600" b="1" baseline="30000" dirty="0">
              <a:solidFill>
                <a:srgbClr val="FF0000"/>
              </a:solidFill>
              <a:latin typeface="Constantia" panose="02030602050306030303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670379" y="4497902"/>
            <a:ext cx="6015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i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n</a:t>
            </a:r>
            <a:r>
              <a:rPr lang="en-US" sz="1600" b="1" dirty="0" smtClean="0">
                <a:solidFill>
                  <a:srgbClr val="0000FF"/>
                </a:solidFill>
                <a:latin typeface="Constantia" panose="02030602050306030303" pitchFamily="18" charset="0"/>
              </a:rPr>
              <a:t> = 1</a:t>
            </a:r>
            <a:endParaRPr lang="en-GB" sz="1600" b="1" baseline="30000" dirty="0">
              <a:solidFill>
                <a:srgbClr val="0000FF"/>
              </a:solidFill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282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Coupled-bunch feedback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l="4363" r="32807"/>
          <a:stretch/>
        </p:blipFill>
        <p:spPr bwMode="auto">
          <a:xfrm>
            <a:off x="6401082" y="708865"/>
            <a:ext cx="890026" cy="1348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/>
        </p:nvSpPr>
        <p:spPr>
          <a:xfrm>
            <a:off x="7077356" y="2195096"/>
            <a:ext cx="7620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5858156" y="2195096"/>
            <a:ext cx="762000" cy="762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5" name="Isosceles Triangle 4"/>
          <p:cNvSpPr/>
          <p:nvPr/>
        </p:nvSpPr>
        <p:spPr>
          <a:xfrm rot="5400000">
            <a:off x="6029606" y="2366546"/>
            <a:ext cx="457200" cy="4191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23" name="Isosceles Triangle 22"/>
          <p:cNvSpPr/>
          <p:nvPr/>
        </p:nvSpPr>
        <p:spPr>
          <a:xfrm rot="16200000">
            <a:off x="7229756" y="2366546"/>
            <a:ext cx="457200" cy="419100"/>
          </a:xfrm>
          <a:prstGeom prst="triangl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772556" y="1382928"/>
            <a:ext cx="0" cy="11931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6924956" y="1382928"/>
            <a:ext cx="0" cy="1193168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>
            <a:stCxn id="22" idx="3"/>
          </p:cNvCxnSpPr>
          <p:nvPr/>
        </p:nvCxnSpPr>
        <p:spPr>
          <a:xfrm>
            <a:off x="6620156" y="2576096"/>
            <a:ext cx="15240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0" name="Straight Connector 5119"/>
          <p:cNvCxnSpPr>
            <a:endCxn id="4" idx="1"/>
          </p:cNvCxnSpPr>
          <p:nvPr/>
        </p:nvCxnSpPr>
        <p:spPr>
          <a:xfrm>
            <a:off x="6924956" y="2576095"/>
            <a:ext cx="152400" cy="1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2" idx="1"/>
          </p:cNvCxnSpPr>
          <p:nvPr/>
        </p:nvCxnSpPr>
        <p:spPr>
          <a:xfrm>
            <a:off x="5477156" y="2576095"/>
            <a:ext cx="381000" cy="1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7839356" y="2576096"/>
            <a:ext cx="381000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5477156" y="2576096"/>
            <a:ext cx="0" cy="76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8220356" y="2576096"/>
            <a:ext cx="0" cy="76200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6557963" y="3185696"/>
            <a:ext cx="576263" cy="304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45" name="Straight Connector 44"/>
          <p:cNvCxnSpPr>
            <a:endCxn id="44" idx="1"/>
          </p:cNvCxnSpPr>
          <p:nvPr/>
        </p:nvCxnSpPr>
        <p:spPr>
          <a:xfrm>
            <a:off x="5477156" y="3338096"/>
            <a:ext cx="10808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148793" y="3338096"/>
            <a:ext cx="1080807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0" name="TextBox 5129"/>
          <p:cNvSpPr txBox="1"/>
          <p:nvPr/>
        </p:nvSpPr>
        <p:spPr>
          <a:xfrm>
            <a:off x="6578720" y="3205877"/>
            <a:ext cx="5400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-3 dB</a:t>
            </a:r>
            <a:endParaRPr lang="en-GB" sz="1200" b="1" dirty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cxnSp>
        <p:nvCxnSpPr>
          <p:cNvPr id="50" name="Straight Arrow Connector 49"/>
          <p:cNvCxnSpPr>
            <a:endCxn id="44" idx="2"/>
          </p:cNvCxnSpPr>
          <p:nvPr/>
        </p:nvCxnSpPr>
        <p:spPr>
          <a:xfrm flipH="1" flipV="1">
            <a:off x="6846095" y="3490496"/>
            <a:ext cx="2666" cy="53340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33" name="Rectangle 5132"/>
          <p:cNvSpPr/>
          <p:nvPr/>
        </p:nvSpPr>
        <p:spPr>
          <a:xfrm>
            <a:off x="5254278" y="594896"/>
            <a:ext cx="3200400" cy="3505200"/>
          </a:xfrm>
          <a:prstGeom prst="rect">
            <a:avLst/>
          </a:prstGeom>
          <a:noFill/>
          <a:ln w="12700"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prstClr val="white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263243" y="616863"/>
            <a:ext cx="479618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1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6</a:t>
            </a:r>
            <a:r>
              <a:rPr lang="en-US" sz="2100" b="1" dirty="0" smtClean="0">
                <a:solidFill>
                  <a:prstClr val="black"/>
                </a:solidFill>
                <a:latin typeface="Constantia" panose="02030602050306030303" pitchFamily="18" charset="0"/>
                <a:sym typeface="Symbol"/>
              </a:rPr>
              <a:t></a:t>
            </a:r>
            <a:endParaRPr lang="en-US" sz="2100" b="1" dirty="0" smtClean="0">
              <a:solidFill>
                <a:prstClr val="black"/>
              </a:solidFill>
              <a:latin typeface="Constantia" panose="02030602050306030303" pitchFamily="18" charset="0"/>
            </a:endParaRPr>
          </a:p>
        </p:txBody>
      </p:sp>
      <p:cxnSp>
        <p:nvCxnSpPr>
          <p:cNvPr id="55" name="Straight Connector 54"/>
          <p:cNvCxnSpPr/>
          <p:nvPr/>
        </p:nvCxnSpPr>
        <p:spPr>
          <a:xfrm>
            <a:off x="5025678" y="4023896"/>
            <a:ext cx="1826138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Rectangle 95"/>
          <p:cNvSpPr/>
          <p:nvPr/>
        </p:nvSpPr>
        <p:spPr>
          <a:xfrm>
            <a:off x="4568478" y="3871496"/>
            <a:ext cx="457200" cy="106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97" name="Straight Arrow Connector 96"/>
          <p:cNvCxnSpPr/>
          <p:nvPr/>
        </p:nvCxnSpPr>
        <p:spPr>
          <a:xfrm>
            <a:off x="5025678" y="41762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>
            <a:off x="5025678" y="43286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>
            <a:off x="5025678" y="44810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>
            <a:off x="5025678" y="46334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>
            <a:off x="5025678" y="4785896"/>
            <a:ext cx="5333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TextBox 102"/>
          <p:cNvSpPr txBox="1"/>
          <p:nvPr/>
        </p:nvSpPr>
        <p:spPr>
          <a:xfrm rot="16200000">
            <a:off x="4215831" y="4274090"/>
            <a:ext cx="11624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solidFill>
                  <a:prstClr val="black"/>
                </a:solidFill>
                <a:latin typeface="Constantia" panose="02030602050306030303" pitchFamily="18" charset="0"/>
              </a:rPr>
              <a:t>Splitter + amp.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2968278" y="3985796"/>
            <a:ext cx="1295400" cy="85943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dirty="0">
              <a:solidFill>
                <a:prstClr val="white"/>
              </a:solidFill>
            </a:endParaRPr>
          </a:p>
        </p:txBody>
      </p:sp>
      <p:cxnSp>
        <p:nvCxnSpPr>
          <p:cNvPr id="127" name="Straight Arrow Connector 126"/>
          <p:cNvCxnSpPr/>
          <p:nvPr/>
        </p:nvCxnSpPr>
        <p:spPr>
          <a:xfrm>
            <a:off x="4263678" y="4404896"/>
            <a:ext cx="304795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endCxn id="126" idx="2"/>
          </p:cNvCxnSpPr>
          <p:nvPr/>
        </p:nvCxnSpPr>
        <p:spPr>
          <a:xfrm flipV="1">
            <a:off x="3615978" y="4845234"/>
            <a:ext cx="0" cy="397862"/>
          </a:xfrm>
          <a:prstGeom prst="straightConnector1">
            <a:avLst/>
          </a:prstGeom>
          <a:ln w="2540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Arrow Connector 140"/>
          <p:cNvCxnSpPr/>
          <p:nvPr/>
        </p:nvCxnSpPr>
        <p:spPr>
          <a:xfrm>
            <a:off x="2358678" y="4404894"/>
            <a:ext cx="609600" cy="2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2945418" y="4047232"/>
            <a:ext cx="135000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white"/>
                </a:solidFill>
                <a:latin typeface="Constantia" panose="02030602050306030303" pitchFamily="18" charset="0"/>
              </a:rPr>
              <a:t>Coupled-bunch feedback</a:t>
            </a:r>
            <a:endParaRPr lang="en-GB" sz="1400" b="1" dirty="0">
              <a:solidFill>
                <a:prstClr val="white"/>
              </a:solidFill>
              <a:latin typeface="Constantia" panose="02030602050306030303" pitchFamily="18" charset="0"/>
            </a:endParaRPr>
          </a:p>
        </p:txBody>
      </p:sp>
      <p:grpSp>
        <p:nvGrpSpPr>
          <p:cNvPr id="114" name="Group 113"/>
          <p:cNvGrpSpPr/>
          <p:nvPr/>
        </p:nvGrpSpPr>
        <p:grpSpPr>
          <a:xfrm>
            <a:off x="2892078" y="1128296"/>
            <a:ext cx="3959738" cy="2857500"/>
            <a:chOff x="2971800" y="1356896"/>
            <a:chExt cx="3959738" cy="2857500"/>
          </a:xfrm>
        </p:grpSpPr>
        <p:cxnSp>
          <p:nvCxnSpPr>
            <p:cNvPr id="57" name="Straight Arrow Connector 56"/>
            <p:cNvCxnSpPr/>
            <p:nvPr/>
          </p:nvCxnSpPr>
          <p:spPr>
            <a:xfrm flipH="1">
              <a:off x="5105400" y="1527661"/>
              <a:ext cx="1826138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Rectangle 103"/>
            <p:cNvSpPr/>
            <p:nvPr/>
          </p:nvSpPr>
          <p:spPr>
            <a:xfrm>
              <a:off x="4648200" y="1356896"/>
              <a:ext cx="457200" cy="1066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 rot="16200000">
              <a:off x="4353390" y="1751796"/>
              <a:ext cx="10468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Comb. + att.</a:t>
              </a:r>
              <a:endParaRPr lang="en-GB" sz="1200" b="1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106" name="Straight Arrow Connector 105"/>
            <p:cNvCxnSpPr/>
            <p:nvPr/>
          </p:nvCxnSpPr>
          <p:spPr>
            <a:xfrm flipH="1">
              <a:off x="5108068" y="16616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 flipH="1">
              <a:off x="5108073" y="18140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 flipH="1">
              <a:off x="5108073" y="19664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5105400" y="21188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 flipH="1">
              <a:off x="5105400" y="2271296"/>
              <a:ext cx="530727" cy="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51"/>
            <p:cNvSpPr/>
            <p:nvPr/>
          </p:nvSpPr>
          <p:spPr>
            <a:xfrm>
              <a:off x="3048000" y="3566696"/>
              <a:ext cx="1295400" cy="6477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GB">
                <a:solidFill>
                  <a:prstClr val="white"/>
                </a:solidFill>
              </a:endParaRPr>
            </a:p>
          </p:txBody>
        </p:sp>
        <p:cxnSp>
          <p:nvCxnSpPr>
            <p:cNvPr id="113" name="Straight Arrow Connector 112"/>
            <p:cNvCxnSpPr/>
            <p:nvPr/>
          </p:nvCxnSpPr>
          <p:spPr>
            <a:xfrm flipH="1" flipV="1">
              <a:off x="3695700" y="1890295"/>
              <a:ext cx="949828" cy="2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>
              <a:endCxn id="52" idx="0"/>
            </p:cNvCxnSpPr>
            <p:nvPr/>
          </p:nvCxnSpPr>
          <p:spPr>
            <a:xfrm>
              <a:off x="3695700" y="1890296"/>
              <a:ext cx="0" cy="1676400"/>
            </a:xfrm>
            <a:prstGeom prst="straightConnector1">
              <a:avLst/>
            </a:prstGeom>
            <a:ln w="25400">
              <a:solidFill>
                <a:srgbClr val="0000FF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/>
            <p:cNvSpPr txBox="1"/>
            <p:nvPr/>
          </p:nvSpPr>
          <p:spPr>
            <a:xfrm>
              <a:off x="2971800" y="3635752"/>
              <a:ext cx="144779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 smtClean="0">
                  <a:solidFill>
                    <a:prstClr val="white"/>
                  </a:solidFill>
                  <a:latin typeface="Constantia" panose="02030602050306030303" pitchFamily="18" charset="0"/>
                </a:rPr>
                <a:t>Beam-loading compensation</a:t>
              </a:r>
              <a:endParaRPr lang="en-GB" sz="1400" b="1" dirty="0">
                <a:solidFill>
                  <a:prstClr val="white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145" name="TextBox 144"/>
          <p:cNvSpPr txBox="1"/>
          <p:nvPr/>
        </p:nvSpPr>
        <p:spPr>
          <a:xfrm>
            <a:off x="1125287" y="3921904"/>
            <a:ext cx="13857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i="1" dirty="0" smtClean="0">
                <a:solidFill>
                  <a:srgbClr val="C0504D"/>
                </a:solidFill>
                <a:latin typeface="Constantia" pitchFamily="18" charset="0"/>
              </a:rPr>
              <a:t>Wall current monitor</a:t>
            </a:r>
            <a:endParaRPr lang="en-GB" sz="1800" b="1" dirty="0">
              <a:solidFill>
                <a:srgbClr val="C0504D"/>
              </a:solidFill>
              <a:latin typeface="Constantia" pitchFamily="18" charset="0"/>
            </a:endParaRPr>
          </a:p>
        </p:txBody>
      </p:sp>
      <p:cxnSp>
        <p:nvCxnSpPr>
          <p:cNvPr id="150" name="Straight Arrow Connector 149"/>
          <p:cNvCxnSpPr/>
          <p:nvPr/>
        </p:nvCxnSpPr>
        <p:spPr>
          <a:xfrm flipH="1">
            <a:off x="2358678" y="5243097"/>
            <a:ext cx="1254628" cy="0"/>
          </a:xfrm>
          <a:prstGeom prst="straightConnector1">
            <a:avLst/>
          </a:prstGeom>
          <a:ln w="25400">
            <a:solidFill>
              <a:schemeClr val="tx1"/>
            </a:solidFill>
            <a:tailEnd type="non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1120428" y="5071646"/>
            <a:ext cx="12872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i="1" dirty="0" err="1">
                <a:solidFill>
                  <a:prstClr val="black"/>
                </a:solidFill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solidFill>
                  <a:prstClr val="black"/>
                </a:solidFill>
                <a:latin typeface="Constantia" pitchFamily="18" charset="0"/>
              </a:rPr>
              <a:t>clk</a:t>
            </a:r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 = 256 </a:t>
            </a:r>
            <a:r>
              <a:rPr lang="en-US" sz="1600" b="1" i="1" dirty="0" err="1" smtClean="0">
                <a:solidFill>
                  <a:prstClr val="black"/>
                </a:solidFill>
                <a:latin typeface="Constantia" pitchFamily="18" charset="0"/>
              </a:rPr>
              <a:t>f</a:t>
            </a:r>
            <a:r>
              <a:rPr lang="en-US" sz="1600" b="1" baseline="-25000" dirty="0" err="1" smtClean="0">
                <a:solidFill>
                  <a:prstClr val="black"/>
                </a:solidFill>
                <a:latin typeface="Constantia" pitchFamily="18" charset="0"/>
              </a:rPr>
              <a:t>rev</a:t>
            </a:r>
            <a:endParaRPr lang="en-GB" sz="1600" b="1" baseline="-25000" dirty="0">
              <a:solidFill>
                <a:prstClr val="black"/>
              </a:solidFill>
              <a:latin typeface="Symbol" panose="05050102010706020507" pitchFamily="18" charset="2"/>
            </a:endParaRPr>
          </a:p>
        </p:txBody>
      </p:sp>
      <p:pic>
        <p:nvPicPr>
          <p:cNvPr id="157" name="Picture 2" descr="C:\Heiko\Presentations\2012-01_LHCBeamShutdownLectureWithIons\image.pn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767"/>
          <a:stretch/>
        </p:blipFill>
        <p:spPr bwMode="auto">
          <a:xfrm>
            <a:off x="800100" y="1143000"/>
            <a:ext cx="2432206" cy="1705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8" name="Rectangle 157"/>
          <p:cNvSpPr/>
          <p:nvPr/>
        </p:nvSpPr>
        <p:spPr>
          <a:xfrm>
            <a:off x="3327652" y="1085850"/>
            <a:ext cx="129797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i="1" dirty="0" smtClean="0">
                <a:solidFill>
                  <a:srgbClr val="0000FF"/>
                </a:solidFill>
                <a:latin typeface="Constantia" pitchFamily="18" charset="0"/>
              </a:rPr>
              <a:t>Cavity return sum</a:t>
            </a:r>
            <a:endParaRPr lang="en-GB" sz="1600" b="1" baseline="-25000" dirty="0">
              <a:solidFill>
                <a:srgbClr val="0000FF"/>
              </a:solidFill>
              <a:latin typeface="Symbol" panose="05050102010706020507" pitchFamily="18" charset="2"/>
            </a:endParaRPr>
          </a:p>
        </p:txBody>
      </p:sp>
      <p:grpSp>
        <p:nvGrpSpPr>
          <p:cNvPr id="116" name="Group 115"/>
          <p:cNvGrpSpPr/>
          <p:nvPr/>
        </p:nvGrpSpPr>
        <p:grpSpPr>
          <a:xfrm>
            <a:off x="533400" y="5588720"/>
            <a:ext cx="8839200" cy="1166960"/>
            <a:chOff x="533400" y="5588720"/>
            <a:chExt cx="8839200" cy="1166960"/>
          </a:xfrm>
        </p:grpSpPr>
        <p:sp>
          <p:nvSpPr>
            <p:cNvPr id="159" name="Rectangle 158"/>
            <p:cNvSpPr>
              <a:spLocks noChangeArrowheads="1"/>
            </p:cNvSpPr>
            <p:nvPr/>
          </p:nvSpPr>
          <p:spPr bwMode="auto">
            <a:xfrm>
              <a:off x="533400" y="6324600"/>
              <a:ext cx="8534400" cy="431080"/>
            </a:xfrm>
            <a:prstGeom prst="rect">
              <a:avLst/>
            </a:prstGeom>
            <a:solidFill>
              <a:srgbClr val="C6D9F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39725" indent="-339725" algn="l">
                <a:spcBef>
                  <a:spcPct val="20000"/>
                </a:spcBef>
                <a:buFont typeface="Symbol" pitchFamily="18" charset="2"/>
                <a:buChar char="®"/>
              </a:pPr>
              <a:r>
                <a:rPr lang="en-GB" sz="2000" b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Suppress synchrotron frequency side-bands at </a:t>
              </a:r>
              <a:r>
                <a:rPr lang="en-GB" sz="2000" b="1" i="1" dirty="0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n · </a:t>
              </a:r>
              <a:r>
                <a:rPr lang="en-GB" sz="2000" b="1" i="1" dirty="0" err="1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f</a:t>
              </a:r>
              <a:r>
                <a:rPr lang="en-GB" sz="2000" b="1" baseline="-25000" dirty="0" err="1" smtClean="0">
                  <a:solidFill>
                    <a:srgbClr val="C0504D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rev</a:t>
              </a:r>
              <a:endParaRPr lang="en-GB" sz="2000" b="1" baseline="-25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endParaRPr>
            </a:p>
          </p:txBody>
        </p:sp>
        <p:sp>
          <p:nvSpPr>
            <p:cNvPr id="160" name="Rectangle 159"/>
            <p:cNvSpPr>
              <a:spLocks noChangeArrowheads="1"/>
            </p:cNvSpPr>
            <p:nvPr/>
          </p:nvSpPr>
          <p:spPr bwMode="auto">
            <a:xfrm>
              <a:off x="533400" y="5588720"/>
              <a:ext cx="8839200" cy="4310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marL="339725" indent="-339725" algn="l">
                <a:spcBef>
                  <a:spcPct val="20000"/>
                </a:spcBef>
                <a:buFont typeface="Symbol" pitchFamily="18" charset="2"/>
                <a:buChar char="®"/>
              </a:pPr>
              <a:r>
                <a:rPr lang="en-US" sz="2000" b="1" dirty="0" smtClean="0">
                  <a:solidFill>
                    <a:prstClr val="black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Two feedbacks: </a:t>
              </a:r>
              <a:r>
                <a:rPr lang="en-US" sz="2000" b="1" dirty="0" smtClean="0">
                  <a:solidFill>
                    <a:srgbClr val="FF0000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1. Beam  </a:t>
              </a:r>
              <a:r>
                <a:rPr lang="en-US" sz="2000" b="1" dirty="0" err="1" smtClean="0">
                  <a:solidFill>
                    <a:srgbClr val="FF0000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Finemet</a:t>
              </a:r>
              <a:r>
                <a:rPr lang="en-US" sz="2000" b="1" dirty="0" smtClean="0">
                  <a:solidFill>
                    <a:srgbClr val="FF0000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 cavity</a:t>
              </a:r>
              <a:r>
                <a:rPr lang="en-US" sz="2000" b="1" dirty="0" smtClean="0">
                  <a:solidFill>
                    <a:prstClr val="black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, </a:t>
              </a:r>
              <a:r>
                <a:rPr lang="en-US" sz="2000" b="1" dirty="0" smtClean="0">
                  <a:solidFill>
                    <a:srgbClr val="0000FF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2. Cavity return  cavity</a:t>
              </a:r>
            </a:p>
            <a:p>
              <a:pPr marL="339725" indent="-339725" algn="l">
                <a:spcBef>
                  <a:spcPct val="20000"/>
                </a:spcBef>
                <a:buFont typeface="Symbol" pitchFamily="18" charset="2"/>
                <a:buChar char="®"/>
              </a:pPr>
              <a:r>
                <a:rPr lang="en-US" sz="2000" b="1" dirty="0" smtClean="0">
                  <a:solidFill>
                    <a:prstClr val="black"/>
                  </a:solidFill>
                  <a:latin typeface="Constantia" pitchFamily="18" charset="0"/>
                  <a:cs typeface="Times New Roman" pitchFamily="18" charset="0"/>
                  <a:sym typeface="Symbol"/>
                </a:rPr>
                <a:t>Frequency domain approach</a:t>
              </a:r>
            </a:p>
          </p:txBody>
        </p:sp>
      </p:grpSp>
      <p:sp>
        <p:nvSpPr>
          <p:cNvPr id="58" name="Text Box 53"/>
          <p:cNvSpPr txBox="1">
            <a:spLocks noChangeArrowheads="1"/>
          </p:cNvSpPr>
          <p:nvPr/>
        </p:nvSpPr>
        <p:spPr bwMode="auto">
          <a:xfrm>
            <a:off x="713508" y="2791808"/>
            <a:ext cx="2626108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en-US" altLang="en-US" sz="1600" b="1" dirty="0" smtClean="0">
                <a:solidFill>
                  <a:srgbClr val="1F497D"/>
                </a:solidFill>
                <a:latin typeface="Constantia" panose="02030602050306030303" pitchFamily="18" charset="0"/>
              </a:rPr>
              <a:t>Prototype</a:t>
            </a:r>
            <a:r>
              <a:rPr lang="en-US" altLang="en-US" sz="1600" b="1" dirty="0" smtClean="0">
                <a:latin typeface="Constantia" panose="02030602050306030303" pitchFamily="18" charset="0"/>
              </a:rPr>
              <a:t> </a:t>
            </a:r>
            <a:r>
              <a:rPr lang="en-US" altLang="en-US" sz="1600" b="1" dirty="0" err="1" smtClean="0">
                <a:latin typeface="Constantia" panose="02030602050306030303" pitchFamily="18" charset="0"/>
              </a:rPr>
              <a:t>Finemet</a:t>
            </a:r>
            <a:r>
              <a:rPr lang="en-US" altLang="en-US" sz="1600" b="1" dirty="0" smtClean="0">
                <a:latin typeface="Constantia" panose="02030602050306030303" pitchFamily="18" charset="0"/>
              </a:rPr>
              <a:t> cavity</a:t>
            </a:r>
            <a:endParaRPr lang="en-US" altLang="en-US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4398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457200" y="0"/>
            <a:ext cx="94488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srgbClr val="1F497D"/>
                </a:solidFill>
                <a:latin typeface="Constantia" pitchFamily="18" charset="0"/>
              </a:rPr>
              <a:t>Coupled-bunch feedback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7404003"/>
              </p:ext>
            </p:extLst>
          </p:nvPr>
        </p:nvGraphicFramePr>
        <p:xfrm>
          <a:off x="647700" y="1066800"/>
          <a:ext cx="8610599" cy="3413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7549"/>
                <a:gridCol w="1416051"/>
                <a:gridCol w="6476999"/>
              </a:tblGrid>
              <a:tr h="370840">
                <a:tc>
                  <a:txBody>
                    <a:bodyPr/>
                    <a:lstStyle/>
                    <a:p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Constantia" panose="02030602050306030303" pitchFamily="18" charset="0"/>
                        </a:rPr>
                        <a:t>Finemet</a:t>
                      </a: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 cavity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nstantia" panose="02030602050306030303" pitchFamily="18" charset="0"/>
                        </a:rPr>
                        <a:t>2014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b="1" dirty="0" smtClean="0">
                          <a:latin typeface="Constantia" panose="02030602050306030303" pitchFamily="18" charset="0"/>
                        </a:rPr>
                        <a:t>1/6</a:t>
                      </a: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 gaps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 smtClean="0">
                          <a:latin typeface="Constantia" panose="02030602050306030303" pitchFamily="18" charset="0"/>
                        </a:rPr>
                        <a:t>Beam-loading</a:t>
                      </a: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 reduction feedbacks for </a:t>
                      </a:r>
                      <a:r>
                        <a:rPr lang="en-US" sz="2000" b="1" baseline="0" dirty="0" err="1" smtClean="0">
                          <a:latin typeface="Constantia" panose="02030602050306030303" pitchFamily="18" charset="0"/>
                        </a:rPr>
                        <a:t>Finemet</a:t>
                      </a: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 cavity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nstantia" panose="02030602050306030303" pitchFamily="18" charset="0"/>
                        </a:rPr>
                        <a:t>2015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4/6 gaps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 smtClean="0">
                          <a:latin typeface="Constantia" panose="02030602050306030303" pitchFamily="18" charset="0"/>
                        </a:rPr>
                        <a:t>Excitation</a:t>
                      </a: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 of coupled-bunch oscillations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1</a:t>
                      </a:r>
                      <a:r>
                        <a:rPr lang="en-US" sz="2000" b="1" baseline="30000" dirty="0" smtClean="0">
                          <a:latin typeface="Constantia" panose="02030602050306030303" pitchFamily="18" charset="0"/>
                        </a:rPr>
                        <a:t>st</a:t>
                      </a: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 damping on single harmonic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Function </a:t>
                      </a:r>
                      <a:r>
                        <a:rPr lang="en-US" sz="20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prototype system with 10 processing chains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nstantia" panose="02030602050306030303" pitchFamily="18" charset="0"/>
                        </a:rPr>
                        <a:t>2016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Constantia" panose="02030602050306030303" pitchFamily="18" charset="0"/>
                        </a:rPr>
                        <a:t>5/6 gaps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Clr>
                          <a:schemeClr val="tx1"/>
                        </a:buClr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Explore</a:t>
                      </a:r>
                      <a:r>
                        <a:rPr lang="en-US" sz="2000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beam parameters with feedback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2000" b="1" baseline="0" dirty="0" smtClean="0">
                          <a:latin typeface="Constantia" panose="02030602050306030303" pitchFamily="18" charset="0"/>
                        </a:rPr>
                        <a:t>Define voltage requirement for final cavity</a:t>
                      </a:r>
                      <a:endParaRPr lang="en-US" sz="2000" b="1" dirty="0">
                        <a:latin typeface="Constantia" panose="02030602050306030303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0" name="Rectangle 59"/>
          <p:cNvSpPr>
            <a:spLocks noChangeArrowheads="1"/>
          </p:cNvSpPr>
          <p:nvPr/>
        </p:nvSpPr>
        <p:spPr bwMode="auto">
          <a:xfrm>
            <a:off x="609600" y="4750520"/>
            <a:ext cx="8839200" cy="431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 algn="l">
              <a:spcBef>
                <a:spcPct val="20000"/>
              </a:spcBef>
              <a:buFont typeface="Symbol" pitchFamily="18" charset="2"/>
              <a:buChar char="®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Symbol"/>
              </a:rPr>
              <a:t>Functional prototype working at end of 2015: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Symbol"/>
              </a:rPr>
              <a:t>Covering all modes simultaneously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  <a:cs typeface="Times New Roman" pitchFamily="18" charset="0"/>
                <a:sym typeface="Symbol"/>
              </a:rPr>
              <a:t>2/3 of the voltage capability of final system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Symbol"/>
              </a:rPr>
              <a:t>Expected to deliver close to full performance of operational system</a:t>
            </a:r>
          </a:p>
          <a:p>
            <a:pPr marL="8001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  <a:p>
            <a:pPr marL="796925" lvl="1" indent="-339725" algn="l">
              <a:spcBef>
                <a:spcPct val="20000"/>
              </a:spcBef>
              <a:buFont typeface="Symbol" pitchFamily="18" charset="2"/>
              <a:buChar char="®"/>
            </a:pPr>
            <a:endParaRPr lang="en-US" sz="2000" b="1" dirty="0" smtClean="0">
              <a:solidFill>
                <a:prstClr val="black"/>
              </a:solidFill>
              <a:latin typeface="Constantia" pitchFamily="18" charset="0"/>
              <a:cs typeface="Times New Roman" pitchFamily="18" charset="0"/>
              <a:sym typeface="Symbol"/>
            </a:endParaRPr>
          </a:p>
        </p:txBody>
      </p:sp>
    </p:spTree>
    <p:extLst>
      <p:ext uri="{BB962C8B-B14F-4D97-AF65-F5344CB8AC3E}">
        <p14:creationId xmlns:p14="http://schemas.microsoft.com/office/powerpoint/2010/main" val="75982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09600" y="0"/>
            <a:ext cx="929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0" y="23846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Benefit of coupled-bunch feedback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71600"/>
            <a:ext cx="7874406" cy="4107815"/>
          </a:xfrm>
          <a:prstGeom prst="rect">
            <a:avLst/>
          </a:prstGeom>
        </p:spPr>
      </p:pic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849974" y="7620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Arrival on the flat-top and voltage reduction (splitting disabled)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43000" y="1195354"/>
            <a:ext cx="3510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off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321874" y="1195354"/>
            <a:ext cx="3510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on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838200" y="5479415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Even with feedback not fully stable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0237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00" y="762000"/>
            <a:ext cx="4114800" cy="4114800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200" y="1168800"/>
            <a:ext cx="3440993" cy="3466800"/>
          </a:xfrm>
          <a:prstGeom prst="rect">
            <a:avLst/>
          </a:prstGeom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849974" y="609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Coupled-bunch instability with wide mode spectrum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18331" y="1094846"/>
            <a:ext cx="3510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Bunches on flat-top, 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off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599500" y="1094846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Last turn, feedback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off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87" y="4998000"/>
            <a:ext cx="3240000" cy="1555200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1637162" y="4659446"/>
            <a:ext cx="312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Mode spectrum, 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off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762118" y="2314570"/>
            <a:ext cx="2786070" cy="53816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609600" y="0"/>
            <a:ext cx="929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D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amping of all 20 modes on the flat-top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6344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09600" y="0"/>
            <a:ext cx="929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>
                <a:solidFill>
                  <a:srgbClr val="1F497D"/>
                </a:solidFill>
                <a:latin typeface="Constantia" pitchFamily="18" charset="0"/>
              </a:rPr>
              <a:t>D</a:t>
            </a: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amping of all 20 modes on the flat-top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5200" y="1168800"/>
            <a:ext cx="3440993" cy="34668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0400" y="762000"/>
            <a:ext cx="4114800" cy="41148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418331" y="1094846"/>
            <a:ext cx="35109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Bunches on flat-top, 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on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99500" y="1094846"/>
            <a:ext cx="3276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Last turn, feedback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on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849974" y="609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Coupled-bunch instability with many modes</a:t>
            </a:r>
            <a:endParaRPr lang="en-US" sz="1800" b="1" baseline="-25000" dirty="0" smtClean="0">
              <a:solidFill>
                <a:srgbClr val="1F497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5215568" y="4724400"/>
            <a:ext cx="407963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"/>
            </a:pPr>
            <a:r>
              <a:rPr lang="en-US" sz="19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Reached </a:t>
            </a: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1.7 · 10</a:t>
            </a:r>
            <a:r>
              <a:rPr lang="en-US" sz="1900" b="1" baseline="30000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11</a:t>
            </a:r>
            <a:r>
              <a:rPr lang="en-US" sz="19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ppb </a:t>
            </a:r>
            <a:r>
              <a:rPr lang="en-US" sz="19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good longitudinal parameters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"/>
            </a:pPr>
            <a:r>
              <a:rPr lang="en-US" sz="1900" b="1" dirty="0" smtClean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Full evaluation of prototype with beam during 2016 run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"/>
            </a:pPr>
            <a:r>
              <a:rPr lang="en-US" sz="19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Critical to reach LIU baseline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"/>
            </a:pPr>
            <a:endParaRPr lang="en-US" sz="19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5187" y="4998000"/>
            <a:ext cx="3240000" cy="15552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637162" y="4659446"/>
            <a:ext cx="312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Constantia" pitchFamily="18" charset="0"/>
              </a:rPr>
              <a:t>Mode spectrum, 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on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762118" y="2314570"/>
            <a:ext cx="2786070" cy="538164"/>
          </a:xfrm>
          <a:prstGeom prst="rect">
            <a:avLst/>
          </a:pr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21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09600" y="0"/>
            <a:ext cx="929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What to expect at higher intensity?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849974" y="609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Dipole oscillations seem well stabilized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High order modes of instability?</a:t>
            </a:r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56948" y="50292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MD priority: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Evaluation of performance during 2016 run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Maximum intensity with coupled-bunch feedback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When in the cycle does the instability develops?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Unstable modes (dipolar, </a:t>
            </a:r>
            <a:r>
              <a:rPr lang="en-US" sz="18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quadrupolar</a:t>
            </a: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, etc.)?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5859" y="1846446"/>
            <a:ext cx="3062941" cy="3124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828800"/>
            <a:ext cx="2523565" cy="257403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365" y="1848050"/>
            <a:ext cx="2504693" cy="255478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09600" y="1507892"/>
            <a:ext cx="23711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off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352800" y="1507892"/>
            <a:ext cx="2361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latin typeface="Constantia" pitchFamily="18" charset="0"/>
              </a:rPr>
              <a:t>Feedback</a:t>
            </a:r>
            <a:r>
              <a:rPr lang="en-US" sz="1600" b="1" dirty="0" smtClean="0">
                <a:solidFill>
                  <a:srgbClr val="0000FF"/>
                </a:solidFill>
                <a:latin typeface="Constantia" pitchFamily="18" charset="0"/>
              </a:rPr>
              <a:t> </a:t>
            </a:r>
            <a:r>
              <a:rPr lang="en-US" sz="1600" b="1" dirty="0" smtClean="0">
                <a:solidFill>
                  <a:srgbClr val="FF0000"/>
                </a:solidFill>
                <a:latin typeface="Constantia" pitchFamily="18" charset="0"/>
              </a:rPr>
              <a:t>on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486143" y="1507892"/>
            <a:ext cx="30293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>
                <a:latin typeface="Constantia" pitchFamily="18" charset="0"/>
              </a:rPr>
              <a:t>Quadrupolar</a:t>
            </a:r>
            <a:r>
              <a:rPr lang="en-US" sz="1600" b="1" dirty="0" smtClean="0">
                <a:latin typeface="Constantia" pitchFamily="18" charset="0"/>
              </a:rPr>
              <a:t> coupled-bunch?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2378120" y="3572602"/>
            <a:ext cx="845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latin typeface="Constantia" pitchFamily="18" charset="0"/>
              </a:rPr>
              <a:t>C2595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5106908" y="3572601"/>
            <a:ext cx="8454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600" b="1" dirty="0" smtClean="0">
                <a:latin typeface="Constantia" pitchFamily="18" charset="0"/>
              </a:rPr>
              <a:t>C2595</a:t>
            </a:r>
            <a:endParaRPr lang="en-GB" sz="16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66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106680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Introduction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Objectives: 2015 LIU baseline and HL-LHC request </a:t>
            </a:r>
          </a:p>
          <a:p>
            <a:pPr lvl="1"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800" b="1" dirty="0" smtClean="0">
                <a:solidFill>
                  <a:prstClr val="black"/>
                </a:solidFill>
                <a:latin typeface="Constantia" pitchFamily="18" charset="0"/>
              </a:rPr>
              <a:t>Transverse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Space charge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Large longitudinal emittance and low chromaticity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Transition crossing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Longitudinal</a:t>
            </a:r>
            <a:endParaRPr lang="en-GB" sz="28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Direct and 1-turn delay feedbacks</a:t>
            </a:r>
            <a:endParaRPr lang="en-US" sz="20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Coupled-bunch feedback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onstantia" pitchFamily="18" charset="0"/>
              </a:rPr>
              <a:t>PS-SPS transfer with both 40 MHz cavities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GB" sz="600" b="1" dirty="0" smtClean="0">
              <a:solidFill>
                <a:prstClr val="black"/>
              </a:solidFill>
              <a:latin typeface="Constantia" pitchFamily="18" charset="0"/>
            </a:endParaRPr>
          </a:p>
          <a:p>
            <a:pPr marL="355600" indent="-3556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GB" sz="2800" b="1" dirty="0" smtClean="0">
                <a:solidFill>
                  <a:prstClr val="black"/>
                </a:solidFill>
                <a:latin typeface="Constantia" pitchFamily="18" charset="0"/>
              </a:rPr>
              <a:t>Summary</a:t>
            </a:r>
            <a:endParaRPr lang="en-GB" sz="2800" b="1" dirty="0">
              <a:solidFill>
                <a:prstClr val="black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4626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609600" y="0"/>
            <a:ext cx="9296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Large longitudinal emittance at transfer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8893982" y="916133"/>
            <a:ext cx="10917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H. </a:t>
            </a:r>
            <a:r>
              <a:rPr lang="en-GB" sz="1600" b="1" dirty="0" err="1" smtClean="0">
                <a:latin typeface="Constantia" panose="02030602050306030303" pitchFamily="18" charset="0"/>
              </a:rPr>
              <a:t>Timko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849974" y="5029200"/>
            <a:ext cx="8522626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Several attempts to complete measurements with larger </a:t>
            </a:r>
            <a:r>
              <a:rPr lang="en-US" sz="2000" b="1" dirty="0" smtClean="0">
                <a:latin typeface="Symbol" panose="05050102010706020507" pitchFamily="18" charset="2"/>
                <a:cs typeface="Times New Roman" pitchFamily="18" charset="0"/>
                <a:sym typeface="Wingdings" pitchFamily="2" charset="2"/>
              </a:rPr>
              <a:t>e</a:t>
            </a:r>
            <a:r>
              <a:rPr lang="en-US" sz="20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in 2015</a:t>
            </a:r>
          </a:p>
          <a:p>
            <a:pPr marL="800100" lvl="2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18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Cavities not available due to various technical issues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Complete measurements in 2016</a:t>
            </a: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lvl="1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849974" y="609600"/>
            <a:ext cx="881565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Passive stabilization: increased longitudinal emittance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Use both 2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Symbol" panose="05050102010706020507" pitchFamily="18" charset="2"/>
              </a:rPr>
              <a:t>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40 MHz cavities for bunch rotation</a:t>
            </a:r>
          </a:p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BUT: 0.4 eVs assumption in SPS leaves little/no margin for PS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56386" y="1834637"/>
            <a:ext cx="3511414" cy="31716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1907692"/>
            <a:ext cx="3264014" cy="308902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651250" y="1961287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Constantia" pitchFamily="18" charset="0"/>
              </a:rPr>
              <a:t>Bunch length,</a:t>
            </a:r>
            <a:r>
              <a:rPr lang="en-GB" sz="1600" b="1" dirty="0" smtClean="0">
                <a:latin typeface="Constantia" pitchFamily="18" charset="0"/>
              </a:rPr>
              <a:t> 4</a:t>
            </a:r>
            <a:r>
              <a:rPr lang="en-GB" sz="1600" b="1" dirty="0" smtClean="0">
                <a:latin typeface="Symbol" panose="05050102010706020507" pitchFamily="18" charset="2"/>
              </a:rPr>
              <a:t>s</a:t>
            </a:r>
            <a:r>
              <a:rPr lang="en-GB" sz="1600" b="1" dirty="0" smtClean="0">
                <a:latin typeface="Constantia" pitchFamily="18" charset="0"/>
              </a:rPr>
              <a:t> [ns]</a:t>
            </a:r>
            <a:endParaRPr lang="en-US" sz="1600" b="1" dirty="0" smtClean="0">
              <a:latin typeface="Constant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985000" y="1961287"/>
            <a:ext cx="16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b="1" dirty="0" smtClean="0">
                <a:latin typeface="Constantia" pitchFamily="18" charset="0"/>
              </a:rPr>
              <a:t>Transmission,</a:t>
            </a:r>
            <a:r>
              <a:rPr lang="en-GB" sz="1600" b="1" dirty="0" smtClean="0">
                <a:latin typeface="Constantia" pitchFamily="18" charset="0"/>
              </a:rPr>
              <a:t> [norm.]</a:t>
            </a:r>
            <a:endParaRPr lang="en-US" sz="1600" b="1" dirty="0" smtClean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2401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381000" y="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>
                <a:solidFill>
                  <a:schemeClr val="tx2"/>
                </a:solidFill>
                <a:latin typeface="Constantia" pitchFamily="18" charset="0"/>
              </a:rPr>
              <a:t>Longitudinal MD priorities in 2016</a:t>
            </a:r>
            <a:endParaRPr lang="en-GB" sz="3200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920750" y="1052736"/>
            <a:ext cx="80645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57200" indent="-457200" algn="l">
              <a:spcBef>
                <a:spcPct val="20000"/>
              </a:spcBef>
              <a:buClr>
                <a:schemeClr val="bg1"/>
              </a:buClr>
              <a:buFont typeface="Arial" panose="020B0604020202020204" pitchFamily="34" charset="0"/>
              <a:buChar char="•"/>
            </a:pPr>
            <a:r>
              <a:rPr lang="en-US" sz="2400" b="1" dirty="0">
                <a:solidFill>
                  <a:srgbClr val="1F497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Priorities with protons: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Validate 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10 MHz direct feedback upgrade </a:t>
            </a: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on C10-11</a:t>
            </a:r>
            <a:endParaRPr lang="en-US" sz="8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Explore 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performance reach of coupled-bunch feedback</a:t>
            </a:r>
            <a:endParaRPr lang="en-US" b="1" dirty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Transfer of 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large longitudinal emittance from PSB (</a:t>
            </a:r>
            <a:r>
              <a:rPr lang="en-US" sz="2100" b="1" i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 = 1+2)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Test 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1-turn delay feedbacks </a:t>
            </a: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on high-frequency cavities</a:t>
            </a:r>
          </a:p>
          <a:p>
            <a:pPr marL="457200" indent="-457200" algn="l">
              <a:spcBef>
                <a:spcPct val="20000"/>
              </a:spcBef>
              <a:buClr>
                <a:schemeClr val="tx1"/>
              </a:buClr>
              <a:buFont typeface="+mj-lt"/>
              <a:buAutoNum type="arabicPeriod"/>
            </a:pP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PS-SPS transmission </a:t>
            </a: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both 40 MHz cavities</a:t>
            </a: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endParaRPr lang="en-US" sz="21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457200" indent="-457200" algn="l">
              <a:spcBef>
                <a:spcPct val="20000"/>
              </a:spcBef>
              <a:buFont typeface="+mj-lt"/>
              <a:buAutoNum type="arabicPeriod"/>
            </a:pPr>
            <a:r>
              <a:rPr lang="en-US" sz="21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Conceptual </a:t>
            </a:r>
            <a:r>
              <a:rPr lang="en-US" sz="21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tests </a:t>
            </a:r>
            <a:r>
              <a:rPr lang="en-US" sz="2100" b="1" dirty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preparing beam control upgrade</a:t>
            </a:r>
          </a:p>
        </p:txBody>
      </p:sp>
    </p:spTree>
    <p:extLst>
      <p:ext uri="{BB962C8B-B14F-4D97-AF65-F5344CB8AC3E}">
        <p14:creationId xmlns:p14="http://schemas.microsoft.com/office/powerpoint/2010/main" val="182361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Summary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28229" y="914400"/>
            <a:ext cx="9049544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400" b="1" dirty="0" smtClean="0">
                <a:solidFill>
                  <a:srgbClr val="C0504D"/>
                </a:solidFill>
                <a:latin typeface="Constantia" pitchFamily="18" charset="0"/>
              </a:rPr>
              <a:t>2.6…2.7·10</a:t>
            </a:r>
            <a:r>
              <a:rPr lang="en-US" sz="2400" b="1" baseline="30000" dirty="0" smtClean="0">
                <a:solidFill>
                  <a:srgbClr val="C0504D"/>
                </a:solidFill>
                <a:latin typeface="Constantia" pitchFamily="18" charset="0"/>
              </a:rPr>
              <a:t>11</a:t>
            </a:r>
            <a:r>
              <a:rPr lang="en-US" sz="2400" b="1" dirty="0" smtClean="0">
                <a:solidFill>
                  <a:srgbClr val="C0504D"/>
                </a:solidFill>
                <a:latin typeface="Constantia" pitchFamily="18" charset="0"/>
              </a:rPr>
              <a:t> ppb with 25 ns spacing </a:t>
            </a: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</a:rPr>
              <a:t>for LHC is well beyond present achievements, </a:t>
            </a:r>
            <a:r>
              <a:rPr lang="en-US" sz="2400" b="1" dirty="0" smtClean="0">
                <a:solidFill>
                  <a:srgbClr val="1F497D"/>
                </a:solidFill>
                <a:latin typeface="Constantia" pitchFamily="18" charset="0"/>
              </a:rPr>
              <a:t>transversely</a:t>
            </a: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</a:rPr>
              <a:t> and </a:t>
            </a:r>
            <a:r>
              <a:rPr lang="en-US" sz="2400" b="1" dirty="0" smtClean="0">
                <a:solidFill>
                  <a:srgbClr val="1F497D"/>
                </a:solidFill>
                <a:latin typeface="Constantia" pitchFamily="18" charset="0"/>
              </a:rPr>
              <a:t>longitudinally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US" sz="2100" b="1" dirty="0" smtClean="0">
                <a:solidFill>
                  <a:srgbClr val="1F497D"/>
                </a:solidFill>
                <a:latin typeface="Constantia" pitchFamily="18" charset="0"/>
              </a:rPr>
              <a:t>May observe new limitations</a:t>
            </a:r>
          </a:p>
          <a:p>
            <a:pPr algn="l" eaLnBrk="1" fontAlgn="auto" hangingPunct="1">
              <a:spcBef>
                <a:spcPct val="20000"/>
              </a:spcBef>
              <a:spcAft>
                <a:spcPts val="0"/>
              </a:spcAft>
            </a:pPr>
            <a:endParaRPr lang="en-US" sz="2400" b="1" dirty="0">
              <a:solidFill>
                <a:prstClr val="black"/>
              </a:solidFill>
              <a:latin typeface="Constantia" pitchFamily="18" charset="0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  <a:sym typeface="Symbol"/>
              </a:rPr>
              <a:t>No direct limitation built into the upgrades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US" sz="2400" b="1" dirty="0">
              <a:solidFill>
                <a:prstClr val="black"/>
              </a:solidFill>
              <a:latin typeface="Constantia" pitchFamily="18" charset="0"/>
              <a:sym typeface="Symbol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  <a:sym typeface="Symbol"/>
              </a:rPr>
              <a:t>Need input from beam studies in 2016 to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100" b="1" dirty="0" smtClean="0">
                <a:solidFill>
                  <a:prstClr val="black"/>
                </a:solidFill>
                <a:latin typeface="Constantia" pitchFamily="18" charset="0"/>
                <a:sym typeface="Symbol"/>
              </a:rPr>
              <a:t>conclude on potential beam brightness before and after LS2</a:t>
            </a:r>
          </a:p>
          <a:p>
            <a:pPr marL="800100" lvl="1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100" b="1" dirty="0">
                <a:solidFill>
                  <a:prstClr val="black"/>
                </a:solidFill>
                <a:latin typeface="Constantia" pitchFamily="18" charset="0"/>
                <a:sym typeface="Symbol"/>
              </a:rPr>
              <a:t>e</a:t>
            </a:r>
            <a:r>
              <a:rPr lang="en-US" sz="2100" b="1" dirty="0" smtClean="0">
                <a:solidFill>
                  <a:prstClr val="black"/>
                </a:solidFill>
                <a:latin typeface="Constantia" pitchFamily="18" charset="0"/>
                <a:sym typeface="Symbol"/>
              </a:rPr>
              <a:t>xplore longitudinal limitations with coupled-bunch feedback</a:t>
            </a:r>
            <a:br>
              <a:rPr lang="en-US" sz="2100" b="1" dirty="0" smtClean="0">
                <a:solidFill>
                  <a:prstClr val="black"/>
                </a:solidFill>
                <a:latin typeface="Constantia" pitchFamily="18" charset="0"/>
                <a:sym typeface="Symbol"/>
              </a:rPr>
            </a:br>
            <a:endParaRPr lang="en-US" sz="2100" b="1" dirty="0" smtClean="0">
              <a:solidFill>
                <a:prstClr val="black"/>
              </a:solidFill>
              <a:latin typeface="Constantia" pitchFamily="18" charset="0"/>
              <a:sym typeface="Symbol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r>
              <a:rPr lang="en-US" sz="2400" b="1" dirty="0" smtClean="0">
                <a:solidFill>
                  <a:prstClr val="black"/>
                </a:solidFill>
                <a:latin typeface="Constantia" pitchFamily="18" charset="0"/>
                <a:sym typeface="Symbol"/>
              </a:rPr>
              <a:t>Major step in brightness only after upgrades during LS2</a:t>
            </a: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Tx/>
              <a:buChar char="•"/>
            </a:pPr>
            <a:endParaRPr lang="en-US" sz="2400" b="1" dirty="0" smtClean="0">
              <a:solidFill>
                <a:prstClr val="black"/>
              </a:solidFill>
              <a:latin typeface="Constantia" pitchFamily="18" charset="0"/>
              <a:sym typeface="Symbol"/>
            </a:endParaRPr>
          </a:p>
          <a:p>
            <a:pPr marL="342900" indent="-342900" algn="l" eaLnBrk="1" fontAlgn="auto" hangingPunct="1">
              <a:spcBef>
                <a:spcPct val="20000"/>
              </a:spcBef>
              <a:spcAft>
                <a:spcPts val="0"/>
              </a:spcAft>
              <a:buFont typeface="Symbol" panose="05050102010706020507" pitchFamily="18" charset="2"/>
              <a:buChar char="®"/>
            </a:pPr>
            <a:r>
              <a:rPr lang="en-US" sz="2400" b="1" dirty="0" smtClean="0">
                <a:solidFill>
                  <a:srgbClr val="C0504D"/>
                </a:solidFill>
                <a:latin typeface="Constantia" pitchFamily="18" charset="0"/>
                <a:sym typeface="Symbol"/>
              </a:rPr>
              <a:t>Need commission and study time after LS2</a:t>
            </a:r>
          </a:p>
        </p:txBody>
      </p:sp>
    </p:spTree>
    <p:extLst>
      <p:ext uri="{BB962C8B-B14F-4D97-AF65-F5344CB8AC3E}">
        <p14:creationId xmlns:p14="http://schemas.microsoft.com/office/powerpoint/2010/main" val="301882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 Placeholder 74"/>
          <p:cNvSpPr>
            <a:spLocks noGrp="1"/>
          </p:cNvSpPr>
          <p:nvPr>
            <p:ph type="sldNum" sz="quarter" idx="4294967295"/>
          </p:nvPr>
        </p:nvSpPr>
        <p:spPr>
          <a:xfrm>
            <a:off x="7594600" y="1"/>
            <a:ext cx="2311400" cy="260648"/>
          </a:xfrm>
        </p:spPr>
        <p:txBody>
          <a:bodyPr/>
          <a:lstStyle/>
          <a:p>
            <a:fld id="{80312B61-8FBB-43B8-A6DD-B3B75C37806A}" type="slidenum">
              <a:rPr lang="en-US" smtClean="0"/>
              <a:pPr/>
              <a:t>32</a:t>
            </a:fld>
            <a:endParaRPr lang="en-US" dirty="0"/>
          </a:p>
        </p:txBody>
      </p:sp>
      <p:pic>
        <p:nvPicPr>
          <p:cNvPr id="1026" name="Picture 2" descr="C:\Heiko\Presentations\2012-02_PerformanceOfInjectorsChamonix\LIUThankYouBackgroun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5311" y="4811058"/>
            <a:ext cx="86353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973551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3687689"/>
              </p:ext>
            </p:extLst>
          </p:nvPr>
        </p:nvGraphicFramePr>
        <p:xfrm>
          <a:off x="609600" y="1021080"/>
          <a:ext cx="7216774" cy="5074920"/>
        </p:xfrm>
        <a:graphic>
          <a:graphicData uri="http://schemas.openxmlformats.org/drawingml/2006/table">
            <a:tbl>
              <a:tblPr firstRow="1" bandRow="1"/>
              <a:tblGrid>
                <a:gridCol w="1425574"/>
                <a:gridCol w="4114800"/>
                <a:gridCol w="1676400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200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Injection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Intensity per bunch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2.8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12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ppb</a:t>
                      </a:r>
                    </a:p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(12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 2.3 10</a:t>
                      </a:r>
                      <a:r>
                        <a:rPr lang="en-US" b="1" baseline="3000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11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)</a:t>
                      </a:r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Transverse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1.6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Longitudinal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3.0 eVs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Bunch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length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205 ns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PS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Beam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loss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5%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Transverse </a:t>
                      </a:r>
                      <a:r>
                        <a:rPr lang="en-US" dirty="0" err="1" smtClean="0">
                          <a:latin typeface="Constantia" panose="02030602050306030303" pitchFamily="18" charset="0"/>
                        </a:rPr>
                        <a:t>emittance</a:t>
                      </a:r>
                      <a:r>
                        <a:rPr lang="en-US" dirty="0" smtClean="0">
                          <a:latin typeface="Constantia" panose="02030602050306030303" pitchFamily="18" charset="0"/>
                        </a:rPr>
                        <a:t> growth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5%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Controlled longitudinal blow-up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~50%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Tolerable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space charge tune shift, </a:t>
                      </a: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i="1" baseline="0" dirty="0" err="1" smtClean="0"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US" baseline="-25000" dirty="0" err="1" smtClean="0">
                          <a:latin typeface="Constantia" panose="02030602050306030303" pitchFamily="18" charset="0"/>
                        </a:rPr>
                        <a:t>y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-0.31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Ejection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Intensity per bunch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2.2 </a:t>
                      </a:r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ppb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Transverse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1.7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Longitudinal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0.35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Bunch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length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 ns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200" y="6096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Objectives: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LIU baseline, pre-2016</a:t>
            </a:r>
          </a:p>
        </p:txBody>
      </p:sp>
    </p:spTree>
    <p:extLst>
      <p:ext uri="{BB962C8B-B14F-4D97-AF65-F5344CB8AC3E}">
        <p14:creationId xmlns:p14="http://schemas.microsoft.com/office/powerpoint/2010/main" val="2633517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Introduction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59764"/>
              </p:ext>
            </p:extLst>
          </p:nvPr>
        </p:nvGraphicFramePr>
        <p:xfrm>
          <a:off x="609600" y="1021080"/>
          <a:ext cx="8740774" cy="5074920"/>
        </p:xfrm>
        <a:graphic>
          <a:graphicData uri="http://schemas.openxmlformats.org/drawingml/2006/table">
            <a:tbl>
              <a:tblPr firstRow="1" bandRow="1"/>
              <a:tblGrid>
                <a:gridCol w="1425574"/>
                <a:gridCol w="4114800"/>
                <a:gridCol w="1676401"/>
                <a:gridCol w="1523999"/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Parameter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  <a:latin typeface="Constantia" panose="02030602050306030303" pitchFamily="18" charset="0"/>
                        </a:rPr>
                        <a:t>achieved</a:t>
                      </a:r>
                      <a:endParaRPr lang="en-GB" b="1" dirty="0">
                        <a:solidFill>
                          <a:schemeClr val="bg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200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Injection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Intensity per bunch (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total: </a:t>
                      </a:r>
                      <a:r>
                        <a:rPr lang="en-US" b="1" i="0" baseline="0" dirty="0" smtClean="0">
                          <a:latin typeface="Constantia" panose="02030602050306030303" pitchFamily="18" charset="0"/>
                        </a:rPr>
                        <a:t>2 10</a:t>
                      </a:r>
                      <a:r>
                        <a:rPr lang="en-US" b="1" i="0" baseline="30000" dirty="0" smtClean="0">
                          <a:latin typeface="Constantia" panose="02030602050306030303" pitchFamily="18" charset="0"/>
                        </a:rPr>
                        <a:t>13</a:t>
                      </a:r>
                      <a:r>
                        <a:rPr lang="en-US" b="1" i="0" baseline="0" dirty="0" smtClean="0"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i="0" baseline="0" dirty="0" err="1" smtClean="0">
                          <a:latin typeface="Constantia" panose="02030602050306030303" pitchFamily="18" charset="0"/>
                        </a:rPr>
                        <a:t>ppp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)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3.3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</a:t>
                      </a:r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12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ppb</a:t>
                      </a:r>
                    </a:p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(12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 2.7 10</a:t>
                      </a:r>
                      <a:r>
                        <a:rPr lang="en-US" b="1" baseline="3000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11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)</a:t>
                      </a:r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Transverse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1.8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Longitudinal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3.0 eVs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2880">
                <a:tc v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Bunch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length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205 ns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PS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Beam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loss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5%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Transverse </a:t>
                      </a:r>
                      <a:r>
                        <a:rPr lang="en-US" dirty="0" err="1" smtClean="0">
                          <a:latin typeface="Constantia" panose="02030602050306030303" pitchFamily="18" charset="0"/>
                        </a:rPr>
                        <a:t>emittance</a:t>
                      </a:r>
                      <a:r>
                        <a:rPr lang="en-US" dirty="0" smtClean="0">
                          <a:latin typeface="Constantia" panose="02030602050306030303" pitchFamily="18" charset="0"/>
                        </a:rPr>
                        <a:t> growth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5%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Controlled longitudinal blow-up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~50%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Tolerable</a:t>
                      </a:r>
                      <a:r>
                        <a:rPr lang="en-US" baseline="0" dirty="0" smtClean="0">
                          <a:latin typeface="Constantia" panose="02030602050306030303" pitchFamily="18" charset="0"/>
                        </a:rPr>
                        <a:t> space charge tune shift, </a:t>
                      </a:r>
                      <a:r>
                        <a:rPr lang="en-US" baseline="0" dirty="0" err="1" smtClean="0">
                          <a:latin typeface="Symbol" panose="05050102010706020507" pitchFamily="18" charset="2"/>
                        </a:rPr>
                        <a:t>D</a:t>
                      </a:r>
                      <a:r>
                        <a:rPr lang="en-US" i="1" baseline="0" dirty="0" err="1" smtClean="0">
                          <a:latin typeface="Constantia" panose="02030602050306030303" pitchFamily="18" charset="0"/>
                        </a:rPr>
                        <a:t>Q</a:t>
                      </a:r>
                      <a:r>
                        <a:rPr lang="en-US" baseline="-25000" dirty="0" err="1" smtClean="0">
                          <a:latin typeface="Constantia" panose="02030602050306030303" pitchFamily="18" charset="0"/>
                        </a:rPr>
                        <a:t>y</a:t>
                      </a:r>
                      <a:endParaRPr lang="en-GB" baseline="-25000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latin typeface="Constantia" panose="02030602050306030303" pitchFamily="18" charset="0"/>
                        </a:rPr>
                        <a:t>-0.31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rowSpan="4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Ejection</a:t>
                      </a:r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Intensity per bunch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2.6 </a:t>
                      </a:r>
                      <a:r>
                        <a:rPr lang="en-US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ppb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1.7 </a:t>
                      </a:r>
                      <a:r>
                        <a:rPr lang="en-US" b="1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10</a:t>
                      </a:r>
                      <a:r>
                        <a:rPr lang="en-US" b="1" baseline="3000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11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 ppb 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Transverse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emittances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1.9 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2.2 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Symbol" panose="05050102010706020507" pitchFamily="18" charset="2"/>
                        </a:rPr>
                        <a:t>m</a:t>
                      </a:r>
                      <a:r>
                        <a:rPr lang="en-US" b="1" baseline="0" dirty="0" smtClean="0">
                          <a:solidFill>
                            <a:srgbClr val="FF0000"/>
                          </a:solidFill>
                          <a:latin typeface="Constantia" panose="02030602050306030303" pitchFamily="18" charset="0"/>
                        </a:rPr>
                        <a:t>m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Longitudinal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emittance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0.35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 vMerge="1">
                  <a:txBody>
                    <a:bodyPr/>
                    <a:lstStyle/>
                    <a:p>
                      <a:pPr algn="ctr"/>
                      <a:endParaRPr lang="en-GB" b="1" dirty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>
                          <a:latin typeface="Constantia" panose="02030602050306030303" pitchFamily="18" charset="0"/>
                        </a:rPr>
                        <a:t>Bunch</a:t>
                      </a:r>
                      <a:r>
                        <a:rPr lang="en-GB" baseline="0" dirty="0" smtClean="0">
                          <a:latin typeface="Constantia" panose="02030602050306030303" pitchFamily="18" charset="0"/>
                        </a:rPr>
                        <a:t> length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4 ns</a:t>
                      </a: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38200" y="609600"/>
            <a:ext cx="8610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lvl="1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Objectives: </a:t>
            </a:r>
            <a:r>
              <a:rPr lang="en-US" sz="2000" b="1" dirty="0" smtClean="0">
                <a:solidFill>
                  <a:srgbClr val="C0504D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HL-LHC request</a:t>
            </a:r>
            <a:endParaRPr lang="en-US" sz="1800" b="1" baseline="-25000" dirty="0" smtClean="0">
              <a:solidFill>
                <a:srgbClr val="C0504D"/>
              </a:solidFill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8074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391400" y="6084850"/>
            <a:ext cx="2133600" cy="365125"/>
          </a:xfrm>
          <a:prstGeom prst="rect">
            <a:avLst/>
          </a:prstGeom>
        </p:spPr>
        <p:txBody>
          <a:bodyPr/>
          <a:lstStyle/>
          <a:p>
            <a:fld id="{2E081447-C3CE-9F4F-A689-9A72CAFF10C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4" name="Picture 13" descr="LHC-doublebatch-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000" y="1785765"/>
            <a:ext cx="6406664" cy="3775355"/>
          </a:xfrm>
          <a:prstGeom prst="rect">
            <a:avLst/>
          </a:prstGeom>
          <a:ln>
            <a:noFill/>
          </a:ln>
        </p:spPr>
      </p:pic>
      <p:grpSp>
        <p:nvGrpSpPr>
          <p:cNvPr id="4" name="Group 51"/>
          <p:cNvGrpSpPr/>
          <p:nvPr/>
        </p:nvGrpSpPr>
        <p:grpSpPr>
          <a:xfrm>
            <a:off x="494443" y="4784125"/>
            <a:ext cx="4182765" cy="1769075"/>
            <a:chOff x="113442" y="5055625"/>
            <a:chExt cx="4182765" cy="1769075"/>
          </a:xfrm>
        </p:grpSpPr>
        <p:grpSp>
          <p:nvGrpSpPr>
            <p:cNvPr id="5" name="Group 39"/>
            <p:cNvGrpSpPr/>
            <p:nvPr/>
          </p:nvGrpSpPr>
          <p:grpSpPr>
            <a:xfrm>
              <a:off x="113442" y="5055625"/>
              <a:ext cx="2467067" cy="1739569"/>
              <a:chOff x="113442" y="5055625"/>
              <a:chExt cx="2467067" cy="1739569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13442" y="5410199"/>
                <a:ext cx="2467067" cy="1384995"/>
              </a:xfrm>
              <a:prstGeom prst="rect">
                <a:avLst/>
              </a:prstGeom>
              <a:solidFill>
                <a:srgbClr val="FFFFFF"/>
              </a:solidFill>
              <a:ln>
                <a:solidFill>
                  <a:srgbClr val="0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sz="2100" b="1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Injection </a:t>
                </a:r>
                <a:r>
                  <a:rPr lang="en-US" sz="2100" b="1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flat </a:t>
                </a:r>
                <a:r>
                  <a:rPr lang="en-US" sz="2100" b="1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bottom</a:t>
                </a:r>
                <a:endParaRPr lang="en-US" sz="2100" b="1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Space charge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 err="1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Headtail</a:t>
                </a:r>
                <a:r>
                  <a:rPr lang="en-US" sz="2100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 </a:t>
                </a:r>
                <a:r>
                  <a:rPr lang="en-US" sz="2100" dirty="0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instability</a:t>
                </a:r>
                <a:endPara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</p:txBody>
          </p:sp>
          <p:cxnSp>
            <p:nvCxnSpPr>
              <p:cNvPr id="29" name="Straight Arrow Connector 28"/>
              <p:cNvCxnSpPr/>
              <p:nvPr/>
            </p:nvCxnSpPr>
            <p:spPr>
              <a:xfrm flipV="1">
                <a:off x="1752601" y="5055625"/>
                <a:ext cx="827908" cy="354574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666999" y="5835376"/>
              <a:ext cx="1629208" cy="989324"/>
            </a:xfrm>
            <a:prstGeom prst="rect">
              <a:avLst/>
            </a:prstGeom>
          </p:spPr>
        </p:pic>
      </p:grpSp>
      <p:grpSp>
        <p:nvGrpSpPr>
          <p:cNvPr id="8" name="Group 24"/>
          <p:cNvGrpSpPr/>
          <p:nvPr/>
        </p:nvGrpSpPr>
        <p:grpSpPr>
          <a:xfrm>
            <a:off x="5517198" y="1061861"/>
            <a:ext cx="4084002" cy="5356283"/>
            <a:chOff x="5136197" y="1333361"/>
            <a:chExt cx="4084002" cy="5356283"/>
          </a:xfrm>
        </p:grpSpPr>
        <p:grpSp>
          <p:nvGrpSpPr>
            <p:cNvPr id="9" name="Group 52"/>
            <p:cNvGrpSpPr/>
            <p:nvPr/>
          </p:nvGrpSpPr>
          <p:grpSpPr>
            <a:xfrm>
              <a:off x="5136197" y="1333361"/>
              <a:ext cx="4084002" cy="3722264"/>
              <a:chOff x="5136197" y="1333361"/>
              <a:chExt cx="4084002" cy="3722264"/>
            </a:xfrm>
          </p:grpSpPr>
          <p:pic>
            <p:nvPicPr>
              <p:cNvPr id="37" name="Picture 2" descr="C:\Heiko\MachineData\CPS\2010\2010-11-04_LHC25_CoupledBunchMeasurements6bunches\Tomoscope\Presentation\C2150_980E10_BU3_06.0kV_g_presentation.png"/>
              <p:cNvPicPr>
                <a:picLocks noChangeAspect="1" noChangeArrowheads="1"/>
              </p:cNvPicPr>
              <p:nvPr/>
            </p:nvPicPr>
            <p:blipFill rotWithShape="1">
              <a:blip r:embed="rId4" cstate="print"/>
              <a:srcRect r="10362"/>
              <a:stretch/>
            </p:blipFill>
            <p:spPr bwMode="auto">
              <a:xfrm>
                <a:off x="5239260" y="1333361"/>
                <a:ext cx="3980939" cy="723905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987865" y="2362199"/>
                <a:ext cx="2836097" cy="1384995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00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l">
                  <a:spcBef>
                    <a:spcPts val="0"/>
                  </a:spcBef>
                </a:pPr>
                <a:r>
                  <a:rPr lang="en-US" sz="2100" b="1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Flat </a:t>
                </a:r>
                <a:r>
                  <a:rPr lang="en-US" sz="2100" b="1" dirty="0" smtClean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top</a:t>
                </a:r>
                <a:endParaRPr lang="en-US" sz="2100" b="1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endParaRP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Longitudinal CBI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Electron cloud</a:t>
                </a:r>
              </a:p>
              <a:p>
                <a:pPr algn="l">
                  <a:spcBef>
                    <a:spcPts val="0"/>
                  </a:spcBef>
                </a:pPr>
                <a:r>
                  <a:rPr lang="en-US" sz="2100" dirty="0">
                    <a:solidFill>
                      <a:srgbClr val="376092"/>
                    </a:solidFill>
                    <a:latin typeface="Constantia" panose="02030602050306030303" pitchFamily="18" charset="0"/>
                    <a:cs typeface="Arial"/>
                  </a:rPr>
                  <a:t>Transverse instabilities</a:t>
                </a:r>
              </a:p>
            </p:txBody>
          </p:sp>
          <p:cxnSp>
            <p:nvCxnSpPr>
              <p:cNvPr id="36" name="Straight Arrow Connector 35"/>
              <p:cNvCxnSpPr/>
              <p:nvPr/>
            </p:nvCxnSpPr>
            <p:spPr>
              <a:xfrm flipH="1" flipV="1">
                <a:off x="5136197" y="2209802"/>
                <a:ext cx="851668" cy="457652"/>
              </a:xfrm>
              <a:prstGeom prst="straightConnector1">
                <a:avLst/>
              </a:prstGeom>
              <a:ln>
                <a:solidFill>
                  <a:srgbClr val="00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48" name="Picture 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1516" t="2020" r="8590" b="50498"/>
              <a:stretch>
                <a:fillRect/>
              </a:stretch>
            </p:blipFill>
            <p:spPr bwMode="auto">
              <a:xfrm>
                <a:off x="5678509" y="3733223"/>
                <a:ext cx="3338202" cy="1322402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/>
            </p:spPr>
          </p:pic>
        </p:grp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2744" t="42484" r="9000" b="34208"/>
            <a:stretch/>
          </p:blipFill>
          <p:spPr>
            <a:xfrm>
              <a:off x="6429757" y="5181600"/>
              <a:ext cx="2257043" cy="1508044"/>
            </a:xfrm>
            <a:prstGeom prst="rect">
              <a:avLst/>
            </a:prstGeom>
          </p:spPr>
        </p:pic>
      </p:grpSp>
      <p:sp>
        <p:nvSpPr>
          <p:cNvPr id="24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Intensity limiting effects in the PS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179" name="Rectangle 178"/>
          <p:cNvSpPr/>
          <p:nvPr/>
        </p:nvSpPr>
        <p:spPr bwMode="auto">
          <a:xfrm>
            <a:off x="1828800" y="2090527"/>
            <a:ext cx="1752600" cy="57290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Group 40"/>
          <p:cNvGrpSpPr/>
          <p:nvPr/>
        </p:nvGrpSpPr>
        <p:grpSpPr>
          <a:xfrm>
            <a:off x="512277" y="762000"/>
            <a:ext cx="5126523" cy="2362200"/>
            <a:chOff x="-97323" y="794057"/>
            <a:chExt cx="5126523" cy="2362200"/>
          </a:xfrm>
        </p:grpSpPr>
        <p:pic>
          <p:nvPicPr>
            <p:cNvPr id="19" name="Picture 18"/>
            <p:cNvPicPr>
              <a:picLocks noChangeAspect="1"/>
            </p:cNvPicPr>
            <p:nvPr/>
          </p:nvPicPr>
          <p:blipFill rotWithShape="1"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48503" t="46772" r="12518" b="7877"/>
            <a:stretch/>
          </p:blipFill>
          <p:spPr>
            <a:xfrm>
              <a:off x="3720873" y="794057"/>
              <a:ext cx="1308327" cy="1171566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-97323" y="1134025"/>
              <a:ext cx="3956981" cy="1384995"/>
            </a:xfrm>
            <a:prstGeom prst="rect">
              <a:avLst/>
            </a:prstGeom>
            <a:solidFill>
              <a:srgbClr val="FFFFFF"/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/>
            <a:p>
              <a:pPr algn="l">
                <a:spcBef>
                  <a:spcPts val="0"/>
                </a:spcBef>
              </a:pPr>
              <a:r>
                <a:rPr lang="en-US" sz="2100" b="1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Acceleration/Bunch </a:t>
              </a:r>
              <a:r>
                <a:rPr lang="en-US" sz="2100" b="1" dirty="0" err="1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splittings</a:t>
              </a:r>
              <a:endParaRPr lang="en-US" sz="2100" b="1" dirty="0">
                <a:solidFill>
                  <a:srgbClr val="376092"/>
                </a:solidFill>
                <a:latin typeface="Constantia" panose="02030602050306030303" pitchFamily="18" charset="0"/>
                <a:cs typeface="Arial"/>
              </a:endParaRPr>
            </a:p>
            <a:p>
              <a:pPr algn="l">
                <a:spcBef>
                  <a:spcPts val="0"/>
                </a:spcBef>
              </a:pPr>
              <a:r>
                <a: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Longitudinal CBI</a:t>
              </a:r>
            </a:p>
            <a:p>
              <a:pPr algn="l">
                <a:spcBef>
                  <a:spcPts val="0"/>
                </a:spcBef>
              </a:pPr>
              <a:r>
                <a: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Transient beam loading</a:t>
              </a:r>
            </a:p>
            <a:p>
              <a:pPr algn="l">
                <a:spcBef>
                  <a:spcPts val="0"/>
                </a:spcBef>
              </a:pPr>
              <a:r>
                <a:rPr lang="en-US" sz="2100" dirty="0">
                  <a:solidFill>
                    <a:srgbClr val="376092"/>
                  </a:solidFill>
                  <a:latin typeface="Constantia" panose="02030602050306030303" pitchFamily="18" charset="0"/>
                  <a:cs typeface="Arial"/>
                </a:rPr>
                <a:t>Transition crossing</a:t>
              </a: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2580510" y="2518931"/>
              <a:ext cx="1487098" cy="637326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0" name="TextBox 179"/>
          <p:cNvSpPr txBox="1"/>
          <p:nvPr/>
        </p:nvSpPr>
        <p:spPr>
          <a:xfrm rot="16200000">
            <a:off x="8945215" y="5352198"/>
            <a:ext cx="13357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S. Gilardoni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136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2514600"/>
            <a:ext cx="99060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US" sz="6000" b="1" dirty="0" smtClean="0">
                <a:solidFill>
                  <a:srgbClr val="1F497D"/>
                </a:solidFill>
                <a:latin typeface="Constantia" pitchFamily="18" charset="0"/>
              </a:rPr>
              <a:t>Transverse</a:t>
            </a:r>
            <a:endParaRPr lang="en-US" sz="6000" b="1" dirty="0">
              <a:solidFill>
                <a:srgbClr val="1F497D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018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279351"/>
              </p:ext>
            </p:extLst>
          </p:nvPr>
        </p:nvGraphicFramePr>
        <p:xfrm>
          <a:off x="457200" y="990600"/>
          <a:ext cx="8991600" cy="4572000"/>
        </p:xfrm>
        <a:graphic>
          <a:graphicData uri="http://schemas.openxmlformats.org/drawingml/2006/table">
            <a:tbl>
              <a:tblPr firstRow="1" bandRow="1"/>
              <a:tblGrid>
                <a:gridCol w="3733800"/>
                <a:gridCol w="5257800"/>
              </a:tblGrid>
              <a:tr h="1880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Limitation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r>
                        <a:rPr lang="en-US" dirty="0" smtClean="0">
                          <a:latin typeface="Constantia" panose="02030602050306030303" pitchFamily="18" charset="0"/>
                        </a:rPr>
                        <a:t>Mitigation</a:t>
                      </a:r>
                      <a:endParaRPr lang="en-GB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/>
                    </a:solidFill>
                  </a:tcPr>
                </a:tc>
              </a:tr>
              <a:tr h="3200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="1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Space charge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US" b="1" baseline="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Upgrade of injection energy 1.4 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  <a:sym typeface="Symbol" panose="05050102010706020507" pitchFamily="18" charset="2"/>
                        </a:rPr>
                        <a:t>to 2 GeV</a:t>
                      </a:r>
                      <a:endParaRPr lang="en-GB" b="1" baseline="0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Reduce space charge by ~1.6</a:t>
                      </a:r>
                    </a:p>
                    <a:p>
                      <a:pPr marL="34290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Increase bunch length at flat-bottom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Blow-up studies in PSB in 2015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</a:tr>
              <a:tr h="97536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b="1" baseline="0" dirty="0" smtClean="0">
                          <a:latin typeface="Constantia" panose="02030602050306030303" pitchFamily="18" charset="0"/>
                        </a:rPr>
                        <a:t>Head-tail instability</a:t>
                      </a:r>
                      <a:endParaRPr lang="en-US" baseline="0" dirty="0" smtClean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Use coupling or transverse damper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Past 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mitigation coupling</a:t>
                      </a:r>
                      <a:endParaRPr lang="en-GB" b="0" baseline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Upgrade transverse damper</a:t>
                      </a: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Damper operation with present power</a:t>
                      </a: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  <a:tr h="18806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 smtClean="0">
                          <a:latin typeface="Constantia" panose="02030602050306030303" pitchFamily="18" charset="0"/>
                        </a:rPr>
                        <a:t>Transition crossing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To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be defined</a:t>
                      </a:r>
                      <a:endParaRPr lang="en-GB" b="1" dirty="0" smtClean="0">
                        <a:solidFill>
                          <a:srgbClr val="C0504D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800100" lvl="1" indent="-342900">
                        <a:buFont typeface="Symbol" panose="05050102010706020507" pitchFamily="18" charset="2"/>
                        <a:buChar char="®"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Beam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studies in 2016 (started in 2015)</a:t>
                      </a:r>
                      <a:endParaRPr lang="en-GB" b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0D8E8"/>
                    </a:solidFill>
                  </a:tcPr>
                </a:tc>
              </a:tr>
              <a:tr h="188068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="1" dirty="0" smtClean="0">
                          <a:latin typeface="Constantia" panose="02030602050306030303" pitchFamily="18" charset="0"/>
                        </a:rPr>
                        <a:t>Electron cloud</a:t>
                      </a:r>
                      <a:r>
                        <a:rPr lang="en-GB" b="1" baseline="0" dirty="0" smtClean="0">
                          <a:latin typeface="Constantia" panose="02030602050306030303" pitchFamily="18" charset="0"/>
                        </a:rPr>
                        <a:t> at flat-top</a:t>
                      </a:r>
                      <a:endParaRPr lang="en-GB" b="1" dirty="0">
                        <a:latin typeface="Constantia" panose="02030602050306030303" pitchFamily="18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Keep bunches</a:t>
                      </a: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 long enough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Present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mitigation</a:t>
                      </a:r>
                      <a:endParaRPr lang="en-GB" b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  <a:p>
                      <a:pPr marL="342900" lvl="0" indent="-342900">
                        <a:buFont typeface="+mj-lt"/>
                        <a:buAutoNum type="arabicPeriod"/>
                      </a:pPr>
                      <a:r>
                        <a:rPr lang="en-GB" b="1" baseline="0" dirty="0" smtClean="0">
                          <a:solidFill>
                            <a:srgbClr val="C0504D"/>
                          </a:solidFill>
                          <a:latin typeface="Constantia" panose="02030602050306030303" pitchFamily="18" charset="0"/>
                        </a:rPr>
                        <a:t>Transverse damper against oscillation</a:t>
                      </a:r>
                    </a:p>
                    <a:p>
                      <a:pPr marL="800100" marR="0" lvl="1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Symbol" panose="05050102010706020507" pitchFamily="18" charset="2"/>
                        <a:buChar char="®"/>
                        <a:tabLst/>
                        <a:defRPr/>
                      </a:pPr>
                      <a:r>
                        <a:rPr lang="en-GB" b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Mitigation/delay</a:t>
                      </a:r>
                      <a:r>
                        <a:rPr lang="en-GB" b="0" baseline="0" dirty="0" smtClean="0">
                          <a:solidFill>
                            <a:schemeClr val="tx1"/>
                          </a:solidFill>
                          <a:latin typeface="Constantia" panose="02030602050306030303" pitchFamily="18" charset="0"/>
                        </a:rPr>
                        <a:t> shown with beam in 2013</a:t>
                      </a:r>
                      <a:endParaRPr lang="en-GB" b="0" dirty="0" smtClean="0">
                        <a:solidFill>
                          <a:schemeClr val="tx1"/>
                        </a:solidFill>
                        <a:latin typeface="Constantia" panose="02030602050306030303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Overview – Transverse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" y="57912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Main brightness gain expected from injection energy increase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Coherent instabilities handled by transverse damper</a:t>
            </a:r>
          </a:p>
        </p:txBody>
      </p:sp>
    </p:spTree>
    <p:extLst>
      <p:ext uri="{BB962C8B-B14F-4D97-AF65-F5344CB8AC3E}">
        <p14:creationId xmlns:p14="http://schemas.microsoft.com/office/powerpoint/2010/main" val="3182889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"/>
          <p:cNvSpPr>
            <a:spLocks noChangeArrowheads="1"/>
          </p:cNvSpPr>
          <p:nvPr/>
        </p:nvSpPr>
        <p:spPr bwMode="auto">
          <a:xfrm>
            <a:off x="0" y="0"/>
            <a:ext cx="990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eaLnBrk="1" fontAlgn="auto" hangingPunct="1">
              <a:spcBef>
                <a:spcPct val="0"/>
              </a:spcBef>
              <a:spcAft>
                <a:spcPts val="0"/>
              </a:spcAft>
            </a:pPr>
            <a:r>
              <a:rPr lang="en-GB" sz="3200" b="1" dirty="0" smtClean="0">
                <a:solidFill>
                  <a:srgbClr val="1F497D"/>
                </a:solidFill>
                <a:latin typeface="Constantia" pitchFamily="18" charset="0"/>
              </a:rPr>
              <a:t>Space charge</a:t>
            </a:r>
            <a:endParaRPr lang="en-GB" sz="3200" dirty="0">
              <a:solidFill>
                <a:srgbClr val="1F497D"/>
              </a:solidFill>
              <a:latin typeface="Constantia" pitchFamily="18" charset="0"/>
            </a:endParaRPr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457200" y="57912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Maximum acceptable tune shift based of 0.31 based on measurements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Allow larger loss budget (only at 2 GeV) for smaller emittances?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8222254" y="4414486"/>
            <a:ext cx="2151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600" b="1" dirty="0" smtClean="0">
                <a:latin typeface="Constantia" panose="02030602050306030303" pitchFamily="18" charset="0"/>
              </a:rPr>
              <a:t>G. Sterbini, R. </a:t>
            </a:r>
            <a:r>
              <a:rPr lang="en-GB" sz="1600" b="1" dirty="0" err="1" smtClean="0">
                <a:latin typeface="Constantia" panose="02030602050306030303" pitchFamily="18" charset="0"/>
              </a:rPr>
              <a:t>Wasef</a:t>
            </a:r>
            <a:endParaRPr lang="en-GB" sz="1600" b="1" dirty="0">
              <a:latin typeface="Constantia" panose="02030602050306030303" pitchFamily="18" charset="0"/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579152" y="762000"/>
            <a:ext cx="8991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With integer tune Q6 vertical tune spread limited to 0.25 by 8</a:t>
            </a:r>
            <a:r>
              <a:rPr lang="en-US" sz="2000" b="1" i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q</a:t>
            </a:r>
            <a:r>
              <a:rPr lang="en-US" sz="2000" b="1" baseline="-25000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v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=50</a:t>
            </a:r>
            <a:r>
              <a:rPr lang="en-US" sz="2000" b="1" dirty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res.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Compromise of losses versus transverse blow-up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3124200" y="1632284"/>
            <a:ext cx="6389851" cy="4387516"/>
            <a:chOff x="2819400" y="1371600"/>
            <a:chExt cx="6389851" cy="438751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608"/>
            <a:stretch/>
          </p:blipFill>
          <p:spPr>
            <a:xfrm>
              <a:off x="2819400" y="1371600"/>
              <a:ext cx="6389851" cy="4387516"/>
            </a:xfrm>
            <a:prstGeom prst="rect">
              <a:avLst/>
            </a:prstGeom>
          </p:spPr>
        </p:pic>
        <p:cxnSp>
          <p:nvCxnSpPr>
            <p:cNvPr id="4" name="Straight Connector 3"/>
            <p:cNvCxnSpPr/>
            <p:nvPr/>
          </p:nvCxnSpPr>
          <p:spPr bwMode="auto">
            <a:xfrm>
              <a:off x="3651250" y="4298950"/>
              <a:ext cx="4654550" cy="0"/>
            </a:xfrm>
            <a:prstGeom prst="line">
              <a:avLst/>
            </a:prstGeom>
            <a:solidFill>
              <a:schemeClr val="accent1"/>
            </a:solidFill>
            <a:ln w="22225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6113725" y="3960396"/>
              <a:ext cx="219207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5% emittance budget</a:t>
              </a:r>
              <a:endParaRPr lang="en-GB" sz="16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12" name="Straight Connector 11"/>
            <p:cNvCxnSpPr/>
            <p:nvPr/>
          </p:nvCxnSpPr>
          <p:spPr bwMode="auto">
            <a:xfrm>
              <a:off x="8686800" y="1447800"/>
              <a:ext cx="245899" cy="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8809749" y="1447800"/>
              <a:ext cx="1" cy="1447800"/>
            </a:xfrm>
            <a:prstGeom prst="line">
              <a:avLst/>
            </a:prstGeom>
            <a:solidFill>
              <a:schemeClr val="accent1"/>
            </a:solidFill>
            <a:ln w="19050" cap="flat" cmpd="sng" algn="ctr">
              <a:solidFill>
                <a:srgbClr val="FF0000"/>
              </a:solidFill>
              <a:prstDash val="dash"/>
              <a:round/>
              <a:headEnd type="none" w="med" len="med"/>
              <a:tailEnd type="triangle" w="med" len="lg"/>
            </a:ln>
            <a:effectLst/>
          </p:spPr>
        </p:cxnSp>
        <p:sp>
          <p:nvSpPr>
            <p:cNvPr id="17" name="TextBox 16"/>
            <p:cNvSpPr txBox="1"/>
            <p:nvPr/>
          </p:nvSpPr>
          <p:spPr>
            <a:xfrm rot="16200000">
              <a:off x="8167263" y="2030345"/>
              <a:ext cx="15990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rgbClr val="FF0000"/>
                  </a:solidFill>
                  <a:latin typeface="Constantia" panose="02030602050306030303" pitchFamily="18" charset="0"/>
                </a:rPr>
                <a:t>5% loss budget</a:t>
              </a:r>
              <a:endParaRPr lang="en-GB" sz="1600" b="1" dirty="0">
                <a:solidFill>
                  <a:srgbClr val="FF0000"/>
                </a:solidFill>
                <a:latin typeface="Constantia" panose="02030602050306030303" pitchFamily="18" charset="0"/>
              </a:endParaRPr>
            </a:p>
          </p:txBody>
        </p:sp>
      </p:grp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579152" y="1985208"/>
            <a:ext cx="315464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Lower chromaticity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600" b="1" dirty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Reduces tune spread</a:t>
            </a:r>
          </a:p>
          <a:p>
            <a:pPr marL="342900" indent="-342900" algn="l">
              <a:spcBef>
                <a:spcPct val="20000"/>
              </a:spcBef>
              <a:buFont typeface="Symbol" panose="05050102010706020507" pitchFamily="18" charset="2"/>
              <a:buChar char="®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Requires transverse damper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3124200" y="4581023"/>
            <a:ext cx="1066800" cy="317166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rgbClr val="FF0000"/>
            </a:solidFill>
            <a:prstDash val="solid"/>
            <a:round/>
            <a:headEnd type="none" w="med" len="lg"/>
            <a:tailEnd type="triangle" w="med" len="lg"/>
          </a:ln>
          <a:effectLst/>
        </p:spPr>
      </p:cxn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448600" y="4600877"/>
            <a:ext cx="2459741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l">
              <a:spcBef>
                <a:spcPct val="20000"/>
              </a:spcBef>
            </a:pPr>
            <a:r>
              <a:rPr lang="en-US" sz="1800" b="1" dirty="0" smtClean="0">
                <a:solidFill>
                  <a:srgbClr val="FF0000"/>
                </a:solidFill>
                <a:latin typeface="Constantia" pitchFamily="18" charset="0"/>
                <a:cs typeface="Times New Roman" pitchFamily="18" charset="0"/>
                <a:sym typeface="Wingdings" pitchFamily="2" charset="2"/>
              </a:rPr>
              <a:t>Improve wire-scanner data analysis</a:t>
            </a:r>
          </a:p>
          <a:p>
            <a:pPr marL="342900" indent="-342900" algn="l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flipV="1">
            <a:off x="6065042" y="1720850"/>
            <a:ext cx="0" cy="3794126"/>
          </a:xfrm>
          <a:prstGeom prst="line">
            <a:avLst/>
          </a:prstGeom>
          <a:solidFill>
            <a:schemeClr val="accent1"/>
          </a:solidFill>
          <a:ln w="22225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87864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eere Präsentation">
  <a:themeElements>
    <a:clrScheme name="Leere Prä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eere Präsentat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3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Leere Prä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eere Prä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eere Prä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C:\Programme\Microsoft Office\Vorlagen\Leere Präsentation.pot</Template>
  <TotalTime>53723</TotalTime>
  <Words>2013</Words>
  <Application>Microsoft Office PowerPoint</Application>
  <PresentationFormat>A4 Paper (210x297 mm)</PresentationFormat>
  <Paragraphs>472</Paragraphs>
  <Slides>33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33</vt:i4>
      </vt:variant>
    </vt:vector>
  </HeadingPairs>
  <TitlesOfParts>
    <vt:vector size="43" baseType="lpstr">
      <vt:lpstr>Arial</vt:lpstr>
      <vt:lpstr>Bookman Old Style</vt:lpstr>
      <vt:lpstr>Calibri</vt:lpstr>
      <vt:lpstr>Constantia</vt:lpstr>
      <vt:lpstr>Symbol</vt:lpstr>
      <vt:lpstr>Times</vt:lpstr>
      <vt:lpstr>Times New Roman</vt:lpstr>
      <vt:lpstr>Wingdings</vt:lpstr>
      <vt:lpstr>Leere Präsentation</vt:lpstr>
      <vt:lpstr>Office Theme</vt:lpstr>
      <vt:lpstr>PowerPoint Presentation</vt:lpstr>
      <vt:lpstr>PS Intensity Limitations                            for LHC-type Beams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XXXXX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Kein Folientitel</dc:title>
  <dc:creator>XXXXX</dc:creator>
  <cp:lastModifiedBy>Heiko Damerau</cp:lastModifiedBy>
  <cp:revision>2248</cp:revision>
  <cp:lastPrinted>2016-01-22T15:52:06Z</cp:lastPrinted>
  <dcterms:created xsi:type="dcterms:W3CDTF">2004-02-08T17:46:25Z</dcterms:created>
  <dcterms:modified xsi:type="dcterms:W3CDTF">2016-04-07T18:18:37Z</dcterms:modified>
</cp:coreProperties>
</file>