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4"/>
  </p:notesMasterIdLst>
  <p:sldIdLst>
    <p:sldId id="256" r:id="rId2"/>
    <p:sldId id="282" r:id="rId3"/>
    <p:sldId id="286" r:id="rId4"/>
    <p:sldId id="266" r:id="rId5"/>
    <p:sldId id="267" r:id="rId6"/>
    <p:sldId id="268" r:id="rId7"/>
    <p:sldId id="269" r:id="rId8"/>
    <p:sldId id="277" r:id="rId9"/>
    <p:sldId id="287" r:id="rId10"/>
    <p:sldId id="257" r:id="rId11"/>
    <p:sldId id="272" r:id="rId12"/>
    <p:sldId id="270" r:id="rId13"/>
    <p:sldId id="271" r:id="rId14"/>
    <p:sldId id="273" r:id="rId15"/>
    <p:sldId id="288" r:id="rId16"/>
    <p:sldId id="275" r:id="rId17"/>
    <p:sldId id="276" r:id="rId18"/>
    <p:sldId id="274" r:id="rId19"/>
    <p:sldId id="260" r:id="rId20"/>
    <p:sldId id="265" r:id="rId21"/>
    <p:sldId id="278" r:id="rId22"/>
    <p:sldId id="262" r:id="rId23"/>
    <p:sldId id="281" r:id="rId24"/>
    <p:sldId id="279" r:id="rId25"/>
    <p:sldId id="289" r:id="rId26"/>
    <p:sldId id="258" r:id="rId27"/>
    <p:sldId id="259" r:id="rId28"/>
    <p:sldId id="280" r:id="rId29"/>
    <p:sldId id="264" r:id="rId30"/>
    <p:sldId id="263" r:id="rId31"/>
    <p:sldId id="292" r:id="rId32"/>
    <p:sldId id="291" r:id="rId3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96" y="12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02/06/2016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June 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CERN/SSC Technology Transfer Day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June 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CERN/SSC Technology Transfer Day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038481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smtClean="0"/>
              <a:t>Facilities for radiation testing and technologies for radiation monitoring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CERN/SSC Technology Transfer Day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783427"/>
            <a:ext cx="3369365" cy="675389"/>
          </a:xfrm>
        </p:spPr>
        <p:txBody>
          <a:bodyPr>
            <a:normAutofit/>
          </a:bodyPr>
          <a:lstStyle/>
          <a:p>
            <a:r>
              <a:rPr lang="en-GB" dirty="0" smtClean="0"/>
              <a:t>Rubén </a:t>
            </a:r>
            <a:r>
              <a:rPr lang="en-GB" dirty="0" err="1" smtClean="0"/>
              <a:t>García</a:t>
            </a:r>
            <a:r>
              <a:rPr lang="en-GB" dirty="0" smtClean="0"/>
              <a:t> </a:t>
            </a:r>
            <a:r>
              <a:rPr lang="en-GB" dirty="0" err="1" smtClean="0"/>
              <a:t>Alía</a:t>
            </a:r>
            <a:endParaRPr lang="en-GB" dirty="0" smtClean="0"/>
          </a:p>
          <a:p>
            <a:r>
              <a:rPr lang="en-GB" i="1" dirty="0" smtClean="0"/>
              <a:t>On behalf of the R2E project</a:t>
            </a:r>
            <a:endParaRPr lang="en-US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4502" y="2778535"/>
            <a:ext cx="1360561" cy="13605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0211" y="2913034"/>
            <a:ext cx="3813471" cy="109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3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RadMON</a:t>
            </a:r>
            <a:r>
              <a:rPr lang="en-GB" smtClean="0"/>
              <a:t> system</a:t>
            </a:r>
            <a:endParaRPr lang="en-US"/>
          </a:p>
        </p:txBody>
      </p:sp>
      <p:pic>
        <p:nvPicPr>
          <p:cNvPr id="38" name="Content Placeholder 3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63438" y="1149789"/>
            <a:ext cx="4533900" cy="30861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457200" y="994205"/>
            <a:ext cx="3706238" cy="33346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Use of </a:t>
            </a:r>
            <a:r>
              <a:rPr lang="en-GB" sz="1800" b="1" dirty="0" smtClean="0">
                <a:solidFill>
                  <a:srgbClr val="C00000"/>
                </a:solidFill>
              </a:rPr>
              <a:t>commercial electronics </a:t>
            </a:r>
            <a:r>
              <a:rPr lang="en-GB" sz="1800" dirty="0" smtClean="0"/>
              <a:t>to monitor the radiation environment</a:t>
            </a:r>
          </a:p>
          <a:p>
            <a:r>
              <a:rPr lang="en-GB" sz="1800" b="1" dirty="0" smtClean="0">
                <a:solidFill>
                  <a:srgbClr val="C00000"/>
                </a:solidFill>
              </a:rPr>
              <a:t>HEH</a:t>
            </a:r>
            <a:r>
              <a:rPr lang="en-GB" sz="1800" dirty="0" smtClean="0"/>
              <a:t> and thermal neutron </a:t>
            </a:r>
            <a:r>
              <a:rPr lang="en-GB" sz="1800" dirty="0" err="1" smtClean="0"/>
              <a:t>fluence</a:t>
            </a:r>
            <a:r>
              <a:rPr lang="en-GB" sz="1800" dirty="0" smtClean="0"/>
              <a:t> with SRAM memories, </a:t>
            </a:r>
            <a:r>
              <a:rPr lang="en-GB" sz="1800" b="1" dirty="0" smtClean="0">
                <a:solidFill>
                  <a:srgbClr val="C00000"/>
                </a:solidFill>
              </a:rPr>
              <a:t>TID</a:t>
            </a:r>
            <a:r>
              <a:rPr lang="en-GB" sz="1800" dirty="0" smtClean="0"/>
              <a:t> with </a:t>
            </a:r>
            <a:r>
              <a:rPr lang="en-GB" sz="1800" dirty="0" err="1" smtClean="0"/>
              <a:t>RadFET</a:t>
            </a:r>
            <a:r>
              <a:rPr lang="en-GB" sz="1800" dirty="0" smtClean="0"/>
              <a:t>, </a:t>
            </a:r>
            <a:r>
              <a:rPr lang="en-GB" sz="1800" b="1" dirty="0" smtClean="0">
                <a:solidFill>
                  <a:srgbClr val="C00000"/>
                </a:solidFill>
              </a:rPr>
              <a:t>DD</a:t>
            </a:r>
            <a:r>
              <a:rPr lang="en-GB" sz="1800" dirty="0" smtClean="0"/>
              <a:t> with PIN diode</a:t>
            </a:r>
          </a:p>
          <a:p>
            <a:r>
              <a:rPr lang="en-GB" sz="1800" dirty="0" smtClean="0"/>
              <a:t>Need to calibrate in relevant radiation fields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7432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RadMON</a:t>
            </a:r>
            <a:r>
              <a:rPr lang="en-GB" dirty="0" smtClean="0"/>
              <a:t> general architecture and RHA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818" y="1404937"/>
            <a:ext cx="3302737" cy="192467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3496698"/>
            <a:ext cx="3659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G. </a:t>
            </a:r>
            <a:r>
              <a:rPr lang="en-GB" i="1" dirty="0" err="1" smtClean="0"/>
              <a:t>Spiezia</a:t>
            </a:r>
            <a:r>
              <a:rPr lang="en-GB" i="1" dirty="0" smtClean="0"/>
              <a:t> et al, IEEE TNS (2014)</a:t>
            </a:r>
            <a:endParaRPr lang="en-US" i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412974" y="880452"/>
            <a:ext cx="4522304" cy="3363557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Power board: AC transformers and linear regulators</a:t>
            </a:r>
          </a:p>
          <a:p>
            <a:r>
              <a:rPr lang="en-GB" sz="1800" dirty="0" smtClean="0"/>
              <a:t>Main board: </a:t>
            </a:r>
            <a:r>
              <a:rPr lang="en-GB" sz="1800" b="1" dirty="0" smtClean="0">
                <a:solidFill>
                  <a:srgbClr val="C00000"/>
                </a:solidFill>
              </a:rPr>
              <a:t>ProAsic3 FPGA </a:t>
            </a:r>
            <a:r>
              <a:rPr lang="en-GB" sz="1800" dirty="0" smtClean="0"/>
              <a:t>with TMR both in registers and internal RAM, ADCs for dosimetry sensors</a:t>
            </a:r>
          </a:p>
          <a:p>
            <a:r>
              <a:rPr lang="en-GB" sz="1800" dirty="0" smtClean="0"/>
              <a:t>Sensor board: TID, DD and SEU detectors. Can be connected to Deported Module for TID and DD sensors</a:t>
            </a:r>
          </a:p>
          <a:p>
            <a:r>
              <a:rPr lang="en-GB" sz="1800" dirty="0" smtClean="0"/>
              <a:t>FPGA works correctly up to 35-40 </a:t>
            </a:r>
            <a:r>
              <a:rPr lang="en-GB" sz="1800" dirty="0" err="1" smtClean="0"/>
              <a:t>krad</a:t>
            </a:r>
            <a:r>
              <a:rPr lang="en-GB" sz="1800" dirty="0" smtClean="0"/>
              <a:t>. Limiting component is ADC, which fails after </a:t>
            </a:r>
            <a:r>
              <a:rPr lang="en-GB" sz="1800" b="1" dirty="0" smtClean="0">
                <a:solidFill>
                  <a:srgbClr val="C00000"/>
                </a:solidFill>
              </a:rPr>
              <a:t>25 </a:t>
            </a:r>
            <a:r>
              <a:rPr lang="en-GB" sz="1800" b="1" dirty="0" err="1" smtClean="0">
                <a:solidFill>
                  <a:srgbClr val="C00000"/>
                </a:solidFill>
              </a:rPr>
              <a:t>krad</a:t>
            </a:r>
            <a:endParaRPr lang="en-US" sz="1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6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RadMON</a:t>
            </a:r>
            <a:r>
              <a:rPr lang="en-GB" dirty="0" smtClean="0"/>
              <a:t> calibration: SRAM SEU cross section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3486" y="1952422"/>
            <a:ext cx="2813451" cy="199682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4752" y="2086075"/>
            <a:ext cx="3663604" cy="14710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5678" y="4133911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K. </a:t>
            </a:r>
            <a:r>
              <a:rPr lang="en-GB" i="1" dirty="0" err="1" smtClean="0"/>
              <a:t>Roed</a:t>
            </a:r>
            <a:r>
              <a:rPr lang="en-GB" i="1" dirty="0" smtClean="0"/>
              <a:t> et al, IEEE TNS (2012)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750762" y="4133911"/>
            <a:ext cx="378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S. </a:t>
            </a:r>
            <a:r>
              <a:rPr lang="en-GB" i="1" dirty="0" err="1" smtClean="0"/>
              <a:t>Danzeca</a:t>
            </a:r>
            <a:r>
              <a:rPr lang="en-GB" i="1" dirty="0" smtClean="0"/>
              <a:t> et al, IEEE TNS (2014)</a:t>
            </a:r>
            <a:endParaRPr lang="en-US" i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8113" y="880452"/>
            <a:ext cx="8627165" cy="1121051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err="1" smtClean="0"/>
              <a:t>Monoenergetic</a:t>
            </a:r>
            <a:r>
              <a:rPr lang="en-GB" sz="1800" dirty="0" smtClean="0"/>
              <a:t> cross sections for high energy protons (30-200 MeV, PSI), intermediate energy neutrons (5-15 MeV, PTB) and thermal neutrons (nuclear reactor) </a:t>
            </a:r>
          </a:p>
          <a:p>
            <a:r>
              <a:rPr lang="en-GB" sz="1800" dirty="0" smtClean="0"/>
              <a:t>Need to carefully evaluate the sensitivity spread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7186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RadMON</a:t>
            </a:r>
            <a:r>
              <a:rPr lang="en-GB" dirty="0" smtClean="0"/>
              <a:t> calibration: </a:t>
            </a:r>
            <a:r>
              <a:rPr lang="en-GB" dirty="0" err="1" smtClean="0"/>
              <a:t>RadFET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4947" y="1319595"/>
            <a:ext cx="3374797" cy="250006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412974" y="880452"/>
            <a:ext cx="4522304" cy="336355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Performed mainly using </a:t>
            </a:r>
            <a:r>
              <a:rPr lang="en-GB" sz="1800" baseline="30000" dirty="0" smtClean="0"/>
              <a:t>60</a:t>
            </a:r>
            <a:r>
              <a:rPr lang="en-GB" sz="1800" dirty="0" smtClean="0"/>
              <a:t>Co but also other particles such as protons </a:t>
            </a:r>
          </a:p>
          <a:p>
            <a:r>
              <a:rPr lang="en-GB" sz="1800" dirty="0" smtClean="0"/>
              <a:t>Different oxide thicknesses available, but 100 nm typically used (larger measurement range, better response in mixed field)</a:t>
            </a:r>
          </a:p>
          <a:p>
            <a:r>
              <a:rPr lang="en-GB" sz="1800" dirty="0" smtClean="0"/>
              <a:t>Sensitivity can be increased significantly by applying 5V bias</a:t>
            </a:r>
          </a:p>
          <a:p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705678" y="4133911"/>
            <a:ext cx="3659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G. </a:t>
            </a:r>
            <a:r>
              <a:rPr lang="en-GB" i="1" dirty="0" err="1" smtClean="0"/>
              <a:t>Spiezia</a:t>
            </a:r>
            <a:r>
              <a:rPr lang="en-GB" i="1" dirty="0" smtClean="0"/>
              <a:t> et al, IEEE TNS (2014)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9257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RadMON</a:t>
            </a:r>
            <a:r>
              <a:rPr lang="en-GB" dirty="0" smtClean="0"/>
              <a:t> benchmarking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898225"/>
          </a:xfrm>
        </p:spPr>
        <p:txBody>
          <a:bodyPr>
            <a:normAutofit fontScale="85000" lnSpcReduction="10000"/>
          </a:bodyPr>
          <a:lstStyle/>
          <a:p>
            <a:r>
              <a:rPr lang="en-GB" dirty="0" err="1" smtClean="0"/>
              <a:t>RadMON</a:t>
            </a:r>
            <a:r>
              <a:rPr lang="en-GB" dirty="0" smtClean="0"/>
              <a:t> is regularly benchmarked against FLUKA Monte Carlo simulations both in radiation test facilities (e.g. CHARM) or in actual operation</a:t>
            </a:r>
          </a:p>
          <a:p>
            <a:r>
              <a:rPr lang="en-GB" dirty="0" smtClean="0"/>
              <a:t>Example: </a:t>
            </a:r>
            <a:r>
              <a:rPr lang="en-GB" dirty="0" err="1" smtClean="0"/>
              <a:t>RadMONs</a:t>
            </a:r>
            <a:r>
              <a:rPr lang="en-GB" dirty="0" smtClean="0"/>
              <a:t> installed in LHC IR7 for 2010 run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513" y="2032212"/>
            <a:ext cx="2906367" cy="20438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409" y="2427030"/>
            <a:ext cx="3515967" cy="13282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75696" y="4153146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K. </a:t>
            </a:r>
            <a:r>
              <a:rPr lang="en-GB" i="1" dirty="0" err="1" smtClean="0"/>
              <a:t>Roed</a:t>
            </a:r>
            <a:r>
              <a:rPr lang="en-GB" i="1" dirty="0" smtClean="0"/>
              <a:t> et al, IEEE TNS (2012)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053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Radiation to Electronics (R2E) project overview</a:t>
            </a:r>
          </a:p>
          <a:p>
            <a:r>
              <a:rPr lang="en-GB" sz="2400" dirty="0" smtClean="0"/>
              <a:t>The </a:t>
            </a:r>
            <a:r>
              <a:rPr lang="en-GB" sz="2400" dirty="0" err="1" smtClean="0"/>
              <a:t>RadMON</a:t>
            </a:r>
            <a:r>
              <a:rPr lang="en-GB" sz="2400" dirty="0" smtClean="0"/>
              <a:t> system</a:t>
            </a:r>
          </a:p>
          <a:p>
            <a:r>
              <a:rPr lang="en-GB" sz="2400" b="1" smtClean="0">
                <a:solidFill>
                  <a:srgbClr val="C00000"/>
                </a:solidFill>
              </a:rPr>
              <a:t>CERN Radiation </a:t>
            </a:r>
            <a:r>
              <a:rPr lang="en-GB" sz="2400" b="1" dirty="0" smtClean="0">
                <a:solidFill>
                  <a:srgbClr val="C00000"/>
                </a:solidFill>
              </a:rPr>
              <a:t>test facilities</a:t>
            </a:r>
          </a:p>
          <a:p>
            <a:r>
              <a:rPr lang="en-GB" sz="2400" dirty="0" smtClean="0"/>
              <a:t>Space application: CELESTA</a:t>
            </a:r>
            <a:endParaRPr lang="en-US" sz="24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5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CHARM in the CERN accelerator complex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26" name="Picture 2" descr="http://te-dep-epc-oms.web.cern.ch/te-dep-epc-oms/general-fr/pagesources/Cern-Accelerator-Comple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402" y="993775"/>
            <a:ext cx="4242960" cy="342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182756" y="880452"/>
            <a:ext cx="3752522" cy="336355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CERN injector chain to LHC (7 GeV), from SPS (450 GeV) and PS (24 GeV)</a:t>
            </a:r>
          </a:p>
          <a:p>
            <a:r>
              <a:rPr lang="en-GB" sz="1800" dirty="0" smtClean="0"/>
              <a:t>PS first accelerated protons in 1959, being CERN’s first synchrotron</a:t>
            </a:r>
          </a:p>
          <a:p>
            <a:r>
              <a:rPr lang="en-GB" sz="1800" dirty="0" smtClean="0"/>
              <a:t>It has a circumference of 628 meters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9831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CHARM in the PS East Area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9022" y="1029540"/>
            <a:ext cx="5025491" cy="295989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03842" y="1029541"/>
            <a:ext cx="3031435" cy="371371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Located in the PS East Area T8 beamline </a:t>
            </a:r>
          </a:p>
          <a:p>
            <a:r>
              <a:rPr lang="en-GB" sz="1800" dirty="0" smtClean="0"/>
              <a:t>Typically extracts </a:t>
            </a:r>
            <a:r>
              <a:rPr lang="en-GB" sz="1800" b="1" dirty="0" smtClean="0">
                <a:solidFill>
                  <a:srgbClr val="C00000"/>
                </a:solidFill>
              </a:rPr>
              <a:t>24 GeV protons</a:t>
            </a:r>
            <a:r>
              <a:rPr lang="en-GB" sz="1800" dirty="0" smtClean="0"/>
              <a:t>, however heavy ion extraction (</a:t>
            </a:r>
            <a:r>
              <a:rPr lang="en-GB" sz="1800" dirty="0" err="1" smtClean="0"/>
              <a:t>Pb</a:t>
            </a:r>
            <a:r>
              <a:rPr lang="en-GB" sz="1800" dirty="0" smtClean="0"/>
              <a:t>, </a:t>
            </a:r>
            <a:r>
              <a:rPr lang="en-GB" sz="1800" dirty="0" err="1" smtClean="0"/>
              <a:t>Xe</a:t>
            </a:r>
            <a:r>
              <a:rPr lang="en-GB" sz="1800" dirty="0" smtClean="0"/>
              <a:t>) is foreseen in the near future</a:t>
            </a:r>
          </a:p>
          <a:p>
            <a:r>
              <a:rPr lang="en-GB" sz="1800" dirty="0" smtClean="0"/>
              <a:t>Proton arrive in spills of ~350 </a:t>
            </a:r>
            <a:r>
              <a:rPr lang="en-GB" sz="1800" dirty="0" err="1" smtClean="0"/>
              <a:t>ms</a:t>
            </a:r>
            <a:r>
              <a:rPr lang="en-GB" sz="1800" dirty="0" smtClean="0"/>
              <a:t> every 10 seconds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9772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170989"/>
            <a:ext cx="8226854" cy="705332"/>
          </a:xfrm>
        </p:spPr>
        <p:txBody>
          <a:bodyPr/>
          <a:lstStyle/>
          <a:p>
            <a:r>
              <a:rPr lang="en-GB" dirty="0" smtClean="0"/>
              <a:t>The CHARM irradiation facility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0717" y="993775"/>
            <a:ext cx="4719244" cy="320357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649782" y="1029541"/>
            <a:ext cx="3285495" cy="3737722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A broad range of </a:t>
            </a:r>
            <a:r>
              <a:rPr lang="en-GB" sz="1800" b="1" dirty="0" smtClean="0">
                <a:solidFill>
                  <a:srgbClr val="C00000"/>
                </a:solidFill>
              </a:rPr>
              <a:t>test configurations</a:t>
            </a:r>
            <a:r>
              <a:rPr lang="en-GB" sz="1800" dirty="0" smtClean="0"/>
              <a:t> are available in the CHARM irradiation area</a:t>
            </a:r>
          </a:p>
          <a:p>
            <a:r>
              <a:rPr lang="en-GB" sz="1800" dirty="0" smtClean="0"/>
              <a:t>Different particle energy spectra and intensities can be obtained by varying the target material, movable shielding and test location </a:t>
            </a:r>
          </a:p>
          <a:p>
            <a:r>
              <a:rPr lang="en-GB" sz="1800" dirty="0" smtClean="0"/>
              <a:t>Full internal area is subject to large radiation levels (local shielding is not possible) and cable length to control room is ~40m</a:t>
            </a:r>
          </a:p>
          <a:p>
            <a:r>
              <a:rPr lang="en-GB" sz="1800" dirty="0" smtClean="0"/>
              <a:t>Provided the large volume in the irradiation area, </a:t>
            </a:r>
            <a:r>
              <a:rPr lang="en-GB" sz="1800" b="1" dirty="0" smtClean="0">
                <a:solidFill>
                  <a:srgbClr val="C00000"/>
                </a:solidFill>
              </a:rPr>
              <a:t>full system tests </a:t>
            </a:r>
            <a:r>
              <a:rPr lang="en-GB" sz="1800" dirty="0" smtClean="0"/>
              <a:t>are possible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2033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levels at CHARM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2"/>
          <a:stretch>
            <a:fillRect/>
          </a:stretch>
        </p:blipFill>
        <p:spPr>
          <a:xfrm>
            <a:off x="615318" y="1110506"/>
            <a:ext cx="5493715" cy="3203575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903842" y="1029541"/>
            <a:ext cx="3031435" cy="371371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The CHARM radiation levels are simulated using FLUKA and benchmarked against measurements (e.g. </a:t>
            </a:r>
            <a:r>
              <a:rPr lang="en-GB" sz="1800" dirty="0" err="1" smtClean="0"/>
              <a:t>RadMON</a:t>
            </a:r>
            <a:r>
              <a:rPr lang="en-GB" sz="1800" dirty="0" smtClean="0"/>
              <a:t>)</a:t>
            </a:r>
          </a:p>
          <a:p>
            <a:r>
              <a:rPr lang="en-GB" sz="1800" dirty="0" smtClean="0"/>
              <a:t>HEH </a:t>
            </a:r>
            <a:r>
              <a:rPr lang="en-GB" sz="1800" dirty="0" err="1" smtClean="0"/>
              <a:t>fluence</a:t>
            </a:r>
            <a:r>
              <a:rPr lang="en-GB" sz="1800" dirty="0" smtClean="0"/>
              <a:t> levels of 10</a:t>
            </a:r>
            <a:r>
              <a:rPr lang="en-GB" sz="1800" baseline="30000" dirty="0" smtClean="0"/>
              <a:t>10</a:t>
            </a:r>
            <a:r>
              <a:rPr lang="en-GB" sz="1800" dirty="0" smtClean="0"/>
              <a:t> cm</a:t>
            </a:r>
            <a:r>
              <a:rPr lang="en-GB" sz="1800" baseline="30000" dirty="0" smtClean="0"/>
              <a:t>-2</a:t>
            </a:r>
            <a:r>
              <a:rPr lang="en-GB" sz="1800" dirty="0"/>
              <a:t> </a:t>
            </a:r>
            <a:r>
              <a:rPr lang="en-GB" sz="1800" dirty="0" smtClean="0"/>
              <a:t>(e.g. </a:t>
            </a:r>
            <a:r>
              <a:rPr lang="en-GB" sz="1800" b="1" dirty="0" smtClean="0">
                <a:solidFill>
                  <a:srgbClr val="C00000"/>
                </a:solidFill>
              </a:rPr>
              <a:t>worst-case annual LHC tunnel conditions</a:t>
            </a:r>
            <a:r>
              <a:rPr lang="en-GB" sz="1800" dirty="0" smtClean="0"/>
              <a:t>) can be reached in </a:t>
            </a:r>
            <a:r>
              <a:rPr lang="en-GB" sz="1800" b="1" dirty="0" smtClean="0">
                <a:solidFill>
                  <a:srgbClr val="C00000"/>
                </a:solidFill>
              </a:rPr>
              <a:t>one hour</a:t>
            </a:r>
            <a:endParaRPr lang="en-US" sz="1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65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Radiation to Electronics (R2E) project overview</a:t>
            </a:r>
          </a:p>
          <a:p>
            <a:r>
              <a:rPr lang="en-GB" sz="2400" dirty="0" smtClean="0"/>
              <a:t>The </a:t>
            </a:r>
            <a:r>
              <a:rPr lang="en-GB" sz="2400" dirty="0" err="1" smtClean="0"/>
              <a:t>RadMON</a:t>
            </a:r>
            <a:r>
              <a:rPr lang="en-GB" sz="2400" dirty="0" smtClean="0"/>
              <a:t> system</a:t>
            </a:r>
          </a:p>
          <a:p>
            <a:r>
              <a:rPr lang="en-GB" sz="2400" smtClean="0"/>
              <a:t>CERN Radiation </a:t>
            </a:r>
            <a:r>
              <a:rPr lang="en-GB" sz="2400" dirty="0" smtClean="0"/>
              <a:t>test facilities</a:t>
            </a:r>
          </a:p>
          <a:p>
            <a:r>
              <a:rPr lang="en-GB" sz="2400" dirty="0" smtClean="0"/>
              <a:t>Space application: CELESTA</a:t>
            </a:r>
            <a:endParaRPr lang="en-US" sz="24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Particle energy spectra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2104" y="1291950"/>
            <a:ext cx="5370487" cy="274333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03842" y="1029541"/>
            <a:ext cx="3031435" cy="371371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Mixed-field in which the contribution to </a:t>
            </a:r>
            <a:r>
              <a:rPr lang="en-GB" sz="1800" b="1" dirty="0" smtClean="0">
                <a:solidFill>
                  <a:srgbClr val="C00000"/>
                </a:solidFill>
              </a:rPr>
              <a:t>TID</a:t>
            </a:r>
            <a:r>
              <a:rPr lang="en-GB" sz="1800" dirty="0" smtClean="0"/>
              <a:t> is roughly equally divided between charged hadrons, photons and electrons/positrons</a:t>
            </a:r>
          </a:p>
          <a:p>
            <a:r>
              <a:rPr lang="en-GB" sz="1800" dirty="0" smtClean="0"/>
              <a:t>The </a:t>
            </a:r>
            <a:r>
              <a:rPr lang="en-GB" sz="1800" b="1" dirty="0" smtClean="0">
                <a:solidFill>
                  <a:srgbClr val="C00000"/>
                </a:solidFill>
              </a:rPr>
              <a:t>HEH</a:t>
            </a:r>
            <a:r>
              <a:rPr lang="en-GB" sz="1800" dirty="0" smtClean="0"/>
              <a:t> contribution varies from ~40% </a:t>
            </a:r>
            <a:r>
              <a:rPr lang="en-GB" sz="1800" dirty="0" err="1" smtClean="0"/>
              <a:t>pions</a:t>
            </a:r>
            <a:r>
              <a:rPr lang="en-GB" sz="1800" dirty="0" smtClean="0"/>
              <a:t>, ~35% neutrons and ~25% protons for near in-beam positions, to &gt;95% neutrons for shielded lateral locations 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7063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Importance of HEH spectrum hardness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4232" y="2194463"/>
            <a:ext cx="2626401" cy="20131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6260" y="2592463"/>
            <a:ext cx="1956039" cy="14546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7926" y="2379607"/>
            <a:ext cx="2346128" cy="1880395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954157"/>
            <a:ext cx="8478077" cy="378909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2675696" y="4153146"/>
            <a:ext cx="3638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R</a:t>
            </a:r>
            <a:r>
              <a:rPr lang="en-GB" i="1" dirty="0" smtClean="0"/>
              <a:t>. G. Alia et al, IEEE TNS (2015)</a:t>
            </a:r>
            <a:endParaRPr lang="en-US" i="1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67748" y="954157"/>
            <a:ext cx="8567529" cy="1240306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Components with high LET-thresholds and </a:t>
            </a:r>
            <a:r>
              <a:rPr lang="en-GB" sz="1800" b="1" dirty="0" smtClean="0">
                <a:solidFill>
                  <a:srgbClr val="C00000"/>
                </a:solidFill>
              </a:rPr>
              <a:t>high-Z materials </a:t>
            </a:r>
            <a:r>
              <a:rPr lang="en-GB" sz="1800" dirty="0" smtClean="0"/>
              <a:t>(e.g. tungsten) near their SVs are known to have a strong hadron cross section energy dependence with energy up to the GeV range</a:t>
            </a:r>
          </a:p>
          <a:p>
            <a:r>
              <a:rPr lang="en-GB" sz="1800" dirty="0" smtClean="0"/>
              <a:t>Therefore, testing in an environment which is softer than the operational one can lead to a </a:t>
            </a:r>
            <a:r>
              <a:rPr lang="en-GB" sz="1800" b="1" dirty="0" smtClean="0">
                <a:solidFill>
                  <a:srgbClr val="C00000"/>
                </a:solidFill>
              </a:rPr>
              <a:t>significant underestimation </a:t>
            </a:r>
            <a:r>
              <a:rPr lang="en-GB" sz="1800" dirty="0" smtClean="0"/>
              <a:t>of the associated SEE rate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6735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CHARM tests in 2015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2" descr="\\cern.ch\dfs\Users\n\ntrikoup\Desktop\CHARM\IMG_07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28" y="957018"/>
            <a:ext cx="2489261" cy="186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\\cern.ch\dfs\Users\n\ntrikoup\Desktop\CHARM\IMG_047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78" b="6237"/>
          <a:stretch/>
        </p:blipFill>
        <p:spPr bwMode="auto">
          <a:xfrm>
            <a:off x="2808741" y="949150"/>
            <a:ext cx="2498810" cy="186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5" r="11320"/>
          <a:stretch>
            <a:fillRect/>
          </a:stretch>
        </p:blipFill>
        <p:spPr>
          <a:xfrm>
            <a:off x="7210291" y="883783"/>
            <a:ext cx="1754841" cy="18668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1" t="14300" r="5201" b="10101"/>
          <a:stretch/>
        </p:blipFill>
        <p:spPr>
          <a:xfrm>
            <a:off x="5481331" y="901769"/>
            <a:ext cx="1607555" cy="186683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55327" y="2968917"/>
            <a:ext cx="264166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0725" algn="l"/>
              </a:tabLst>
            </a:pPr>
            <a:r>
              <a:rPr lang="en-GB" sz="1400" b="1" dirty="0" smtClean="0"/>
              <a:t>Cryogenic crate</a:t>
            </a:r>
            <a:r>
              <a:rPr lang="en-GB" sz="1400" dirty="0" smtClean="0"/>
              <a:t>:</a:t>
            </a:r>
          </a:p>
          <a:p>
            <a:pPr>
              <a:buFont typeface="Arial"/>
              <a:buChar char="•"/>
              <a:tabLst>
                <a:tab pos="720725" algn="l"/>
              </a:tabLst>
            </a:pPr>
            <a:r>
              <a:rPr lang="en-GB" sz="1400" dirty="0" smtClean="0"/>
              <a:t> Temperature </a:t>
            </a:r>
          </a:p>
          <a:p>
            <a:pPr>
              <a:buFont typeface="Arial"/>
              <a:buChar char="•"/>
              <a:tabLst>
                <a:tab pos="720725" algn="l"/>
              </a:tabLst>
            </a:pPr>
            <a:r>
              <a:rPr lang="en-GB" sz="1400" dirty="0" smtClean="0"/>
              <a:t> Pressure</a:t>
            </a:r>
          </a:p>
          <a:p>
            <a:pPr>
              <a:buFont typeface="Arial"/>
              <a:buChar char="•"/>
              <a:tabLst>
                <a:tab pos="720725" algn="l"/>
              </a:tabLst>
            </a:pPr>
            <a:r>
              <a:rPr lang="en-GB" sz="1400" dirty="0" smtClean="0"/>
              <a:t> Liquid He level gauges</a:t>
            </a:r>
          </a:p>
          <a:p>
            <a:pPr>
              <a:buFont typeface="Arial"/>
              <a:buChar char="•"/>
              <a:tabLst>
                <a:tab pos="720725" algn="l"/>
              </a:tabLst>
            </a:pPr>
            <a:r>
              <a:rPr lang="en-GB" sz="1400" dirty="0" smtClean="0"/>
              <a:t> Cold Mass Heaters</a:t>
            </a:r>
          </a:p>
          <a:p>
            <a:pPr>
              <a:buFont typeface="Arial"/>
              <a:buChar char="•"/>
              <a:tabLst>
                <a:tab pos="720725" algn="l"/>
              </a:tabLst>
            </a:pPr>
            <a:r>
              <a:rPr lang="en-GB" sz="1400" dirty="0" smtClean="0"/>
              <a:t> Beam Screen Heaters</a:t>
            </a:r>
          </a:p>
          <a:p>
            <a:pPr>
              <a:buFont typeface="Arial"/>
              <a:buChar char="•"/>
              <a:tabLst>
                <a:tab pos="720725" algn="l"/>
              </a:tabLst>
            </a:pPr>
            <a:r>
              <a:rPr lang="en-GB" sz="1400" dirty="0" smtClean="0"/>
              <a:t> Mechanical Switches 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2518694" y="3059343"/>
            <a:ext cx="248926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0725" algn="l"/>
              </a:tabLst>
            </a:pPr>
            <a:r>
              <a:rPr lang="en-GB" sz="1400" b="1" dirty="0" smtClean="0"/>
              <a:t>Red  and Green LED array:</a:t>
            </a:r>
          </a:p>
          <a:p>
            <a:pPr>
              <a:buFont typeface="Arial"/>
              <a:buChar char="•"/>
              <a:tabLst>
                <a:tab pos="720725" algn="l"/>
              </a:tabLst>
            </a:pPr>
            <a:r>
              <a:rPr lang="en-GB" sz="1400" dirty="0" smtClean="0"/>
              <a:t> Current consumption </a:t>
            </a:r>
          </a:p>
          <a:p>
            <a:pPr>
              <a:buFont typeface="Arial"/>
              <a:buChar char="•"/>
              <a:tabLst>
                <a:tab pos="720725" algn="l"/>
              </a:tabLst>
            </a:pPr>
            <a:r>
              <a:rPr lang="en-GB" sz="1400" dirty="0" smtClean="0"/>
              <a:t> LED luminosity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8146" y="1508299"/>
            <a:ext cx="1295417" cy="1092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5102935" y="3035450"/>
            <a:ext cx="209883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0725" algn="l"/>
              </a:tabLst>
            </a:pPr>
            <a:r>
              <a:rPr lang="en-GB" sz="1400" b="1" dirty="0" smtClean="0"/>
              <a:t>CELESTA 1U CubeSat</a:t>
            </a:r>
          </a:p>
          <a:p>
            <a:pPr>
              <a:tabLst>
                <a:tab pos="720725" algn="l"/>
              </a:tabLst>
            </a:pPr>
            <a:r>
              <a:rPr lang="en-GB" sz="1400" b="1" dirty="0" err="1" smtClean="0"/>
              <a:t>testBoard</a:t>
            </a:r>
            <a:r>
              <a:rPr lang="en-GB" sz="1400" b="1" dirty="0" smtClean="0"/>
              <a:t>:</a:t>
            </a:r>
          </a:p>
          <a:p>
            <a:pPr>
              <a:buFont typeface="Arial"/>
              <a:buChar char="•"/>
              <a:tabLst>
                <a:tab pos="720725" algn="l"/>
              </a:tabLst>
            </a:pPr>
            <a:r>
              <a:rPr lang="en-GB" sz="1400" dirty="0" smtClean="0"/>
              <a:t> SEL detection</a:t>
            </a:r>
          </a:p>
          <a:p>
            <a:pPr>
              <a:buFont typeface="Arial"/>
              <a:buChar char="•"/>
              <a:tabLst>
                <a:tab pos="720725" algn="l"/>
              </a:tabLst>
            </a:pPr>
            <a:r>
              <a:rPr lang="en-GB" sz="1400" dirty="0" smtClean="0"/>
              <a:t> Current Consumption</a:t>
            </a:r>
          </a:p>
          <a:p>
            <a:pPr>
              <a:buFont typeface="Arial"/>
              <a:buChar char="•"/>
              <a:tabLst>
                <a:tab pos="720725" algn="l"/>
              </a:tabLst>
            </a:pPr>
            <a:r>
              <a:rPr lang="en-GB" sz="1400" dirty="0" smtClean="0"/>
              <a:t> Accumulated dose</a:t>
            </a:r>
          </a:p>
          <a:p>
            <a:pPr>
              <a:buFont typeface="Arial"/>
              <a:buChar char="•"/>
              <a:tabLst>
                <a:tab pos="720725" algn="l"/>
              </a:tabLst>
            </a:pPr>
            <a:r>
              <a:rPr lang="en-GB" sz="1400" dirty="0" smtClean="0"/>
              <a:t> HEH monitoring</a:t>
            </a:r>
          </a:p>
          <a:p>
            <a:pPr>
              <a:buFont typeface="Arial"/>
              <a:buChar char="•"/>
              <a:tabLst>
                <a:tab pos="720725" algn="l"/>
              </a:tabLst>
            </a:pPr>
            <a:r>
              <a:rPr lang="en-GB" sz="1400" dirty="0" smtClean="0"/>
              <a:t> FPGA functionality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7174222" y="3076083"/>
            <a:ext cx="19002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0725" algn="l"/>
              </a:tabLst>
            </a:pPr>
            <a:r>
              <a:rPr lang="en-GB" sz="1400" b="1" dirty="0" err="1" smtClean="0"/>
              <a:t>RadMON</a:t>
            </a:r>
            <a:r>
              <a:rPr lang="en-GB" sz="1400" b="1" dirty="0" smtClean="0"/>
              <a:t> upgrades:</a:t>
            </a:r>
          </a:p>
          <a:p>
            <a:pPr>
              <a:buFont typeface="Arial"/>
              <a:buChar char="•"/>
              <a:tabLst>
                <a:tab pos="720725" algn="l"/>
              </a:tabLst>
            </a:pPr>
            <a:r>
              <a:rPr lang="en-GB" sz="1400" dirty="0" smtClean="0"/>
              <a:t> Test new sensors.</a:t>
            </a:r>
          </a:p>
          <a:p>
            <a:pPr>
              <a:buFont typeface="Arial"/>
              <a:buChar char="•"/>
              <a:tabLst>
                <a:tab pos="720725" algn="l"/>
              </a:tabLst>
            </a:pPr>
            <a:r>
              <a:rPr lang="en-GB" sz="1400" dirty="0" smtClean="0"/>
              <a:t> Monitor functionality</a:t>
            </a:r>
          </a:p>
          <a:p>
            <a:pPr>
              <a:buFont typeface="Arial"/>
              <a:buChar char="•"/>
              <a:tabLst>
                <a:tab pos="720725" algn="l"/>
              </a:tabLst>
            </a:pPr>
            <a:r>
              <a:rPr lang="en-GB" sz="1400" dirty="0" smtClean="0"/>
              <a:t> Validate new </a:t>
            </a:r>
            <a:r>
              <a:rPr lang="en-GB" sz="1400" dirty="0" smtClean="0"/>
              <a:t>firmware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594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Heavy ions at CHARM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669" y="2711738"/>
            <a:ext cx="3240985" cy="20766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9747" y="2793593"/>
            <a:ext cx="3925335" cy="1887296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367748" y="954156"/>
            <a:ext cx="8567529" cy="1580321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>
                <a:solidFill>
                  <a:srgbClr val="C00000"/>
                </a:solidFill>
              </a:rPr>
              <a:t>GCR heavy ion spectra </a:t>
            </a:r>
            <a:r>
              <a:rPr lang="en-GB" sz="1800" dirty="0" smtClean="0"/>
              <a:t>typically peak at </a:t>
            </a:r>
            <a:r>
              <a:rPr lang="en-GB" sz="1800" b="1" dirty="0" smtClean="0">
                <a:solidFill>
                  <a:srgbClr val="C00000"/>
                </a:solidFill>
              </a:rPr>
              <a:t>several hundred MeV/n</a:t>
            </a:r>
            <a:r>
              <a:rPr lang="en-GB" sz="1800" dirty="0" smtClean="0"/>
              <a:t>, whereas ground tests at </a:t>
            </a:r>
            <a:r>
              <a:rPr lang="en-GB" sz="1800" b="1" dirty="0" smtClean="0">
                <a:solidFill>
                  <a:srgbClr val="C00000"/>
                </a:solidFill>
              </a:rPr>
              <a:t>standard facilities </a:t>
            </a:r>
            <a:r>
              <a:rPr lang="en-GB" sz="1800" dirty="0" smtClean="0"/>
              <a:t>are carried out at </a:t>
            </a:r>
            <a:r>
              <a:rPr lang="en-GB" sz="1800" b="1" dirty="0" smtClean="0">
                <a:solidFill>
                  <a:srgbClr val="C00000"/>
                </a:solidFill>
              </a:rPr>
              <a:t>~10 MeV/n </a:t>
            </a:r>
            <a:r>
              <a:rPr lang="en-GB" sz="1800" dirty="0" smtClean="0"/>
              <a:t>(e.g. ranges limited to ~100 um in Si)</a:t>
            </a:r>
          </a:p>
          <a:p>
            <a:r>
              <a:rPr lang="en-GB" sz="1800" dirty="0" smtClean="0"/>
              <a:t>At CHARM, heavy ion tests at GeV/n energies are possible, providing mid-LET ion with very </a:t>
            </a:r>
            <a:r>
              <a:rPr lang="en-GB" sz="1800" b="1" dirty="0" smtClean="0">
                <a:solidFill>
                  <a:srgbClr val="C00000"/>
                </a:solidFill>
              </a:rPr>
              <a:t>large penetration </a:t>
            </a:r>
            <a:r>
              <a:rPr lang="en-GB" sz="1800" dirty="0" smtClean="0"/>
              <a:t>(in the mm range) and therefore enabling access to sensitive region of complex components (e.g. flip chips)</a:t>
            </a:r>
          </a:p>
          <a:p>
            <a:r>
              <a:rPr lang="en-GB" sz="1800" dirty="0" smtClean="0"/>
              <a:t>Currently collecting declarations of interest from space community (ESA, CNES…) and a first run might be possible in 2017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6360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VESPER: 200 MeV electrons for radiation testing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4886" y="2337329"/>
            <a:ext cx="2511019" cy="19775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0171" y="2414983"/>
            <a:ext cx="3619707" cy="1899846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67748" y="954157"/>
            <a:ext cx="8567529" cy="1460826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High intensity </a:t>
            </a:r>
            <a:r>
              <a:rPr lang="en-GB" sz="1800" b="1" dirty="0" smtClean="0">
                <a:solidFill>
                  <a:srgbClr val="C00000"/>
                </a:solidFill>
              </a:rPr>
              <a:t>200 MeV electron </a:t>
            </a:r>
            <a:r>
              <a:rPr lang="en-GB" sz="1800" dirty="0" err="1" smtClean="0"/>
              <a:t>linac</a:t>
            </a:r>
            <a:r>
              <a:rPr lang="en-GB" sz="1800" dirty="0" smtClean="0"/>
              <a:t>, mainly motivated for </a:t>
            </a:r>
            <a:r>
              <a:rPr lang="en-GB" sz="1800" b="1" dirty="0" smtClean="0">
                <a:solidFill>
                  <a:srgbClr val="C00000"/>
                </a:solidFill>
              </a:rPr>
              <a:t>Jovian environment </a:t>
            </a:r>
            <a:r>
              <a:rPr lang="en-GB" sz="1800" dirty="0" smtClean="0"/>
              <a:t>application (e.g. JUICE)</a:t>
            </a:r>
          </a:p>
          <a:p>
            <a:r>
              <a:rPr lang="en-GB" sz="1800" dirty="0" smtClean="0"/>
              <a:t>Facility currently under calibration for radiation effects test purposes</a:t>
            </a:r>
          </a:p>
          <a:p>
            <a:r>
              <a:rPr lang="en-GB" sz="1800" dirty="0" smtClean="0"/>
              <a:t>Preliminary results: SEUs observed in 0.25 um SRAM technology (~3 MeVcm</a:t>
            </a:r>
            <a:r>
              <a:rPr lang="en-GB" sz="1800" baseline="30000" dirty="0" smtClean="0"/>
              <a:t>2</a:t>
            </a:r>
            <a:r>
              <a:rPr lang="en-GB" sz="1800" dirty="0" smtClean="0"/>
              <a:t>/mg LET threshold) and are attributed to electro-nuclear events </a:t>
            </a:r>
          </a:p>
          <a:p>
            <a:r>
              <a:rPr lang="en-GB" sz="1800" dirty="0" smtClean="0"/>
              <a:t>Open to external users! (contact: ruben.garcia.alia@cern.ch)</a:t>
            </a:r>
          </a:p>
          <a:p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653772" y="4323193"/>
            <a:ext cx="31936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i="1" dirty="0" smtClean="0"/>
              <a:t>J. M. </a:t>
            </a:r>
            <a:r>
              <a:rPr lang="en-GB" sz="1500" i="1" dirty="0" err="1" smtClean="0"/>
              <a:t>Trippe</a:t>
            </a:r>
            <a:r>
              <a:rPr lang="en-GB" sz="1500" i="1" dirty="0" smtClean="0"/>
              <a:t> et al, IEEE TNS (2016)</a:t>
            </a:r>
            <a:endParaRPr lang="en-US" sz="15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35781" y="4349614"/>
            <a:ext cx="36535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i="1" dirty="0" smtClean="0"/>
              <a:t>M. </a:t>
            </a:r>
            <a:r>
              <a:rPr lang="en-GB" sz="1500" i="1" dirty="0" err="1" smtClean="0"/>
              <a:t>Tali</a:t>
            </a:r>
            <a:r>
              <a:rPr lang="en-GB" sz="1500" i="1" dirty="0" smtClean="0"/>
              <a:t> et al, submitted to RADECS 2016</a:t>
            </a:r>
            <a:endParaRPr lang="en-US" sz="1500" i="1" dirty="0"/>
          </a:p>
        </p:txBody>
      </p:sp>
    </p:spTree>
    <p:extLst>
      <p:ext uri="{BB962C8B-B14F-4D97-AF65-F5344CB8AC3E}">
        <p14:creationId xmlns:p14="http://schemas.microsoft.com/office/powerpoint/2010/main" val="78989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Radiation to Electronics (R2E) project overview</a:t>
            </a:r>
          </a:p>
          <a:p>
            <a:r>
              <a:rPr lang="en-GB" sz="2400" dirty="0" smtClean="0"/>
              <a:t>The </a:t>
            </a:r>
            <a:r>
              <a:rPr lang="en-GB" sz="2400" dirty="0" err="1" smtClean="0"/>
              <a:t>RadMON</a:t>
            </a:r>
            <a:r>
              <a:rPr lang="en-GB" sz="2400" dirty="0" smtClean="0"/>
              <a:t> system</a:t>
            </a:r>
          </a:p>
          <a:p>
            <a:r>
              <a:rPr lang="en-GB" sz="2400" smtClean="0"/>
              <a:t>CERN Radiation </a:t>
            </a:r>
            <a:r>
              <a:rPr lang="en-GB" sz="2400" dirty="0" smtClean="0"/>
              <a:t>test facilities</a:t>
            </a:r>
          </a:p>
          <a:p>
            <a:r>
              <a:rPr lang="en-GB" sz="2400" b="1" dirty="0" smtClean="0">
                <a:solidFill>
                  <a:srgbClr val="C00000"/>
                </a:solidFill>
              </a:rPr>
              <a:t>Space application: CELESTA</a:t>
            </a:r>
            <a:endParaRPr lang="en-US" sz="2400" b="1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94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CHARM space applications: CELESTA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794" y="1039674"/>
            <a:ext cx="2883675" cy="1763161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67748" y="954156"/>
            <a:ext cx="4815007" cy="3438939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CELESTA  (</a:t>
            </a:r>
            <a:r>
              <a:rPr lang="en-GB" sz="1800" dirty="0" err="1" smtClean="0"/>
              <a:t>CErn</a:t>
            </a:r>
            <a:r>
              <a:rPr lang="en-GB" sz="1800" dirty="0" smtClean="0"/>
              <a:t> Latch-up Experiment </a:t>
            </a:r>
            <a:r>
              <a:rPr lang="en-GB" sz="1800" dirty="0" err="1" smtClean="0"/>
              <a:t>STudent</a:t>
            </a:r>
            <a:r>
              <a:rPr lang="en-GB" sz="1800" dirty="0" smtClean="0"/>
              <a:t> </a:t>
            </a:r>
            <a:r>
              <a:rPr lang="en-GB" sz="1800" dirty="0" err="1" smtClean="0"/>
              <a:t>sAtellite</a:t>
            </a:r>
            <a:r>
              <a:rPr lang="en-GB" sz="1800" dirty="0" smtClean="0"/>
              <a:t>) is a fully approved 1U CubeSat project</a:t>
            </a:r>
          </a:p>
          <a:p>
            <a:r>
              <a:rPr lang="en-GB" sz="1800" dirty="0" smtClean="0"/>
              <a:t>Issued by a collaboration between CERN (providing the payload) and the Montpellier University space </a:t>
            </a:r>
            <a:r>
              <a:rPr lang="en-GB" sz="1800" dirty="0" err="1" smtClean="0"/>
              <a:t>Center</a:t>
            </a:r>
            <a:r>
              <a:rPr lang="en-GB" sz="1800" dirty="0" smtClean="0"/>
              <a:t> (CSU) providing the platform based on the ROBUSTA heritage</a:t>
            </a:r>
          </a:p>
          <a:p>
            <a:r>
              <a:rPr lang="en-GB" sz="1800" dirty="0" smtClean="0"/>
              <a:t>Main objectives:</a:t>
            </a:r>
          </a:p>
          <a:p>
            <a:pPr lvl="1"/>
            <a:r>
              <a:rPr lang="en-GB" sz="1600" dirty="0" smtClean="0"/>
              <a:t>Technical: develop and validate a </a:t>
            </a:r>
            <a:r>
              <a:rPr lang="en-GB" sz="1600" b="1" dirty="0" smtClean="0">
                <a:solidFill>
                  <a:srgbClr val="C00000"/>
                </a:solidFill>
              </a:rPr>
              <a:t>cubesat </a:t>
            </a:r>
            <a:r>
              <a:rPr lang="en-GB" sz="1600" dirty="0" smtClean="0"/>
              <a:t>radiation monitor based on CERN’s </a:t>
            </a:r>
            <a:r>
              <a:rPr lang="en-GB" sz="1600" b="1" dirty="0" err="1" smtClean="0">
                <a:solidFill>
                  <a:srgbClr val="C00000"/>
                </a:solidFill>
              </a:rPr>
              <a:t>RadMON</a:t>
            </a:r>
            <a:endParaRPr lang="en-GB" sz="1600" b="1" dirty="0" smtClean="0">
              <a:solidFill>
                <a:srgbClr val="C00000"/>
              </a:solidFill>
            </a:endParaRPr>
          </a:p>
          <a:p>
            <a:pPr lvl="1"/>
            <a:r>
              <a:rPr lang="en-GB" sz="1600" dirty="0" smtClean="0"/>
              <a:t>Scientific: determine </a:t>
            </a:r>
            <a:r>
              <a:rPr lang="en-GB" sz="1600" b="1" dirty="0" smtClean="0">
                <a:solidFill>
                  <a:srgbClr val="C00000"/>
                </a:solidFill>
              </a:rPr>
              <a:t>proton and HI induced SELs</a:t>
            </a:r>
            <a:r>
              <a:rPr lang="en-GB" sz="1600" dirty="0" smtClean="0"/>
              <a:t> through geographical correlation and compare with predictions from </a:t>
            </a:r>
            <a:r>
              <a:rPr lang="en-GB" sz="1600" b="1" dirty="0" smtClean="0">
                <a:solidFill>
                  <a:srgbClr val="C00000"/>
                </a:solidFill>
              </a:rPr>
              <a:t>CHARM tests</a:t>
            </a:r>
          </a:p>
          <a:p>
            <a:endParaRPr lang="en-US" sz="1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7794" y="3177003"/>
            <a:ext cx="2027582" cy="117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45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CELESTA orbit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b="2592"/>
          <a:stretch>
            <a:fillRect/>
          </a:stretch>
        </p:blipFill>
        <p:spPr>
          <a:xfrm>
            <a:off x="457200" y="880452"/>
            <a:ext cx="4458146" cy="24411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321591"/>
            <a:ext cx="4430782" cy="735084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182756" y="1084509"/>
            <a:ext cx="3298054" cy="343893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Two baseline orbit scenarios: circular (600 km, 98</a:t>
            </a:r>
            <a:r>
              <a:rPr lang="en-GB" sz="1800" baseline="30000" dirty="0" smtClean="0"/>
              <a:t>o</a:t>
            </a:r>
            <a:r>
              <a:rPr lang="en-GB" sz="1800" dirty="0" smtClean="0"/>
              <a:t>) and highly elliptical (300 x 1400 km, 99</a:t>
            </a:r>
            <a:r>
              <a:rPr lang="en-GB" sz="1800" baseline="30000" dirty="0" smtClean="0"/>
              <a:t>o</a:t>
            </a:r>
            <a:r>
              <a:rPr lang="en-GB" sz="1800" dirty="0" smtClean="0"/>
              <a:t>) </a:t>
            </a:r>
          </a:p>
          <a:p>
            <a:r>
              <a:rPr lang="en-GB" sz="1800" dirty="0" smtClean="0"/>
              <a:t>In both cases, the expected number of SELs for the candidate SRAM memories are statistically meaningful</a:t>
            </a:r>
            <a:endParaRPr lang="en-GB" sz="1600" dirty="0" smtClean="0"/>
          </a:p>
          <a:p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653772" y="4161610"/>
            <a:ext cx="364234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i="1" dirty="0" smtClean="0"/>
              <a:t>A. </a:t>
            </a:r>
            <a:r>
              <a:rPr lang="en-GB" sz="1500" i="1" dirty="0" err="1" smtClean="0"/>
              <a:t>Merlenghi</a:t>
            </a:r>
            <a:r>
              <a:rPr lang="en-GB" sz="1500" i="1" dirty="0" smtClean="0"/>
              <a:t> et al, 4S conference (2016)</a:t>
            </a:r>
            <a:endParaRPr lang="en-US" sz="1500" i="1" dirty="0"/>
          </a:p>
        </p:txBody>
      </p:sp>
    </p:spTree>
    <p:extLst>
      <p:ext uri="{BB962C8B-B14F-4D97-AF65-F5344CB8AC3E}">
        <p14:creationId xmlns:p14="http://schemas.microsoft.com/office/powerpoint/2010/main" val="382499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5120"/>
            <a:ext cx="8428383" cy="70533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SEL detection and protection system for </a:t>
            </a:r>
            <a:r>
              <a:rPr lang="en-GB" dirty="0" err="1" smtClean="0"/>
              <a:t>CubeSats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725556" cy="3100717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COTS based, low-cost, low-power and radiation tolerant</a:t>
            </a:r>
          </a:p>
          <a:p>
            <a:r>
              <a:rPr lang="en-GB" dirty="0"/>
              <a:t>U</a:t>
            </a:r>
            <a:r>
              <a:rPr lang="en-GB" dirty="0" smtClean="0"/>
              <a:t>se of an ADC for continuous power consumption monitoring results in a power consumption for affordable for cubesat power budget</a:t>
            </a:r>
          </a:p>
          <a:p>
            <a:r>
              <a:rPr lang="en-GB" dirty="0" smtClean="0"/>
              <a:t>Analog circuit (difference amplifier + voltage reference) + counter on FPGA can be used instead</a:t>
            </a:r>
            <a:endParaRPr lang="en-US" dirty="0" smtClean="0"/>
          </a:p>
          <a:p>
            <a:r>
              <a:rPr lang="en-GB" b="1" dirty="0" smtClean="0">
                <a:solidFill>
                  <a:srgbClr val="C00000"/>
                </a:solidFill>
              </a:rPr>
              <a:t>Tested at CHARM</a:t>
            </a:r>
            <a:r>
              <a:rPr lang="en-GB" dirty="0" smtClean="0"/>
              <a:t>, yielding SEL cross section measurements compatible with previous results using “standard” SEL detection approach</a:t>
            </a:r>
          </a:p>
          <a:p>
            <a:r>
              <a:rPr lang="en-GB" dirty="0" smtClean="0"/>
              <a:t>TID tolerant for CELESTA mission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348" y="1083387"/>
            <a:ext cx="1874028" cy="25053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62593" y="3841053"/>
            <a:ext cx="257153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i="1" dirty="0" smtClean="0"/>
              <a:t>R. Secondo et al, </a:t>
            </a:r>
          </a:p>
          <a:p>
            <a:r>
              <a:rPr lang="en-GB" sz="1500" i="1" dirty="0" smtClean="0"/>
              <a:t>submitted to RADECS 2016</a:t>
            </a:r>
            <a:endParaRPr lang="en-US" sz="1500" i="1" dirty="0"/>
          </a:p>
        </p:txBody>
      </p:sp>
    </p:spTree>
    <p:extLst>
      <p:ext uri="{BB962C8B-B14F-4D97-AF65-F5344CB8AC3E}">
        <p14:creationId xmlns:p14="http://schemas.microsoft.com/office/powerpoint/2010/main" val="207714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Correlating CHARM with space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909930" y="994205"/>
            <a:ext cx="3776869" cy="3200108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The </a:t>
            </a:r>
            <a:r>
              <a:rPr lang="en-GB" b="1" dirty="0" smtClean="0">
                <a:solidFill>
                  <a:srgbClr val="C00000"/>
                </a:solidFill>
              </a:rPr>
              <a:t>HEH spectrum</a:t>
            </a:r>
            <a:r>
              <a:rPr lang="en-GB" dirty="0" smtClean="0"/>
              <a:t> at CHARM (protons, neutrons, </a:t>
            </a:r>
            <a:r>
              <a:rPr lang="en-GB" dirty="0" err="1" smtClean="0"/>
              <a:t>pions</a:t>
            </a:r>
            <a:r>
              <a:rPr lang="en-GB" dirty="0" smtClean="0"/>
              <a:t>) closely resembles that of the trapped proton belt</a:t>
            </a:r>
          </a:p>
          <a:p>
            <a:r>
              <a:rPr lang="en-GB" dirty="0" smtClean="0"/>
              <a:t>Under the assumption of SEEs induced by indirect energy deposition, hadrons can (in first approximation) be considered as identical particles, therefore CHARM HEH cross sections can be used to obtain </a:t>
            </a:r>
            <a:r>
              <a:rPr lang="en-GB" b="1" dirty="0" smtClean="0">
                <a:solidFill>
                  <a:srgbClr val="C00000"/>
                </a:solidFill>
              </a:rPr>
              <a:t>in-flight trapped proton SEE rates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5558" y="3722777"/>
            <a:ext cx="33153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i="1" dirty="0" smtClean="0"/>
              <a:t>Acceleration factor at CHARM: 2·10</a:t>
            </a:r>
            <a:r>
              <a:rPr lang="en-GB" sz="1500" i="1" baseline="30000" dirty="0" smtClean="0"/>
              <a:t>4</a:t>
            </a:r>
            <a:endParaRPr lang="en-US" sz="1500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258" y="925252"/>
            <a:ext cx="4048125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>
                <a:solidFill>
                  <a:srgbClr val="C00000"/>
                </a:solidFill>
              </a:rPr>
              <a:t>Radiation to Electronics (R2E) project overview</a:t>
            </a:r>
          </a:p>
          <a:p>
            <a:r>
              <a:rPr lang="en-GB" sz="2400" dirty="0" smtClean="0"/>
              <a:t>The </a:t>
            </a:r>
            <a:r>
              <a:rPr lang="en-GB" sz="2400" dirty="0" err="1" smtClean="0"/>
              <a:t>RadMON</a:t>
            </a:r>
            <a:r>
              <a:rPr lang="en-GB" sz="2400" dirty="0" smtClean="0"/>
              <a:t> system</a:t>
            </a:r>
          </a:p>
          <a:p>
            <a:r>
              <a:rPr lang="en-GB" sz="2400" smtClean="0"/>
              <a:t>CERN Radiation </a:t>
            </a:r>
            <a:r>
              <a:rPr lang="en-GB" sz="2400" dirty="0" smtClean="0"/>
              <a:t>test facilities</a:t>
            </a:r>
          </a:p>
          <a:p>
            <a:r>
              <a:rPr lang="en-GB" sz="2400" dirty="0" smtClean="0"/>
              <a:t>Space application: CELESTA</a:t>
            </a:r>
            <a:endParaRPr lang="en-US" sz="24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65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Correlating CHARM </a:t>
            </a:r>
            <a:r>
              <a:rPr lang="en-GB"/>
              <a:t>with </a:t>
            </a:r>
            <a:r>
              <a:rPr lang="en-GB" smtClean="0"/>
              <a:t>space (II)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89423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Possible applications for </a:t>
            </a:r>
            <a:r>
              <a:rPr lang="en-GB" b="1" dirty="0" smtClean="0">
                <a:solidFill>
                  <a:srgbClr val="C00000"/>
                </a:solidFill>
              </a:rPr>
              <a:t>direct ionization form singly charged particles </a:t>
            </a:r>
            <a:r>
              <a:rPr lang="en-GB" dirty="0" smtClean="0"/>
              <a:t>(left) or </a:t>
            </a:r>
            <a:r>
              <a:rPr lang="en-GB" b="1" dirty="0" smtClean="0">
                <a:solidFill>
                  <a:srgbClr val="C00000"/>
                </a:solidFill>
              </a:rPr>
              <a:t>heavy ion effects</a:t>
            </a:r>
            <a:r>
              <a:rPr lang="en-GB" dirty="0" smtClean="0"/>
              <a:t> pre-screening (right) but different metrics (as opposed to HEH approach) are required!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064" y="2190727"/>
            <a:ext cx="2946714" cy="19805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277" y="2081408"/>
            <a:ext cx="3280428" cy="21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90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RADECS </a:t>
            </a:r>
            <a:r>
              <a:rPr lang="en-GB" smtClean="0"/>
              <a:t>2017 at CERN</a:t>
            </a:r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0039" y="1118152"/>
            <a:ext cx="2790825" cy="267652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12365" y="2276061"/>
            <a:ext cx="34195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i="1" smtClean="0"/>
              <a:t>Looking forward to seeing</a:t>
            </a:r>
          </a:p>
          <a:p>
            <a:r>
              <a:rPr lang="en-GB" sz="2200" i="1" dirty="0" smtClean="0"/>
              <a:t> you there!</a:t>
            </a:r>
            <a:endParaRPr lang="en-US" sz="2200" i="1"/>
          </a:p>
        </p:txBody>
      </p:sp>
    </p:spTree>
    <p:extLst>
      <p:ext uri="{BB962C8B-B14F-4D97-AF65-F5344CB8AC3E}">
        <p14:creationId xmlns:p14="http://schemas.microsoft.com/office/powerpoint/2010/main" val="113368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9287" y="447261"/>
            <a:ext cx="6417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>
                <a:solidFill>
                  <a:schemeClr val="tx2"/>
                </a:solidFill>
              </a:rPr>
              <a:t>Many thanks for your attention, and questions are welcomed!</a:t>
            </a:r>
          </a:p>
          <a:p>
            <a:pPr algn="ctr"/>
            <a:r>
              <a:rPr lang="en-GB" i="1">
                <a:solidFill>
                  <a:schemeClr val="tx2"/>
                </a:solidFill>
              </a:rPr>
              <a:t>r</a:t>
            </a:r>
            <a:r>
              <a:rPr lang="en-GB" i="1" smtClean="0">
                <a:solidFill>
                  <a:schemeClr val="tx2"/>
                </a:solidFill>
              </a:rPr>
              <a:t>uben.garcia.alia@cern.ch</a:t>
            </a:r>
            <a:endParaRPr lang="en-US" i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15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R2E challenge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0" name="Content Placeholder 1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33661" y="613268"/>
            <a:ext cx="1857027" cy="391696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710" y="938212"/>
            <a:ext cx="390525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44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</a:t>
            </a:r>
            <a:r>
              <a:rPr lang="en-GB" smtClean="0"/>
              <a:t>R2E mitigation example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31805" y="993775"/>
            <a:ext cx="3751780" cy="32035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994205"/>
            <a:ext cx="3706238" cy="33346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CERN Neutrinos to Grand </a:t>
            </a:r>
            <a:r>
              <a:rPr lang="en-GB" sz="1800" dirty="0" err="1" smtClean="0"/>
              <a:t>Sasso</a:t>
            </a:r>
            <a:r>
              <a:rPr lang="en-GB" sz="1800" dirty="0" smtClean="0"/>
              <a:t> (CNGS) experiment</a:t>
            </a:r>
          </a:p>
          <a:p>
            <a:r>
              <a:rPr lang="en-GB" sz="1800" dirty="0" smtClean="0"/>
              <a:t>Muon-neutrinos generated through interaction of 400 GeV protons with target</a:t>
            </a:r>
          </a:p>
          <a:p>
            <a:r>
              <a:rPr lang="en-GB" sz="1800" b="1" dirty="0" smtClean="0">
                <a:solidFill>
                  <a:srgbClr val="C00000"/>
                </a:solidFill>
              </a:rPr>
              <a:t>Shutdown</a:t>
            </a:r>
            <a:r>
              <a:rPr lang="en-GB" sz="1800" dirty="0" smtClean="0"/>
              <a:t> at an early stage due to successive failures in the ventilation system</a:t>
            </a:r>
          </a:p>
          <a:p>
            <a:r>
              <a:rPr lang="en-GB" sz="1800" b="1" dirty="0" smtClean="0">
                <a:solidFill>
                  <a:srgbClr val="C00000"/>
                </a:solidFill>
              </a:rPr>
              <a:t>SEEs in microcontrollers</a:t>
            </a:r>
            <a:r>
              <a:rPr lang="en-GB" sz="1800" dirty="0" smtClean="0"/>
              <a:t>, mitigated by reinforced shielding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9473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R2E: from mitigation to prevention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532" y="2229690"/>
            <a:ext cx="2676720" cy="1838738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0410" y="2001503"/>
            <a:ext cx="5657850" cy="2066925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08113" y="880452"/>
            <a:ext cx="8627165" cy="1121051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In order to push radiation tolerance to levels compliant with HL-LHC requirements (~0.1 dumps/fb</a:t>
            </a:r>
            <a:r>
              <a:rPr lang="en-GB" sz="1800" baseline="30000" dirty="0" smtClean="0"/>
              <a:t>-1</a:t>
            </a:r>
            <a:r>
              <a:rPr lang="en-GB" sz="1800" dirty="0" smtClean="0"/>
              <a:t>) mitigation is not enough</a:t>
            </a:r>
          </a:p>
          <a:p>
            <a:r>
              <a:rPr lang="en-GB" sz="1800" dirty="0" smtClean="0"/>
              <a:t>A </a:t>
            </a:r>
            <a:r>
              <a:rPr lang="en-GB" sz="1800" b="1" dirty="0" smtClean="0">
                <a:solidFill>
                  <a:srgbClr val="C00000"/>
                </a:solidFill>
              </a:rPr>
              <a:t>pre-emptive approach </a:t>
            </a:r>
            <a:r>
              <a:rPr lang="en-GB" sz="1800" dirty="0" smtClean="0"/>
              <a:t>needs to be implemented taking into account the response to radiation from a very early stage of the project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6886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Hadronic environment at CERN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Content Placeholder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816" y="1003207"/>
            <a:ext cx="4349943" cy="3403770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521" y="2341565"/>
            <a:ext cx="1124771" cy="13955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288" y="762191"/>
            <a:ext cx="1478290" cy="12916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5266578" y="1191643"/>
            <a:ext cx="3706238" cy="33346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>
                <a:solidFill>
                  <a:srgbClr val="C00000"/>
                </a:solidFill>
              </a:rPr>
              <a:t>SEEs</a:t>
            </a:r>
            <a:r>
              <a:rPr lang="en-GB" sz="1800" dirty="0" smtClean="0"/>
              <a:t> are induced by indirect energy deposition (nuclear reactions) from hadrons</a:t>
            </a:r>
          </a:p>
          <a:p>
            <a:r>
              <a:rPr lang="en-GB" sz="1800" dirty="0" smtClean="0"/>
              <a:t>Two main intervals can be distinguished: </a:t>
            </a:r>
            <a:r>
              <a:rPr lang="en-GB" sz="1800" b="1" dirty="0" smtClean="0">
                <a:solidFill>
                  <a:srgbClr val="C00000"/>
                </a:solidFill>
              </a:rPr>
              <a:t>thermal neutrons</a:t>
            </a:r>
            <a:r>
              <a:rPr lang="en-GB" sz="1800" dirty="0" smtClean="0"/>
              <a:t> (causing SEEs through </a:t>
            </a:r>
            <a:r>
              <a:rPr lang="en-GB" sz="1800" baseline="30000" dirty="0" smtClean="0"/>
              <a:t>10</a:t>
            </a:r>
            <a:r>
              <a:rPr lang="en-GB" sz="1800" dirty="0" smtClean="0"/>
              <a:t>B capture) and </a:t>
            </a:r>
            <a:r>
              <a:rPr lang="en-GB" sz="1800" b="1" dirty="0" smtClean="0">
                <a:solidFill>
                  <a:srgbClr val="C00000"/>
                </a:solidFill>
              </a:rPr>
              <a:t>high-energy hadrons (HEH)</a:t>
            </a:r>
          </a:p>
          <a:p>
            <a:r>
              <a:rPr lang="en-GB" sz="1800" dirty="0" smtClean="0"/>
              <a:t>Therefore, the associated fluences need to be calculated and monitored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7581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levels at CERN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0496" y="993775"/>
            <a:ext cx="4967067" cy="348877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87562" y="993775"/>
            <a:ext cx="3185253" cy="3532472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For electronics in the LHC, areas with annual HEH fluxes above      </a:t>
            </a:r>
            <a:r>
              <a:rPr lang="en-GB" sz="1800" b="1" dirty="0" smtClean="0">
                <a:solidFill>
                  <a:srgbClr val="C00000"/>
                </a:solidFill>
              </a:rPr>
              <a:t>10</a:t>
            </a:r>
            <a:r>
              <a:rPr lang="en-GB" sz="1800" b="1" baseline="30000" dirty="0" smtClean="0">
                <a:solidFill>
                  <a:srgbClr val="C00000"/>
                </a:solidFill>
              </a:rPr>
              <a:t>7</a:t>
            </a:r>
            <a:r>
              <a:rPr lang="en-GB" sz="1800" b="1" dirty="0" smtClean="0">
                <a:solidFill>
                  <a:srgbClr val="C00000"/>
                </a:solidFill>
              </a:rPr>
              <a:t> cm</a:t>
            </a:r>
            <a:r>
              <a:rPr lang="en-GB" sz="1800" b="1" baseline="30000" dirty="0" smtClean="0">
                <a:solidFill>
                  <a:srgbClr val="C00000"/>
                </a:solidFill>
              </a:rPr>
              <a:t>-2</a:t>
            </a:r>
            <a:r>
              <a:rPr lang="en-GB" sz="1800" b="1" dirty="0" smtClean="0">
                <a:solidFill>
                  <a:srgbClr val="C00000"/>
                </a:solidFill>
              </a:rPr>
              <a:t> </a:t>
            </a:r>
            <a:r>
              <a:rPr lang="en-GB" sz="1800" dirty="0" smtClean="0"/>
              <a:t>are considered as SEE non-safe areas owing to the very large amount of equipment installed</a:t>
            </a:r>
          </a:p>
          <a:p>
            <a:r>
              <a:rPr lang="en-GB" sz="1800" dirty="0" smtClean="0"/>
              <a:t>TID is typically only a concern above annual levels of </a:t>
            </a:r>
            <a:r>
              <a:rPr lang="en-GB" sz="1800" b="1" dirty="0" smtClean="0">
                <a:solidFill>
                  <a:srgbClr val="C00000"/>
                </a:solidFill>
              </a:rPr>
              <a:t>~10 </a:t>
            </a:r>
            <a:r>
              <a:rPr lang="en-GB" sz="1800" b="1" dirty="0" err="1" smtClean="0">
                <a:solidFill>
                  <a:srgbClr val="C00000"/>
                </a:solidFill>
              </a:rPr>
              <a:t>Gy</a:t>
            </a:r>
            <a:r>
              <a:rPr lang="en-GB" sz="1800" dirty="0" smtClean="0"/>
              <a:t>, which corresponds to roughly 5·10</a:t>
            </a:r>
            <a:r>
              <a:rPr lang="en-GB" sz="1800" baseline="30000" dirty="0" smtClean="0"/>
              <a:t>9</a:t>
            </a:r>
            <a:r>
              <a:rPr lang="en-GB" sz="1800" dirty="0" smtClean="0"/>
              <a:t> HEH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5392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4144"/>
            <a:ext cx="8229600" cy="320314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Radiation to Electronics (R2E) project overview</a:t>
            </a:r>
          </a:p>
          <a:p>
            <a:r>
              <a:rPr lang="en-GB" sz="2400" b="1" dirty="0" smtClean="0">
                <a:solidFill>
                  <a:srgbClr val="C00000"/>
                </a:solidFill>
              </a:rPr>
              <a:t>The </a:t>
            </a:r>
            <a:r>
              <a:rPr lang="en-GB" sz="2400" b="1" dirty="0" err="1" smtClean="0">
                <a:solidFill>
                  <a:srgbClr val="C00000"/>
                </a:solidFill>
              </a:rPr>
              <a:t>RadMON</a:t>
            </a:r>
            <a:r>
              <a:rPr lang="en-GB" sz="2400" b="1" dirty="0" smtClean="0">
                <a:solidFill>
                  <a:srgbClr val="C00000"/>
                </a:solidFill>
              </a:rPr>
              <a:t> system</a:t>
            </a:r>
          </a:p>
          <a:p>
            <a:r>
              <a:rPr lang="en-GB" sz="2400" smtClean="0"/>
              <a:t>CERN Radiation </a:t>
            </a:r>
            <a:r>
              <a:rPr lang="en-GB" sz="2400" dirty="0" smtClean="0"/>
              <a:t>test facilities</a:t>
            </a:r>
          </a:p>
          <a:p>
            <a:r>
              <a:rPr lang="en-GB" sz="2400" dirty="0" smtClean="0"/>
              <a:t>Space application: CELESTA</a:t>
            </a:r>
            <a:endParaRPr lang="en-US" sz="24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June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CERN/SSC Technology Transfer Day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7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1304</TotalTime>
  <Words>1808</Words>
  <Application>Microsoft Office PowerPoint</Application>
  <PresentationFormat>On-screen Show (16:9)</PresentationFormat>
  <Paragraphs>246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CERN2Corporate16-9</vt:lpstr>
      <vt:lpstr>Facilities for radiation testing and technologies for radiation monitoring</vt:lpstr>
      <vt:lpstr>Outline</vt:lpstr>
      <vt:lpstr>Outline</vt:lpstr>
      <vt:lpstr>The R2E challenge</vt:lpstr>
      <vt:lpstr>An R2E mitigation example</vt:lpstr>
      <vt:lpstr>R2E: from mitigation to prevention</vt:lpstr>
      <vt:lpstr>Hadronic environment at CERN</vt:lpstr>
      <vt:lpstr>Radiation levels at CERN</vt:lpstr>
      <vt:lpstr>Outline</vt:lpstr>
      <vt:lpstr>RadMON system</vt:lpstr>
      <vt:lpstr>RadMON general architecture and RHA</vt:lpstr>
      <vt:lpstr>RadMON calibration: SRAM SEU cross section</vt:lpstr>
      <vt:lpstr>RadMON calibration: RadFET</vt:lpstr>
      <vt:lpstr>RadMON benchmarking</vt:lpstr>
      <vt:lpstr>Outline</vt:lpstr>
      <vt:lpstr>CHARM in the CERN accelerator complex</vt:lpstr>
      <vt:lpstr>CHARM in the PS East Area</vt:lpstr>
      <vt:lpstr>The CHARM irradiation facility</vt:lpstr>
      <vt:lpstr>Radiation levels at CHARM</vt:lpstr>
      <vt:lpstr>Particle energy spectra</vt:lpstr>
      <vt:lpstr>Importance of HEH spectrum hardness</vt:lpstr>
      <vt:lpstr>CHARM tests in 2015</vt:lpstr>
      <vt:lpstr>Heavy ions at CHARM</vt:lpstr>
      <vt:lpstr>VESPER: 200 MeV electrons for radiation testing</vt:lpstr>
      <vt:lpstr>Outline</vt:lpstr>
      <vt:lpstr>CHARM space applications: CELESTA</vt:lpstr>
      <vt:lpstr>CELESTA orbit</vt:lpstr>
      <vt:lpstr>SEL detection and protection system for CubeSats </vt:lpstr>
      <vt:lpstr>Correlating CHARM with space</vt:lpstr>
      <vt:lpstr>Correlating CHARM with space (II)</vt:lpstr>
      <vt:lpstr>RADECS 2017 at CERN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Ruben Garcia Alia</cp:lastModifiedBy>
  <cp:revision>32</cp:revision>
  <dcterms:created xsi:type="dcterms:W3CDTF">2016-04-26T16:44:32Z</dcterms:created>
  <dcterms:modified xsi:type="dcterms:W3CDTF">2016-06-03T11:39:34Z</dcterms:modified>
</cp:coreProperties>
</file>