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20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4" r:id="rId9"/>
    <p:sldId id="266" r:id="rId10"/>
    <p:sldId id="267" r:id="rId11"/>
    <p:sldId id="262" r:id="rId12"/>
    <p:sldId id="272" r:id="rId13"/>
    <p:sldId id="273" r:id="rId14"/>
    <p:sldId id="268" r:id="rId15"/>
    <p:sldId id="271" r:id="rId16"/>
    <p:sldId id="274" r:id="rId17"/>
    <p:sldId id="275" r:id="rId18"/>
    <p:sldId id="269" r:id="rId19"/>
  </p:sldIdLst>
  <p:sldSz cx="9144000" cy="6858000" type="screen4x3"/>
  <p:notesSz cx="7099300" cy="102235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4021137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93775" y="766762"/>
            <a:ext cx="5111750" cy="38338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597785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8676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0906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7061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6717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010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232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7077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6688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486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8786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2758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717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231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dia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-75" y="6525"/>
            <a:ext cx="9144000" cy="1177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SzPct val="100000"/>
              <a:defRPr sz="3600"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44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1pPr>
            <a:lvl2pPr marL="457200" marR="0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Verdana"/>
              <a:buNone/>
              <a:defRPr/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Char char="-"/>
              <a:defRPr sz="3600" b="1">
                <a:solidFill>
                  <a:srgbClr val="FFFF00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44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Verdana"/>
              <a:buNone/>
              <a:defRPr sz="2400" b="1">
                <a:solidFill>
                  <a:srgbClr val="FFFF00"/>
                </a:solidFill>
              </a:defRPr>
            </a:lvl1pPr>
            <a:lvl2pPr marL="742950" marR="0" indent="-15875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Verdana"/>
              <a:buChar char="•"/>
              <a:defRPr sz="1800" b="1">
                <a:solidFill>
                  <a:srgbClr val="FFFFFF"/>
                </a:solidFill>
              </a:defRPr>
            </a:lvl2pPr>
            <a:lvl3pPr marL="1143000" marR="0" indent="-139700" algn="l" rtl="0">
              <a:spcBef>
                <a:spcPts val="400"/>
              </a:spcBef>
              <a:spcAft>
                <a:spcPts val="0"/>
              </a:spcAft>
              <a:buClr>
                <a:srgbClr val="FF00FF"/>
              </a:buClr>
              <a:buSzPct val="100000"/>
              <a:buFont typeface="Verdana"/>
              <a:buChar char="•"/>
              <a:defRPr sz="1600" b="1">
                <a:solidFill>
                  <a:srgbClr val="FF00FF"/>
                </a:solidFill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–"/>
              <a:defRPr>
                <a:solidFill>
                  <a:srgbClr val="FFFFFF"/>
                </a:solidFill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png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/>
        </p:nvSpPr>
        <p:spPr>
          <a:xfrm>
            <a:off x="0" y="170437"/>
            <a:ext cx="6300192" cy="15586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3000" b="1" dirty="0">
                <a:solidFill>
                  <a:srgbClr val="FFFF00"/>
                </a:solidFill>
              </a:rPr>
              <a:t>Model independent analysis of nearly Levy correlations </a:t>
            </a:r>
            <a:endParaRPr lang="hu-HU" sz="3000" b="1" dirty="0" smtClean="0">
              <a:solidFill>
                <a:srgbClr val="FFFF00"/>
              </a:solidFill>
            </a:endParaRPr>
          </a:p>
          <a:p>
            <a:pPr lvl="0" algn="ctr">
              <a:buSzPct val="25000"/>
            </a:pPr>
            <a:r>
              <a:rPr lang="en-US" sz="3000" b="1" dirty="0" smtClean="0">
                <a:solidFill>
                  <a:srgbClr val="FFFF00"/>
                </a:solidFill>
              </a:rPr>
              <a:t>in </a:t>
            </a:r>
            <a:r>
              <a:rPr lang="en-US" sz="3000" b="1" dirty="0">
                <a:solidFill>
                  <a:srgbClr val="FFFF00"/>
                </a:solidFill>
              </a:rPr>
              <a:t>1, 2 and 3 dimensions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25" name="Shape 25"/>
          <p:cNvSpPr txBox="1"/>
          <p:nvPr/>
        </p:nvSpPr>
        <p:spPr>
          <a:xfrm>
            <a:off x="5220072" y="1991750"/>
            <a:ext cx="3744417" cy="1674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>
                <a:solidFill>
                  <a:schemeClr val="lt1"/>
                </a:solidFill>
                <a:sym typeface="Arial"/>
              </a:rPr>
              <a:t>T. 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Csörgő</a:t>
            </a:r>
            <a:endParaRPr lang="hu-HU" sz="1800" dirty="0">
              <a:solidFill>
                <a:schemeClr val="lt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KRF, Wigner RCP</a:t>
            </a:r>
            <a:endParaRPr lang="hu-HU" sz="1800" b="0" i="0" u="none" strike="noStrike" cap="none" baseline="0" dirty="0" smtClean="0">
              <a:solidFill>
                <a:schemeClr val="lt1"/>
              </a:solidFill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	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H.C. </a:t>
            </a:r>
            <a:r>
              <a:rPr lang="hu-HU" sz="1800" b="0" i="0" u="none" strike="noStrike" cap="none" baseline="0" dirty="0" err="1" smtClean="0">
                <a:solidFill>
                  <a:schemeClr val="lt1"/>
                </a:solidFill>
                <a:sym typeface="Arial"/>
              </a:rPr>
              <a:t>Eggers</a:t>
            </a:r>
            <a:r>
              <a:rPr lang="hu-HU" sz="1800" dirty="0">
                <a:solidFill>
                  <a:schemeClr val="lt1"/>
                </a:solidFill>
              </a:rPr>
              <a:t> </a:t>
            </a:r>
            <a:r>
              <a:rPr lang="hu-HU" sz="1800" dirty="0" smtClean="0">
                <a:solidFill>
                  <a:schemeClr val="lt1"/>
                </a:solidFill>
              </a:rPr>
              <a:t>and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 M.B.</a:t>
            </a:r>
            <a:r>
              <a:rPr lang="hu-HU" sz="1800" b="0" i="0" u="none" strike="noStrike" cap="none" dirty="0" smtClean="0">
                <a:solidFill>
                  <a:schemeClr val="lt1"/>
                </a:solidFill>
                <a:sym typeface="Arial"/>
              </a:rPr>
              <a:t> De </a:t>
            </a:r>
            <a:r>
              <a:rPr lang="hu-HU" sz="1800" b="0" i="0" u="none" strike="noStrike" cap="none" dirty="0" err="1" smtClean="0">
                <a:solidFill>
                  <a:schemeClr val="lt1"/>
                </a:solidFill>
                <a:sym typeface="Arial"/>
              </a:rPr>
              <a:t>Kock</a:t>
            </a:r>
            <a:endParaRPr lang="hu-HU" sz="1800" b="0" i="0" u="none" strike="noStrike" cap="none" baseline="0" dirty="0" smtClean="0">
              <a:solidFill>
                <a:schemeClr val="lt1"/>
              </a:solidFill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University of </a:t>
            </a:r>
            <a:r>
              <a:rPr lang="hu-HU" sz="1800" b="0" i="0" u="none" strike="noStrike" cap="none" baseline="0" dirty="0" err="1" smtClean="0">
                <a:solidFill>
                  <a:srgbClr val="00B0F0"/>
                </a:solidFill>
                <a:sym typeface="Arial"/>
              </a:rPr>
              <a:t>Stellenbosh</a:t>
            </a:r>
            <a:endParaRPr lang="hu-HU" sz="1800" b="0" i="0" u="none" strike="noStrike" cap="none" baseline="0" dirty="0" smtClean="0">
              <a:solidFill>
                <a:srgbClr val="00B0F0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hu-HU" sz="2400" dirty="0">
              <a:solidFill>
                <a:schemeClr val="lt1"/>
              </a:solidFill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618100" y="3739192"/>
            <a:ext cx="6245100" cy="2761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smtClean="0">
                <a:solidFill>
                  <a:srgbClr val="00B0F0"/>
                </a:solidFill>
              </a:rPr>
              <a:t>       OUTLINE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endParaRPr lang="hu-HU" sz="800" dirty="0" smtClean="0">
              <a:solidFill>
                <a:srgbClr val="00B0F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Model-independent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shape</a:t>
            </a:r>
            <a:r>
              <a:rPr lang="hu-HU" sz="2000" dirty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analysis</a:t>
            </a:r>
            <a:r>
              <a:rPr lang="hu-HU" sz="2000" b="1" i="0" u="none" strike="noStrike" cap="none" baseline="0" dirty="0">
                <a:solidFill>
                  <a:srgbClr val="FFFF00"/>
                </a:solidFill>
              </a:rPr>
              <a:t>: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>
                <a:solidFill>
                  <a:srgbClr val="00CC00"/>
                </a:solidFill>
              </a:rPr>
              <a:t>General </a:t>
            </a:r>
            <a:r>
              <a:rPr lang="hu-HU" sz="2000" b="0" dirty="0" err="1">
                <a:solidFill>
                  <a:srgbClr val="00CC00"/>
                </a:solidFill>
              </a:rPr>
              <a:t>introduction</a:t>
            </a:r>
            <a:endParaRPr lang="hu-HU" sz="2000" b="0" dirty="0">
              <a:solidFill>
                <a:srgbClr val="00CC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Edgeworth</a:t>
            </a:r>
            <a:r>
              <a:rPr lang="hu-HU" sz="2000" b="0" dirty="0">
                <a:solidFill>
                  <a:srgbClr val="00CC00"/>
                </a:solidFill>
              </a:rPr>
              <a:t>,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Laguerre</a:t>
            </a:r>
            <a:r>
              <a:rPr lang="hu-HU" sz="2000" b="0" dirty="0">
                <a:solidFill>
                  <a:srgbClr val="00CC00"/>
                </a:solidFill>
              </a:rPr>
              <a:t>, 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Levy</a:t>
            </a:r>
            <a:r>
              <a:rPr lang="hu-HU" sz="2000" b="0" dirty="0">
                <a:solidFill>
                  <a:srgbClr val="00CC00"/>
                </a:solidFill>
              </a:rPr>
              <a:t> </a:t>
            </a:r>
            <a:r>
              <a:rPr lang="hu-HU" sz="2000" b="0" dirty="0" err="1">
                <a:solidFill>
                  <a:srgbClr val="00CC00"/>
                </a:solidFill>
              </a:rPr>
              <a:t>expansions</a:t>
            </a:r>
            <a:endParaRPr lang="hu-HU" sz="2000" b="0" dirty="0">
              <a:solidFill>
                <a:srgbClr val="00CC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Summary</a:t>
            </a:r>
            <a:endParaRPr lang="hu-HU" sz="2000" dirty="0">
              <a:solidFill>
                <a:srgbClr val="FFFF00"/>
              </a:solidFill>
            </a:endParaRPr>
          </a:p>
        </p:txBody>
      </p:sp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75" y="3928773"/>
            <a:ext cx="4105850" cy="2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3662" y="6315535"/>
            <a:ext cx="3952875" cy="27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936104" y="1903156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SzPct val="25000"/>
            </a:pPr>
            <a:r>
              <a:rPr lang="hu-HU" sz="2400" dirty="0">
                <a:solidFill>
                  <a:srgbClr val="FFFFFF"/>
                </a:solidFill>
              </a:rPr>
              <a:t>T. </a:t>
            </a:r>
            <a:r>
              <a:rPr lang="hu-HU" sz="2400" dirty="0" smtClean="0">
                <a:solidFill>
                  <a:srgbClr val="FFFFFF"/>
                </a:solidFill>
              </a:rPr>
              <a:t>Novák</a:t>
            </a:r>
          </a:p>
          <a:p>
            <a:pPr lvl="0" algn="ctr">
              <a:buSzPct val="25000"/>
            </a:pPr>
            <a:r>
              <a:rPr lang="hu-HU" sz="2400" dirty="0" smtClean="0">
                <a:solidFill>
                  <a:srgbClr val="00B0F0"/>
                </a:solidFill>
              </a:rPr>
              <a:t>KRF, Wigner RCP</a:t>
            </a:r>
            <a:endParaRPr lang="hu-HU" sz="2400" dirty="0">
              <a:solidFill>
                <a:srgbClr val="00B0F0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899846" y="2734153"/>
            <a:ext cx="4104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rgbClr val="FFFF00"/>
                </a:solidFill>
              </a:rPr>
              <a:t>Modern Fizika Napja, KRF</a:t>
            </a:r>
            <a:endParaRPr lang="hu-HU" sz="2400" b="1" dirty="0">
              <a:solidFill>
                <a:srgbClr val="FFFF00"/>
              </a:solidFill>
            </a:endParaRPr>
          </a:p>
          <a:p>
            <a:pPr algn="ctr"/>
            <a:r>
              <a:rPr lang="hu-HU" sz="2400" b="1" smtClean="0">
                <a:solidFill>
                  <a:srgbClr val="FFFF00"/>
                </a:solidFill>
              </a:rPr>
              <a:t>31</a:t>
            </a:r>
            <a:r>
              <a:rPr lang="hu-HU" sz="2400" b="1" smtClean="0">
                <a:solidFill>
                  <a:srgbClr val="FFFF00"/>
                </a:solidFill>
              </a:rPr>
              <a:t> </a:t>
            </a:r>
            <a:r>
              <a:rPr lang="hu-HU" sz="2400" b="1" dirty="0" err="1" smtClean="0">
                <a:solidFill>
                  <a:srgbClr val="FFFF00"/>
                </a:solidFill>
              </a:rPr>
              <a:t>March</a:t>
            </a:r>
            <a:r>
              <a:rPr lang="hu-HU" sz="2400" b="1" dirty="0" smtClean="0">
                <a:solidFill>
                  <a:srgbClr val="FFFF00"/>
                </a:solidFill>
              </a:rPr>
              <a:t> 2016</a:t>
            </a:r>
            <a:endParaRPr lang="hu-HU" sz="2400" b="1" dirty="0">
              <a:solidFill>
                <a:srgbClr val="FFFF00"/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>
              <a:solidFill>
                <a:srgbClr val="FFFF00"/>
              </a:solidFill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UNIVARIATE LEVY EXAMPLES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hep-ph/0001233, T. Cs, S. Hegyi, W.A. Zajc, EPJ C36, 67 (2004) </a:t>
            </a:r>
          </a:p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 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0796" y="1409277"/>
            <a:ext cx="415290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7146" y="2144502"/>
            <a:ext cx="2876550" cy="4857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Shape 162"/>
              <p:cNvSpPr txBox="1"/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indent="45720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Include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some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well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known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cases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>
                    <a:solidFill>
                      <a:schemeClr val="lt1"/>
                    </a:solidFill>
                  </a:rPr>
                  <a:t>Gaussian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Gaussian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1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 smtClean="0">
                    <a:solidFill>
                      <a:schemeClr val="lt1"/>
                    </a:solidFill>
                  </a:rPr>
                  <a:t>Lorentzian</a:t>
                </a:r>
                <a:r>
                  <a:rPr lang="hu-HU" sz="2000" dirty="0" smtClean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asymmetric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Levy</a:t>
                </a:r>
                <a:r>
                  <a:rPr lang="hu-HU" sz="2000" dirty="0">
                    <a:solidFill>
                      <a:srgbClr val="00CC00"/>
                    </a:solidFill>
                  </a:rPr>
                  <a:t>: 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asymmetric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support</a:t>
                </a:r>
                <a:endParaRPr lang="hu-HU" sz="2000" dirty="0">
                  <a:solidFill>
                    <a:schemeClr val="lt1"/>
                  </a:solidFill>
                </a:endParaRP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Streched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62" name="Shape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blipFill rotWithShape="0">
                <a:blip r:embed="rId5"/>
                <a:stretch>
                  <a:fillRect t="-23000" b="-134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" name="Shape 1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17096" y="2935641"/>
            <a:ext cx="3276600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35896" y="4445400"/>
            <a:ext cx="5257800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LEVY EXPANSIONS: ~ </a:t>
            </a:r>
            <a:r>
              <a:rPr lang="hu-HU" sz="3000" b="1" dirty="0" smtClean="0">
                <a:solidFill>
                  <a:srgbClr val="FFFF00"/>
                </a:solidFill>
              </a:rPr>
              <a:t>1d LEVY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4" y="5733256"/>
            <a:ext cx="8372475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0" y="532179"/>
            <a:ext cx="4860032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generalizes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exponentials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Gaussians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ubiquoutous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in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nature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How</a:t>
            </a:r>
            <a:r>
              <a:rPr lang="hu-HU" sz="2000" dirty="0">
                <a:solidFill>
                  <a:srgbClr val="00CC00"/>
                </a:solidFill>
              </a:rPr>
              <a:t> far </a:t>
            </a:r>
            <a:r>
              <a:rPr lang="hu-HU" sz="2000" dirty="0" err="1">
                <a:solidFill>
                  <a:srgbClr val="00CC00"/>
                </a:solidFill>
              </a:rPr>
              <a:t>from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?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Need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new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set</a:t>
            </a:r>
            <a:r>
              <a:rPr lang="hu-HU" sz="2000" dirty="0">
                <a:solidFill>
                  <a:srgbClr val="00CC00"/>
                </a:solidFill>
              </a:rPr>
              <a:t> of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r>
              <a:rPr lang="hu-HU" sz="2000" dirty="0">
                <a:solidFill>
                  <a:srgbClr val="00CC00"/>
                </a:solidFill>
              </a:rPr>
              <a:t>  </a:t>
            </a:r>
            <a:r>
              <a:rPr lang="hu-HU" sz="2000" dirty="0" err="1">
                <a:solidFill>
                  <a:srgbClr val="00CC00"/>
                </a:solidFill>
              </a:rPr>
              <a:t>orthonormal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to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weight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685800"/>
            <a:ext cx="349567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1400" y="1561875"/>
            <a:ext cx="391477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9200" y="2590800"/>
            <a:ext cx="39909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4286" y="3176134"/>
            <a:ext cx="7658990" cy="245893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81000" y="637180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M. de Kock, H. C. Eggers, T. Cs: arXiv:1206.1680v1 [nucl-th]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SzPct val="25000"/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</p:spPr>
            <p:txBody>
              <a:bodyPr/>
              <a:lstStyle/>
              <a:p>
                <a:r>
                  <a:rPr lang="hu-HU" sz="2800" dirty="0" smtClean="0"/>
                  <a:t>In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hu-H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u-HU" sz="2800" dirty="0" smtClean="0"/>
                  <a:t>= 1 </a:t>
                </a:r>
                <a:r>
                  <a:rPr lang="hu-HU" sz="2800" dirty="0" err="1" smtClean="0"/>
                  <a:t>Laguerre</a:t>
                </a:r>
                <a:r>
                  <a:rPr lang="hu-HU" sz="2800" dirty="0" smtClean="0"/>
                  <a:t> is ok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  <a:blipFill rotWithShape="0">
                <a:blip r:embed="rId2"/>
                <a:stretch>
                  <a:fillRect l="-1923" t="-181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42" y="2106106"/>
            <a:ext cx="4725721" cy="1602184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3815" y="4293096"/>
            <a:ext cx="8956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These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reduce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to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the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expansions</a:t>
            </a:r>
            <a:r>
              <a:rPr lang="hu-HU" sz="2800" b="1" dirty="0" smtClean="0">
                <a:solidFill>
                  <a:srgbClr val="00CC00"/>
                </a:solidFill>
              </a:rPr>
              <a:t> and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polynomials</a:t>
            </a:r>
            <a:r>
              <a:rPr lang="hu-HU" sz="2800" b="1" dirty="0" smtClean="0">
                <a:solidFill>
                  <a:srgbClr val="00CC00"/>
                </a:solidFill>
              </a:rPr>
              <a:t>.</a:t>
            </a:r>
            <a:endParaRPr lang="hu-HU" sz="2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</p:spPr>
            <p:txBody>
              <a:bodyPr/>
              <a:lstStyle/>
              <a:p>
                <a:r>
                  <a:rPr lang="hu-HU" sz="2800" dirty="0" err="1" smtClean="0"/>
                  <a:t>In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hu-HU" sz="2800" dirty="0" smtClean="0"/>
                  <a:t> = 2 </a:t>
                </a:r>
                <a:r>
                  <a:rPr lang="hu-HU" sz="2800" dirty="0" err="1" smtClean="0"/>
                  <a:t>instead</a:t>
                </a:r>
                <a:r>
                  <a:rPr lang="hu-HU" sz="2800" dirty="0" smtClean="0"/>
                  <a:t> of </a:t>
                </a:r>
                <a:r>
                  <a:rPr lang="hu-HU" sz="2800" dirty="0" err="1" smtClean="0"/>
                  <a:t>Edgeworth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new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formulae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for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one-sided</a:t>
                </a:r>
                <a:r>
                  <a:rPr lang="hu-HU" sz="2800" dirty="0" smtClean="0"/>
                  <a:t> Gaussian: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  <a:blipFill rotWithShape="0">
                <a:blip r:embed="rId2"/>
                <a:stretch>
                  <a:fillRect l="-1410" t="-133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74" y="2627960"/>
            <a:ext cx="6338184" cy="2203576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3815" y="5301208"/>
            <a:ext cx="8956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700" b="1" dirty="0" err="1" smtClean="0">
                <a:solidFill>
                  <a:srgbClr val="00CC00"/>
                </a:solidFill>
              </a:rPr>
              <a:t>Provides</a:t>
            </a:r>
            <a:r>
              <a:rPr lang="hu-HU" sz="2700" b="1" dirty="0" smtClean="0">
                <a:solidFill>
                  <a:srgbClr val="00CC00"/>
                </a:solidFill>
              </a:rPr>
              <a:t> a </a:t>
            </a:r>
            <a:r>
              <a:rPr lang="hu-HU" sz="2700" b="1" dirty="0" err="1" smtClean="0">
                <a:solidFill>
                  <a:srgbClr val="00CC00"/>
                </a:solidFill>
              </a:rPr>
              <a:t>new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expansion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around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</a:t>
            </a:r>
            <a:r>
              <a:rPr lang="hu-HU" sz="2700" b="1" dirty="0" smtClean="0">
                <a:solidFill>
                  <a:srgbClr val="00CC00"/>
                </a:solidFill>
              </a:rPr>
              <a:t> Gaussian </a:t>
            </a:r>
            <a:r>
              <a:rPr lang="hu-HU" sz="2700" b="1" dirty="0" err="1" smtClean="0">
                <a:solidFill>
                  <a:srgbClr val="00CC00"/>
                </a:solidFill>
              </a:rPr>
              <a:t>shape</a:t>
            </a:r>
            <a:endParaRPr lang="hu-HU" sz="2700" b="1" dirty="0" smtClean="0">
              <a:solidFill>
                <a:srgbClr val="00CC00"/>
              </a:solidFill>
            </a:endParaRPr>
          </a:p>
          <a:p>
            <a:pPr algn="ctr"/>
            <a:r>
              <a:rPr lang="hu-HU" sz="2700" b="1" dirty="0" err="1">
                <a:solidFill>
                  <a:srgbClr val="00CC00"/>
                </a:solidFill>
              </a:rPr>
              <a:t>t</a:t>
            </a:r>
            <a:r>
              <a:rPr lang="hu-HU" sz="2700" b="1" dirty="0" err="1" smtClean="0">
                <a:solidFill>
                  <a:srgbClr val="00CC00"/>
                </a:solidFill>
              </a:rPr>
              <a:t>hat</a:t>
            </a:r>
            <a:r>
              <a:rPr lang="hu-HU" sz="2700" b="1" dirty="0" smtClean="0">
                <a:solidFill>
                  <a:srgbClr val="00CC00"/>
                </a:solidFill>
              </a:rPr>
              <a:t> is </a:t>
            </a:r>
            <a:r>
              <a:rPr lang="hu-HU" sz="2700" b="1" dirty="0" err="1" smtClean="0">
                <a:solidFill>
                  <a:srgbClr val="00CC00"/>
                </a:solidFill>
              </a:rPr>
              <a:t>defined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for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the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non-negative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values</a:t>
            </a:r>
            <a:r>
              <a:rPr lang="hu-HU" sz="2700" b="1" dirty="0" smtClean="0">
                <a:solidFill>
                  <a:srgbClr val="00CC00"/>
                </a:solidFill>
              </a:rPr>
              <a:t> of </a:t>
            </a:r>
            <a:r>
              <a:rPr lang="hu-HU" sz="2700" b="1" i="1" dirty="0" smtClean="0">
                <a:solidFill>
                  <a:srgbClr val="00CC00"/>
                </a:solidFill>
              </a:rPr>
              <a:t>t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only</a:t>
            </a:r>
            <a:r>
              <a:rPr lang="hu-HU" sz="2700" b="1" dirty="0" smtClean="0">
                <a:solidFill>
                  <a:srgbClr val="00CC00"/>
                </a:solidFill>
              </a:rPr>
              <a:t>. </a:t>
            </a:r>
            <a:endParaRPr lang="hu-HU" sz="27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4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MULTIVARIATE LEVY DISTRIBUTIONS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937" y="2204864"/>
            <a:ext cx="7687025" cy="17610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Shape 172"/>
              <p:cNvSpPr txBox="1"/>
              <p:nvPr/>
            </p:nvSpPr>
            <p:spPr>
              <a:xfrm>
                <a:off x="157434" y="3792127"/>
                <a:ext cx="8892480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400" b="1" dirty="0" smtClean="0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4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400" b="1" dirty="0" err="1">
                    <a:solidFill>
                      <a:srgbClr val="FFFF00"/>
                    </a:solidFill>
                  </a:rPr>
                  <a:t>but</a:t>
                </a:r>
                <a:r>
                  <a:rPr lang="hu-HU" sz="24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A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new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parameter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generalizes</a:t>
                </a:r>
                <a:r>
                  <a:rPr lang="hu-HU" sz="2400" dirty="0">
                    <a:solidFill>
                      <a:srgbClr val="00CC00"/>
                    </a:solidFill>
                  </a:rPr>
                  <a:t> Gauss </a:t>
                </a:r>
              </a:p>
              <a:p>
                <a:pPr marL="742950" lvl="1" indent="-2730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Solved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only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for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symmetric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distributions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sz="2400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sz="240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hu-HU" sz="2400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  <m:sup>
                            <m:r>
                              <a:rPr lang="hu-HU" sz="2400" b="0" i="1" smtClean="0">
                                <a:solidFill>
                                  <a:srgbClr val="00CC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hu-HU" sz="2400" i="1" smtClean="0">
                            <a:solidFill>
                              <a:srgbClr val="00CC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hu-HU" sz="2400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hu-HU" sz="2400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2400" i="1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2400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  <m:sup>
                            <m:r>
                              <a:rPr lang="hu-HU" sz="2400" i="1">
                                <a:solidFill>
                                  <a:srgbClr val="00CC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Deep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open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problems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mathematical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statistics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72" name="Shape 1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34" y="3792127"/>
                <a:ext cx="8892480" cy="3052500"/>
              </a:xfrm>
              <a:prstGeom prst="rect">
                <a:avLst/>
              </a:prstGeom>
              <a:blipFill rotWithShape="0">
                <a:blip r:embed="rId4"/>
                <a:stretch>
                  <a:fillRect l="-10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3" name="Shape 173"/>
          <p:cNvSpPr txBox="1"/>
          <p:nvPr/>
        </p:nvSpPr>
        <p:spPr>
          <a:xfrm>
            <a:off x="675925" y="5666175"/>
            <a:ext cx="7855499" cy="185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zövegdoboz 1"/>
              <p:cNvSpPr txBox="1"/>
              <p:nvPr/>
            </p:nvSpPr>
            <p:spPr>
              <a:xfrm>
                <a:off x="675925" y="908720"/>
                <a:ext cx="8144547" cy="1210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0" dirty="0" smtClean="0">
                    <a:solidFill>
                      <a:srgbClr val="00CC00"/>
                    </a:solidFill>
                  </a:rPr>
                  <a:t>The </a:t>
                </a:r>
                <a:r>
                  <a:rPr lang="hu-HU" sz="2800" b="0" dirty="0" err="1" smtClean="0">
                    <a:solidFill>
                      <a:srgbClr val="00CC00"/>
                    </a:solidFill>
                  </a:rPr>
                  <a:t>characteristic</a:t>
                </a:r>
                <a:r>
                  <a:rPr lang="hu-HU" sz="2800" b="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800" b="0" dirty="0" err="1" smtClean="0">
                    <a:solidFill>
                      <a:srgbClr val="00CC00"/>
                    </a:solidFill>
                  </a:rPr>
                  <a:t>function</a:t>
                </a:r>
                <a:r>
                  <a:rPr lang="hu-HU" sz="2800" b="0" dirty="0" smtClean="0">
                    <a:solidFill>
                      <a:srgbClr val="00CC00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sup>
                        </m:sSup>
                      </m:sup>
                    </m:sSup>
                  </m:oMath>
                </a14:m>
                <a:r>
                  <a:rPr lang="hu-HU" sz="2800" dirty="0" smtClean="0">
                    <a:solidFill>
                      <a:srgbClr val="00CC00"/>
                    </a:solidFill>
                  </a:rPr>
                  <a:t>,</a:t>
                </a:r>
                <a:r>
                  <a:rPr lang="hu-HU" sz="2800" dirty="0" smtClean="0">
                    <a:solidFill>
                      <a:srgbClr val="FFFF00"/>
                    </a:solidFill>
                  </a:rPr>
                  <a:t> </a:t>
                </a:r>
                <a:r>
                  <a:rPr lang="hu-HU" sz="2800" dirty="0" err="1" smtClean="0">
                    <a:solidFill>
                      <a:srgbClr val="00CC00"/>
                    </a:solidFill>
                  </a:rPr>
                  <a:t>where</a:t>
                </a:r>
                <a:r>
                  <a:rPr lang="hu-HU" sz="2800" dirty="0" smtClean="0">
                    <a:solidFill>
                      <a:srgbClr val="FFFF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</a:rPr>
                      <m:t>𝑡</m:t>
                    </m:r>
                    <m:r>
                      <a:rPr lang="hu-HU" sz="28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hu-HU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hu-HU" sz="2800" b="0" i="1" smtClean="0">
                                    <a:solidFill>
                                      <a:srgbClr val="FFFF00"/>
                                    </a:solidFill>
                                    <a:latin typeface="Cambria Math"/>
                                    <a:ea typeface="Cambria Math"/>
                                  </a:rPr>
                                  <m:t>=1,3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hu-HU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hu-HU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hu-HU" sz="28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hu-HU" sz="2800" dirty="0" smtClean="0">
                    <a:solidFill>
                      <a:srgbClr val="FFFF00"/>
                    </a:solidFill>
                  </a:rPr>
                  <a:t> 	</a:t>
                </a:r>
                <a:endParaRPr lang="hu-HU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25" y="908720"/>
                <a:ext cx="8144547" cy="1210203"/>
              </a:xfrm>
              <a:prstGeom prst="rect">
                <a:avLst/>
              </a:prstGeom>
              <a:blipFill rotWithShape="1">
                <a:blip r:embed="rId5"/>
                <a:stretch>
                  <a:fillRect l="-1572" t="-201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 smtClean="0">
                <a:solidFill>
                  <a:srgbClr val="FFFF00"/>
                </a:solidFill>
              </a:rPr>
              <a:t>MULTIVARIATE  </a:t>
            </a:r>
            <a:r>
              <a:rPr lang="hu-HU" sz="3000" b="1" dirty="0">
                <a:solidFill>
                  <a:srgbClr val="FFFF00"/>
                </a:solidFill>
              </a:rPr>
              <a:t>LEVY </a:t>
            </a:r>
            <a:r>
              <a:rPr lang="hu-HU" sz="3000" b="1" dirty="0" smtClean="0">
                <a:solidFill>
                  <a:srgbClr val="FFFF00"/>
                </a:solidFill>
              </a:rPr>
              <a:t>EXPANSIONS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76659"/>
            <a:ext cx="349567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81000" y="637180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M. de Kock, H. C. Eggers, T. Cs: arXiv:1206.1680v1 [nucl-th]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8699" cy="100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086" y="4233267"/>
            <a:ext cx="2295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zövegdoboz 14"/>
          <p:cNvSpPr txBox="1"/>
          <p:nvPr/>
        </p:nvSpPr>
        <p:spPr>
          <a:xfrm>
            <a:off x="57151" y="4479785"/>
            <a:ext cx="34385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200" b="0" dirty="0" smtClean="0">
                <a:solidFill>
                  <a:srgbClr val="00CC00"/>
                </a:solidFill>
              </a:rPr>
              <a:t>1st-order </a:t>
            </a:r>
            <a:r>
              <a:rPr lang="hu-HU" sz="2200" b="0" dirty="0" err="1" smtClean="0">
                <a:solidFill>
                  <a:srgbClr val="00CC00"/>
                </a:solidFill>
              </a:rPr>
              <a:t>Levy</a:t>
            </a:r>
            <a:r>
              <a:rPr lang="hu-HU" sz="2200" b="0" dirty="0" smtClean="0">
                <a:solidFill>
                  <a:srgbClr val="00CC00"/>
                </a:solidFill>
              </a:rPr>
              <a:t> </a:t>
            </a:r>
            <a:r>
              <a:rPr lang="hu-HU" sz="2200" b="0" dirty="0" err="1" smtClean="0">
                <a:solidFill>
                  <a:srgbClr val="00CC00"/>
                </a:solidFill>
              </a:rPr>
              <a:t>expansion</a:t>
            </a:r>
            <a:endParaRPr lang="hu-HU" sz="2200" dirty="0"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1419609"/>
            <a:ext cx="32004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3" y="2349030"/>
            <a:ext cx="9137373" cy="1637011"/>
          </a:xfrm>
          <a:prstGeom prst="rect">
            <a:avLst/>
          </a:prstGeom>
        </p:spPr>
      </p:pic>
      <p:pic>
        <p:nvPicPr>
          <p:cNvPr id="16" name="Shape 9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10145" y="939079"/>
            <a:ext cx="4366311" cy="480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8252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25000"/>
              <a:buNone/>
            </a:pPr>
            <a:r>
              <a:rPr lang="hu-HU" sz="3000" cap="all" dirty="0" err="1"/>
              <a:t>Possible</a:t>
            </a:r>
            <a:r>
              <a:rPr lang="hu-HU" sz="3000" cap="all" dirty="0"/>
              <a:t> </a:t>
            </a:r>
            <a:r>
              <a:rPr lang="hu-HU" sz="3000" cap="all" dirty="0" err="1" smtClean="0"/>
              <a:t>applications</a:t>
            </a:r>
            <a:r>
              <a:rPr lang="hu-HU" sz="3000" cap="all" dirty="0" smtClean="0"/>
              <a:t> I</a:t>
            </a:r>
            <a:endParaRPr lang="hu-HU" sz="3000" cap="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7652" y="632119"/>
                <a:ext cx="7773988" cy="4317999"/>
              </a:xfrm>
            </p:spPr>
            <p:txBody>
              <a:bodyPr/>
              <a:lstStyle/>
              <a:p>
                <a:r>
                  <a:rPr lang="hu-HU" dirty="0" smtClean="0">
                    <a:solidFill>
                      <a:srgbClr val="00CC00"/>
                    </a:solidFill>
                  </a:rPr>
                  <a:t>Malgorzata’s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talk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at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WPCF2014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80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800" b="1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hu-HU" sz="2800" b="1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hu-HU" sz="2800" b="1" i="1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hu-HU" sz="2800" dirty="0" smtClean="0">
                  <a:solidFill>
                    <a:srgbClr val="00CC00"/>
                  </a:solidFill>
                </a:endParaRPr>
              </a:p>
              <a:p>
                <a:r>
                  <a:rPr lang="hu-HU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expansion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term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could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 be </a:t>
                </a:r>
                <a:r>
                  <a:rPr lang="hu-HU" dirty="0" err="1" smtClean="0">
                    <a:solidFill>
                      <a:srgbClr val="00CC00"/>
                    </a:solidFill>
                  </a:rPr>
                  <a:t>added</a:t>
                </a:r>
                <a:r>
                  <a:rPr lang="hu-HU" dirty="0" smtClean="0">
                    <a:solidFill>
                      <a:srgbClr val="00CC00"/>
                    </a:solidFill>
                  </a:rPr>
                  <a:t>.</a:t>
                </a:r>
              </a:p>
              <a:p>
                <a:endParaRPr lang="hu-HU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7652" y="632119"/>
                <a:ext cx="7773988" cy="4317999"/>
              </a:xfrm>
              <a:blipFill rotWithShape="0">
                <a:blip r:embed="rId2"/>
                <a:stretch>
                  <a:fillRect l="-117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45" y="1994934"/>
            <a:ext cx="7309110" cy="466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25000"/>
              <a:buNone/>
            </a:pPr>
            <a:r>
              <a:rPr lang="hu-HU" sz="3000" cap="all" dirty="0" err="1" smtClean="0"/>
              <a:t>Possible</a:t>
            </a:r>
            <a:r>
              <a:rPr lang="hu-HU" sz="3000" cap="all" dirty="0" smtClean="0"/>
              <a:t> </a:t>
            </a:r>
            <a:r>
              <a:rPr lang="hu-HU" sz="3000" cap="all" dirty="0" err="1" smtClean="0"/>
              <a:t>applications</a:t>
            </a:r>
            <a:r>
              <a:rPr lang="hu-HU" sz="3000" cap="all" dirty="0" smtClean="0"/>
              <a:t> II</a:t>
            </a:r>
            <a:endParaRPr lang="hu-HU" sz="3000" cap="all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4316" y="2780928"/>
            <a:ext cx="8771971" cy="4317999"/>
          </a:xfrm>
        </p:spPr>
        <p:txBody>
          <a:bodyPr/>
          <a:lstStyle/>
          <a:p>
            <a:endParaRPr lang="hu-HU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rgbClr val="00CC00"/>
                </a:solidFill>
              </a:rPr>
              <a:t>Could</a:t>
            </a:r>
            <a:r>
              <a:rPr lang="hu-HU" sz="2800" dirty="0" smtClean="0">
                <a:solidFill>
                  <a:srgbClr val="00CC00"/>
                </a:solidFill>
              </a:rPr>
              <a:t> be </a:t>
            </a:r>
            <a:r>
              <a:rPr lang="hu-HU" sz="2800" dirty="0" err="1" smtClean="0">
                <a:solidFill>
                  <a:srgbClr val="00CC00"/>
                </a:solidFill>
              </a:rPr>
              <a:t>multivariate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Levy</a:t>
            </a:r>
            <a:r>
              <a:rPr lang="hu-HU" sz="2800" dirty="0" smtClean="0">
                <a:solidFill>
                  <a:srgbClr val="00CC00"/>
                </a:solidFill>
              </a:rPr>
              <a:t> and </a:t>
            </a:r>
          </a:p>
          <a:p>
            <a:r>
              <a:rPr lang="hu-HU" sz="2800" dirty="0">
                <a:solidFill>
                  <a:srgbClr val="00CC00"/>
                </a:solidFill>
              </a:rPr>
              <a:t> </a:t>
            </a:r>
            <a:r>
              <a:rPr lang="hu-HU" sz="2800" dirty="0" smtClean="0">
                <a:solidFill>
                  <a:srgbClr val="00CC00"/>
                </a:solidFill>
              </a:rPr>
              <a:t>    </a:t>
            </a:r>
            <a:r>
              <a:rPr lang="hu-HU" sz="2800" dirty="0" err="1" smtClean="0">
                <a:solidFill>
                  <a:srgbClr val="00CC00"/>
                </a:solidFill>
              </a:rPr>
              <a:t>expansion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term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could</a:t>
            </a:r>
            <a:r>
              <a:rPr lang="hu-HU" sz="2800" dirty="0" smtClean="0">
                <a:solidFill>
                  <a:srgbClr val="00CC00"/>
                </a:solidFill>
              </a:rPr>
              <a:t> be </a:t>
            </a:r>
            <a:r>
              <a:rPr lang="hu-HU" sz="2800" dirty="0" err="1" smtClean="0">
                <a:solidFill>
                  <a:srgbClr val="00CC00"/>
                </a:solidFill>
              </a:rPr>
              <a:t>added</a:t>
            </a:r>
            <a:r>
              <a:rPr lang="hu-HU" sz="2800" dirty="0" smtClean="0">
                <a:solidFill>
                  <a:srgbClr val="00CC00"/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u-HU" sz="2800" dirty="0">
              <a:solidFill>
                <a:srgbClr val="00CC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err="1" smtClean="0">
                <a:solidFill>
                  <a:srgbClr val="00CC00"/>
                </a:solidFill>
              </a:rPr>
              <a:t>But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form</a:t>
            </a:r>
            <a:r>
              <a:rPr lang="hu-HU" sz="2800" dirty="0" smtClean="0">
                <a:solidFill>
                  <a:srgbClr val="00CC00"/>
                </a:solidFill>
              </a:rPr>
              <a:t> of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background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may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modify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the</a:t>
            </a:r>
            <a:r>
              <a:rPr lang="hu-HU" sz="2800" dirty="0" smtClean="0">
                <a:solidFill>
                  <a:srgbClr val="00CC00"/>
                </a:solidFill>
              </a:rPr>
              <a:t> </a:t>
            </a:r>
            <a:r>
              <a:rPr lang="hu-HU" sz="2800" dirty="0" err="1" smtClean="0">
                <a:solidFill>
                  <a:srgbClr val="00CC00"/>
                </a:solidFill>
              </a:rPr>
              <a:t>signal</a:t>
            </a:r>
            <a:r>
              <a:rPr lang="hu-HU" sz="2800" dirty="0" smtClean="0">
                <a:solidFill>
                  <a:srgbClr val="00CC00"/>
                </a:solidFill>
              </a:rPr>
              <a:t>.</a:t>
            </a:r>
            <a:endParaRPr lang="hu-HU" sz="2800" dirty="0">
              <a:solidFill>
                <a:srgbClr val="00CC00"/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5" y="1524649"/>
            <a:ext cx="8403589" cy="119467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07504" y="785985"/>
            <a:ext cx="90572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FF00"/>
              </a:buClr>
              <a:buSzPct val="100000"/>
            </a:pPr>
            <a:r>
              <a:rPr lang="hu-HU" sz="2800" b="1" dirty="0" err="1">
                <a:solidFill>
                  <a:srgbClr val="00CC00"/>
                </a:solidFill>
              </a:rPr>
              <a:t>Felix’s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talk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at</a:t>
            </a:r>
            <a:r>
              <a:rPr lang="hu-HU" sz="2800" b="1" dirty="0">
                <a:solidFill>
                  <a:srgbClr val="00CC00"/>
                </a:solidFill>
              </a:rPr>
              <a:t> WPCF2015 (</a:t>
            </a:r>
            <a:r>
              <a:rPr lang="hu-HU" sz="2800" b="1" dirty="0" err="1">
                <a:solidFill>
                  <a:srgbClr val="00CC00"/>
                </a:solidFill>
              </a:rPr>
              <a:t>background</a:t>
            </a:r>
            <a:r>
              <a:rPr lang="hu-HU" sz="2800" b="1" dirty="0">
                <a:solidFill>
                  <a:srgbClr val="00CC00"/>
                </a:solidFill>
              </a:rPr>
              <a:t> </a:t>
            </a:r>
            <a:r>
              <a:rPr lang="hu-HU" sz="2800" b="1" dirty="0" err="1">
                <a:solidFill>
                  <a:srgbClr val="00CC00"/>
                </a:solidFill>
              </a:rPr>
              <a:t>substraction</a:t>
            </a:r>
            <a:r>
              <a:rPr lang="hu-HU" sz="2800" b="1" dirty="0">
                <a:solidFill>
                  <a:srgbClr val="00CC00"/>
                </a:solidFill>
              </a:rPr>
              <a:t>)</a:t>
            </a:r>
          </a:p>
          <a:p>
            <a:endParaRPr lang="hu-HU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2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SUMMARY AND 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Shape 180"/>
              <p:cNvSpPr txBox="1"/>
              <p:nvPr/>
            </p:nvSpPr>
            <p:spPr>
              <a:xfrm>
                <a:off x="605400" y="1808924"/>
                <a:ext cx="8196599" cy="41403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600" b="1" dirty="0" smtClean="0">
                    <a:solidFill>
                      <a:srgbClr val="FFFF00"/>
                    </a:solidFill>
                  </a:rPr>
                  <a:t>Several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methods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Based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matching</a:t>
                </a:r>
                <a:r>
                  <a:rPr lang="hu-HU" sz="2400" dirty="0">
                    <a:solidFill>
                      <a:srgbClr val="00CC00"/>
                    </a:solidFill>
                  </a:rPr>
                  <a:t> an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abstract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measure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i="1" dirty="0">
                    <a:solidFill>
                      <a:srgbClr val="00CC00"/>
                    </a:solidFill>
                  </a:rPr>
                  <a:t>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to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the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approximate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shape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data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Gaussian: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Edgeworth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Laguerre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</a:rPr>
                      <m:t>0 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 2</m:t>
                    </m:r>
                    <m:r>
                      <a:rPr lang="hu-HU" sz="2400" b="0" i="0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rgbClr val="00CC00"/>
                    </a:solidFill>
                  </a:rPr>
                  <a:t>: Levy expansions 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case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= 1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Laguerre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ok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case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alpha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= 2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new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formulae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for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Gaussian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smtClean="0">
                    <a:solidFill>
                      <a:srgbClr val="00CC00"/>
                    </a:solidFill>
                  </a:rPr>
                  <a:t>New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directions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multivariate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80" name="Shape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00" y="1808924"/>
                <a:ext cx="8196599" cy="4140355"/>
              </a:xfrm>
              <a:prstGeom prst="rect">
                <a:avLst/>
              </a:prstGeom>
              <a:blipFill rotWithShape="0">
                <a:blip r:embed="rId3"/>
                <a:stretch>
                  <a:fillRect l="-1338" t="-69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</a:t>
            </a:r>
            <a:r>
              <a:rPr lang="hu-HU" sz="3000" b="1" dirty="0" smtClean="0">
                <a:solidFill>
                  <a:srgbClr val="FFFF00"/>
                </a:solidFill>
              </a:rPr>
              <a:t>ANALYIS 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500" y="798425"/>
            <a:ext cx="8342249" cy="28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3886200"/>
            <a:ext cx="5734050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/>
          <p:nvPr/>
        </p:nvSpPr>
        <p:spPr>
          <a:xfrm>
            <a:off x="37650" y="3790112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 err="1">
                <a:solidFill>
                  <a:srgbClr val="FFFF00"/>
                </a:solidFill>
              </a:rPr>
              <a:t>Model-independent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but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experimentally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testable</a:t>
            </a:r>
            <a:r>
              <a:rPr lang="hu-HU" sz="1800" b="1" dirty="0">
                <a:solidFill>
                  <a:srgbClr val="FFFF00"/>
                </a:solidFill>
              </a:rPr>
              <a:t>:</a:t>
            </a: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 </a:t>
            </a:r>
            <a:r>
              <a:rPr lang="hu-HU" sz="1800" dirty="0" err="1">
                <a:solidFill>
                  <a:srgbClr val="00CC00"/>
                </a:solidFill>
              </a:rPr>
              <a:t>measure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</a:t>
            </a:r>
            <a:r>
              <a:rPr lang="hu-HU" sz="1800" dirty="0">
                <a:solidFill>
                  <a:srgbClr val="00CC00"/>
                </a:solidFill>
              </a:rPr>
              <a:t> an </a:t>
            </a:r>
            <a:r>
              <a:rPr lang="hu-HU" sz="1800" dirty="0" err="1">
                <a:solidFill>
                  <a:srgbClr val="00CC00"/>
                </a:solidFill>
              </a:rPr>
              <a:t>abstract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H-space</a:t>
            </a:r>
            <a:endParaRPr lang="hu-HU"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form</a:t>
            </a:r>
            <a:r>
              <a:rPr lang="hu-HU" sz="1800" dirty="0">
                <a:solidFill>
                  <a:srgbClr val="00CC00"/>
                </a:solidFill>
              </a:rPr>
              <a:t> of </a:t>
            </a:r>
            <a:r>
              <a:rPr lang="hu-HU" sz="1800" dirty="0" err="1">
                <a:solidFill>
                  <a:srgbClr val="00CC00"/>
                </a:solidFill>
              </a:rPr>
              <a:t>the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correlations</a:t>
            </a:r>
            <a:endParaRPr lang="hu-HU"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: </a:t>
            </a:r>
            <a:r>
              <a:rPr lang="hu-HU" sz="1800" dirty="0" err="1">
                <a:solidFill>
                  <a:srgbClr val="00CC00"/>
                </a:solidFill>
              </a:rPr>
              <a:t>dimensionless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scale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variable</a:t>
            </a:r>
            <a:endParaRPr lang="hu-HU" sz="18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39" name="Shape 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0400" y="6400800"/>
            <a:ext cx="1752600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hu-HU" sz="3000" dirty="0"/>
              <a:t>MODEL - INDEPENDENT SHAPE </a:t>
            </a:r>
            <a:r>
              <a:rPr lang="hu-HU" sz="3000" dirty="0" smtClean="0"/>
              <a:t>ANALYIS II.</a:t>
            </a:r>
            <a:endParaRPr lang="hu-HU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18" y="2457224"/>
            <a:ext cx="8021165" cy="133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47"/>
          <p:cNvSpPr txBox="1"/>
          <p:nvPr/>
        </p:nvSpPr>
        <p:spPr>
          <a:xfrm>
            <a:off x="192041" y="4359077"/>
            <a:ext cx="5199313" cy="611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Then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function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can</a:t>
            </a:r>
            <a:r>
              <a:rPr lang="hu-HU" sz="2000" dirty="0" smtClean="0">
                <a:solidFill>
                  <a:srgbClr val="00CC00"/>
                </a:solidFill>
              </a:rPr>
              <a:t> be </a:t>
            </a:r>
            <a:r>
              <a:rPr lang="hu-HU" sz="2000" dirty="0" err="1" smtClean="0">
                <a:solidFill>
                  <a:srgbClr val="00CC00"/>
                </a:solidFill>
              </a:rPr>
              <a:t>expanded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4048718"/>
            <a:ext cx="263500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47"/>
          <p:cNvSpPr txBox="1"/>
          <p:nvPr/>
        </p:nvSpPr>
        <p:spPr>
          <a:xfrm>
            <a:off x="192041" y="5468317"/>
            <a:ext cx="5531141" cy="10107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completeness</a:t>
            </a:r>
            <a:r>
              <a:rPr lang="hu-HU" sz="2000" dirty="0" smtClean="0">
                <a:solidFill>
                  <a:srgbClr val="00CC00"/>
                </a:solidFill>
              </a:rPr>
              <a:t> of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assumption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that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(</a:t>
            </a:r>
            <a:r>
              <a:rPr lang="hu-HU" sz="2000" i="1" dirty="0" smtClean="0">
                <a:solidFill>
                  <a:srgbClr val="00CC00"/>
                </a:solidFill>
              </a:rPr>
              <a:t>t</a:t>
            </a:r>
            <a:r>
              <a:rPr lang="hu-HU" sz="2000" dirty="0" smtClean="0">
                <a:solidFill>
                  <a:srgbClr val="00CC00"/>
                </a:solidFill>
              </a:rPr>
              <a:t>) is </a:t>
            </a:r>
            <a:r>
              <a:rPr lang="hu-HU" sz="2000" dirty="0" err="1" smtClean="0">
                <a:solidFill>
                  <a:srgbClr val="00CC00"/>
                </a:solidFill>
              </a:rPr>
              <a:t>in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: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5598730"/>
            <a:ext cx="2635005" cy="7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hape 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38" y="1772816"/>
            <a:ext cx="3814074" cy="50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13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ANALYIS </a:t>
            </a:r>
            <a:r>
              <a:rPr lang="hu-HU" sz="3000" b="1" dirty="0" smtClean="0">
                <a:solidFill>
                  <a:srgbClr val="FFFF00"/>
                </a:solidFill>
              </a:rPr>
              <a:t>III.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164775" y="2817125"/>
            <a:ext cx="7274999" cy="39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AND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testable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lvl="0" indent="457200" rtl="0">
              <a:lnSpc>
                <a:spcPct val="115000"/>
              </a:lnSpc>
              <a:spcBef>
                <a:spcPts val="0"/>
              </a:spcBef>
              <a:buNone/>
            </a:pPr>
            <a:endParaRPr sz="1800" b="1" dirty="0">
              <a:solidFill>
                <a:srgbClr val="FFFF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method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any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shape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core-halo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intercept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parameter</a:t>
            </a:r>
            <a:r>
              <a:rPr lang="hu-HU" sz="1800" dirty="0" smtClean="0">
                <a:solidFill>
                  <a:srgbClr val="00CC00"/>
                </a:solidFill>
              </a:rPr>
              <a:t> of </a:t>
            </a: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CF is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coefficients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numerical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integration</a:t>
            </a:r>
            <a:r>
              <a:rPr lang="hu-HU" sz="1800" dirty="0">
                <a:solidFill>
                  <a:srgbClr val="00CC00"/>
                </a:solidFill>
              </a:rPr>
              <a:t> (</a:t>
            </a:r>
            <a:r>
              <a:rPr lang="hu-HU" sz="1800" dirty="0" err="1">
                <a:solidFill>
                  <a:srgbClr val="00CC00"/>
                </a:solidFill>
              </a:rPr>
              <a:t>fits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to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data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condition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applicability</a:t>
            </a:r>
            <a:r>
              <a:rPr lang="hu-HU" sz="1800" dirty="0">
                <a:solidFill>
                  <a:srgbClr val="00CC00"/>
                </a:solidFill>
              </a:rPr>
              <a:t>: </a:t>
            </a:r>
            <a:r>
              <a:rPr lang="hu-HU" sz="1800" dirty="0" err="1">
                <a:solidFill>
                  <a:srgbClr val="00CC00"/>
                </a:solidFill>
              </a:rPr>
              <a:t>experimentally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testabe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5715000"/>
            <a:ext cx="2962275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4953000"/>
            <a:ext cx="2533650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8400" y="1828800"/>
            <a:ext cx="46767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67400" y="3962400"/>
            <a:ext cx="2590800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EDGEWORTH EXPANSION: ~ GAUSSIAN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685800"/>
            <a:ext cx="582930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4397798"/>
            <a:ext cx="7077075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165686"/>
            <a:ext cx="51244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304800" y="5479349"/>
            <a:ext cx="7439687" cy="18959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>
                <a:solidFill>
                  <a:srgbClr val="FFFF00"/>
                </a:solidFill>
              </a:rPr>
              <a:t>3d </a:t>
            </a:r>
            <a:r>
              <a:rPr lang="hu-HU" sz="1800" b="1" dirty="0" err="1">
                <a:solidFill>
                  <a:srgbClr val="FFFF00"/>
                </a:solidFill>
              </a:rPr>
              <a:t>generalization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straightforward</a:t>
            </a:r>
            <a:endParaRPr lang="hu-HU" sz="1800" b="1" dirty="0">
              <a:solidFill>
                <a:srgbClr val="FFFF00"/>
              </a:solidFill>
            </a:endParaRPr>
          </a:p>
          <a:p>
            <a:pPr marL="457200" indent="-34290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Applied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NA22, L3, STAR, PHENIX, ALICE, CMS  (</a:t>
            </a:r>
            <a:r>
              <a:rPr lang="hu-HU" sz="1800" dirty="0" err="1">
                <a:solidFill>
                  <a:srgbClr val="00CC00"/>
                </a:solidFill>
              </a:rPr>
              <a:t>LHCb</a:t>
            </a:r>
            <a:r>
              <a:rPr lang="hu-HU" sz="1800" dirty="0">
                <a:solidFill>
                  <a:srgbClr val="00CC00"/>
                </a:solidFill>
              </a:rPr>
              <a:t>?)</a:t>
            </a:r>
          </a:p>
          <a:p>
            <a:pPr marL="114300" lvl="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</a:pPr>
            <a:endParaRPr lang="hu-HU" sz="1800" dirty="0">
              <a:solidFill>
                <a:srgbClr val="00CC00"/>
              </a:solidFill>
            </a:endParaRPr>
          </a:p>
        </p:txBody>
      </p:sp>
      <p:pic>
        <p:nvPicPr>
          <p:cNvPr id="62" name="Shape 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9250" y="2827549"/>
            <a:ext cx="3152775" cy="17049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LAGUERRE EXPANSIONS: ~ EXPONENTIAL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533400"/>
            <a:ext cx="447675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004" y="3537305"/>
            <a:ext cx="885825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3275" y="2588626"/>
            <a:ext cx="18192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05267" y="5940070"/>
            <a:ext cx="6310858" cy="882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15000" y="4648200"/>
            <a:ext cx="328612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190050" y="284925"/>
            <a:ext cx="3775799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tested: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w</a:t>
            </a:r>
            <a:r>
              <a:rPr lang="hu-HU" sz="2000" dirty="0">
                <a:solidFill>
                  <a:srgbClr val="00CC00"/>
                </a:solidFill>
              </a:rPr>
              <a:t>(</a:t>
            </a: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) </a:t>
            </a:r>
            <a:r>
              <a:rPr lang="hu-HU" sz="2000" dirty="0" err="1">
                <a:solidFill>
                  <a:srgbClr val="00CC00"/>
                </a:solidFill>
              </a:rPr>
              <a:t>exponential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: </a:t>
            </a:r>
            <a:r>
              <a:rPr lang="hu-HU" sz="2000" dirty="0" err="1">
                <a:solidFill>
                  <a:srgbClr val="00CC00"/>
                </a:solidFill>
              </a:rPr>
              <a:t>dimensionless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Laguerre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38231" y="4262269"/>
            <a:ext cx="4001721" cy="181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First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successful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tests</a:t>
            </a:r>
            <a:endParaRPr lang="hu-HU" sz="2000" b="1" dirty="0">
              <a:solidFill>
                <a:srgbClr val="FFFF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NA22, UA1 </a:t>
            </a:r>
            <a:r>
              <a:rPr lang="hu-HU" sz="2000" dirty="0" err="1">
                <a:solidFill>
                  <a:srgbClr val="00CC00"/>
                </a:solidFill>
              </a:rPr>
              <a:t>data</a:t>
            </a:r>
            <a:endParaRPr lang="hu-HU" sz="2000" dirty="0">
              <a:solidFill>
                <a:srgbClr val="00CC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convergence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criteria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satisfied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intercept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parameter</a:t>
            </a:r>
            <a:r>
              <a:rPr lang="hu-HU" sz="2000" dirty="0">
                <a:solidFill>
                  <a:srgbClr val="00CC00"/>
                </a:solidFill>
              </a:rPr>
              <a:t> ~ </a:t>
            </a:r>
            <a:r>
              <a:rPr lang="hu-HU" sz="2000" dirty="0" smtClean="0">
                <a:solidFill>
                  <a:srgbClr val="00CC00"/>
                </a:solidFill>
              </a:rPr>
              <a:t>1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85" y="2588626"/>
            <a:ext cx="3920487" cy="7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24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2400" b="1">
                <a:solidFill>
                  <a:srgbClr val="FFFF00"/>
                </a:solidFill>
              </a:rPr>
              <a:t>LAGUERRE EXPANSIONS: ~ superEXPONENTIAL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625" y="495300"/>
            <a:ext cx="752475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697600" y="5206425"/>
            <a:ext cx="67569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Csörgő and S: Hegyi, hep-ph/9912220, T. Csörgő, hep-ph/001233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0525" y="6021288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2133600"/>
            <a:ext cx="642937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685800"/>
            <a:ext cx="6477000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7890" y="3108302"/>
            <a:ext cx="321945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65718" y="3296166"/>
            <a:ext cx="5834910" cy="305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Assumes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that</a:t>
            </a:r>
            <a:r>
              <a:rPr lang="hu-HU" sz="2000" dirty="0">
                <a:solidFill>
                  <a:srgbClr val="00CC00"/>
                </a:solidFill>
              </a:rPr>
              <a:t> Coulomb </a:t>
            </a:r>
            <a:r>
              <a:rPr lang="hu-HU" sz="2000" dirty="0" err="1">
                <a:solidFill>
                  <a:srgbClr val="00CC00"/>
                </a:solidFill>
              </a:rPr>
              <a:t>can</a:t>
            </a:r>
            <a:r>
              <a:rPr lang="hu-HU" sz="2000" dirty="0">
                <a:solidFill>
                  <a:srgbClr val="00CC00"/>
                </a:solidFill>
              </a:rPr>
              <a:t> be </a:t>
            </a:r>
            <a:r>
              <a:rPr lang="hu-HU" sz="2000" dirty="0" err="1">
                <a:solidFill>
                  <a:srgbClr val="00CC00"/>
                </a:solidFill>
              </a:rPr>
              <a:t>corrected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No </a:t>
            </a:r>
            <a:r>
              <a:rPr lang="hu-HU" sz="2000" dirty="0" err="1">
                <a:solidFill>
                  <a:srgbClr val="00CC00"/>
                </a:solidFill>
              </a:rPr>
              <a:t>assumptions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about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analyticity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yet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1d </a:t>
            </a:r>
            <a:r>
              <a:rPr lang="hu-HU" sz="2000" dirty="0" err="1">
                <a:solidFill>
                  <a:srgbClr val="00CC00"/>
                </a:solidFill>
              </a:rPr>
              <a:t>case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first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factorizable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i="1" dirty="0">
                <a:solidFill>
                  <a:srgbClr val="00CC00"/>
                </a:solidFill>
              </a:rPr>
              <a:t>x k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Normalizations</a:t>
            </a:r>
            <a:r>
              <a:rPr lang="hu-HU" sz="2000" dirty="0">
                <a:solidFill>
                  <a:srgbClr val="00CC00"/>
                </a:solidFill>
              </a:rPr>
              <a:t> :</a:t>
            </a: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density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multiplicity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 smtClean="0">
                <a:solidFill>
                  <a:schemeClr val="lt1"/>
                </a:solidFill>
              </a:rPr>
              <a:t>single-particle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r>
              <a:rPr lang="hu-HU" sz="2000" dirty="0" err="1" smtClean="0">
                <a:solidFill>
                  <a:schemeClr val="lt1"/>
                </a:solidFill>
              </a:rPr>
              <a:t>spectra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endParaRPr lang="hu-HU" sz="2000" dirty="0">
              <a:solidFill>
                <a:schemeClr val="lt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119" name="Shape 1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9000" y="4075347"/>
            <a:ext cx="2580456" cy="50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57675" y="4961044"/>
            <a:ext cx="4800600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42861" y="5739066"/>
            <a:ext cx="3486150" cy="67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Shape 145"/>
              <p:cNvSpPr txBox="1"/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but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assumes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analyticity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>
                    <a:solidFill>
                      <a:srgbClr val="00CC00"/>
                    </a:solidFill>
                  </a:rPr>
                  <a:t>C</a:t>
                </a:r>
                <a:r>
                  <a:rPr lang="hu-HU" sz="2000" baseline="-25000" dirty="0">
                    <a:solidFill>
                      <a:srgbClr val="00CC00"/>
                    </a:solidFill>
                  </a:rPr>
                  <a:t>2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measures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modulus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squared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Fourier-transform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relative</a:t>
                </a:r>
                <a:r>
                  <a:rPr lang="hu-HU" sz="2000" dirty="0">
                    <a:solidFill>
                      <a:srgbClr val="00CC00"/>
                    </a:solidFill>
                  </a:rPr>
                  <a:t> momentum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 smtClean="0">
                    <a:solidFill>
                      <a:srgbClr val="00CC00"/>
                    </a:solidFill>
                  </a:rPr>
                  <a:t>Correlations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>
                    <a:solidFill>
                      <a:srgbClr val="00CC00"/>
                    </a:solidFill>
                  </a:rPr>
                  <a:t>non-Gaussian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Radius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variance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1800" dirty="0">
                    <a:solidFill>
                      <a:srgbClr val="00CC00"/>
                    </a:solidFill>
                  </a:rPr>
                  <a:t>0 </a:t>
                </a:r>
                <a14:m>
                  <m:oMath xmlns:m="http://schemas.openxmlformats.org/officeDocument/2006/math">
                    <m:r>
                      <a:rPr lang="hu-HU" sz="18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24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:r>
                  <a:rPr lang="hu-HU" sz="18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1800" i="1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hu-HU" sz="1800" dirty="0" smtClean="0">
                    <a:solidFill>
                      <a:srgbClr val="00CC00"/>
                    </a:solidFill>
                  </a:rPr>
                  <a:t> 2</a:t>
                </a:r>
                <a:endParaRPr lang="hu-HU" sz="18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45" name="Shap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blipFill rotWithShape="0">
                <a:blip r:embed="rId3"/>
                <a:stretch>
                  <a:fillRect l="-1025" t="-33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4856" y="2310083"/>
            <a:ext cx="29908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4306" y="3279226"/>
            <a:ext cx="35814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08264" y="4546052"/>
            <a:ext cx="4944056" cy="816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771</Words>
  <Application>Microsoft Office PowerPoint</Application>
  <PresentationFormat>Diavetítés a képernyőre (4:3 oldalarány)</PresentationFormat>
  <Paragraphs>188</Paragraphs>
  <Slides>18</Slides>
  <Notes>13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Cambria Math</vt:lpstr>
      <vt:lpstr>Courier New</vt:lpstr>
      <vt:lpstr>Verdana</vt:lpstr>
      <vt:lpstr>Wingdings</vt:lpstr>
      <vt:lpstr>Alapértelmezett terv</vt:lpstr>
      <vt:lpstr>PowerPoint bemutató</vt:lpstr>
      <vt:lpstr>PowerPoint bemutató</vt:lpstr>
      <vt:lpstr>MODEL - INDEPENDENT SHAPE ANALYIS II.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LEVY EXPANSIONS: ~ 1d LEVY</vt:lpstr>
      <vt:lpstr>LEVY EXPANSIONS: ~ 1d LEVY</vt:lpstr>
      <vt:lpstr>PowerPoint bemutató</vt:lpstr>
      <vt:lpstr>PowerPoint bemutató</vt:lpstr>
      <vt:lpstr>Possible applications I</vt:lpstr>
      <vt:lpstr>Possible applications II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A</dc:creator>
  <cp:lastModifiedBy>Novák Tamás</cp:lastModifiedBy>
  <cp:revision>51</cp:revision>
  <dcterms:modified xsi:type="dcterms:W3CDTF">2016-03-30T21:44:40Z</dcterms:modified>
</cp:coreProperties>
</file>