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75" r:id="rId3"/>
    <p:sldId id="377" r:id="rId4"/>
    <p:sldId id="378" r:id="rId5"/>
    <p:sldId id="381" r:id="rId6"/>
    <p:sldId id="380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391" r:id="rId17"/>
    <p:sldId id="393" r:id="rId18"/>
    <p:sldId id="376" r:id="rId19"/>
    <p:sldId id="394" r:id="rId20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Introduction to PHENIX" id="{BFE8A27D-54C1-4684-8C5F-A6D0AD27C544}">
          <p14:sldIdLst>
            <p14:sldId id="375"/>
            <p14:sldId id="377"/>
          </p14:sldIdLst>
        </p14:section>
        <p14:section name="Introduction to BEC" id="{FB4E4B77-B59F-48A2-BFCE-8C7ABDFBF54D}">
          <p14:sldIdLst>
            <p14:sldId id="378"/>
            <p14:sldId id="381"/>
            <p14:sldId id="380"/>
            <p14:sldId id="382"/>
          </p14:sldIdLst>
        </p14:section>
        <p14:section name="Charged pion vs kaon femtoscopy" id="{469C6015-1CB9-49CE-A463-C85892DB0784}">
          <p14:sldIdLst>
            <p14:sldId id="383"/>
            <p14:sldId id="384"/>
            <p14:sldId id="385"/>
            <p14:sldId id="386"/>
          </p14:sldIdLst>
        </p14:section>
        <p14:section name="BES and system size" id="{A051714F-C06E-4E40-B0B3-DDE0A7616256}">
          <p14:sldIdLst>
            <p14:sldId id="387"/>
            <p14:sldId id="388"/>
          </p14:sldIdLst>
        </p14:section>
        <p14:section name="Ongoing Levy work" id="{F23F725D-18DF-44D9-9705-6A884EB20C4E}">
          <p14:sldIdLst>
            <p14:sldId id="389"/>
            <p14:sldId id="390"/>
          </p14:sldIdLst>
        </p14:section>
        <p14:section name="Summary" id="{0F8DC9A3-D510-4A8B-9870-B43C65DF39F9}">
          <p14:sldIdLst>
            <p14:sldId id="391"/>
            <p14:sldId id="393"/>
          </p14:sldIdLst>
        </p14:section>
        <p14:section name="Backup" id="{5A33490C-6D4C-4DD0-A643-C0A09BA1DD0B}">
          <p14:sldIdLst>
            <p14:sldId id="376"/>
            <p14:sldId id="3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6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2014.06.19.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34763" y="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28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12723"/>
            <a:ext cx="9144000" cy="1107996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Recent</a:t>
            </a:r>
            <a:r>
              <a:rPr lang="hu-HU" sz="3600" dirty="0" smtClean="0">
                <a:effectLst>
                  <a:outerShdw dist="17961" dir="2700000">
                    <a:scrgbClr r="0" g="0" b="0"/>
                  </a:outerShdw>
                </a:effectLst>
              </a:rPr>
              <a:t> PHENIX </a:t>
            </a:r>
            <a:r>
              <a:rPr lang="hu-HU" sz="36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36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br>
              <a:rPr lang="hu-HU" sz="3600" dirty="0" smtClean="0">
                <a:effectLst>
                  <a:outerShdw dist="17961" dir="2700000">
                    <a:scrgbClr r="0" g="0" b="0"/>
                  </a:outerShdw>
                </a:effectLst>
              </a:rPr>
            </a:br>
            <a:r>
              <a:rPr lang="hu-HU" sz="36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on</a:t>
            </a:r>
            <a:r>
              <a:rPr lang="hu-HU" sz="36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36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Bose-Einstein</a:t>
            </a:r>
            <a:r>
              <a:rPr lang="hu-HU" sz="36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36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Correlations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3760" y="1425936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T</a:t>
            </a:r>
            <a:r>
              <a:rPr lang="en-GB" sz="2200" dirty="0"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en-GB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Csörg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ő </a:t>
            </a:r>
            <a:r>
              <a:rPr lang="hu-HU" sz="20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1,2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for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the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PHENIX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Collaboration</a:t>
            </a:r>
            <a:endParaRPr lang="en-GB" sz="2200" baseline="30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 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Research </a:t>
            </a:r>
            <a:r>
              <a:rPr lang="en-GB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Center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for Physics, 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KRF, Gyöngyös,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6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The PHENIX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Experiment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Short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HBT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Correlations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PHENIX HBT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on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Comparison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charged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pion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kaon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femtoscopy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</a:t>
            </a:r>
            <a:r>
              <a:rPr lang="hu-H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</a:t>
            </a:r>
            <a:r>
              <a:rPr lang="hu-H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C92</a:t>
            </a:r>
            <a:r>
              <a:rPr lang="hu-H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034914 </a:t>
            </a:r>
            <a:r>
              <a:rPr lang="hu-H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r>
              <a:rPr lang="hu-H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hu-HU" sz="1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</a:t>
            </a:r>
            <a:r>
              <a:rPr lang="hu-H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:1504.05168</a:t>
            </a:r>
            <a:endParaRPr lang="hu-H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Beam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energy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system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size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dependence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of HBT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radii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6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arXiv</a:t>
            </a:r>
            <a:r>
              <a:rPr lang="hu-HU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:1410.2559</a:t>
            </a: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Ongoing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work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: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Levy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HBT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analysis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4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For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details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see</a:t>
            </a:r>
            <a:endParaRPr lang="hu-HU" sz="14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D. Kincses,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for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PHENIX</a:t>
            </a: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2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arxiv</a:t>
            </a:r>
            <a:r>
              <a:rPr lang="hu-HU" sz="12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:1602.04578</a:t>
            </a:r>
            <a:endParaRPr lang="hu-HU" sz="12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6440" y="26161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78" y="5517232"/>
            <a:ext cx="2160240" cy="1023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568817"/>
            <a:ext cx="1656184" cy="9201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21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392498"/>
            <a:chOff x="0" y="0"/>
            <a:chExt cx="9144000" cy="139249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332656"/>
              <a:ext cx="9144000" cy="105984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Comparison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charged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pion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k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femtoscopy</a:t>
              </a:r>
              <a:endParaRPr lang="hu-HU" sz="24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  <a:p>
              <a:pPr marL="190440" lvl="0" indent="-190440" algn="ctr"/>
              <a:r>
                <a:rPr lang="en-US" sz="20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Phys. Rev. C92, 034914 (2015), arXiv:1504.05168</a:t>
              </a: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" y="1071563"/>
            <a:ext cx="9177776" cy="545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923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392498"/>
            <a:chOff x="0" y="0"/>
            <a:chExt cx="9144000" cy="139249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332656"/>
              <a:ext cx="9144000" cy="105984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Comparison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charged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pion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k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femtoscopy</a:t>
              </a:r>
              <a:endParaRPr lang="hu-HU" sz="24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  <a:p>
              <a:pPr marL="190440" lvl="0" indent="-190440" algn="ctr"/>
              <a:r>
                <a:rPr lang="en-US" sz="20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Phys. Rev. C92, 034914 (2015), arXiv:1504.05168</a:t>
              </a: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74"/>
            <a:ext cx="9180512" cy="5413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923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332656"/>
            <a:ext cx="9036496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Beam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energy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and </a:t>
            </a: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system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size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dep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. 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of HBT </a:t>
            </a: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radii</a:t>
            </a:r>
            <a:endParaRPr lang="hu-HU" sz="24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arXiv</a:t>
            </a:r>
            <a:r>
              <a:rPr lang="hu-HU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:1410.2559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8321"/>
            <a:ext cx="9175202" cy="5693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89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332656"/>
            <a:ext cx="9036496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Beam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energy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and </a:t>
            </a: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system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size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dep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. </a:t>
            </a:r>
            <a:r>
              <a:rPr lang="hu-HU" sz="24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of HBT </a:t>
            </a:r>
            <a:r>
              <a:rPr lang="hu-HU" sz="24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radii</a:t>
            </a:r>
            <a:endParaRPr lang="hu-HU" sz="24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arXiv</a:t>
            </a:r>
            <a:r>
              <a:rPr lang="hu-HU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:1410.2559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41" y="1219200"/>
            <a:ext cx="9256230" cy="516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84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332656"/>
            <a:ext cx="9036496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Ongoing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work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: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Levy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analysis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in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PHENIX</a:t>
            </a:r>
            <a:endParaRPr lang="hu-HU" sz="24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(M. Csanád, </a:t>
            </a:r>
            <a:r>
              <a:rPr lang="hu-HU" b="1" u="sng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D. Kincses</a:t>
            </a:r>
            <a:r>
              <a:rPr lang="hu-HU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, M. I. Nagy, T. Novák, W. </a:t>
            </a:r>
            <a:r>
              <a:rPr lang="hu-HU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Metzger</a:t>
            </a:r>
            <a:r>
              <a:rPr lang="hu-HU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, R. </a:t>
            </a:r>
            <a:r>
              <a:rPr lang="hu-HU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Lacey</a:t>
            </a:r>
            <a:r>
              <a:rPr lang="hu-HU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885" y="1055476"/>
            <a:ext cx="9272397" cy="5397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84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332656"/>
            <a:ext cx="9036496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Ongoing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work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: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Levy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analysis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in</a:t>
            </a: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PHENIX</a:t>
            </a:r>
            <a:endParaRPr lang="hu-HU" sz="24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endParaRPr lang="hu-HU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927" y="985838"/>
            <a:ext cx="9435479" cy="575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6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260648"/>
            <a:ext cx="9144000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SUMMARY: RECENT BEC RESULTS FROM PHENIX</a:t>
            </a:r>
            <a:endParaRPr lang="hu-HU" sz="24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endParaRPr lang="hu-HU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836712"/>
            <a:ext cx="9396536" cy="5720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83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0" y="260648"/>
            <a:ext cx="9144000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sz="2400" b="1" kern="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SUMMARY II: ONGOING WORK IN PHENIX</a:t>
            </a:r>
            <a:endParaRPr lang="hu-HU" sz="24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endParaRPr lang="hu-HU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836712"/>
            <a:ext cx="9180512" cy="572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7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Questions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36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Intro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Bose-Einstein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Correlations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980728"/>
            <a:ext cx="402907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1916832"/>
            <a:ext cx="43719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2700908"/>
            <a:ext cx="478155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3645024"/>
            <a:ext cx="25146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77072"/>
            <a:ext cx="23241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94" y="4365104"/>
            <a:ext cx="44386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135463"/>
            <a:ext cx="35242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67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 PHENIX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Experiment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333232" y="4509120"/>
            <a:ext cx="6410364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Versatility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is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key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to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success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Collisions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of pp, d, He,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Al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,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Cu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, Au, U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Beam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energy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scan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.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from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3.85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to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500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GeV</a:t>
            </a:r>
            <a:endParaRPr lang="hu-HU" sz="20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itchFamily="2" charset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Charged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pion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ID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from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0.2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to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2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GeV</a:t>
            </a:r>
            <a:endParaRPr lang="hu-HU" sz="20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itchFamily="2" charset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64" y="1124744"/>
            <a:ext cx="8420100" cy="3116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64" y="1071404"/>
            <a:ext cx="8420100" cy="3223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484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 RHIC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Beam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Energy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" y="980728"/>
            <a:ext cx="8606790" cy="528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54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Intro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Bose-Einstein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Correlations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1295400"/>
            <a:ext cx="3733800" cy="533400"/>
          </a:xfrm>
          <a:prstGeom prst="rect">
            <a:avLst/>
          </a:prstGeom>
        </p:spPr>
        <p:txBody>
          <a:bodyPr/>
          <a:lstStyle>
            <a:lvl1pPr marL="0" marR="0" indent="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FontTx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cs typeface="Arial" pitchFamily="34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US" dirty="0" smtClean="0">
                <a:latin typeface="+mj-lt"/>
              </a:rPr>
              <a:t>Two plane-waves:</a:t>
            </a:r>
            <a:endParaRPr lang="en-US" dirty="0">
              <a:latin typeface="+mj-l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035323"/>
            <a:ext cx="190500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733800"/>
            <a:ext cx="3886200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90800"/>
            <a:ext cx="632460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486400"/>
            <a:ext cx="6019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228600" y="3666728"/>
            <a:ext cx="73167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Spectrum</a:t>
            </a:r>
            <a:r>
              <a:rPr lang="en-US" sz="2800" b="1" dirty="0" smtClean="0">
                <a:solidFill>
                  <a:schemeClr val="bg1"/>
                </a:solidFill>
                <a:latin typeface="Book Antiqua" pitchFamily="18" charset="0"/>
              </a:rPr>
              <a:t>:</a:t>
            </a:r>
            <a:endParaRPr lang="en-US" sz="2800" b="1" dirty="0">
              <a:solidFill>
                <a:schemeClr val="bg1"/>
              </a:solidFill>
              <a:latin typeface="Book Antiqua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	</a:t>
            </a:r>
            <a:r>
              <a:rPr lang="hu-HU" sz="2000" b="1" dirty="0" smtClean="0">
                <a:solidFill>
                  <a:schemeClr val="bg1"/>
                </a:solidFill>
                <a:latin typeface="+mj-lt"/>
              </a:rPr>
              <a:t>		</a:t>
            </a:r>
          </a:p>
          <a:p>
            <a:pPr marL="342900" indent="-342900">
              <a:spcBef>
                <a:spcPct val="20000"/>
              </a:spcBef>
            </a:pPr>
            <a:r>
              <a:rPr lang="hu-HU" sz="2000" b="1" dirty="0">
                <a:solidFill>
                  <a:schemeClr val="bg1"/>
                </a:solidFill>
                <a:latin typeface="+mj-lt"/>
              </a:rPr>
              <a:t>	</a:t>
            </a:r>
            <a:r>
              <a:rPr lang="hu-HU" sz="2000" b="1" dirty="0" smtClean="0">
                <a:solidFill>
                  <a:schemeClr val="bg1"/>
                </a:solidFill>
                <a:latin typeface="+mj-lt"/>
              </a:rPr>
              <a:t>			</a:t>
            </a:r>
            <a:r>
              <a:rPr lang="en-US" sz="2000" b="1" i="1" dirty="0" smtClean="0">
                <a:solidFill>
                  <a:schemeClr val="bg1"/>
                </a:solidFill>
                <a:latin typeface="+mj-lt"/>
              </a:rPr>
              <a:t>S(</a:t>
            </a:r>
            <a:r>
              <a:rPr lang="en-US" sz="2000" b="1" i="1" dirty="0" err="1" smtClean="0">
                <a:solidFill>
                  <a:schemeClr val="bg1"/>
                </a:solidFill>
                <a:latin typeface="+mj-lt"/>
              </a:rPr>
              <a:t>x,k</a:t>
            </a:r>
            <a:r>
              <a:rPr lang="en-US" sz="2000" b="1" i="1" dirty="0" smtClean="0">
                <a:solidFill>
                  <a:schemeClr val="bg1"/>
                </a:solidFill>
                <a:latin typeface="+mj-lt"/>
              </a:rPr>
              <a:t>)</a:t>
            </a:r>
            <a:r>
              <a:rPr lang="hu-HU" sz="2000" b="1" dirty="0" smtClean="0">
                <a:solidFill>
                  <a:schemeClr val="bg1"/>
                </a:solidFill>
                <a:latin typeface="+mj-lt"/>
              </a:rPr>
              <a:t>: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+mj-lt"/>
              </a:rPr>
              <a:t>source </a:t>
            </a:r>
            <a:r>
              <a:rPr lang="hu-HU" sz="2000" b="1" dirty="0" err="1" smtClean="0">
                <a:solidFill>
                  <a:schemeClr val="bg1"/>
                </a:solidFill>
                <a:latin typeface="+mj-lt"/>
              </a:rPr>
              <a:t>function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228600" y="2132856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Bosons: need for </a:t>
            </a:r>
            <a:r>
              <a:rPr lang="en-US" sz="2400" b="1" dirty="0" err="1">
                <a:solidFill>
                  <a:schemeClr val="bg1"/>
                </a:solidFill>
                <a:latin typeface="+mj-lt"/>
              </a:rPr>
              <a:t>symmetrization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269304" y="5060032"/>
            <a:ext cx="883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Two-particle spectrum (momentum-distribution):</a:t>
            </a:r>
          </a:p>
        </p:txBody>
      </p: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6934200" y="1066800"/>
            <a:ext cx="2057400" cy="3036888"/>
            <a:chOff x="4368" y="672"/>
            <a:chExt cx="1296" cy="1913"/>
          </a:xfrm>
        </p:grpSpPr>
        <p:grpSp>
          <p:nvGrpSpPr>
            <p:cNvPr id="14" name="Group 38"/>
            <p:cNvGrpSpPr>
              <a:grpSpLocks/>
            </p:cNvGrpSpPr>
            <p:nvPr/>
          </p:nvGrpSpPr>
          <p:grpSpPr bwMode="auto">
            <a:xfrm>
              <a:off x="4368" y="912"/>
              <a:ext cx="1296" cy="1488"/>
              <a:chOff x="4368" y="912"/>
              <a:chExt cx="1296" cy="1488"/>
            </a:xfrm>
          </p:grpSpPr>
          <p:sp>
            <p:nvSpPr>
              <p:cNvPr id="17" name="Oval 20"/>
              <p:cNvSpPr>
                <a:spLocks noChangeArrowheads="1"/>
              </p:cNvSpPr>
              <p:nvPr/>
            </p:nvSpPr>
            <p:spPr bwMode="auto">
              <a:xfrm>
                <a:off x="4368" y="912"/>
                <a:ext cx="1152" cy="676"/>
              </a:xfrm>
              <a:prstGeom prst="ellips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Line 21"/>
              <p:cNvSpPr>
                <a:spLocks noChangeShapeType="1"/>
              </p:cNvSpPr>
              <p:nvPr/>
            </p:nvSpPr>
            <p:spPr bwMode="auto">
              <a:xfrm>
                <a:off x="4848" y="1408"/>
                <a:ext cx="96" cy="586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Line 22"/>
              <p:cNvSpPr>
                <a:spLocks noChangeShapeType="1"/>
              </p:cNvSpPr>
              <p:nvPr/>
            </p:nvSpPr>
            <p:spPr bwMode="auto">
              <a:xfrm>
                <a:off x="4848" y="1408"/>
                <a:ext cx="288" cy="586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Line 23"/>
              <p:cNvSpPr>
                <a:spLocks noChangeShapeType="1"/>
              </p:cNvSpPr>
              <p:nvPr/>
            </p:nvSpPr>
            <p:spPr bwMode="auto">
              <a:xfrm flipH="1">
                <a:off x="5136" y="1273"/>
                <a:ext cx="96" cy="72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Line 24"/>
              <p:cNvSpPr>
                <a:spLocks noChangeShapeType="1"/>
              </p:cNvSpPr>
              <p:nvPr/>
            </p:nvSpPr>
            <p:spPr bwMode="auto">
              <a:xfrm flipV="1">
                <a:off x="4944" y="1273"/>
                <a:ext cx="288" cy="72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AutoShape 25"/>
              <p:cNvSpPr>
                <a:spLocks noChangeArrowheads="1"/>
              </p:cNvSpPr>
              <p:nvPr/>
            </p:nvSpPr>
            <p:spPr bwMode="auto">
              <a:xfrm>
                <a:off x="4800" y="1904"/>
                <a:ext cx="480" cy="496"/>
              </a:xfrm>
              <a:prstGeom prst="can">
                <a:avLst>
                  <a:gd name="adj" fmla="val 25833"/>
                </a:avLst>
              </a:prstGeom>
              <a:noFill/>
              <a:ln w="25400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 Box 26"/>
              <p:cNvSpPr txBox="1">
                <a:spLocks noChangeArrowheads="1"/>
              </p:cNvSpPr>
              <p:nvPr/>
            </p:nvSpPr>
            <p:spPr bwMode="auto">
              <a:xfrm>
                <a:off x="4753" y="1968"/>
                <a:ext cx="28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hu-HU" sz="2000" i="1" dirty="0" smtClean="0">
                    <a:solidFill>
                      <a:schemeClr val="bg1"/>
                    </a:solidFill>
                  </a:rPr>
                  <a:t>k</a:t>
                </a:r>
                <a:r>
                  <a:rPr lang="hu-HU" sz="2000" baseline="-25000" dirty="0" smtClean="0">
                    <a:solidFill>
                      <a:schemeClr val="bg1"/>
                    </a:solidFill>
                  </a:rPr>
                  <a:t>1</a:t>
                </a:r>
                <a:endParaRPr lang="en-US" sz="2000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Text Box 27"/>
              <p:cNvSpPr txBox="1">
                <a:spLocks noChangeArrowheads="1"/>
              </p:cNvSpPr>
              <p:nvPr/>
            </p:nvSpPr>
            <p:spPr bwMode="auto">
              <a:xfrm>
                <a:off x="5040" y="1968"/>
                <a:ext cx="28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hu-HU" sz="2000" i="1" dirty="0" smtClean="0">
                    <a:solidFill>
                      <a:schemeClr val="bg1"/>
                    </a:solidFill>
                  </a:rPr>
                  <a:t>k</a:t>
                </a:r>
                <a:r>
                  <a:rPr lang="hu-HU" sz="2000" baseline="-25000" dirty="0" smtClean="0">
                    <a:solidFill>
                      <a:schemeClr val="bg1"/>
                    </a:solidFill>
                  </a:rPr>
                  <a:t>2</a:t>
                </a:r>
                <a:endParaRPr lang="en-US" sz="2000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 Box 28"/>
              <p:cNvSpPr txBox="1">
                <a:spLocks noChangeArrowheads="1"/>
              </p:cNvSpPr>
              <p:nvPr/>
            </p:nvSpPr>
            <p:spPr bwMode="auto">
              <a:xfrm>
                <a:off x="4753" y="1190"/>
                <a:ext cx="28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hu-HU" sz="2000" i="1" dirty="0" smtClean="0">
                    <a:solidFill>
                      <a:schemeClr val="bg1"/>
                    </a:solidFill>
                  </a:rPr>
                  <a:t>x</a:t>
                </a:r>
                <a:r>
                  <a:rPr lang="hu-HU" sz="2000" baseline="-25000" dirty="0" smtClean="0">
                    <a:solidFill>
                      <a:schemeClr val="bg1"/>
                    </a:solidFill>
                  </a:rPr>
                  <a:t>1</a:t>
                </a:r>
                <a:endParaRPr lang="en-US" sz="2000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 Box 29"/>
              <p:cNvSpPr txBox="1">
                <a:spLocks noChangeArrowheads="1"/>
              </p:cNvSpPr>
              <p:nvPr/>
            </p:nvSpPr>
            <p:spPr bwMode="auto">
              <a:xfrm>
                <a:off x="5137" y="1056"/>
                <a:ext cx="28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hu-HU" sz="2000" i="1" dirty="0" smtClean="0">
                    <a:solidFill>
                      <a:schemeClr val="bg1"/>
                    </a:solidFill>
                  </a:rPr>
                  <a:t>x</a:t>
                </a:r>
                <a:r>
                  <a:rPr lang="hu-HU" sz="2000" baseline="-25000" dirty="0" smtClean="0">
                    <a:solidFill>
                      <a:schemeClr val="bg1"/>
                    </a:solidFill>
                  </a:rPr>
                  <a:t>2</a:t>
                </a:r>
                <a:endParaRPr lang="en-US" sz="2000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Oval 30"/>
              <p:cNvSpPr>
                <a:spLocks noChangeArrowheads="1"/>
              </p:cNvSpPr>
              <p:nvPr/>
            </p:nvSpPr>
            <p:spPr bwMode="auto">
              <a:xfrm>
                <a:off x="4848" y="1724"/>
                <a:ext cx="384" cy="45"/>
              </a:xfrm>
              <a:prstGeom prst="ellipse">
                <a:avLst/>
              </a:prstGeom>
              <a:solidFill>
                <a:srgbClr val="000099"/>
              </a:solidFill>
              <a:ln w="12700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 Box 31"/>
              <p:cNvSpPr txBox="1">
                <a:spLocks noChangeArrowheads="1"/>
              </p:cNvSpPr>
              <p:nvPr/>
            </p:nvSpPr>
            <p:spPr bwMode="auto">
              <a:xfrm>
                <a:off x="5243" y="1633"/>
                <a:ext cx="42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hu-HU" sz="2000">
                    <a:solidFill>
                      <a:schemeClr val="bg1"/>
                    </a:solidFill>
                    <a:latin typeface="Symbol" pitchFamily="18" charset="2"/>
                  </a:rPr>
                  <a:t>Y</a:t>
                </a:r>
                <a:r>
                  <a:rPr lang="hu-HU" sz="2000" baseline="-25000">
                    <a:solidFill>
                      <a:schemeClr val="bg1"/>
                    </a:solidFill>
                  </a:rPr>
                  <a:t>1,2</a:t>
                </a:r>
                <a:endParaRPr lang="en-US" sz="2000" baseline="-2500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 Box 32"/>
              <p:cNvSpPr txBox="1">
                <a:spLocks noChangeArrowheads="1"/>
              </p:cNvSpPr>
              <p:nvPr/>
            </p:nvSpPr>
            <p:spPr bwMode="auto">
              <a:xfrm>
                <a:off x="4652" y="957"/>
                <a:ext cx="6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hu-HU" sz="2000" i="1">
                    <a:solidFill>
                      <a:schemeClr val="bg1"/>
                    </a:solidFill>
                  </a:rPr>
                  <a:t>S(x,k)</a:t>
                </a:r>
                <a:endParaRPr lang="en-US" sz="2000" i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 Box 34"/>
            <p:cNvSpPr txBox="1">
              <a:spLocks noChangeArrowheads="1"/>
            </p:cNvSpPr>
            <p:nvPr/>
          </p:nvSpPr>
          <p:spPr bwMode="auto">
            <a:xfrm>
              <a:off x="4608" y="672"/>
              <a:ext cx="67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Book Antiqua" pitchFamily="18" charset="0"/>
                </a:rPr>
                <a:t>source</a:t>
              </a:r>
            </a:p>
          </p:txBody>
        </p:sp>
        <p:sp>
          <p:nvSpPr>
            <p:cNvPr id="16" name="Text Box 35"/>
            <p:cNvSpPr txBox="1">
              <a:spLocks noChangeArrowheads="1"/>
            </p:cNvSpPr>
            <p:nvPr/>
          </p:nvSpPr>
          <p:spPr bwMode="auto">
            <a:xfrm>
              <a:off x="4608" y="2352"/>
              <a:ext cx="8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Book Antiqua" pitchFamily="18" charset="0"/>
                </a:rPr>
                <a:t>detector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027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  <p:bldP spid="10" grpId="0" autoUpdateAnimBg="0"/>
      <p:bldP spid="11" grpId="0" autoUpdateAnimBg="0"/>
      <p:bldP spid="1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Intro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Bose-Einstein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Correlations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33400" y="1052736"/>
            <a:ext cx="7543800" cy="762000"/>
          </a:xfrm>
          <a:prstGeom prst="rect">
            <a:avLst/>
          </a:prstGeom>
        </p:spPr>
        <p:txBody>
          <a:bodyPr/>
          <a:lstStyle>
            <a:lvl1pPr marL="0" marR="0" indent="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FontTx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cs typeface="Arial" pitchFamily="34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>
              <a:lnSpc>
                <a:spcPct val="90000"/>
              </a:lnSpc>
            </a:pPr>
            <a:r>
              <a:rPr lang="en-US" dirty="0" smtClean="0"/>
              <a:t>Now the invariant correlation function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Depends on relative and average momenta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37" y="3022818"/>
            <a:ext cx="4591050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33400" y="3491136"/>
            <a:ext cx="7467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Uses Fourier-transformed of the source</a:t>
            </a: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207" y="3948336"/>
            <a:ext cx="4257675" cy="84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609600" y="4938936"/>
            <a:ext cx="8077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We can figure out something about the source!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bg1"/>
                </a:solidFill>
                <a:latin typeface="+mj-lt"/>
              </a:rPr>
              <a:t>In fact, for long times, this was the ONLY tool for mapping the source-function, and it is still unique today</a:t>
            </a:r>
            <a:endParaRPr lang="en-US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20000"/>
              </a:spcBef>
            </a:pPr>
            <a:r>
              <a:rPr lang="hu-HU" b="1" dirty="0" err="1" smtClean="0">
                <a:solidFill>
                  <a:schemeClr val="bg1"/>
                </a:solidFill>
                <a:latin typeface="+mj-lt"/>
              </a:rPr>
              <a:t>Sometimes</a:t>
            </a:r>
            <a:r>
              <a:rPr lang="hu-HU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hu-HU" b="1" dirty="0" err="1" smtClean="0">
                <a:solidFill>
                  <a:schemeClr val="bg1"/>
                </a:solidFill>
                <a:latin typeface="+mj-lt"/>
              </a:rPr>
              <a:t>this</a:t>
            </a:r>
            <a:r>
              <a:rPr lang="hu-HU" b="1" dirty="0" smtClean="0">
                <a:solidFill>
                  <a:schemeClr val="bg1"/>
                </a:solidFill>
                <a:latin typeface="+mj-lt"/>
              </a:rPr>
              <a:t> 1+</a:t>
            </a:r>
            <a:r>
              <a:rPr lang="hu-HU" b="1" dirty="0" err="1" smtClean="0">
                <a:solidFill>
                  <a:schemeClr val="bg1"/>
                </a:solidFill>
                <a:latin typeface="+mj-lt"/>
              </a:rPr>
              <a:t>positive</a:t>
            </a:r>
            <a:r>
              <a:rPr lang="hu-HU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hu-HU" b="1" dirty="0" err="1" smtClean="0">
                <a:solidFill>
                  <a:schemeClr val="bg1"/>
                </a:solidFill>
                <a:latin typeface="+mj-lt"/>
              </a:rPr>
              <a:t>definite</a:t>
            </a:r>
            <a:r>
              <a:rPr lang="hu-HU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hu-HU" b="1" dirty="0" err="1" smtClean="0">
                <a:solidFill>
                  <a:schemeClr val="bg1"/>
                </a:solidFill>
                <a:latin typeface="+mj-lt"/>
              </a:rPr>
              <a:t>form</a:t>
            </a:r>
            <a:r>
              <a:rPr lang="hu-HU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hu-HU" b="1" dirty="0" err="1" smtClean="0">
                <a:solidFill>
                  <a:schemeClr val="bg1"/>
                </a:solidFill>
                <a:latin typeface="+mj-lt"/>
              </a:rPr>
              <a:t>fails</a:t>
            </a:r>
            <a:r>
              <a:rPr lang="hu-HU" b="1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hu-HU" dirty="0">
                <a:solidFill>
                  <a:schemeClr val="bg1"/>
                </a:solidFill>
                <a:latin typeface="+mj-lt"/>
              </a:rPr>
              <a:t> </a:t>
            </a:r>
            <a:r>
              <a:rPr lang="hu-HU" dirty="0" smtClean="0">
                <a:solidFill>
                  <a:schemeClr val="bg1"/>
                </a:solidFill>
                <a:latin typeface="+mj-lt"/>
              </a:rPr>
              <a:t>     (</a:t>
            </a:r>
            <a:r>
              <a:rPr lang="hu-HU" dirty="0" err="1" smtClean="0">
                <a:solidFill>
                  <a:schemeClr val="bg1"/>
                </a:solidFill>
                <a:latin typeface="+mj-lt"/>
              </a:rPr>
              <a:t>e.g</a:t>
            </a:r>
            <a:r>
              <a:rPr lang="hu-HU" dirty="0" smtClean="0">
                <a:solidFill>
                  <a:schemeClr val="bg1"/>
                </a:solidFill>
                <a:latin typeface="+mj-lt"/>
              </a:rPr>
              <a:t>. L3 and CMS </a:t>
            </a:r>
            <a:r>
              <a:rPr lang="hu-HU" dirty="0" err="1" smtClean="0">
                <a:solidFill>
                  <a:schemeClr val="bg1"/>
                </a:solidFill>
                <a:latin typeface="+mj-lt"/>
              </a:rPr>
              <a:t>data</a:t>
            </a:r>
            <a:r>
              <a:rPr lang="hu-HU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hu-HU" dirty="0" err="1" smtClean="0">
                <a:solidFill>
                  <a:schemeClr val="bg1"/>
                </a:solidFill>
                <a:latin typeface="+mj-lt"/>
              </a:rPr>
              <a:t>see</a:t>
            </a:r>
            <a:r>
              <a:rPr lang="hu-HU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hu-HU" dirty="0" err="1" smtClean="0">
                <a:solidFill>
                  <a:schemeClr val="bg1"/>
                </a:solidFill>
                <a:latin typeface="+mj-lt"/>
              </a:rPr>
              <a:t>also</a:t>
            </a:r>
            <a:r>
              <a:rPr lang="hu-HU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hu-HU" dirty="0" err="1" smtClean="0">
                <a:solidFill>
                  <a:schemeClr val="bg1"/>
                </a:solidFill>
                <a:latin typeface="+mj-lt"/>
              </a:rPr>
              <a:t>W.Metzger</a:t>
            </a:r>
            <a:r>
              <a:rPr lang="hu-HU" dirty="0" smtClean="0">
                <a:solidFill>
                  <a:schemeClr val="bg1"/>
                </a:solidFill>
                <a:latin typeface="+mj-lt"/>
              </a:rPr>
              <a:t>’s </a:t>
            </a:r>
            <a:r>
              <a:rPr lang="hu-HU" dirty="0" err="1" smtClean="0">
                <a:solidFill>
                  <a:schemeClr val="bg1"/>
                </a:solidFill>
                <a:latin typeface="+mj-lt"/>
              </a:rPr>
              <a:t>talk</a:t>
            </a:r>
            <a:r>
              <a:rPr lang="hu-HU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6" y="1764981"/>
            <a:ext cx="6605588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9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utoUpdateAnimBg="0"/>
      <p:bldP spid="14" grpId="0" build="p" autoUpdateAnimBg="0"/>
      <p:bldP spid="1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Core-halo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picture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resonances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FSI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Téglalap 5"/>
          <p:cNvSpPr/>
          <p:nvPr/>
        </p:nvSpPr>
        <p:spPr>
          <a:xfrm>
            <a:off x="323528" y="762957"/>
            <a:ext cx="864096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PTSans-Caption"/>
              </a:rPr>
              <a:t>Final state interactions distort the simple Bose-Einstein picture</a:t>
            </a:r>
          </a:p>
          <a:p>
            <a:r>
              <a:rPr lang="hu-HU" dirty="0" smtClean="0">
                <a:solidFill>
                  <a:schemeClr val="bg1"/>
                </a:solidFill>
                <a:latin typeface="PTSans-Caption"/>
              </a:rPr>
              <a:t>	</a:t>
            </a:r>
            <a:r>
              <a:rPr lang="en-US" dirty="0" smtClean="0">
                <a:solidFill>
                  <a:schemeClr val="bg1"/>
                </a:solidFill>
                <a:latin typeface="PTSans-Caption"/>
              </a:rPr>
              <a:t>identical </a:t>
            </a:r>
            <a:r>
              <a:rPr lang="en-US" dirty="0">
                <a:solidFill>
                  <a:schemeClr val="bg1"/>
                </a:solidFill>
                <a:latin typeface="PTSans-Caption"/>
              </a:rPr>
              <a:t>charged </a:t>
            </a:r>
            <a:r>
              <a:rPr lang="en-US" dirty="0" err="1">
                <a:solidFill>
                  <a:schemeClr val="bg1"/>
                </a:solidFill>
                <a:latin typeface="PTSans-Caption"/>
              </a:rPr>
              <a:t>pions</a:t>
            </a:r>
            <a:r>
              <a:rPr lang="en-US" dirty="0">
                <a:solidFill>
                  <a:schemeClr val="bg1"/>
                </a:solidFill>
                <a:latin typeface="PTSans-Caption"/>
              </a:rPr>
              <a:t> - Coulomb interaction</a:t>
            </a:r>
          </a:p>
          <a:p>
            <a:r>
              <a:rPr lang="hu-HU" sz="1600" dirty="0" smtClean="0">
                <a:solidFill>
                  <a:schemeClr val="bg1"/>
                </a:solidFill>
                <a:latin typeface="PTSans-Caption"/>
              </a:rPr>
              <a:t>	</a:t>
            </a:r>
            <a:r>
              <a:rPr lang="en-US" sz="1600" dirty="0" smtClean="0">
                <a:solidFill>
                  <a:schemeClr val="bg1"/>
                </a:solidFill>
                <a:latin typeface="PTSans-Caption"/>
              </a:rPr>
              <a:t>different </a:t>
            </a:r>
            <a:r>
              <a:rPr lang="en-US" sz="1600" dirty="0">
                <a:solidFill>
                  <a:schemeClr val="bg1"/>
                </a:solidFill>
                <a:latin typeface="PTSans-Caption"/>
              </a:rPr>
              <a:t>methods of handling, an usual practice: Coulomb-correction</a:t>
            </a:r>
          </a:p>
          <a:p>
            <a:r>
              <a:rPr lang="hu-HU" sz="1600" dirty="0" smtClean="0">
                <a:solidFill>
                  <a:schemeClr val="bg1"/>
                </a:solidFill>
                <a:latin typeface="F75"/>
              </a:rPr>
              <a:t>	</a:t>
            </a:r>
            <a:r>
              <a:rPr lang="en-US" sz="2000" dirty="0" smtClean="0">
                <a:solidFill>
                  <a:schemeClr val="bg1"/>
                </a:solidFill>
                <a:latin typeface="F75"/>
              </a:rPr>
              <a:t>C</a:t>
            </a:r>
            <a:r>
              <a:rPr lang="hu-HU" sz="900" dirty="0" smtClean="0">
                <a:solidFill>
                  <a:schemeClr val="bg1"/>
                </a:solidFill>
                <a:latin typeface="F65"/>
              </a:rPr>
              <a:t>BE</a:t>
            </a:r>
            <a:r>
              <a:rPr lang="en-US" sz="2000" dirty="0" smtClean="0">
                <a:solidFill>
                  <a:schemeClr val="bg1"/>
                </a:solidFill>
                <a:latin typeface="CMR8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F75"/>
              </a:rPr>
              <a:t>q</a:t>
            </a:r>
            <a:r>
              <a:rPr lang="en-US" sz="2000" dirty="0">
                <a:solidFill>
                  <a:schemeClr val="bg1"/>
                </a:solidFill>
                <a:latin typeface="CMR8"/>
              </a:rPr>
              <a:t>) = </a:t>
            </a:r>
            <a:r>
              <a:rPr lang="en-US" sz="2000" dirty="0">
                <a:solidFill>
                  <a:schemeClr val="bg1"/>
                </a:solidFill>
                <a:latin typeface="F75"/>
              </a:rPr>
              <a:t>K</a:t>
            </a:r>
            <a:r>
              <a:rPr lang="en-US" sz="2000" dirty="0">
                <a:solidFill>
                  <a:schemeClr val="bg1"/>
                </a:solidFill>
                <a:latin typeface="CMR8"/>
              </a:rPr>
              <a:t>(</a:t>
            </a:r>
            <a:r>
              <a:rPr lang="en-US" sz="2000" dirty="0">
                <a:solidFill>
                  <a:schemeClr val="bg1"/>
                </a:solidFill>
                <a:latin typeface="F75"/>
              </a:rPr>
              <a:t>q</a:t>
            </a:r>
            <a:r>
              <a:rPr lang="en-US" sz="2000" dirty="0">
                <a:solidFill>
                  <a:schemeClr val="bg1"/>
                </a:solidFill>
                <a:latin typeface="CMR8"/>
              </a:rPr>
              <a:t>) </a:t>
            </a:r>
            <a:r>
              <a:rPr lang="en-US" sz="2000" dirty="0">
                <a:solidFill>
                  <a:schemeClr val="bg1"/>
                </a:solidFill>
                <a:latin typeface="CMSY8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F75"/>
              </a:rPr>
              <a:t>C</a:t>
            </a:r>
            <a:r>
              <a:rPr lang="en-US" sz="900" i="1" dirty="0" err="1">
                <a:solidFill>
                  <a:schemeClr val="bg1"/>
                </a:solidFill>
                <a:latin typeface="F65"/>
              </a:rPr>
              <a:t>measured</a:t>
            </a:r>
            <a:r>
              <a:rPr lang="en-US" sz="2000" dirty="0">
                <a:solidFill>
                  <a:schemeClr val="bg1"/>
                </a:solidFill>
                <a:latin typeface="CMR8"/>
              </a:rPr>
              <a:t>(</a:t>
            </a:r>
            <a:r>
              <a:rPr lang="en-US" sz="2000" dirty="0">
                <a:solidFill>
                  <a:schemeClr val="bg1"/>
                </a:solidFill>
                <a:latin typeface="F75"/>
              </a:rPr>
              <a:t>q</a:t>
            </a:r>
            <a:r>
              <a:rPr lang="en-US" sz="2000" dirty="0" smtClean="0">
                <a:solidFill>
                  <a:schemeClr val="bg1"/>
                </a:solidFill>
                <a:latin typeface="CMR8"/>
              </a:rPr>
              <a:t>)</a:t>
            </a:r>
            <a:endParaRPr lang="en-US" sz="2000" dirty="0">
              <a:solidFill>
                <a:schemeClr val="bg1"/>
              </a:solidFill>
              <a:latin typeface="CMR8"/>
            </a:endParaRPr>
          </a:p>
          <a:p>
            <a:r>
              <a:rPr lang="hu-HU" sz="1600" dirty="0" smtClean="0">
                <a:solidFill>
                  <a:schemeClr val="bg1"/>
                </a:solidFill>
                <a:latin typeface="PTSans-Caption"/>
              </a:rPr>
              <a:t>	</a:t>
            </a:r>
            <a:r>
              <a:rPr lang="en-US" sz="1600" dirty="0" smtClean="0">
                <a:solidFill>
                  <a:schemeClr val="bg1"/>
                </a:solidFill>
                <a:latin typeface="PTSans-Caption"/>
              </a:rPr>
              <a:t>An </a:t>
            </a:r>
            <a:r>
              <a:rPr lang="en-US" sz="1600" dirty="0">
                <a:solidFill>
                  <a:schemeClr val="bg1"/>
                </a:solidFill>
                <a:latin typeface="PTSans-Caption"/>
              </a:rPr>
              <a:t>other possibility to fit with the effect incorporated in the fitted </a:t>
            </a:r>
            <a:r>
              <a:rPr lang="en-US" sz="1600" dirty="0" err="1">
                <a:solidFill>
                  <a:schemeClr val="bg1"/>
                </a:solidFill>
                <a:latin typeface="PTSans-Caption"/>
              </a:rPr>
              <a:t>func</a:t>
            </a:r>
            <a:r>
              <a:rPr lang="en-US" sz="1600" dirty="0" smtClean="0">
                <a:solidFill>
                  <a:schemeClr val="bg1"/>
                </a:solidFill>
                <a:latin typeface="PTSans-Caption"/>
              </a:rPr>
              <a:t>.</a:t>
            </a:r>
            <a:endParaRPr lang="hu-HU" sz="2000" dirty="0" smtClean="0">
              <a:solidFill>
                <a:schemeClr val="bg1"/>
              </a:solidFill>
              <a:latin typeface="PTSans-Caption"/>
            </a:endParaRPr>
          </a:p>
          <a:p>
            <a:r>
              <a:rPr lang="hu-HU" sz="2000" dirty="0">
                <a:solidFill>
                  <a:schemeClr val="bg1"/>
                </a:solidFill>
                <a:latin typeface="PTSans-Caption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PTSans-Caption"/>
              </a:rPr>
              <a:t>ions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from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long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lived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resonances</a:t>
            </a:r>
            <a:r>
              <a:rPr lang="en-US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PTSans-Caption"/>
              </a:rPr>
              <a:t>reduce 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BE</a:t>
            </a:r>
            <a:r>
              <a:rPr lang="en-US" sz="2000" dirty="0" smtClean="0">
                <a:solidFill>
                  <a:schemeClr val="bg1"/>
                </a:solidFill>
                <a:latin typeface="PTSans-Caption"/>
              </a:rPr>
              <a:t> correlation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s</a:t>
            </a:r>
            <a:endParaRPr lang="en-US" sz="2000" dirty="0">
              <a:solidFill>
                <a:schemeClr val="bg1"/>
              </a:solidFill>
              <a:latin typeface="PTSans-Caption"/>
            </a:endParaRPr>
          </a:p>
          <a:p>
            <a:r>
              <a:rPr lang="hu-HU" sz="2000" dirty="0" smtClean="0">
                <a:solidFill>
                  <a:schemeClr val="bg1"/>
                </a:solidFill>
                <a:latin typeface="F45"/>
              </a:rPr>
              <a:t>	</a:t>
            </a:r>
            <a:r>
              <a:rPr lang="en-US" sz="2000" dirty="0" smtClean="0">
                <a:solidFill>
                  <a:schemeClr val="bg1"/>
                </a:solidFill>
                <a:latin typeface="F45"/>
              </a:rPr>
              <a:t>S </a:t>
            </a:r>
            <a:r>
              <a:rPr lang="en-US" sz="2000" dirty="0">
                <a:solidFill>
                  <a:schemeClr val="bg1"/>
                </a:solidFill>
                <a:latin typeface="CMR10"/>
              </a:rPr>
              <a:t>= </a:t>
            </a:r>
            <a:r>
              <a:rPr lang="en-US" sz="2000" dirty="0">
                <a:solidFill>
                  <a:schemeClr val="bg1"/>
                </a:solidFill>
                <a:latin typeface="F45"/>
              </a:rPr>
              <a:t>S</a:t>
            </a:r>
            <a:r>
              <a:rPr lang="en-US" sz="700" dirty="0">
                <a:solidFill>
                  <a:schemeClr val="bg1"/>
                </a:solidFill>
                <a:latin typeface="F46"/>
              </a:rPr>
              <a:t>C </a:t>
            </a:r>
            <a:r>
              <a:rPr lang="en-US" sz="2000" dirty="0">
                <a:solidFill>
                  <a:schemeClr val="bg1"/>
                </a:solidFill>
                <a:latin typeface="CMR10"/>
              </a:rPr>
              <a:t>+ </a:t>
            </a:r>
            <a:r>
              <a:rPr lang="en-US" sz="2000" dirty="0" smtClean="0">
                <a:solidFill>
                  <a:schemeClr val="bg1"/>
                </a:solidFill>
                <a:latin typeface="F45"/>
              </a:rPr>
              <a:t>S</a:t>
            </a:r>
            <a:r>
              <a:rPr lang="en-US" sz="700" dirty="0" smtClean="0">
                <a:solidFill>
                  <a:schemeClr val="bg1"/>
                </a:solidFill>
                <a:latin typeface="F46"/>
              </a:rPr>
              <a:t>H</a:t>
            </a:r>
            <a:endParaRPr lang="hu-HU" sz="2000" dirty="0" smtClean="0">
              <a:solidFill>
                <a:schemeClr val="bg1"/>
              </a:solidFill>
              <a:latin typeface="PTSans-Caption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PTSans-Caption"/>
              </a:rPr>
              <a:t>Primordial </a:t>
            </a:r>
            <a:r>
              <a:rPr lang="en-US" sz="2000" dirty="0" err="1" smtClean="0">
                <a:solidFill>
                  <a:schemeClr val="bg1"/>
                </a:solidFill>
                <a:latin typeface="PTSans-Caption"/>
              </a:rPr>
              <a:t>pions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: </a:t>
            </a:r>
            <a:r>
              <a:rPr lang="en-US" sz="2000" dirty="0" smtClean="0">
                <a:solidFill>
                  <a:schemeClr val="bg1"/>
                </a:solidFill>
                <a:latin typeface="PTSans-Caption"/>
              </a:rPr>
              <a:t>Core </a:t>
            </a:r>
            <a:r>
              <a:rPr lang="en-US" sz="2000" dirty="0">
                <a:solidFill>
                  <a:schemeClr val="bg1"/>
                </a:solidFill>
                <a:latin typeface="CMMI10"/>
              </a:rPr>
              <a:t>&lt; </a:t>
            </a:r>
            <a:r>
              <a:rPr lang="en-US" sz="2000" dirty="0">
                <a:solidFill>
                  <a:schemeClr val="bg1"/>
                </a:solidFill>
                <a:latin typeface="PTSans-Caption"/>
              </a:rPr>
              <a:t>10 </a:t>
            </a:r>
            <a:r>
              <a:rPr lang="en-US" sz="2000" dirty="0" err="1" smtClean="0">
                <a:solidFill>
                  <a:schemeClr val="bg1"/>
                </a:solidFill>
                <a:latin typeface="PTSans-Caption"/>
              </a:rPr>
              <a:t>fm</a:t>
            </a:r>
            <a:endParaRPr lang="hu-HU" sz="2000" dirty="0" smtClean="0">
              <a:solidFill>
                <a:schemeClr val="bg1"/>
              </a:solidFill>
              <a:latin typeface="PTSans-Caption"/>
            </a:endParaRPr>
          </a:p>
          <a:p>
            <a:r>
              <a:rPr lang="hu-HU" sz="2000" dirty="0">
                <a:solidFill>
                  <a:schemeClr val="bg1"/>
                </a:solidFill>
                <a:latin typeface="PTSans-Caption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PTSans-Caption"/>
              </a:rPr>
              <a:t>ions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from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long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lived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resonances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: </a:t>
            </a:r>
            <a:r>
              <a:rPr lang="en-US" sz="2000" dirty="0" smtClean="0">
                <a:solidFill>
                  <a:schemeClr val="bg1"/>
                </a:solidFill>
                <a:latin typeface="PTSans-Caption"/>
              </a:rPr>
              <a:t>Halo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–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unresolvable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peak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at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  <a:latin typeface="PTSans-Caption"/>
              </a:rPr>
              <a:t>low</a:t>
            </a:r>
            <a:r>
              <a:rPr lang="hu-HU" sz="2000" dirty="0" smtClean="0">
                <a:solidFill>
                  <a:schemeClr val="bg1"/>
                </a:solidFill>
                <a:latin typeface="PTSans-Caption"/>
              </a:rPr>
              <a:t> q 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83" y="3501008"/>
            <a:ext cx="3705969" cy="292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490" y="3471390"/>
            <a:ext cx="4074727" cy="295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églalap 6"/>
          <p:cNvSpPr/>
          <p:nvPr/>
        </p:nvSpPr>
        <p:spPr>
          <a:xfrm>
            <a:off x="179512" y="6410157"/>
            <a:ext cx="878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  <a:latin typeface="PTSans-Caption"/>
              </a:rPr>
              <a:t>J. </a:t>
            </a:r>
            <a:r>
              <a:rPr lang="hu-HU" sz="1600" dirty="0" err="1" smtClean="0">
                <a:solidFill>
                  <a:schemeClr val="bg1"/>
                </a:solidFill>
                <a:latin typeface="PTSans-Caption"/>
              </a:rPr>
              <a:t>Bolz</a:t>
            </a:r>
            <a:r>
              <a:rPr lang="hu-HU" sz="1600" dirty="0" smtClean="0">
                <a:solidFill>
                  <a:schemeClr val="bg1"/>
                </a:solidFill>
                <a:latin typeface="PTSans-Caption"/>
              </a:rPr>
              <a:t> et </a:t>
            </a:r>
            <a:r>
              <a:rPr lang="hu-HU" sz="1600" dirty="0" err="1" smtClean="0">
                <a:solidFill>
                  <a:schemeClr val="bg1"/>
                </a:solidFill>
                <a:latin typeface="PTSans-Caption"/>
              </a:rPr>
              <a:t>al</a:t>
            </a:r>
            <a:r>
              <a:rPr lang="hu-HU" sz="1600" dirty="0" smtClean="0">
                <a:solidFill>
                  <a:schemeClr val="bg1"/>
                </a:solidFill>
                <a:latin typeface="PTSans-Caption"/>
              </a:rPr>
              <a:t>, PRD47 (1993) 3860-3870, T. </a:t>
            </a:r>
            <a:r>
              <a:rPr lang="hu-HU" sz="1600" dirty="0" err="1" smtClean="0">
                <a:solidFill>
                  <a:schemeClr val="bg1"/>
                </a:solidFill>
                <a:latin typeface="PTSans-Caption"/>
              </a:rPr>
              <a:t>Cs</a:t>
            </a:r>
            <a:r>
              <a:rPr lang="hu-HU" sz="1600" dirty="0" smtClean="0">
                <a:solidFill>
                  <a:schemeClr val="bg1"/>
                </a:solidFill>
                <a:latin typeface="PTSans-Caption"/>
              </a:rPr>
              <a:t>, B. </a:t>
            </a:r>
            <a:r>
              <a:rPr lang="hu-HU" sz="1600" dirty="0" err="1" smtClean="0">
                <a:solidFill>
                  <a:schemeClr val="bg1"/>
                </a:solidFill>
                <a:latin typeface="PTSans-Caption"/>
              </a:rPr>
              <a:t>Lörstad</a:t>
            </a:r>
            <a:r>
              <a:rPr lang="hu-HU" sz="1600" dirty="0" smtClean="0">
                <a:solidFill>
                  <a:schemeClr val="bg1"/>
                </a:solidFill>
                <a:latin typeface="PTSans-Caption"/>
              </a:rPr>
              <a:t>, J. Zimányi, Z. </a:t>
            </a:r>
            <a:r>
              <a:rPr lang="hu-HU" sz="1600" dirty="0" err="1" smtClean="0">
                <a:solidFill>
                  <a:schemeClr val="bg1"/>
                </a:solidFill>
                <a:latin typeface="PTSans-Caption"/>
              </a:rPr>
              <a:t>Phys</a:t>
            </a:r>
            <a:r>
              <a:rPr lang="hu-HU" sz="1600" dirty="0" smtClean="0">
                <a:solidFill>
                  <a:schemeClr val="bg1"/>
                </a:solidFill>
                <a:latin typeface="PTSans-Caption"/>
              </a:rPr>
              <a:t>. C71 (1996) 491</a:t>
            </a:r>
            <a:endParaRPr lang="hu-HU" sz="2000" dirty="0">
              <a:solidFill>
                <a:schemeClr val="bg1"/>
              </a:solidFill>
              <a:latin typeface="PTSans-Caption"/>
            </a:endParaRPr>
          </a:p>
        </p:txBody>
      </p:sp>
    </p:spTree>
    <p:extLst>
      <p:ext uri="{BB962C8B-B14F-4D97-AF65-F5344CB8AC3E}">
        <p14:creationId xmlns:p14="http://schemas.microsoft.com/office/powerpoint/2010/main" val="8539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Out-side-long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HBT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radii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LCMS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27563"/>
            <a:ext cx="9119009" cy="594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42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392498"/>
            <a:chOff x="0" y="0"/>
            <a:chExt cx="9144000" cy="139249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332656"/>
              <a:ext cx="9144000" cy="105984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Comparison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charged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pion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k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femtoscopy</a:t>
              </a:r>
              <a:endParaRPr lang="hu-HU" sz="24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  <a:p>
              <a:pPr marL="190440" lvl="0" indent="-190440" algn="ctr"/>
              <a:r>
                <a:rPr lang="en-US" sz="20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Phys. Rev. C92, 034914 (2015), arXiv:1504.05168</a:t>
              </a: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546"/>
            <a:ext cx="9144000" cy="5674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42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392498"/>
            <a:chOff x="0" y="0"/>
            <a:chExt cx="9144000" cy="139249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332656"/>
              <a:ext cx="9144000" cy="105984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Comparison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charged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pion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k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aon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femtoscopy</a:t>
              </a:r>
              <a:endParaRPr lang="hu-HU" sz="24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  <a:p>
              <a:pPr marL="190440" lvl="0" indent="-190440" algn="ctr"/>
              <a:r>
                <a:rPr lang="en-US" sz="20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Phys. Rev. C92, 034914 (2015), arXiv:1504.05168</a:t>
              </a: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433"/>
            <a:ext cx="9180512" cy="547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923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ktu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5141</TotalTime>
  <Words>440</Words>
  <Application>Microsoft Office PowerPoint</Application>
  <PresentationFormat>Diavetítés a képernyőre (4:3 oldalarány)</PresentationFormat>
  <Paragraphs>80</Paragraphs>
  <Slides>19</Slides>
  <Notes>19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0" baseType="lpstr">
      <vt:lpstr>Alapértelmezett</vt:lpstr>
      <vt:lpstr>Recent PHENIX Results  on Bose-Einstein Correlations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the internal structure of p</dc:title>
  <dc:subject>STAR Regional Meeting, Warsaw, November 5, 2012</dc:subject>
  <dc:creator>Csörgő.Tamás</dc:creator>
  <cp:lastModifiedBy>Csörgő.Tamás</cp:lastModifiedBy>
  <cp:revision>238</cp:revision>
  <dcterms:modified xsi:type="dcterms:W3CDTF">2016-03-31T02:21:41Z</dcterms:modified>
</cp:coreProperties>
</file>