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339" r:id="rId2"/>
    <p:sldId id="261" r:id="rId3"/>
    <p:sldId id="369" r:id="rId4"/>
    <p:sldId id="340" r:id="rId5"/>
    <p:sldId id="337" r:id="rId6"/>
    <p:sldId id="263" r:id="rId7"/>
    <p:sldId id="269" r:id="rId8"/>
    <p:sldId id="329" r:id="rId9"/>
    <p:sldId id="375" r:id="rId10"/>
    <p:sldId id="372" r:id="rId11"/>
    <p:sldId id="355" r:id="rId12"/>
    <p:sldId id="336" r:id="rId13"/>
    <p:sldId id="333" r:id="rId14"/>
    <p:sldId id="342" r:id="rId15"/>
    <p:sldId id="343" r:id="rId16"/>
    <p:sldId id="344" r:id="rId17"/>
    <p:sldId id="345" r:id="rId18"/>
    <p:sldId id="370" r:id="rId19"/>
    <p:sldId id="376" r:id="rId20"/>
    <p:sldId id="281" r:id="rId21"/>
    <p:sldId id="366" r:id="rId22"/>
  </p:sldIdLst>
  <p:sldSz cx="12801600" cy="9601200" type="A3"/>
  <p:notesSz cx="7099300" cy="10223500"/>
  <p:embeddedFontLst>
    <p:embeddedFont>
      <p:font typeface="Verdana" pitchFamily="34" charset="0"/>
      <p:regular r:id="rId24"/>
      <p:bold r:id="rId25"/>
      <p:italic r:id="rId26"/>
      <p:boldItalic r:id="rId27"/>
    </p:embeddedFont>
    <p:embeddedFont>
      <p:font typeface="Gill Sans MT" pitchFamily="34" charset="-18"/>
      <p:regular r:id="rId28"/>
      <p:bold r:id="rId29"/>
      <p:italic r:id="rId30"/>
      <p:boldItalic r:id="rId31"/>
    </p:embeddedFont>
    <p:embeddedFont>
      <p:font typeface="French Script MT" pitchFamily="66" charset="0"/>
      <p:regular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106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213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8319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44265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053315" algn="l" defTabSz="122132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663979" algn="l" defTabSz="122132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274642" algn="l" defTabSz="122132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885304" algn="l" defTabSz="122132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66FF66"/>
    <a:srgbClr val="800000"/>
    <a:srgbClr val="DD137B"/>
    <a:srgbClr val="6688AF"/>
    <a:srgbClr val="546366"/>
    <a:srgbClr val="986E3B"/>
    <a:srgbClr val="777D81"/>
    <a:srgbClr val="72706E"/>
    <a:srgbClr val="D42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92846" autoAdjust="0"/>
  </p:normalViewPr>
  <p:slideViewPr>
    <p:cSldViewPr snapToGrid="0" snapToObjects="1">
      <p:cViewPr varScale="1">
        <p:scale>
          <a:sx n="66" d="100"/>
          <a:sy n="66" d="100"/>
        </p:scale>
        <p:origin x="-1428" y="-9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notesViewPr>
    <p:cSldViewPr snapToGrid="0" snapToObjects="1">
      <p:cViewPr varScale="1">
        <p:scale>
          <a:sx n="34" d="100"/>
          <a:sy n="34" d="100"/>
        </p:scale>
        <p:origin x="-1603" y="-77"/>
      </p:cViewPr>
      <p:guideLst>
        <p:guide orient="horz" pos="3220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0B6DF8C-22A9-45C4-9FC0-43EFE121B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36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610663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1221325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831990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2442651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3053315" algn="l" defTabSz="12213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3979" algn="l" defTabSz="12213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4642" algn="l" defTabSz="12213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5304" algn="l" defTabSz="12213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60120" y="2982603"/>
            <a:ext cx="10881360" cy="205803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10663" indent="0" algn="ctr">
              <a:buNone/>
              <a:defRPr/>
            </a:lvl2pPr>
            <a:lvl3pPr marL="1221325" indent="0" algn="ctr">
              <a:buNone/>
              <a:defRPr/>
            </a:lvl3pPr>
            <a:lvl4pPr marL="1831990" indent="0" algn="ctr">
              <a:buNone/>
              <a:defRPr/>
            </a:lvl4pPr>
            <a:lvl5pPr marL="2442651" indent="0" algn="ctr">
              <a:buNone/>
              <a:defRPr/>
            </a:lvl5pPr>
            <a:lvl6pPr marL="3053315" indent="0" algn="ctr">
              <a:buNone/>
              <a:defRPr/>
            </a:lvl6pPr>
            <a:lvl7pPr marL="3663979" indent="0" algn="ctr">
              <a:buNone/>
              <a:defRPr/>
            </a:lvl7pPr>
            <a:lvl8pPr marL="4274642" indent="0" algn="ctr">
              <a:buNone/>
              <a:defRPr/>
            </a:lvl8pPr>
            <a:lvl9pPr marL="4885304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9739" y="9067802"/>
            <a:ext cx="1511751" cy="50450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17/ </a:t>
            </a:r>
            <a:fld id="{AA6D4C1E-2283-4958-8558-3A1FD7E21394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300">
                <a:solidFill>
                  <a:srgbClr val="FFFF00"/>
                </a:solidFill>
                <a:latin typeface="+mn-lt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rgbClr val="DD137B"/>
                </a:solidFill>
              </a:defRPr>
            </a:lvl3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Csörgő T.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0836910" y="9067802"/>
            <a:ext cx="1964690" cy="50450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21/</a:t>
            </a:r>
            <a:fld id="{A88297E9-B6DF-4F9B-AE2B-40D3E63FEDCA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lIns="91428" tIns="45714" rIns="91428" bIns="45714"/>
          <a:lstStyle/>
          <a:p>
            <a:fld id="{4B5ED40B-F873-4D6E-974C-4642E74546EA}" type="datetimeFigureOut">
              <a:rPr lang="hu-HU" smtClean="0"/>
              <a:t>2016.03.30.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FA58-2F6B-4E55-880A-26F7DE9357F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013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lIns="91428" tIns="45714" rIns="91428" bIns="45714"/>
          <a:lstStyle/>
          <a:p>
            <a:fld id="{4B5ED40B-F873-4D6E-974C-4642E74546EA}" type="datetimeFigureOut">
              <a:rPr lang="hu-HU" smtClean="0"/>
              <a:t>2016.03.30.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FA58-2F6B-4E55-880A-26F7DE9357F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60000">
              <a:srgbClr val="181CC7"/>
            </a:gs>
            <a:gs pos="78000">
              <a:srgbClr val="7005D4"/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6785" y="402275"/>
            <a:ext cx="10581325" cy="100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2135" tIns="61068" rIns="122135" bIns="610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Mintacím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780" y="2013585"/>
            <a:ext cx="10883583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2135" tIns="61068" rIns="122135" bIns="610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Mintaszöveg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hu-HU" dirty="0" smtClean="0"/>
          </a:p>
          <a:p>
            <a:pPr lvl="1"/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715" y="9236301"/>
            <a:ext cx="6549710" cy="33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2135" tIns="61068" rIns="122135" bIns="61068" numCol="1" anchor="t" anchorCtr="0" compatLnSpc="1">
            <a:prstTxWarp prst="textNoShape">
              <a:avLst/>
            </a:prstTxWarp>
          </a:bodyPr>
          <a:lstStyle>
            <a:lvl1pPr>
              <a:defRPr sz="17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hu-HU" smtClean="0"/>
              <a:t>T. Csörgő, Zimányi Winger School, 2013.12.5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36910" y="9236301"/>
            <a:ext cx="1964690" cy="33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2135" tIns="61068" rIns="122135" bIns="61068" numCol="1" anchor="t" anchorCtr="0" compatLnSpc="1">
            <a:prstTxWarp prst="textNoShape">
              <a:avLst/>
            </a:prstTxWarp>
          </a:bodyPr>
          <a:lstStyle>
            <a:lvl1pPr algn="r">
              <a:defRPr sz="15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BB6BD96-BCE7-4DA2-AEDF-C076ABA08B00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|</a:t>
            </a:r>
            <a:r>
              <a:rPr lang="hu-HU" smtClean="0"/>
              <a:t> 15</a:t>
            </a:r>
          </a:p>
          <a:p>
            <a:pPr>
              <a:defRPr/>
            </a:pP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300" b="1">
          <a:solidFill>
            <a:srgbClr val="FFFF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5pPr>
      <a:lvl6pPr marL="610663" algn="l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6pPr>
      <a:lvl7pPr marL="1221325" algn="l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7pPr>
      <a:lvl8pPr marL="1831990" algn="l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8pPr>
      <a:lvl9pPr marL="2442651" algn="l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Gill Sans MT" pitchFamily="34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Clr>
          <a:srgbClr val="DD137B"/>
        </a:buClr>
        <a:buNone/>
        <a:defRPr sz="2900" b="1">
          <a:solidFill>
            <a:srgbClr val="FFFF00"/>
          </a:solidFill>
          <a:latin typeface="+mn-lt"/>
          <a:ea typeface="+mn-ea"/>
          <a:cs typeface="+mn-cs"/>
        </a:defRPr>
      </a:lvl1pPr>
      <a:lvl2pPr marL="992328" indent="-381664" algn="l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2pPr>
      <a:lvl3pPr marL="1526658" indent="-305332" algn="l" rtl="0" eaLnBrk="0" fontAlgn="base" hangingPunct="0">
        <a:spcBef>
          <a:spcPct val="20000"/>
        </a:spcBef>
        <a:spcAft>
          <a:spcPct val="0"/>
        </a:spcAft>
        <a:buSzPct val="70000"/>
        <a:buChar char="•"/>
        <a:defRPr sz="2700">
          <a:solidFill>
            <a:srgbClr val="DD137B"/>
          </a:solidFill>
          <a:latin typeface="+mn-lt"/>
        </a:defRPr>
      </a:lvl3pPr>
      <a:lvl4pPr marL="2137320" indent="-305332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rgbClr val="002E63"/>
          </a:solidFill>
          <a:latin typeface="+mn-lt"/>
        </a:defRPr>
      </a:lvl4pPr>
      <a:lvl5pPr marL="2747986" indent="-305332" algn="l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rgbClr val="002E63"/>
          </a:solidFill>
          <a:latin typeface="+mn-lt"/>
        </a:defRPr>
      </a:lvl5pPr>
      <a:lvl6pPr marL="3358648" indent="-305332" algn="l" rtl="0" fontAlgn="base">
        <a:spcBef>
          <a:spcPct val="20000"/>
        </a:spcBef>
        <a:spcAft>
          <a:spcPct val="0"/>
        </a:spcAft>
        <a:buChar char="»"/>
        <a:defRPr sz="2700">
          <a:solidFill>
            <a:srgbClr val="002E63"/>
          </a:solidFill>
          <a:latin typeface="+mn-lt"/>
        </a:defRPr>
      </a:lvl6pPr>
      <a:lvl7pPr marL="3969311" indent="-305332" algn="l" rtl="0" fontAlgn="base">
        <a:spcBef>
          <a:spcPct val="20000"/>
        </a:spcBef>
        <a:spcAft>
          <a:spcPct val="0"/>
        </a:spcAft>
        <a:buChar char="»"/>
        <a:defRPr sz="2700">
          <a:solidFill>
            <a:srgbClr val="002E63"/>
          </a:solidFill>
          <a:latin typeface="+mn-lt"/>
        </a:defRPr>
      </a:lvl7pPr>
      <a:lvl8pPr marL="4579974" indent="-305332" algn="l" rtl="0" fontAlgn="base">
        <a:spcBef>
          <a:spcPct val="20000"/>
        </a:spcBef>
        <a:spcAft>
          <a:spcPct val="0"/>
        </a:spcAft>
        <a:buChar char="»"/>
        <a:defRPr sz="2700">
          <a:solidFill>
            <a:srgbClr val="002E63"/>
          </a:solidFill>
          <a:latin typeface="+mn-lt"/>
        </a:defRPr>
      </a:lvl8pPr>
      <a:lvl9pPr marL="5190637" indent="-305332" algn="l" rtl="0" fontAlgn="base">
        <a:spcBef>
          <a:spcPct val="20000"/>
        </a:spcBef>
        <a:spcAft>
          <a:spcPct val="0"/>
        </a:spcAft>
        <a:buChar char="»"/>
        <a:defRPr sz="2700">
          <a:solidFill>
            <a:srgbClr val="002E63"/>
          </a:solidFill>
          <a:latin typeface="+mn-lt"/>
        </a:defRPr>
      </a:lvl9pPr>
    </p:bodyStyle>
    <p:otherStyle>
      <a:defPPr>
        <a:defRPr lang="hu-HU"/>
      </a:defPPr>
      <a:lvl1pPr marL="0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663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325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1990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2651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3315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3979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4642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5304" algn="l" defTabSz="12213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hyperlink" Target="http://arxiv.org/abs/arXiv:1303.2798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://arxiv.org/abs/arXiv:1303.2732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13" Type="http://schemas.openxmlformats.org/officeDocument/2006/relationships/image" Target="../media/image43.jp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12" Type="http://schemas.openxmlformats.org/officeDocument/2006/relationships/image" Target="../media/image4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g"/><Relationship Id="rId5" Type="http://schemas.openxmlformats.org/officeDocument/2006/relationships/image" Target="../media/image35.jpg"/><Relationship Id="rId15" Type="http://schemas.openxmlformats.org/officeDocument/2006/relationships/image" Target="../media/image45.jpg"/><Relationship Id="rId10" Type="http://schemas.openxmlformats.org/officeDocument/2006/relationships/image" Target="../media/image40.jpg"/><Relationship Id="rId4" Type="http://schemas.openxmlformats.org/officeDocument/2006/relationships/image" Target="../media/image34.jpg"/><Relationship Id="rId9" Type="http://schemas.openxmlformats.org/officeDocument/2006/relationships/image" Target="../media/image39.jpg"/><Relationship Id="rId1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g"/><Relationship Id="rId4" Type="http://schemas.openxmlformats.org/officeDocument/2006/relationships/image" Target="../media/image3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9.jpg"/><Relationship Id="rId7" Type="http://schemas.openxmlformats.org/officeDocument/2006/relationships/image" Target="../media/image15.png"/><Relationship Id="rId12" Type="http://schemas.openxmlformats.org/officeDocument/2006/relationships/image" Target="../media/image31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11" Type="http://schemas.openxmlformats.org/officeDocument/2006/relationships/image" Target="../media/image26.png"/><Relationship Id="rId5" Type="http://schemas.openxmlformats.org/officeDocument/2006/relationships/image" Target="../media/image42.jpg"/><Relationship Id="rId10" Type="http://schemas.openxmlformats.org/officeDocument/2006/relationships/image" Target="../media/image3.png"/><Relationship Id="rId4" Type="http://schemas.openxmlformats.org/officeDocument/2006/relationships/image" Target="../media/image41.jp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303.2798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xiv.org/abs/arXiv:1303.2732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tya-jatek.hu/reszecskes_kartyajatek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hyperlink" Target="http://jatekbolt.logiko-p.hu/product_info.php/cPath/45/products_id/83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lu.com/product/file-download/r%C3%A9szecsk%C3%A9s-k%C3%A1rtyaj%C3%A1t%C3%A9k/13648016?productTrackingContext=product_view/more_by_author/right/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3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31.png"/><Relationship Id="rId5" Type="http://schemas.openxmlformats.org/officeDocument/2006/relationships/image" Target="../media/image15.png"/><Relationship Id="rId10" Type="http://schemas.openxmlformats.org/officeDocument/2006/relationships/image" Target="../media/image26.png"/><Relationship Id="rId4" Type="http://schemas.openxmlformats.org/officeDocument/2006/relationships/image" Target="../media/image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13" Type="http://schemas.openxmlformats.org/officeDocument/2006/relationships/image" Target="../media/image42.jp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1.jp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11" Type="http://schemas.openxmlformats.org/officeDocument/2006/relationships/image" Target="../media/image40.jpg"/><Relationship Id="rId5" Type="http://schemas.openxmlformats.org/officeDocument/2006/relationships/image" Target="../media/image34.jpg"/><Relationship Id="rId15" Type="http://schemas.openxmlformats.org/officeDocument/2006/relationships/image" Target="../media/image44.jpg"/><Relationship Id="rId10" Type="http://schemas.openxmlformats.org/officeDocument/2006/relationships/image" Target="../media/image39.jpg"/><Relationship Id="rId4" Type="http://schemas.openxmlformats.org/officeDocument/2006/relationships/image" Target="../media/image33.jpg"/><Relationship Id="rId9" Type="http://schemas.openxmlformats.org/officeDocument/2006/relationships/image" Target="../media/image38.jpg"/><Relationship Id="rId14" Type="http://schemas.openxmlformats.org/officeDocument/2006/relationships/image" Target="../media/image4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cdsweb.cern.ch/record/1459495/files/run203602_evt82614360_VP1DetailID_2.gif?subformat=icon-6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47" y="4800600"/>
            <a:ext cx="5523041" cy="443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9" descr="mu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43766">
            <a:off x="10716393" y="1005152"/>
            <a:ext cx="1515745" cy="22736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9" name="Picture 6" descr="au_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7789">
            <a:off x="7699824" y="1027241"/>
            <a:ext cx="1515745" cy="2273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80" name="Picture 10" descr="muon antineutrin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28722">
            <a:off x="10693281" y="2932437"/>
            <a:ext cx="1515745" cy="22736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81" name="Picture 7" descr="d_blu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23396">
            <a:off x="8993601" y="2040236"/>
            <a:ext cx="1536801" cy="2273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 descr="&amp;lt;strong&amp;gt;Figure 1.&amp;lt;/strong&amp;gt; Event recorded with the CMS detector in 2012 at a proton-proton centre-of-mass energy of 8 TeV.  The event shows characteristics expected from the decay of the SM Higgs boson to a pair of photons (dashed yellow lines and green towers). The event could also be due to known standard model background processes.&amp;lt;br /&amp;gt;&amp;lt;a href=&amp;quot;https://cdsweb.cern.ch/record/1459459/&amp;quot;&amp;gt;DOWNLOAD high-resolution images&amp;lt;/a&amp;g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38" y="4800600"/>
            <a:ext cx="6358096" cy="443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71798" y="2007205"/>
            <a:ext cx="8313994" cy="2745353"/>
          </a:xfrm>
          <a:prstGeom prst="rect">
            <a:avLst/>
          </a:prstGeom>
          <a:noFill/>
        </p:spPr>
        <p:txBody>
          <a:bodyPr wrap="square" lIns="128001" tIns="64001" rIns="128001" bIns="64001">
            <a:spAutoFit/>
          </a:bodyPr>
          <a:lstStyle/>
          <a:p>
            <a:pPr>
              <a:defRPr/>
            </a:pPr>
            <a:r>
              <a:rPr lang="hu-HU" sz="3400" dirty="0">
                <a:latin typeface="Arial" pitchFamily="34" charset="0"/>
                <a:cs typeface="Arial" pitchFamily="34" charset="0"/>
              </a:rPr>
              <a:t>T. 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Csörgő</a:t>
            </a:r>
            <a:r>
              <a:rPr lang="hu-HU" sz="3400" baseline="30000" dirty="0" smtClean="0">
                <a:latin typeface="Arial" pitchFamily="34" charset="0"/>
                <a:cs typeface="Arial" pitchFamily="34" charset="0"/>
              </a:rPr>
              <a:t>1,2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, T. Novák</a:t>
            </a:r>
            <a:r>
              <a:rPr lang="hu-HU" sz="3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, A. Sveiczer</a:t>
            </a:r>
            <a:r>
              <a:rPr lang="hu-HU" sz="3400" baseline="30000" dirty="0" smtClean="0">
                <a:latin typeface="Arial" pitchFamily="34" charset="0"/>
                <a:cs typeface="Arial" pitchFamily="34" charset="0"/>
              </a:rPr>
              <a:t>3</a:t>
            </a:r>
          </a:p>
          <a:p>
            <a:pPr>
              <a:defRPr/>
            </a:pPr>
            <a:r>
              <a:rPr lang="hu-HU" sz="3400" dirty="0" smtClean="0">
                <a:latin typeface="Arial" pitchFamily="34" charset="0"/>
                <a:cs typeface="Arial" pitchFamily="34" charset="0"/>
              </a:rPr>
              <a:t>Wigner RCP, KRF and ELTE</a:t>
            </a:r>
            <a:endParaRPr lang="hu-HU" sz="34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  <a:hlinkClick r:id="rId9"/>
            </a:endParaRPr>
          </a:p>
          <a:p>
            <a:pPr>
              <a:defRPr/>
            </a:pPr>
            <a:r>
              <a:rPr lang="hu-HU" sz="3400" dirty="0" err="1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  <a:hlinkClick r:id="rId9"/>
              </a:rPr>
              <a:t>arXiv</a:t>
            </a:r>
            <a:r>
              <a:rPr lang="hu-HU" sz="34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  <a:hlinkClick r:id="rId9"/>
              </a:rPr>
              <a:t>:1303.2732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3400" dirty="0">
                <a:latin typeface="Arial" pitchFamily="34" charset="0"/>
                <a:cs typeface="Arial" pitchFamily="34" charset="0"/>
              </a:rPr>
              <a:t>[</a:t>
            </a:r>
            <a:r>
              <a:rPr lang="hu-HU" sz="3400" dirty="0" err="1">
                <a:latin typeface="Arial" pitchFamily="34" charset="0"/>
                <a:cs typeface="Arial" pitchFamily="34" charset="0"/>
              </a:rPr>
              <a:t>physics.pop-ph</a:t>
            </a:r>
            <a:r>
              <a:rPr lang="hu-HU" sz="3400" dirty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defRPr/>
            </a:pPr>
            <a:r>
              <a:rPr lang="hu-HU" sz="3400" dirty="0" err="1">
                <a:latin typeface="Arial" pitchFamily="34" charset="0"/>
                <a:cs typeface="Arial" pitchFamily="34" charset="0"/>
                <a:hlinkClick r:id="rId10"/>
              </a:rPr>
              <a:t>arXiv</a:t>
            </a:r>
            <a:r>
              <a:rPr lang="hu-HU" sz="3400" dirty="0">
                <a:latin typeface="Arial" pitchFamily="34" charset="0"/>
                <a:cs typeface="Arial" pitchFamily="34" charset="0"/>
                <a:hlinkClick r:id="rId10"/>
              </a:rPr>
              <a:t>:1303.2798</a:t>
            </a:r>
            <a:r>
              <a:rPr lang="hu-HU" sz="3400" dirty="0">
                <a:latin typeface="Arial" pitchFamily="34" charset="0"/>
                <a:cs typeface="Arial" pitchFamily="34" charset="0"/>
              </a:rPr>
              <a:t> [</a:t>
            </a:r>
            <a:r>
              <a:rPr lang="hu-HU" sz="3400" dirty="0" err="1">
                <a:latin typeface="Arial" pitchFamily="34" charset="0"/>
                <a:cs typeface="Arial" pitchFamily="34" charset="0"/>
              </a:rPr>
              <a:t>physics.pop-ph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defRPr/>
            </a:pPr>
            <a:r>
              <a:rPr lang="hu-HU" sz="34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hu-HU" sz="3400" dirty="0" err="1" smtClean="0">
                <a:latin typeface="Arial" pitchFamily="34" charset="0"/>
                <a:cs typeface="Arial" pitchFamily="34" charset="0"/>
              </a:rPr>
              <a:t>manuscript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340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hu-HU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3400" dirty="0" err="1" smtClean="0">
                <a:latin typeface="Arial" pitchFamily="34" charset="0"/>
                <a:cs typeface="Arial" pitchFamily="34" charset="0"/>
              </a:rPr>
              <a:t>preparation</a:t>
            </a:r>
            <a:endParaRPr lang="hu-HU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8"/>
          <p:cNvSpPr txBox="1">
            <a:spLocks noChangeArrowheads="1"/>
          </p:cNvSpPr>
          <p:nvPr/>
        </p:nvSpPr>
        <p:spPr bwMode="auto">
          <a:xfrm>
            <a:off x="0" y="201320"/>
            <a:ext cx="12801600" cy="15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8001" tIns="64001" rIns="128001" bIns="64001" anchor="ctr"/>
          <a:lstStyle/>
          <a:p>
            <a:pPr>
              <a:defRPr/>
            </a:pPr>
            <a:r>
              <a:rPr lang="hu-HU" sz="4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HIGGS BOSON, MADE </a:t>
            </a:r>
            <a:r>
              <a:rPr lang="hu-HU" sz="4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AT </a:t>
            </a:r>
            <a:r>
              <a:rPr lang="hu-HU" sz="4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HOME</a:t>
            </a:r>
          </a:p>
          <a:p>
            <a:pPr>
              <a:defRPr/>
            </a:pPr>
            <a:r>
              <a:rPr lang="hu-HU" sz="4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&amp; </a:t>
            </a:r>
            <a:r>
              <a:rPr lang="hu-HU" sz="48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Particle</a:t>
            </a:r>
            <a:r>
              <a:rPr lang="hu-HU" sz="4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48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Hits</a:t>
            </a:r>
            <a:r>
              <a:rPr lang="hu-HU" sz="4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4736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6624" y="130098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 </a:t>
            </a:r>
            <a:r>
              <a:rPr lang="hu-H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 WITH PHENIX</a:t>
            </a:r>
            <a:r>
              <a:rPr lang="hu-HU" sz="41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u-HU" sz="41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MAHJONGG STYLE, PLAYFULLY</a:t>
            </a:r>
          </a:p>
        </p:txBody>
      </p:sp>
      <p:sp>
        <p:nvSpPr>
          <p:cNvPr id="4" name="Téglalap 3"/>
          <p:cNvSpPr/>
          <p:nvPr/>
        </p:nvSpPr>
        <p:spPr>
          <a:xfrm>
            <a:off x="1504541" y="248194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Téglalap 4"/>
          <p:cNvSpPr/>
          <p:nvPr/>
        </p:nvSpPr>
        <p:spPr>
          <a:xfrm>
            <a:off x="141949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églalap 5"/>
          <p:cNvSpPr/>
          <p:nvPr/>
        </p:nvSpPr>
        <p:spPr>
          <a:xfrm>
            <a:off x="150507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Téglalap 6"/>
          <p:cNvSpPr/>
          <p:nvPr/>
        </p:nvSpPr>
        <p:spPr>
          <a:xfrm>
            <a:off x="2896792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églalap 7"/>
          <p:cNvSpPr/>
          <p:nvPr/>
        </p:nvSpPr>
        <p:spPr>
          <a:xfrm>
            <a:off x="141949" y="752250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Téglalap 8"/>
          <p:cNvSpPr/>
          <p:nvPr/>
        </p:nvSpPr>
        <p:spPr>
          <a:xfrm>
            <a:off x="4308147" y="4498166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églalap 9"/>
          <p:cNvSpPr/>
          <p:nvPr/>
        </p:nvSpPr>
        <p:spPr>
          <a:xfrm>
            <a:off x="150507" y="147383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515092" y="4498166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534200" y="651439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3" name="Téglalap 12"/>
          <p:cNvSpPr/>
          <p:nvPr/>
        </p:nvSpPr>
        <p:spPr>
          <a:xfrm>
            <a:off x="2907341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" name="Téglalap 13"/>
          <p:cNvSpPr/>
          <p:nvPr/>
        </p:nvSpPr>
        <p:spPr>
          <a:xfrm>
            <a:off x="5700397" y="3590867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" name="Téglalap 14"/>
          <p:cNvSpPr/>
          <p:nvPr/>
        </p:nvSpPr>
        <p:spPr>
          <a:xfrm>
            <a:off x="5695121" y="5549768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Téglalap 15"/>
          <p:cNvSpPr/>
          <p:nvPr/>
        </p:nvSpPr>
        <p:spPr>
          <a:xfrm>
            <a:off x="7111755" y="4498166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" name="Téglalap 16"/>
          <p:cNvSpPr/>
          <p:nvPr/>
        </p:nvSpPr>
        <p:spPr>
          <a:xfrm>
            <a:off x="8504004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églalap 17"/>
          <p:cNvSpPr/>
          <p:nvPr/>
        </p:nvSpPr>
        <p:spPr>
          <a:xfrm>
            <a:off x="9934467" y="248194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églalap 18"/>
          <p:cNvSpPr/>
          <p:nvPr/>
        </p:nvSpPr>
        <p:spPr>
          <a:xfrm>
            <a:off x="11345825" y="147383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Téglalap 19"/>
          <p:cNvSpPr/>
          <p:nvPr/>
        </p:nvSpPr>
        <p:spPr>
          <a:xfrm>
            <a:off x="8517836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Téglalap 20"/>
          <p:cNvSpPr/>
          <p:nvPr/>
        </p:nvSpPr>
        <p:spPr>
          <a:xfrm>
            <a:off x="9929192" y="4498166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Téglalap 21"/>
          <p:cNvSpPr/>
          <p:nvPr/>
        </p:nvSpPr>
        <p:spPr>
          <a:xfrm>
            <a:off x="9929192" y="651439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Téglalap 22"/>
          <p:cNvSpPr/>
          <p:nvPr/>
        </p:nvSpPr>
        <p:spPr>
          <a:xfrm>
            <a:off x="11340550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Téglalap 23"/>
          <p:cNvSpPr/>
          <p:nvPr/>
        </p:nvSpPr>
        <p:spPr>
          <a:xfrm>
            <a:off x="11340550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églalap 24"/>
          <p:cNvSpPr/>
          <p:nvPr/>
        </p:nvSpPr>
        <p:spPr>
          <a:xfrm>
            <a:off x="11340550" y="752250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Szövegdoboz 25"/>
          <p:cNvSpPr txBox="1"/>
          <p:nvPr/>
        </p:nvSpPr>
        <p:spPr>
          <a:xfrm>
            <a:off x="4586198" y="8920851"/>
            <a:ext cx="2407503" cy="400328"/>
          </a:xfrm>
          <a:prstGeom prst="rect">
            <a:avLst/>
          </a:prstGeom>
          <a:noFill/>
        </p:spPr>
        <p:txBody>
          <a:bodyPr wrap="none" lIns="122135" tIns="61068" rIns="122135" bIns="61068" rtlCol="0">
            <a:spAutoFit/>
          </a:bodyPr>
          <a:lstStyle/>
          <a:p>
            <a:r>
              <a:rPr lang="hu-HU" b="1" smtClean="0">
                <a:solidFill>
                  <a:schemeClr val="accent2">
                    <a:lumMod val="75000"/>
                  </a:schemeClr>
                </a:solidFill>
              </a:rPr>
              <a:t>PHENIX: 22 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</a:rPr>
              <a:t>x 3 = 66</a:t>
            </a:r>
            <a:endParaRPr lang="hu-H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" name="Kép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66" y="4584776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" name="Kép 27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880" y="4584776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9" name="Kép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849" y="3576465"/>
            <a:ext cx="1245600" cy="16991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" name="Kép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830" y="5520680"/>
            <a:ext cx="1245600" cy="18143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1" name="Kép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771" y="5592888"/>
            <a:ext cx="1254099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" name="Kép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067" y="3648473"/>
            <a:ext cx="1240798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3" name="Kép 32"/>
          <p:cNvPicPr preferRelativeResize="0"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467" y="2496547"/>
            <a:ext cx="122981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4" name="Kép 33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34" y="3490054"/>
            <a:ext cx="1245600" cy="18047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5" name="Kép 34"/>
          <p:cNvPicPr preferRelativeResize="0"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35" y="5534535"/>
            <a:ext cx="1245600" cy="18063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6" name="Kép 35"/>
          <p:cNvPicPr preferRelativeResize="0"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728" y="4613620"/>
            <a:ext cx="1245600" cy="16991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7" name="Kép 36"/>
          <p:cNvPicPr preferRelativeResize="0"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40" y="6585163"/>
            <a:ext cx="12456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8" name="Kép 37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422" y="7612279"/>
            <a:ext cx="1245600" cy="18047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9" name="Kép 38"/>
          <p:cNvPicPr preferRelativeResize="0"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84" y="5542448"/>
            <a:ext cx="1245600" cy="17794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0" name="Kép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2" y="1473832"/>
            <a:ext cx="122981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" name="Kép 40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9" y="3508352"/>
            <a:ext cx="1260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2" name="Kép 41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18" y="2590054"/>
            <a:ext cx="1260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3" name="Kép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5" y="7522502"/>
            <a:ext cx="1241222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4" name="Kép 43"/>
          <p:cNvPicPr preferRelativeResize="0"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56" y="6554700"/>
            <a:ext cx="1296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5" name="Kép 4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38" y="5592688"/>
            <a:ext cx="1221107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6" name="Kép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00" y="4527666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7" name="Kép 46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133" y="3530672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8" name="Kép 47"/>
          <p:cNvPicPr preferRelativeResize="0"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51" y="1534112"/>
            <a:ext cx="1245600" cy="18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0" name="Kép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338" y="1570385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2" name="Kép 51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40" y="4563191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1" name="Szövegdoboz 50"/>
          <p:cNvSpPr txBox="1"/>
          <p:nvPr/>
        </p:nvSpPr>
        <p:spPr>
          <a:xfrm>
            <a:off x="4360455" y="7800670"/>
            <a:ext cx="4087565" cy="615828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none" lIns="122135" tIns="61068" rIns="122135" bIns="61068" rtlCol="0">
            <a:spAutoFit/>
          </a:bodyPr>
          <a:lstStyle/>
          <a:p>
            <a:r>
              <a:rPr lang="hu-HU" sz="3200" b="1">
                <a:solidFill>
                  <a:schemeClr val="bg1"/>
                </a:solidFill>
              </a:rPr>
              <a:t>PHENIX: 22 </a:t>
            </a:r>
            <a:r>
              <a:rPr lang="hu-HU" sz="3200" b="1" dirty="0">
                <a:solidFill>
                  <a:schemeClr val="bg1"/>
                </a:solidFill>
              </a:rPr>
              <a:t>x 3 = 66</a:t>
            </a:r>
          </a:p>
        </p:txBody>
      </p:sp>
      <p:sp>
        <p:nvSpPr>
          <p:cNvPr id="53" name="Szövegdoboz 52"/>
          <p:cNvSpPr txBox="1"/>
          <p:nvPr/>
        </p:nvSpPr>
        <p:spPr>
          <a:xfrm>
            <a:off x="4276015" y="2501826"/>
            <a:ext cx="4228515" cy="615771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none" lIns="122135" tIns="61068" rIns="122135" bIns="61068" rtlCol="0">
            <a:spAutoFit/>
          </a:bodyPr>
          <a:lstStyle/>
          <a:p>
            <a:r>
              <a:rPr lang="hu-HU" sz="3200" b="1" smtClean="0">
                <a:solidFill>
                  <a:schemeClr val="bg1"/>
                </a:solidFill>
              </a:rPr>
              <a:t>www.phenix.bnl.gov</a:t>
            </a:r>
            <a:endParaRPr lang="hu-H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44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3952528" y="1056184"/>
            <a:ext cx="8799483" cy="3868751"/>
          </a:xfrm>
          <a:prstGeom prst="rect">
            <a:avLst/>
          </a:prstGeom>
          <a:noFill/>
        </p:spPr>
        <p:txBody>
          <a:bodyPr wrap="square" lIns="128016" tIns="64008" rIns="128016" bIns="64008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800" b="1" smtClean="0">
                <a:latin typeface="+mn-lt"/>
              </a:rPr>
              <a:t>Discovery in 2012-2013 by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800" b="1" smtClean="0">
                <a:latin typeface="+mn-lt"/>
              </a:rPr>
              <a:t>ATLAS and CMS at LHC, CERN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800" b="1" smtClean="0">
                <a:latin typeface="+mn-lt"/>
              </a:rPr>
              <a:t>PUBLICITY ALL OVER THE WORLD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800" b="1" smtClean="0">
                <a:latin typeface="+mn-lt"/>
              </a:rPr>
              <a:t>2013 Nobel Prize in Physics to 2 theorists,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800" b="1" smtClean="0">
                <a:latin typeface="+mn-lt"/>
              </a:rPr>
              <a:t>Peter Higgs and Francois Englert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endParaRPr lang="hu-H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38337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200" smtClean="0"/>
              <a:t>HIGGS BOSON </a:t>
            </a:r>
            <a:r>
              <a:rPr lang="hu-HU" sz="4200" dirty="0"/>
              <a:t>- EXPERIMENTALLY</a:t>
            </a:r>
          </a:p>
        </p:txBody>
      </p:sp>
      <p:sp>
        <p:nvSpPr>
          <p:cNvPr id="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52715" y="9067801"/>
            <a:ext cx="6549708" cy="504508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T. Csörgő</a:t>
            </a:r>
            <a:endParaRPr lang="en-US" dirty="0"/>
          </a:p>
        </p:txBody>
      </p:sp>
      <p:sp>
        <p:nvSpPr>
          <p:cNvPr id="8" name="Dia számának helye 4"/>
          <p:cNvSpPr txBox="1">
            <a:spLocks/>
          </p:cNvSpPr>
          <p:nvPr/>
        </p:nvSpPr>
        <p:spPr bwMode="auto">
          <a:xfrm>
            <a:off x="11642983" y="9067801"/>
            <a:ext cx="1109028" cy="50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78D3027-A420-47DC-9763-CE3438DC92A1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 |</a:t>
            </a:r>
            <a:r>
              <a:rPr lang="hu-HU" dirty="0" smtClean="0"/>
              <a:t> 17</a:t>
            </a:r>
            <a:endParaRPr lang="en-US" dirty="0"/>
          </a:p>
        </p:txBody>
      </p:sp>
      <p:pic>
        <p:nvPicPr>
          <p:cNvPr id="12" name="Picture 10" descr="http://cdsweb.cern.ch/record/1459495/files/run203602_evt82614360_VP1DetailID_2.gif?subformat=icon-6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20" y="4613379"/>
            <a:ext cx="5523041" cy="443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&amp;lt;strong&amp;gt;Figure 1.&amp;lt;/strong&amp;gt; Event recorded with the CMS detector in 2012 at a proton-proton centre-of-mass energy of 8 TeV.  The event shows characteristics expected from the decay of the SM Higgs boson to a pair of photons (dashed yellow lines and green towers). The event could also be due to known standard model background processes.&amp;lt;br /&amp;gt;&amp;lt;a href=&amp;quot;https://cdsweb.cern.ch/record/1459459/&amp;quot;&amp;gt;DOWNLOAD high-resolution images&amp;lt;/a&amp;g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768" y="4613379"/>
            <a:ext cx="6358096" cy="443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3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7801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200" dirty="0"/>
              <a:t>ATLAS @ LHC, MAHJONGG STYLE</a:t>
            </a:r>
          </a:p>
        </p:txBody>
      </p:sp>
      <p:pic>
        <p:nvPicPr>
          <p:cNvPr id="1026" name="Picture 2" descr="http://upload.wikimedia.org/wikipedia/commons/0/04/ATLAS_Draw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5" y="1876538"/>
            <a:ext cx="12231668" cy="658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églalap 1"/>
          <p:cNvSpPr/>
          <p:nvPr/>
        </p:nvSpPr>
        <p:spPr>
          <a:xfrm>
            <a:off x="1108997" y="2078699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Téglalap 6"/>
          <p:cNvSpPr/>
          <p:nvPr/>
        </p:nvSpPr>
        <p:spPr>
          <a:xfrm>
            <a:off x="1108997" y="6284548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Téglalap 7"/>
          <p:cNvSpPr/>
          <p:nvPr/>
        </p:nvSpPr>
        <p:spPr>
          <a:xfrm>
            <a:off x="1108997" y="4195734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  <a:endParaRPr lang="hu-HU" sz="4400" b="1" dirty="0">
              <a:solidFill>
                <a:schemeClr val="bg1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2569974" y="4255325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 smtClean="0">
                <a:solidFill>
                  <a:schemeClr val="bg1"/>
                </a:solidFill>
              </a:rPr>
              <a:t>3</a:t>
            </a:r>
            <a:endParaRPr lang="hu-HU" sz="3200" b="1" dirty="0">
              <a:solidFill>
                <a:schemeClr val="bg1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4016031" y="6284548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" name="Téglalap 10"/>
          <p:cNvSpPr/>
          <p:nvPr/>
        </p:nvSpPr>
        <p:spPr>
          <a:xfrm>
            <a:off x="4016031" y="4296544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2" name="Téglalap 11"/>
          <p:cNvSpPr/>
          <p:nvPr/>
        </p:nvSpPr>
        <p:spPr>
          <a:xfrm>
            <a:off x="4016031" y="2232703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3" name="Téglalap 12"/>
          <p:cNvSpPr/>
          <p:nvPr/>
        </p:nvSpPr>
        <p:spPr>
          <a:xfrm>
            <a:off x="5573586" y="6284548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4" name="Téglalap 13"/>
          <p:cNvSpPr/>
          <p:nvPr/>
        </p:nvSpPr>
        <p:spPr>
          <a:xfrm>
            <a:off x="5594310" y="4296544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 smtClean="0">
                <a:solidFill>
                  <a:schemeClr val="bg1"/>
                </a:solidFill>
              </a:rPr>
              <a:t>4</a:t>
            </a:r>
            <a:endParaRPr lang="hu-HU" sz="3200" b="1" dirty="0">
              <a:solidFill>
                <a:schemeClr val="bg1"/>
              </a:solidFill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5573586" y="2232703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" name="Téglalap 15"/>
          <p:cNvSpPr/>
          <p:nvPr/>
        </p:nvSpPr>
        <p:spPr>
          <a:xfrm>
            <a:off x="7308101" y="6304736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Téglalap 17"/>
          <p:cNvSpPr/>
          <p:nvPr/>
        </p:nvSpPr>
        <p:spPr>
          <a:xfrm>
            <a:off x="7308101" y="4296544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0" name="Téglalap 19"/>
          <p:cNvSpPr/>
          <p:nvPr/>
        </p:nvSpPr>
        <p:spPr>
          <a:xfrm>
            <a:off x="7308101" y="2280320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Téglalap 20"/>
          <p:cNvSpPr/>
          <p:nvPr/>
        </p:nvSpPr>
        <p:spPr>
          <a:xfrm>
            <a:off x="10364826" y="6284548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églalap 21"/>
          <p:cNvSpPr/>
          <p:nvPr/>
        </p:nvSpPr>
        <p:spPr>
          <a:xfrm>
            <a:off x="10364826" y="4213385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" name="Téglalap 22"/>
          <p:cNvSpPr/>
          <p:nvPr/>
        </p:nvSpPr>
        <p:spPr>
          <a:xfrm>
            <a:off x="10364826" y="2232703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4" name="Téglalap 23"/>
          <p:cNvSpPr/>
          <p:nvPr/>
        </p:nvSpPr>
        <p:spPr>
          <a:xfrm>
            <a:off x="8820269" y="4213385"/>
            <a:ext cx="1310546" cy="191541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54" tIns="63980" rIns="127954" bIns="63980" rtlCol="0" anchor="ctr"/>
          <a:lstStyle/>
          <a:p>
            <a:pPr algn="ctr"/>
            <a:r>
              <a:rPr lang="hu-H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3307480" y="8553576"/>
            <a:ext cx="6195930" cy="621652"/>
          </a:xfrm>
          <a:prstGeom prst="rect">
            <a:avLst/>
          </a:prstGeom>
          <a:noFill/>
        </p:spPr>
        <p:txBody>
          <a:bodyPr wrap="none" lIns="127954" tIns="63980" rIns="127954" bIns="63980" rtlCol="0">
            <a:spAutoFit/>
          </a:bodyPr>
          <a:lstStyle/>
          <a:p>
            <a:r>
              <a:rPr lang="hu-HU" sz="3200" b="1" dirty="0" smtClean="0">
                <a:solidFill>
                  <a:srgbClr val="FFFF66"/>
                </a:solidFill>
              </a:rPr>
              <a:t>ATLAS:     3 x 5 x 4 + 2 x 3 = 66</a:t>
            </a:r>
            <a:endParaRPr lang="hu-HU" sz="3200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-2777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100"/>
              <a:t>CMS </a:t>
            </a:r>
            <a:r>
              <a:rPr lang="hu-HU" sz="4100" smtClean="0"/>
              <a:t>@ CERN </a:t>
            </a:r>
            <a:r>
              <a:rPr lang="hu-HU" sz="4100"/>
              <a:t>LHC</a:t>
            </a:r>
            <a:endParaRPr lang="hu-HU" sz="4100" dirty="0"/>
          </a:p>
        </p:txBody>
      </p:sp>
      <p:pic>
        <p:nvPicPr>
          <p:cNvPr id="7" name="Picture 8" descr="Crossnc_trans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731" y="1070594"/>
            <a:ext cx="7964085" cy="811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églalap 5"/>
          <p:cNvSpPr/>
          <p:nvPr/>
        </p:nvSpPr>
        <p:spPr>
          <a:xfrm>
            <a:off x="5493499" y="1070588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églalap 7"/>
          <p:cNvSpPr/>
          <p:nvPr/>
        </p:nvSpPr>
        <p:spPr>
          <a:xfrm rot="3559364">
            <a:off x="7983650" y="2590833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Téglalap 8"/>
          <p:cNvSpPr/>
          <p:nvPr/>
        </p:nvSpPr>
        <p:spPr>
          <a:xfrm rot="7267544">
            <a:off x="7912192" y="5451198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0" name="Téglalap 9"/>
          <p:cNvSpPr/>
          <p:nvPr/>
        </p:nvSpPr>
        <p:spPr>
          <a:xfrm rot="10800000">
            <a:off x="5594310" y="6744816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1" name="Téglalap 10"/>
          <p:cNvSpPr/>
          <p:nvPr/>
        </p:nvSpPr>
        <p:spPr>
          <a:xfrm rot="14202822">
            <a:off x="2944415" y="5376665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2" name="Téglalap 11"/>
          <p:cNvSpPr/>
          <p:nvPr/>
        </p:nvSpPr>
        <p:spPr>
          <a:xfrm rot="17909617">
            <a:off x="3007046" y="2571422"/>
            <a:ext cx="1310546" cy="191541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3" name="Téglalap 12"/>
          <p:cNvSpPr/>
          <p:nvPr/>
        </p:nvSpPr>
        <p:spPr>
          <a:xfrm rot="16200000">
            <a:off x="2583553" y="3980169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4" name="Téglalap 13"/>
          <p:cNvSpPr/>
          <p:nvPr/>
        </p:nvSpPr>
        <p:spPr>
          <a:xfrm rot="12686144">
            <a:off x="4038875" y="6369938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" name="Téglalap 14"/>
          <p:cNvSpPr/>
          <p:nvPr/>
        </p:nvSpPr>
        <p:spPr>
          <a:xfrm rot="8993053">
            <a:off x="7008900" y="6368257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" name="Téglalap 15"/>
          <p:cNvSpPr/>
          <p:nvPr/>
        </p:nvSpPr>
        <p:spPr>
          <a:xfrm rot="5400000">
            <a:off x="8359418" y="4066119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Téglalap 17"/>
          <p:cNvSpPr/>
          <p:nvPr/>
        </p:nvSpPr>
        <p:spPr>
          <a:xfrm rot="2082460">
            <a:off x="7037804" y="1602368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0" name="Téglalap 19"/>
          <p:cNvSpPr/>
          <p:nvPr/>
        </p:nvSpPr>
        <p:spPr>
          <a:xfrm rot="19848921">
            <a:off x="4058365" y="1463102"/>
            <a:ext cx="1310546" cy="191541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1" name="Téglalap 20"/>
          <p:cNvSpPr/>
          <p:nvPr/>
        </p:nvSpPr>
        <p:spPr>
          <a:xfrm>
            <a:off x="4744617" y="3864497"/>
            <a:ext cx="1310546" cy="1915413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Téglalap 21"/>
          <p:cNvSpPr/>
          <p:nvPr/>
        </p:nvSpPr>
        <p:spPr>
          <a:xfrm>
            <a:off x="6184776" y="3864497"/>
            <a:ext cx="1310546" cy="1915413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Szövegdoboz 22"/>
          <p:cNvSpPr txBox="1"/>
          <p:nvPr/>
        </p:nvSpPr>
        <p:spPr>
          <a:xfrm>
            <a:off x="3939675" y="8793284"/>
            <a:ext cx="4621364" cy="615828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none" lIns="122135" tIns="61068" rIns="122135" bIns="61068" rtlCol="0">
            <a:spAutoFit/>
          </a:bodyPr>
          <a:lstStyle/>
          <a:p>
            <a:r>
              <a:rPr lang="hu-HU" sz="3200" b="1">
                <a:solidFill>
                  <a:schemeClr val="bg1"/>
                </a:solidFill>
              </a:rPr>
              <a:t>CMS: 2x3 + 12 x </a:t>
            </a:r>
            <a:r>
              <a:rPr lang="hu-HU" sz="3200" b="1" dirty="0">
                <a:solidFill>
                  <a:schemeClr val="bg1"/>
                </a:solidFill>
              </a:rPr>
              <a:t>5</a:t>
            </a:r>
            <a:r>
              <a:rPr lang="hu-HU" sz="3200" b="1">
                <a:solidFill>
                  <a:schemeClr val="bg1"/>
                </a:solidFill>
              </a:rPr>
              <a:t> </a:t>
            </a:r>
            <a:r>
              <a:rPr lang="hu-HU" sz="3200" b="1" dirty="0">
                <a:solidFill>
                  <a:schemeClr val="bg1"/>
                </a:solidFill>
              </a:rPr>
              <a:t>= 66</a:t>
            </a:r>
          </a:p>
        </p:txBody>
      </p:sp>
    </p:spTree>
    <p:extLst>
      <p:ext uri="{BB962C8B-B14F-4D97-AF65-F5344CB8AC3E}">
        <p14:creationId xmlns:p14="http://schemas.microsoft.com/office/powerpoint/2010/main" val="1539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191" y="3695567"/>
            <a:ext cx="1673274" cy="24265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04" y="1128193"/>
            <a:ext cx="1760569" cy="24016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ím 3"/>
          <p:cNvSpPr>
            <a:spLocks noGrp="1"/>
          </p:cNvSpPr>
          <p:nvPr>
            <p:ph type="title" idx="4294967295"/>
          </p:nvPr>
        </p:nvSpPr>
        <p:spPr>
          <a:xfrm>
            <a:off x="0" y="192088"/>
            <a:ext cx="12801600" cy="912169"/>
          </a:xfrm>
        </p:spPr>
        <p:txBody>
          <a:bodyPr>
            <a:normAutofit/>
          </a:bodyPr>
          <a:lstStyle/>
          <a:p>
            <a:pPr algn="ctr"/>
            <a:r>
              <a:rPr lang="hu-HU" sz="5000" dirty="0"/>
              <a:t>FIND A LEPTON-PAIR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372048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13" y="3720481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Csoportba foglalás 27"/>
          <p:cNvGrpSpPr/>
          <p:nvPr/>
        </p:nvGrpSpPr>
        <p:grpSpPr>
          <a:xfrm>
            <a:off x="208113" y="6324916"/>
            <a:ext cx="12449954" cy="2436125"/>
            <a:chOff x="208112" y="1128189"/>
            <a:chExt cx="12449953" cy="2436125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12" y="1128191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312" y="1128190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512" y="1128189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7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912" y="1162675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91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139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807" y="3720483"/>
            <a:ext cx="1659458" cy="24016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78" y="6359402"/>
            <a:ext cx="1622788" cy="24016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372048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13" y="6324916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ím 3"/>
          <p:cNvSpPr txBox="1">
            <a:spLocks/>
          </p:cNvSpPr>
          <p:nvPr/>
        </p:nvSpPr>
        <p:spPr bwMode="auto">
          <a:xfrm>
            <a:off x="0" y="216023"/>
            <a:ext cx="12801600" cy="9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pPr algn="ctr"/>
            <a:r>
              <a:rPr lang="hu-HU" sz="5000" kern="0" dirty="0"/>
              <a:t>FIND A MESON</a:t>
            </a:r>
          </a:p>
        </p:txBody>
      </p:sp>
    </p:spTree>
    <p:extLst>
      <p:ext uri="{BB962C8B-B14F-4D97-AF65-F5344CB8AC3E}">
        <p14:creationId xmlns:p14="http://schemas.microsoft.com/office/powerpoint/2010/main" val="344397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113" y="1128193"/>
            <a:ext cx="1648752" cy="24016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13" y="6312768"/>
            <a:ext cx="1663901" cy="24137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313" y="3720479"/>
            <a:ext cx="1657541" cy="24016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2" name="Cím 3"/>
          <p:cNvSpPr txBox="1">
            <a:spLocks/>
          </p:cNvSpPr>
          <p:nvPr/>
        </p:nvSpPr>
        <p:spPr bwMode="auto">
          <a:xfrm>
            <a:off x="0" y="192088"/>
            <a:ext cx="12801600" cy="9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pPr algn="ctr"/>
            <a:r>
              <a:rPr lang="hu-HU" sz="5000" kern="0" dirty="0"/>
              <a:t>FIND A BARYON</a:t>
            </a:r>
          </a:p>
        </p:txBody>
      </p:sp>
    </p:spTree>
    <p:extLst>
      <p:ext uri="{BB962C8B-B14F-4D97-AF65-F5344CB8AC3E}">
        <p14:creationId xmlns:p14="http://schemas.microsoft.com/office/powerpoint/2010/main" val="389903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9313" y="1128194"/>
            <a:ext cx="1648753" cy="24016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912" y="3720482"/>
            <a:ext cx="1640864" cy="24016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91" y="6324917"/>
            <a:ext cx="1673274" cy="24016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ím 3"/>
          <p:cNvSpPr txBox="1">
            <a:spLocks/>
          </p:cNvSpPr>
          <p:nvPr/>
        </p:nvSpPr>
        <p:spPr bwMode="auto">
          <a:xfrm>
            <a:off x="0" y="216023"/>
            <a:ext cx="12801600" cy="9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pPr algn="ctr"/>
            <a:r>
              <a:rPr lang="hu-HU" sz="5000" kern="0" dirty="0"/>
              <a:t>FIND AN ANTI-BARYON</a:t>
            </a:r>
          </a:p>
        </p:txBody>
      </p:sp>
    </p:spTree>
    <p:extLst>
      <p:ext uri="{BB962C8B-B14F-4D97-AF65-F5344CB8AC3E}">
        <p14:creationId xmlns:p14="http://schemas.microsoft.com/office/powerpoint/2010/main" val="220998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4286E-6 -2.91005E-6 L 0.33433 0.339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16" y="16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113" y="3720481"/>
            <a:ext cx="1648753" cy="24303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713" y="6324918"/>
            <a:ext cx="1648753" cy="24016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45" y="3720481"/>
            <a:ext cx="1648753" cy="24303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313" y="1128191"/>
            <a:ext cx="1700154" cy="24016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0" y="216023"/>
            <a:ext cx="12801600" cy="912169"/>
          </a:xfrm>
        </p:spPr>
        <p:txBody>
          <a:bodyPr>
            <a:noAutofit/>
          </a:bodyPr>
          <a:lstStyle/>
          <a:p>
            <a:pPr algn="ctr"/>
            <a:r>
              <a:rPr lang="hu-HU" sz="5000" smtClean="0">
                <a:ea typeface="Verdana" pitchFamily="34" charset="0"/>
                <a:cs typeface="Verdana" pitchFamily="34" charset="0"/>
              </a:rPr>
              <a:t>FIND YOUR HIGGS: </a:t>
            </a:r>
            <a:r>
              <a:rPr lang="hu-HU" sz="5000" dirty="0">
                <a:ea typeface="Verdana" pitchFamily="34" charset="0"/>
                <a:cs typeface="Verdana" pitchFamily="34" charset="0"/>
              </a:rPr>
              <a:t>H</a:t>
            </a:r>
            <a:r>
              <a:rPr lang="hu-HU" sz="50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50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3600" dirty="0">
                <a:ea typeface="Verdana" pitchFamily="34" charset="0"/>
                <a:cs typeface="Verdana" pitchFamily="34" charset="0"/>
              </a:rPr>
              <a:t>→</a:t>
            </a:r>
            <a:r>
              <a:rPr lang="hu-HU" sz="48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5000" dirty="0">
                <a:ea typeface="Verdana" pitchFamily="34" charset="0"/>
                <a:cs typeface="Verdana" pitchFamily="34" charset="0"/>
              </a:rPr>
              <a:t>Z</a:t>
            </a:r>
            <a:r>
              <a:rPr lang="hu-HU" sz="50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5000" dirty="0">
                <a:ea typeface="Verdana" pitchFamily="34" charset="0"/>
                <a:cs typeface="Verdana" pitchFamily="34" charset="0"/>
              </a:rPr>
              <a:t>Z</a:t>
            </a:r>
            <a:r>
              <a:rPr lang="hu-HU" sz="50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48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3600">
                <a:ea typeface="Verdana" pitchFamily="34" charset="0"/>
                <a:cs typeface="Verdana" pitchFamily="34" charset="0"/>
              </a:rPr>
              <a:t>→</a:t>
            </a:r>
            <a:r>
              <a:rPr lang="hu-HU" sz="4800">
                <a:ea typeface="Verdana" pitchFamily="34" charset="0"/>
                <a:cs typeface="Verdana" pitchFamily="34" charset="0"/>
              </a:rPr>
              <a:t> </a:t>
            </a:r>
            <a:r>
              <a:rPr lang="hu-HU" sz="48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4800" baseline="300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+</a:t>
            </a:r>
            <a:r>
              <a:rPr lang="hu-HU" sz="48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4800" baseline="300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-</a:t>
            </a:r>
            <a:r>
              <a:rPr lang="hu-HU" sz="48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 l</a:t>
            </a:r>
            <a:r>
              <a:rPr lang="hu-HU" sz="4800" baseline="300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+</a:t>
            </a:r>
            <a:r>
              <a:rPr lang="hu-HU" sz="48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4800" baseline="30000" smtClean="0">
                <a:latin typeface="French Script MT" pitchFamily="66" charset="0"/>
                <a:ea typeface="Verdana" pitchFamily="34" charset="0"/>
                <a:cs typeface="Verdana" pitchFamily="34" charset="0"/>
              </a:rPr>
              <a:t>-</a:t>
            </a:r>
            <a:endParaRPr lang="hu-HU" sz="4800" baseline="30000" dirty="0">
              <a:latin typeface="French Script MT" pitchFamily="66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4" y="1128192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13" y="112819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14" y="6324917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113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6324919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9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233" y="1765132"/>
            <a:ext cx="1648753" cy="24303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621" y="4822914"/>
            <a:ext cx="1648753" cy="24016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235" y="4822914"/>
            <a:ext cx="1648753" cy="24303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31" y="1765132"/>
            <a:ext cx="1700154" cy="24016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0" y="249583"/>
            <a:ext cx="12801600" cy="912169"/>
          </a:xfrm>
        </p:spPr>
        <p:txBody>
          <a:bodyPr>
            <a:noAutofit/>
          </a:bodyPr>
          <a:lstStyle/>
          <a:p>
            <a:pPr algn="ctr"/>
            <a:r>
              <a:rPr lang="hu-HU" sz="5000" cap="all" dirty="0" smtClean="0">
                <a:ea typeface="Verdana" pitchFamily="34" charset="0"/>
                <a:cs typeface="Verdana" pitchFamily="34" charset="0"/>
              </a:rPr>
              <a:t>PARTILE </a:t>
            </a:r>
            <a:r>
              <a:rPr lang="hu-HU" sz="5000" cap="all" dirty="0" err="1" smtClean="0">
                <a:ea typeface="Verdana" pitchFamily="34" charset="0"/>
                <a:cs typeface="Verdana" pitchFamily="34" charset="0"/>
              </a:rPr>
              <a:t>Hits</a:t>
            </a:r>
            <a:r>
              <a:rPr lang="hu-HU" sz="5000" cap="all" dirty="0">
                <a:ea typeface="Verdana" pitchFamily="34" charset="0"/>
                <a:cs typeface="Verdana" pitchFamily="34" charset="0"/>
              </a:rPr>
              <a:t>!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314" y="3720483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153" y="3792488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964" y="3911130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776" y="4011941"/>
            <a:ext cx="1648753" cy="24016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u_blu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83000" y="2614147"/>
            <a:ext cx="1589088" cy="241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" name="Picture 6" descr="d_r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908144" y="-239960"/>
            <a:ext cx="1600200" cy="24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1" name="Picture 7" descr="d_gree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359652" y="75566"/>
            <a:ext cx="1537970" cy="230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" name="Picture 10" descr="au_r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62674" y="4857589"/>
            <a:ext cx="1580197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82954" y="1765131"/>
            <a:ext cx="1582420" cy="237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12" descr="au_br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62674" y="1765131"/>
            <a:ext cx="1555750" cy="233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067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1" y="264099"/>
            <a:ext cx="12780334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>
              <a:defRPr/>
            </a:pPr>
            <a:r>
              <a:rPr lang="hu-HU" sz="4100" b="1" kern="0" cap="all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Home, sweet home               </a:t>
            </a:r>
            <a:r>
              <a:rPr lang="hu-HU" sz="4100" b="1" kern="0" cap="all">
                <a:solidFill>
                  <a:srgbClr val="FFFF00"/>
                </a:solidFill>
                <a:latin typeface="+mn-lt"/>
                <a:ea typeface="+mj-ea"/>
                <a:cs typeface="+mj-cs"/>
              </a:rPr>
              <a:t>		</a:t>
            </a:r>
            <a:endParaRPr lang="hu-HU" sz="4100" b="1" kern="0" cap="all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  <a:p>
            <a:pPr>
              <a:defRPr/>
            </a:pPr>
            <a:r>
              <a:rPr lang="hu-HU" sz="3200" b="1" kern="0" cap="all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In Hungary: Alma MATer = SECONDARY SCHOOL</a:t>
            </a:r>
            <a:endParaRPr lang="hu-HU" b="1" kern="0" cap="all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481743" y="1588995"/>
            <a:ext cx="11895722" cy="8294796"/>
          </a:xfrm>
          <a:prstGeom prst="rect">
            <a:avLst/>
          </a:prstGeom>
          <a:noFill/>
        </p:spPr>
        <p:txBody>
          <a:bodyPr wrap="square" lIns="122135" tIns="61068" rIns="122135" bIns="61068">
            <a:spAutoFit/>
          </a:bodyPr>
          <a:lstStyle/>
          <a:p>
            <a:pPr>
              <a:defRPr/>
            </a:pPr>
            <a:r>
              <a:rPr lang="hu-HU" sz="2800" b="1" dirty="0" err="1" smtClean="0">
                <a:latin typeface="+mn-lt"/>
                <a:cs typeface="Arial" pitchFamily="34" charset="0"/>
              </a:rPr>
              <a:t>Motivation</a:t>
            </a:r>
            <a:r>
              <a:rPr lang="hu-HU" sz="2800" b="1" dirty="0" smtClean="0">
                <a:latin typeface="+mn-lt"/>
                <a:cs typeface="Arial" pitchFamily="34" charset="0"/>
              </a:rPr>
              <a:t>: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Observation</a:t>
            </a:r>
            <a:r>
              <a:rPr lang="hu-HU" sz="2800" b="1" dirty="0" smtClean="0">
                <a:latin typeface="+mn-lt"/>
                <a:cs typeface="Arial" pitchFamily="34" charset="0"/>
              </a:rPr>
              <a:t> of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decline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of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science</a:t>
            </a:r>
            <a:r>
              <a:rPr lang="hu-HU" sz="2800" b="1" dirty="0" smtClean="0">
                <a:latin typeface="+mn-lt"/>
                <a:cs typeface="Arial" pitchFamily="34" charset="0"/>
              </a:rPr>
              <a:t> and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math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education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in</a:t>
            </a:r>
            <a:r>
              <a:rPr lang="hu-HU" sz="2800" b="1" dirty="0" smtClean="0">
                <a:latin typeface="+mn-lt"/>
                <a:cs typeface="Arial" pitchFamily="34" charset="0"/>
              </a:rPr>
              <a:t> Hungary (~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radical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decrease</a:t>
            </a:r>
            <a:r>
              <a:rPr lang="hu-HU" sz="2800" b="1" dirty="0" smtClean="0">
                <a:latin typeface="+mn-lt"/>
                <a:cs typeface="Arial" pitchFamily="34" charset="0"/>
              </a:rPr>
              <a:t> of 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hours</a:t>
            </a:r>
            <a:r>
              <a:rPr lang="hu-HU" sz="2800" b="1" dirty="0" smtClean="0">
                <a:latin typeface="+mn-lt"/>
                <a:cs typeface="Arial" pitchFamily="34" charset="0"/>
              </a:rPr>
              <a:t>)</a:t>
            </a:r>
          </a:p>
          <a:p>
            <a:pPr>
              <a:defRPr/>
            </a:pPr>
            <a:endParaRPr lang="hu-HU" sz="2400" b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hu-HU" sz="2800" b="1" dirty="0" smtClean="0">
                <a:latin typeface="+mn-lt"/>
                <a:cs typeface="Arial" pitchFamily="34" charset="0"/>
              </a:rPr>
              <a:t>No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time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to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wait</a:t>
            </a:r>
            <a:r>
              <a:rPr lang="hu-HU" sz="2800" b="1" dirty="0" smtClean="0">
                <a:latin typeface="+mn-lt"/>
                <a:cs typeface="Arial" pitchFamily="34" charset="0"/>
              </a:rPr>
              <a:t> –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children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are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growing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up</a:t>
            </a:r>
            <a:r>
              <a:rPr lang="hu-HU" sz="2800" b="1" dirty="0" smtClean="0">
                <a:latin typeface="+mn-lt"/>
                <a:cs typeface="Arial" pitchFamily="34" charset="0"/>
              </a:rPr>
              <a:t> (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ours</a:t>
            </a:r>
            <a:r>
              <a:rPr lang="hu-HU" sz="2800" b="1" dirty="0" smtClean="0">
                <a:latin typeface="+mn-lt"/>
                <a:cs typeface="Arial" pitchFamily="34" charset="0"/>
              </a:rPr>
              <a:t> </a:t>
            </a:r>
            <a:r>
              <a:rPr lang="hu-HU" sz="2800" b="1" dirty="0" err="1" smtClean="0">
                <a:latin typeface="+mn-lt"/>
                <a:cs typeface="Arial" pitchFamily="34" charset="0"/>
              </a:rPr>
              <a:t>too</a:t>
            </a:r>
            <a:r>
              <a:rPr lang="hu-HU" sz="2800" b="1" dirty="0" smtClean="0">
                <a:latin typeface="+mn-lt"/>
                <a:cs typeface="Arial" pitchFamily="34" charset="0"/>
              </a:rPr>
              <a:t>…)</a:t>
            </a:r>
          </a:p>
          <a:p>
            <a:pPr>
              <a:defRPr/>
            </a:pPr>
            <a:endParaRPr lang="hu-HU" sz="2000" b="1" dirty="0">
              <a:latin typeface="+mn-lt"/>
              <a:cs typeface="Arial" pitchFamily="34" charset="0"/>
            </a:endParaRPr>
          </a:p>
          <a:p>
            <a:r>
              <a:rPr lang="hu-HU" sz="3200" b="1" dirty="0"/>
              <a:t>Science Club </a:t>
            </a:r>
            <a:r>
              <a:rPr lang="hu-HU" sz="3200" b="1" dirty="0" err="1"/>
              <a:t>in</a:t>
            </a:r>
            <a:r>
              <a:rPr lang="hu-HU" sz="3200" b="1" dirty="0"/>
              <a:t> </a:t>
            </a:r>
            <a:r>
              <a:rPr lang="hu-HU" sz="3200" b="1" dirty="0" smtClean="0"/>
              <a:t>Berze </a:t>
            </a:r>
            <a:r>
              <a:rPr lang="hu-HU" sz="3200" b="1" dirty="0" err="1" smtClean="0"/>
              <a:t>Middle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School</a:t>
            </a:r>
            <a:r>
              <a:rPr lang="hu-HU" sz="3200" b="1" dirty="0" smtClean="0"/>
              <a:t>,Gyöngyös</a:t>
            </a:r>
            <a:r>
              <a:rPr lang="hu-HU" sz="3200" b="1" dirty="0"/>
              <a:t>, Hungary -</a:t>
            </a:r>
          </a:p>
          <a:p>
            <a:r>
              <a:rPr lang="hu-HU" sz="3200" b="1" dirty="0" smtClean="0"/>
              <a:t>	„</a:t>
            </a:r>
            <a:r>
              <a:rPr lang="hu-HU" sz="3200" b="1" dirty="0" err="1" smtClean="0"/>
              <a:t>BerzeTÖK</a:t>
            </a:r>
            <a:r>
              <a:rPr lang="hu-HU" sz="3200" b="1" dirty="0" smtClean="0"/>
              <a:t>” </a:t>
            </a:r>
            <a:r>
              <a:rPr lang="hu-HU" sz="3200" b="1" dirty="0" err="1" smtClean="0"/>
              <a:t>re-organization</a:t>
            </a:r>
            <a:endParaRPr lang="hu-HU" sz="3200" b="1" dirty="0" smtClean="0"/>
          </a:p>
          <a:p>
            <a:r>
              <a:rPr lang="hu-HU" sz="3200" b="1" dirty="0" err="1" smtClean="0"/>
              <a:t>Self-organized</a:t>
            </a:r>
            <a:r>
              <a:rPr lang="hu-HU" sz="3200" b="1" dirty="0" smtClean="0"/>
              <a:t>:</a:t>
            </a:r>
          </a:p>
          <a:p>
            <a:r>
              <a:rPr lang="hu-HU" sz="3200" b="1" dirty="0" smtClean="0"/>
              <a:t>	Patron </a:t>
            </a:r>
            <a:r>
              <a:rPr lang="hu-HU" sz="3200" b="1" dirty="0" err="1" smtClean="0"/>
              <a:t>scientist</a:t>
            </a:r>
            <a:r>
              <a:rPr lang="hu-HU" sz="3200" b="1" dirty="0" smtClean="0"/>
              <a:t>, </a:t>
            </a:r>
            <a:r>
              <a:rPr lang="hu-HU" sz="3200" b="1" dirty="0" err="1" smtClean="0"/>
              <a:t>teachers</a:t>
            </a:r>
            <a:r>
              <a:rPr lang="hu-HU" sz="3200" b="1" dirty="0" smtClean="0"/>
              <a:t>,  </a:t>
            </a:r>
            <a:r>
              <a:rPr lang="hu-HU" sz="3200" b="1" dirty="0" err="1" smtClean="0"/>
              <a:t>parents</a:t>
            </a:r>
            <a:r>
              <a:rPr lang="hu-HU" sz="3200" b="1" dirty="0" smtClean="0"/>
              <a:t>, STUDENTS</a:t>
            </a:r>
          </a:p>
          <a:p>
            <a:r>
              <a:rPr lang="hu-HU" sz="3200" b="1" dirty="0"/>
              <a:t>	</a:t>
            </a:r>
            <a:r>
              <a:rPr lang="hu-HU" sz="3200" b="1" dirty="0" smtClean="0"/>
              <a:t>Forum</a:t>
            </a:r>
            <a:r>
              <a:rPr lang="hu-HU" sz="3200" b="1" dirty="0"/>
              <a:t> </a:t>
            </a:r>
            <a:r>
              <a:rPr lang="hu-HU" sz="3200" b="1" dirty="0" err="1" smtClean="0"/>
              <a:t>for</a:t>
            </a:r>
            <a:r>
              <a:rPr lang="hu-HU" sz="3200" b="1" dirty="0" smtClean="0"/>
              <a:t> 	</a:t>
            </a:r>
            <a:r>
              <a:rPr lang="hu-HU" sz="3200" b="1" dirty="0" err="1" smtClean="0"/>
              <a:t>student</a:t>
            </a:r>
            <a:r>
              <a:rPr lang="hu-HU" sz="3200" b="1" dirty="0" smtClean="0"/>
              <a:t> excellence</a:t>
            </a:r>
            <a:endParaRPr lang="hu-HU" sz="3200" b="1" dirty="0"/>
          </a:p>
          <a:p>
            <a:r>
              <a:rPr lang="hu-HU" sz="3200" b="1" dirty="0" smtClean="0"/>
              <a:t>				</a:t>
            </a:r>
            <a:r>
              <a:rPr lang="hu-HU" sz="3200" b="1" dirty="0" err="1" smtClean="0"/>
              <a:t>teachers</a:t>
            </a:r>
            <a:r>
              <a:rPr lang="hu-HU" sz="3200" b="1" dirty="0" smtClean="0"/>
              <a:t> </a:t>
            </a:r>
            <a:r>
              <a:rPr lang="hu-HU" sz="3200" b="1" dirty="0"/>
              <a:t>update</a:t>
            </a:r>
          </a:p>
          <a:p>
            <a:r>
              <a:rPr lang="hu-HU" sz="3200" b="1" dirty="0" smtClean="0"/>
              <a:t>				</a:t>
            </a:r>
            <a:r>
              <a:rPr lang="hu-HU" sz="3200" b="1" dirty="0" err="1" smtClean="0"/>
              <a:t>inspired</a:t>
            </a:r>
            <a:r>
              <a:rPr lang="hu-HU" sz="3200" b="1" dirty="0" smtClean="0"/>
              <a:t> </a:t>
            </a:r>
            <a:r>
              <a:rPr lang="hu-HU" sz="3200" b="1" dirty="0" err="1"/>
              <a:t>scientists</a:t>
            </a:r>
            <a:endParaRPr lang="hu-HU" sz="3200" b="1" dirty="0"/>
          </a:p>
          <a:p>
            <a:r>
              <a:rPr lang="hu-HU" sz="3200" b="1" dirty="0" smtClean="0"/>
              <a:t>				</a:t>
            </a:r>
            <a:r>
              <a:rPr lang="hu-HU" sz="3200" b="1" dirty="0" err="1" smtClean="0"/>
              <a:t>Friday</a:t>
            </a:r>
            <a:r>
              <a:rPr lang="hu-HU" sz="3200" b="1" dirty="0" smtClean="0"/>
              <a:t> </a:t>
            </a:r>
            <a:r>
              <a:rPr lang="hu-HU" sz="3200" b="1" dirty="0" err="1"/>
              <a:t>afternoons</a:t>
            </a:r>
            <a:endParaRPr lang="hu-HU" sz="3200" b="1" dirty="0"/>
          </a:p>
          <a:p>
            <a:r>
              <a:rPr lang="hu-HU" sz="3200" b="1" dirty="0" smtClean="0"/>
              <a:t>				</a:t>
            </a:r>
            <a:r>
              <a:rPr lang="hu-HU" sz="3200" b="1" dirty="0" err="1" smtClean="0"/>
              <a:t>math</a:t>
            </a:r>
            <a:r>
              <a:rPr lang="hu-HU" sz="3200" b="1" dirty="0" smtClean="0"/>
              <a:t> + </a:t>
            </a:r>
            <a:r>
              <a:rPr lang="hu-HU" sz="3200" b="1" dirty="0" err="1" smtClean="0"/>
              <a:t>physics</a:t>
            </a:r>
            <a:r>
              <a:rPr lang="hu-HU" sz="3200" b="1" dirty="0" smtClean="0"/>
              <a:t> + </a:t>
            </a:r>
            <a:r>
              <a:rPr lang="hu-HU" sz="3200" b="1" dirty="0" err="1" smtClean="0"/>
              <a:t>sciences</a:t>
            </a:r>
            <a:r>
              <a:rPr lang="hu-HU" sz="3200" b="1" dirty="0" smtClean="0"/>
              <a:t> + </a:t>
            </a:r>
            <a:r>
              <a:rPr lang="hu-HU" sz="3200" b="1" dirty="0" err="1" smtClean="0"/>
              <a:t>culture</a:t>
            </a:r>
            <a:endParaRPr lang="hu-HU" sz="3200" b="1" dirty="0"/>
          </a:p>
          <a:p>
            <a:r>
              <a:rPr lang="hu-HU" sz="3200" b="1" dirty="0" smtClean="0"/>
              <a:t>	</a:t>
            </a:r>
            <a:r>
              <a:rPr lang="hu-HU" sz="3200" b="1" dirty="0" err="1" smtClean="0"/>
              <a:t>Annual</a:t>
            </a:r>
            <a:r>
              <a:rPr lang="hu-HU" sz="3200" b="1" dirty="0" smtClean="0"/>
              <a:t> </a:t>
            </a:r>
            <a:r>
              <a:rPr lang="hu-HU" sz="3200" b="1" dirty="0" err="1"/>
              <a:t>summer</a:t>
            </a:r>
            <a:r>
              <a:rPr lang="hu-HU" sz="3200" b="1" dirty="0"/>
              <a:t> </a:t>
            </a:r>
            <a:r>
              <a:rPr lang="hu-HU" sz="3200" b="1" dirty="0" err="1" smtClean="0"/>
              <a:t>camps</a:t>
            </a:r>
            <a:r>
              <a:rPr lang="hu-HU" sz="3200" b="1" dirty="0" smtClean="0"/>
              <a:t>, 2008-</a:t>
            </a:r>
            <a:endParaRPr lang="hu-HU" sz="3200" b="1" dirty="0" smtClean="0"/>
          </a:p>
          <a:p>
            <a:r>
              <a:rPr lang="hu-HU" sz="2000" b="1" dirty="0" smtClean="0">
                <a:latin typeface="+mn-lt"/>
                <a:cs typeface="Arial" pitchFamily="34" charset="0"/>
              </a:rPr>
              <a:t>		 </a:t>
            </a:r>
          </a:p>
          <a:p>
            <a:r>
              <a:rPr lang="hu-HU" sz="2800" b="1" dirty="0">
                <a:latin typeface="+mn-lt"/>
                <a:cs typeface="Arial" pitchFamily="34" charset="0"/>
              </a:rPr>
              <a:t>	</a:t>
            </a:r>
            <a:r>
              <a:rPr lang="hu-HU" sz="2800" b="1" dirty="0" smtClean="0">
                <a:latin typeface="+mn-lt"/>
                <a:cs typeface="Arial" pitchFamily="34" charset="0"/>
              </a:rPr>
              <a:t>	</a:t>
            </a:r>
            <a:r>
              <a:rPr lang="hu-HU" sz="2800" b="1" dirty="0" smtClean="0">
                <a:latin typeface="+mn-lt"/>
                <a:cs typeface="Arial" pitchFamily="34" charset="0"/>
              </a:rPr>
              <a:t>http://sites.google.com/site/berzetok/</a:t>
            </a:r>
            <a:endParaRPr lang="hu-HU" sz="2800" b="1" dirty="0" smtClean="0">
              <a:latin typeface="+mn-lt"/>
              <a:cs typeface="Arial" pitchFamily="34" charset="0"/>
            </a:endParaRPr>
          </a:p>
          <a:p>
            <a:pPr>
              <a:defRPr/>
            </a:pPr>
            <a:endParaRPr lang="hu-HU" sz="1500" b="1" dirty="0"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454362" y="-1457"/>
            <a:ext cx="12801600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>
              <a:defRPr/>
            </a:pPr>
            <a:r>
              <a:rPr lang="hu-HU" sz="5000" b="1" kern="0" cap="all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CARD GAMES WITH </a:t>
            </a:r>
            <a:r>
              <a:rPr lang="hu-HU" sz="5000" b="1" kern="0" cap="all" dirty="0" err="1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parTiCLES</a:t>
            </a:r>
            <a:endParaRPr lang="hu-HU" sz="5000" b="1" kern="0" cap="all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496145" y="840160"/>
            <a:ext cx="11995284" cy="8266518"/>
          </a:xfrm>
        </p:spPr>
        <p:txBody>
          <a:bodyPr/>
          <a:lstStyle/>
          <a:p>
            <a:pPr eaLnBrk="1" hangingPunct="1">
              <a:defRPr/>
            </a:pPr>
            <a:r>
              <a:rPr lang="hu-HU" sz="2400" dirty="0">
                <a:solidFill>
                  <a:srgbClr val="FFFF66"/>
                </a:solidFill>
              </a:rPr>
              <a:t>4 </a:t>
            </a:r>
            <a:r>
              <a:rPr lang="hu-HU" sz="2400" dirty="0" err="1">
                <a:solidFill>
                  <a:srgbClr val="FFFF66"/>
                </a:solidFill>
              </a:rPr>
              <a:t>basic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games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described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first</a:t>
            </a:r>
            <a:r>
              <a:rPr lang="hu-HU" sz="2400" dirty="0">
                <a:solidFill>
                  <a:srgbClr val="FFFF66"/>
                </a:solidFill>
              </a:rPr>
              <a:t>:</a:t>
            </a:r>
            <a:endParaRPr lang="hu-HU" sz="1500" dirty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2100" b="1" dirty="0"/>
              <a:t>       1.  ANTI</a:t>
            </a:r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2100" b="1" dirty="0"/>
              <a:t>       2.  </a:t>
            </a:r>
            <a:r>
              <a:rPr lang="hu-HU" sz="2100" b="1" dirty="0" err="1"/>
              <a:t>Cosmic</a:t>
            </a:r>
            <a:r>
              <a:rPr lang="hu-HU" sz="2100" b="1" dirty="0"/>
              <a:t> </a:t>
            </a:r>
            <a:r>
              <a:rPr lang="hu-HU" sz="2100" b="1" dirty="0" err="1"/>
              <a:t>Showers</a:t>
            </a:r>
            <a:endParaRPr lang="hu-HU" sz="2100" b="1" dirty="0"/>
          </a:p>
          <a:p>
            <a:pPr marL="0" lvl="1" indent="0" eaLnBrk="1" hangingPunct="1">
              <a:buClr>
                <a:srgbClr val="DD137B"/>
              </a:buClr>
              <a:buNone/>
              <a:defRPr/>
            </a:pPr>
            <a:r>
              <a:rPr lang="hu-HU" sz="2100" b="1" dirty="0"/>
              <a:t>       3.  </a:t>
            </a:r>
            <a:r>
              <a:rPr lang="hu-HU" sz="2100" b="1" dirty="0" err="1"/>
              <a:t>Let</a:t>
            </a:r>
            <a:r>
              <a:rPr lang="hu-HU" sz="2100" b="1" dirty="0"/>
              <a:t>’s </a:t>
            </a:r>
            <a:r>
              <a:rPr lang="hu-HU" sz="2100" b="1" dirty="0" err="1"/>
              <a:t>Detect</a:t>
            </a:r>
            <a:r>
              <a:rPr lang="hu-HU" sz="2100" b="1" dirty="0"/>
              <a:t>!</a:t>
            </a:r>
          </a:p>
          <a:p>
            <a:pPr eaLnBrk="1" hangingPunct="1">
              <a:defRPr/>
            </a:pPr>
            <a:r>
              <a:rPr lang="hu-HU" sz="2400" dirty="0">
                <a:solidFill>
                  <a:schemeClr val="tx1"/>
                </a:solidFill>
              </a:rPr>
              <a:t>      4.  </a:t>
            </a:r>
            <a:r>
              <a:rPr lang="hu-HU" sz="2400" dirty="0" err="1">
                <a:solidFill>
                  <a:schemeClr val="tx1"/>
                </a:solidFill>
              </a:rPr>
              <a:t>Quark</a:t>
            </a:r>
            <a:r>
              <a:rPr lang="hu-HU" sz="2400" dirty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Matter</a:t>
            </a:r>
            <a:endParaRPr lang="hu-HU" sz="2400" dirty="0">
              <a:solidFill>
                <a:srgbClr val="FFFF66"/>
              </a:solidFill>
            </a:endParaRPr>
          </a:p>
          <a:p>
            <a:pPr eaLnBrk="1" hangingPunct="1">
              <a:defRPr/>
            </a:pPr>
            <a:r>
              <a:rPr lang="hu-HU" sz="2400" dirty="0">
                <a:solidFill>
                  <a:srgbClr val="FFFF66"/>
                </a:solidFill>
              </a:rPr>
              <a:t>2 </a:t>
            </a:r>
            <a:r>
              <a:rPr lang="hu-HU" sz="2400" dirty="0" err="1">
                <a:solidFill>
                  <a:srgbClr val="FFFF66"/>
                </a:solidFill>
              </a:rPr>
              <a:t>new</a:t>
            </a:r>
            <a:r>
              <a:rPr lang="hu-HU" sz="2400" dirty="0">
                <a:solidFill>
                  <a:srgbClr val="FFFF66"/>
                </a:solidFill>
              </a:rPr>
              <a:t>  </a:t>
            </a:r>
            <a:r>
              <a:rPr lang="hu-HU" sz="2400" dirty="0" err="1">
                <a:solidFill>
                  <a:srgbClr val="FFFF66"/>
                </a:solidFill>
              </a:rPr>
              <a:t>games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at</a:t>
            </a:r>
            <a:r>
              <a:rPr lang="hu-HU" sz="2400" dirty="0">
                <a:solidFill>
                  <a:srgbClr val="FFFF66"/>
                </a:solidFill>
              </a:rPr>
              <a:t> 2012 Zimányi Winter </a:t>
            </a:r>
            <a:r>
              <a:rPr lang="hu-HU" sz="2400" dirty="0" err="1">
                <a:solidFill>
                  <a:srgbClr val="FFFF66"/>
                </a:solidFill>
              </a:rPr>
              <a:t>School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on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Heavy</a:t>
            </a:r>
            <a:r>
              <a:rPr lang="hu-HU" sz="2400" dirty="0">
                <a:solidFill>
                  <a:srgbClr val="FFFF66"/>
                </a:solidFill>
              </a:rPr>
              <a:t> </a:t>
            </a:r>
            <a:r>
              <a:rPr lang="hu-HU" sz="2400" dirty="0" err="1">
                <a:solidFill>
                  <a:srgbClr val="FFFF66"/>
                </a:solidFill>
              </a:rPr>
              <a:t>Ions</a:t>
            </a:r>
            <a:endParaRPr lang="hu-HU" sz="1500" dirty="0">
              <a:solidFill>
                <a:srgbClr val="FFFF66"/>
              </a:solidFill>
            </a:endParaRPr>
          </a:p>
          <a:p>
            <a:pPr marL="1068661" lvl="1" indent="-457997" eaLnBrk="1" hangingPunct="1">
              <a:buFont typeface="+mj-lt"/>
              <a:buAutoNum type="arabicPeriod" startAt="5"/>
              <a:defRPr/>
            </a:pPr>
            <a:r>
              <a:rPr lang="hu-HU" sz="2100" b="1" dirty="0" err="1"/>
              <a:t>Memory</a:t>
            </a:r>
            <a:r>
              <a:rPr lang="hu-HU" sz="2100" b="1" dirty="0"/>
              <a:t> of </a:t>
            </a:r>
            <a:r>
              <a:rPr lang="hu-HU" sz="2100" b="1" dirty="0" err="1"/>
              <a:t>Quark</a:t>
            </a:r>
            <a:r>
              <a:rPr lang="hu-HU" sz="2100" b="1" dirty="0"/>
              <a:t> </a:t>
            </a:r>
            <a:r>
              <a:rPr lang="hu-HU" sz="2100" b="1" dirty="0" err="1"/>
              <a:t>Matter</a:t>
            </a:r>
            <a:r>
              <a:rPr lang="hu-HU" sz="2100" b="1" dirty="0"/>
              <a:t>:</a:t>
            </a:r>
            <a:r>
              <a:rPr lang="hu-HU" sz="2100" dirty="0"/>
              <a:t> </a:t>
            </a:r>
            <a:r>
              <a:rPr lang="hu-HU" sz="2100" b="1" dirty="0">
                <a:hlinkClick r:id="rId3"/>
              </a:rPr>
              <a:t>http://arxiv.org/abs/arXiv:1303.2798</a:t>
            </a:r>
            <a:endParaRPr lang="hu-HU" sz="2100" b="1" dirty="0"/>
          </a:p>
          <a:p>
            <a:pPr marL="1068661" lvl="1" indent="-457997" eaLnBrk="1" hangingPunct="1">
              <a:buFont typeface="+mj-lt"/>
              <a:buAutoNum type="arabicPeriod" startAt="5"/>
              <a:defRPr/>
            </a:pPr>
            <a:r>
              <a:rPr lang="hu-HU" sz="2100" b="1" dirty="0"/>
              <a:t>Higgs </a:t>
            </a:r>
            <a:r>
              <a:rPr lang="hu-HU" sz="2100" b="1" dirty="0" err="1"/>
              <a:t>boson</a:t>
            </a:r>
            <a:r>
              <a:rPr lang="hu-HU" sz="2100" b="1" dirty="0"/>
              <a:t> – </a:t>
            </a:r>
            <a:r>
              <a:rPr lang="hu-HU" sz="2100" b="1" dirty="0" err="1"/>
              <a:t>on</a:t>
            </a:r>
            <a:r>
              <a:rPr lang="hu-HU" sz="2100" b="1" dirty="0"/>
              <a:t> </a:t>
            </a:r>
            <a:r>
              <a:rPr lang="hu-HU" sz="2100" b="1" dirty="0" err="1"/>
              <a:t>your</a:t>
            </a:r>
            <a:r>
              <a:rPr lang="hu-HU" sz="2100" b="1" dirty="0"/>
              <a:t> </a:t>
            </a:r>
            <a:r>
              <a:rPr lang="hu-HU" sz="2100" b="1" dirty="0" err="1"/>
              <a:t>own</a:t>
            </a:r>
            <a:r>
              <a:rPr lang="hu-HU" sz="2100" dirty="0"/>
              <a:t>	 </a:t>
            </a:r>
            <a:r>
              <a:rPr lang="hu-HU" sz="2100" b="1" dirty="0">
                <a:hlinkClick r:id="rId4"/>
              </a:rPr>
              <a:t>http://arxiv.org/abs/arXiv:1303.2732</a:t>
            </a:r>
            <a:endParaRPr lang="hu-HU" sz="2100" b="1" dirty="0"/>
          </a:p>
          <a:p>
            <a:pPr marL="610663" lvl="1" indent="0" eaLnBrk="1" hangingPunct="1">
              <a:buNone/>
              <a:defRPr/>
            </a:pPr>
            <a:r>
              <a:rPr lang="hu-HU" sz="2100" b="1" dirty="0">
                <a:sym typeface="Wingdings" pitchFamily="2" charset="2"/>
              </a:rPr>
              <a:t>	 </a:t>
            </a:r>
            <a:r>
              <a:rPr lang="hu-HU" sz="2100" b="1" dirty="0" err="1">
                <a:sym typeface="Wingdings" pitchFamily="2" charset="2"/>
              </a:rPr>
              <a:t>Quark</a:t>
            </a:r>
            <a:r>
              <a:rPr lang="hu-HU" sz="2100" b="1" dirty="0">
                <a:sym typeface="Wingdings" pitchFamily="2" charset="2"/>
              </a:rPr>
              <a:t> </a:t>
            </a:r>
            <a:r>
              <a:rPr lang="hu-HU" sz="2100" b="1" dirty="0" err="1">
                <a:sym typeface="Wingdings" pitchFamily="2" charset="2"/>
              </a:rPr>
              <a:t>Matter</a:t>
            </a:r>
            <a:r>
              <a:rPr lang="hu-HU" sz="2100" b="1" dirty="0">
                <a:sym typeface="Wingdings" pitchFamily="2" charset="2"/>
              </a:rPr>
              <a:t> </a:t>
            </a:r>
            <a:r>
              <a:rPr lang="hu-HU" sz="2100" b="1" dirty="0" err="1">
                <a:sym typeface="Wingdings" pitchFamily="2" charset="2"/>
              </a:rPr>
              <a:t>Card</a:t>
            </a:r>
            <a:r>
              <a:rPr lang="hu-HU" sz="2100" b="1" dirty="0">
                <a:sym typeface="Wingdings" pitchFamily="2" charset="2"/>
              </a:rPr>
              <a:t> Game, 3rd English </a:t>
            </a:r>
            <a:r>
              <a:rPr lang="hu-HU" sz="2100" b="1" dirty="0" err="1">
                <a:sym typeface="Wingdings" pitchFamily="2" charset="2"/>
              </a:rPr>
              <a:t>Edition</a:t>
            </a:r>
            <a:r>
              <a:rPr lang="hu-HU" sz="2100" b="1" dirty="0">
                <a:sym typeface="Wingdings" pitchFamily="2" charset="2"/>
              </a:rPr>
              <a:t>, May </a:t>
            </a:r>
            <a:r>
              <a:rPr lang="hu-HU" sz="2100" b="1" dirty="0" smtClean="0">
                <a:sym typeface="Wingdings" pitchFamily="2" charset="2"/>
              </a:rPr>
              <a:t>2013</a:t>
            </a:r>
            <a:endParaRPr lang="hu-HU" sz="2100" b="1" dirty="0">
              <a:sym typeface="Wingdings" pitchFamily="2" charset="2"/>
            </a:endParaRPr>
          </a:p>
          <a:p>
            <a:pPr indent="-381664" eaLnBrk="1" hangingPunct="1">
              <a:defRPr/>
            </a:pPr>
            <a:r>
              <a:rPr lang="hu-HU" sz="2400" dirty="0">
                <a:sym typeface="Wingdings" pitchFamily="2" charset="2"/>
              </a:rPr>
              <a:t>4 </a:t>
            </a:r>
            <a:r>
              <a:rPr lang="hu-HU" sz="2400" dirty="0" err="1">
                <a:sym typeface="Wingdings" pitchFamily="2" charset="2"/>
              </a:rPr>
              <a:t>additional</a:t>
            </a:r>
            <a:r>
              <a:rPr lang="hu-HU" sz="2400" dirty="0">
                <a:sym typeface="Wingdings" pitchFamily="2" charset="2"/>
              </a:rPr>
              <a:t> </a:t>
            </a:r>
            <a:r>
              <a:rPr lang="hu-HU" sz="2400" dirty="0" err="1">
                <a:sym typeface="Wingdings" pitchFamily="2" charset="2"/>
              </a:rPr>
              <a:t>new</a:t>
            </a:r>
            <a:r>
              <a:rPr lang="hu-HU" sz="2400" dirty="0">
                <a:sym typeface="Wingdings" pitchFamily="2" charset="2"/>
              </a:rPr>
              <a:t> </a:t>
            </a:r>
            <a:r>
              <a:rPr lang="hu-HU" sz="2400" dirty="0" err="1">
                <a:sym typeface="Wingdings" pitchFamily="2" charset="2"/>
              </a:rPr>
              <a:t>gard</a:t>
            </a:r>
            <a:r>
              <a:rPr lang="hu-HU" sz="2400" dirty="0">
                <a:sym typeface="Wingdings" pitchFamily="2" charset="2"/>
              </a:rPr>
              <a:t> </a:t>
            </a:r>
            <a:r>
              <a:rPr lang="hu-HU" sz="2400" dirty="0" err="1">
                <a:sym typeface="Wingdings" pitchFamily="2" charset="2"/>
              </a:rPr>
              <a:t>games</a:t>
            </a:r>
            <a:endParaRPr lang="hu-HU" sz="2400" dirty="0"/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7. Lang, Ágota: Természet Világa, </a:t>
            </a:r>
            <a:r>
              <a:rPr lang="hu-HU" sz="2100" b="1" dirty="0" err="1"/>
              <a:t>March</a:t>
            </a:r>
            <a:r>
              <a:rPr lang="hu-HU" sz="2100" b="1" dirty="0"/>
              <a:t> 2013 p. 121. (</a:t>
            </a:r>
            <a:r>
              <a:rPr lang="hu-HU" sz="2100" b="1" dirty="0" err="1"/>
              <a:t>in</a:t>
            </a:r>
            <a:r>
              <a:rPr lang="hu-HU" sz="2100" b="1" dirty="0"/>
              <a:t> </a:t>
            </a:r>
            <a:r>
              <a:rPr lang="hu-HU" sz="2100" b="1" dirty="0" err="1"/>
              <a:t>Hungarian</a:t>
            </a:r>
            <a:r>
              <a:rPr lang="hu-HU" sz="2100" b="1" dirty="0"/>
              <a:t>)</a:t>
            </a:r>
          </a:p>
          <a:p>
            <a:pPr marL="610663" lvl="1" indent="0" eaLnBrk="1" hangingPunct="1">
              <a:buNone/>
              <a:defRPr/>
            </a:pPr>
            <a:r>
              <a:rPr lang="hu-HU" sz="2400" b="1" dirty="0"/>
              <a:t>	</a:t>
            </a:r>
            <a:r>
              <a:rPr lang="hu-HU" sz="2100" b="1" dirty="0">
                <a:sym typeface="Wingdings" pitchFamily="2" charset="2"/>
              </a:rPr>
              <a:t> </a:t>
            </a:r>
            <a:r>
              <a:rPr lang="hu-HU" sz="2100" b="1" dirty="0" err="1">
                <a:sym typeface="Wingdings" pitchFamily="2" charset="2"/>
              </a:rPr>
              <a:t>Quark</a:t>
            </a:r>
            <a:r>
              <a:rPr lang="hu-HU" sz="2100" b="1" dirty="0">
                <a:sym typeface="Wingdings" pitchFamily="2" charset="2"/>
              </a:rPr>
              <a:t> </a:t>
            </a:r>
            <a:r>
              <a:rPr lang="hu-HU" sz="2100" b="1" dirty="0" err="1" smtClean="0">
                <a:sym typeface="Wingdings" pitchFamily="2" charset="2"/>
              </a:rPr>
              <a:t>Wars</a:t>
            </a:r>
            <a:r>
              <a:rPr lang="hu-HU" sz="2100" b="1" dirty="0" smtClean="0">
                <a:sym typeface="Wingdings" pitchFamily="2" charset="2"/>
              </a:rPr>
              <a:t> (T. </a:t>
            </a:r>
            <a:r>
              <a:rPr lang="hu-HU" sz="2100" b="1" dirty="0" err="1" smtClean="0">
                <a:sym typeface="Wingdings" pitchFamily="2" charset="2"/>
              </a:rPr>
              <a:t>Cs</a:t>
            </a:r>
            <a:r>
              <a:rPr lang="hu-HU" sz="2100" b="1" dirty="0" smtClean="0">
                <a:sym typeface="Wingdings" pitchFamily="2" charset="2"/>
              </a:rPr>
              <a:t>, T. Novák)</a:t>
            </a:r>
            <a:endParaRPr lang="hu-HU" sz="2100" b="1" dirty="0">
              <a:sym typeface="Wingdings" pitchFamily="2" charset="2"/>
            </a:endParaRPr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8. L. P. Csernai, T. Csörgő, M. </a:t>
            </a:r>
            <a:r>
              <a:rPr lang="hu-HU" sz="2100" b="1" dirty="0" err="1"/>
              <a:t>Vargyas</a:t>
            </a:r>
            <a:r>
              <a:rPr lang="hu-HU" sz="2100" b="1" dirty="0"/>
              <a:t>: </a:t>
            </a:r>
            <a:r>
              <a:rPr lang="hu-HU" sz="2100" b="1" dirty="0" err="1"/>
              <a:t>Particle</a:t>
            </a:r>
            <a:r>
              <a:rPr lang="hu-HU" sz="2100" b="1" dirty="0"/>
              <a:t> </a:t>
            </a:r>
            <a:r>
              <a:rPr lang="hu-HU" sz="2100" b="1" dirty="0" err="1"/>
              <a:t>Poker</a:t>
            </a:r>
            <a:r>
              <a:rPr lang="hu-HU" sz="2100" b="1" dirty="0"/>
              <a:t>  </a:t>
            </a:r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	(</a:t>
            </a:r>
            <a:r>
              <a:rPr lang="hu-HU" sz="2100" b="1" dirty="0" err="1"/>
              <a:t>Academia</a:t>
            </a:r>
            <a:r>
              <a:rPr lang="hu-HU" sz="2100" b="1" dirty="0"/>
              <a:t> </a:t>
            </a:r>
            <a:r>
              <a:rPr lang="hu-HU" sz="2100" b="1" dirty="0" err="1"/>
              <a:t>Europaea</a:t>
            </a:r>
            <a:r>
              <a:rPr lang="hu-HU" sz="2100" b="1" dirty="0"/>
              <a:t>, Bergen, </a:t>
            </a:r>
            <a:r>
              <a:rPr lang="hu-HU" sz="2100" b="1" dirty="0" err="1"/>
              <a:t>Sept</a:t>
            </a:r>
            <a:r>
              <a:rPr lang="hu-HU" sz="2100" b="1" dirty="0"/>
              <a:t>. 2012, </a:t>
            </a:r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	</a:t>
            </a:r>
            <a:r>
              <a:rPr lang="hu-HU" sz="2100" b="1" dirty="0" err="1"/>
              <a:t>Summer</a:t>
            </a:r>
            <a:r>
              <a:rPr lang="hu-HU" sz="2100" b="1" dirty="0"/>
              <a:t> Camp, Berze Science </a:t>
            </a:r>
            <a:r>
              <a:rPr lang="hu-HU" sz="2100" b="1" dirty="0" smtClean="0"/>
              <a:t>Club, Visznek</a:t>
            </a:r>
            <a:r>
              <a:rPr lang="hu-HU" sz="2100" b="1" dirty="0"/>
              <a:t>, Hungary, 2013)</a:t>
            </a:r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9. T. </a:t>
            </a:r>
            <a:r>
              <a:rPr lang="hu-HU" sz="2000" b="1" dirty="0"/>
              <a:t>Novák</a:t>
            </a:r>
            <a:r>
              <a:rPr lang="hu-HU" sz="2100" b="1" dirty="0"/>
              <a:t>, T. Csörgő:  </a:t>
            </a:r>
            <a:r>
              <a:rPr lang="hu-HU" sz="2100" b="1" dirty="0" err="1"/>
              <a:t>Particle</a:t>
            </a:r>
            <a:r>
              <a:rPr lang="hu-HU" sz="2100" b="1" dirty="0"/>
              <a:t> 66 </a:t>
            </a:r>
          </a:p>
          <a:p>
            <a:pPr marL="610663" lvl="1" indent="0" eaLnBrk="1" hangingPunct="1">
              <a:buNone/>
              <a:defRPr/>
            </a:pPr>
            <a:r>
              <a:rPr lang="hu-HU" sz="2100" b="1" dirty="0"/>
              <a:t>	(</a:t>
            </a:r>
            <a:r>
              <a:rPr lang="hu-HU" sz="2100" b="1" dirty="0" err="1"/>
              <a:t>Summer</a:t>
            </a:r>
            <a:r>
              <a:rPr lang="hu-HU" sz="2100" b="1" dirty="0"/>
              <a:t> Camp, Berze Science Club, Visznek, Hungary</a:t>
            </a:r>
            <a:r>
              <a:rPr lang="hu-HU" sz="2100" b="1" dirty="0" smtClean="0"/>
              <a:t>)</a:t>
            </a:r>
          </a:p>
          <a:p>
            <a:pPr lvl="0" indent="-381664" eaLnBrk="1" hangingPunct="1">
              <a:defRPr/>
            </a:pPr>
            <a:r>
              <a:rPr lang="hu-HU" sz="2400" dirty="0" smtClean="0">
                <a:sym typeface="Wingdings" pitchFamily="2" charset="2"/>
              </a:rPr>
              <a:t>3 </a:t>
            </a:r>
            <a:r>
              <a:rPr lang="hu-HU" sz="2400" dirty="0" err="1">
                <a:sym typeface="Wingdings" pitchFamily="2" charset="2"/>
              </a:rPr>
              <a:t>additional</a:t>
            </a:r>
            <a:r>
              <a:rPr lang="hu-HU" sz="2400" dirty="0">
                <a:sym typeface="Wingdings" pitchFamily="2" charset="2"/>
              </a:rPr>
              <a:t> </a:t>
            </a:r>
            <a:r>
              <a:rPr lang="hu-HU" sz="2400" dirty="0" err="1">
                <a:sym typeface="Wingdings" pitchFamily="2" charset="2"/>
              </a:rPr>
              <a:t>new</a:t>
            </a:r>
            <a:r>
              <a:rPr lang="hu-HU" sz="2400" dirty="0">
                <a:sym typeface="Wingdings" pitchFamily="2" charset="2"/>
              </a:rPr>
              <a:t> </a:t>
            </a:r>
            <a:r>
              <a:rPr lang="hu-HU" sz="2400" dirty="0" smtClean="0">
                <a:sym typeface="Wingdings" pitchFamily="2" charset="2"/>
              </a:rPr>
              <a:t>(</a:t>
            </a:r>
            <a:r>
              <a:rPr lang="hu-HU" sz="2400" dirty="0" err="1" smtClean="0">
                <a:sym typeface="Wingdings" pitchFamily="2" charset="2"/>
              </a:rPr>
              <a:t>c</a:t>
            </a:r>
            <a:r>
              <a:rPr lang="hu-HU" sz="2400" dirty="0" err="1" smtClean="0">
                <a:sym typeface="Wingdings" pitchFamily="2" charset="2"/>
              </a:rPr>
              <a:t>ard</a:t>
            </a:r>
            <a:r>
              <a:rPr lang="hu-HU" sz="2400" dirty="0" smtClean="0">
                <a:sym typeface="Wingdings" pitchFamily="2" charset="2"/>
              </a:rPr>
              <a:t>) </a:t>
            </a:r>
            <a:r>
              <a:rPr lang="hu-HU" sz="2400" dirty="0" err="1">
                <a:sym typeface="Wingdings" pitchFamily="2" charset="2"/>
              </a:rPr>
              <a:t>games</a:t>
            </a:r>
            <a:endParaRPr lang="hu-HU" sz="2400" dirty="0"/>
          </a:p>
          <a:p>
            <a:pPr indent="-381664" eaLnBrk="1" hangingPunct="1">
              <a:defRPr/>
            </a:pPr>
            <a:r>
              <a:rPr lang="hu-HU" sz="2100" dirty="0"/>
              <a:t> </a:t>
            </a:r>
            <a:r>
              <a:rPr lang="hu-HU" sz="2100" dirty="0" smtClean="0"/>
              <a:t>    </a:t>
            </a:r>
            <a:r>
              <a:rPr lang="hu-HU" sz="2000" dirty="0" smtClean="0">
                <a:solidFill>
                  <a:schemeClr val="tx1"/>
                </a:solidFill>
              </a:rPr>
              <a:t>10</a:t>
            </a:r>
            <a:r>
              <a:rPr lang="hu-HU" sz="2000" dirty="0">
                <a:solidFill>
                  <a:schemeClr val="tx1"/>
                </a:solidFill>
              </a:rPr>
              <a:t>. </a:t>
            </a:r>
            <a:r>
              <a:rPr lang="hu-HU" sz="2000" dirty="0" err="1" smtClean="0">
                <a:solidFill>
                  <a:schemeClr val="tx1"/>
                </a:solidFill>
              </a:rPr>
              <a:t>Find</a:t>
            </a:r>
            <a:r>
              <a:rPr lang="hu-HU" sz="2000" dirty="0" smtClean="0">
                <a:solidFill>
                  <a:schemeClr val="tx1"/>
                </a:solidFill>
              </a:rPr>
              <a:t>  </a:t>
            </a:r>
            <a:r>
              <a:rPr lang="hu-HU" sz="2000" dirty="0" err="1" smtClean="0">
                <a:solidFill>
                  <a:schemeClr val="tx1"/>
                </a:solidFill>
              </a:rPr>
              <a:t>Quark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Matter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with</a:t>
            </a:r>
            <a:r>
              <a:rPr lang="hu-HU" sz="2000" dirty="0" smtClean="0">
                <a:solidFill>
                  <a:schemeClr val="tx1"/>
                </a:solidFill>
              </a:rPr>
              <a:t> PHENIX </a:t>
            </a:r>
            <a:r>
              <a:rPr lang="hu-HU" sz="2000" dirty="0">
                <a:solidFill>
                  <a:schemeClr val="tx1"/>
                </a:solidFill>
              </a:rPr>
              <a:t>– </a:t>
            </a:r>
            <a:r>
              <a:rPr lang="hu-HU" sz="2000" dirty="0" err="1">
                <a:solidFill>
                  <a:schemeClr val="tx1"/>
                </a:solidFill>
              </a:rPr>
              <a:t>Mahjongg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Style</a:t>
            </a:r>
            <a:r>
              <a:rPr lang="hu-HU" sz="2000" dirty="0" smtClean="0">
                <a:solidFill>
                  <a:schemeClr val="tx1"/>
                </a:solidFill>
              </a:rPr>
              <a:t> (2013)</a:t>
            </a:r>
          </a:p>
          <a:p>
            <a:pPr indent="-381664" eaLnBrk="1" hangingPunct="1">
              <a:defRPr/>
            </a:pP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2000" dirty="0" smtClean="0">
                <a:solidFill>
                  <a:schemeClr val="tx1"/>
                </a:solidFill>
              </a:rPr>
              <a:t>    11. </a:t>
            </a:r>
            <a:r>
              <a:rPr lang="hu-HU" sz="2000" dirty="0" err="1" smtClean="0">
                <a:solidFill>
                  <a:schemeClr val="tx1"/>
                </a:solidFill>
              </a:rPr>
              <a:t>Quark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Matter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on</a:t>
            </a:r>
            <a:r>
              <a:rPr lang="hu-HU" sz="2000" dirty="0" smtClean="0">
                <a:solidFill>
                  <a:schemeClr val="tx1"/>
                </a:solidFill>
              </a:rPr>
              <a:t> Rubik’s 3x3 – </a:t>
            </a:r>
            <a:r>
              <a:rPr lang="hu-HU" sz="2000" dirty="0" err="1" smtClean="0">
                <a:solidFill>
                  <a:schemeClr val="tx1"/>
                </a:solidFill>
              </a:rPr>
              <a:t>Perfect</a:t>
            </a:r>
            <a:r>
              <a:rPr lang="hu-HU" sz="2000" dirty="0" smtClean="0">
                <a:solidFill>
                  <a:schemeClr val="tx1"/>
                </a:solidFill>
              </a:rPr>
              <a:t> Fluid (WPCF 2014, KRF, Gyöngyös)</a:t>
            </a:r>
          </a:p>
          <a:p>
            <a:pPr indent="-381664" eaLnBrk="1" hangingPunct="1">
              <a:defRPr/>
            </a:pP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2000" dirty="0" smtClean="0">
                <a:solidFill>
                  <a:schemeClr val="tx1"/>
                </a:solidFill>
              </a:rPr>
              <a:t>    12. </a:t>
            </a:r>
            <a:r>
              <a:rPr lang="hu-HU" sz="2000" dirty="0" err="1" smtClean="0">
                <a:solidFill>
                  <a:schemeClr val="tx1"/>
                </a:solidFill>
              </a:rPr>
              <a:t>Particle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Hits</a:t>
            </a:r>
            <a:r>
              <a:rPr lang="hu-HU" sz="2000" dirty="0" smtClean="0">
                <a:solidFill>
                  <a:schemeClr val="tx1"/>
                </a:solidFill>
              </a:rPr>
              <a:t>! – </a:t>
            </a:r>
            <a:r>
              <a:rPr lang="hu-HU" sz="2000" dirty="0" err="1" smtClean="0">
                <a:solidFill>
                  <a:schemeClr val="tx1"/>
                </a:solidFill>
              </a:rPr>
              <a:t>from</a:t>
            </a:r>
            <a:r>
              <a:rPr lang="hu-HU" sz="2000" dirty="0" smtClean="0">
                <a:solidFill>
                  <a:schemeClr val="tx1"/>
                </a:solidFill>
              </a:rPr>
              <a:t> 3 </a:t>
            </a:r>
            <a:r>
              <a:rPr lang="hu-HU" sz="2000" dirty="0" err="1" smtClean="0">
                <a:solidFill>
                  <a:schemeClr val="tx1"/>
                </a:solidFill>
              </a:rPr>
              <a:t>years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  <a:r>
              <a:rPr lang="hu-HU" sz="2000" dirty="0" err="1" smtClean="0">
                <a:solidFill>
                  <a:schemeClr val="tx1"/>
                </a:solidFill>
              </a:rPr>
              <a:t>up</a:t>
            </a:r>
            <a:r>
              <a:rPr lang="hu-HU" sz="2000" dirty="0" smtClean="0">
                <a:solidFill>
                  <a:schemeClr val="tx1"/>
                </a:solidFill>
              </a:rPr>
              <a:t>  (CERN@Wigner Open </a:t>
            </a:r>
            <a:r>
              <a:rPr lang="hu-HU" sz="2000" dirty="0" err="1" smtClean="0">
                <a:solidFill>
                  <a:schemeClr val="tx1"/>
                </a:solidFill>
              </a:rPr>
              <a:t>Days</a:t>
            </a:r>
            <a:r>
              <a:rPr lang="hu-HU" sz="2000" dirty="0" smtClean="0">
                <a:solidFill>
                  <a:schemeClr val="tx1"/>
                </a:solidFill>
              </a:rPr>
              <a:t>, 2014) …</a:t>
            </a:r>
            <a:endParaRPr lang="hu-HU" sz="2000" dirty="0">
              <a:solidFill>
                <a:schemeClr val="tx1"/>
              </a:solidFill>
            </a:endParaRPr>
          </a:p>
          <a:p>
            <a:pPr marL="1068661" lvl="1" indent="-457997" eaLnBrk="1" hangingPunct="1">
              <a:buFont typeface="+mj-lt"/>
              <a:buAutoNum type="arabicPeriod" startAt="5"/>
              <a:defRPr/>
            </a:pPr>
            <a:endParaRPr lang="hu-HU" sz="2100" b="1" dirty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hu-HU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27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457"/>
            <a:ext cx="12801600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8016" tIns="64008" rIns="128016" bIns="64008" anchor="ctr"/>
          <a:lstStyle/>
          <a:p>
            <a:pPr algn="ctr">
              <a:defRPr/>
            </a:pPr>
            <a:r>
              <a:rPr lang="hu-HU" sz="45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SUMMARY</a:t>
            </a:r>
            <a:endParaRPr lang="hu-HU" sz="34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251317" y="828621"/>
            <a:ext cx="6501610" cy="7562070"/>
          </a:xfrm>
          <a:prstGeom prst="rect">
            <a:avLst/>
          </a:prstGeom>
          <a:noFill/>
        </p:spPr>
        <p:txBody>
          <a:bodyPr wrap="square" lIns="128016" tIns="64008" rIns="128016" bIns="64008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endParaRPr lang="hu-HU" sz="2000" b="1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000" b="1" dirty="0" smtClean="0"/>
              <a:t>Science </a:t>
            </a:r>
            <a:r>
              <a:rPr lang="hu-HU" sz="2000" b="1" dirty="0" smtClean="0"/>
              <a:t>Club + PHENIX + </a:t>
            </a:r>
            <a:r>
              <a:rPr lang="hu-HU" sz="2000" b="1" dirty="0" smtClean="0"/>
              <a:t>…</a:t>
            </a:r>
            <a:endParaRPr lang="hu-HU" sz="2000" b="1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000" b="1" dirty="0" err="1" smtClean="0"/>
              <a:t>Student</a:t>
            </a:r>
            <a:r>
              <a:rPr lang="hu-HU" sz="2000" b="1" dirty="0"/>
              <a:t> </a:t>
            </a:r>
            <a:r>
              <a:rPr lang="hu-HU" sz="2000" b="1" dirty="0" smtClean="0"/>
              <a:t>and </a:t>
            </a:r>
            <a:r>
              <a:rPr lang="hu-HU" sz="2000" b="1" dirty="0" err="1" smtClean="0"/>
              <a:t>science</a:t>
            </a:r>
            <a:r>
              <a:rPr lang="hu-HU" sz="2000" b="1" dirty="0" smtClean="0"/>
              <a:t> </a:t>
            </a:r>
            <a:r>
              <a:rPr lang="hu-HU" sz="2000" b="1" dirty="0" err="1" smtClean="0"/>
              <a:t>outreach</a:t>
            </a:r>
            <a:r>
              <a:rPr lang="hu-HU" sz="2000" b="1" dirty="0" smtClean="0"/>
              <a:t> project: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000" b="1" dirty="0" smtClean="0"/>
              <a:t>                       </a:t>
            </a:r>
            <a:r>
              <a:rPr lang="hu-HU" sz="2000" b="1" dirty="0" err="1" smtClean="0">
                <a:hlinkClick r:id="rId3"/>
              </a:rPr>
              <a:t>innovation</a:t>
            </a:r>
            <a:r>
              <a:rPr lang="hu-HU" sz="2000" b="1" dirty="0" smtClean="0"/>
              <a:t>, patent, </a:t>
            </a:r>
            <a:r>
              <a:rPr lang="hu-HU" sz="2000" b="1" dirty="0" err="1" smtClean="0">
                <a:hlinkClick r:id="rId4"/>
              </a:rPr>
              <a:t>product</a:t>
            </a:r>
            <a:endParaRPr lang="hu-HU" sz="2400" b="1" dirty="0"/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 smtClean="0">
                <a:solidFill>
                  <a:srgbClr val="FFFF00"/>
                </a:solidFill>
              </a:rPr>
              <a:t>2013: 2 </a:t>
            </a:r>
            <a:r>
              <a:rPr lang="hu-HU" sz="2200" b="1" dirty="0" err="1">
                <a:solidFill>
                  <a:srgbClr val="FFFF00"/>
                </a:solidFill>
              </a:rPr>
              <a:t>open</a:t>
            </a:r>
            <a:r>
              <a:rPr lang="hu-HU" sz="2200" b="1" dirty="0">
                <a:solidFill>
                  <a:srgbClr val="FFFF00"/>
                </a:solidFill>
              </a:rPr>
              <a:t> </a:t>
            </a:r>
            <a:r>
              <a:rPr lang="hu-HU" sz="2200" b="1" dirty="0" err="1">
                <a:solidFill>
                  <a:srgbClr val="FFFF00"/>
                </a:solidFill>
              </a:rPr>
              <a:t>access</a:t>
            </a:r>
            <a:r>
              <a:rPr lang="hu-HU" sz="2200" b="1" dirty="0">
                <a:solidFill>
                  <a:srgbClr val="FFFF00"/>
                </a:solidFill>
              </a:rPr>
              <a:t> </a:t>
            </a:r>
            <a:r>
              <a:rPr lang="hu-HU" sz="2200" b="1" dirty="0" err="1">
                <a:solidFill>
                  <a:srgbClr val="FFFF00"/>
                </a:solidFill>
              </a:rPr>
              <a:t>science</a:t>
            </a:r>
            <a:r>
              <a:rPr lang="hu-HU" sz="2200" b="1" dirty="0">
                <a:solidFill>
                  <a:srgbClr val="FFFF00"/>
                </a:solidFill>
              </a:rPr>
              <a:t> </a:t>
            </a:r>
            <a:r>
              <a:rPr lang="hu-HU" sz="2200" b="1" dirty="0" err="1" smtClean="0">
                <a:solidFill>
                  <a:srgbClr val="FFFF00"/>
                </a:solidFill>
              </a:rPr>
              <a:t>games</a:t>
            </a:r>
            <a:endParaRPr lang="hu-HU" sz="22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 smtClean="0">
                <a:solidFill>
                  <a:srgbClr val="FFFF00"/>
                </a:solidFill>
              </a:rPr>
              <a:t>2016: 12+ </a:t>
            </a:r>
            <a:r>
              <a:rPr lang="hu-HU" sz="2200" b="1" dirty="0" err="1" smtClean="0">
                <a:solidFill>
                  <a:srgbClr val="FFFF00"/>
                </a:solidFill>
              </a:rPr>
              <a:t>science</a:t>
            </a:r>
            <a:r>
              <a:rPr lang="hu-HU" sz="2200" b="1" dirty="0" smtClean="0">
                <a:solidFill>
                  <a:srgbClr val="FFFF00"/>
                </a:solidFill>
              </a:rPr>
              <a:t> </a:t>
            </a:r>
            <a:r>
              <a:rPr lang="hu-HU" sz="2200" b="1" dirty="0" err="1" smtClean="0">
                <a:solidFill>
                  <a:srgbClr val="FFFF00"/>
                </a:solidFill>
              </a:rPr>
              <a:t>games</a:t>
            </a:r>
            <a:r>
              <a:rPr lang="hu-HU" sz="2200" b="1" dirty="0" smtClean="0">
                <a:solidFill>
                  <a:srgbClr val="FFFF00"/>
                </a:solidFill>
              </a:rPr>
              <a:t>, </a:t>
            </a:r>
            <a:r>
              <a:rPr lang="hu-HU" sz="2200" b="1" dirty="0" err="1" smtClean="0">
                <a:solidFill>
                  <a:srgbClr val="FFFF00"/>
                </a:solidFill>
              </a:rPr>
              <a:t>cards</a:t>
            </a:r>
            <a:r>
              <a:rPr lang="hu-HU" sz="2200" b="1" dirty="0" smtClean="0">
                <a:solidFill>
                  <a:srgbClr val="FFFF00"/>
                </a:solidFill>
              </a:rPr>
              <a:t> + </a:t>
            </a:r>
            <a:r>
              <a:rPr lang="hu-HU" sz="2200" b="1" dirty="0" err="1" smtClean="0">
                <a:solidFill>
                  <a:srgbClr val="FFFF00"/>
                </a:solidFill>
              </a:rPr>
              <a:t>twisting</a:t>
            </a:r>
            <a:endParaRPr lang="hu-HU" sz="2200" b="1" dirty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endParaRPr lang="hu-HU" sz="22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 err="1" smtClean="0">
                <a:solidFill>
                  <a:srgbClr val="FFFF00"/>
                </a:solidFill>
              </a:rPr>
              <a:t>Successfull</a:t>
            </a:r>
            <a:r>
              <a:rPr lang="hu-HU" sz="2200" b="1" dirty="0" smtClean="0">
                <a:solidFill>
                  <a:srgbClr val="FFFF00"/>
                </a:solidFill>
              </a:rPr>
              <a:t> test </a:t>
            </a:r>
            <a:r>
              <a:rPr lang="hu-HU" sz="2200" b="1" dirty="0" err="1" smtClean="0">
                <a:solidFill>
                  <a:srgbClr val="FFFF00"/>
                </a:solidFill>
              </a:rPr>
              <a:t>sales</a:t>
            </a:r>
            <a:r>
              <a:rPr lang="hu-HU" sz="2200" b="1" dirty="0" smtClean="0">
                <a:solidFill>
                  <a:srgbClr val="FFFF00"/>
                </a:solidFill>
              </a:rPr>
              <a:t> </a:t>
            </a:r>
            <a:r>
              <a:rPr lang="hu-HU" sz="2200" b="1" dirty="0" err="1" smtClean="0">
                <a:solidFill>
                  <a:srgbClr val="FFFF00"/>
                </a:solidFill>
              </a:rPr>
              <a:t>in</a:t>
            </a:r>
            <a:r>
              <a:rPr lang="hu-HU" sz="2200" b="1" dirty="0" smtClean="0">
                <a:solidFill>
                  <a:srgbClr val="FFFF00"/>
                </a:solidFill>
              </a:rPr>
              <a:t> Hungary and </a:t>
            </a:r>
            <a:r>
              <a:rPr lang="hu-HU" sz="2200" b="1" dirty="0" err="1" smtClean="0">
                <a:solidFill>
                  <a:srgbClr val="FFFF00"/>
                </a:solidFill>
              </a:rPr>
              <a:t>also</a:t>
            </a:r>
            <a:r>
              <a:rPr lang="hu-HU" sz="2200" b="1" dirty="0" smtClean="0">
                <a:solidFill>
                  <a:srgbClr val="FFFF00"/>
                </a:solidFill>
              </a:rPr>
              <a:t> </a:t>
            </a:r>
            <a:r>
              <a:rPr lang="hu-HU" sz="2200" b="1" dirty="0" err="1" smtClean="0">
                <a:solidFill>
                  <a:srgbClr val="FFFF00"/>
                </a:solidFill>
              </a:rPr>
              <a:t>at</a:t>
            </a:r>
            <a:r>
              <a:rPr lang="hu-HU" sz="2200" b="1" dirty="0" smtClean="0">
                <a:solidFill>
                  <a:srgbClr val="FFFF00"/>
                </a:solidFill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>
                <a:solidFill>
                  <a:srgbClr val="FFFF00"/>
                </a:solidFill>
              </a:rPr>
              <a:t>	</a:t>
            </a:r>
            <a:r>
              <a:rPr lang="hu-HU" sz="2200" b="1" dirty="0" smtClean="0">
                <a:solidFill>
                  <a:srgbClr val="FFFF00"/>
                </a:solidFill>
              </a:rPr>
              <a:t>BNL (USA)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>
                <a:solidFill>
                  <a:srgbClr val="FFFF00"/>
                </a:solidFill>
              </a:rPr>
              <a:t>	</a:t>
            </a:r>
            <a:r>
              <a:rPr lang="hu-HU" sz="2200" b="1" dirty="0" smtClean="0">
                <a:solidFill>
                  <a:srgbClr val="FFFF00"/>
                </a:solidFill>
              </a:rPr>
              <a:t>CERN (</a:t>
            </a:r>
            <a:r>
              <a:rPr lang="hu-HU" sz="2200" b="1" dirty="0" err="1" smtClean="0">
                <a:solidFill>
                  <a:srgbClr val="FFFF00"/>
                </a:solidFill>
              </a:rPr>
              <a:t>Switzerland</a:t>
            </a:r>
            <a:r>
              <a:rPr lang="hu-HU" sz="2200" b="1" dirty="0" smtClean="0">
                <a:solidFill>
                  <a:srgbClr val="FFFF00"/>
                </a:solidFill>
              </a:rPr>
              <a:t>)</a:t>
            </a:r>
            <a:endParaRPr lang="hu-HU" sz="22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>
                <a:solidFill>
                  <a:srgbClr val="FFFF00"/>
                </a:solidFill>
              </a:rPr>
              <a:t>	</a:t>
            </a:r>
            <a:r>
              <a:rPr lang="hu-HU" sz="2200" b="1" dirty="0" smtClean="0">
                <a:solidFill>
                  <a:srgbClr val="FFFF00"/>
                </a:solidFill>
              </a:rPr>
              <a:t>KEK (</a:t>
            </a:r>
            <a:r>
              <a:rPr lang="hu-HU" sz="2200" b="1" dirty="0" err="1" smtClean="0">
                <a:solidFill>
                  <a:srgbClr val="FFFF00"/>
                </a:solidFill>
              </a:rPr>
              <a:t>Japan</a:t>
            </a:r>
            <a:r>
              <a:rPr lang="hu-HU" sz="2200" b="1" dirty="0" smtClean="0">
                <a:solidFill>
                  <a:srgbClr val="FFFF00"/>
                </a:solidFill>
              </a:rPr>
              <a:t>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endParaRPr lang="hu-HU" sz="22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 smtClean="0"/>
              <a:t>YOUR </a:t>
            </a:r>
            <a:r>
              <a:rPr lang="hu-HU" sz="2200" b="1" dirty="0" err="1"/>
              <a:t>outreach</a:t>
            </a:r>
            <a:r>
              <a:rPr lang="hu-HU" sz="2200" b="1" dirty="0"/>
              <a:t> </a:t>
            </a:r>
            <a:r>
              <a:rPr lang="hu-HU" sz="2200" b="1" dirty="0" err="1"/>
              <a:t>support</a:t>
            </a:r>
            <a:r>
              <a:rPr lang="hu-HU" sz="2200" b="1" dirty="0"/>
              <a:t>  </a:t>
            </a:r>
            <a:r>
              <a:rPr lang="hu-HU" sz="2200" b="1" dirty="0" err="1"/>
              <a:t>requested</a:t>
            </a:r>
            <a:r>
              <a:rPr lang="hu-HU" sz="2200" b="1" dirty="0"/>
              <a:t>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 err="1"/>
              <a:t>To</a:t>
            </a:r>
            <a:r>
              <a:rPr lang="hu-HU" sz="2200" b="1" dirty="0"/>
              <a:t> </a:t>
            </a:r>
            <a:r>
              <a:rPr lang="hu-HU" sz="2200" b="1" dirty="0" err="1"/>
              <a:t>reach</a:t>
            </a:r>
            <a:r>
              <a:rPr lang="hu-HU" sz="2200" b="1" dirty="0"/>
              <a:t> out, </a:t>
            </a:r>
            <a:r>
              <a:rPr lang="hu-HU" sz="2200" b="1" dirty="0" err="1"/>
              <a:t>really</a:t>
            </a:r>
            <a:r>
              <a:rPr lang="hu-HU" sz="2200" b="1" dirty="0"/>
              <a:t>…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2200" b="1" dirty="0"/>
              <a:t>	</a:t>
            </a:r>
            <a:r>
              <a:rPr lang="hu-HU" sz="2200" b="1" dirty="0" err="1"/>
              <a:t>Thank</a:t>
            </a:r>
            <a:r>
              <a:rPr lang="hu-HU" sz="2200" b="1" dirty="0"/>
              <a:t> </a:t>
            </a:r>
            <a:r>
              <a:rPr lang="hu-HU" sz="2200" b="1" dirty="0" err="1"/>
              <a:t>you</a:t>
            </a:r>
            <a:r>
              <a:rPr lang="hu-HU" sz="2200" b="1" dirty="0"/>
              <a:t>  </a:t>
            </a:r>
            <a:r>
              <a:rPr lang="hu-HU" sz="2200" b="1" dirty="0" err="1"/>
              <a:t>for</a:t>
            </a:r>
            <a:r>
              <a:rPr lang="hu-HU" sz="2200" b="1" dirty="0"/>
              <a:t> </a:t>
            </a:r>
            <a:r>
              <a:rPr lang="hu-HU" sz="2200" b="1" dirty="0" err="1"/>
              <a:t>your</a:t>
            </a:r>
            <a:r>
              <a:rPr lang="hu-HU" sz="2200" b="1" dirty="0"/>
              <a:t> </a:t>
            </a:r>
            <a:r>
              <a:rPr lang="hu-HU" sz="2200" b="1" dirty="0" err="1" smtClean="0"/>
              <a:t>attention</a:t>
            </a:r>
            <a:r>
              <a:rPr lang="hu-HU" sz="2200" b="1" dirty="0" smtClean="0"/>
              <a:t>!</a:t>
            </a:r>
            <a:endParaRPr lang="hu-HU" sz="22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655" y="1191478"/>
            <a:ext cx="4913048" cy="6948038"/>
          </a:xfrm>
          <a:prstGeom prst="rect">
            <a:avLst/>
          </a:prstGeom>
          <a:noFill/>
          <a:ln>
            <a:noFill/>
          </a:ln>
          <a:effectLst>
            <a:glow rad="139700">
              <a:srgbClr val="FFFF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32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1" y="12944"/>
            <a:ext cx="12780334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 algn="ctr">
              <a:defRPr/>
            </a:pPr>
            <a:r>
              <a:rPr lang="hu-HU" sz="5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Hungarian</a:t>
            </a:r>
            <a:r>
              <a:rPr lang="hu-HU" sz="5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5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science</a:t>
            </a:r>
            <a:r>
              <a:rPr lang="hu-HU" sz="5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5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clubS</a:t>
            </a:r>
            <a:endParaRPr lang="hu-HU" sz="5000" b="1" kern="0" cap="all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60" y="1272208"/>
            <a:ext cx="7953375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352" y="2078310"/>
            <a:ext cx="7953375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592" y="3144416"/>
            <a:ext cx="7953375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3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318" y="1272208"/>
            <a:ext cx="7158498" cy="705678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hu-HU" sz="2800" dirty="0" err="1"/>
              <a:t>By</a:t>
            </a:r>
            <a:r>
              <a:rPr lang="hu-HU" sz="2800" dirty="0"/>
              <a:t> </a:t>
            </a:r>
            <a:r>
              <a:rPr lang="hu-HU" sz="2800" dirty="0" err="1"/>
              <a:t>now</a:t>
            </a:r>
            <a:r>
              <a:rPr lang="hu-HU" sz="2800" dirty="0"/>
              <a:t>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/>
              <a:t>INNOVATION, PATENT, PRODUCT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/>
              <a:t>66 </a:t>
            </a:r>
            <a:r>
              <a:rPr lang="hu-HU" sz="2800" dirty="0" err="1"/>
              <a:t>cards</a:t>
            </a:r>
            <a:r>
              <a:rPr lang="hu-HU" sz="2800" dirty="0"/>
              <a:t>, </a:t>
            </a:r>
            <a:r>
              <a:rPr lang="hu-HU" sz="2800" dirty="0" err="1"/>
              <a:t>first</a:t>
            </a:r>
            <a:r>
              <a:rPr lang="hu-HU" sz="2800" dirty="0"/>
              <a:t> 4 </a:t>
            </a:r>
            <a:r>
              <a:rPr lang="hu-HU" sz="2800" dirty="0" err="1"/>
              <a:t>games</a:t>
            </a:r>
            <a:r>
              <a:rPr lang="hu-HU" sz="2800" dirty="0"/>
              <a:t>: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sz="2500" b="1" dirty="0"/>
              <a:t>ANTI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sz="2500" b="1" dirty="0" err="1"/>
              <a:t>Let</a:t>
            </a:r>
            <a:r>
              <a:rPr lang="hu-HU" sz="2500" b="1" dirty="0"/>
              <a:t> </a:t>
            </a:r>
            <a:r>
              <a:rPr lang="hu-HU" sz="2500" b="1" dirty="0" err="1"/>
              <a:t>us</a:t>
            </a:r>
            <a:r>
              <a:rPr lang="hu-HU" sz="2500" b="1" dirty="0"/>
              <a:t> </a:t>
            </a:r>
            <a:r>
              <a:rPr lang="hu-HU" sz="2500" b="1" dirty="0" err="1"/>
              <a:t>detect</a:t>
            </a:r>
            <a:r>
              <a:rPr lang="hu-HU" sz="2500" b="1" dirty="0"/>
              <a:t>!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sz="2500" b="1" dirty="0" err="1"/>
              <a:t>Quark</a:t>
            </a:r>
            <a:r>
              <a:rPr lang="hu-HU" sz="2500" b="1" dirty="0"/>
              <a:t> </a:t>
            </a:r>
            <a:r>
              <a:rPr lang="hu-HU" sz="2500" b="1" dirty="0" err="1"/>
              <a:t>Matter</a:t>
            </a:r>
            <a:r>
              <a:rPr lang="hu-HU" sz="2500" b="1" dirty="0"/>
              <a:t> (BNL)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sz="2500" b="1" dirty="0" err="1"/>
              <a:t>Cosmic</a:t>
            </a:r>
            <a:r>
              <a:rPr lang="hu-HU" sz="2500" b="1" dirty="0"/>
              <a:t> </a:t>
            </a:r>
            <a:r>
              <a:rPr lang="hu-HU" sz="2500" b="1" dirty="0" err="1"/>
              <a:t>Showers</a:t>
            </a:r>
            <a:endParaRPr lang="hu-HU" sz="2500" b="1" dirty="0"/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/>
              <a:t>1</a:t>
            </a:r>
            <a:r>
              <a:rPr lang="hu-HU" sz="2800" baseline="30000" dirty="0"/>
              <a:t>st</a:t>
            </a:r>
            <a:r>
              <a:rPr lang="hu-HU" sz="2800" dirty="0"/>
              <a:t> </a:t>
            </a:r>
            <a:r>
              <a:rPr lang="hu-HU" sz="2800" dirty="0" err="1"/>
              <a:t>edition</a:t>
            </a:r>
            <a:r>
              <a:rPr lang="hu-HU" sz="2800" dirty="0"/>
              <a:t>: an e-book </a:t>
            </a:r>
            <a:r>
              <a:rPr lang="hu-HU" sz="2800" dirty="0" err="1"/>
              <a:t>for</a:t>
            </a:r>
            <a:r>
              <a:rPr lang="hu-HU" sz="2800" dirty="0"/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>
                <a:solidFill>
                  <a:schemeClr val="tx1"/>
                </a:solidFill>
              </a:rPr>
              <a:t>„</a:t>
            </a:r>
            <a:r>
              <a:rPr lang="hu-HU" sz="2800" dirty="0" err="1">
                <a:solidFill>
                  <a:schemeClr val="tx1"/>
                </a:solidFill>
              </a:rPr>
              <a:t>Meet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 err="1">
                <a:solidFill>
                  <a:schemeClr val="tx1"/>
                </a:solidFill>
              </a:rPr>
              <a:t>the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 err="1">
                <a:solidFill>
                  <a:schemeClr val="tx1"/>
                </a:solidFill>
              </a:rPr>
              <a:t>Scientist</a:t>
            </a:r>
            <a:r>
              <a:rPr lang="hu-HU" sz="2800" dirty="0">
                <a:solidFill>
                  <a:schemeClr val="tx1"/>
                </a:solidFill>
              </a:rPr>
              <a:t>” </a:t>
            </a:r>
            <a:r>
              <a:rPr lang="hu-HU" sz="2800" dirty="0" err="1">
                <a:solidFill>
                  <a:schemeClr val="tx1"/>
                </a:solidFill>
              </a:rPr>
              <a:t>opening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 err="1">
                <a:solidFill>
                  <a:schemeClr val="tx1"/>
                </a:solidFill>
              </a:rPr>
              <a:t>talk</a:t>
            </a:r>
            <a:endParaRPr lang="hu-HU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 err="1">
                <a:solidFill>
                  <a:schemeClr val="tx1"/>
                </a:solidFill>
              </a:rPr>
              <a:t>Hungarian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hu-HU" sz="2800" dirty="0">
                <a:solidFill>
                  <a:schemeClr val="tx1"/>
                </a:solidFill>
              </a:rPr>
              <a:t> English, online </a:t>
            </a:r>
            <a:r>
              <a:rPr lang="hu-HU" sz="2800" dirty="0" err="1">
                <a:solidFill>
                  <a:schemeClr val="tx1"/>
                </a:solidFill>
              </a:rPr>
              <a:t>at</a:t>
            </a:r>
            <a:endParaRPr lang="hu-HU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hu-HU" sz="2800" dirty="0">
                <a:solidFill>
                  <a:schemeClr val="tx1"/>
                </a:solidFill>
                <a:hlinkClick r:id="rId3"/>
              </a:rPr>
              <a:t>http://www.lulu.com/</a:t>
            </a:r>
            <a:endParaRPr lang="hu-HU" sz="2800" dirty="0">
              <a:solidFill>
                <a:schemeClr val="tx1"/>
              </a:solidFill>
            </a:endParaRPr>
          </a:p>
        </p:txBody>
      </p:sp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31873"/>
            <a:ext cx="12801600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8016" tIns="64008" rIns="128016" bIns="64008" anchor="ctr"/>
          <a:lstStyle/>
          <a:p>
            <a:pPr algn="ctr">
              <a:defRPr/>
            </a:pPr>
            <a:r>
              <a:rPr lang="hu-HU" sz="5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STUDENT IDEA: </a:t>
            </a:r>
            <a:r>
              <a:rPr lang="hu-HU" sz="5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PARTICLE CARDS</a:t>
            </a:r>
          </a:p>
        </p:txBody>
      </p:sp>
      <p:pic>
        <p:nvPicPr>
          <p:cNvPr id="6150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9815" y="1675766"/>
            <a:ext cx="4847273" cy="68519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38626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62" y="1137644"/>
            <a:ext cx="6347460" cy="678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6198" y="1769376"/>
            <a:ext cx="8215402" cy="716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8"/>
          <p:cNvSpPr txBox="1">
            <a:spLocks noChangeArrowheads="1"/>
          </p:cNvSpPr>
          <p:nvPr/>
        </p:nvSpPr>
        <p:spPr bwMode="auto">
          <a:xfrm>
            <a:off x="454362" y="12946"/>
            <a:ext cx="12801600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>
              <a:defRPr/>
            </a:pPr>
            <a:r>
              <a:rPr lang="hu-HU" sz="5000" b="1" kern="0" cap="all" dirty="0" err="1">
                <a:solidFill>
                  <a:srgbClr val="FFFF00"/>
                </a:solidFill>
                <a:latin typeface="+mn-lt"/>
                <a:ea typeface="+mj-ea"/>
                <a:cs typeface="+mj-cs"/>
              </a:rPr>
              <a:t>international</a:t>
            </a:r>
            <a:r>
              <a:rPr lang="hu-HU" sz="5000" b="1" kern="0" cap="all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5000" b="1" kern="0" cap="all" dirty="0" err="1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publicity</a:t>
            </a:r>
            <a:endParaRPr lang="hu-HU" sz="5000" b="1" kern="0" cap="all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0" name="Rectangle 48"/>
          <p:cNvSpPr txBox="1">
            <a:spLocks noChangeArrowheads="1"/>
          </p:cNvSpPr>
          <p:nvPr/>
        </p:nvSpPr>
        <p:spPr bwMode="auto">
          <a:xfrm>
            <a:off x="6776592" y="798144"/>
            <a:ext cx="6897125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>
              <a:defRPr/>
            </a:pPr>
            <a:r>
              <a:rPr lang="hu-HU" sz="3600" b="1" kern="0" cap="all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Test </a:t>
            </a:r>
            <a:r>
              <a:rPr lang="hu-HU" sz="3600" b="1" kern="0" cap="all" dirty="0" err="1">
                <a:solidFill>
                  <a:srgbClr val="FFFF00"/>
                </a:solidFill>
                <a:latin typeface="+mn-lt"/>
                <a:ea typeface="+mj-ea"/>
                <a:cs typeface="+mj-cs"/>
              </a:rPr>
              <a:t>based</a:t>
            </a:r>
            <a:r>
              <a:rPr lang="hu-HU" sz="3600" b="1" kern="0" cap="all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cap="all" dirty="0" err="1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awards</a:t>
            </a:r>
            <a:endParaRPr lang="hu-HU" sz="3600" b="1" kern="0" cap="all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110" y="3947706"/>
            <a:ext cx="7332848" cy="545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77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/>
          <p:cNvSpPr/>
          <p:nvPr/>
        </p:nvSpPr>
        <p:spPr>
          <a:xfrm>
            <a:off x="452943" y="1272208"/>
            <a:ext cx="7056785" cy="73592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endParaRPr lang="hu-HU"/>
          </a:p>
        </p:txBody>
      </p:sp>
      <p:pic>
        <p:nvPicPr>
          <p:cNvPr id="28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44" y="1272208"/>
            <a:ext cx="7348580" cy="703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160" y="2380306"/>
            <a:ext cx="87344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9187" y="3791587"/>
            <a:ext cx="940118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60158" y="3791585"/>
            <a:ext cx="906780" cy="136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0158" y="5405120"/>
            <a:ext cx="806767" cy="120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60158" y="6816410"/>
            <a:ext cx="906780" cy="136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69198" y="5405120"/>
            <a:ext cx="806767" cy="120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69200" y="6816410"/>
            <a:ext cx="906780" cy="136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27279" y="6009640"/>
            <a:ext cx="906780" cy="136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13782" y="3893820"/>
            <a:ext cx="909003" cy="136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338848" y="4093845"/>
            <a:ext cx="909003" cy="136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58965" y="5607368"/>
            <a:ext cx="864555" cy="129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Rectangle 48"/>
          <p:cNvSpPr txBox="1">
            <a:spLocks noChangeArrowheads="1"/>
          </p:cNvSpPr>
          <p:nvPr/>
        </p:nvSpPr>
        <p:spPr bwMode="auto">
          <a:xfrm>
            <a:off x="19107" y="-19230"/>
            <a:ext cx="12801600" cy="97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>
              <a:defRPr/>
            </a:pPr>
            <a:r>
              <a:rPr lang="hu-HU" sz="3600" b="1" ker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ELEMENTARY PARTICLES</a:t>
            </a:r>
            <a:endParaRPr lang="hu-HU" sz="36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6551931" y="9654"/>
            <a:ext cx="6300787" cy="90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2135" tIns="61068" rIns="122135" bIns="61068" anchor="ctr"/>
          <a:lstStyle/>
          <a:p>
            <a:pPr algn="ctr">
              <a:defRPr/>
            </a:pPr>
            <a:r>
              <a:rPr lang="hu-HU" sz="3600" b="1" ker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- PLAYFULLY</a:t>
            </a:r>
            <a:endParaRPr lang="hu-HU" sz="36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089942" y="2330559"/>
            <a:ext cx="940061" cy="141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98839" y="2381131"/>
            <a:ext cx="940905" cy="14113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968588" y="5607097"/>
            <a:ext cx="976835" cy="14652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9057922" y="4399797"/>
            <a:ext cx="1717492" cy="769716"/>
          </a:xfrm>
          <a:prstGeom prst="rect">
            <a:avLst/>
          </a:prstGeom>
          <a:noFill/>
        </p:spPr>
        <p:txBody>
          <a:bodyPr wrap="none" lIns="122135" tIns="61068" rIns="122135" bIns="61068" rtlCol="0">
            <a:spAutoFit/>
          </a:bodyPr>
          <a:lstStyle/>
          <a:p>
            <a:r>
              <a:rPr lang="hu-HU" sz="2100" dirty="0"/>
              <a:t>ANTI-</a:t>
            </a:r>
          </a:p>
          <a:p>
            <a:r>
              <a:rPr lang="hu-HU" sz="2100"/>
              <a:t>PARTICLES</a:t>
            </a:r>
            <a:endParaRPr lang="hu-HU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-2777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100" dirty="0"/>
              <a:t>SU(3</a:t>
            </a:r>
            <a:r>
              <a:rPr lang="hu-HU" sz="4100"/>
              <a:t>) COLOR AND OPTICAL COLOR</a:t>
            </a:r>
            <a:endParaRPr lang="hu-HU" sz="4100" dirty="0"/>
          </a:p>
        </p:txBody>
      </p:sp>
      <p:pic>
        <p:nvPicPr>
          <p:cNvPr id="5125" name="Picture 2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4296" y="2683568"/>
            <a:ext cx="1544640" cy="231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6" name="Picture 3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653" y="2885187"/>
            <a:ext cx="15113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7" name="Picture 4" descr="u_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59016">
            <a:off x="6787515" y="3200408"/>
            <a:ext cx="1589090" cy="241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8" name="Picture 6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12350" y="3289300"/>
            <a:ext cx="1600200" cy="24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9" name="Picture 7" descr="d_gre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6605" y="3082616"/>
            <a:ext cx="1537970" cy="230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Szövegdoboz 10"/>
          <p:cNvSpPr txBox="1"/>
          <p:nvPr/>
        </p:nvSpPr>
        <p:spPr>
          <a:xfrm>
            <a:off x="1762446" y="1675460"/>
            <a:ext cx="2824797" cy="785105"/>
          </a:xfrm>
          <a:prstGeom prst="rect">
            <a:avLst/>
          </a:prstGeom>
          <a:noFill/>
        </p:spPr>
        <p:txBody>
          <a:bodyPr lIns="122135" tIns="61068" rIns="122135" bIns="61068">
            <a:spAutoFit/>
          </a:bodyPr>
          <a:lstStyle/>
          <a:p>
            <a:pPr>
              <a:defRPr/>
            </a:pPr>
            <a:r>
              <a:rPr lang="hu-HU" sz="4300">
                <a:latin typeface="Arial" pitchFamily="34" charset="0"/>
                <a:cs typeface="Arial" pitchFamily="34" charset="0"/>
              </a:rPr>
              <a:t>Mesons</a:t>
            </a:r>
            <a:endParaRPr lang="hu-HU" sz="4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7207290" y="1675460"/>
            <a:ext cx="3524910" cy="785105"/>
          </a:xfrm>
          <a:prstGeom prst="rect">
            <a:avLst/>
          </a:prstGeom>
          <a:noFill/>
        </p:spPr>
        <p:txBody>
          <a:bodyPr wrap="none" lIns="122135" tIns="61068" rIns="122135" bIns="61068">
            <a:spAutoFit/>
          </a:bodyPr>
          <a:lstStyle/>
          <a:p>
            <a:pPr>
              <a:defRPr/>
            </a:pPr>
            <a:r>
              <a:rPr lang="hu-HU" sz="4300"/>
              <a:t>(Anti)baryons</a:t>
            </a:r>
            <a:endParaRPr lang="hu-HU" sz="4300" dirty="0"/>
          </a:p>
        </p:txBody>
      </p:sp>
      <p:pic>
        <p:nvPicPr>
          <p:cNvPr id="5132" name="Picture 8" descr="u_r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60160" y="5507355"/>
            <a:ext cx="1611310" cy="241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3" name="Picture 9" descr="as_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18626">
            <a:off x="2784798" y="5478471"/>
            <a:ext cx="1680211" cy="252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4" name="Picture 10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3775">
            <a:off x="6794190" y="6069650"/>
            <a:ext cx="1580195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5" name="Picture 11" descr="ad_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3769">
            <a:off x="10167938" y="6151880"/>
            <a:ext cx="1582420" cy="237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6" name="Picture 12" descr="au_b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73442" y="6010543"/>
            <a:ext cx="1555750" cy="233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164607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100"/>
              <a:t>  PHENIX EXPERIMENT AT RHIC</a:t>
            </a:r>
            <a:br>
              <a:rPr lang="hu-HU" sz="4100"/>
            </a:br>
            <a:r>
              <a:rPr lang="hu-HU" sz="3200"/>
              <a:t>QUARTER CUT VIEW </a:t>
            </a:r>
            <a:endParaRPr lang="hu-HU" sz="3200" dirty="0"/>
          </a:p>
        </p:txBody>
      </p:sp>
      <p:pic>
        <p:nvPicPr>
          <p:cNvPr id="2052" name="Picture 4" descr="http://www.phenix.bnl.gov/WWW/run/drawing/phenix_quartercu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4144"/>
            <a:ext cx="12801600" cy="821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23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henix.bnl.gov/WWW/run/drawing/phenix_quartercu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" y="1373019"/>
            <a:ext cx="12801600" cy="826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164607"/>
            <a:ext cx="12801600" cy="1006792"/>
          </a:xfrm>
        </p:spPr>
        <p:txBody>
          <a:bodyPr/>
          <a:lstStyle/>
          <a:p>
            <a:pPr algn="ctr" eaLnBrk="1" hangingPunct="1"/>
            <a:r>
              <a:rPr lang="hu-HU" sz="4100"/>
              <a:t> FIND </a:t>
            </a:r>
            <a:r>
              <a:rPr lang="hu-HU" sz="41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QUARK MATTER WITH PHENIX</a:t>
            </a:r>
            <a:r>
              <a:rPr lang="hu-HU" sz="410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u-HU" sz="410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MAHJONGG STYLE, PLAYFULLY</a:t>
            </a:r>
            <a:endParaRPr lang="hu-H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504541" y="248194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Téglalap 4"/>
          <p:cNvSpPr/>
          <p:nvPr/>
        </p:nvSpPr>
        <p:spPr>
          <a:xfrm>
            <a:off x="141949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églalap 5"/>
          <p:cNvSpPr/>
          <p:nvPr/>
        </p:nvSpPr>
        <p:spPr>
          <a:xfrm>
            <a:off x="150507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Téglalap 6"/>
          <p:cNvSpPr/>
          <p:nvPr/>
        </p:nvSpPr>
        <p:spPr>
          <a:xfrm>
            <a:off x="2896792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Téglalap 7"/>
          <p:cNvSpPr/>
          <p:nvPr/>
        </p:nvSpPr>
        <p:spPr>
          <a:xfrm>
            <a:off x="141949" y="752250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Téglalap 8"/>
          <p:cNvSpPr/>
          <p:nvPr/>
        </p:nvSpPr>
        <p:spPr>
          <a:xfrm>
            <a:off x="4308147" y="4498166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églalap 9"/>
          <p:cNvSpPr/>
          <p:nvPr/>
        </p:nvSpPr>
        <p:spPr>
          <a:xfrm>
            <a:off x="150507" y="147383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515092" y="4498166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534200" y="651439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3" name="Téglalap 12"/>
          <p:cNvSpPr/>
          <p:nvPr/>
        </p:nvSpPr>
        <p:spPr>
          <a:xfrm>
            <a:off x="2907341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" name="Téglalap 13"/>
          <p:cNvSpPr/>
          <p:nvPr/>
        </p:nvSpPr>
        <p:spPr>
          <a:xfrm>
            <a:off x="5700397" y="3590867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" name="Téglalap 14"/>
          <p:cNvSpPr/>
          <p:nvPr/>
        </p:nvSpPr>
        <p:spPr>
          <a:xfrm>
            <a:off x="5695121" y="5549768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Téglalap 15"/>
          <p:cNvSpPr/>
          <p:nvPr/>
        </p:nvSpPr>
        <p:spPr>
          <a:xfrm>
            <a:off x="7111755" y="4498166"/>
            <a:ext cx="1310546" cy="19154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" name="Téglalap 16"/>
          <p:cNvSpPr/>
          <p:nvPr/>
        </p:nvSpPr>
        <p:spPr>
          <a:xfrm>
            <a:off x="8504004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églalap 17"/>
          <p:cNvSpPr/>
          <p:nvPr/>
        </p:nvSpPr>
        <p:spPr>
          <a:xfrm>
            <a:off x="9934467" y="248194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églalap 18"/>
          <p:cNvSpPr/>
          <p:nvPr/>
        </p:nvSpPr>
        <p:spPr>
          <a:xfrm>
            <a:off x="11345825" y="147383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Téglalap 19"/>
          <p:cNvSpPr/>
          <p:nvPr/>
        </p:nvSpPr>
        <p:spPr>
          <a:xfrm>
            <a:off x="8517836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Téglalap 20"/>
          <p:cNvSpPr/>
          <p:nvPr/>
        </p:nvSpPr>
        <p:spPr>
          <a:xfrm>
            <a:off x="9929192" y="4498166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Téglalap 21"/>
          <p:cNvSpPr/>
          <p:nvPr/>
        </p:nvSpPr>
        <p:spPr>
          <a:xfrm>
            <a:off x="9929192" y="6514390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Téglalap 22"/>
          <p:cNvSpPr/>
          <p:nvPr/>
        </p:nvSpPr>
        <p:spPr>
          <a:xfrm>
            <a:off x="11340550" y="3490054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Téglalap 23"/>
          <p:cNvSpPr/>
          <p:nvPr/>
        </p:nvSpPr>
        <p:spPr>
          <a:xfrm>
            <a:off x="11340550" y="5506278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églalap 24"/>
          <p:cNvSpPr/>
          <p:nvPr/>
        </p:nvSpPr>
        <p:spPr>
          <a:xfrm>
            <a:off x="11340550" y="7522502"/>
            <a:ext cx="1310546" cy="19154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35" tIns="61068" rIns="122135" bIns="61068" rtlCol="0" anchor="ctr"/>
          <a:lstStyle/>
          <a:p>
            <a:pPr algn="ctr"/>
            <a:r>
              <a:rPr lang="hu-HU" sz="2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Szövegdoboz 25"/>
          <p:cNvSpPr txBox="1"/>
          <p:nvPr/>
        </p:nvSpPr>
        <p:spPr>
          <a:xfrm>
            <a:off x="4586198" y="8920851"/>
            <a:ext cx="2407503" cy="400328"/>
          </a:xfrm>
          <a:prstGeom prst="rect">
            <a:avLst/>
          </a:prstGeom>
          <a:noFill/>
        </p:spPr>
        <p:txBody>
          <a:bodyPr wrap="none" lIns="122135" tIns="61068" rIns="122135" bIns="61068" rtlCol="0">
            <a:spAutoFit/>
          </a:bodyPr>
          <a:lstStyle/>
          <a:p>
            <a:r>
              <a:rPr lang="hu-HU" b="1" smtClean="0">
                <a:solidFill>
                  <a:schemeClr val="accent2">
                    <a:lumMod val="75000"/>
                  </a:schemeClr>
                </a:solidFill>
              </a:rPr>
              <a:t>PHENIX: 22 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</a:rPr>
              <a:t>x 3 = 66</a:t>
            </a:r>
            <a:endParaRPr lang="hu-H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" name="Kép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66" y="4584776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" name="Kép 27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880" y="4584776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9" name="Kép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849" y="3576465"/>
            <a:ext cx="1245600" cy="16991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" name="Kép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830" y="5520680"/>
            <a:ext cx="1245600" cy="18143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1" name="Kép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771" y="5592888"/>
            <a:ext cx="1254099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" name="Kép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067" y="3648473"/>
            <a:ext cx="1240798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3" name="Kép 32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467" y="2496547"/>
            <a:ext cx="122981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4" name="Kép 33"/>
          <p:cNvPicPr preferRelativeResize="0"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34" y="3490054"/>
            <a:ext cx="1245600" cy="18047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5" name="Kép 34"/>
          <p:cNvPicPr preferRelativeResize="0"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35" y="5534535"/>
            <a:ext cx="1245600" cy="18063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6" name="Kép 35"/>
          <p:cNvPicPr preferRelativeResize="0"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728" y="4613620"/>
            <a:ext cx="1245600" cy="16991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7" name="Kép 36"/>
          <p:cNvPicPr preferRelativeResize="0"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40" y="6585163"/>
            <a:ext cx="12456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8" name="Kép 37"/>
          <p:cNvPicPr preferRelativeResize="0"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422" y="7612279"/>
            <a:ext cx="1245600" cy="18047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9" name="Kép 38"/>
          <p:cNvPicPr preferRelativeResize="0"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84" y="5542448"/>
            <a:ext cx="1245600" cy="17794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0" name="Kép 3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2" y="1473832"/>
            <a:ext cx="122981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" name="Kép 40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9" y="3508352"/>
            <a:ext cx="1260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2" name="Kép 41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18" y="2590054"/>
            <a:ext cx="1260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3" name="Kép 4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5" y="7522502"/>
            <a:ext cx="1241222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4" name="Kép 43"/>
          <p:cNvPicPr preferRelativeResize="0"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56" y="6554700"/>
            <a:ext cx="1296000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5" name="Kép 4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38" y="5592688"/>
            <a:ext cx="1221107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6" name="Kép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00" y="4527666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7" name="Kép 46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133" y="3530672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8" name="Kép 47"/>
          <p:cNvPicPr preferRelativeResize="0"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51" y="1534112"/>
            <a:ext cx="1245600" cy="18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0" name="Kép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338" y="1570385"/>
            <a:ext cx="124374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2" name="Kép 51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40" y="4563191"/>
            <a:ext cx="1216261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7936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Gill Sans M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5681</TotalTime>
  <Words>488</Words>
  <Application>Microsoft Office PowerPoint</Application>
  <PresentationFormat>A3 (297x420 mm)</PresentationFormat>
  <Paragraphs>200</Paragraphs>
  <Slides>21</Slides>
  <Notes>15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7" baseType="lpstr">
      <vt:lpstr>Arial</vt:lpstr>
      <vt:lpstr>Verdana</vt:lpstr>
      <vt:lpstr>Gill Sans MT</vt:lpstr>
      <vt:lpstr>Wingdings</vt:lpstr>
      <vt:lpstr>French Script MT</vt:lpstr>
      <vt:lpstr>Alapértelmezett terv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SU(3) COLOR AND OPTICAL COLOR</vt:lpstr>
      <vt:lpstr>  PHENIX EXPERIMENT AT RHIC QUARTER CUT VIEW </vt:lpstr>
      <vt:lpstr> FIND QUARK MATTER WITH PHENIX - MAHJONGG STYLE, PLAYFULLY</vt:lpstr>
      <vt:lpstr>QUARK MATTER WITH PHENIX - MAHJONGG STYLE, PLAYFULLY</vt:lpstr>
      <vt:lpstr>HIGGS BOSON - EXPERIMENTALLY</vt:lpstr>
      <vt:lpstr>ATLAS @ LHC, MAHJONGG STYLE</vt:lpstr>
      <vt:lpstr>CMS @ CERN LHC</vt:lpstr>
      <vt:lpstr>FIND A LEPTON-PAIR</vt:lpstr>
      <vt:lpstr>PowerPoint bemutató</vt:lpstr>
      <vt:lpstr>PowerPoint bemutató</vt:lpstr>
      <vt:lpstr>PowerPoint bemutató</vt:lpstr>
      <vt:lpstr>FIND YOUR HIGGS: H0 → Z0Z0 → l+l- l+l-</vt:lpstr>
      <vt:lpstr>PARTILE Hits!</vt:lpstr>
      <vt:lpstr>PowerPoint bemutató</vt:lpstr>
      <vt:lpstr>PowerPoint bemutató</vt:lpstr>
    </vt:vector>
  </TitlesOfParts>
  <Company>Visualia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Csörgő Tamás</dc:creator>
  <cp:lastModifiedBy>Csörgő.Tamás</cp:lastModifiedBy>
  <cp:revision>215</cp:revision>
  <cp:lastPrinted>2014-02-25T05:12:21Z</cp:lastPrinted>
  <dcterms:created xsi:type="dcterms:W3CDTF">2008-05-04T21:48:21Z</dcterms:created>
  <dcterms:modified xsi:type="dcterms:W3CDTF">2016-03-30T12:06:07Z</dcterms:modified>
</cp:coreProperties>
</file>