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4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44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E2AD7-F187-427B-A4CF-CFB1843A3C64}" type="datetimeFigureOut">
              <a:rPr lang="en-US" smtClean="0"/>
              <a:t>05-Apr-16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FF820-4604-465C-BF52-A279855E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144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E2AD7-F187-427B-A4CF-CFB1843A3C64}" type="datetimeFigureOut">
              <a:rPr lang="en-US" smtClean="0"/>
              <a:t>05-Apr-16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FF820-4604-465C-BF52-A279855E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586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E2AD7-F187-427B-A4CF-CFB1843A3C64}" type="datetimeFigureOut">
              <a:rPr lang="en-US" smtClean="0"/>
              <a:t>05-Apr-16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FF820-4604-465C-BF52-A279855E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628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E2AD7-F187-427B-A4CF-CFB1843A3C64}" type="datetimeFigureOut">
              <a:rPr lang="en-US" smtClean="0"/>
              <a:t>05-Apr-16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FF820-4604-465C-BF52-A279855E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610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E2AD7-F187-427B-A4CF-CFB1843A3C64}" type="datetimeFigureOut">
              <a:rPr lang="en-US" smtClean="0"/>
              <a:t>05-Apr-16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FF820-4604-465C-BF52-A279855E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821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E2AD7-F187-427B-A4CF-CFB1843A3C64}" type="datetimeFigureOut">
              <a:rPr lang="en-US" smtClean="0"/>
              <a:t>05-Apr-16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FF820-4604-465C-BF52-A279855E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770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E2AD7-F187-427B-A4CF-CFB1843A3C64}" type="datetimeFigureOut">
              <a:rPr lang="en-US" smtClean="0"/>
              <a:t>05-Apr-16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FF820-4604-465C-BF52-A279855E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66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E2AD7-F187-427B-A4CF-CFB1843A3C64}" type="datetimeFigureOut">
              <a:rPr lang="en-US" smtClean="0"/>
              <a:t>05-Apr-16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FF820-4604-465C-BF52-A279855E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144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E2AD7-F187-427B-A4CF-CFB1843A3C64}" type="datetimeFigureOut">
              <a:rPr lang="en-US" smtClean="0"/>
              <a:t>05-Apr-16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FF820-4604-465C-BF52-A279855E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90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E2AD7-F187-427B-A4CF-CFB1843A3C64}" type="datetimeFigureOut">
              <a:rPr lang="en-US" smtClean="0"/>
              <a:t>05-Apr-16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FF820-4604-465C-BF52-A279855E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612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E2AD7-F187-427B-A4CF-CFB1843A3C64}" type="datetimeFigureOut">
              <a:rPr lang="en-US" smtClean="0"/>
              <a:t>05-Apr-16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FF820-4604-465C-BF52-A279855E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411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E2AD7-F187-427B-A4CF-CFB1843A3C64}" type="datetimeFigureOut">
              <a:rPr lang="en-US" smtClean="0"/>
              <a:t>05-Apr-16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FF820-4604-465C-BF52-A279855E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243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52735"/>
          <a:stretch/>
        </p:blipFill>
        <p:spPr>
          <a:xfrm>
            <a:off x="7157015" y="2807459"/>
            <a:ext cx="4713265" cy="3809999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092" y="213468"/>
            <a:ext cx="4731655" cy="22086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5942" y="138451"/>
            <a:ext cx="69610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Field Control of TL Switching Dipole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3443" y="854790"/>
            <a:ext cx="616329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Expected issues</a:t>
            </a:r>
            <a:r>
              <a:rPr lang="en-US" sz="2200" i="1" dirty="0"/>
              <a:t>:</a:t>
            </a:r>
            <a:br>
              <a:rPr lang="en-US" sz="2200" dirty="0"/>
            </a:br>
            <a:r>
              <a:rPr lang="en-US" sz="2200" dirty="0"/>
              <a:t>- history-dependence (</a:t>
            </a:r>
            <a:r>
              <a:rPr lang="en-US" sz="2200" dirty="0">
                <a:sym typeface="Symbol" panose="05050102010706020507" pitchFamily="18" charset="2"/>
              </a:rPr>
              <a:t>10</a:t>
            </a:r>
            <a:r>
              <a:rPr lang="en-US" sz="2200" baseline="30000" dirty="0">
                <a:sym typeface="Symbol" panose="05050102010706020507" pitchFamily="18" charset="2"/>
              </a:rPr>
              <a:t>-3</a:t>
            </a:r>
            <a:r>
              <a:rPr lang="en-US" sz="2200" dirty="0">
                <a:sym typeface="Symbol" panose="05050102010706020507" pitchFamily="18" charset="2"/>
              </a:rPr>
              <a:t> at low field</a:t>
            </a:r>
            <a:r>
              <a:rPr lang="en-US" sz="2200" dirty="0"/>
              <a:t>)</a:t>
            </a:r>
          </a:p>
          <a:p>
            <a:r>
              <a:rPr lang="en-US" sz="2200" dirty="0"/>
              <a:t>- Compounded by asymmetric field profile </a:t>
            </a:r>
            <a:r>
              <a:rPr lang="en-US" sz="2200" dirty="0">
                <a:sym typeface="Symbol" panose="05050102010706020507" pitchFamily="18" charset="2"/>
              </a:rPr>
              <a:t></a:t>
            </a:r>
            <a:br>
              <a:rPr lang="en-US" sz="2200" dirty="0">
                <a:sym typeface="Symbol" panose="05050102010706020507" pitchFamily="18" charset="2"/>
              </a:rPr>
            </a:br>
            <a:r>
              <a:rPr lang="en-US" sz="2200" dirty="0">
                <a:sym typeface="Symbol" panose="05050102010706020507" pitchFamily="18" charset="2"/>
              </a:rPr>
              <a:t>complex hysteresis and eddy currents patterns</a:t>
            </a:r>
            <a:br>
              <a:rPr lang="en-US" sz="2200" dirty="0">
                <a:sym typeface="Symbol" panose="05050102010706020507" pitchFamily="18" charset="2"/>
              </a:rPr>
            </a:br>
            <a:r>
              <a:rPr lang="en-US" sz="2200" dirty="0">
                <a:sym typeface="Symbol" panose="05050102010706020507" pitchFamily="18" charset="2"/>
              </a:rPr>
              <a:t>- More difficult to measure and simulate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346032" y="6478959"/>
            <a:ext cx="58960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Main dipole unit test </a:t>
            </a:r>
            <a:r>
              <a:rPr lang="en-US" sz="1200" dirty="0" err="1"/>
              <a:t>supercycle</a:t>
            </a:r>
            <a:r>
              <a:rPr lang="en-US" sz="1200" dirty="0"/>
              <a:t> (different combinations of energy levels in succession)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4075" r="8500" b="4905"/>
          <a:stretch/>
        </p:blipFill>
        <p:spPr>
          <a:xfrm>
            <a:off x="243443" y="2784358"/>
            <a:ext cx="6101278" cy="3716232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5747657" y="4340431"/>
            <a:ext cx="1264722" cy="7540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087097" y="3289466"/>
            <a:ext cx="2529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70C0"/>
                </a:solidFill>
              </a:rPr>
              <a:t>Variability due to cycling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8253351" y="3628020"/>
            <a:ext cx="219693" cy="457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962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14154" y="90950"/>
            <a:ext cx="5174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Possible control strategies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3442" y="737281"/>
            <a:ext cx="117446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Feed-forward current control</a:t>
            </a:r>
            <a:r>
              <a:rPr lang="en-US" sz="2200" dirty="0"/>
              <a:t>: test on the bench, then apply a </a:t>
            </a:r>
            <a:r>
              <a:rPr lang="en-US" sz="2200" dirty="0">
                <a:sym typeface="Symbol" panose="05050102010706020507" pitchFamily="18" charset="2"/>
              </a:rPr>
              <a:t>I taken in real-time from a table:</a:t>
            </a:r>
          </a:p>
          <a:p>
            <a:pPr marL="1430338" indent="-457200">
              <a:buFont typeface="+mj-lt"/>
              <a:buAutoNum type="arabicParenR"/>
            </a:pPr>
            <a:r>
              <a:rPr lang="en-US" sz="2200" dirty="0">
                <a:sym typeface="Symbol" panose="05050102010706020507" pitchFamily="18" charset="2"/>
              </a:rPr>
              <a:t>I = f (</a:t>
            </a:r>
            <a:r>
              <a:rPr lang="en-US" sz="2200" dirty="0" err="1">
                <a:sym typeface="Symbol" panose="05050102010706020507" pitchFamily="18" charset="2"/>
              </a:rPr>
              <a:t>E</a:t>
            </a:r>
            <a:r>
              <a:rPr lang="en-US" sz="2200" baseline="-25000" dirty="0" err="1">
                <a:sym typeface="Symbol" panose="05050102010706020507" pitchFamily="18" charset="2"/>
              </a:rPr>
              <a:t>current</a:t>
            </a:r>
            <a:r>
              <a:rPr lang="en-US" sz="2200" baseline="-25000" dirty="0">
                <a:sym typeface="Symbol" panose="05050102010706020507" pitchFamily="18" charset="2"/>
              </a:rPr>
              <a:t> cycle</a:t>
            </a:r>
            <a:r>
              <a:rPr lang="en-US" sz="2200" dirty="0">
                <a:sym typeface="Symbol" panose="05050102010706020507" pitchFamily="18" charset="2"/>
              </a:rPr>
              <a:t>, </a:t>
            </a:r>
            <a:r>
              <a:rPr lang="en-US" sz="2200" dirty="0" err="1">
                <a:sym typeface="Symbol" panose="05050102010706020507" pitchFamily="18" charset="2"/>
              </a:rPr>
              <a:t>E</a:t>
            </a:r>
            <a:r>
              <a:rPr lang="en-US" sz="2200" baseline="-25000" dirty="0" err="1">
                <a:sym typeface="Symbol" panose="05050102010706020507" pitchFamily="18" charset="2"/>
              </a:rPr>
              <a:t>last</a:t>
            </a:r>
            <a:r>
              <a:rPr lang="en-US" sz="2200" baseline="-25000" dirty="0">
                <a:sym typeface="Symbol" panose="05050102010706020507" pitchFamily="18" charset="2"/>
              </a:rPr>
              <a:t> cycle</a:t>
            </a:r>
            <a:r>
              <a:rPr lang="en-US" sz="2200" dirty="0">
                <a:sym typeface="Symbol" panose="05050102010706020507" pitchFamily="18" charset="2"/>
              </a:rPr>
              <a:t> )    </a:t>
            </a:r>
            <a:r>
              <a:rPr lang="en-US" sz="2200" i="1" dirty="0">
                <a:sym typeface="Symbol" panose="05050102010706020507" pitchFamily="18" charset="2"/>
              </a:rPr>
              <a:t>(4 combinations)</a:t>
            </a:r>
          </a:p>
          <a:p>
            <a:pPr marL="1430338" indent="-457200">
              <a:buFont typeface="+mj-lt"/>
              <a:buAutoNum type="arabicParenR"/>
            </a:pPr>
            <a:r>
              <a:rPr lang="en-US" sz="2200" dirty="0">
                <a:sym typeface="Symbol" panose="05050102010706020507" pitchFamily="18" charset="2"/>
              </a:rPr>
              <a:t>I = f (</a:t>
            </a:r>
            <a:r>
              <a:rPr lang="en-US" sz="2200" dirty="0" err="1">
                <a:sym typeface="Symbol" panose="05050102010706020507" pitchFamily="18" charset="2"/>
              </a:rPr>
              <a:t>E</a:t>
            </a:r>
            <a:r>
              <a:rPr lang="en-US" sz="2200" baseline="-25000" dirty="0" err="1">
                <a:sym typeface="Symbol" panose="05050102010706020507" pitchFamily="18" charset="2"/>
              </a:rPr>
              <a:t>current</a:t>
            </a:r>
            <a:r>
              <a:rPr lang="en-US" sz="2200" baseline="-25000" dirty="0">
                <a:sym typeface="Symbol" panose="05050102010706020507" pitchFamily="18" charset="2"/>
              </a:rPr>
              <a:t> cycle</a:t>
            </a:r>
            <a:r>
              <a:rPr lang="en-US" sz="2200" dirty="0">
                <a:sym typeface="Symbol" panose="05050102010706020507" pitchFamily="18" charset="2"/>
              </a:rPr>
              <a:t>, </a:t>
            </a:r>
            <a:r>
              <a:rPr lang="en-US" sz="2200" dirty="0" err="1">
                <a:sym typeface="Symbol" panose="05050102010706020507" pitchFamily="18" charset="2"/>
              </a:rPr>
              <a:t>E</a:t>
            </a:r>
            <a:r>
              <a:rPr lang="en-US" sz="2200" baseline="-25000" dirty="0" err="1">
                <a:sym typeface="Symbol" panose="05050102010706020507" pitchFamily="18" charset="2"/>
              </a:rPr>
              <a:t>last</a:t>
            </a:r>
            <a:r>
              <a:rPr lang="en-US" sz="2200" baseline="-25000" dirty="0">
                <a:sym typeface="Symbol" panose="05050102010706020507" pitchFamily="18" charset="2"/>
              </a:rPr>
              <a:t> cycle</a:t>
            </a:r>
            <a:r>
              <a:rPr lang="en-US" sz="2200" dirty="0">
                <a:sym typeface="Symbol" panose="05050102010706020507" pitchFamily="18" charset="2"/>
              </a:rPr>
              <a:t> , </a:t>
            </a:r>
            <a:r>
              <a:rPr lang="en-US" sz="2200" dirty="0" err="1">
                <a:sym typeface="Symbol" panose="05050102010706020507" pitchFamily="18" charset="2"/>
              </a:rPr>
              <a:t>E</a:t>
            </a:r>
            <a:r>
              <a:rPr lang="en-US" sz="2200" baseline="-25000" dirty="0" err="1">
                <a:sym typeface="Symbol" panose="05050102010706020507" pitchFamily="18" charset="2"/>
              </a:rPr>
              <a:t>second-to.last</a:t>
            </a:r>
            <a:r>
              <a:rPr lang="en-US" sz="2200" baseline="-25000" dirty="0">
                <a:sym typeface="Symbol" panose="05050102010706020507" pitchFamily="18" charset="2"/>
              </a:rPr>
              <a:t> cycle</a:t>
            </a:r>
            <a:r>
              <a:rPr lang="en-US" sz="2200" dirty="0">
                <a:sym typeface="Symbol" panose="05050102010706020507" pitchFamily="18" charset="2"/>
              </a:rPr>
              <a:t> ) </a:t>
            </a:r>
            <a:r>
              <a:rPr lang="en-US" sz="2200" i="1" dirty="0">
                <a:sym typeface="Symbol" panose="05050102010706020507" pitchFamily="18" charset="2"/>
              </a:rPr>
              <a:t>(16 combinations)</a:t>
            </a:r>
            <a:endParaRPr lang="en-US" sz="2200" dirty="0">
              <a:sym typeface="Symbol" panose="05050102010706020507" pitchFamily="18" charset="2"/>
            </a:endParaRPr>
          </a:p>
          <a:p>
            <a:br>
              <a:rPr lang="en-US" sz="1200" dirty="0"/>
            </a:br>
            <a:r>
              <a:rPr lang="en-US" sz="1200" dirty="0"/>
              <a:t>Possible problems: complex, new energy levels require re-measurement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6777" y="2390666"/>
            <a:ext cx="6016833" cy="4235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dirty="0"/>
          </a:p>
          <a:p>
            <a:r>
              <a:rPr lang="en-US" sz="2200" b="1" dirty="0"/>
              <a:t>Field feedback control</a:t>
            </a:r>
          </a:p>
          <a:p>
            <a:endParaRPr lang="en-US" sz="2200" dirty="0"/>
          </a:p>
          <a:p>
            <a:pPr marL="457200" indent="-457200">
              <a:buFont typeface="+mj-lt"/>
              <a:buAutoNum type="arabicParenR"/>
            </a:pPr>
            <a:r>
              <a:rPr lang="en-US" sz="2200" dirty="0"/>
              <a:t>Hall probe </a:t>
            </a:r>
            <a:r>
              <a:rPr lang="en-US" sz="2200" dirty="0">
                <a:sym typeface="Symbol" panose="05050102010706020507" pitchFamily="18" charset="2"/>
              </a:rPr>
              <a:t> FGC3 controller </a:t>
            </a:r>
            <a:r>
              <a:rPr lang="en-US" sz="2200" i="1" dirty="0">
                <a:sym typeface="Symbol" panose="05050102010706020507" pitchFamily="18" charset="2"/>
              </a:rPr>
              <a:t>(as in HIE ISOLDE </a:t>
            </a:r>
            <a:r>
              <a:rPr lang="en-US" sz="2200" i="1" dirty="0" err="1">
                <a:sym typeface="Symbol" panose="05050102010706020507" pitchFamily="18" charset="2"/>
              </a:rPr>
              <a:t>bendings</a:t>
            </a:r>
            <a:r>
              <a:rPr lang="en-US" sz="2200" i="1" dirty="0">
                <a:sym typeface="Symbol" panose="05050102010706020507" pitchFamily="18" charset="2"/>
              </a:rPr>
              <a:t>): </a:t>
            </a:r>
            <a:r>
              <a:rPr lang="en-US" sz="2200" dirty="0">
                <a:sym typeface="Symbol" panose="05050102010706020507" pitchFamily="18" charset="2"/>
              </a:rPr>
              <a:t>at best few 10</a:t>
            </a:r>
            <a:r>
              <a:rPr lang="en-US" sz="2200" baseline="30000" dirty="0">
                <a:sym typeface="Symbol" panose="05050102010706020507" pitchFamily="18" charset="2"/>
              </a:rPr>
              <a:t>-4</a:t>
            </a:r>
            <a:r>
              <a:rPr lang="en-US" sz="2200" dirty="0">
                <a:sym typeface="Symbol" panose="05050102010706020507" pitchFamily="18" charset="2"/>
              </a:rPr>
              <a:t>, must be tested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200" dirty="0">
                <a:sym typeface="Symbol" panose="05050102010706020507" pitchFamily="18" charset="2"/>
              </a:rPr>
              <a:t>NMR teslameter  Java application </a:t>
            </a:r>
            <a:r>
              <a:rPr lang="en-US" sz="2200" i="1" dirty="0">
                <a:sym typeface="Symbol" panose="05050102010706020507" pitchFamily="18" charset="2"/>
              </a:rPr>
              <a:t>(as in ISOLDE HRS): </a:t>
            </a:r>
            <a:r>
              <a:rPr lang="en-US" sz="2200" dirty="0">
                <a:sym typeface="Symbol" panose="05050102010706020507" pitchFamily="18" charset="2"/>
              </a:rPr>
              <a:t>too slow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200" dirty="0">
                <a:sym typeface="Symbol" panose="05050102010706020507" pitchFamily="18" charset="2"/>
              </a:rPr>
              <a:t>NMR teslameter   FGC3 controller: planned, but does not exist yet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200" dirty="0">
                <a:sym typeface="Symbol" panose="05050102010706020507" pitchFamily="18" charset="2"/>
              </a:rPr>
              <a:t>Full fledged B-train  FGC3 controller: safest solution, subset of the ring system, requires new PCB coils + one field marker</a:t>
            </a:r>
            <a:endParaRPr lang="en-US" sz="2200" dirty="0"/>
          </a:p>
        </p:txBody>
      </p:sp>
      <p:sp>
        <p:nvSpPr>
          <p:cNvPr id="3" name="Rectangle 2"/>
          <p:cNvSpPr/>
          <p:nvPr/>
        </p:nvSpPr>
        <p:spPr>
          <a:xfrm>
            <a:off x="7261761" y="3978234"/>
            <a:ext cx="4191990" cy="11044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7730836" y="4963886"/>
            <a:ext cx="3253839" cy="11875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7681355" y="3978234"/>
            <a:ext cx="3253839" cy="11875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8496794" y="2978773"/>
            <a:ext cx="32751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2 X 1 mm thick PCB integral coils </a:t>
            </a:r>
            <a:endParaRPr lang="en-US" dirty="0"/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8912431" y="3241366"/>
            <a:ext cx="314696" cy="6537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9227127" y="3241366"/>
            <a:ext cx="706582" cy="17818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7466416" y="4323882"/>
            <a:ext cx="1291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magnet gap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81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167</Words>
  <Application>Microsoft Office PowerPoint</Application>
  <PresentationFormat>Widescreen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Buzio</dc:creator>
  <cp:lastModifiedBy>Marco Buzio</cp:lastModifiedBy>
  <cp:revision>11</cp:revision>
  <dcterms:created xsi:type="dcterms:W3CDTF">2016-04-05T13:01:33Z</dcterms:created>
  <dcterms:modified xsi:type="dcterms:W3CDTF">2016-04-05T13:49:05Z</dcterms:modified>
</cp:coreProperties>
</file>