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6" r:id="rId3"/>
  </p:sldMasterIdLst>
  <p:notesMasterIdLst>
    <p:notesMasterId r:id="rId17"/>
  </p:notesMasterIdLst>
  <p:sldIdLst>
    <p:sldId id="256" r:id="rId4"/>
    <p:sldId id="263" r:id="rId5"/>
    <p:sldId id="257" r:id="rId6"/>
    <p:sldId id="258" r:id="rId7"/>
    <p:sldId id="260" r:id="rId8"/>
    <p:sldId id="259" r:id="rId9"/>
    <p:sldId id="262" r:id="rId10"/>
    <p:sldId id="264" r:id="rId11"/>
    <p:sldId id="265" r:id="rId12"/>
    <p:sldId id="266" r:id="rId13"/>
    <p:sldId id="261" r:id="rId14"/>
    <p:sldId id="268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9" d="100"/>
          <a:sy n="7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018A59-2ED9-4B52-91F3-1771E30D6DD5}" type="datetimeFigureOut">
              <a:rPr lang="en-GB" smtClean="0"/>
              <a:t>31/03/2016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A5070C-343F-4089-8747-FB486EF7ED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770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FB68C-8403-470E-9E1C-CE1A5FBB4EF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333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AC763-54CA-48E0-9777-4AA6FB9454EC}" type="datetimeFigureOut">
              <a:rPr lang="en-GB" smtClean="0"/>
              <a:t>31/03/2016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81884-2F04-4C50-919B-CE52C3AA1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778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AC763-54CA-48E0-9777-4AA6FB9454EC}" type="datetimeFigureOut">
              <a:rPr lang="en-GB" smtClean="0"/>
              <a:t>31/03/2016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81884-2F04-4C50-919B-CE52C3AA1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6706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AC763-54CA-48E0-9777-4AA6FB9454EC}" type="datetimeFigureOut">
              <a:rPr lang="en-GB" smtClean="0"/>
              <a:t>31/03/2016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81884-2F04-4C50-919B-CE52C3AA1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106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0446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976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170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6881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3/31/2016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104783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0055A0"/>
                </a:solidFill>
              </a:rPr>
              <a:t>Click to edit Master title style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532134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/>
          </a:bodyPr>
          <a:lstStyle>
            <a:lvl1pPr algn="ctr">
              <a:defRPr sz="2400" b="1" u="sng"/>
            </a:lvl1pPr>
          </a:lstStyle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8"/>
          </a:xfrm>
        </p:spPr>
        <p:txBody>
          <a:bodyPr/>
          <a:lstStyle>
            <a:lvl1pPr marL="313200" indent="-277200">
              <a:spcBef>
                <a:spcPts val="1900"/>
              </a:spcBef>
              <a:buFont typeface="Courier New"/>
              <a:buChar char="o"/>
              <a:defRPr sz="1800" b="0"/>
            </a:lvl1pPr>
            <a:lvl2pPr marL="633600" indent="-277200">
              <a:spcBef>
                <a:spcPts val="400"/>
              </a:spcBef>
              <a:spcAft>
                <a:spcPts val="400"/>
              </a:spcAft>
              <a:defRPr sz="1700"/>
            </a:lvl2pPr>
            <a:lvl3pPr marL="914400" indent="-252000">
              <a:spcBef>
                <a:spcPts val="0"/>
              </a:spcBef>
              <a:spcAft>
                <a:spcPts val="300"/>
              </a:spcAft>
              <a:buFont typeface="Lucida Grande"/>
              <a:buChar char="−"/>
              <a:defRPr sz="1600"/>
            </a:lvl3pPr>
          </a:lstStyle>
          <a:p>
            <a:pPr lvl="0" eaLnBrk="1" latinLnBrk="0" hangingPunct="1"/>
            <a:r>
              <a:rPr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lang="fr-CH" dirty="0" smtClean="0"/>
              <a:t>Deuxième niveau</a:t>
            </a:r>
          </a:p>
          <a:p>
            <a:pPr lvl="2" eaLnBrk="1" latinLnBrk="0" hangingPunct="1"/>
            <a:r>
              <a:rPr lang="fr-CH" dirty="0" smtClean="0"/>
              <a:t>Troisième niveau</a:t>
            </a:r>
          </a:p>
          <a:p>
            <a:pPr lvl="3" eaLnBrk="1" latinLnBrk="0" hangingPunct="1"/>
            <a:r>
              <a:rPr lang="fr-CH" dirty="0" smtClean="0"/>
              <a:t>Quatrième niveau</a:t>
            </a:r>
          </a:p>
          <a:p>
            <a:pPr lvl="4" eaLnBrk="1" latinLnBrk="0" hangingPunct="1"/>
            <a:r>
              <a:rPr lang="fr-CH" dirty="0" smtClean="0"/>
              <a:t>Cinquième niveau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LMC, 27. November 2013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596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3/31/2016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006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AC763-54CA-48E0-9777-4AA6FB9454EC}" type="datetimeFigureOut">
              <a:rPr lang="en-GB" smtClean="0"/>
              <a:t>31/03/2016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81884-2F04-4C50-919B-CE52C3AA1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091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3/31/2016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657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3/31/2016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478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3/31/2016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527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3/31/2016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198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389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751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617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3910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2686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3/31/2016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145390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AC763-54CA-48E0-9777-4AA6FB9454EC}" type="datetimeFigureOut">
              <a:rPr lang="en-GB" smtClean="0"/>
              <a:t>31/03/2016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81884-2F04-4C50-919B-CE52C3AA1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0181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0055A0"/>
                </a:solidFill>
              </a:rPr>
              <a:t>Click to edit Master title style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296671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28507"/>
          </a:xfrm>
        </p:spPr>
        <p:txBody>
          <a:bodyPr>
            <a:normAutofit/>
          </a:bodyPr>
          <a:lstStyle>
            <a:lvl1pPr algn="ctr">
              <a:defRPr sz="2400" b="1" u="sng"/>
            </a:lvl1pPr>
          </a:lstStyle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8"/>
          </a:xfrm>
        </p:spPr>
        <p:txBody>
          <a:bodyPr/>
          <a:lstStyle>
            <a:lvl1pPr marL="313200" indent="-277200">
              <a:spcBef>
                <a:spcPts val="1900"/>
              </a:spcBef>
              <a:buFont typeface="Courier New"/>
              <a:buChar char="o"/>
              <a:defRPr sz="1800" b="0"/>
            </a:lvl1pPr>
            <a:lvl2pPr marL="633600" indent="-277200">
              <a:spcBef>
                <a:spcPts val="400"/>
              </a:spcBef>
              <a:spcAft>
                <a:spcPts val="400"/>
              </a:spcAft>
              <a:defRPr sz="1700"/>
            </a:lvl2pPr>
            <a:lvl3pPr marL="914400" indent="-252000">
              <a:spcBef>
                <a:spcPts val="0"/>
              </a:spcBef>
              <a:spcAft>
                <a:spcPts val="300"/>
              </a:spcAft>
              <a:buFont typeface="Lucida Grande"/>
              <a:buChar char="−"/>
              <a:defRPr sz="1600"/>
            </a:lvl3pPr>
          </a:lstStyle>
          <a:p>
            <a:pPr lvl="0" eaLnBrk="1" latinLnBrk="0" hangingPunct="1"/>
            <a:r>
              <a:rPr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lang="fr-CH" dirty="0" smtClean="0"/>
              <a:t>Deuxième niveau</a:t>
            </a:r>
          </a:p>
          <a:p>
            <a:pPr lvl="2" eaLnBrk="1" latinLnBrk="0" hangingPunct="1"/>
            <a:r>
              <a:rPr lang="fr-CH" dirty="0" smtClean="0"/>
              <a:t>Troisième niveau</a:t>
            </a:r>
          </a:p>
          <a:p>
            <a:pPr lvl="3" eaLnBrk="1" latinLnBrk="0" hangingPunct="1"/>
            <a:r>
              <a:rPr lang="fr-CH" dirty="0" smtClean="0"/>
              <a:t>Quatrième niveau</a:t>
            </a:r>
          </a:p>
          <a:p>
            <a:pPr lvl="4" eaLnBrk="1" latinLnBrk="0" hangingPunct="1"/>
            <a:r>
              <a:rPr lang="fr-CH" dirty="0" smtClean="0"/>
              <a:t>Cinquième niveau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LMC, 27. November 2013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642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3/31/2016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761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3/31/2016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908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3/31/2016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900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3/31/2016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6095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3/31/2016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559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4089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AC763-54CA-48E0-9777-4AA6FB9454EC}" type="datetimeFigureOut">
              <a:rPr lang="en-GB" smtClean="0"/>
              <a:t>31/03/2016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81884-2F04-4C50-919B-CE52C3AA1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320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AC763-54CA-48E0-9777-4AA6FB9454EC}" type="datetimeFigureOut">
              <a:rPr lang="en-GB" smtClean="0"/>
              <a:t>31/03/2016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81884-2F04-4C50-919B-CE52C3AA1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3012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AC763-54CA-48E0-9777-4AA6FB9454EC}" type="datetimeFigureOut">
              <a:rPr lang="en-GB" smtClean="0"/>
              <a:t>31/03/2016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81884-2F04-4C50-919B-CE52C3AA1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343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AC763-54CA-48E0-9777-4AA6FB9454EC}" type="datetimeFigureOut">
              <a:rPr lang="en-GB" smtClean="0"/>
              <a:t>31/03/2016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81884-2F04-4C50-919B-CE52C3AA1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995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AC763-54CA-48E0-9777-4AA6FB9454EC}" type="datetimeFigureOut">
              <a:rPr lang="en-GB" smtClean="0"/>
              <a:t>31/03/2016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81884-2F04-4C50-919B-CE52C3AA1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566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AC763-54CA-48E0-9777-4AA6FB9454EC}" type="datetimeFigureOut">
              <a:rPr lang="en-GB" smtClean="0"/>
              <a:t>31/03/2016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281884-2F04-4C50-919B-CE52C3AA1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180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AC763-54CA-48E0-9777-4AA6FB9454EC}" type="datetimeFigureOut">
              <a:rPr lang="en-GB" smtClean="0"/>
              <a:t>31/03/2016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281884-2F04-4C50-919B-CE52C3AA1B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803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LMC, 27. November 2013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699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LMC, 27. November 2013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859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be-dep/ABP/HSC/Meetings/TWIICE-HSC.pptx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59623/" TargetMode="External"/><Relationship Id="rId2" Type="http://schemas.openxmlformats.org/officeDocument/2006/relationships/hyperlink" Target="https://indico.cern.ch/event/277919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2427" y="599004"/>
            <a:ext cx="7772400" cy="2387600"/>
          </a:xfrm>
        </p:spPr>
        <p:txBody>
          <a:bodyPr/>
          <a:lstStyle/>
          <a:p>
            <a:r>
              <a:rPr lang="en-GB" dirty="0" smtClean="0"/>
              <a:t>The TWIICE workshop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602038"/>
            <a:ext cx="7861300" cy="1655762"/>
          </a:xfrm>
        </p:spPr>
        <p:txBody>
          <a:bodyPr/>
          <a:lstStyle/>
          <a:p>
            <a:r>
              <a:rPr lang="en-GB" dirty="0" smtClean="0"/>
              <a:t>Benoit for the ABP participants </a:t>
            </a:r>
            <a:br>
              <a:rPr lang="en-GB" dirty="0" smtClean="0"/>
            </a:br>
            <a:r>
              <a:rPr lang="en-GB" dirty="0" smtClean="0"/>
              <a:t>(Andrea, Gianni, Giovanni, Hannes, Lotta, Stefania, Yannis)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33790" y="4934634"/>
            <a:ext cx="25491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ABP information meeting</a:t>
            </a:r>
          </a:p>
          <a:p>
            <a:pPr algn="ctr"/>
            <a:r>
              <a:rPr lang="en-GB" dirty="0" smtClean="0"/>
              <a:t>March 31</a:t>
            </a:r>
            <a:r>
              <a:rPr lang="en-GB" baseline="30000" dirty="0" smtClean="0"/>
              <a:t>st</a:t>
            </a:r>
            <a:r>
              <a:rPr lang="en-GB" dirty="0" smtClean="0"/>
              <a:t> 2016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650121" y="6488668"/>
            <a:ext cx="69462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More extensive </a:t>
            </a:r>
            <a:r>
              <a:rPr lang="en-GB" dirty="0" smtClean="0">
                <a:hlinkClick r:id="rId2"/>
              </a:rPr>
              <a:t>report</a:t>
            </a:r>
            <a:r>
              <a:rPr lang="en-GB" dirty="0" smtClean="0"/>
              <a:t> by Giovanni at the 70</a:t>
            </a:r>
            <a:r>
              <a:rPr lang="en-GB" baseline="30000" dirty="0" smtClean="0"/>
              <a:t>th</a:t>
            </a:r>
            <a:r>
              <a:rPr lang="en-GB" dirty="0" smtClean="0"/>
              <a:t> HSC section meeting</a:t>
            </a:r>
          </a:p>
        </p:txBody>
      </p:sp>
    </p:spTree>
    <p:extLst>
      <p:ext uri="{BB962C8B-B14F-4D97-AF65-F5344CB8AC3E}">
        <p14:creationId xmlns:p14="http://schemas.microsoft.com/office/powerpoint/2010/main" val="1999672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044574"/>
          </a:xfrm>
        </p:spPr>
        <p:txBody>
          <a:bodyPr>
            <a:normAutofit/>
          </a:bodyPr>
          <a:lstStyle/>
          <a:p>
            <a:r>
              <a:rPr lang="en-GB" sz="3200" dirty="0"/>
              <a:t>(Subjective) summary: </a:t>
            </a:r>
            <a:r>
              <a:rPr lang="en-GB" sz="3200" dirty="0" smtClean="0"/>
              <a:t>studies on NEG coating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" y="1336158"/>
            <a:ext cx="8961120" cy="435133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NEG coating extensively used in light sources to improve vacuum.</a:t>
            </a:r>
          </a:p>
          <a:p>
            <a:r>
              <a:rPr lang="en-GB" sz="2000" dirty="0" smtClean="0"/>
              <a:t>Need characterization over the whole frequency range to assess the impedance and the associated effects</a:t>
            </a:r>
          </a:p>
          <a:p>
            <a:r>
              <a:rPr lang="en-GB" sz="2000" dirty="0" smtClean="0"/>
              <a:t>Characterization performed by waveguide method (Eirini, Carlo, Giovanni et al)</a:t>
            </a:r>
          </a:p>
          <a:p>
            <a:r>
              <a:rPr lang="en-GB" sz="2000" dirty="0" smtClean="0"/>
              <a:t>Indicates decrease of conductivity with frequency </a:t>
            </a:r>
            <a:r>
              <a:rPr lang="en-GB" sz="2000" dirty="0" smtClean="0">
                <a:sym typeface="Wingdings" panose="05000000000000000000" pitchFamily="2" charset="2"/>
              </a:rPr>
              <a:t> should be included in models</a:t>
            </a:r>
          </a:p>
          <a:p>
            <a:r>
              <a:rPr lang="en-GB" sz="2000" dirty="0" smtClean="0">
                <a:sym typeface="Wingdings" panose="05000000000000000000" pitchFamily="2" charset="2"/>
              </a:rPr>
              <a:t>Also measured to be very dependent on fabrication process  no universal value</a:t>
            </a:r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6255" y="3792354"/>
            <a:ext cx="3823447" cy="3065646"/>
          </a:xfrm>
          <a:prstGeom prst="rect">
            <a:avLst/>
          </a:prstGeom>
          <a:ln>
            <a:solidFill>
              <a:srgbClr val="262626"/>
            </a:solidFill>
          </a:ln>
        </p:spPr>
      </p:pic>
    </p:spTree>
    <p:extLst>
      <p:ext uri="{BB962C8B-B14F-4D97-AF65-F5344CB8AC3E}">
        <p14:creationId xmlns:p14="http://schemas.microsoft.com/office/powerpoint/2010/main" val="229016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3817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(Subjective)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44602"/>
            <a:ext cx="8788400" cy="5410198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Low emittance rings usually have a very small bunch length compared to most of the machines we are studying at CERN</a:t>
            </a:r>
          </a:p>
          <a:p>
            <a:pPr lvl="1"/>
            <a:r>
              <a:rPr lang="en-US" sz="1600" dirty="0" smtClean="0"/>
              <a:t>The beam spectrum reaches </a:t>
            </a:r>
            <a:r>
              <a:rPr lang="en-US" sz="1600" dirty="0" smtClean="0">
                <a:solidFill>
                  <a:srgbClr val="FF0000"/>
                </a:solidFill>
              </a:rPr>
              <a:t>hundreds of GHz</a:t>
            </a:r>
            <a:r>
              <a:rPr lang="en-US" sz="1600" dirty="0" smtClean="0"/>
              <a:t>, and most is </a:t>
            </a:r>
            <a:r>
              <a:rPr lang="en-US" sz="1600" dirty="0" smtClean="0">
                <a:solidFill>
                  <a:srgbClr val="FF0000"/>
                </a:solidFill>
              </a:rPr>
              <a:t>beyond beam pipe cutoff</a:t>
            </a:r>
          </a:p>
          <a:p>
            <a:pPr lvl="1"/>
            <a:r>
              <a:rPr lang="en-US" sz="1600" dirty="0" smtClean="0"/>
              <a:t>Difficulty to use </a:t>
            </a:r>
            <a:r>
              <a:rPr lang="en-US" sz="1600" dirty="0" err="1" smtClean="0"/>
              <a:t>eigenmode</a:t>
            </a:r>
            <a:r>
              <a:rPr lang="en-US" sz="1600" dirty="0" smtClean="0"/>
              <a:t> solver</a:t>
            </a:r>
          </a:p>
          <a:p>
            <a:pPr lvl="1"/>
            <a:r>
              <a:rPr lang="en-US" sz="1600" dirty="0" smtClean="0"/>
              <a:t>Low impedance elements, high frequency, coatings </a:t>
            </a:r>
            <a:r>
              <a:rPr lang="en-US" sz="1600" dirty="0" smtClean="0">
                <a:sym typeface="Wingdings" panose="05000000000000000000" pitchFamily="2" charset="2"/>
              </a:rPr>
              <a:t> CST is not very efficient with these parameters</a:t>
            </a:r>
          </a:p>
          <a:p>
            <a:pPr lvl="1"/>
            <a:r>
              <a:rPr lang="en-US" sz="1600" dirty="0" smtClean="0">
                <a:sym typeface="Wingdings" panose="05000000000000000000" pitchFamily="2" charset="2"/>
              </a:rPr>
              <a:t>However there are also problems with </a:t>
            </a:r>
            <a:r>
              <a:rPr lang="en-US" sz="1600" dirty="0" err="1" smtClean="0">
                <a:sym typeface="Wingdings" panose="05000000000000000000" pitchFamily="2" charset="2"/>
              </a:rPr>
              <a:t>GdfidL</a:t>
            </a:r>
            <a:r>
              <a:rPr lang="en-US" sz="1600" dirty="0" smtClean="0">
                <a:sym typeface="Wingdings" panose="05000000000000000000" pitchFamily="2" charset="2"/>
              </a:rPr>
              <a:t> (seems to be preferred by the community due to natural parallel implementation)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Low noise ECHO3D simulation code cannot be used as it lacks a usable </a:t>
            </a:r>
            <a:r>
              <a:rPr lang="en-GB" sz="1600" dirty="0" err="1">
                <a:sym typeface="Wingdings" panose="05000000000000000000" pitchFamily="2" charset="2"/>
              </a:rPr>
              <a:t>mesher</a:t>
            </a:r>
            <a:r>
              <a:rPr lang="en-GB" sz="1600" dirty="0">
                <a:sym typeface="Wingdings" panose="05000000000000000000" pitchFamily="2" charset="2"/>
              </a:rPr>
              <a:t>.</a:t>
            </a:r>
          </a:p>
          <a:p>
            <a:pPr lvl="1"/>
            <a:r>
              <a:rPr lang="en-US" sz="1600" dirty="0" smtClean="0"/>
              <a:t>It seems no one uses ACE3P</a:t>
            </a:r>
          </a:p>
          <a:p>
            <a:pPr marL="457200" lvl="1" indent="0">
              <a:buNone/>
            </a:pPr>
            <a:endParaRPr lang="en-US" sz="1600" dirty="0" smtClean="0"/>
          </a:p>
          <a:p>
            <a:r>
              <a:rPr lang="en-US" sz="2000" dirty="0" smtClean="0"/>
              <a:t>Intense </a:t>
            </a:r>
            <a:r>
              <a:rPr lang="en-US" sz="2000" dirty="0"/>
              <a:t>effort in all machines to:</a:t>
            </a:r>
          </a:p>
          <a:p>
            <a:pPr lvl="1"/>
            <a:r>
              <a:rPr lang="en-US" sz="1600" dirty="0"/>
              <a:t>Identify impedance sources and minimize </a:t>
            </a:r>
            <a:r>
              <a:rPr lang="en-US" sz="1600" dirty="0" smtClean="0"/>
              <a:t>them at </a:t>
            </a:r>
            <a:r>
              <a:rPr lang="en-US" sz="1600" dirty="0"/>
              <a:t>design </a:t>
            </a:r>
            <a:r>
              <a:rPr lang="en-US" sz="1600" dirty="0" smtClean="0"/>
              <a:t>stage</a:t>
            </a:r>
          </a:p>
          <a:p>
            <a:pPr lvl="1"/>
            <a:r>
              <a:rPr lang="en-US" sz="1600" dirty="0" smtClean="0"/>
              <a:t>Gather them in an impedance model</a:t>
            </a:r>
            <a:endParaRPr lang="en-US" sz="1600" dirty="0"/>
          </a:p>
          <a:p>
            <a:pPr lvl="1"/>
            <a:r>
              <a:rPr lang="en-US" sz="1600" dirty="0"/>
              <a:t>Simulate/compute beam </a:t>
            </a:r>
            <a:r>
              <a:rPr lang="en-US" sz="1600" dirty="0" smtClean="0"/>
              <a:t>dynamics </a:t>
            </a:r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dirty="0"/>
              <a:t>Several codes used for beam dynamics simulations (transverse and longitudinal, single and coupled bunch, </a:t>
            </a:r>
            <a:r>
              <a:rPr lang="en-US" sz="1600" dirty="0" smtClean="0"/>
              <a:t>fast ion instability), </a:t>
            </a:r>
            <a:r>
              <a:rPr lang="en-US" sz="1600" dirty="0"/>
              <a:t>e.g. </a:t>
            </a:r>
            <a:r>
              <a:rPr lang="en-US" sz="1600" dirty="0" err="1">
                <a:solidFill>
                  <a:srgbClr val="FF0000"/>
                </a:solidFill>
              </a:rPr>
              <a:t>sbtrack</a:t>
            </a:r>
            <a:r>
              <a:rPr lang="en-US" sz="1600" dirty="0">
                <a:solidFill>
                  <a:srgbClr val="FF0000"/>
                </a:solidFill>
              </a:rPr>
              <a:t>, </a:t>
            </a:r>
            <a:r>
              <a:rPr lang="en-US" sz="1600" dirty="0" err="1">
                <a:solidFill>
                  <a:srgbClr val="FF0000"/>
                </a:solidFill>
              </a:rPr>
              <a:t>mbtrack</a:t>
            </a:r>
            <a:r>
              <a:rPr lang="en-US" sz="1600" dirty="0">
                <a:solidFill>
                  <a:srgbClr val="FF0000"/>
                </a:solidFill>
              </a:rPr>
              <a:t>, </a:t>
            </a:r>
            <a:r>
              <a:rPr lang="en-US" sz="1600" dirty="0" err="1">
                <a:solidFill>
                  <a:srgbClr val="FF0000"/>
                </a:solidFill>
              </a:rPr>
              <a:t>PyHEADTAIL</a:t>
            </a:r>
            <a:r>
              <a:rPr lang="en-US" sz="1600" dirty="0">
                <a:solidFill>
                  <a:srgbClr val="FF0000"/>
                </a:solidFill>
              </a:rPr>
              <a:t>, </a:t>
            </a:r>
            <a:r>
              <a:rPr lang="en-US" sz="1600" dirty="0" smtClean="0">
                <a:solidFill>
                  <a:srgbClr val="FF0000"/>
                </a:solidFill>
              </a:rPr>
              <a:t>elegant</a:t>
            </a:r>
            <a:r>
              <a:rPr lang="en-US" sz="1600" dirty="0" smtClean="0"/>
              <a:t> (the latter quite extensively </a:t>
            </a:r>
            <a:r>
              <a:rPr lang="en-US" sz="1600" dirty="0"/>
              <a:t>used in the community</a:t>
            </a:r>
            <a:r>
              <a:rPr lang="en-US" sz="1600" dirty="0" smtClean="0"/>
              <a:t>), </a:t>
            </a:r>
            <a:r>
              <a:rPr lang="en-US" sz="1600" dirty="0" smtClean="0">
                <a:solidFill>
                  <a:srgbClr val="FF0000"/>
                </a:solidFill>
              </a:rPr>
              <a:t>FASTION</a:t>
            </a:r>
            <a:r>
              <a:rPr lang="en-US" sz="1600" dirty="0" smtClean="0"/>
              <a:t>.</a:t>
            </a:r>
            <a:endParaRPr lang="en-US" sz="1600" dirty="0"/>
          </a:p>
          <a:p>
            <a:pPr lvl="1"/>
            <a:r>
              <a:rPr lang="en-US" sz="1600" dirty="0"/>
              <a:t>Benchmark with measurements of beam observables</a:t>
            </a:r>
          </a:p>
          <a:p>
            <a:endParaRPr lang="en-US" sz="1600" dirty="0" smtClean="0"/>
          </a:p>
          <a:p>
            <a:r>
              <a:rPr lang="en-US" sz="2000" dirty="0" smtClean="0"/>
              <a:t>ImpedanceWake2D has become </a:t>
            </a:r>
            <a:r>
              <a:rPr lang="en-US" sz="2000" dirty="0"/>
              <a:t>a standard and </a:t>
            </a:r>
            <a:r>
              <a:rPr lang="en-US" sz="2000" dirty="0" smtClean="0"/>
              <a:t>is widely </a:t>
            </a:r>
            <a:r>
              <a:rPr lang="en-US" sz="2000" dirty="0"/>
              <a:t>used in the LER community</a:t>
            </a:r>
          </a:p>
          <a:p>
            <a:pPr lvl="1"/>
            <a:r>
              <a:rPr lang="en-US" sz="1600" dirty="0" smtClean="0"/>
              <a:t>impedance code written </a:t>
            </a:r>
            <a:r>
              <a:rPr lang="en-US" sz="1600" dirty="0"/>
              <a:t>by Nicolas </a:t>
            </a:r>
            <a:r>
              <a:rPr lang="en-US" sz="1600" dirty="0" smtClean="0"/>
              <a:t>Mounet within ABP, based on the pioneering work by Bruno </a:t>
            </a:r>
            <a:r>
              <a:rPr lang="en-US" sz="1600" dirty="0" err="1" smtClean="0"/>
              <a:t>Zotter</a:t>
            </a:r>
            <a:r>
              <a:rPr lang="en-US" sz="1600" dirty="0" smtClean="0"/>
              <a:t>, Bob </a:t>
            </a:r>
            <a:r>
              <a:rPr lang="en-US" sz="1600" dirty="0" err="1" smtClean="0"/>
              <a:t>Gluckstern</a:t>
            </a:r>
            <a:r>
              <a:rPr lang="en-US" sz="1600" dirty="0" smtClean="0"/>
              <a:t> and others.</a:t>
            </a:r>
          </a:p>
          <a:p>
            <a:pPr lvl="1"/>
            <a:r>
              <a:rPr lang="en-US" sz="1600" dirty="0" smtClean="0"/>
              <a:t>Request by community to maintain and support the code.</a:t>
            </a:r>
            <a:endParaRPr lang="en-US" sz="1600" dirty="0"/>
          </a:p>
          <a:p>
            <a:endParaRPr lang="en-GB" sz="16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9323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Very interesting workshop</a:t>
            </a:r>
          </a:p>
          <a:p>
            <a:r>
              <a:rPr lang="en-GB" dirty="0" smtClean="0"/>
              <a:t>Fruitful discussions and ideas</a:t>
            </a:r>
          </a:p>
          <a:p>
            <a:r>
              <a:rPr lang="en-GB" dirty="0" smtClean="0"/>
              <a:t>Potentially new collaborations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127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Parameter range for various machines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07504" y="1556792"/>
          <a:ext cx="882098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8046"/>
                <a:gridCol w="1281055"/>
                <a:gridCol w="1365314"/>
                <a:gridCol w="1080120"/>
                <a:gridCol w="1224136"/>
                <a:gridCol w="1044116"/>
                <a:gridCol w="900100"/>
                <a:gridCol w="82809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Machine</a:t>
                      </a:r>
                      <a:endParaRPr lang="en-GB" sz="1400" dirty="0"/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RMS Bunch</a:t>
                      </a:r>
                      <a:r>
                        <a:rPr lang="en-US" sz="1400" baseline="0" dirty="0" smtClean="0"/>
                        <a:t> length</a:t>
                      </a:r>
                      <a:endParaRPr lang="en-GB" sz="1400" dirty="0"/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Transverse emittance</a:t>
                      </a:r>
                      <a:endParaRPr lang="en-GB" sz="1400" dirty="0"/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Intensity/bunch</a:t>
                      </a:r>
                      <a:endParaRPr lang="en-GB" sz="1400" dirty="0"/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Number of bunches</a:t>
                      </a:r>
                      <a:endParaRPr lang="en-GB" sz="1400" dirty="0"/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 intensity</a:t>
                      </a:r>
                      <a:endParaRPr lang="en-GB" sz="1400" dirty="0"/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Frev</a:t>
                      </a:r>
                      <a:endParaRPr lang="en-GB" sz="1400" dirty="0"/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Beam </a:t>
                      </a:r>
                      <a:r>
                        <a:rPr lang="en-US" sz="1400" dirty="0" err="1" smtClean="0"/>
                        <a:t>freq</a:t>
                      </a:r>
                      <a:endParaRPr lang="en-GB" sz="1400" dirty="0"/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SOLEIL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smtClean="0"/>
                        <a:t>~20 </a:t>
                      </a:r>
                      <a:r>
                        <a:rPr lang="en-US" sz="1400" baseline="0" dirty="0" err="1" smtClean="0"/>
                        <a:t>ps</a:t>
                      </a:r>
                      <a:r>
                        <a:rPr lang="en-US" sz="1400" baseline="0" dirty="0" smtClean="0"/>
                        <a:t> (4.7 </a:t>
                      </a:r>
                      <a:r>
                        <a:rPr lang="en-US" sz="1400" baseline="0" dirty="0" err="1" smtClean="0"/>
                        <a:t>ps</a:t>
                      </a:r>
                      <a:r>
                        <a:rPr lang="en-US" sz="1400" baseline="0" dirty="0" smtClean="0"/>
                        <a:t> for low alpha operation)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3.9 </a:t>
                      </a:r>
                      <a:r>
                        <a:rPr lang="en-US" sz="1400" dirty="0" err="1" smtClean="0"/>
                        <a:t>nm.rad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1.36+5 mA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312+1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0.4 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846 kHz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350 MHz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LHC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~270 </a:t>
                      </a:r>
                      <a:r>
                        <a:rPr lang="en-US" sz="1400" dirty="0" err="1" smtClean="0"/>
                        <a:t>ps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~2</a:t>
                      </a:r>
                      <a:r>
                        <a:rPr lang="en-US" sz="1400" baseline="0" dirty="0" smtClean="0"/>
                        <a:t>000 </a:t>
                      </a:r>
                      <a:r>
                        <a:rPr lang="en-US" sz="1400" baseline="0" dirty="0" err="1" smtClean="0"/>
                        <a:t>nm.rad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~0.25 mA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~2000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 0.5</a:t>
                      </a:r>
                      <a:r>
                        <a:rPr lang="en-US" sz="1400" baseline="0" dirty="0" smtClean="0"/>
                        <a:t> 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 kHz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 or 40 MHz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SPS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300 to 1000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ps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~2000 </a:t>
                      </a:r>
                      <a:r>
                        <a:rPr lang="en-US" sz="1400" dirty="0" err="1" smtClean="0"/>
                        <a:t>nm.rad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0.25</a:t>
                      </a:r>
                      <a:r>
                        <a:rPr lang="en-US" sz="1400" baseline="0" dirty="0" smtClean="0"/>
                        <a:t> mA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~200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~0.05</a:t>
                      </a:r>
                      <a:r>
                        <a:rPr lang="en-US" sz="1400" baseline="0" dirty="0" smtClean="0"/>
                        <a:t> 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44 kHz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20 or 40 MHz</a:t>
                      </a:r>
                      <a:endParaRPr lang="en-GB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CLIC damping</a:t>
                      </a:r>
                      <a:r>
                        <a:rPr lang="en-US" sz="1400" baseline="0" dirty="0" smtClean="0"/>
                        <a:t> ring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 </a:t>
                      </a:r>
                      <a:r>
                        <a:rPr lang="en-US" sz="1400" dirty="0" err="1" smtClean="0"/>
                        <a:t>ps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4.8 </a:t>
                      </a:r>
                      <a:r>
                        <a:rPr lang="en-US" sz="1400" dirty="0" err="1" smtClean="0"/>
                        <a:t>nm.rad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0.4 mA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312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0.1 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700 kHz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 GHz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179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F0000"/>
                </a:solidFill>
              </a:rPr>
              <a:t>Some facts and figures</a:t>
            </a:r>
          </a:p>
          <a:p>
            <a:r>
              <a:rPr lang="en-GB" dirty="0" smtClean="0"/>
              <a:t>General structure and main topics of the workshop</a:t>
            </a:r>
          </a:p>
          <a:p>
            <a:r>
              <a:rPr lang="en-GB" dirty="0" smtClean="0"/>
              <a:t>BE-ABP contributions</a:t>
            </a:r>
          </a:p>
          <a:p>
            <a:r>
              <a:rPr lang="en-GB" dirty="0" smtClean="0"/>
              <a:t>A subjective summary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9526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03278"/>
          </a:xfrm>
        </p:spPr>
        <p:txBody>
          <a:bodyPr/>
          <a:lstStyle/>
          <a:p>
            <a:r>
              <a:rPr lang="en-GB" dirty="0" smtClean="0"/>
              <a:t>Some facts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1755" y="1318661"/>
            <a:ext cx="8527983" cy="5178391"/>
          </a:xfrm>
        </p:spPr>
        <p:txBody>
          <a:bodyPr>
            <a:normAutofit/>
          </a:bodyPr>
          <a:lstStyle/>
          <a:p>
            <a:r>
              <a:rPr lang="en-GB" sz="2000" dirty="0"/>
              <a:t>TWIICE = </a:t>
            </a:r>
            <a:r>
              <a:rPr lang="en-GB" sz="2000" dirty="0" smtClean="0"/>
              <a:t>Topical </a:t>
            </a:r>
            <a:r>
              <a:rPr lang="en-GB" sz="2000" dirty="0"/>
              <a:t>Workshop on </a:t>
            </a:r>
            <a:r>
              <a:rPr lang="en-GB" sz="2000" dirty="0">
                <a:solidFill>
                  <a:srgbClr val="FF0000"/>
                </a:solidFill>
              </a:rPr>
              <a:t>Instabilities, Impedance and Collective </a:t>
            </a:r>
            <a:r>
              <a:rPr lang="en-GB" sz="2000" dirty="0" smtClean="0">
                <a:solidFill>
                  <a:srgbClr val="FF0000"/>
                </a:solidFill>
              </a:rPr>
              <a:t>Effects</a:t>
            </a:r>
            <a:r>
              <a:rPr lang="en-GB" sz="2000" dirty="0" smtClean="0"/>
              <a:t>, in the frame of the </a:t>
            </a:r>
            <a:r>
              <a:rPr lang="en-GB" sz="2000" dirty="0" smtClean="0">
                <a:solidFill>
                  <a:srgbClr val="FF0000"/>
                </a:solidFill>
              </a:rPr>
              <a:t>Low Emittance Rings</a:t>
            </a:r>
            <a:r>
              <a:rPr lang="en-GB" sz="2000" dirty="0" smtClean="0"/>
              <a:t> workshop series</a:t>
            </a:r>
          </a:p>
          <a:p>
            <a:r>
              <a:rPr lang="en-GB" sz="2000" dirty="0" smtClean="0"/>
              <a:t>The first workshop took place at </a:t>
            </a:r>
            <a:r>
              <a:rPr lang="en-GB" sz="2000" dirty="0" smtClean="0">
                <a:hlinkClick r:id="rId2"/>
              </a:rPr>
              <a:t>SOLEIL (France) </a:t>
            </a:r>
            <a:r>
              <a:rPr lang="en-GB" sz="2000" dirty="0" smtClean="0"/>
              <a:t>in January 2014.</a:t>
            </a:r>
          </a:p>
          <a:p>
            <a:r>
              <a:rPr lang="en-GB" sz="2000" dirty="0" smtClean="0"/>
              <a:t>Aim of the workshop:</a:t>
            </a:r>
          </a:p>
          <a:p>
            <a:pPr marL="457200" lvl="1" indent="0">
              <a:buNone/>
            </a:pPr>
            <a:r>
              <a:rPr lang="en-GB" sz="1600" dirty="0" smtClean="0"/>
              <a:t>bring </a:t>
            </a:r>
            <a:r>
              <a:rPr lang="en-GB" sz="1600" dirty="0"/>
              <a:t>together experts from the scientific community working on collective beam instabilities and related subjects for low emittance machines. This community includes </a:t>
            </a:r>
            <a:r>
              <a:rPr lang="en-GB" sz="1600" dirty="0">
                <a:solidFill>
                  <a:srgbClr val="FF0000"/>
                </a:solidFill>
              </a:rPr>
              <a:t>light source storage rings, damping rings, test facilities for linear colliders, B‐factories and future e+/e- circular </a:t>
            </a:r>
            <a:r>
              <a:rPr lang="en-GB" sz="1600" dirty="0" smtClean="0">
                <a:solidFill>
                  <a:srgbClr val="FF0000"/>
                </a:solidFill>
              </a:rPr>
              <a:t>colliders</a:t>
            </a:r>
            <a:r>
              <a:rPr lang="en-GB" sz="1600" dirty="0" smtClean="0"/>
              <a:t>.</a:t>
            </a:r>
            <a:br>
              <a:rPr lang="en-GB" sz="1600" dirty="0" smtClean="0"/>
            </a:b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The </a:t>
            </a:r>
            <a:r>
              <a:rPr lang="en-GB" sz="1600" dirty="0"/>
              <a:t>theme will be collective effects and their </a:t>
            </a:r>
            <a:r>
              <a:rPr lang="en-GB" sz="1600" dirty="0">
                <a:solidFill>
                  <a:srgbClr val="FF0000"/>
                </a:solidFill>
              </a:rPr>
              <a:t>potential limitations/remedies on the performance of running and future low emittance lepton rings</a:t>
            </a:r>
            <a:r>
              <a:rPr lang="en-GB" sz="1600" dirty="0"/>
              <a:t>.</a:t>
            </a:r>
          </a:p>
          <a:p>
            <a:endParaRPr lang="en-GB" sz="2000" dirty="0" smtClean="0"/>
          </a:p>
          <a:p>
            <a:r>
              <a:rPr lang="en-GB" sz="2000" dirty="0" smtClean="0"/>
              <a:t>Indico link</a:t>
            </a:r>
            <a:r>
              <a:rPr lang="en-GB" sz="2000" dirty="0"/>
              <a:t>: </a:t>
            </a:r>
            <a:r>
              <a:rPr lang="en-GB" sz="2000" dirty="0">
                <a:hlinkClick r:id="rId3"/>
              </a:rPr>
              <a:t>https://</a:t>
            </a:r>
            <a:r>
              <a:rPr lang="en-GB" sz="2000" dirty="0" smtClean="0">
                <a:hlinkClick r:id="rId3"/>
              </a:rPr>
              <a:t>indico.cern.ch/event/459623/</a:t>
            </a:r>
            <a:endParaRPr lang="en-GB" sz="2000" dirty="0" smtClean="0"/>
          </a:p>
          <a:p>
            <a:r>
              <a:rPr lang="en-GB" sz="2000" dirty="0" smtClean="0"/>
              <a:t>3 days </a:t>
            </a:r>
            <a:r>
              <a:rPr lang="en-GB" sz="2000" dirty="0" smtClean="0">
                <a:sym typeface="Wingdings" panose="05000000000000000000" pitchFamily="2" charset="2"/>
              </a:rPr>
              <a:t> short</a:t>
            </a:r>
            <a:endParaRPr lang="en-GB" sz="2000" dirty="0" smtClean="0"/>
          </a:p>
          <a:p>
            <a:r>
              <a:rPr lang="en-GB" sz="2000" dirty="0" smtClean="0"/>
              <a:t>61 delegates </a:t>
            </a:r>
            <a:r>
              <a:rPr lang="en-GB" sz="2000" dirty="0" smtClean="0">
                <a:sym typeface="Wingdings" panose="05000000000000000000" pitchFamily="2" charset="2"/>
              </a:rPr>
              <a:t></a:t>
            </a:r>
            <a:r>
              <a:rPr lang="en-GB" sz="2000" dirty="0" smtClean="0"/>
              <a:t> small </a:t>
            </a:r>
          </a:p>
          <a:p>
            <a:r>
              <a:rPr lang="en-GB" sz="2000" dirty="0" smtClean="0"/>
              <a:t>41 talks + 2 introductions and 5 summaries </a:t>
            </a:r>
            <a:r>
              <a:rPr lang="en-GB" sz="2000" dirty="0" smtClean="0">
                <a:sym typeface="Wingdings" panose="05000000000000000000" pitchFamily="2" charset="2"/>
              </a:rPr>
              <a:t> very packed!!!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12416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figures</a:t>
            </a:r>
            <a:endParaRPr lang="en-GB" dirty="0"/>
          </a:p>
        </p:txBody>
      </p:sp>
      <p:pic>
        <p:nvPicPr>
          <p:cNvPr id="1030" name="Picture 6" descr="https://indico.cern.ch/event/459623/session/12/contribution/60/attachments/1229889/1802375/TWIICE2-phot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18" y="2208767"/>
            <a:ext cx="4180902" cy="313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64819" y="5864261"/>
            <a:ext cx="3415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Mostly European countries (&gt;80%)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99119" y="5864261"/>
            <a:ext cx="3841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Proof that there was sun at some point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9340" y="1978026"/>
            <a:ext cx="4704660" cy="3561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15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none" dirty="0" smtClean="0"/>
              <a:t>General structure of the workshop</a:t>
            </a:r>
            <a:endParaRPr lang="en-US" u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general/introductory talks on collective effects</a:t>
            </a:r>
            <a:endParaRPr lang="en-US" dirty="0"/>
          </a:p>
          <a:p>
            <a:pPr lvl="1"/>
            <a:r>
              <a:rPr lang="en-US" dirty="0" smtClean="0"/>
              <a:t>Reviews of collective effects (V. </a:t>
            </a:r>
            <a:r>
              <a:rPr lang="en-US" dirty="0" err="1" smtClean="0"/>
              <a:t>Vaccaro</a:t>
            </a:r>
            <a:r>
              <a:rPr lang="en-US" dirty="0" smtClean="0"/>
              <a:t>, K. Bane)</a:t>
            </a:r>
            <a:endParaRPr lang="en-US" dirty="0"/>
          </a:p>
          <a:p>
            <a:pPr lvl="1"/>
            <a:r>
              <a:rPr lang="en-US" dirty="0" smtClean="0"/>
              <a:t>Coherent Synchrotron Radiation (G. </a:t>
            </a:r>
            <a:r>
              <a:rPr lang="en-US" dirty="0" err="1" smtClean="0"/>
              <a:t>Stupakov</a:t>
            </a:r>
            <a:r>
              <a:rPr lang="en-US" dirty="0" smtClean="0"/>
              <a:t>, P. </a:t>
            </a:r>
            <a:r>
              <a:rPr lang="en-US" dirty="0" err="1" smtClean="0"/>
              <a:t>Kuske</a:t>
            </a:r>
            <a:r>
              <a:rPr lang="en-US" dirty="0" smtClean="0"/>
              <a:t>, et al.)</a:t>
            </a:r>
          </a:p>
          <a:p>
            <a:pPr lvl="1"/>
            <a:r>
              <a:rPr lang="en-US" dirty="0" smtClean="0"/>
              <a:t>Role of feedback systems (A. </a:t>
            </a:r>
            <a:r>
              <a:rPr lang="en-US" dirty="0" err="1" smtClean="0"/>
              <a:t>Burov</a:t>
            </a:r>
            <a:r>
              <a:rPr lang="en-US" dirty="0" smtClean="0"/>
              <a:t>, J. Fox)</a:t>
            </a:r>
          </a:p>
          <a:p>
            <a:r>
              <a:rPr lang="en-US" dirty="0" smtClean="0"/>
              <a:t>Two full sessions devoted to simulations</a:t>
            </a:r>
          </a:p>
          <a:p>
            <a:pPr lvl="1"/>
            <a:r>
              <a:rPr lang="en-US" dirty="0" smtClean="0"/>
              <a:t>Mainly applications to studies for upgrades of the facilities (ESRF, APS, NSLS, SLS, BESSY), but also to MAX IV (in commissioning phase)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odes for impedance evaluation, beam </a:t>
            </a:r>
            <a:r>
              <a:rPr lang="en-US" dirty="0"/>
              <a:t>dynamics </a:t>
            </a:r>
            <a:r>
              <a:rPr lang="en-US" dirty="0" smtClean="0"/>
              <a:t>simulations (</a:t>
            </a:r>
            <a:r>
              <a:rPr lang="en-US" dirty="0"/>
              <a:t>transverse and longitudinal, single and coupled </a:t>
            </a:r>
            <a:r>
              <a:rPr lang="en-US" dirty="0" smtClean="0"/>
              <a:t>bunch, under the effect of impedances, ions, etc.), </a:t>
            </a:r>
            <a:r>
              <a:rPr lang="en-US" dirty="0"/>
              <a:t>one Fokker-Planck equation solver</a:t>
            </a:r>
          </a:p>
          <a:p>
            <a:r>
              <a:rPr lang="en-US" dirty="0" smtClean="0"/>
              <a:t>One session devoted to diagnostics with focus on use for collective effects</a:t>
            </a:r>
          </a:p>
          <a:p>
            <a:r>
              <a:rPr lang="en-US" dirty="0" smtClean="0"/>
              <a:t>Review talks from different facilities, focused on collective effects (ELETTRA, SOLEIL, ALBA, KEKB and SUPER KEKB, ANKA, Diamond)</a:t>
            </a:r>
            <a:endParaRPr lang="en-US" b="1" dirty="0" smtClean="0">
              <a:latin typeface="Courier"/>
              <a:cs typeface="Courier"/>
            </a:endParaRPr>
          </a:p>
          <a:p>
            <a:pPr lvl="2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00500" y="6326743"/>
            <a:ext cx="3258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Borrowed from Giovanni’s talk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17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67557" y="4856067"/>
            <a:ext cx="880888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CSR (coherent synchrotron radiation) effects and impedance of NEG are a major concern 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     for that community </a:t>
            </a:r>
            <a:endParaRPr lang="en-GB" dirty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 Many reviews of collective effects in the different machines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Generalized use of impedance models and macroparticle codes for collective effects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>
                <a:sym typeface="Wingdings" panose="05000000000000000000" pitchFamily="2" charset="2"/>
              </a:rPr>
              <a:t>Quite weak on the tools for impedance calculations (only two talks, one on ECHO3D </a:t>
            </a:r>
            <a:br>
              <a:rPr lang="en-GB" dirty="0" smtClean="0">
                <a:sym typeface="Wingdings" panose="05000000000000000000" pitchFamily="2" charset="2"/>
              </a:rPr>
            </a:br>
            <a:r>
              <a:rPr lang="en-GB" dirty="0" smtClean="0">
                <a:sym typeface="Wingdings" panose="05000000000000000000" pitchFamily="2" charset="2"/>
              </a:rPr>
              <a:t>and another one to benchmark ImpedanceWake2D)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550" y="0"/>
            <a:ext cx="7334250" cy="472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21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none" dirty="0" smtClean="0"/>
              <a:t>BE-ABP contributions</a:t>
            </a:r>
            <a:endParaRPr lang="en-US" u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686800" cy="5078628"/>
          </a:xfrm>
        </p:spPr>
        <p:txBody>
          <a:bodyPr>
            <a:normAutofit/>
          </a:bodyPr>
          <a:lstStyle/>
          <a:p>
            <a:r>
              <a:rPr lang="en-US" dirty="0" smtClean="0"/>
              <a:t>Four (five) invited talks</a:t>
            </a:r>
            <a:endParaRPr lang="en-US" dirty="0"/>
          </a:p>
          <a:p>
            <a:pPr lvl="1"/>
            <a:r>
              <a:rPr lang="en-US" dirty="0" smtClean="0"/>
              <a:t>FASTION and its implementation within the </a:t>
            </a:r>
            <a:r>
              <a:rPr lang="en-US" dirty="0" err="1" smtClean="0"/>
              <a:t>PyHEADTAIL</a:t>
            </a:r>
            <a:r>
              <a:rPr lang="en-US" dirty="0" smtClean="0"/>
              <a:t> framework (</a:t>
            </a:r>
            <a:r>
              <a:rPr lang="en-US" dirty="0" err="1" smtClean="0"/>
              <a:t>Lotta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Collective effects in CLIC DRs (Andrea P.)</a:t>
            </a:r>
            <a:endParaRPr lang="en-US" dirty="0"/>
          </a:p>
          <a:p>
            <a:pPr lvl="1"/>
            <a:r>
              <a:rPr lang="en-US" dirty="0"/>
              <a:t>First time observed radiation effects for protons in LHC </a:t>
            </a:r>
            <a:r>
              <a:rPr lang="en-US" dirty="0" smtClean="0"/>
              <a:t>(Gianni)</a:t>
            </a:r>
          </a:p>
          <a:p>
            <a:pPr lvl="1"/>
            <a:r>
              <a:rPr lang="en-US" dirty="0"/>
              <a:t>Pushing the space charge limit in the CERN LHC injectors </a:t>
            </a:r>
            <a:r>
              <a:rPr lang="en-US" dirty="0" smtClean="0"/>
              <a:t>(</a:t>
            </a:r>
            <a:r>
              <a:rPr lang="en-US" dirty="0" err="1" smtClean="0"/>
              <a:t>Hannes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[[ NEG </a:t>
            </a:r>
            <a:r>
              <a:rPr lang="en-US" dirty="0"/>
              <a:t>properties characterization at ultra-high </a:t>
            </a:r>
            <a:r>
              <a:rPr lang="en-US" dirty="0" smtClean="0"/>
              <a:t>frequencies (</a:t>
            </a:r>
            <a:r>
              <a:rPr lang="en-US" dirty="0" err="1" smtClean="0"/>
              <a:t>Eirini</a:t>
            </a:r>
            <a:r>
              <a:rPr lang="en-US" dirty="0" smtClean="0"/>
              <a:t>) ]]</a:t>
            </a:r>
          </a:p>
          <a:p>
            <a:r>
              <a:rPr lang="en-US" dirty="0" smtClean="0"/>
              <a:t>Two chairs</a:t>
            </a:r>
          </a:p>
          <a:p>
            <a:pPr lvl="1"/>
            <a:r>
              <a:rPr lang="en-US" dirty="0"/>
              <a:t>Simulation II </a:t>
            </a:r>
            <a:r>
              <a:rPr lang="en-US" dirty="0" smtClean="0"/>
              <a:t>session (Giovanni)</a:t>
            </a:r>
          </a:p>
          <a:p>
            <a:pPr lvl="1"/>
            <a:r>
              <a:rPr lang="en-US" dirty="0"/>
              <a:t>Facility reports and first part of Measurements and Simulations </a:t>
            </a:r>
            <a:r>
              <a:rPr lang="en-US" dirty="0" smtClean="0"/>
              <a:t>sessions (Benoit)</a:t>
            </a:r>
          </a:p>
          <a:p>
            <a:pPr lvl="2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500" y="6326743"/>
            <a:ext cx="3258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Borrowed from Giovanni’s talk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90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Some facts and figures</a:t>
            </a:r>
          </a:p>
          <a:p>
            <a:r>
              <a:rPr lang="en-GB" dirty="0" smtClean="0"/>
              <a:t>General structure and main topics of the workshop</a:t>
            </a:r>
          </a:p>
          <a:p>
            <a:r>
              <a:rPr lang="en-GB" dirty="0" smtClean="0"/>
              <a:t>BE-ABP contributions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A subjective summary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643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171950" y="3975100"/>
            <a:ext cx="3238500" cy="1689100"/>
            <a:chOff x="4171950" y="3975100"/>
            <a:chExt cx="3238500" cy="16891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71950" y="3975100"/>
              <a:ext cx="3238500" cy="167640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4368800" y="4889500"/>
              <a:ext cx="2324100" cy="7747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(Subjective) summary: </a:t>
            </a:r>
            <a:r>
              <a:rPr lang="en-GB" dirty="0" smtClean="0"/>
              <a:t>CSR?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2275" y="1690689"/>
            <a:ext cx="8299450" cy="4799011"/>
          </a:xfrm>
        </p:spPr>
        <p:txBody>
          <a:bodyPr>
            <a:normAutofit/>
          </a:bodyPr>
          <a:lstStyle/>
          <a:p>
            <a:r>
              <a:rPr lang="en-US" sz="2400" dirty="0"/>
              <a:t>CSR: Coherent synchrotron radiation</a:t>
            </a:r>
          </a:p>
          <a:p>
            <a:endParaRPr lang="en-US" sz="2400" dirty="0"/>
          </a:p>
          <a:p>
            <a:r>
              <a:rPr lang="en-US" sz="2400" dirty="0"/>
              <a:t>Synchrotron radiation emitted in a bending </a:t>
            </a:r>
            <a:r>
              <a:rPr lang="en-US" sz="2400" dirty="0" smtClean="0"/>
              <a:t>magnet by the tail of the bunch catches the head of the bunch and can cause instabilities and blow up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 smtClean="0">
                <a:sym typeface="Wingdings" panose="05000000000000000000" pitchFamily="2" charset="2"/>
              </a:rPr>
              <a:t>intensity limitation for very short bunches</a:t>
            </a:r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Very active topic for the LER community</a:t>
            </a:r>
            <a:r>
              <a:rPr lang="en-US" sz="2400" dirty="0" smtClean="0"/>
              <a:t>!!!!</a:t>
            </a:r>
          </a:p>
          <a:p>
            <a:r>
              <a:rPr lang="en-US" sz="2400" dirty="0" smtClean="0"/>
              <a:t>Many theories available (e.g. Bane, </a:t>
            </a:r>
            <a:r>
              <a:rPr lang="en-US" sz="2400" dirty="0" err="1" smtClean="0"/>
              <a:t>Cai</a:t>
            </a:r>
            <a:r>
              <a:rPr lang="en-US" sz="2400" dirty="0" smtClean="0"/>
              <a:t>, </a:t>
            </a:r>
            <a:r>
              <a:rPr lang="en-US" sz="2400" dirty="0" err="1" smtClean="0"/>
              <a:t>Stupakov</a:t>
            </a:r>
            <a:r>
              <a:rPr lang="en-US" sz="2400" dirty="0" smtClean="0"/>
              <a:t>)</a:t>
            </a:r>
            <a:endParaRPr lang="en-GB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0181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1012</TotalTime>
  <Words>924</Words>
  <Application>Microsoft Office PowerPoint</Application>
  <PresentationFormat>On-screen Show (4:3)</PresentationFormat>
  <Paragraphs>143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Arial</vt:lpstr>
      <vt:lpstr>Calibri</vt:lpstr>
      <vt:lpstr>Calibri Light</vt:lpstr>
      <vt:lpstr>Courier</vt:lpstr>
      <vt:lpstr>Courier New</vt:lpstr>
      <vt:lpstr>Lucida Grande</vt:lpstr>
      <vt:lpstr>Wingdings</vt:lpstr>
      <vt:lpstr>Office Theme</vt:lpstr>
      <vt:lpstr>1_CERNCorporate4-3</vt:lpstr>
      <vt:lpstr>2_CERNCorporate4-3</vt:lpstr>
      <vt:lpstr>The TWIICE workshop</vt:lpstr>
      <vt:lpstr>Agenda</vt:lpstr>
      <vt:lpstr>Some facts</vt:lpstr>
      <vt:lpstr>Some figures</vt:lpstr>
      <vt:lpstr>General structure of the workshop</vt:lpstr>
      <vt:lpstr>PowerPoint Presentation</vt:lpstr>
      <vt:lpstr>BE-ABP contributions</vt:lpstr>
      <vt:lpstr>Agenda</vt:lpstr>
      <vt:lpstr>(Subjective) summary: CSR?</vt:lpstr>
      <vt:lpstr>(Subjective) summary: studies on NEG coating</vt:lpstr>
      <vt:lpstr>(Subjective) summary</vt:lpstr>
      <vt:lpstr>Conclusions </vt:lpstr>
      <vt:lpstr>Parameter range for various machines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TWIICE workshop</dc:title>
  <dc:creator>Benoit Salvant</dc:creator>
  <cp:lastModifiedBy>Benoit Salvant</cp:lastModifiedBy>
  <cp:revision>32</cp:revision>
  <dcterms:created xsi:type="dcterms:W3CDTF">2016-03-30T16:04:47Z</dcterms:created>
  <dcterms:modified xsi:type="dcterms:W3CDTF">2016-03-31T09:22:23Z</dcterms:modified>
</cp:coreProperties>
</file>