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6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8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9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10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1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2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5" r:id="rId1"/>
    <p:sldMasterId id="2147483803" r:id="rId2"/>
    <p:sldMasterId id="2147483823" r:id="rId3"/>
    <p:sldMasterId id="2147483847" r:id="rId4"/>
    <p:sldMasterId id="2147483859" r:id="rId5"/>
    <p:sldMasterId id="2147483883" r:id="rId6"/>
    <p:sldMasterId id="2147483895" r:id="rId7"/>
    <p:sldMasterId id="2147483907" r:id="rId8"/>
    <p:sldMasterId id="2147483919" r:id="rId9"/>
    <p:sldMasterId id="2147483943" r:id="rId10"/>
    <p:sldMasterId id="2147483956" r:id="rId11"/>
    <p:sldMasterId id="2147483968" r:id="rId12"/>
    <p:sldMasterId id="2147483980" r:id="rId13"/>
  </p:sldMasterIdLst>
  <p:notesMasterIdLst>
    <p:notesMasterId r:id="rId72"/>
  </p:notesMasterIdLst>
  <p:handoutMasterIdLst>
    <p:handoutMasterId r:id="rId73"/>
  </p:handoutMasterIdLst>
  <p:sldIdLst>
    <p:sldId id="662" r:id="rId14"/>
    <p:sldId id="967" r:id="rId15"/>
    <p:sldId id="818" r:id="rId16"/>
    <p:sldId id="891" r:id="rId17"/>
    <p:sldId id="672" r:id="rId18"/>
    <p:sldId id="875" r:id="rId19"/>
    <p:sldId id="966" r:id="rId20"/>
    <p:sldId id="876" r:id="rId21"/>
    <p:sldId id="877" r:id="rId22"/>
    <p:sldId id="954" r:id="rId23"/>
    <p:sldId id="955" r:id="rId24"/>
    <p:sldId id="956" r:id="rId25"/>
    <p:sldId id="886" r:id="rId26"/>
    <p:sldId id="885" r:id="rId27"/>
    <p:sldId id="899" r:id="rId28"/>
    <p:sldId id="822" r:id="rId29"/>
    <p:sldId id="823" r:id="rId30"/>
    <p:sldId id="824" r:id="rId31"/>
    <p:sldId id="893" r:id="rId32"/>
    <p:sldId id="827" r:id="rId33"/>
    <p:sldId id="828" r:id="rId34"/>
    <p:sldId id="829" r:id="rId35"/>
    <p:sldId id="830" r:id="rId36"/>
    <p:sldId id="831" r:id="rId37"/>
    <p:sldId id="894" r:id="rId38"/>
    <p:sldId id="957" r:id="rId39"/>
    <p:sldId id="917" r:id="rId40"/>
    <p:sldId id="936" r:id="rId41"/>
    <p:sldId id="962" r:id="rId42"/>
    <p:sldId id="847" r:id="rId43"/>
    <p:sldId id="848" r:id="rId44"/>
    <p:sldId id="968" r:id="rId45"/>
    <p:sldId id="969" r:id="rId46"/>
    <p:sldId id="855" r:id="rId47"/>
    <p:sldId id="856" r:id="rId48"/>
    <p:sldId id="857" r:id="rId49"/>
    <p:sldId id="858" r:id="rId50"/>
    <p:sldId id="859" r:id="rId51"/>
    <p:sldId id="958" r:id="rId52"/>
    <p:sldId id="959" r:id="rId53"/>
    <p:sldId id="960" r:id="rId54"/>
    <p:sldId id="961" r:id="rId55"/>
    <p:sldId id="920" r:id="rId56"/>
    <p:sldId id="963" r:id="rId57"/>
    <p:sldId id="964" r:id="rId58"/>
    <p:sldId id="965" r:id="rId59"/>
    <p:sldId id="867" r:id="rId60"/>
    <p:sldId id="928" r:id="rId61"/>
    <p:sldId id="929" r:id="rId62"/>
    <p:sldId id="930" r:id="rId63"/>
    <p:sldId id="931" r:id="rId64"/>
    <p:sldId id="932" r:id="rId65"/>
    <p:sldId id="935" r:id="rId66"/>
    <p:sldId id="951" r:id="rId67"/>
    <p:sldId id="952" r:id="rId68"/>
    <p:sldId id="953" r:id="rId69"/>
    <p:sldId id="914" r:id="rId70"/>
    <p:sldId id="915" r:id="rId7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C377B"/>
    <a:srgbClr val="0000FF"/>
    <a:srgbClr val="FF3300"/>
    <a:srgbClr val="EAEFF7"/>
    <a:srgbClr val="FF6600"/>
    <a:srgbClr val="D2DEEF"/>
    <a:srgbClr val="F7F7F7"/>
    <a:srgbClr val="BBD3F8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99425" autoAdjust="0"/>
  </p:normalViewPr>
  <p:slideViewPr>
    <p:cSldViewPr>
      <p:cViewPr>
        <p:scale>
          <a:sx n="134" d="100"/>
          <a:sy n="134" d="100"/>
        </p:scale>
        <p:origin x="-736" y="-5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63" Type="http://schemas.openxmlformats.org/officeDocument/2006/relationships/slide" Target="slides/slide50.xml"/><Relationship Id="rId64" Type="http://schemas.openxmlformats.org/officeDocument/2006/relationships/slide" Target="slides/slide51.xml"/><Relationship Id="rId65" Type="http://schemas.openxmlformats.org/officeDocument/2006/relationships/slide" Target="slides/slide52.xml"/><Relationship Id="rId66" Type="http://schemas.openxmlformats.org/officeDocument/2006/relationships/slide" Target="slides/slide53.xml"/><Relationship Id="rId67" Type="http://schemas.openxmlformats.org/officeDocument/2006/relationships/slide" Target="slides/slide54.xml"/><Relationship Id="rId68" Type="http://schemas.openxmlformats.org/officeDocument/2006/relationships/slide" Target="slides/slide55.xml"/><Relationship Id="rId69" Type="http://schemas.openxmlformats.org/officeDocument/2006/relationships/slide" Target="slides/slide56.xml"/><Relationship Id="rId50" Type="http://schemas.openxmlformats.org/officeDocument/2006/relationships/slide" Target="slides/slide37.xml"/><Relationship Id="rId51" Type="http://schemas.openxmlformats.org/officeDocument/2006/relationships/slide" Target="slides/slide38.xml"/><Relationship Id="rId52" Type="http://schemas.openxmlformats.org/officeDocument/2006/relationships/slide" Target="slides/slide39.xml"/><Relationship Id="rId53" Type="http://schemas.openxmlformats.org/officeDocument/2006/relationships/slide" Target="slides/slide40.xml"/><Relationship Id="rId54" Type="http://schemas.openxmlformats.org/officeDocument/2006/relationships/slide" Target="slides/slide41.xml"/><Relationship Id="rId55" Type="http://schemas.openxmlformats.org/officeDocument/2006/relationships/slide" Target="slides/slide42.xml"/><Relationship Id="rId56" Type="http://schemas.openxmlformats.org/officeDocument/2006/relationships/slide" Target="slides/slide43.xml"/><Relationship Id="rId57" Type="http://schemas.openxmlformats.org/officeDocument/2006/relationships/slide" Target="slides/slide44.xml"/><Relationship Id="rId58" Type="http://schemas.openxmlformats.org/officeDocument/2006/relationships/slide" Target="slides/slide45.xml"/><Relationship Id="rId59" Type="http://schemas.openxmlformats.org/officeDocument/2006/relationships/slide" Target="slides/slide46.xml"/><Relationship Id="rId40" Type="http://schemas.openxmlformats.org/officeDocument/2006/relationships/slide" Target="slides/slide27.xml"/><Relationship Id="rId41" Type="http://schemas.openxmlformats.org/officeDocument/2006/relationships/slide" Target="slides/slide28.xml"/><Relationship Id="rId42" Type="http://schemas.openxmlformats.org/officeDocument/2006/relationships/slide" Target="slides/slide29.xml"/><Relationship Id="rId43" Type="http://schemas.openxmlformats.org/officeDocument/2006/relationships/slide" Target="slides/slide30.xml"/><Relationship Id="rId44" Type="http://schemas.openxmlformats.org/officeDocument/2006/relationships/slide" Target="slides/slide31.xml"/><Relationship Id="rId45" Type="http://schemas.openxmlformats.org/officeDocument/2006/relationships/slide" Target="slides/slide32.xml"/><Relationship Id="rId46" Type="http://schemas.openxmlformats.org/officeDocument/2006/relationships/slide" Target="slides/slide33.xml"/><Relationship Id="rId47" Type="http://schemas.openxmlformats.org/officeDocument/2006/relationships/slide" Target="slides/slide34.xml"/><Relationship Id="rId48" Type="http://schemas.openxmlformats.org/officeDocument/2006/relationships/slide" Target="slides/slide35.xml"/><Relationship Id="rId49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7.xml"/><Relationship Id="rId31" Type="http://schemas.openxmlformats.org/officeDocument/2006/relationships/slide" Target="slides/slide18.xml"/><Relationship Id="rId32" Type="http://schemas.openxmlformats.org/officeDocument/2006/relationships/slide" Target="slides/slide19.xml"/><Relationship Id="rId33" Type="http://schemas.openxmlformats.org/officeDocument/2006/relationships/slide" Target="slides/slide20.xml"/><Relationship Id="rId34" Type="http://schemas.openxmlformats.org/officeDocument/2006/relationships/slide" Target="slides/slide21.xml"/><Relationship Id="rId35" Type="http://schemas.openxmlformats.org/officeDocument/2006/relationships/slide" Target="slides/slide22.xml"/><Relationship Id="rId36" Type="http://schemas.openxmlformats.org/officeDocument/2006/relationships/slide" Target="slides/slide23.xml"/><Relationship Id="rId37" Type="http://schemas.openxmlformats.org/officeDocument/2006/relationships/slide" Target="slides/slide24.xml"/><Relationship Id="rId38" Type="http://schemas.openxmlformats.org/officeDocument/2006/relationships/slide" Target="slides/slide25.xml"/><Relationship Id="rId39" Type="http://schemas.openxmlformats.org/officeDocument/2006/relationships/slide" Target="slides/slide26.xml"/><Relationship Id="rId70" Type="http://schemas.openxmlformats.org/officeDocument/2006/relationships/slide" Target="slides/slide57.xml"/><Relationship Id="rId71" Type="http://schemas.openxmlformats.org/officeDocument/2006/relationships/slide" Target="slides/slide58.xml"/><Relationship Id="rId72" Type="http://schemas.openxmlformats.org/officeDocument/2006/relationships/notesMaster" Target="notesMasters/notesMaster1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73" Type="http://schemas.openxmlformats.org/officeDocument/2006/relationships/handoutMaster" Target="handoutMasters/handoutMaster1.xml"/><Relationship Id="rId74" Type="http://schemas.openxmlformats.org/officeDocument/2006/relationships/printerSettings" Target="printerSettings/printerSettings1.bin"/><Relationship Id="rId75" Type="http://schemas.openxmlformats.org/officeDocument/2006/relationships/commentAuthors" Target="commentAuthors.xml"/><Relationship Id="rId76" Type="http://schemas.openxmlformats.org/officeDocument/2006/relationships/presProps" Target="presProps.xml"/><Relationship Id="rId77" Type="http://schemas.openxmlformats.org/officeDocument/2006/relationships/viewProps" Target="viewProps.xml"/><Relationship Id="rId78" Type="http://schemas.openxmlformats.org/officeDocument/2006/relationships/theme" Target="theme/theme1.xml"/><Relationship Id="rId79" Type="http://schemas.openxmlformats.org/officeDocument/2006/relationships/tableStyles" Target="tableStyles.xml"/><Relationship Id="rId60" Type="http://schemas.openxmlformats.org/officeDocument/2006/relationships/slide" Target="slides/slide47.xml"/><Relationship Id="rId61" Type="http://schemas.openxmlformats.org/officeDocument/2006/relationships/slide" Target="slides/slide48.xml"/><Relationship Id="rId62" Type="http://schemas.openxmlformats.org/officeDocument/2006/relationships/slide" Target="slides/slide49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29/03/2016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29/03/2016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161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D167-E433-4B48-B7D9-2634277F3A5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93432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8140-EA8D-7042-99F3-75D16B24E5B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509546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878C-C5DB-6749-A83C-6A17A5CF1AD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017164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9AF3-78F7-7B4D-BA1D-2519CB29EE7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11507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33712-A476-5E49-8706-205C203E9A4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280559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CF4-428A-D242-BD29-B47B435FC70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03950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CD48-8C05-8348-A1EC-4C2BF408473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888252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501F-0454-394F-9A7C-C84ECE8B944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572938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1C19-5863-0244-8405-998480DA3FFB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755371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992AD-0349-CB4F-A18F-0DCF7839E3B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780699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4274-37E7-724F-8E67-57BE58AEC37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028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792B-4B5C-2542-9291-275C786C97A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40155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1917-9D65-FD4B-A0EE-F4BE5904117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123791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2D0B-601C-4A48-9762-B35178A3021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06163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BBE9-9FC7-F042-83AA-9765036D04C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769222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C923-1818-9841-B192-BD692702066B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168851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A128-75EF-2147-BF76-01E3C726660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766090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BEC5-2DF1-974B-9EAB-A4C3EA16305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370143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FCE-1923-A045-A15E-E4CB992B108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752095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D9ED-2F50-834F-BC58-CB14FB5CA5C8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381233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D78A-5AFA-CD4A-ACFD-AB3B764B00A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916292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4543-F240-7E42-BD30-A6571C8DD46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341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5A79-4689-3B40-AA0C-46DCCE31778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40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3ADF-60F5-1046-AD05-024AA19C6410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226480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3BC8-AEE7-A44C-83BA-A652E7BB828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616035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D3CC4-7C7B-7C47-969D-27D94D86E71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716551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BC0C-419B-1B45-B562-5E24B98D969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212861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C0812-A92F-9E42-ABCB-A2FE666819D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664716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AD85-6C60-854E-9A10-FA113BAAF95B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141958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20FA8-6265-9C43-8AF9-2D27FFD19A82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823528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3E1B-4CED-5C4C-ABA1-FA01F0BAA1C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969550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8535C-3A49-BA41-B4BB-93CE8214F3A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199294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D38E-2D89-D344-B6CE-84345E93DB6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6329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D6C9-2389-D14F-A413-713B4BFB709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3414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C4A4-8091-224D-ACFB-EE7E0FD3B50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48011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134E-446F-214A-9A2A-2B831C5534E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853037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D815F-F15F-534A-AB3F-102A78498A0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66663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7495B-81FC-4646-8C71-D9D395FBB9F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63391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E763-BDDA-AE46-B3A2-7BF10828A38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035828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7741-97FE-9D46-9F41-C1C4CDD276B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213276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9FC4-3454-8346-AA3D-A578CAD9E37B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051448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050C-5611-F44C-B80D-875BCB4ADD4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873958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DB63-33B0-8C4A-9695-781591A3F2A0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1908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F98A-EBD7-B24C-93A5-DF8A13ADA4E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535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BF7C9-5EEB-C04B-9176-B69BE2A1E8D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984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0A73D-3D23-324C-9D24-4143D1C82CC1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86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87177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6AB3-2563-4648-A381-C91A670A4E0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0851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257C-38C4-7844-93C8-C5BC667B999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458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DB8C3-C4B0-144D-AC45-51CD7B6E19C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25088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46C2B-7419-B044-8E35-F0F2789CD59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84559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63837-74FD-3440-828B-5313ABE26CF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7271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1304-E148-5C46-ADE7-72EBEF99A2F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41325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AAFA-2E98-D64B-BA42-9C45EBA0532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46814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CAC5-B2D4-614D-B73F-300DCC7065A2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0685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0FB4-0B33-4D4D-9547-3DF882935C6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3038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2A98-5796-454A-991D-EF4DFC3862A2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83618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88E6-CC99-0042-83F0-969262A0015A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3010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32EB-D0B3-CC42-800D-DCFCC478E78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0692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3540-1C97-B740-8052-22A218D3394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44971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107A-CA12-8F41-AF16-EEDB3088435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40145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999-24DD-1D48-B1CB-D0E47C66A1C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10136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798-08A4-4F49-8DB9-C0478D59362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30100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2E8B-9D63-6347-B8BD-236C7843273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62302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56DF-41FB-C24C-AEDD-5505B14060F8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06716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DD4B-D524-774A-9E8E-94BB89ED7FE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81258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C71B8-E5C0-E944-84FE-2B18F8B113BA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22103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E8EA3-8F3C-E74B-B3E2-1F50367D51E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58451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3972-52F5-6347-8A05-779F6AA5625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753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422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17C4-25FB-C049-8E16-B94705CDDC0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4326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EAFF-F6F7-8B4F-8F74-0D5F6782927B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65430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7C19-E463-4B40-835B-4597D94896A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26552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95CB-C49A-9648-A654-478C831FD0C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31174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3707-95B9-3B4D-BBEA-6D76C8367EF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15278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82FB-89A7-A648-BC18-65D53F397E4B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18457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E9E7-B7E7-2147-8D39-B5F4CF16691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15167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A0DE-290C-8B4D-BFA5-818C4DF3B2F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29733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94EC-AE3D-0742-89FF-2C2C62D836FA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087991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2FA4-CEE1-B24F-961B-18D79DCC3BB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277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7741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67CA-86B7-164D-950A-0801914BF73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13639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6205F-5521-7D45-816E-60389AD51A3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95847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9C3C-95C8-C844-9562-C669FCE9EE1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3146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D311A-6FC2-0342-B971-FAA95C1A6AF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43202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359E-447A-BD48-BCCE-2319CBDA50B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31328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DDA0-87BF-214D-A62A-835B3F75CED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96107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7491-3346-B84D-B61D-2D5E5129E14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083894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6CB2-9F22-5B4A-A564-610DE5C8094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73010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A203-62F9-A949-B56A-48ADFFD241E2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42897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A120-8FA0-594A-A0E8-FFE53EC8A0B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2597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8AD0-A394-504F-9BE5-E552AA25BF7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90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26A7-877E-EE42-9DD7-2502C94FDE8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64253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676B1-5F34-F142-96BB-8335682C3C50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54356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EBE-AEC3-2F45-88FB-360587DADAB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615425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1CAA-165E-804D-ADDD-64DF12E757E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76873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8A05-E20E-734B-942A-30892C04746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062927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0559-7068-C04A-A0D2-F25C8D5F4E6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74943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68C38-D5E4-874D-80CE-EE8B89E0C28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22126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BB19-9023-634A-8100-5D4277A5C992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232763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DB3C-BC6C-4743-8DC1-BB9569332A5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08493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5B83-693B-804B-B22E-83032DE14EE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687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AFC3-79D1-2E45-A74E-001501DEE9C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3768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0717-6DB5-2E4F-A9D8-DE364B59E3E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72764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9F28-6FBE-D34F-8905-4645A12DB2F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64215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50D7-FA22-124D-9B4F-0EE04E4CBB28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518755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32409-2559-DE45-9EBB-9715AD98033A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588396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348C-C259-4A42-B98D-B997CA221EE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061071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82CD4-4945-CC47-B223-B5781057DF4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92568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6133-BDBF-4B4F-8FBC-3CB996A9BC48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5499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5AB1C-6A99-C641-8CA0-B5E563BB0CEB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872604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FD05-7B08-BE42-B9D1-1E6F6979F8B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03785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BCB55-8842-6C49-B866-77085119001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9910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21F1-6BA1-7D48-B3E2-AD6F8685EE7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0343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D9BEE-3109-674B-B3A3-1157F309099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497247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E7BB-E2BE-9B45-AAE3-8E733FB2368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359767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D73C4-850C-4B42-9E6F-6627E200C31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185521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5492-211F-7F42-BAED-5BF9A4076D4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824893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5D4E-E4EE-684A-8C69-AD96274A65D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93199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D0AD-2C67-474D-AEE9-BDE2EB44B7D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729861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AA9-BBDE-7E41-96E0-1B2F061B1600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705416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C6B0-0C5E-C84A-B465-0BC119C7867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07619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5E65-846B-6A43-B216-1D0E575B4C2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68748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9FE2-8BBB-8141-B7CB-5B7E6EC66F4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2384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CF15D-6710-E247-AEA4-0BC14A3C9B5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80676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8C8E7-0BED-B241-96B0-6F1A0408B542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677346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91423-03D8-984E-B3C1-AD1ECB6CE36A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514879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079EE-A153-0E41-AA46-B957C0A27A3A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022553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F7B9-B49C-B142-A61F-32AFEAAEAADB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851787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385E-7315-674F-8A4A-3ED0A8DE2F8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99450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E360-6DF0-044C-8765-869F5BAC280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030554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60E8-C480-7C4D-B2AD-D6B642F703D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016645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DD40-7942-A142-B98F-B66211ECD780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79352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24D6-CB3E-AE44-A8EF-F41B7B003A4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376069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26CA6-1DC6-8A44-87AA-7FBC22FBFA52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0199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5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4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6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2.xml"/><Relationship Id="rId8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5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7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3.xml"/><Relationship Id="rId8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26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8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4.xml"/><Relationship Id="rId8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37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Relationship Id="rId9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8.xml"/><Relationship Id="rId9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2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2.xml"/><Relationship Id="rId2" Type="http://schemas.openxmlformats.org/officeDocument/2006/relationships/slideLayout" Target="../slideLayouts/slideLayout63.xml"/><Relationship Id="rId3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6.xml"/><Relationship Id="rId6" Type="http://schemas.openxmlformats.org/officeDocument/2006/relationships/slideLayout" Target="../slideLayouts/slideLayout67.xml"/><Relationship Id="rId7" Type="http://schemas.openxmlformats.org/officeDocument/2006/relationships/slideLayout" Target="../slideLayouts/slideLayout68.xml"/><Relationship Id="rId8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3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9.xml"/><Relationship Id="rId8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2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4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4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W. Riegler (CERN)</a:t>
            </a:r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3568" y="6381328"/>
            <a:ext cx="4648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M. Aleksa, W. </a:t>
            </a:r>
            <a:r>
              <a:rPr lang="en-GB" sz="1000" b="1" dirty="0" err="1" smtClean="0">
                <a:solidFill>
                  <a:schemeClr val="bg1"/>
                </a:solidFill>
              </a:rPr>
              <a:t>Riegler</a:t>
            </a:r>
            <a:r>
              <a:rPr lang="en-GB" sz="1000" b="0" baseline="0" dirty="0" smtClean="0">
                <a:solidFill>
                  <a:schemeClr val="bg1"/>
                </a:solidFill>
              </a:rPr>
              <a:t>, CERN 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  <p:sldLayoutId id="2147483693" r:id="rId4"/>
    <p:sldLayoutId id="2147483695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8C18E8C-44DC-D445-8C62-142A45AB676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072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A159519-53E4-6146-8DDF-EFD9F87CCEA2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2254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3C232535-408A-F14E-B7B4-498327DF5E8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328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A009FB7B-7B7A-1044-A65B-CF6840ACABD8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964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10B3A-F54D-F747-89EF-871C1F41322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5502" y="-1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77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6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2DF559C-0B68-C14C-ABC8-C9B804B375B0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5373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9BC9E49-0D8B-FE46-B0EC-3B6660D9E6B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864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A29C6B51-1ABA-3B45-B058-C42BB2C5B02A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071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116F963-3A07-3C4E-B4D9-C22B85398A0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292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1CAF9598-E67D-334C-BC15-0A2A7305E66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991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F29DE88-8AB7-F04F-B408-D76C332F594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452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F6C9B5E2-9FF7-E14D-B873-27EDBC575C0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30/03/2016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423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4.png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31.jpg"/><Relationship Id="rId3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33.jpeg"/><Relationship Id="rId3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37.jpeg"/><Relationship Id="rId3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39.jpeg"/><Relationship Id="rId3" Type="http://schemas.openxmlformats.org/officeDocument/2006/relationships/image" Target="../media/image4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6" Type="http://schemas.openxmlformats.org/officeDocument/2006/relationships/image" Target="../media/image45.jpeg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Relationship Id="rId2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58.png"/><Relationship Id="rId3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6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48.png"/><Relationship Id="rId3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123.xml"/><Relationship Id="rId2" Type="http://schemas.openxmlformats.org/officeDocument/2006/relationships/image" Target="../media/image6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123.xml"/><Relationship Id="rId2" Type="http://schemas.openxmlformats.org/officeDocument/2006/relationships/image" Target="../media/image6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123.xml"/><Relationship Id="rId2" Type="http://schemas.openxmlformats.org/officeDocument/2006/relationships/image" Target="../media/image7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58.png"/><Relationship Id="rId3" Type="http://schemas.openxmlformats.org/officeDocument/2006/relationships/image" Target="../media/image7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7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Relationship Id="rId2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Relationship Id="rId2" Type="http://schemas.openxmlformats.org/officeDocument/2006/relationships/image" Target="../media/image58.png"/><Relationship Id="rId3" Type="http://schemas.openxmlformats.org/officeDocument/2006/relationships/image" Target="../media/image7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7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7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7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7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4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80.png"/><Relationship Id="rId3" Type="http://schemas.openxmlformats.org/officeDocument/2006/relationships/image" Target="../media/image76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8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8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8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597" y="-36909"/>
            <a:ext cx="9277109" cy="6917447"/>
          </a:xfrm>
          <a:prstGeom prst="rect">
            <a:avLst/>
          </a:prstGeom>
        </p:spPr>
      </p:pic>
      <p:sp>
        <p:nvSpPr>
          <p:cNvPr id="3" name="Arc 2"/>
          <p:cNvSpPr/>
          <p:nvPr/>
        </p:nvSpPr>
        <p:spPr>
          <a:xfrm>
            <a:off x="-940534" y="4113292"/>
            <a:ext cx="5870973" cy="1358292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1663800" y="4113292"/>
            <a:ext cx="2884972" cy="617406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4548772" y="4196753"/>
            <a:ext cx="381668" cy="107375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82" t="49603" r="58034" b="47152"/>
          <a:stretch/>
        </p:blipFill>
        <p:spPr>
          <a:xfrm>
            <a:off x="2227764" y="3403811"/>
            <a:ext cx="1575650" cy="224475"/>
          </a:xfrm>
          <a:prstGeom prst="snip2Same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38100"/>
          </a:effectLst>
        </p:spPr>
      </p:pic>
      <p:sp>
        <p:nvSpPr>
          <p:cNvPr id="15" name="Arc 14"/>
          <p:cNvSpPr/>
          <p:nvPr/>
        </p:nvSpPr>
        <p:spPr>
          <a:xfrm>
            <a:off x="1954183" y="2987530"/>
            <a:ext cx="996263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536" y="23540"/>
            <a:ext cx="83520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Review of FCC Detector Concepts</a:t>
            </a:r>
            <a:endParaRPr lang="en-GB" sz="5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20072" y="1772816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W. Riegler</a:t>
            </a:r>
            <a:r>
              <a:rPr lang="en-GB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H. Ten Kate,</a:t>
            </a:r>
            <a:r>
              <a:rPr lang="en-GB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 Mar. 30</a:t>
            </a:r>
            <a:r>
              <a:rPr lang="en-GB" sz="2000" baseline="30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GB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 2016</a:t>
            </a:r>
            <a:endParaRPr lang="en-GB" sz="2000" dirty="0" smtClean="0"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5517232"/>
            <a:ext cx="1512168" cy="13011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2507" y="5877272"/>
            <a:ext cx="2307485" cy="965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A3AE2-1023-2243-BBDE-C44D82F1101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59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35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79912" y="5085184"/>
            <a:ext cx="5123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Circle diameter of 1GeV </a:t>
            </a:r>
            <a:r>
              <a:rPr lang="en-GB" dirty="0" err="1" smtClean="0">
                <a:solidFill>
                  <a:srgbClr val="0C377B"/>
                </a:solidFill>
              </a:rPr>
              <a:t>Pt</a:t>
            </a:r>
            <a:r>
              <a:rPr lang="en-GB" dirty="0" smtClean="0">
                <a:solidFill>
                  <a:srgbClr val="0C377B"/>
                </a:solidFill>
              </a:rPr>
              <a:t> particle in 6T field is 1.1m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686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0" y="0"/>
            <a:ext cx="8788840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182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580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052736"/>
            <a:ext cx="7702291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 smtClean="0">
                <a:solidFill>
                  <a:srgbClr val="000090"/>
                </a:solidFill>
                <a:latin typeface="Calibri"/>
              </a:rPr>
              <a:t>Exploration + Higgs as a tool for discovery</a:t>
            </a:r>
          </a:p>
          <a:p>
            <a:pPr defTabSz="457200"/>
            <a:endParaRPr lang="en-US" b="1" dirty="0">
              <a:solidFill>
                <a:srgbClr val="000090"/>
              </a:solidFill>
              <a:latin typeface="Calibri"/>
            </a:endParaRPr>
          </a:p>
          <a:p>
            <a:pPr defTabSz="457200"/>
            <a:endParaRPr lang="en-US" b="1" dirty="0" smtClean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US" b="1" dirty="0" smtClean="0">
                <a:solidFill>
                  <a:srgbClr val="008000"/>
                </a:solidFill>
                <a:latin typeface="Calibri"/>
              </a:rPr>
              <a:t>Numerous </a:t>
            </a:r>
            <a:r>
              <a:rPr lang="en-US" b="1" dirty="0">
                <a:solidFill>
                  <a:srgbClr val="008000"/>
                </a:solidFill>
                <a:latin typeface="Calibri"/>
              </a:rPr>
              <a:t>p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hysics opportunities with a large number of possible measurements. </a:t>
            </a:r>
          </a:p>
          <a:p>
            <a:pPr defTabSz="457200"/>
            <a:endParaRPr lang="en-US" b="1" dirty="0" smtClean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US" b="1" dirty="0" smtClean="0">
                <a:solidFill>
                  <a:srgbClr val="000090"/>
                </a:solidFill>
                <a:latin typeface="Calibri"/>
              </a:rPr>
              <a:t>How to specify detectors for such a machine ?</a:t>
            </a:r>
            <a:endParaRPr lang="en-US" b="1" dirty="0">
              <a:solidFill>
                <a:srgbClr val="000090"/>
              </a:solidFill>
              <a:latin typeface="Calibri"/>
            </a:endParaRPr>
          </a:p>
          <a:p>
            <a:pPr defTabSz="457200"/>
            <a:endParaRPr lang="en-US" b="1" dirty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US" b="1" dirty="0" smtClean="0">
                <a:solidFill>
                  <a:srgbClr val="FF0000"/>
                </a:solidFill>
                <a:latin typeface="Calibri"/>
              </a:rPr>
              <a:t>ATLAS and CMS 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are general purpose detectors that were </a:t>
            </a:r>
            <a:r>
              <a:rPr lang="en-US" b="1" dirty="0" smtClean="0">
                <a:solidFill>
                  <a:srgbClr val="FF0000"/>
                </a:solidFill>
                <a:latin typeface="Calibri"/>
              </a:rPr>
              <a:t>benchmarked with the ‘hypothetical’ Higgs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 in different mass regions with precision tracking and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</a:rPr>
              <a:t>calorimetry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 up to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</a:rPr>
              <a:t>η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=2.5.</a:t>
            </a:r>
          </a:p>
          <a:p>
            <a:pPr defTabSz="457200"/>
            <a:endParaRPr lang="en-US" b="1" dirty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US" b="1" dirty="0" smtClean="0">
                <a:solidFill>
                  <a:srgbClr val="000090"/>
                </a:solidFill>
                <a:latin typeface="Calibri"/>
              </a:rPr>
              <a:t>The </a:t>
            </a:r>
            <a:r>
              <a:rPr lang="en-US" b="1" dirty="0" smtClean="0">
                <a:solidFill>
                  <a:srgbClr val="FF0000"/>
                </a:solidFill>
                <a:latin typeface="Calibri"/>
              </a:rPr>
              <a:t>Higgs is also key benchmark 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for the </a:t>
            </a:r>
            <a:r>
              <a:rPr lang="en-US" b="1" dirty="0" smtClean="0">
                <a:solidFill>
                  <a:srgbClr val="FF0000"/>
                </a:solidFill>
                <a:latin typeface="Calibri"/>
              </a:rPr>
              <a:t>FCC detectors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, with highly forward boosted features (</a:t>
            </a:r>
            <a:r>
              <a:rPr lang="en-US" b="1" dirty="0" err="1" smtClean="0">
                <a:solidFill>
                  <a:srgbClr val="000090"/>
                </a:solidFill>
                <a:latin typeface="Calibri"/>
              </a:rPr>
              <a:t>E</a:t>
            </a:r>
            <a:r>
              <a:rPr lang="en-US" b="1" baseline="-25000" dirty="0" err="1" smtClean="0">
                <a:solidFill>
                  <a:srgbClr val="000090"/>
                </a:solidFill>
                <a:latin typeface="Calibri"/>
              </a:rPr>
              <a:t>cm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= 100TeV, </a:t>
            </a:r>
            <a:r>
              <a:rPr lang="en-US" b="1" dirty="0" smtClean="0">
                <a:solidFill>
                  <a:srgbClr val="000090"/>
                </a:solidFill>
              </a:rPr>
              <a:t>Higgs mass = </a:t>
            </a:r>
            <a:r>
              <a:rPr lang="en-US" b="1" dirty="0">
                <a:solidFill>
                  <a:srgbClr val="000090"/>
                </a:solidFill>
              </a:rPr>
              <a:t>125GeV)</a:t>
            </a:r>
            <a:endParaRPr lang="en-US" b="1" dirty="0" smtClean="0">
              <a:solidFill>
                <a:srgbClr val="000090"/>
              </a:solidFill>
              <a:latin typeface="Calibri"/>
            </a:endParaRPr>
          </a:p>
          <a:p>
            <a:pPr defTabSz="457200"/>
            <a:endParaRPr lang="en-US" b="1" dirty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US" b="1" dirty="0" smtClean="0">
                <a:solidFill>
                  <a:srgbClr val="008000"/>
                </a:solidFill>
                <a:latin typeface="Calibri"/>
              </a:rPr>
              <a:t>FCC detectors must be ‘general general’ purpose detectors with very large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</a:rPr>
              <a:t>η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 acceptance and extreme granularity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06" y="188640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Physics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at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a 100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TeV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Hadron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Collider</a:t>
            </a:r>
            <a:endParaRPr lang="de-DE" sz="36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547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628800"/>
            <a:ext cx="82727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Tracking: Momentum resolution </a:t>
            </a:r>
            <a:r>
              <a:rPr lang="en-US" sz="2000" b="1" dirty="0" smtClean="0">
                <a:solidFill>
                  <a:srgbClr val="000090"/>
                </a:solidFill>
                <a:latin typeface="Symbol" charset="2"/>
                <a:ea typeface="ＭＳ ゴシック"/>
                <a:cs typeface="Symbol" charset="2"/>
              </a:rPr>
              <a:t>≈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15% at </a:t>
            </a:r>
            <a:r>
              <a:rPr lang="en-US" sz="2000" b="1" dirty="0" err="1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US" sz="2000" b="1" baseline="-25000" dirty="0" err="1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=10TeV</a:t>
            </a:r>
          </a:p>
          <a:p>
            <a:pPr defTabSz="457200"/>
            <a:endParaRPr lang="en-US" sz="2000" b="1" dirty="0" smtClean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Precision tracking (momentum spectroscopy)  and ECAL up to </a:t>
            </a:r>
            <a:r>
              <a:rPr lang="en-US" sz="2000" b="1" dirty="0" err="1" smtClean="0">
                <a:solidFill>
                  <a:srgbClr val="008000"/>
                </a:solidFill>
                <a:latin typeface="Calibri"/>
              </a:rPr>
              <a:t>η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=4</a:t>
            </a:r>
          </a:p>
          <a:p>
            <a:pPr defTabSz="457200"/>
            <a:endParaRPr lang="en-US" sz="2000" b="1" dirty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US" sz="2000" b="1" dirty="0">
                <a:solidFill>
                  <a:srgbClr val="000090"/>
                </a:solidFill>
              </a:rPr>
              <a:t>ECAL fine granularity </a:t>
            </a:r>
            <a:r>
              <a:rPr lang="en-US" sz="2000" b="1" dirty="0" smtClean="0">
                <a:solidFill>
                  <a:srgbClr val="000090"/>
                </a:solidFill>
              </a:rPr>
              <a:t>for track-cluster matching (or particle flow) to </a:t>
            </a:r>
            <a:r>
              <a:rPr lang="en-US" sz="2000" b="1" dirty="0">
                <a:solidFill>
                  <a:srgbClr val="000090"/>
                </a:solidFill>
              </a:rPr>
              <a:t>mitigate pile-</a:t>
            </a:r>
            <a:r>
              <a:rPr lang="en-US" sz="2000" b="1" dirty="0" smtClean="0">
                <a:solidFill>
                  <a:srgbClr val="000090"/>
                </a:solidFill>
              </a:rPr>
              <a:t>up and recover </a:t>
            </a:r>
            <a:r>
              <a:rPr lang="en-US" sz="2000" b="1" dirty="0" err="1" smtClean="0">
                <a:solidFill>
                  <a:srgbClr val="000090"/>
                </a:solidFill>
              </a:rPr>
              <a:t>Bremstrahlungs</a:t>
            </a:r>
            <a:r>
              <a:rPr lang="en-US" sz="2000" b="1" dirty="0">
                <a:solidFill>
                  <a:srgbClr val="000090"/>
                </a:solidFill>
              </a:rPr>
              <a:t> </a:t>
            </a:r>
            <a:r>
              <a:rPr lang="en-US" sz="2000" b="1" dirty="0" smtClean="0">
                <a:solidFill>
                  <a:srgbClr val="000090"/>
                </a:solidFill>
              </a:rPr>
              <a:t>losses</a:t>
            </a:r>
            <a:endParaRPr lang="en-US" sz="2000" b="1" dirty="0" smtClean="0">
              <a:solidFill>
                <a:srgbClr val="008000"/>
              </a:solidFill>
              <a:latin typeface="Calibri"/>
            </a:endParaRPr>
          </a:p>
          <a:p>
            <a:pPr defTabSz="457200"/>
            <a:endParaRPr lang="en-US" sz="2000" b="1" dirty="0" smtClean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Tracking and </a:t>
            </a:r>
            <a:r>
              <a:rPr lang="en-US" sz="2000" b="1" dirty="0" err="1" smtClean="0">
                <a:solidFill>
                  <a:srgbClr val="008000"/>
                </a:solidFill>
                <a:latin typeface="Calibri"/>
              </a:rPr>
              <a:t>calorimetry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 for jets up to </a:t>
            </a:r>
            <a:r>
              <a:rPr lang="en-US" sz="2000" b="1" dirty="0" err="1" smtClean="0">
                <a:solidFill>
                  <a:srgbClr val="008000"/>
                </a:solidFill>
                <a:latin typeface="Calibri"/>
              </a:rPr>
              <a:t>η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=6.</a:t>
            </a:r>
            <a:endParaRPr lang="en-US" sz="2000" b="1" dirty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12 </a:t>
            </a:r>
            <a:r>
              <a:rPr lang="en-US" sz="2000" dirty="0" err="1" smtClean="0">
                <a:solidFill>
                  <a:srgbClr val="008000"/>
                </a:solidFill>
                <a:latin typeface="Calibri"/>
              </a:rPr>
              <a:t>λ</a:t>
            </a:r>
            <a:r>
              <a:rPr lang="en-US" sz="2000" baseline="-25000" dirty="0" err="1" smtClean="0">
                <a:solidFill>
                  <a:srgbClr val="008000"/>
                </a:solidFill>
                <a:latin typeface="Calibri"/>
              </a:rPr>
              <a:t>int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alibri"/>
              </a:rPr>
              <a:t>calorimetry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en-US" sz="2000" b="1" dirty="0">
                <a:solidFill>
                  <a:srgbClr val="008000"/>
                </a:solidFill>
              </a:rPr>
              <a:t>≈2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% constant term.</a:t>
            </a:r>
          </a:p>
          <a:p>
            <a:pPr defTabSz="457200"/>
            <a:endParaRPr lang="en-US" sz="2000" b="1" dirty="0" smtClean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HCAL granularity of 0.05x0.05 or 0.025x0.025 to mitigate pileup and measure jet substructure and boosted objects.</a:t>
            </a:r>
          </a:p>
          <a:p>
            <a:pPr defTabSz="457200"/>
            <a:endParaRPr lang="en-US" sz="2000" b="1" dirty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B-tagging, timing for pileup rejection etc. …</a:t>
            </a:r>
            <a:endParaRPr lang="en-US" sz="2000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61" y="42785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Approximate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Overall Needs</a:t>
            </a:r>
            <a:endParaRPr lang="de-DE" sz="36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8824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1124744"/>
            <a:ext cx="867666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  <a:latin typeface="Calibri"/>
              </a:rPr>
              <a:t>Minimum Bias </a:t>
            </a:r>
            <a:r>
              <a:rPr lang="de-DE" sz="2400" b="1" dirty="0" err="1" smtClean="0">
                <a:solidFill>
                  <a:srgbClr val="008000"/>
                </a:solidFill>
                <a:latin typeface="Calibri"/>
              </a:rPr>
              <a:t>events</a:t>
            </a:r>
            <a:r>
              <a:rPr lang="de-DE" sz="2400" b="1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latin typeface="Calibri"/>
              </a:rPr>
              <a:t>scaling</a:t>
            </a:r>
            <a:r>
              <a:rPr lang="de-DE" sz="2400" b="1" dirty="0" smtClean="0">
                <a:solidFill>
                  <a:srgbClr val="008000"/>
                </a:solidFill>
                <a:latin typeface="Calibri"/>
              </a:rPr>
              <a:t> 14TeV </a:t>
            </a:r>
            <a:r>
              <a:rPr lang="de-DE" sz="2400" b="1" dirty="0" smtClean="0">
                <a:solidFill>
                  <a:srgbClr val="008000"/>
                </a:solidFill>
                <a:latin typeface="Calibri"/>
                <a:sym typeface="Wingdings"/>
              </a:rPr>
              <a:t> 100TeV:</a:t>
            </a:r>
            <a:endParaRPr lang="de-DE" sz="2400" b="1" dirty="0" smtClean="0">
              <a:solidFill>
                <a:srgbClr val="008000"/>
              </a:solidFill>
              <a:latin typeface="Calibri"/>
            </a:endParaRPr>
          </a:p>
          <a:p>
            <a:endParaRPr lang="de-DE" sz="2000" b="1" dirty="0">
              <a:solidFill>
                <a:srgbClr val="000090"/>
              </a:solidFill>
              <a:latin typeface="Calibri"/>
            </a:endParaRPr>
          </a:p>
          <a:p>
            <a:r>
              <a:rPr lang="en-GB" sz="2000" b="1" dirty="0" smtClean="0">
                <a:solidFill>
                  <a:srgbClr val="000090"/>
                </a:solidFill>
                <a:latin typeface="Calibri"/>
              </a:rPr>
              <a:t>Inelastic cross-section  changes from 80 </a:t>
            </a:r>
            <a:r>
              <a:rPr lang="en-GB" sz="2000" b="1" dirty="0" smtClean="0">
                <a:solidFill>
                  <a:srgbClr val="000090"/>
                </a:solidFill>
                <a:latin typeface="Calibri"/>
                <a:sym typeface="Wingdings"/>
              </a:rPr>
              <a:t> </a:t>
            </a:r>
            <a:r>
              <a:rPr lang="en-GB" sz="2000" b="1" dirty="0" smtClean="0">
                <a:solidFill>
                  <a:srgbClr val="000090"/>
                </a:solidFill>
                <a:latin typeface="Calibri"/>
              </a:rPr>
              <a:t>108mb.</a:t>
            </a:r>
          </a:p>
          <a:p>
            <a:endParaRPr lang="en-GB" sz="2000" b="1" dirty="0" smtClean="0">
              <a:solidFill>
                <a:srgbClr val="000090"/>
              </a:solidFill>
              <a:latin typeface="Calibri"/>
            </a:endParaRPr>
          </a:p>
          <a:p>
            <a:r>
              <a:rPr lang="en-GB" sz="2000" b="1" dirty="0" smtClean="0">
                <a:solidFill>
                  <a:srgbClr val="008000"/>
                </a:solidFill>
                <a:latin typeface="Calibri"/>
              </a:rPr>
              <a:t>Multiplicity changes from 5.4 </a:t>
            </a:r>
            <a:r>
              <a:rPr lang="en-GB" sz="2000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GB" sz="2000" b="1" dirty="0" smtClean="0">
                <a:solidFill>
                  <a:srgbClr val="008000"/>
                </a:solidFill>
                <a:latin typeface="Calibri"/>
              </a:rPr>
              <a:t>8 charged particles per rapidity unit.</a:t>
            </a:r>
          </a:p>
          <a:p>
            <a:endParaRPr lang="en-GB" sz="2000" b="1" dirty="0" smtClean="0">
              <a:solidFill>
                <a:srgbClr val="000090"/>
              </a:solidFill>
              <a:latin typeface="Calibri"/>
            </a:endParaRPr>
          </a:p>
          <a:p>
            <a:r>
              <a:rPr lang="en-GB" sz="2000" b="1" dirty="0" smtClean="0">
                <a:solidFill>
                  <a:srgbClr val="000090"/>
                </a:solidFill>
                <a:latin typeface="Calibri"/>
              </a:rPr>
              <a:t>Average </a:t>
            </a:r>
            <a:r>
              <a:rPr lang="en-GB" sz="2000" b="1" dirty="0" err="1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2000" b="1" baseline="-25000" dirty="0" err="1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2000" b="1" dirty="0" smtClean="0">
                <a:solidFill>
                  <a:srgbClr val="000090"/>
                </a:solidFill>
                <a:latin typeface="Calibri"/>
              </a:rPr>
              <a:t> of charged particles  changes from 0.6 </a:t>
            </a:r>
            <a:r>
              <a:rPr lang="en-GB" sz="2000" b="1" dirty="0" smtClean="0">
                <a:solidFill>
                  <a:srgbClr val="000090"/>
                </a:solidFill>
                <a:latin typeface="Calibri"/>
                <a:sym typeface="Wingdings"/>
              </a:rPr>
              <a:t> </a:t>
            </a:r>
            <a:r>
              <a:rPr lang="en-GB" sz="2000" b="1" dirty="0" smtClean="0">
                <a:solidFill>
                  <a:srgbClr val="000090"/>
                </a:solidFill>
                <a:latin typeface="Calibri"/>
              </a:rPr>
              <a:t>0.8 </a:t>
            </a:r>
            <a:r>
              <a:rPr lang="en-GB" sz="2000" b="1" dirty="0" err="1" smtClean="0">
                <a:solidFill>
                  <a:srgbClr val="000090"/>
                </a:solidFill>
                <a:latin typeface="Calibri"/>
              </a:rPr>
              <a:t>GeV</a:t>
            </a:r>
            <a:r>
              <a:rPr lang="en-GB" sz="2000" b="1" dirty="0" smtClean="0">
                <a:solidFill>
                  <a:srgbClr val="000090"/>
                </a:solidFill>
                <a:latin typeface="Calibri"/>
              </a:rPr>
              <a:t>/c.</a:t>
            </a:r>
            <a:endParaRPr lang="en-GB" sz="2000" b="1" dirty="0">
              <a:solidFill>
                <a:srgbClr val="000090"/>
              </a:solidFill>
              <a:latin typeface="Calibri"/>
            </a:endParaRPr>
          </a:p>
          <a:p>
            <a:r>
              <a:rPr lang="en-GB" sz="2000" b="1" dirty="0" smtClean="0">
                <a:solidFill>
                  <a:srgbClr val="000090"/>
                </a:solidFill>
                <a:latin typeface="Calibri"/>
              </a:rPr>
              <a:t>Hard scatter events (events of interest) with </a:t>
            </a:r>
            <a:r>
              <a:rPr lang="en-GB" sz="2000" b="1" dirty="0" err="1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2000" b="1" baseline="-25000" dirty="0" err="1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2000" b="1" dirty="0" smtClean="0">
                <a:solidFill>
                  <a:srgbClr val="000090"/>
                </a:solidFill>
                <a:latin typeface="Calibri"/>
              </a:rPr>
              <a:t> up to 7 times higher (100/14).</a:t>
            </a:r>
          </a:p>
          <a:p>
            <a:endParaRPr lang="en-GB" sz="2000" b="1" dirty="0" smtClean="0">
              <a:solidFill>
                <a:srgbClr val="000090"/>
              </a:solidFill>
              <a:latin typeface="Calibri"/>
            </a:endParaRPr>
          </a:p>
          <a:p>
            <a:r>
              <a:rPr lang="en-GB" sz="2000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GB" sz="2000" b="1" dirty="0" smtClean="0">
                <a:solidFill>
                  <a:srgbClr val="008000"/>
                </a:solidFill>
                <a:latin typeface="Calibri"/>
              </a:rPr>
              <a:t>Transverse energy sum increases by about a factor of 2.</a:t>
            </a:r>
          </a:p>
          <a:p>
            <a:endParaRPr lang="en-GB" sz="2000" b="1" dirty="0" smtClean="0">
              <a:solidFill>
                <a:srgbClr val="008000"/>
              </a:solidFill>
              <a:latin typeface="Calibri"/>
            </a:endParaRPr>
          </a:p>
          <a:p>
            <a:r>
              <a:rPr lang="en-GB" sz="2000" b="1" dirty="0" smtClean="0">
                <a:solidFill>
                  <a:srgbClr val="FF0000"/>
                </a:solidFill>
                <a:latin typeface="Calibri"/>
                <a:sym typeface="Wingdings"/>
              </a:rPr>
              <a:t> The Min. Bias events at FCC are quite similar to the Min. Bias events at  LHC.</a:t>
            </a:r>
            <a:endParaRPr lang="en-GB" sz="2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What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Do </a:t>
            </a:r>
            <a:r>
              <a:rPr lang="de-DE" sz="3200" b="1" dirty="0" err="1">
                <a:solidFill>
                  <a:srgbClr val="FF0000"/>
                </a:solidFill>
                <a:latin typeface="Calibri"/>
              </a:rPr>
              <a:t>I</a:t>
            </a:r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nelastic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200" b="1" dirty="0" err="1">
                <a:solidFill>
                  <a:srgbClr val="FF0000"/>
                </a:solidFill>
                <a:latin typeface="Calibri"/>
              </a:rPr>
              <a:t>C</a:t>
            </a:r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ollisions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at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100TeV </a:t>
            </a:r>
            <a:r>
              <a:rPr lang="de-DE" sz="3200" b="1" dirty="0">
                <a:solidFill>
                  <a:srgbClr val="FF0000"/>
                </a:solidFill>
                <a:latin typeface="Calibri"/>
              </a:rPr>
              <a:t>L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ook </a:t>
            </a:r>
            <a:r>
              <a:rPr lang="de-DE" sz="3200" b="1" dirty="0" err="1">
                <a:solidFill>
                  <a:srgbClr val="FF0000"/>
                </a:solidFill>
                <a:latin typeface="Calibri"/>
              </a:rPr>
              <a:t>L</a:t>
            </a:r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ike</a:t>
            </a:r>
            <a:endParaRPr lang="de-DE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2163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8" descr="Longn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4" r="1314"/>
          <a:stretch>
            <a:fillRect/>
          </a:stretch>
        </p:blipFill>
        <p:spPr bwMode="auto">
          <a:xfrm>
            <a:off x="-59687" y="2520137"/>
            <a:ext cx="9144000" cy="429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80"/>
            <a:ext cx="3796038" cy="2410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96038" y="220824"/>
            <a:ext cx="3848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 err="1" smtClean="0">
                <a:solidFill>
                  <a:srgbClr val="800000"/>
                </a:solidFill>
              </a:rPr>
              <a:t>LHCb</a:t>
            </a:r>
            <a:r>
              <a:rPr lang="en-US" sz="2400" b="1" dirty="0" smtClean="0">
                <a:solidFill>
                  <a:srgbClr val="800000"/>
                </a:solidFill>
              </a:rPr>
              <a:t>: Tracking</a:t>
            </a:r>
            <a:r>
              <a:rPr lang="en-US" sz="2400" b="1" dirty="0" smtClean="0">
                <a:solidFill>
                  <a:srgbClr val="800000"/>
                </a:solidFill>
                <a:latin typeface="Calibri"/>
              </a:rPr>
              <a:t>, </a:t>
            </a:r>
            <a:r>
              <a:rPr lang="en-US" sz="2400" b="1" dirty="0" err="1" smtClean="0">
                <a:solidFill>
                  <a:srgbClr val="800000"/>
                </a:solidFill>
                <a:latin typeface="Calibri"/>
              </a:rPr>
              <a:t>Calo</a:t>
            </a:r>
            <a:r>
              <a:rPr lang="en-US" sz="2400" b="1" dirty="0" smtClean="0">
                <a:solidFill>
                  <a:srgbClr val="800000"/>
                </a:solidFill>
                <a:latin typeface="Calibri"/>
              </a:rPr>
              <a:t> </a:t>
            </a:r>
            <a:r>
              <a:rPr lang="en-US" sz="2400" b="1" dirty="0" err="1" smtClean="0">
                <a:solidFill>
                  <a:srgbClr val="800000"/>
                </a:solidFill>
                <a:latin typeface="Calibri"/>
              </a:rPr>
              <a:t>η</a:t>
            </a:r>
            <a:r>
              <a:rPr lang="en-US" sz="2400" b="1" dirty="0" smtClean="0">
                <a:solidFill>
                  <a:srgbClr val="800000"/>
                </a:solidFill>
                <a:latin typeface="Calibri"/>
              </a:rPr>
              <a:t> = 2 - 5</a:t>
            </a:r>
            <a:endParaRPr lang="en-US" sz="2400" b="1" dirty="0">
              <a:solidFill>
                <a:srgbClr val="800000"/>
              </a:solidFill>
              <a:latin typeface="Calibri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514104" y="4226808"/>
            <a:ext cx="4570209" cy="43921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9986881">
            <a:off x="7958245" y="2277366"/>
            <a:ext cx="670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 err="1">
                <a:solidFill>
                  <a:prstClr val="black"/>
                </a:solidFill>
                <a:latin typeface="Symbol" charset="2"/>
                <a:cs typeface="Symbol" charset="2"/>
              </a:rPr>
              <a:t>h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=1.5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 rot="21213884">
            <a:off x="8612064" y="3947523"/>
            <a:ext cx="514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h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=3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4514104" y="2575834"/>
            <a:ext cx="2402742" cy="2090194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51963" y="2218159"/>
            <a:ext cx="670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 err="1">
                <a:solidFill>
                  <a:prstClr val="black"/>
                </a:solidFill>
                <a:latin typeface="Symbol" charset="2"/>
                <a:cs typeface="Symbol" charset="2"/>
              </a:rPr>
              <a:t>h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=1.0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4514104" y="2728234"/>
            <a:ext cx="3973309" cy="1937794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95936" y="1844824"/>
            <a:ext cx="4906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 smtClean="0">
                <a:solidFill>
                  <a:srgbClr val="800000"/>
                </a:solidFill>
                <a:latin typeface="Calibri"/>
              </a:rPr>
              <a:t>ATLAS, CMS: tracking, </a:t>
            </a:r>
            <a:r>
              <a:rPr lang="en-US" sz="2400" b="1" dirty="0" err="1" smtClean="0">
                <a:solidFill>
                  <a:srgbClr val="800000"/>
                </a:solidFill>
                <a:latin typeface="Calibri"/>
              </a:rPr>
              <a:t>calo</a:t>
            </a:r>
            <a:r>
              <a:rPr lang="en-US" sz="2400" b="1" dirty="0" smtClean="0">
                <a:solidFill>
                  <a:srgbClr val="800000"/>
                </a:solidFill>
                <a:latin typeface="Calibri"/>
              </a:rPr>
              <a:t>  </a:t>
            </a:r>
            <a:r>
              <a:rPr lang="en-US" sz="2400" b="1" dirty="0" err="1">
                <a:solidFill>
                  <a:srgbClr val="800000"/>
                </a:solidFill>
                <a:latin typeface="Calibri"/>
              </a:rPr>
              <a:t>η</a:t>
            </a:r>
            <a:r>
              <a:rPr lang="en-US" sz="2400" b="1" dirty="0" smtClean="0">
                <a:solidFill>
                  <a:srgbClr val="800000"/>
                </a:solidFill>
                <a:latin typeface="Calibri"/>
              </a:rPr>
              <a:t> -2.5,2.5</a:t>
            </a:r>
            <a:endParaRPr lang="en-US" sz="2400" b="1" dirty="0">
              <a:solidFill>
                <a:srgbClr val="800000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55976" y="764704"/>
            <a:ext cx="40978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… all with impressive performance …</a:t>
            </a:r>
            <a:endParaRPr lang="en-US" sz="2000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4544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etec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" y="2850604"/>
            <a:ext cx="8896209" cy="403478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69128" y="3573016"/>
            <a:ext cx="980156" cy="224676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0000"/>
                </a:solidFill>
                <a:latin typeface="Calibri"/>
              </a:rPr>
              <a:t>Tracker</a:t>
            </a:r>
          </a:p>
          <a:p>
            <a:pPr defTabSz="457200"/>
            <a:r>
              <a:rPr lang="en-US" sz="2000" b="1" dirty="0" err="1">
                <a:solidFill>
                  <a:srgbClr val="0000FF"/>
                </a:solidFill>
                <a:latin typeface="Calibri"/>
              </a:rPr>
              <a:t>Emcal</a:t>
            </a:r>
            <a:endParaRPr lang="en-US" sz="2000" b="1" dirty="0">
              <a:solidFill>
                <a:srgbClr val="0000FF"/>
              </a:solidFill>
              <a:latin typeface="Calibri"/>
            </a:endParaRPr>
          </a:p>
          <a:p>
            <a:pPr defTabSz="457200"/>
            <a:r>
              <a:rPr lang="en-US" sz="2000" b="1" dirty="0" err="1" smtClean="0">
                <a:solidFill>
                  <a:srgbClr val="FFFF66"/>
                </a:solidFill>
                <a:latin typeface="Calibri"/>
              </a:rPr>
              <a:t>Hcal</a:t>
            </a:r>
            <a:endParaRPr lang="en-US" sz="2000" b="1" dirty="0">
              <a:solidFill>
                <a:srgbClr val="FFFF66"/>
              </a:solidFill>
              <a:latin typeface="Calibri"/>
            </a:endParaRPr>
          </a:p>
          <a:p>
            <a:pPr defTabSz="457200"/>
            <a:r>
              <a:rPr lang="en-US" sz="2000" b="1" dirty="0" err="1" smtClean="0">
                <a:solidFill>
                  <a:srgbClr val="FF6600"/>
                </a:solidFill>
                <a:latin typeface="Calibri"/>
              </a:rPr>
              <a:t>Muon</a:t>
            </a:r>
            <a:endParaRPr lang="en-US" sz="2000" b="1" dirty="0" smtClean="0">
              <a:solidFill>
                <a:srgbClr val="FF6600"/>
              </a:solidFill>
              <a:latin typeface="Calibri"/>
            </a:endParaRPr>
          </a:p>
          <a:p>
            <a:pPr defTabSz="457200"/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Coil</a:t>
            </a:r>
          </a:p>
          <a:p>
            <a:pPr defTabSz="457200"/>
            <a:r>
              <a:rPr lang="en-US" sz="2000" b="1" dirty="0" smtClean="0">
                <a:solidFill>
                  <a:srgbClr val="FF6FCF"/>
                </a:solidFill>
                <a:latin typeface="Calibri"/>
              </a:rPr>
              <a:t>TAS</a:t>
            </a:r>
          </a:p>
          <a:p>
            <a:pPr defTabSz="457200"/>
            <a:r>
              <a:rPr lang="en-US" sz="2000" b="1" dirty="0" smtClean="0">
                <a:solidFill>
                  <a:srgbClr val="00FF00"/>
                </a:solidFill>
                <a:latin typeface="Calibri"/>
              </a:rPr>
              <a:t>Triplet</a:t>
            </a:r>
            <a:endParaRPr lang="en-US" sz="2000" b="1" dirty="0">
              <a:solidFill>
                <a:srgbClr val="00FF00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606407"/>
            <a:ext cx="653255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285750" indent="-285750" defTabSz="457200"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Tracker r=1m, B=2T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 thin solenoid coil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in front of the calorimeters</a:t>
            </a:r>
          </a:p>
          <a:p>
            <a:pPr marL="285750" indent="-285750" defTabSz="457200">
              <a:buFontTx/>
              <a:buChar char="•"/>
            </a:pP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285750" indent="-285750" defTabSz="457200">
              <a:buFontTx/>
              <a:buChar char="•"/>
            </a:pPr>
            <a:r>
              <a:rPr lang="en-US" dirty="0" err="1" smtClean="0">
                <a:solidFill>
                  <a:prstClr val="black"/>
                </a:solidFill>
                <a:latin typeface="Calibri"/>
              </a:rPr>
              <a:t>LArg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ECAL, HCAL and 7.4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λ</a:t>
            </a:r>
            <a:r>
              <a:rPr lang="en-US" baseline="-25000" dirty="0" err="1" smtClean="0">
                <a:solidFill>
                  <a:prstClr val="black"/>
                </a:solidFill>
                <a:latin typeface="Calibri"/>
              </a:rPr>
              <a:t>int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that returns the flux</a:t>
            </a:r>
          </a:p>
          <a:p>
            <a:pPr marL="285750" indent="-285750" defTabSz="457200">
              <a:buFontTx/>
              <a:buChar char="•"/>
            </a:pP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285750" indent="-285750" defTabSz="457200">
              <a:buFontTx/>
              <a:buChar char="•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Large air core  toroid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, B=0.5T ‘standalone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muon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system’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ATLAS</a:t>
            </a:r>
            <a:endParaRPr lang="de-DE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255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89130" y="3356992"/>
            <a:ext cx="1139254" cy="19389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</a:rPr>
              <a:t>Muon</a:t>
            </a:r>
            <a:endParaRPr lang="en-US" sz="2400" b="1" dirty="0" smtClean="0">
              <a:solidFill>
                <a:srgbClr val="F79646">
                  <a:lumMod val="50000"/>
                </a:srgbClr>
              </a:solidFill>
              <a:latin typeface="Calibri"/>
            </a:endParaRPr>
          </a:p>
          <a:p>
            <a:pPr defTabSz="457200"/>
            <a:r>
              <a:rPr lang="en-US" sz="2400" b="1" dirty="0" err="1" smtClean="0">
                <a:solidFill>
                  <a:srgbClr val="FFFF66"/>
                </a:solidFill>
                <a:latin typeface="Calibri"/>
              </a:rPr>
              <a:t>Hcal</a:t>
            </a:r>
            <a:endParaRPr lang="en-US" sz="2400" b="1" dirty="0" smtClean="0">
              <a:solidFill>
                <a:srgbClr val="FFFF66"/>
              </a:solidFill>
              <a:latin typeface="Calibri"/>
            </a:endParaRPr>
          </a:p>
          <a:p>
            <a:pPr defTabSz="457200"/>
            <a:r>
              <a:rPr lang="en-US" sz="2400" b="1" dirty="0" err="1" smtClean="0">
                <a:solidFill>
                  <a:srgbClr val="0000FF"/>
                </a:solidFill>
                <a:latin typeface="Calibri"/>
              </a:rPr>
              <a:t>Emcal</a:t>
            </a:r>
            <a:endParaRPr lang="en-US" sz="2400" b="1" dirty="0" smtClean="0">
              <a:solidFill>
                <a:srgbClr val="0000FF"/>
              </a:solidFill>
              <a:latin typeface="Calibri"/>
            </a:endParaRPr>
          </a:p>
          <a:p>
            <a:pPr defTabSz="457200"/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Tracker</a:t>
            </a:r>
            <a:endParaRPr lang="en-US" sz="2400" b="1" dirty="0" smtClean="0">
              <a:solidFill>
                <a:prstClr val="black"/>
              </a:solidFill>
              <a:latin typeface="Calibri"/>
            </a:endParaRPr>
          </a:p>
          <a:p>
            <a:pPr defTabSz="457200"/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Coil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620688"/>
            <a:ext cx="83022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defTabSz="457200"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Tracker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r=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1.2m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285750" indent="-285750" defTabSz="457200">
              <a:buFontTx/>
              <a:buChar char="•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Compact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Crystal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ECAL, ‘short’ HCAL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of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and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5.82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λ</a:t>
            </a:r>
            <a:r>
              <a:rPr lang="en-US" baseline="-25000" dirty="0" err="1" smtClean="0">
                <a:solidFill>
                  <a:prstClr val="black"/>
                </a:solidFill>
                <a:latin typeface="Calibri"/>
              </a:rPr>
              <a:t>int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, cut at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η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= 3 to move FCAL away.</a:t>
            </a:r>
          </a:p>
          <a:p>
            <a:pPr marL="285750" indent="-285750" defTabSz="457200">
              <a:buFontTx/>
              <a:buChar char="•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R=3m solenoid coil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with 3.8T field. 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>
              <a:buFontTx/>
              <a:buChar char="•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Iron Yoke to return Flux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, instrumented with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muon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chambers.</a:t>
            </a:r>
          </a:p>
          <a:p>
            <a:pPr marL="285750" indent="-285750" defTabSz="457200"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CMS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muons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are relying on a properly working tracker.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 descr="detec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" y="2567356"/>
            <a:ext cx="8892148" cy="4318028"/>
          </a:xfrm>
          <a:prstGeom prst="rect">
            <a:avLst/>
          </a:prstGeom>
        </p:spPr>
      </p:pic>
      <p:pic>
        <p:nvPicPr>
          <p:cNvPr id="9" name="Picture 8" descr="reso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523" y="3717032"/>
            <a:ext cx="4580556" cy="22927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00392" y="2233607"/>
            <a:ext cx="980156" cy="224676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0000"/>
                </a:solidFill>
                <a:latin typeface="Calibri"/>
              </a:rPr>
              <a:t>Tracker</a:t>
            </a:r>
          </a:p>
          <a:p>
            <a:pPr defTabSz="457200"/>
            <a:r>
              <a:rPr lang="en-US" sz="2000" b="1" dirty="0" err="1">
                <a:solidFill>
                  <a:srgbClr val="0000FF"/>
                </a:solidFill>
                <a:latin typeface="Calibri"/>
              </a:rPr>
              <a:t>Emcal</a:t>
            </a:r>
            <a:endParaRPr lang="en-US" sz="2000" b="1" dirty="0">
              <a:solidFill>
                <a:srgbClr val="0000FF"/>
              </a:solidFill>
              <a:latin typeface="Calibri"/>
            </a:endParaRPr>
          </a:p>
          <a:p>
            <a:pPr defTabSz="457200"/>
            <a:r>
              <a:rPr lang="en-US" sz="2000" b="1" dirty="0" err="1" smtClean="0">
                <a:solidFill>
                  <a:srgbClr val="FFFF66"/>
                </a:solidFill>
                <a:latin typeface="Calibri"/>
              </a:rPr>
              <a:t>Hcal</a:t>
            </a:r>
            <a:endParaRPr lang="en-US" sz="2000" b="1" dirty="0">
              <a:solidFill>
                <a:srgbClr val="FFFF66"/>
              </a:solidFill>
              <a:latin typeface="Calibri"/>
            </a:endParaRPr>
          </a:p>
          <a:p>
            <a:pPr defTabSz="457200"/>
            <a:r>
              <a:rPr lang="en-US" sz="2000" b="1" dirty="0" err="1" smtClean="0">
                <a:solidFill>
                  <a:srgbClr val="FF6600"/>
                </a:solidFill>
                <a:latin typeface="Calibri"/>
              </a:rPr>
              <a:t>Muon</a:t>
            </a:r>
            <a:endParaRPr lang="en-US" sz="2000" b="1" dirty="0" smtClean="0">
              <a:solidFill>
                <a:srgbClr val="FF6600"/>
              </a:solidFill>
              <a:latin typeface="Calibri"/>
            </a:endParaRPr>
          </a:p>
          <a:p>
            <a:pPr defTabSz="457200"/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Coil</a:t>
            </a:r>
          </a:p>
          <a:p>
            <a:pPr defTabSz="457200"/>
            <a:r>
              <a:rPr lang="en-US" sz="2000" b="1" dirty="0" smtClean="0">
                <a:solidFill>
                  <a:srgbClr val="FF6FCF"/>
                </a:solidFill>
                <a:latin typeface="Calibri"/>
              </a:rPr>
              <a:t>TAS</a:t>
            </a:r>
          </a:p>
          <a:p>
            <a:pPr defTabSz="457200"/>
            <a:r>
              <a:rPr lang="en-US" sz="2000" b="1" dirty="0" smtClean="0">
                <a:solidFill>
                  <a:srgbClr val="00FF00"/>
                </a:solidFill>
                <a:latin typeface="Calibri"/>
              </a:rPr>
              <a:t>Triplet</a:t>
            </a:r>
            <a:endParaRPr lang="en-US" sz="2000" b="1" dirty="0">
              <a:solidFill>
                <a:srgbClr val="00FF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CMS</a:t>
            </a:r>
            <a:endParaRPr lang="de-DE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216" y="486916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1TeV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150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How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to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200" b="1" dirty="0" err="1">
                <a:solidFill>
                  <a:srgbClr val="FF0000"/>
                </a:solidFill>
                <a:latin typeface="Calibri"/>
              </a:rPr>
              <a:t>S</a:t>
            </a:r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cale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LHC </a:t>
            </a:r>
            <a:r>
              <a:rPr lang="de-DE" sz="3200" b="1" dirty="0">
                <a:solidFill>
                  <a:srgbClr val="FF0000"/>
                </a:solidFill>
                <a:latin typeface="Calibri"/>
              </a:rPr>
              <a:t>E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xperiments </a:t>
            </a:r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to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FCC ?</a:t>
            </a:r>
            <a:endParaRPr lang="de-DE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963880"/>
            <a:ext cx="856895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b="1" dirty="0" smtClean="0">
                <a:solidFill>
                  <a:srgbClr val="008000"/>
                </a:solidFill>
                <a:latin typeface="Calibri"/>
              </a:rPr>
              <a:t>Let’s assume a tracking resolution of 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10-15% for 10TeV </a:t>
            </a:r>
            <a:r>
              <a:rPr lang="en-US" sz="2400" b="1" dirty="0" smtClean="0">
                <a:solidFill>
                  <a:srgbClr val="008000"/>
                </a:solidFill>
                <a:latin typeface="Calibri"/>
              </a:rPr>
              <a:t>particles and a </a:t>
            </a:r>
            <a:r>
              <a:rPr lang="en-US" sz="2400" b="1" dirty="0" err="1" smtClean="0">
                <a:solidFill>
                  <a:srgbClr val="008000"/>
                </a:solidFill>
                <a:latin typeface="Calibri"/>
              </a:rPr>
              <a:t>calo</a:t>
            </a:r>
            <a:r>
              <a:rPr lang="en-US" sz="2400" b="1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constant term of ≈2% </a:t>
            </a:r>
            <a:r>
              <a:rPr lang="en-US" sz="2400" b="1" dirty="0">
                <a:solidFill>
                  <a:srgbClr val="008000"/>
                </a:solidFill>
              </a:rPr>
              <a:t>which requires full shower containment and therefore 12 </a:t>
            </a:r>
            <a:r>
              <a:rPr lang="en-US" sz="2400" b="1" dirty="0" err="1">
                <a:solidFill>
                  <a:srgbClr val="008000"/>
                </a:solidFill>
              </a:rPr>
              <a:t>λ</a:t>
            </a:r>
            <a:r>
              <a:rPr lang="en-US" sz="2400" b="1" baseline="-25000" dirty="0" err="1">
                <a:solidFill>
                  <a:srgbClr val="008000"/>
                </a:solidFill>
              </a:rPr>
              <a:t>int</a:t>
            </a:r>
            <a:r>
              <a:rPr lang="en-US" sz="2400" b="1" dirty="0">
                <a:solidFill>
                  <a:srgbClr val="008000"/>
                </a:solidFill>
              </a:rPr>
              <a:t> of </a:t>
            </a:r>
            <a:r>
              <a:rPr lang="en-US" sz="2400" b="1" dirty="0" err="1">
                <a:solidFill>
                  <a:srgbClr val="008000"/>
                </a:solidFill>
              </a:rPr>
              <a:t>calo</a:t>
            </a:r>
            <a:r>
              <a:rPr lang="en-US" sz="2400" b="1" dirty="0">
                <a:solidFill>
                  <a:srgbClr val="008000"/>
                </a:solidFill>
              </a:rPr>
              <a:t> i.e. ≥3m</a:t>
            </a:r>
            <a:endParaRPr lang="en-US" sz="2400" b="1" dirty="0" smtClean="0">
              <a:solidFill>
                <a:srgbClr val="008000"/>
              </a:solidFill>
              <a:latin typeface="Calibri"/>
            </a:endParaRPr>
          </a:p>
          <a:p>
            <a:pPr defTabSz="457200"/>
            <a:endParaRPr lang="en-US" sz="2000" b="1" dirty="0" smtClean="0">
              <a:solidFill>
                <a:srgbClr val="000090"/>
              </a:solidFill>
              <a:latin typeface="Calibri"/>
            </a:endParaRPr>
          </a:p>
          <a:p>
            <a:pPr marL="342900" indent="-342900" defTabSz="457200">
              <a:buFont typeface="Arial"/>
              <a:buChar char="•"/>
            </a:pP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Coil with high B-field and low material budget in front of ECAL/HCAL seems very difficult, so scaling the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</a:rPr>
              <a:t>ATLAS approach is questionable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.</a:t>
            </a:r>
            <a:endParaRPr lang="en-US" sz="2000" b="1" dirty="0">
              <a:solidFill>
                <a:srgbClr val="008000"/>
              </a:solidFill>
              <a:latin typeface="Calibri"/>
            </a:endParaRPr>
          </a:p>
          <a:p>
            <a:pPr marL="342900" indent="-342900" defTabSz="457200">
              <a:buFont typeface="Arial"/>
              <a:buChar char="•"/>
            </a:pPr>
            <a:endParaRPr lang="en-US" sz="2000" b="1" dirty="0">
              <a:solidFill>
                <a:srgbClr val="008000"/>
              </a:solidFill>
              <a:latin typeface="Calibri"/>
              <a:sym typeface="Wingdings"/>
            </a:endParaRPr>
          </a:p>
          <a:p>
            <a:pPr marL="342900" indent="-342900" defTabSz="457200">
              <a:buFont typeface="Arial"/>
              <a:buChar char="•"/>
            </a:pPr>
            <a:r>
              <a:rPr lang="en-US" sz="2000" b="1" dirty="0">
                <a:solidFill>
                  <a:srgbClr val="000090"/>
                </a:solidFill>
                <a:latin typeface="Calibri"/>
                <a:sym typeface="Wingdings"/>
              </a:rPr>
              <a:t>L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  <a:sym typeface="Wingdings"/>
              </a:rPr>
              <a:t>eaving the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sym typeface="Wingdings"/>
              </a:rPr>
              <a:t>tracker radius 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  <a:sym typeface="Wingdings"/>
              </a:rPr>
              <a:t>similar to LHC values of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sym typeface="Wingdings"/>
              </a:rPr>
              <a:t>r=1m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  <a:sym typeface="Wingdings"/>
              </a:rPr>
              <a:t>, which is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sym typeface="Wingdings"/>
              </a:rPr>
              <a:t>extremely challenging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  <a:sym typeface="Wingdings"/>
              </a:rPr>
              <a:t>, with 12λ</a:t>
            </a:r>
            <a:r>
              <a:rPr lang="en-US" sz="2000" b="1" baseline="-25000" dirty="0" smtClean="0">
                <a:solidFill>
                  <a:srgbClr val="000090"/>
                </a:solidFill>
                <a:latin typeface="Calibri"/>
                <a:sym typeface="Wingdings"/>
              </a:rPr>
              <a:t>int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  <a:sym typeface="Wingdings"/>
              </a:rPr>
              <a:t> </a:t>
            </a:r>
            <a:r>
              <a:rPr lang="en-US" sz="2000" b="1" dirty="0" err="1" smtClean="0">
                <a:solidFill>
                  <a:srgbClr val="000090"/>
                </a:solidFill>
                <a:latin typeface="Calibri"/>
                <a:sym typeface="Wingdings"/>
              </a:rPr>
              <a:t>calo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  <a:sym typeface="Wingdings"/>
              </a:rPr>
              <a:t> a </a:t>
            </a:r>
            <a:r>
              <a:rPr lang="en-US" sz="2000" b="1" dirty="0" smtClean="0">
                <a:solidFill>
                  <a:schemeClr val="tx2"/>
                </a:solidFill>
                <a:latin typeface="Calibri"/>
                <a:sym typeface="Wingdings"/>
              </a:rPr>
              <a:t>coil radius of at least 4m 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  <a:sym typeface="Wingdings"/>
              </a:rPr>
              <a:t>is needed (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sym typeface="Wingdings"/>
              </a:rPr>
              <a:t> CMS+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  <a:sym typeface="Wingdings"/>
              </a:rPr>
              <a:t>).</a:t>
            </a:r>
            <a:endParaRPr lang="en-US" sz="20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pPr marL="800100" lvl="1" indent="-342900" defTabSz="457200">
              <a:buFont typeface="Wingdings" charset="0"/>
              <a:buChar char="à"/>
            </a:pPr>
            <a:r>
              <a:rPr lang="en-US" sz="2000" b="1" dirty="0" smtClean="0">
                <a:solidFill>
                  <a:schemeClr val="tx2"/>
                </a:solidFill>
                <a:latin typeface="Calibri"/>
              </a:rPr>
              <a:t>An iron yoke to return the flux for such a coil might still be affordable.</a:t>
            </a:r>
          </a:p>
          <a:p>
            <a:pPr marL="342900" indent="-342900" defTabSz="457200">
              <a:buFont typeface="Arial"/>
              <a:buChar char="•"/>
            </a:pPr>
            <a:endParaRPr lang="en-US" sz="2000" b="1" dirty="0">
              <a:solidFill>
                <a:schemeClr val="tx2"/>
              </a:solidFill>
              <a:latin typeface="Calibri"/>
            </a:endParaRPr>
          </a:p>
          <a:p>
            <a:pPr marL="342900" indent="-342900" defTabSz="457200">
              <a:buFont typeface="Arial"/>
              <a:buChar char="•"/>
            </a:pP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With a more realistic approach for </a:t>
            </a:r>
            <a:r>
              <a:rPr lang="en-US" sz="2000" b="1" dirty="0" err="1" smtClean="0">
                <a:solidFill>
                  <a:srgbClr val="000090"/>
                </a:solidFill>
                <a:latin typeface="Calibri"/>
              </a:rPr>
              <a:t>calorimetry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 and tracking we end up with coil radii of 6m, which requires an iron yoke that is probably unaffordable.</a:t>
            </a:r>
            <a:endParaRPr lang="en-US" sz="2000" b="1" dirty="0">
              <a:solidFill>
                <a:srgbClr val="000090"/>
              </a:solidFill>
              <a:latin typeface="Calibri"/>
            </a:endParaRPr>
          </a:p>
          <a:p>
            <a:pPr marL="342900" indent="-342900" defTabSz="457200">
              <a:buFont typeface="Wingdings" charset="0"/>
              <a:buChar char="à"/>
            </a:pPr>
            <a:r>
              <a:rPr lang="en-US" sz="2000" b="1" dirty="0" smtClean="0">
                <a:solidFill>
                  <a:srgbClr val="008000"/>
                </a:solidFill>
                <a:latin typeface="Calibri"/>
                <a:sym typeface="Wingdings"/>
              </a:rPr>
              <a:t>In this case one uses either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sym typeface="Wingdings"/>
              </a:rPr>
              <a:t>active shielding (twin solenoid)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  <a:sym typeface="Wingdings"/>
              </a:rPr>
              <a:t> or a yoke that only returns part of the flux (partial shielding) - stringent requirements on the equipment in the environment.</a:t>
            </a:r>
            <a:endParaRPr lang="en-US" sz="2000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9126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 smtClean="0">
                <a:solidFill>
                  <a:srgbClr val="FF0000"/>
                </a:solidFill>
                <a:latin typeface="Calibri"/>
              </a:rPr>
              <a:t>Approach for Detector </a:t>
            </a:r>
            <a:r>
              <a:rPr lang="en-GB" sz="3600" b="1" dirty="0">
                <a:solidFill>
                  <a:srgbClr val="FF0000"/>
                </a:solidFill>
                <a:latin typeface="Calibri"/>
              </a:rPr>
              <a:t>D</a:t>
            </a:r>
            <a:r>
              <a:rPr lang="en-GB" sz="3600" b="1" dirty="0" smtClean="0">
                <a:solidFill>
                  <a:srgbClr val="FF0000"/>
                </a:solidFill>
                <a:latin typeface="Calibri"/>
              </a:rPr>
              <a:t>esign</a:t>
            </a:r>
            <a:endParaRPr lang="en-GB" sz="36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6878" y="1052736"/>
            <a:ext cx="813690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GB" b="1" dirty="0" smtClean="0">
                <a:solidFill>
                  <a:srgbClr val="000090"/>
                </a:solidFill>
                <a:latin typeface="Calibri"/>
              </a:rPr>
              <a:t>Over the last year we worked out some detector concepts together with performance </a:t>
            </a:r>
            <a:r>
              <a:rPr lang="en-GB" b="1" dirty="0" err="1" smtClean="0">
                <a:solidFill>
                  <a:srgbClr val="000090"/>
                </a:solidFill>
                <a:latin typeface="Calibri"/>
              </a:rPr>
              <a:t>parametrizations</a:t>
            </a:r>
            <a:r>
              <a:rPr lang="en-GB" b="1" dirty="0" smtClean="0">
                <a:solidFill>
                  <a:srgbClr val="000090"/>
                </a:solidFill>
                <a:latin typeface="Calibri"/>
              </a:rPr>
              <a:t> that should be used for ‘fast’ simulation.</a:t>
            </a:r>
          </a:p>
          <a:p>
            <a:pPr defTabSz="457200"/>
            <a:endParaRPr lang="en-GB" b="1" dirty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GB" b="1" dirty="0" smtClean="0">
                <a:solidFill>
                  <a:srgbClr val="008000"/>
                </a:solidFill>
                <a:latin typeface="Calibri"/>
              </a:rPr>
              <a:t>The software group had made significant progress and the software tools and examples for a ‘DELPHES’ type FCC detector simulation will be available by the FCC week in April.</a:t>
            </a:r>
            <a:endParaRPr lang="en-GB" b="1" dirty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GB" sz="2000" b="1" dirty="0">
                <a:solidFill>
                  <a:srgbClr val="000090"/>
                </a:solidFill>
                <a:latin typeface="Calibri"/>
              </a:rPr>
              <a:t> </a:t>
            </a:r>
            <a:endParaRPr lang="en-GB" sz="2000" b="1" dirty="0" smtClean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GB" sz="2000" b="1" dirty="0" smtClean="0">
                <a:solidFill>
                  <a:srgbClr val="000090"/>
                </a:solidFill>
                <a:latin typeface="Calibri"/>
              </a:rPr>
              <a:t>Scanning performance parameters in the </a:t>
            </a:r>
            <a:r>
              <a:rPr lang="en-GB" sz="2000" b="1" dirty="0" err="1" smtClean="0">
                <a:solidFill>
                  <a:srgbClr val="000090"/>
                </a:solidFill>
                <a:latin typeface="Calibri"/>
              </a:rPr>
              <a:t>parametrized</a:t>
            </a:r>
            <a:r>
              <a:rPr lang="en-GB" sz="2000" b="1" dirty="0" smtClean="0">
                <a:solidFill>
                  <a:srgbClr val="000090"/>
                </a:solidFill>
                <a:latin typeface="Calibri"/>
              </a:rPr>
              <a:t> simulation will allow to narrow down the detector requirements.</a:t>
            </a:r>
          </a:p>
          <a:p>
            <a:pPr defTabSz="457200"/>
            <a:endParaRPr lang="en-GB" sz="2000" b="1" dirty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GB" sz="2000" b="1" dirty="0" smtClean="0">
                <a:solidFill>
                  <a:srgbClr val="008000"/>
                </a:solidFill>
                <a:latin typeface="Calibri"/>
              </a:rPr>
              <a:t>In parallel we will stay quite open for different detector concepts and will perform specific full GEANT simulation of performance parameters.</a:t>
            </a:r>
          </a:p>
          <a:p>
            <a:pPr defTabSz="457200"/>
            <a:endParaRPr lang="en-GB" sz="2000" b="1" dirty="0" smtClean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GB" sz="2000" b="1" dirty="0" smtClean="0">
                <a:solidFill>
                  <a:srgbClr val="000090"/>
                </a:solidFill>
              </a:rPr>
              <a:t>The magnet system is the key driver for the overall dimensions, cavern, installation etc., so it is important to have an engineering design for a ‘worst case’ baseline together with some ‘scaling laws’.</a:t>
            </a:r>
            <a:endParaRPr lang="en-GB" sz="2000" b="1" dirty="0">
              <a:solidFill>
                <a:srgbClr val="008000"/>
              </a:solidFill>
              <a:latin typeface="Calibri"/>
            </a:endParaRPr>
          </a:p>
          <a:p>
            <a:pPr defTabSz="457200"/>
            <a:endParaRPr lang="en-GB" sz="2000" b="1" dirty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US" sz="2000" b="1" dirty="0">
                <a:solidFill>
                  <a:srgbClr val="000090"/>
                </a:solidFill>
                <a:latin typeface="Calibri"/>
              </a:rPr>
              <a:t> 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3286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9412" y="496331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b="1" dirty="0" smtClean="0"/>
              <a:t>Maximum </a:t>
            </a:r>
            <a:r>
              <a:rPr lang="en-US" b="1" dirty="0"/>
              <a:t>c</a:t>
            </a:r>
            <a:r>
              <a:rPr lang="en-US" b="1" dirty="0" smtClean="0"/>
              <a:t>oil producing 6T with affordable iron yoke </a:t>
            </a:r>
            <a:r>
              <a:rPr lang="en-US" dirty="0" smtClean="0"/>
              <a:t>(r=4m)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Tracker radius 1m, 6T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resolution has to be improved by factor 6 with respect to CMS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>
                <a:sym typeface="Wingdings"/>
              </a:rPr>
              <a:t>5</a:t>
            </a:r>
            <a:r>
              <a:rPr lang="en-US" dirty="0" smtClean="0"/>
              <a:t>µm layer resolution and less material (multiple scattering)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8m long tracker gives large </a:t>
            </a:r>
            <a:r>
              <a:rPr lang="en-US" dirty="0" err="1" smtClean="0"/>
              <a:t>η</a:t>
            </a:r>
            <a:r>
              <a:rPr lang="en-US" dirty="0" smtClean="0"/>
              <a:t> acceptance.</a:t>
            </a:r>
            <a:endParaRPr lang="en-US" dirty="0"/>
          </a:p>
          <a:p>
            <a:pPr marL="285750" indent="-285750">
              <a:buFontTx/>
              <a:buChar char="•"/>
            </a:pPr>
            <a:r>
              <a:rPr lang="en-US" dirty="0" smtClean="0"/>
              <a:t>2.8m available for EMCAL+HCAL e.g. very compact W/Si particle flow calorimeters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Very high granularity forward calorimeters needed</a:t>
            </a:r>
          </a:p>
          <a:p>
            <a:pPr marL="285750" indent="-285750">
              <a:buFontTx/>
              <a:buChar char="•"/>
            </a:pPr>
            <a:r>
              <a:rPr lang="en-US" dirty="0" err="1" smtClean="0"/>
              <a:t>Muon</a:t>
            </a:r>
            <a:r>
              <a:rPr lang="en-US" dirty="0" smtClean="0"/>
              <a:t> system </a:t>
            </a:r>
            <a:r>
              <a:rPr lang="en-US" dirty="0" err="1" smtClean="0"/>
              <a:t>a’la</a:t>
            </a:r>
            <a:r>
              <a:rPr lang="en-US" dirty="0" smtClean="0"/>
              <a:t> CMS</a:t>
            </a: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‘extreme’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t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echnology challenge</a:t>
            </a:r>
            <a:r>
              <a:rPr lang="en-US" dirty="0" smtClean="0">
                <a:sym typeface="Wingdings"/>
              </a:rPr>
              <a:t>.</a:t>
            </a:r>
            <a:endParaRPr lang="en-US" dirty="0" smtClean="0"/>
          </a:p>
        </p:txBody>
      </p:sp>
      <p:pic>
        <p:nvPicPr>
          <p:cNvPr id="7" name="Picture 6" descr="detec9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23584"/>
            <a:ext cx="8896212" cy="4061800"/>
          </a:xfrm>
          <a:prstGeom prst="rect">
            <a:avLst/>
          </a:prstGeom>
        </p:spPr>
      </p:pic>
      <p:pic>
        <p:nvPicPr>
          <p:cNvPr id="8" name="Picture 7" descr="reso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691" y="2348880"/>
            <a:ext cx="4865411" cy="24029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CMS </a:t>
            </a:r>
            <a:r>
              <a:rPr lang="de-DE" sz="2800" b="1" dirty="0" err="1">
                <a:solidFill>
                  <a:srgbClr val="FF0000"/>
                </a:solidFill>
                <a:latin typeface="Calibri"/>
              </a:rPr>
              <a:t>S</a:t>
            </a:r>
            <a:r>
              <a:rPr lang="de-DE" sz="2800" b="1" dirty="0" err="1" smtClean="0">
                <a:solidFill>
                  <a:srgbClr val="FF0000"/>
                </a:solidFill>
                <a:latin typeface="Calibri"/>
              </a:rPr>
              <a:t>caled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2800" b="1" dirty="0" err="1">
                <a:solidFill>
                  <a:srgbClr val="FF0000"/>
                </a:solidFill>
                <a:latin typeface="Calibri"/>
              </a:rPr>
              <a:t>D</a:t>
            </a:r>
            <a:r>
              <a:rPr lang="de-DE" sz="2800" b="1" dirty="0" err="1" smtClean="0">
                <a:solidFill>
                  <a:srgbClr val="FF0000"/>
                </a:solidFill>
                <a:latin typeface="Calibri"/>
              </a:rPr>
              <a:t>etector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2800" b="1" dirty="0" err="1" smtClean="0">
                <a:solidFill>
                  <a:srgbClr val="FF0000"/>
                </a:solidFill>
                <a:latin typeface="Calibri"/>
              </a:rPr>
              <a:t>with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2800" b="1" dirty="0" err="1">
                <a:solidFill>
                  <a:srgbClr val="FF0000"/>
                </a:solidFill>
                <a:latin typeface="Calibri"/>
              </a:rPr>
              <a:t>V</a:t>
            </a:r>
            <a:r>
              <a:rPr lang="de-DE" sz="2800" b="1" dirty="0" err="1" smtClean="0">
                <a:solidFill>
                  <a:srgbClr val="FF0000"/>
                </a:solidFill>
                <a:latin typeface="Calibri"/>
              </a:rPr>
              <a:t>ery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2800" b="1" dirty="0">
                <a:solidFill>
                  <a:srgbClr val="FF0000"/>
                </a:solidFill>
                <a:latin typeface="Calibri"/>
              </a:rPr>
              <a:t>L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ong Extreme </a:t>
            </a:r>
            <a:r>
              <a:rPr lang="de-DE" sz="2800" b="1" dirty="0" err="1" smtClean="0">
                <a:solidFill>
                  <a:srgbClr val="FF0000"/>
                </a:solidFill>
                <a:latin typeface="Calibri"/>
              </a:rPr>
              <a:t>Resol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. </a:t>
            </a:r>
            <a:r>
              <a:rPr lang="de-DE" sz="2800" b="1" dirty="0" err="1">
                <a:solidFill>
                  <a:srgbClr val="FF0000"/>
                </a:solidFill>
                <a:latin typeface="Calibri"/>
              </a:rPr>
              <a:t>T</a:t>
            </a:r>
            <a:r>
              <a:rPr lang="de-DE" sz="2800" b="1" dirty="0" err="1" smtClean="0">
                <a:solidFill>
                  <a:srgbClr val="FF0000"/>
                </a:solidFill>
                <a:latin typeface="Calibri"/>
              </a:rPr>
              <a:t>racker</a:t>
            </a:r>
            <a:endParaRPr lang="de-DE" sz="28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6216" y="39330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 layers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28348" y="3861048"/>
            <a:ext cx="980156" cy="224676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0000"/>
                </a:solidFill>
                <a:latin typeface="Calibri"/>
              </a:rPr>
              <a:t>Tracker</a:t>
            </a:r>
          </a:p>
          <a:p>
            <a:pPr defTabSz="457200"/>
            <a:r>
              <a:rPr lang="en-US" sz="2000" b="1" dirty="0" err="1">
                <a:solidFill>
                  <a:srgbClr val="0000FF"/>
                </a:solidFill>
                <a:latin typeface="Calibri"/>
              </a:rPr>
              <a:t>Emcal</a:t>
            </a:r>
            <a:endParaRPr lang="en-US" sz="2000" b="1" dirty="0">
              <a:solidFill>
                <a:srgbClr val="0000FF"/>
              </a:solidFill>
              <a:latin typeface="Calibri"/>
            </a:endParaRPr>
          </a:p>
          <a:p>
            <a:pPr defTabSz="457200"/>
            <a:r>
              <a:rPr lang="en-US" sz="2000" b="1" dirty="0" err="1" smtClean="0">
                <a:solidFill>
                  <a:srgbClr val="FFFF66"/>
                </a:solidFill>
                <a:latin typeface="Calibri"/>
              </a:rPr>
              <a:t>Hcal</a:t>
            </a:r>
            <a:endParaRPr lang="en-US" sz="2000" b="1" dirty="0">
              <a:solidFill>
                <a:srgbClr val="FFFF66"/>
              </a:solidFill>
              <a:latin typeface="Calibri"/>
            </a:endParaRPr>
          </a:p>
          <a:p>
            <a:pPr defTabSz="457200"/>
            <a:r>
              <a:rPr lang="en-US" sz="2000" b="1" dirty="0" err="1" smtClean="0">
                <a:solidFill>
                  <a:srgbClr val="FF6600"/>
                </a:solidFill>
                <a:latin typeface="Calibri"/>
              </a:rPr>
              <a:t>Muon</a:t>
            </a:r>
            <a:endParaRPr lang="en-US" sz="2000" b="1" dirty="0" smtClean="0">
              <a:solidFill>
                <a:srgbClr val="FF6600"/>
              </a:solidFill>
              <a:latin typeface="Calibri"/>
            </a:endParaRPr>
          </a:p>
          <a:p>
            <a:pPr defTabSz="457200"/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Coil</a:t>
            </a:r>
          </a:p>
          <a:p>
            <a:pPr defTabSz="457200"/>
            <a:r>
              <a:rPr lang="en-US" sz="2000" b="1" dirty="0" smtClean="0">
                <a:solidFill>
                  <a:srgbClr val="FF6FCF"/>
                </a:solidFill>
                <a:latin typeface="Calibri"/>
              </a:rPr>
              <a:t>TAS</a:t>
            </a:r>
          </a:p>
          <a:p>
            <a:pPr defTabSz="457200"/>
            <a:r>
              <a:rPr lang="en-US" sz="2000" b="1" dirty="0" smtClean="0">
                <a:solidFill>
                  <a:srgbClr val="00FF00"/>
                </a:solidFill>
                <a:latin typeface="Calibri"/>
              </a:rPr>
              <a:t>Triplet</a:t>
            </a:r>
            <a:endParaRPr lang="en-US" sz="2000" b="1" dirty="0">
              <a:solidFill>
                <a:srgbClr val="00FF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2040" y="393305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10TeV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377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 descr="detec1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732" y="2823584"/>
            <a:ext cx="8896212" cy="4061800"/>
          </a:xfrm>
          <a:prstGeom prst="rect">
            <a:avLst/>
          </a:prstGeom>
        </p:spPr>
      </p:pic>
      <p:pic>
        <p:nvPicPr>
          <p:cNvPr id="5" name="Picture 4" descr="reso1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349387"/>
            <a:ext cx="4810333" cy="23757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CMS </a:t>
            </a:r>
            <a:r>
              <a:rPr lang="de-DE" sz="2800" b="1" dirty="0" err="1">
                <a:solidFill>
                  <a:srgbClr val="FF0000"/>
                </a:solidFill>
                <a:latin typeface="Calibri"/>
              </a:rPr>
              <a:t>S</a:t>
            </a:r>
            <a:r>
              <a:rPr lang="de-DE" sz="2800" b="1" dirty="0" err="1" smtClean="0">
                <a:solidFill>
                  <a:srgbClr val="FF0000"/>
                </a:solidFill>
                <a:latin typeface="Calibri"/>
              </a:rPr>
              <a:t>caled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2800" b="1" dirty="0" err="1">
                <a:solidFill>
                  <a:srgbClr val="FF0000"/>
                </a:solidFill>
                <a:latin typeface="Calibri"/>
              </a:rPr>
              <a:t>D</a:t>
            </a:r>
            <a:r>
              <a:rPr lang="de-DE" sz="2800" b="1" dirty="0" err="1" smtClean="0">
                <a:solidFill>
                  <a:srgbClr val="FF0000"/>
                </a:solidFill>
                <a:latin typeface="Calibri"/>
              </a:rPr>
              <a:t>etector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, </a:t>
            </a:r>
            <a:r>
              <a:rPr lang="de-DE" sz="2800" b="1" dirty="0">
                <a:solidFill>
                  <a:srgbClr val="FF0000"/>
                </a:solidFill>
                <a:latin typeface="Calibri"/>
              </a:rPr>
              <a:t>F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orward </a:t>
            </a:r>
            <a:r>
              <a:rPr lang="de-DE" sz="2800" b="1" dirty="0" err="1">
                <a:solidFill>
                  <a:srgbClr val="FF0000"/>
                </a:solidFill>
                <a:latin typeface="Calibri"/>
              </a:rPr>
              <a:t>C</a:t>
            </a:r>
            <a:r>
              <a:rPr lang="de-DE" sz="2800" b="1" dirty="0" err="1" smtClean="0">
                <a:solidFill>
                  <a:srgbClr val="FF0000"/>
                </a:solidFill>
                <a:latin typeface="Calibri"/>
              </a:rPr>
              <a:t>alorimetry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2800" b="1" dirty="0" err="1">
                <a:solidFill>
                  <a:srgbClr val="FF0000"/>
                </a:solidFill>
                <a:latin typeface="Calibri"/>
              </a:rPr>
              <a:t>M</a:t>
            </a:r>
            <a:r>
              <a:rPr lang="de-DE" sz="2800" b="1" dirty="0" err="1" smtClean="0">
                <a:solidFill>
                  <a:srgbClr val="FF0000"/>
                </a:solidFill>
                <a:latin typeface="Calibri"/>
              </a:rPr>
              <a:t>oved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2800" b="1" dirty="0">
                <a:solidFill>
                  <a:srgbClr val="FF0000"/>
                </a:solidFill>
                <a:latin typeface="Calibri"/>
              </a:rPr>
              <a:t>O</a:t>
            </a:r>
            <a:r>
              <a:rPr lang="de-DE" sz="2800" b="1" dirty="0" smtClean="0">
                <a:solidFill>
                  <a:srgbClr val="FF0000"/>
                </a:solidFill>
                <a:latin typeface="Calibri"/>
              </a:rPr>
              <a:t>ut   </a:t>
            </a:r>
            <a:endParaRPr lang="de-DE" sz="28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412" y="1004162"/>
            <a:ext cx="8034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dirty="0" smtClean="0"/>
              <a:t>Forward </a:t>
            </a:r>
            <a:r>
              <a:rPr lang="en-US" dirty="0" err="1" smtClean="0"/>
              <a:t>calorimetry</a:t>
            </a:r>
            <a:r>
              <a:rPr lang="en-US" dirty="0" smtClean="0"/>
              <a:t> moved to large distance from </a:t>
            </a:r>
            <a:r>
              <a:rPr lang="en-US" dirty="0" err="1"/>
              <a:t>η</a:t>
            </a:r>
            <a:r>
              <a:rPr lang="en-US" dirty="0"/>
              <a:t> = </a:t>
            </a:r>
            <a:r>
              <a:rPr lang="en-US" dirty="0" smtClean="0"/>
              <a:t>3.5 for reduced occupancy and radiation load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00392" y="3846527"/>
            <a:ext cx="980156" cy="224676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0000"/>
                </a:solidFill>
                <a:latin typeface="Calibri"/>
              </a:rPr>
              <a:t>Tracker</a:t>
            </a:r>
          </a:p>
          <a:p>
            <a:pPr defTabSz="457200"/>
            <a:r>
              <a:rPr lang="en-US" sz="2000" b="1" dirty="0" err="1">
                <a:solidFill>
                  <a:srgbClr val="0000FF"/>
                </a:solidFill>
                <a:latin typeface="Calibri"/>
              </a:rPr>
              <a:t>Emcal</a:t>
            </a:r>
            <a:endParaRPr lang="en-US" sz="2000" b="1" dirty="0">
              <a:solidFill>
                <a:srgbClr val="0000FF"/>
              </a:solidFill>
              <a:latin typeface="Calibri"/>
            </a:endParaRPr>
          </a:p>
          <a:p>
            <a:pPr defTabSz="457200"/>
            <a:r>
              <a:rPr lang="en-US" sz="2000" b="1" dirty="0" err="1" smtClean="0">
                <a:solidFill>
                  <a:srgbClr val="FFFF66"/>
                </a:solidFill>
                <a:latin typeface="Calibri"/>
              </a:rPr>
              <a:t>Hcal</a:t>
            </a:r>
            <a:endParaRPr lang="en-US" sz="2000" b="1" dirty="0">
              <a:solidFill>
                <a:srgbClr val="FFFF66"/>
              </a:solidFill>
              <a:latin typeface="Calibri"/>
            </a:endParaRPr>
          </a:p>
          <a:p>
            <a:pPr defTabSz="457200"/>
            <a:r>
              <a:rPr lang="en-US" sz="2000" b="1" dirty="0" err="1" smtClean="0">
                <a:solidFill>
                  <a:srgbClr val="FF6600"/>
                </a:solidFill>
                <a:latin typeface="Calibri"/>
              </a:rPr>
              <a:t>Muon</a:t>
            </a:r>
            <a:endParaRPr lang="en-US" sz="2000" b="1" dirty="0" smtClean="0">
              <a:solidFill>
                <a:srgbClr val="FF6600"/>
              </a:solidFill>
              <a:latin typeface="Calibri"/>
            </a:endParaRPr>
          </a:p>
          <a:p>
            <a:pPr defTabSz="457200"/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Coil</a:t>
            </a:r>
          </a:p>
          <a:p>
            <a:pPr defTabSz="457200"/>
            <a:r>
              <a:rPr lang="en-US" sz="2000" b="1" dirty="0" smtClean="0">
                <a:solidFill>
                  <a:srgbClr val="FF6FCF"/>
                </a:solidFill>
                <a:latin typeface="Calibri"/>
              </a:rPr>
              <a:t>TAS</a:t>
            </a:r>
          </a:p>
          <a:p>
            <a:pPr defTabSz="457200"/>
            <a:r>
              <a:rPr lang="en-US" sz="2000" b="1" dirty="0" smtClean="0">
                <a:solidFill>
                  <a:srgbClr val="00FF00"/>
                </a:solidFill>
                <a:latin typeface="Calibri"/>
              </a:rPr>
              <a:t>Triplet</a:t>
            </a:r>
            <a:endParaRPr lang="en-US" sz="2000" b="1" dirty="0">
              <a:solidFill>
                <a:srgbClr val="00FF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393305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10TeV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16216" y="39330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 layers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05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961" y="836712"/>
            <a:ext cx="803245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dirty="0" smtClean="0"/>
              <a:t>How to achieve 10% for a 10TeV charged particle </a:t>
            </a:r>
            <a:r>
              <a:rPr lang="en-US" b="1" dirty="0" smtClean="0"/>
              <a:t>assuming</a:t>
            </a:r>
            <a:r>
              <a:rPr lang="en-US" dirty="0" smtClean="0"/>
              <a:t> </a:t>
            </a:r>
            <a:r>
              <a:rPr lang="en-US" b="1" dirty="0" smtClean="0"/>
              <a:t>tracker with nowadays layer resolution</a:t>
            </a:r>
            <a:r>
              <a:rPr lang="en-US" dirty="0" smtClean="0"/>
              <a:t> (~20µm)?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Solenoid and shielding solenoid with B=6T in Tracker and B=2.5T in </a:t>
            </a:r>
            <a:r>
              <a:rPr lang="en-US" dirty="0" err="1" smtClean="0"/>
              <a:t>Muon</a:t>
            </a:r>
            <a:r>
              <a:rPr lang="en-US" dirty="0" smtClean="0"/>
              <a:t> System 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Tracker </a:t>
            </a:r>
            <a:r>
              <a:rPr lang="en-US" dirty="0"/>
              <a:t>r</a:t>
            </a:r>
            <a:r>
              <a:rPr lang="en-US" dirty="0" smtClean="0"/>
              <a:t>=2.5m</a:t>
            </a:r>
            <a:r>
              <a:rPr lang="en-US" dirty="0"/>
              <a:t>, </a:t>
            </a:r>
            <a:r>
              <a:rPr lang="en-US" dirty="0" smtClean="0"/>
              <a:t>L=16m, tracking layer resolution similar to CMS detector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ECAL+HCAL = 3.4m = 12 </a:t>
            </a:r>
            <a:r>
              <a:rPr lang="en-US" dirty="0" err="1" smtClean="0"/>
              <a:t>λ</a:t>
            </a:r>
            <a:r>
              <a:rPr lang="en-US" baseline="-25000" dirty="0" err="1" smtClean="0"/>
              <a:t>int</a:t>
            </a:r>
            <a:endParaRPr lang="en-US" baseline="-25000" dirty="0" smtClean="0"/>
          </a:p>
          <a:p>
            <a:pPr marL="285750" indent="-285750">
              <a:buFontTx/>
              <a:buChar char="•"/>
            </a:pPr>
            <a:r>
              <a:rPr lang="en-US" dirty="0" smtClean="0"/>
              <a:t>Momentum resolution gets marginal at </a:t>
            </a:r>
            <a:r>
              <a:rPr lang="en-US" dirty="0" err="1" smtClean="0"/>
              <a:t>η</a:t>
            </a:r>
            <a:r>
              <a:rPr lang="en-US" dirty="0" smtClean="0"/>
              <a:t>&gt;3.</a:t>
            </a:r>
          </a:p>
        </p:txBody>
      </p:sp>
      <p:pic>
        <p:nvPicPr>
          <p:cNvPr id="7" name="Picture 6" descr="detec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718" y="2837094"/>
            <a:ext cx="8896198" cy="4048290"/>
          </a:xfrm>
          <a:prstGeom prst="rect">
            <a:avLst/>
          </a:prstGeom>
        </p:spPr>
      </p:pic>
      <p:pic>
        <p:nvPicPr>
          <p:cNvPr id="8" name="Picture 7" descr="reso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2" y="2999213"/>
            <a:ext cx="5253957" cy="24662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163041" y="980728"/>
            <a:ext cx="980156" cy="224676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Tracker</a:t>
            </a:r>
          </a:p>
          <a:p>
            <a:r>
              <a:rPr lang="en-US" sz="2000" b="1" dirty="0" err="1">
                <a:solidFill>
                  <a:srgbClr val="0000FF"/>
                </a:solidFill>
              </a:rPr>
              <a:t>Emcal</a:t>
            </a:r>
            <a:endParaRPr lang="en-US" sz="2000" b="1" dirty="0">
              <a:solidFill>
                <a:srgbClr val="0000FF"/>
              </a:solidFill>
            </a:endParaRPr>
          </a:p>
          <a:p>
            <a:r>
              <a:rPr lang="en-US" sz="2000" b="1" dirty="0" err="1" smtClean="0">
                <a:solidFill>
                  <a:srgbClr val="FFFF66"/>
                </a:solidFill>
              </a:rPr>
              <a:t>Hcal</a:t>
            </a:r>
            <a:endParaRPr lang="en-US" sz="2000" b="1" dirty="0">
              <a:solidFill>
                <a:srgbClr val="FFFF66"/>
              </a:solidFill>
            </a:endParaRPr>
          </a:p>
          <a:p>
            <a:r>
              <a:rPr lang="en-US" sz="2000" b="1" dirty="0" err="1" smtClean="0">
                <a:solidFill>
                  <a:srgbClr val="FF6600"/>
                </a:solidFill>
              </a:rPr>
              <a:t>Muon</a:t>
            </a:r>
            <a:endParaRPr lang="en-US" sz="2000" b="1" dirty="0" smtClean="0">
              <a:solidFill>
                <a:srgbClr val="FF6600"/>
              </a:solidFill>
            </a:endParaRPr>
          </a:p>
          <a:p>
            <a:r>
              <a:rPr lang="en-US" sz="2000" b="1" dirty="0" smtClean="0"/>
              <a:t>Coil</a:t>
            </a:r>
          </a:p>
          <a:p>
            <a:r>
              <a:rPr lang="en-US" sz="2000" b="1" dirty="0" smtClean="0">
                <a:solidFill>
                  <a:srgbClr val="FF6FCF"/>
                </a:solidFill>
              </a:rPr>
              <a:t>TAS</a:t>
            </a:r>
          </a:p>
          <a:p>
            <a:r>
              <a:rPr lang="en-US" sz="2000" b="1" dirty="0" smtClean="0">
                <a:solidFill>
                  <a:srgbClr val="00FF00"/>
                </a:solidFill>
              </a:rPr>
              <a:t>Triplet</a:t>
            </a:r>
            <a:endParaRPr lang="en-US" sz="2000" b="1" dirty="0">
              <a:solidFill>
                <a:srgbClr val="00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Twin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Solenoid BL</a:t>
            </a:r>
            <a:r>
              <a:rPr lang="de-DE" sz="3200" b="1" baseline="30000" dirty="0" smtClean="0">
                <a:solidFill>
                  <a:srgbClr val="FF0000"/>
                </a:solidFill>
                <a:latin typeface="Calibri"/>
              </a:rPr>
              <a:t>2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200" b="1" dirty="0" err="1">
                <a:solidFill>
                  <a:srgbClr val="FF0000"/>
                </a:solidFill>
                <a:latin typeface="Calibri"/>
              </a:rPr>
              <a:t>S</a:t>
            </a:r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caling</a:t>
            </a:r>
            <a:endParaRPr lang="de-DE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7984" y="450912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10TeV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12160" y="42930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 layers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47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300" y="746120"/>
            <a:ext cx="74969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dirty="0" smtClean="0"/>
              <a:t>Opening at </a:t>
            </a:r>
            <a:r>
              <a:rPr lang="en-US" dirty="0" err="1"/>
              <a:t>η</a:t>
            </a:r>
            <a:r>
              <a:rPr lang="en-US" dirty="0"/>
              <a:t> </a:t>
            </a:r>
            <a:r>
              <a:rPr lang="en-US" dirty="0" smtClean="0"/>
              <a:t>= 2.5 </a:t>
            </a:r>
            <a:endParaRPr lang="en-US" dirty="0"/>
          </a:p>
          <a:p>
            <a:pPr marL="285750" indent="-285750">
              <a:buFontTx/>
              <a:buChar char="•"/>
            </a:pPr>
            <a:r>
              <a:rPr lang="en-US" dirty="0" smtClean="0"/>
              <a:t>Adding a </a:t>
            </a:r>
            <a:r>
              <a:rPr lang="en-US" b="1" dirty="0" smtClean="0"/>
              <a:t>forward Dipole for momentum spectroscopy</a:t>
            </a:r>
            <a:r>
              <a:rPr lang="en-US" dirty="0" smtClean="0"/>
              <a:t>.</a:t>
            </a:r>
          </a:p>
          <a:p>
            <a:pPr marL="285750" indent="-285750">
              <a:buFontTx/>
              <a:buChar char="•"/>
            </a:pPr>
            <a:r>
              <a:rPr lang="en-US" dirty="0"/>
              <a:t>M</a:t>
            </a:r>
            <a:r>
              <a:rPr lang="en-US" dirty="0" smtClean="0"/>
              <a:t>oving forward calorimeters to larger distance decreasing the particle densities and overlaps.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Allows separate instrumentation and upgrade of forward detectors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Integration and maintenance is a challenge</a:t>
            </a:r>
          </a:p>
          <a:p>
            <a:endParaRPr lang="en-US" dirty="0"/>
          </a:p>
        </p:txBody>
      </p:sp>
      <p:pic>
        <p:nvPicPr>
          <p:cNvPr id="7" name="Picture 6" descr="detec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10073"/>
            <a:ext cx="8896212" cy="4063497"/>
          </a:xfrm>
          <a:prstGeom prst="rect">
            <a:avLst/>
          </a:prstGeom>
        </p:spPr>
      </p:pic>
      <p:pic>
        <p:nvPicPr>
          <p:cNvPr id="8" name="Picture 7" descr="reso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5761" y="2810073"/>
            <a:ext cx="4972284" cy="23143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98563" y="1100063"/>
            <a:ext cx="980156" cy="224676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Tracker</a:t>
            </a:r>
          </a:p>
          <a:p>
            <a:r>
              <a:rPr lang="en-US" sz="2000" b="1" dirty="0" err="1">
                <a:solidFill>
                  <a:srgbClr val="0000FF"/>
                </a:solidFill>
              </a:rPr>
              <a:t>Emcal</a:t>
            </a:r>
            <a:endParaRPr lang="en-US" sz="2000" b="1" dirty="0">
              <a:solidFill>
                <a:srgbClr val="0000FF"/>
              </a:solidFill>
            </a:endParaRPr>
          </a:p>
          <a:p>
            <a:r>
              <a:rPr lang="en-US" sz="2000" b="1" dirty="0" err="1" smtClean="0">
                <a:solidFill>
                  <a:srgbClr val="FFFF66"/>
                </a:solidFill>
              </a:rPr>
              <a:t>Hcal</a:t>
            </a:r>
            <a:endParaRPr lang="en-US" sz="2000" b="1" dirty="0">
              <a:solidFill>
                <a:srgbClr val="FFFF66"/>
              </a:solidFill>
            </a:endParaRPr>
          </a:p>
          <a:p>
            <a:r>
              <a:rPr lang="en-US" sz="2000" b="1" dirty="0" err="1" smtClean="0">
                <a:solidFill>
                  <a:srgbClr val="FF6600"/>
                </a:solidFill>
              </a:rPr>
              <a:t>Muon</a:t>
            </a:r>
            <a:endParaRPr lang="en-US" sz="2000" b="1" dirty="0" smtClean="0">
              <a:solidFill>
                <a:srgbClr val="FF6600"/>
              </a:solidFill>
            </a:endParaRPr>
          </a:p>
          <a:p>
            <a:r>
              <a:rPr lang="en-US" sz="2000" b="1" dirty="0" smtClean="0"/>
              <a:t>Coil</a:t>
            </a:r>
          </a:p>
          <a:p>
            <a:r>
              <a:rPr lang="en-US" sz="2000" b="1" dirty="0" smtClean="0">
                <a:solidFill>
                  <a:srgbClr val="FF6FCF"/>
                </a:solidFill>
              </a:rPr>
              <a:t>TAS</a:t>
            </a:r>
          </a:p>
          <a:p>
            <a:r>
              <a:rPr lang="en-US" sz="2000" b="1" dirty="0" smtClean="0">
                <a:solidFill>
                  <a:srgbClr val="00FF00"/>
                </a:solidFill>
              </a:rPr>
              <a:t>Triplet</a:t>
            </a:r>
            <a:endParaRPr lang="en-US" sz="2000" b="1" dirty="0">
              <a:solidFill>
                <a:srgbClr val="00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Twin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Solenoid BL</a:t>
            </a:r>
            <a:r>
              <a:rPr lang="de-DE" sz="3200" b="1" baseline="30000" dirty="0" smtClean="0">
                <a:solidFill>
                  <a:srgbClr val="FF0000"/>
                </a:solidFill>
                <a:latin typeface="Calibri"/>
              </a:rPr>
              <a:t>2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Scaling</a:t>
            </a:r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 + Forward Dipole</a:t>
            </a:r>
            <a:endParaRPr lang="de-DE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32" y="413978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10TeV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12160" y="42930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 layers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686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 descr="detec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916832"/>
            <a:ext cx="3547143" cy="1620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79912" y="2564904"/>
            <a:ext cx="1501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Solenoid</a:t>
            </a:r>
          </a:p>
          <a:p>
            <a:r>
              <a:rPr lang="en-US" dirty="0" smtClean="0"/>
              <a:t>+ Dipole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4221088"/>
            <a:ext cx="72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CMS+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3140968"/>
            <a:ext cx="2882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>
                <a:solidFill>
                  <a:srgbClr val="FF0000"/>
                </a:solidFill>
                <a:latin typeface="Calibri"/>
              </a:rPr>
              <a:t>Popular</a:t>
            </a:r>
            <a:r>
              <a:rPr lang="de-DE" sz="24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latin typeface="Calibri"/>
              </a:rPr>
              <a:t>at</a:t>
            </a:r>
            <a:r>
              <a:rPr lang="de-DE" sz="24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2400" b="1" dirty="0" err="1">
                <a:solidFill>
                  <a:srgbClr val="FF0000"/>
                </a:solidFill>
                <a:latin typeface="Calibri"/>
              </a:rPr>
              <a:t>P</a:t>
            </a:r>
            <a:r>
              <a:rPr lang="de-DE" sz="2400" b="1" dirty="0" err="1" smtClean="0">
                <a:solidFill>
                  <a:srgbClr val="FF0000"/>
                </a:solidFill>
                <a:latin typeface="Calibri"/>
              </a:rPr>
              <a:t>resent</a:t>
            </a:r>
            <a:endParaRPr lang="de-DE" sz="2400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11" name="Picture 10" descr="detec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16632"/>
            <a:ext cx="3484344" cy="158084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784185" y="751973"/>
            <a:ext cx="1507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CMS  &amp; ATLAS</a:t>
            </a:r>
            <a:endParaRPr lang="en-US" dirty="0"/>
          </a:p>
        </p:txBody>
      </p:sp>
      <p:pic>
        <p:nvPicPr>
          <p:cNvPr id="13" name="Picture 12" descr="detec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578" y="116632"/>
            <a:ext cx="3514918" cy="1594158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0" y="1844824"/>
            <a:ext cx="9144000" cy="0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detec10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573016"/>
            <a:ext cx="3547143" cy="1619541"/>
          </a:xfrm>
          <a:prstGeom prst="rect">
            <a:avLst/>
          </a:prstGeom>
        </p:spPr>
      </p:pic>
      <p:pic>
        <p:nvPicPr>
          <p:cNvPr id="15" name="Picture 14" descr="detec4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5085184"/>
            <a:ext cx="3528392" cy="16384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4328" y="5629880"/>
            <a:ext cx="1080120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>
            <a:spLocks/>
          </p:cNvSpPr>
          <p:nvPr/>
        </p:nvSpPr>
        <p:spPr>
          <a:xfrm>
            <a:off x="343848" y="5805264"/>
            <a:ext cx="1028432" cy="180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365056" y="580526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79912" y="5733256"/>
            <a:ext cx="315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Partially shielded large solenoid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1555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300" y="1299869"/>
            <a:ext cx="7888014" cy="50670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608558"/>
            <a:ext cx="6768752" cy="732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Twin Solenoid + Dipole Magnet System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8649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67544" y="60271"/>
            <a:ext cx="7357842" cy="3578299"/>
            <a:chOff x="1387580" y="2947845"/>
            <a:chExt cx="7357842" cy="3578299"/>
          </a:xfrm>
        </p:grpSpPr>
        <p:grpSp>
          <p:nvGrpSpPr>
            <p:cNvPr id="36" name="Group 35"/>
            <p:cNvGrpSpPr/>
            <p:nvPr/>
          </p:nvGrpSpPr>
          <p:grpSpPr>
            <a:xfrm>
              <a:off x="1387580" y="2947845"/>
              <a:ext cx="7357842" cy="3578299"/>
              <a:chOff x="1259632" y="513839"/>
              <a:chExt cx="5907081" cy="3023653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59632" y="513839"/>
                <a:ext cx="5907081" cy="2569964"/>
              </a:xfrm>
              <a:prstGeom prst="rect">
                <a:avLst/>
              </a:prstGeom>
            </p:spPr>
          </p:pic>
          <p:grpSp>
            <p:nvGrpSpPr>
              <p:cNvPr id="38" name="Group 37"/>
              <p:cNvGrpSpPr/>
              <p:nvPr/>
            </p:nvGrpSpPr>
            <p:grpSpPr>
              <a:xfrm>
                <a:off x="2708673" y="2655634"/>
                <a:ext cx="792088" cy="881858"/>
                <a:chOff x="2708673" y="2655634"/>
                <a:chExt cx="792088" cy="881858"/>
              </a:xfrm>
            </p:grpSpPr>
            <p:sp>
              <p:nvSpPr>
                <p:cNvPr id="39" name="Trapezoid 38"/>
                <p:cNvSpPr/>
                <p:nvPr/>
              </p:nvSpPr>
              <p:spPr>
                <a:xfrm rot="16200000">
                  <a:off x="2644930" y="2888804"/>
                  <a:ext cx="720080" cy="253740"/>
                </a:xfrm>
                <a:prstGeom prst="trapezoid">
                  <a:avLst>
                    <a:gd name="adj" fmla="val 16686"/>
                  </a:avLst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GB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708673" y="2961428"/>
                  <a:ext cx="792088" cy="5760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GB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  <p:sp>
          <p:nvSpPr>
            <p:cNvPr id="41" name="Trapezoid 40"/>
            <p:cNvSpPr/>
            <p:nvPr/>
          </p:nvSpPr>
          <p:spPr>
            <a:xfrm rot="5400000">
              <a:off x="2931800" y="5200489"/>
              <a:ext cx="432048" cy="342694"/>
            </a:xfrm>
            <a:prstGeom prst="trapezoid">
              <a:avLst>
                <a:gd name="adj" fmla="val 16437"/>
              </a:avLst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554971" y="4896403"/>
              <a:ext cx="1764200" cy="396048"/>
            </a:xfrm>
            <a:prstGeom prst="rect">
              <a:avLst/>
            </a:prstGeom>
            <a:solidFill>
              <a:srgbClr val="80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3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04248" y="6376243"/>
            <a:ext cx="2133600" cy="365125"/>
          </a:xfrm>
        </p:spPr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26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5506128" y="3071973"/>
            <a:ext cx="1" cy="2887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255332" y="3337247"/>
            <a:ext cx="651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prstClr val="black"/>
                </a:solidFill>
                <a:latin typeface="Calibri"/>
              </a:rPr>
              <a:t>31.5m</a:t>
            </a:r>
            <a:endParaRPr lang="en-GB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569932" y="2937269"/>
            <a:ext cx="936104" cy="122375"/>
          </a:xfrm>
          <a:prstGeom prst="rect">
            <a:avLst/>
          </a:prstGeom>
          <a:solidFill>
            <a:srgbClr val="8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767499" y="2943074"/>
            <a:ext cx="514415" cy="117418"/>
          </a:xfrm>
          <a:prstGeom prst="rect">
            <a:avLst/>
          </a:prstGeom>
          <a:solidFill>
            <a:srgbClr val="FF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497926" y="2943723"/>
            <a:ext cx="1269573" cy="11676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6798691" y="3084302"/>
            <a:ext cx="1" cy="2887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547895" y="3337247"/>
            <a:ext cx="512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prstClr val="black"/>
                </a:solidFill>
                <a:latin typeface="Calibri"/>
              </a:rPr>
              <a:t>40m</a:t>
            </a:r>
            <a:endParaRPr lang="en-GB" sz="1400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7590779" y="3059644"/>
            <a:ext cx="1" cy="2887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339983" y="3337247"/>
            <a:ext cx="512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prstClr val="black"/>
                </a:solidFill>
                <a:latin typeface="Calibri"/>
              </a:rPr>
              <a:t>45m</a:t>
            </a:r>
            <a:endParaRPr lang="en-GB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4333" y="3212976"/>
            <a:ext cx="2973215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2000" b="1" dirty="0" smtClean="0">
                <a:solidFill>
                  <a:prstClr val="black"/>
                </a:solidFill>
                <a:latin typeface="Calibri"/>
              </a:rPr>
              <a:t>Barrel:</a:t>
            </a:r>
          </a:p>
          <a:p>
            <a:pPr defTabSz="457200"/>
            <a:endParaRPr lang="en-GB" sz="1200" b="1" dirty="0">
              <a:solidFill>
                <a:srgbClr val="FF0000"/>
              </a:solidFill>
              <a:latin typeface="Calibri"/>
            </a:endParaRPr>
          </a:p>
          <a:p>
            <a:pPr defTabSz="457200"/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Tracker available space:</a:t>
            </a:r>
          </a:p>
          <a:p>
            <a:pPr defTabSz="457200"/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R=2.1cm to R=2.5m, L=8m</a:t>
            </a:r>
          </a:p>
          <a:p>
            <a:pPr defTabSz="457200"/>
            <a:endParaRPr lang="en-GB" sz="1200" b="1" dirty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EMCAL available space: </a:t>
            </a:r>
          </a:p>
          <a:p>
            <a:pPr defTabSz="457200"/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R=2.5m to R= 3.6m 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 1.1m</a:t>
            </a:r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pPr defTabSz="457200"/>
            <a:endParaRPr lang="en-GB" sz="1200" b="1" dirty="0" smtClean="0">
              <a:solidFill>
                <a:scrgbClr r="0" g="0" b="0"/>
              </a:solidFill>
              <a:latin typeface="Calibri"/>
            </a:endParaRPr>
          </a:p>
          <a:p>
            <a:pPr defTabSz="457200"/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HCAL available space:</a:t>
            </a:r>
          </a:p>
          <a:p>
            <a:pPr defTabSz="457200"/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R= 3.6m to R=6.0m 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=2.4m</a:t>
            </a:r>
          </a:p>
          <a:p>
            <a:pPr defTabSz="457200"/>
            <a:endParaRPr lang="en-GB" sz="1200" b="1" dirty="0">
              <a:solidFill>
                <a:srgbClr val="FFFF00"/>
              </a:solidFill>
              <a:latin typeface="Calibri"/>
              <a:sym typeface="Wingdings"/>
            </a:endParaRPr>
          </a:p>
          <a:p>
            <a:pPr defTabSz="457200"/>
            <a:r>
              <a:rPr lang="en-GB" sz="1200" b="1" dirty="0" err="1" smtClean="0">
                <a:solidFill>
                  <a:prstClr val="black"/>
                </a:solidFill>
                <a:latin typeface="Calibri"/>
                <a:sym typeface="Wingdings"/>
              </a:rPr>
              <a:t>Coil+Cryostat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:</a:t>
            </a:r>
          </a:p>
          <a:p>
            <a:pPr defTabSz="457200"/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R= 6m 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t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o R= 7.825  </a:t>
            </a:r>
            <a:r>
              <a:rPr lang="en-GB" sz="1200" b="1" dirty="0" err="1" smtClean="0">
                <a:solidFill>
                  <a:prstClr val="black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 = 1.575m, L=10.1m</a:t>
            </a:r>
          </a:p>
          <a:p>
            <a:pPr defTabSz="457200"/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pPr defTabSz="457200"/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Muon</a:t>
            </a:r>
            <a:r>
              <a:rPr lang="en-GB" sz="1200" b="1" dirty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available space:</a:t>
            </a:r>
          </a:p>
          <a:p>
            <a:pPr defTabSz="457200"/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R= 7.825m to R= 13m  </a:t>
            </a:r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= 5.175m</a:t>
            </a:r>
          </a:p>
          <a:p>
            <a:pPr defTabSz="457200"/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pPr defTabSz="457200"/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Coil2:</a:t>
            </a:r>
          </a:p>
          <a:p>
            <a:pPr defTabSz="457200"/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R=13m to R=13.47m  </a:t>
            </a:r>
            <a:r>
              <a:rPr lang="en-GB" sz="1200" b="1" dirty="0" err="1" smtClean="0">
                <a:solidFill>
                  <a:prstClr val="black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=0.475m, L=7.6m</a:t>
            </a:r>
            <a:endParaRPr lang="en-GB" sz="1200" b="1" dirty="0" smtClean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775102" y="3639228"/>
            <a:ext cx="3162746" cy="3170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GB" sz="2000" b="1" dirty="0" smtClean="0">
                <a:solidFill>
                  <a:prstClr val="black"/>
                </a:solidFill>
                <a:latin typeface="Calibri"/>
                <a:sym typeface="Wingdings"/>
              </a:rPr>
              <a:t>Forward:</a:t>
            </a:r>
          </a:p>
          <a:p>
            <a:pPr defTabSz="457200"/>
            <a:endParaRPr lang="en-GB" sz="1200" b="1" dirty="0">
              <a:solidFill>
                <a:prstClr val="black"/>
              </a:solidFill>
              <a:latin typeface="Calibri"/>
              <a:sym typeface="Wingdings"/>
            </a:endParaRPr>
          </a:p>
          <a:p>
            <a:pPr defTabSz="457200"/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Dipole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:</a:t>
            </a:r>
          </a:p>
          <a:p>
            <a:pPr defTabSz="457200"/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z= 14.8m to z= 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21m 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>
                <a:solidFill>
                  <a:prstClr val="black"/>
                </a:solidFill>
                <a:latin typeface="Calibri"/>
                <a:sym typeface="Wingdings"/>
              </a:rPr>
              <a:t>dz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6.2m</a:t>
            </a:r>
            <a:endParaRPr lang="en-GB" sz="1200" b="1" dirty="0">
              <a:solidFill>
                <a:prstClr val="black"/>
              </a:solidFill>
              <a:latin typeface="Calibri"/>
              <a:sym typeface="Wingdings"/>
            </a:endParaRPr>
          </a:p>
          <a:p>
            <a:pPr defTabSz="457200"/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pPr defTabSz="457200"/>
            <a:r>
              <a:rPr lang="en-GB" sz="1200" b="1" dirty="0" err="1" smtClean="0">
                <a:solidFill>
                  <a:srgbClr val="FF0000"/>
                </a:solidFill>
                <a:latin typeface="Calibri"/>
              </a:rPr>
              <a:t>FTracker</a:t>
            </a:r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GB" sz="1200" b="1" dirty="0">
                <a:solidFill>
                  <a:srgbClr val="FF0000"/>
                </a:solidFill>
                <a:latin typeface="Calibri"/>
              </a:rPr>
              <a:t>available space:</a:t>
            </a:r>
          </a:p>
          <a:p>
            <a:pPr defTabSz="457200"/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z=21m </a:t>
            </a:r>
            <a:r>
              <a:rPr lang="en-GB" sz="1200" b="1" dirty="0">
                <a:solidFill>
                  <a:srgbClr val="FF0000"/>
                </a:solidFill>
                <a:latin typeface="Calibri"/>
              </a:rPr>
              <a:t>to R=</a:t>
            </a:r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24m</a:t>
            </a:r>
            <a:r>
              <a:rPr lang="en-GB" sz="1200" b="1" dirty="0">
                <a:solidFill>
                  <a:srgbClr val="FF0000"/>
                </a:solidFill>
                <a:latin typeface="Calibri"/>
              </a:rPr>
              <a:t>, L</a:t>
            </a:r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=3m</a:t>
            </a:r>
            <a:endParaRPr lang="en-GB" sz="1200" b="1" dirty="0">
              <a:solidFill>
                <a:srgbClr val="FF0000"/>
              </a:solidFill>
              <a:latin typeface="Calibri"/>
            </a:endParaRPr>
          </a:p>
          <a:p>
            <a:pPr defTabSz="457200"/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pPr defTabSz="457200"/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FEMCAL available space: </a:t>
            </a:r>
          </a:p>
          <a:p>
            <a:pPr defTabSz="457200"/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Z=24m to z= 25.1m 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 1.1m</a:t>
            </a:r>
          </a:p>
          <a:p>
            <a:pPr defTabSz="457200"/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pPr defTabSz="457200"/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FHCAL available space:</a:t>
            </a:r>
          </a:p>
          <a:p>
            <a:pPr defTabSz="457200"/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z= 25.1m to z=27.5m 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=2.4m</a:t>
            </a:r>
          </a:p>
          <a:p>
            <a:pPr defTabSz="457200"/>
            <a:endParaRPr lang="en-GB" sz="1200" b="1" dirty="0">
              <a:solidFill>
                <a:srgbClr val="008000"/>
              </a:solidFill>
              <a:latin typeface="Calibri"/>
              <a:sym typeface="Wingdings"/>
            </a:endParaRPr>
          </a:p>
          <a:p>
            <a:pPr defTabSz="457200"/>
            <a:r>
              <a:rPr lang="en-GB" sz="1200" b="1" dirty="0" err="1" smtClean="0">
                <a:solidFill>
                  <a:srgbClr val="800000"/>
                </a:solidFill>
                <a:latin typeface="Calibri"/>
              </a:rPr>
              <a:t>FMuon</a:t>
            </a:r>
            <a:r>
              <a:rPr lang="en-GB" sz="1200" b="1" dirty="0" smtClean="0">
                <a:solidFill>
                  <a:srgbClr val="800000"/>
                </a:solidFill>
                <a:latin typeface="Calibri"/>
              </a:rPr>
              <a:t> available space:</a:t>
            </a:r>
          </a:p>
          <a:p>
            <a:pPr defTabSz="457200"/>
            <a:r>
              <a:rPr lang="en-GB" sz="1200" b="1" dirty="0" smtClean="0">
                <a:solidFill>
                  <a:srgbClr val="800000"/>
                </a:solidFill>
                <a:latin typeface="Calibri"/>
              </a:rPr>
              <a:t>z= 27.5m to z=31.5m </a:t>
            </a:r>
            <a:r>
              <a:rPr lang="en-GB" sz="1200" b="1" dirty="0" smtClean="0">
                <a:solidFill>
                  <a:srgbClr val="800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800000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800000"/>
                </a:solidFill>
                <a:latin typeface="Calibri"/>
                <a:sym typeface="Wingdings"/>
              </a:rPr>
              <a:t>=4m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294642" y="3649363"/>
            <a:ext cx="236863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2000" b="1" dirty="0" err="1" smtClean="0">
                <a:solidFill>
                  <a:prstClr val="black"/>
                </a:solidFill>
                <a:latin typeface="Calibri"/>
              </a:rPr>
              <a:t>Endcap</a:t>
            </a:r>
            <a:r>
              <a:rPr lang="en-GB" sz="2000" b="1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defTabSz="457200"/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pPr defTabSz="457200"/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EMCAL available space: </a:t>
            </a:r>
          </a:p>
          <a:p>
            <a:pPr defTabSz="457200"/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z=8m to z= 9.1m 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 1.1m</a:t>
            </a:r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pPr defTabSz="457200"/>
            <a:endParaRPr lang="en-GB" sz="1200" b="1" dirty="0" smtClean="0">
              <a:solidFill>
                <a:scrgbClr r="0" g="0" b="0"/>
              </a:solidFill>
              <a:latin typeface="Calibri"/>
            </a:endParaRPr>
          </a:p>
          <a:p>
            <a:pPr defTabSz="457200"/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HCAL available space:</a:t>
            </a:r>
          </a:p>
          <a:p>
            <a:pPr defTabSz="457200"/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z= 9.1m to z=11.5m 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=2.4m</a:t>
            </a:r>
          </a:p>
          <a:p>
            <a:pPr defTabSz="457200"/>
            <a:endParaRPr lang="en-GB" sz="1200" b="1" dirty="0">
              <a:solidFill>
                <a:srgbClr val="FFFF00"/>
              </a:solidFill>
              <a:latin typeface="Calibri"/>
              <a:sym typeface="Wingdings"/>
            </a:endParaRPr>
          </a:p>
          <a:p>
            <a:pPr defTabSz="457200"/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Muon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available space:</a:t>
            </a:r>
          </a:p>
          <a:p>
            <a:pPr defTabSz="457200"/>
            <a:r>
              <a:rPr lang="en-GB" sz="1200" b="1" dirty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z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= 11.5m to z= 14.8m  </a:t>
            </a:r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= 3.3m</a:t>
            </a:r>
          </a:p>
          <a:p>
            <a:pPr defTabSz="457200"/>
            <a:endParaRPr lang="en-GB" sz="1200" b="1" dirty="0" smtClean="0">
              <a:solidFill>
                <a:prstClr val="black"/>
              </a:solidFill>
              <a:latin typeface="Calibri"/>
              <a:sym typeface="Wingdings"/>
            </a:endParaRPr>
          </a:p>
          <a:p>
            <a:pPr defTabSz="457200"/>
            <a:endParaRPr lang="en-GB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823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83" y="285293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4000" b="1" dirty="0" smtClean="0">
                <a:solidFill>
                  <a:srgbClr val="FF0000"/>
                </a:solidFill>
                <a:latin typeface="Calibri"/>
              </a:rPr>
              <a:t>Tracking</a:t>
            </a:r>
            <a:endParaRPr lang="en-GB" sz="4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2484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39800"/>
            <a:ext cx="9144000" cy="53848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672757" y="961081"/>
            <a:ext cx="0" cy="30754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058562" y="969316"/>
            <a:ext cx="0" cy="30754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10047" y="984416"/>
            <a:ext cx="0" cy="307546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734069" y="984416"/>
            <a:ext cx="0" cy="307546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481806" y="955586"/>
            <a:ext cx="0" cy="30754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10636" y="956956"/>
            <a:ext cx="0" cy="30754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200354" y="955586"/>
            <a:ext cx="0" cy="307546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234128" y="947492"/>
            <a:ext cx="0" cy="307546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901944" y="958185"/>
            <a:ext cx="0" cy="307546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935718" y="956956"/>
            <a:ext cx="0" cy="307546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212703" y="5773351"/>
            <a:ext cx="1805459" cy="3912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228184" y="4149080"/>
            <a:ext cx="27098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rgbClr val="000090"/>
                </a:solidFill>
              </a:rPr>
              <a:t>Detailed radiation simulations with FLUKA for the baseline detector exist.</a:t>
            </a:r>
          </a:p>
          <a:p>
            <a:endParaRPr lang="en-GB" sz="1100" b="1" dirty="0">
              <a:solidFill>
                <a:srgbClr val="008000"/>
              </a:solidFill>
            </a:endParaRPr>
          </a:p>
          <a:p>
            <a:r>
              <a:rPr lang="en-GB" sz="1100" b="1" dirty="0" smtClean="0">
                <a:solidFill>
                  <a:srgbClr val="008000"/>
                </a:solidFill>
              </a:rPr>
              <a:t>Radiation load in the trackers shows primarily radial dependence from the </a:t>
            </a:r>
            <a:r>
              <a:rPr lang="en-GB" sz="1100" b="1" dirty="0" err="1" smtClean="0">
                <a:solidFill>
                  <a:srgbClr val="008000"/>
                </a:solidFill>
              </a:rPr>
              <a:t>beamline</a:t>
            </a:r>
            <a:r>
              <a:rPr lang="en-GB" sz="1100" b="1" dirty="0" smtClean="0">
                <a:solidFill>
                  <a:srgbClr val="008000"/>
                </a:solidFill>
              </a:rPr>
              <a:t>, weak dependence on z (as expected).</a:t>
            </a:r>
          </a:p>
          <a:p>
            <a:endParaRPr lang="en-GB" sz="1100" b="1" dirty="0"/>
          </a:p>
          <a:p>
            <a:r>
              <a:rPr lang="en-GB" sz="1100" b="1" dirty="0" smtClean="0">
                <a:solidFill>
                  <a:srgbClr val="000090"/>
                </a:solidFill>
              </a:rPr>
              <a:t>For radii &lt;50cm we exceed the HL-LHC numbers (10</a:t>
            </a:r>
            <a:r>
              <a:rPr lang="en-GB" sz="1100" b="1" baseline="30000" dirty="0" smtClean="0">
                <a:solidFill>
                  <a:srgbClr val="000090"/>
                </a:solidFill>
              </a:rPr>
              <a:t>16 </a:t>
            </a:r>
            <a:r>
              <a:rPr lang="en-GB" sz="1100" b="1" dirty="0" smtClean="0">
                <a:solidFill>
                  <a:srgbClr val="000090"/>
                </a:solidFill>
              </a:rPr>
              <a:t>cm</a:t>
            </a:r>
            <a:r>
              <a:rPr lang="en-GB" sz="1100" b="1" baseline="30000" dirty="0" smtClean="0">
                <a:solidFill>
                  <a:srgbClr val="000090"/>
                </a:solidFill>
              </a:rPr>
              <a:t>-2</a:t>
            </a:r>
            <a:r>
              <a:rPr lang="en-GB" sz="1100" b="1" dirty="0" smtClean="0">
                <a:solidFill>
                  <a:srgbClr val="000090"/>
                </a:solidFill>
              </a:rPr>
              <a:t>) by up to 2 orders of magnitude</a:t>
            </a:r>
          </a:p>
          <a:p>
            <a:r>
              <a:rPr lang="en-GB" sz="1100" b="1" dirty="0" smtClean="0">
                <a:solidFill>
                  <a:srgbClr val="000090"/>
                </a:solidFill>
                <a:sym typeface="Wingdings"/>
              </a:rPr>
              <a:t> Technology challenge !</a:t>
            </a:r>
            <a:endParaRPr lang="en-GB" sz="1100" b="1" dirty="0">
              <a:solidFill>
                <a:srgbClr val="00009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1 MeV Neutron Equivalent </a:t>
            </a:r>
            <a:r>
              <a:rPr lang="en-GB" sz="2400" b="1" dirty="0" err="1" smtClean="0">
                <a:solidFill>
                  <a:srgbClr val="FF0000"/>
                </a:solidFill>
                <a:latin typeface="Calibri"/>
              </a:rPr>
              <a:t>Fluence</a:t>
            </a:r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 (FLUKA simulation, </a:t>
            </a:r>
            <a:r>
              <a:rPr lang="en-GB" sz="2400" b="1" dirty="0" err="1" smtClean="0">
                <a:solidFill>
                  <a:srgbClr val="FF0000"/>
                </a:solidFill>
                <a:latin typeface="Calibri"/>
              </a:rPr>
              <a:t>M.I.Besana</a:t>
            </a:r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)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187624" y="5013176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87624" y="6309320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ATLAS Phase II Tracker innermost pixel layer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83025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87" r="15728"/>
          <a:stretch/>
        </p:blipFill>
        <p:spPr>
          <a:xfrm>
            <a:off x="0" y="692696"/>
            <a:ext cx="4246069" cy="5400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908720"/>
            <a:ext cx="453543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59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 smtClean="0">
                <a:solidFill>
                  <a:srgbClr val="FF0000"/>
                </a:solidFill>
                <a:latin typeface="Calibri"/>
              </a:rPr>
              <a:t>Baseline Parameters for the FCC-</a:t>
            </a:r>
            <a:r>
              <a:rPr lang="en-GB" sz="3600" b="1" dirty="0" err="1" smtClean="0">
                <a:solidFill>
                  <a:srgbClr val="FF0000"/>
                </a:solidFill>
                <a:latin typeface="Calibri"/>
              </a:rPr>
              <a:t>hh</a:t>
            </a:r>
            <a:r>
              <a:rPr lang="en-GB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GB" sz="3600" b="1" dirty="0">
                <a:solidFill>
                  <a:srgbClr val="FF0000"/>
                </a:solidFill>
                <a:latin typeface="Calibri"/>
              </a:rPr>
              <a:t>M</a:t>
            </a:r>
            <a:r>
              <a:rPr lang="en-GB" sz="3600" b="1" dirty="0" smtClean="0">
                <a:solidFill>
                  <a:srgbClr val="FF0000"/>
                </a:solidFill>
                <a:latin typeface="Calibri"/>
              </a:rPr>
              <a:t>achine </a:t>
            </a:r>
            <a:endParaRPr lang="en-GB" sz="36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6878" y="1052736"/>
            <a:ext cx="813690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GB" sz="2000" b="1" dirty="0" smtClean="0">
                <a:solidFill>
                  <a:srgbClr val="000090"/>
                </a:solidFill>
                <a:latin typeface="Calibri"/>
              </a:rPr>
              <a:t>The </a:t>
            </a:r>
            <a:r>
              <a:rPr lang="en-GB" sz="2000" b="1" dirty="0">
                <a:solidFill>
                  <a:srgbClr val="000090"/>
                </a:solidFill>
                <a:latin typeface="Calibri"/>
              </a:rPr>
              <a:t>present working hypothesis is:</a:t>
            </a:r>
          </a:p>
          <a:p>
            <a:pPr defTabSz="457200"/>
            <a:r>
              <a:rPr lang="en-GB" sz="2000" b="1" dirty="0">
                <a:solidFill>
                  <a:srgbClr val="000090"/>
                </a:solidFill>
                <a:latin typeface="Calibri"/>
              </a:rPr>
              <a:t> </a:t>
            </a:r>
            <a:endParaRPr lang="en-GB" sz="2000" b="1" dirty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GB" sz="2000" b="1" dirty="0">
                <a:solidFill>
                  <a:srgbClr val="008000"/>
                </a:solidFill>
                <a:latin typeface="Calibri"/>
              </a:rPr>
              <a:t>-          peak luminosity baseline: </a:t>
            </a:r>
            <a:r>
              <a:rPr lang="en-GB" sz="2000" b="1" dirty="0" smtClean="0">
                <a:solidFill>
                  <a:srgbClr val="008000"/>
                </a:solidFill>
                <a:latin typeface="Calibri"/>
              </a:rPr>
              <a:t>5x10</a:t>
            </a:r>
            <a:r>
              <a:rPr lang="en-GB" sz="2000" b="1" baseline="30000" dirty="0" smtClean="0">
                <a:solidFill>
                  <a:srgbClr val="008000"/>
                </a:solidFill>
                <a:latin typeface="Calibri"/>
              </a:rPr>
              <a:t>34 </a:t>
            </a:r>
            <a:r>
              <a:rPr lang="en-US" sz="2000" b="1" dirty="0" smtClean="0">
                <a:solidFill>
                  <a:srgbClr val="008000"/>
                </a:solidFill>
              </a:rPr>
              <a:t>cm</a:t>
            </a:r>
            <a:r>
              <a:rPr lang="en-US" sz="2000" b="1" baseline="30000" dirty="0">
                <a:solidFill>
                  <a:srgbClr val="008000"/>
                </a:solidFill>
              </a:rPr>
              <a:t>-2</a:t>
            </a:r>
            <a:r>
              <a:rPr lang="en-US" sz="2000" b="1" dirty="0">
                <a:solidFill>
                  <a:srgbClr val="008000"/>
                </a:solidFill>
              </a:rPr>
              <a:t>s</a:t>
            </a:r>
            <a:r>
              <a:rPr lang="en-US" sz="2000" b="1" baseline="30000" dirty="0">
                <a:solidFill>
                  <a:srgbClr val="008000"/>
                </a:solidFill>
              </a:rPr>
              <a:t>-1 </a:t>
            </a:r>
            <a:endParaRPr lang="en-GB" sz="2000" b="1" baseline="30000" dirty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US" sz="2000" b="1" dirty="0">
                <a:solidFill>
                  <a:srgbClr val="008000"/>
                </a:solidFill>
                <a:latin typeface="Calibri"/>
              </a:rPr>
              <a:t>-          peak luminosity ultimate: 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≤ 30x10</a:t>
            </a:r>
            <a:r>
              <a:rPr lang="en-US" sz="2000" b="1" baseline="30000" dirty="0" smtClean="0">
                <a:solidFill>
                  <a:srgbClr val="008000"/>
                </a:solidFill>
                <a:latin typeface="Calibri"/>
              </a:rPr>
              <a:t>34 </a:t>
            </a:r>
            <a:r>
              <a:rPr lang="en-US" sz="2000" b="1" dirty="0" smtClean="0">
                <a:solidFill>
                  <a:srgbClr val="008000"/>
                </a:solidFill>
              </a:rPr>
              <a:t>cm</a:t>
            </a:r>
            <a:r>
              <a:rPr lang="en-US" sz="2000" b="1" baseline="30000" dirty="0">
                <a:solidFill>
                  <a:srgbClr val="008000"/>
                </a:solidFill>
              </a:rPr>
              <a:t>-2</a:t>
            </a:r>
            <a:r>
              <a:rPr lang="en-US" sz="2000" b="1" dirty="0">
                <a:solidFill>
                  <a:srgbClr val="008000"/>
                </a:solidFill>
              </a:rPr>
              <a:t>s</a:t>
            </a:r>
            <a:r>
              <a:rPr lang="en-US" sz="2000" b="1" baseline="30000" dirty="0">
                <a:solidFill>
                  <a:srgbClr val="008000"/>
                </a:solidFill>
              </a:rPr>
              <a:t>-1 </a:t>
            </a:r>
            <a:endParaRPr lang="en-US" sz="2000" b="1" baseline="30000" dirty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US" sz="2000" b="1" dirty="0">
                <a:solidFill>
                  <a:srgbClr val="000090"/>
                </a:solidFill>
                <a:latin typeface="Calibri"/>
              </a:rPr>
              <a:t> </a:t>
            </a:r>
            <a:endParaRPr lang="en-US" sz="2000" b="1" dirty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US" sz="2000" b="1" dirty="0">
                <a:solidFill>
                  <a:srgbClr val="008000"/>
                </a:solidFill>
                <a:latin typeface="Calibri"/>
              </a:rPr>
              <a:t>-          integrated luminosity baseline ~250 fb</a:t>
            </a:r>
            <a:r>
              <a:rPr lang="en-US" sz="2000" b="1" baseline="30000" dirty="0">
                <a:solidFill>
                  <a:srgbClr val="008000"/>
                </a:solidFill>
                <a:latin typeface="Calibri"/>
              </a:rPr>
              <a:t>-1</a:t>
            </a:r>
            <a:r>
              <a:rPr lang="en-US" sz="2000" b="1" dirty="0">
                <a:solidFill>
                  <a:srgbClr val="008000"/>
                </a:solidFill>
                <a:latin typeface="Calibri"/>
              </a:rPr>
              <a:t> (average per year)</a:t>
            </a:r>
          </a:p>
          <a:p>
            <a:pPr defTabSz="457200"/>
            <a:r>
              <a:rPr lang="en-US" sz="2000" b="1" dirty="0">
                <a:solidFill>
                  <a:srgbClr val="008000"/>
                </a:solidFill>
                <a:latin typeface="Calibri"/>
              </a:rPr>
              <a:t>-          integrated luminosity ultimate ~1000 fb</a:t>
            </a:r>
            <a:r>
              <a:rPr lang="en-US" sz="2000" b="1" baseline="30000" dirty="0">
                <a:solidFill>
                  <a:srgbClr val="008000"/>
                </a:solidFill>
                <a:latin typeface="Calibri"/>
              </a:rPr>
              <a:t>-1</a:t>
            </a:r>
            <a:r>
              <a:rPr lang="en-US" sz="2000" b="1" dirty="0">
                <a:solidFill>
                  <a:srgbClr val="008000"/>
                </a:solidFill>
                <a:latin typeface="Calibri"/>
              </a:rPr>
              <a:t> (average per year)</a:t>
            </a:r>
          </a:p>
          <a:p>
            <a:pPr defTabSz="457200"/>
            <a:r>
              <a:rPr lang="en-US" sz="2000" b="1" dirty="0">
                <a:solidFill>
                  <a:srgbClr val="000090"/>
                </a:solidFill>
                <a:latin typeface="Calibri"/>
              </a:rPr>
              <a:t> </a:t>
            </a:r>
          </a:p>
          <a:p>
            <a:pPr defTabSz="457200"/>
            <a:r>
              <a:rPr lang="en-US" sz="2000" b="1" dirty="0">
                <a:solidFill>
                  <a:srgbClr val="000090"/>
                </a:solidFill>
                <a:latin typeface="Calibri"/>
              </a:rPr>
              <a:t>An operation scenario with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:</a:t>
            </a:r>
          </a:p>
          <a:p>
            <a:pPr defTabSz="457200"/>
            <a:endParaRPr lang="en-US" sz="2000" b="1" dirty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US" sz="2000" b="1" dirty="0">
                <a:solidFill>
                  <a:srgbClr val="008000"/>
                </a:solidFill>
                <a:latin typeface="Calibri"/>
              </a:rPr>
              <a:t>-          10 years baseline, leading to 2.5 ab</a:t>
            </a:r>
            <a:r>
              <a:rPr lang="en-US" sz="2000" b="1" baseline="30000" dirty="0">
                <a:solidFill>
                  <a:srgbClr val="008000"/>
                </a:solidFill>
                <a:latin typeface="Calibri"/>
              </a:rPr>
              <a:t>-1</a:t>
            </a:r>
          </a:p>
          <a:p>
            <a:pPr defTabSz="457200"/>
            <a:r>
              <a:rPr lang="en-US" sz="2000" b="1" dirty="0">
                <a:solidFill>
                  <a:srgbClr val="008000"/>
                </a:solidFill>
                <a:latin typeface="Calibri"/>
              </a:rPr>
              <a:t>-          15 years ultimate, leading to 15 ab</a:t>
            </a:r>
            <a:r>
              <a:rPr lang="en-US" sz="2000" b="1" baseline="30000" dirty="0">
                <a:solidFill>
                  <a:srgbClr val="008000"/>
                </a:solidFill>
                <a:latin typeface="Calibri"/>
              </a:rPr>
              <a:t>-</a:t>
            </a:r>
            <a:r>
              <a:rPr lang="en-US" sz="2000" b="1" baseline="30000" dirty="0" smtClean="0">
                <a:solidFill>
                  <a:srgbClr val="008000"/>
                </a:solidFill>
                <a:latin typeface="Calibri"/>
              </a:rPr>
              <a:t>1</a:t>
            </a:r>
          </a:p>
          <a:p>
            <a:pPr defTabSz="457200"/>
            <a:endParaRPr lang="en-US" sz="2000" b="1" dirty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would </a:t>
            </a:r>
            <a:r>
              <a:rPr lang="en-US" sz="2000" b="1" dirty="0">
                <a:solidFill>
                  <a:srgbClr val="000090"/>
                </a:solidFill>
                <a:latin typeface="Calibri"/>
              </a:rPr>
              <a:t>result in a total of 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O(20) </a:t>
            </a:r>
            <a:r>
              <a:rPr lang="en-US" sz="2000" b="1" dirty="0">
                <a:solidFill>
                  <a:srgbClr val="000090"/>
                </a:solidFill>
                <a:latin typeface="Calibri"/>
              </a:rPr>
              <a:t>ab</a:t>
            </a:r>
            <a:r>
              <a:rPr lang="en-US" sz="2000" b="1" baseline="30000" dirty="0">
                <a:solidFill>
                  <a:srgbClr val="000090"/>
                </a:solidFill>
                <a:latin typeface="Calibri"/>
              </a:rPr>
              <a:t>-1</a:t>
            </a:r>
            <a:r>
              <a:rPr lang="en-US" sz="2000" b="1" dirty="0">
                <a:solidFill>
                  <a:srgbClr val="000090"/>
                </a:solidFill>
                <a:latin typeface="Calibri"/>
              </a:rPr>
              <a:t> over 25 years of operation.</a:t>
            </a:r>
          </a:p>
          <a:p>
            <a:pPr defTabSz="457200"/>
            <a:r>
              <a:rPr lang="en-US" sz="2000" b="1" dirty="0">
                <a:solidFill>
                  <a:srgbClr val="000090"/>
                </a:solidFill>
                <a:latin typeface="Calibri"/>
              </a:rPr>
              <a:t> 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8243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Simplified Tracker Assumptions 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510" y="4062621"/>
            <a:ext cx="4829643" cy="160489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4283968" y="3096907"/>
            <a:ext cx="288032" cy="917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8953" y="678175"/>
            <a:ext cx="37965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Neglecting radiation for a moment: is 10% resolution achievable (for 10TeV)?</a:t>
            </a:r>
          </a:p>
          <a:p>
            <a:pPr defTabSz="457200"/>
            <a:endParaRPr lang="en-US" sz="1400" b="1" dirty="0" smtClean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Material composition in Volume (%):</a:t>
            </a:r>
          </a:p>
          <a:p>
            <a:pPr defTabSz="457200"/>
            <a:r>
              <a:rPr lang="en-US" sz="1400" b="1" dirty="0" smtClean="0">
                <a:solidFill>
                  <a:srgbClr val="008000"/>
                </a:solidFill>
                <a:latin typeface="Calibri"/>
              </a:rPr>
              <a:t>Si 20%, C 42%, Cu 2%, Al 6%, Plastic 30%</a:t>
            </a:r>
          </a:p>
          <a:p>
            <a:pPr defTabSz="457200"/>
            <a:r>
              <a:rPr lang="en-US" sz="1400" b="1" dirty="0" smtClean="0">
                <a:solidFill>
                  <a:srgbClr val="008000"/>
                </a:solidFill>
                <a:latin typeface="Calibri"/>
              </a:rPr>
              <a:t>X</a:t>
            </a:r>
            <a:r>
              <a:rPr lang="en-US" sz="1400" b="1" baseline="-25000" dirty="0" smtClean="0">
                <a:solidFill>
                  <a:srgbClr val="008000"/>
                </a:solidFill>
                <a:latin typeface="Calibri"/>
              </a:rPr>
              <a:t>0 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</a:rPr>
              <a:t>of this mix: 14.37cm</a:t>
            </a:r>
          </a:p>
          <a:p>
            <a:pPr defTabSz="457200"/>
            <a:endParaRPr lang="en-US" sz="1400" b="1" dirty="0" smtClean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We assume </a:t>
            </a:r>
            <a:r>
              <a:rPr lang="en-US" sz="1400" b="1" dirty="0" smtClean="0">
                <a:solidFill>
                  <a:srgbClr val="FF0000"/>
                </a:solidFill>
                <a:latin typeface="Calibri"/>
              </a:rPr>
              <a:t>3% of radiation length per layer</a:t>
            </a:r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,</a:t>
            </a:r>
          </a:p>
          <a:p>
            <a:pPr defTabSz="457200"/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i.e. each layer has a thickness of 0.43cm.</a:t>
            </a:r>
          </a:p>
          <a:p>
            <a:pPr defTabSz="457200"/>
            <a:endParaRPr lang="en-US" sz="1400" b="1" dirty="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762" y="2736408"/>
            <a:ext cx="3076166" cy="19167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69" y="4666307"/>
            <a:ext cx="3159891" cy="19310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2883" y="949963"/>
            <a:ext cx="4914016" cy="21379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88024" y="3356992"/>
            <a:ext cx="3031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R</a:t>
            </a:r>
            <a:r>
              <a:rPr lang="en-GB" sz="1400" b="1" baseline="-25000" dirty="0" smtClean="0">
                <a:solidFill>
                  <a:srgbClr val="000090"/>
                </a:solidFill>
                <a:latin typeface="Calibri"/>
              </a:rPr>
              <a:t>out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=2.4m</a:t>
            </a:r>
          </a:p>
          <a:p>
            <a:pPr defTabSz="457200"/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Half the leaver arm at eta=2.6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 L=8m</a:t>
            </a:r>
            <a:endParaRPr lang="en-GB" sz="1400" b="1" dirty="0">
              <a:solidFill>
                <a:srgbClr val="000090"/>
              </a:solidFill>
              <a:latin typeface="Calibri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904196" y="2881315"/>
            <a:ext cx="1035956" cy="6196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3356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7892"/>
            <a:ext cx="9144000" cy="60693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1413" y="516201"/>
            <a:ext cx="89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Eta=0.5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2630" y="483935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470305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1.5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8424" y="80737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2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8424" y="1845034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2.5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8424" y="239008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3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8424" y="2688877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3.5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87562" y="5801424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6.7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7562" y="5297368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6.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8424" y="287354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4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87562" y="4649296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5.5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40352" y="3713192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5.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87562" y="5585400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6.5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9992" y="3713192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4.5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1800" y="371319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4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Tracker 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8291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753"/>
          <a:stretch/>
        </p:blipFill>
        <p:spPr>
          <a:xfrm>
            <a:off x="179512" y="980728"/>
            <a:ext cx="8568952" cy="464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6009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6632"/>
            <a:ext cx="8388424" cy="59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810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" y="518160"/>
            <a:ext cx="8753765" cy="59639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alphaModFix amt="34000"/>
          </a:blip>
          <a:stretch>
            <a:fillRect/>
          </a:stretch>
        </p:blipFill>
        <p:spPr>
          <a:xfrm>
            <a:off x="711200" y="1036319"/>
            <a:ext cx="7823200" cy="51409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89109" y="5187088"/>
            <a:ext cx="444224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GB" b="1" dirty="0" smtClean="0">
                <a:solidFill>
                  <a:srgbClr val="FFFF00"/>
                </a:solidFill>
                <a:latin typeface="Calibri"/>
              </a:rPr>
              <a:t>10 000GeV, 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1000GeV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100GeV,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b="1" dirty="0" smtClean="0">
                <a:solidFill>
                  <a:srgbClr val="000090"/>
                </a:solidFill>
                <a:latin typeface="Calibri"/>
              </a:rPr>
              <a:t>10GeV,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 5GeV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Tracker 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65779" y="4069094"/>
            <a:ext cx="3569926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prstClr val="black"/>
                </a:solidFill>
                <a:latin typeface="Calibri"/>
              </a:rPr>
              <a:t>The points are results from the </a:t>
            </a:r>
            <a:r>
              <a:rPr lang="en-GB" sz="1400" b="1" dirty="0" err="1" smtClean="0">
                <a:solidFill>
                  <a:prstClr val="black"/>
                </a:solidFill>
                <a:latin typeface="Calibri"/>
              </a:rPr>
              <a:t>TKLayout</a:t>
            </a:r>
            <a:r>
              <a:rPr lang="en-GB" sz="1400" b="1" dirty="0" smtClean="0">
                <a:solidFill>
                  <a:prstClr val="black"/>
                </a:solidFill>
                <a:latin typeface="Calibri"/>
              </a:rPr>
              <a:t> Tool (Z. </a:t>
            </a:r>
            <a:r>
              <a:rPr lang="en-GB" sz="1400" b="1" dirty="0" err="1" smtClean="0">
                <a:solidFill>
                  <a:prstClr val="black"/>
                </a:solidFill>
                <a:latin typeface="Calibri"/>
              </a:rPr>
              <a:t>Drasal</a:t>
            </a:r>
            <a:r>
              <a:rPr lang="en-GB" sz="1400" b="1" dirty="0" smtClean="0">
                <a:solidFill>
                  <a:prstClr val="black"/>
                </a:solidFill>
                <a:latin typeface="Calibri"/>
              </a:rPr>
              <a:t>), the solid lines are the </a:t>
            </a:r>
            <a:r>
              <a:rPr lang="en-GB" sz="1400" b="1" dirty="0" smtClean="0">
                <a:solidFill>
                  <a:prstClr val="black"/>
                </a:solidFill>
                <a:latin typeface="Calibri"/>
              </a:rPr>
              <a:t>standard formulas.</a:t>
            </a:r>
            <a:endParaRPr lang="en-GB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3425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" y="518160"/>
            <a:ext cx="8753765" cy="59639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45000"/>
          </a:blip>
          <a:stretch>
            <a:fillRect/>
          </a:stretch>
        </p:blipFill>
        <p:spPr>
          <a:xfrm>
            <a:off x="685638" y="985415"/>
            <a:ext cx="7872821" cy="52115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9109" y="5187088"/>
            <a:ext cx="444224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GB" b="1" dirty="0" smtClean="0">
                <a:solidFill>
                  <a:srgbClr val="FFFF00"/>
                </a:solidFill>
                <a:latin typeface="Calibri"/>
              </a:rPr>
              <a:t>10 000GeV, 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1000GeV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100GeV,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b="1" dirty="0" smtClean="0">
                <a:solidFill>
                  <a:srgbClr val="000090"/>
                </a:solidFill>
                <a:latin typeface="Calibri"/>
              </a:rPr>
              <a:t>10GeV,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 5GeV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Tracker 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92905" y="4221088"/>
            <a:ext cx="309634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GB" sz="1400" b="1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sz="1400" b="1" dirty="0" smtClean="0">
                <a:solidFill>
                  <a:prstClr val="black"/>
                </a:solidFill>
                <a:latin typeface="Calibri"/>
              </a:rPr>
              <a:t>olid lines show the formulas from the previous slide, multiple scattering neglected.</a:t>
            </a:r>
            <a:endParaRPr lang="en-GB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0188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764704"/>
            <a:ext cx="6554880" cy="7457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Tracker 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743530"/>
            <a:ext cx="85689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600" b="1" dirty="0" smtClean="0">
                <a:solidFill>
                  <a:srgbClr val="000090"/>
                </a:solidFill>
                <a:latin typeface="Calibri"/>
              </a:rPr>
              <a:t>Large BL</a:t>
            </a:r>
            <a:r>
              <a:rPr lang="en-GB" sz="1600" b="1" baseline="30000" dirty="0" smtClean="0">
                <a:solidFill>
                  <a:srgbClr val="000090"/>
                </a:solidFill>
                <a:latin typeface="Calibri"/>
              </a:rPr>
              <a:t>2</a:t>
            </a:r>
            <a:r>
              <a:rPr lang="en-GB" sz="1600" b="1" dirty="0" smtClean="0">
                <a:solidFill>
                  <a:srgbClr val="000090"/>
                </a:solidFill>
                <a:latin typeface="Calibri"/>
              </a:rPr>
              <a:t> needed for high momenta, but large BL also key to minimize multiple scattering contribution </a:t>
            </a:r>
            <a:r>
              <a:rPr lang="en-GB" sz="1600" b="1" dirty="0" smtClean="0">
                <a:solidFill>
                  <a:srgbClr val="000090"/>
                </a:solidFill>
                <a:latin typeface="Calibri"/>
                <a:sym typeface="Wingdings"/>
              </a:rPr>
              <a:t> 10% for a 10TeV charged particle within reach for tracker radius of 2.5m (|eta|&lt;2)</a:t>
            </a:r>
            <a:r>
              <a:rPr lang="en-GB" sz="1600" b="1" dirty="0" smtClean="0">
                <a:solidFill>
                  <a:prstClr val="black"/>
                </a:solidFill>
                <a:latin typeface="Calibri"/>
                <a:sym typeface="Wingdings"/>
              </a:rPr>
              <a:t>!</a:t>
            </a:r>
            <a:r>
              <a:rPr lang="en-GB" sz="1600" b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457200"/>
            <a:endParaRPr lang="en-GB" sz="1600" b="1" dirty="0" smtClean="0">
              <a:solidFill>
                <a:prstClr val="black"/>
              </a:solidFill>
              <a:latin typeface="Calibri"/>
            </a:endParaRPr>
          </a:p>
          <a:p>
            <a:pPr defTabSz="457200"/>
            <a:r>
              <a:rPr lang="en-GB" sz="1600" b="1" dirty="0" smtClean="0">
                <a:solidFill>
                  <a:srgbClr val="008000"/>
                </a:solidFill>
                <a:latin typeface="Calibri"/>
                <a:sym typeface="Wingdings"/>
              </a:rPr>
              <a:t>Could we also reach that with a CMS like design (smaller tracker radius): How to scale the system and keep the performance constant ?</a:t>
            </a:r>
          </a:p>
          <a:p>
            <a:pPr defTabSz="457200"/>
            <a:endParaRPr lang="en-GB" sz="16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pPr defTabSz="457200"/>
            <a:r>
              <a:rPr lang="en-GB" sz="1600" b="1" dirty="0" smtClean="0">
                <a:solidFill>
                  <a:srgbClr val="000090"/>
                </a:solidFill>
                <a:latin typeface="Calibri"/>
                <a:sym typeface="Wingdings"/>
              </a:rPr>
              <a:t>At constant B and 1/2 the tracker radius (2.5m  1.2m)  free bore of solenoid from 12m to 10m we need:</a:t>
            </a:r>
          </a:p>
          <a:p>
            <a:pPr marL="285750" indent="-285750" defTabSz="457200">
              <a:buFont typeface="Arial"/>
              <a:buChar char="•"/>
            </a:pPr>
            <a:r>
              <a:rPr lang="en-GB" sz="1600" b="1" dirty="0" smtClean="0">
                <a:solidFill>
                  <a:srgbClr val="000090"/>
                </a:solidFill>
                <a:latin typeface="Calibri"/>
                <a:sym typeface="Wingdings"/>
              </a:rPr>
              <a:t>4 times the tracker resolution (20µm  5µm) and </a:t>
            </a:r>
          </a:p>
          <a:p>
            <a:pPr marL="285750" indent="-285750" defTabSz="457200">
              <a:buFont typeface="Arial"/>
              <a:buChar char="•"/>
            </a:pPr>
            <a:r>
              <a:rPr lang="en-GB" sz="1600" b="1" dirty="0" smtClean="0">
                <a:solidFill>
                  <a:srgbClr val="000090"/>
                </a:solidFill>
                <a:latin typeface="Calibri"/>
                <a:sym typeface="Wingdings"/>
              </a:rPr>
              <a:t>4 times less material budget (x/X</a:t>
            </a:r>
            <a:r>
              <a:rPr lang="en-GB" sz="1600" b="1" baseline="-25000" dirty="0" smtClean="0">
                <a:solidFill>
                  <a:srgbClr val="000090"/>
                </a:solidFill>
                <a:latin typeface="Calibri"/>
                <a:sym typeface="Wingdings"/>
              </a:rPr>
              <a:t>0</a:t>
            </a:r>
            <a:r>
              <a:rPr lang="en-GB" sz="1600" b="1" dirty="0" smtClean="0">
                <a:solidFill>
                  <a:srgbClr val="000090"/>
                </a:solidFill>
                <a:latin typeface="Calibri"/>
                <a:sym typeface="Wingdings"/>
              </a:rPr>
              <a:t>=50% at eta=0 to x/X</a:t>
            </a:r>
            <a:r>
              <a:rPr lang="en-GB" sz="1600" b="1" baseline="-25000" dirty="0" smtClean="0">
                <a:solidFill>
                  <a:srgbClr val="000090"/>
                </a:solidFill>
                <a:latin typeface="Calibri"/>
                <a:sym typeface="Wingdings"/>
              </a:rPr>
              <a:t>0</a:t>
            </a:r>
            <a:r>
              <a:rPr lang="en-GB" sz="1600" b="1" dirty="0" smtClean="0">
                <a:solidFill>
                  <a:srgbClr val="000090"/>
                </a:solidFill>
                <a:latin typeface="Calibri"/>
                <a:sym typeface="Wingdings"/>
              </a:rPr>
              <a:t>=12.5% at eta=0 i.e. 3% per Layer to 0.75% per layer)</a:t>
            </a:r>
          </a:p>
          <a:p>
            <a:pPr defTabSz="457200"/>
            <a:endParaRPr lang="en-GB" sz="1600" b="1" dirty="0">
              <a:solidFill>
                <a:srgbClr val="008000"/>
              </a:solidFill>
              <a:latin typeface="Calibri"/>
              <a:sym typeface="Wingdings"/>
            </a:endParaRPr>
          </a:p>
          <a:p>
            <a:pPr defTabSz="457200"/>
            <a:r>
              <a:rPr lang="en-GB" sz="1600" b="1" dirty="0" smtClean="0">
                <a:solidFill>
                  <a:srgbClr val="008000"/>
                </a:solidFill>
                <a:latin typeface="Calibri"/>
                <a:sym typeface="Wingdings"/>
              </a:rPr>
              <a:t>These values are challenging but not out of reach.</a:t>
            </a:r>
          </a:p>
          <a:p>
            <a:pPr defTabSz="457200"/>
            <a:endParaRPr lang="en-GB" sz="1600" b="1" dirty="0" smtClean="0">
              <a:solidFill>
                <a:srgbClr val="000090"/>
              </a:solidFill>
              <a:latin typeface="Calibri"/>
              <a:sym typeface="Wingdings"/>
            </a:endParaRPr>
          </a:p>
          <a:p>
            <a:pPr marL="285750" indent="-285750" defTabSz="457200">
              <a:buFont typeface="Wingdings" charset="0"/>
              <a:buChar char="à"/>
            </a:pPr>
            <a:r>
              <a:rPr lang="en-GB" sz="1600" b="1" dirty="0" smtClean="0">
                <a:solidFill>
                  <a:srgbClr val="000090"/>
                </a:solidFill>
                <a:latin typeface="Calibri"/>
                <a:sym typeface="Wingdings"/>
              </a:rPr>
              <a:t>A final choice is part of an optimization that depends on future technologies </a:t>
            </a:r>
          </a:p>
          <a:p>
            <a:pPr defTabSz="457200"/>
            <a:endParaRPr lang="en-GB" sz="1600" b="1" dirty="0">
              <a:solidFill>
                <a:srgbClr val="000090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7197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83" y="285293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4000" b="1" dirty="0" smtClean="0">
                <a:solidFill>
                  <a:srgbClr val="FF0000"/>
                </a:solidFill>
                <a:latin typeface="Calibri"/>
              </a:rPr>
              <a:t>Forward Tracking</a:t>
            </a:r>
            <a:endParaRPr lang="en-GB" sz="4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2742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86690" y="764704"/>
            <a:ext cx="5907081" cy="3023653"/>
            <a:chOff x="1259632" y="513839"/>
            <a:chExt cx="5907081" cy="302365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5" name="Trapezoid 4"/>
              <p:cNvSpPr/>
              <p:nvPr/>
            </p:nvSpPr>
            <p:spPr>
              <a:xfrm rot="16200000">
                <a:off x="2717554" y="2871658"/>
                <a:ext cx="720080" cy="288032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Forward Tracking Resolution, Position Resolution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275856" y="3334668"/>
            <a:ext cx="216024" cy="670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067944" y="3334668"/>
            <a:ext cx="288032" cy="670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188188"/>
            <a:ext cx="4757697" cy="21081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25978" y="3643315"/>
            <a:ext cx="4320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Using 4 tracking stations for a dipole with constant magnetic field and length S, the optimum spectrometer resolution is achieved by placing 2 stations in the </a:t>
            </a:r>
            <a:r>
              <a:rPr lang="en-GB" sz="1200" b="1" dirty="0" err="1" smtClean="0">
                <a:solidFill>
                  <a:srgbClr val="000090"/>
                </a:solidFill>
                <a:latin typeface="Calibri"/>
              </a:rPr>
              <a:t>center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 and one on each end to measure the </a:t>
            </a:r>
            <a:r>
              <a:rPr lang="en-GB" sz="1200" b="1" dirty="0" err="1" smtClean="0">
                <a:solidFill>
                  <a:srgbClr val="000090"/>
                </a:solidFill>
                <a:latin typeface="Calibri"/>
              </a:rPr>
              <a:t>sagitta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.</a:t>
            </a:r>
          </a:p>
          <a:p>
            <a:pPr defTabSz="457200"/>
            <a:endParaRPr lang="en-GB" sz="1200" b="1" dirty="0">
              <a:solidFill>
                <a:srgbClr val="008000"/>
              </a:solidFill>
              <a:latin typeface="Calibri"/>
            </a:endParaRPr>
          </a:p>
          <a:p>
            <a:pPr defTabSz="457200"/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The same performance is achieved by placing the chambers outside the dipole at separation of S/4.</a:t>
            </a:r>
          </a:p>
          <a:p>
            <a:pPr defTabSz="457200"/>
            <a:endParaRPr lang="en-GB" sz="1200" b="1" dirty="0">
              <a:solidFill>
                <a:prstClr val="black"/>
              </a:solidFill>
              <a:latin typeface="Calibri"/>
            </a:endParaRPr>
          </a:p>
          <a:p>
            <a:pPr defTabSz="457200"/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This is what </a:t>
            </a:r>
            <a:r>
              <a:rPr lang="en-GB" sz="1200" b="1" dirty="0" err="1" smtClean="0">
                <a:solidFill>
                  <a:srgbClr val="000090"/>
                </a:solidFill>
                <a:latin typeface="Calibri"/>
              </a:rPr>
              <a:t>LHCb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 uses, because if space is available it is more easy to implement the detectors outside, and also avoid occupancy from </a:t>
            </a:r>
            <a:r>
              <a:rPr lang="en-GB" sz="1200" b="1" dirty="0" err="1" smtClean="0">
                <a:solidFill>
                  <a:srgbClr val="000090"/>
                </a:solidFill>
                <a:latin typeface="Calibri"/>
              </a:rPr>
              <a:t>loopers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 in the field (details on catching Ks etc. are of curse to be considered …)</a:t>
            </a:r>
          </a:p>
          <a:p>
            <a:pPr defTabSz="457200"/>
            <a:endParaRPr lang="en-GB" sz="1200" b="1" dirty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We use this idea for now (is also easier to calculate ! It is just the</a:t>
            </a:r>
          </a:p>
          <a:p>
            <a:pPr defTabSz="457200"/>
            <a:r>
              <a:rPr lang="en-GB" sz="1200" b="1" dirty="0" err="1" smtClean="0">
                <a:solidFill>
                  <a:srgbClr val="008000"/>
                </a:solidFill>
                <a:latin typeface="Calibri"/>
              </a:rPr>
              <a:t>Int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 B dl that counts)</a:t>
            </a:r>
            <a:endParaRPr lang="en-GB" sz="1200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1033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1835696" y="1772816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771800" y="1772816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5652120" y="1825950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588224" y="1844824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419872" y="873938"/>
            <a:ext cx="1584176" cy="35283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 rot="18956552">
            <a:off x="3035185" y="1532281"/>
            <a:ext cx="2316328" cy="2316052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" name="Straight Connector 8"/>
          <p:cNvCxnSpPr>
            <a:stCxn id="8" idx="0"/>
          </p:cNvCxnSpPr>
          <p:nvPr/>
        </p:nvCxnSpPr>
        <p:spPr>
          <a:xfrm>
            <a:off x="3388081" y="1858100"/>
            <a:ext cx="799232" cy="89831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8" idx="2"/>
          </p:cNvCxnSpPr>
          <p:nvPr/>
        </p:nvCxnSpPr>
        <p:spPr>
          <a:xfrm flipH="1">
            <a:off x="4187313" y="1884943"/>
            <a:ext cx="838342" cy="87147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43297" y="2252361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de-DE" dirty="0" err="1" smtClean="0">
                <a:solidFill>
                  <a:prstClr val="black"/>
                </a:solidFill>
                <a:latin typeface="Calibri"/>
              </a:rPr>
              <a:t>θ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Arc 12"/>
          <p:cNvSpPr>
            <a:spLocks noChangeAspect="1"/>
          </p:cNvSpPr>
          <p:nvPr/>
        </p:nvSpPr>
        <p:spPr>
          <a:xfrm rot="18956552">
            <a:off x="3842872" y="2318406"/>
            <a:ext cx="692964" cy="692881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GB">
              <a:ln>
                <a:solidFill>
                  <a:prstClr val="black"/>
                </a:solidFill>
                <a:prstDash val="dash"/>
              </a:ln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31409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de-DE" dirty="0" smtClean="0">
                <a:solidFill>
                  <a:prstClr val="black"/>
                </a:solidFill>
                <a:latin typeface="Calibri"/>
              </a:rPr>
              <a:t>B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139952" y="3429000"/>
            <a:ext cx="180204" cy="180000"/>
            <a:chOff x="2999659" y="2872024"/>
            <a:chExt cx="180204" cy="180000"/>
          </a:xfrm>
        </p:grpSpPr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2999659" y="2872024"/>
              <a:ext cx="180204" cy="180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3059840" y="2924944"/>
              <a:ext cx="72000" cy="720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18" name="Straight Connector 17"/>
          <p:cNvCxnSpPr/>
          <p:nvPr/>
        </p:nvCxnSpPr>
        <p:spPr>
          <a:xfrm flipH="1">
            <a:off x="1331640" y="1844824"/>
            <a:ext cx="2088232" cy="1728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H="1" flipV="1">
            <a:off x="5025655" y="1884943"/>
            <a:ext cx="1778593" cy="15440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835696" y="3789040"/>
            <a:ext cx="93610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652120" y="3789040"/>
            <a:ext cx="93610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51720" y="3933056"/>
            <a:ext cx="338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L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40152" y="3861048"/>
            <a:ext cx="338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L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75656" y="2852936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err="1" smtClean="0">
                <a:solidFill>
                  <a:prstClr val="black"/>
                </a:solidFill>
                <a:latin typeface="Calibri"/>
              </a:rPr>
              <a:t>σ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64392" y="2051556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err="1" smtClean="0">
                <a:solidFill>
                  <a:prstClr val="black"/>
                </a:solidFill>
                <a:latin typeface="Calibri"/>
              </a:rPr>
              <a:t>σ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52120" y="2123564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err="1" smtClean="0">
                <a:solidFill>
                  <a:prstClr val="black"/>
                </a:solidFill>
                <a:latin typeface="Calibri"/>
              </a:rPr>
              <a:t>σ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88224" y="2915652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err="1" smtClean="0">
                <a:solidFill>
                  <a:prstClr val="black"/>
                </a:solidFill>
                <a:latin typeface="Calibri"/>
              </a:rPr>
              <a:t>σ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055" y="5254065"/>
            <a:ext cx="4554509" cy="8066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0923" y="5477436"/>
            <a:ext cx="1892300" cy="3556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Forward Tracker Resolution, Position Resolution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39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4465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1495811"/>
            <a:ext cx="6840760" cy="4924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b="1" dirty="0" smtClean="0">
              <a:solidFill>
                <a:srgbClr val="000090"/>
              </a:solidFill>
              <a:latin typeface="Calibri"/>
            </a:endParaRPr>
          </a:p>
          <a:p>
            <a:r>
              <a:rPr lang="en-US" sz="2400" b="1" dirty="0" err="1" smtClean="0">
                <a:solidFill>
                  <a:srgbClr val="008000"/>
                </a:solidFill>
                <a:latin typeface="Calibri"/>
              </a:rPr>
              <a:t>L</a:t>
            </a:r>
            <a:r>
              <a:rPr lang="en-US" sz="2400" b="1" baseline="-25000" dirty="0" err="1" smtClean="0">
                <a:solidFill>
                  <a:srgbClr val="008000"/>
                </a:solidFill>
                <a:latin typeface="Calibri"/>
              </a:rPr>
              <a:t>peak</a:t>
            </a:r>
            <a:r>
              <a:rPr lang="en-US" sz="2400" b="1" dirty="0" smtClean="0">
                <a:solidFill>
                  <a:srgbClr val="008000"/>
                </a:solidFill>
                <a:latin typeface="Calibri"/>
              </a:rPr>
              <a:t>  [5x10</a:t>
            </a:r>
            <a:r>
              <a:rPr lang="en-US" sz="2400" b="1" baseline="30000" dirty="0" smtClean="0">
                <a:solidFill>
                  <a:srgbClr val="008000"/>
                </a:solidFill>
                <a:latin typeface="Calibri"/>
              </a:rPr>
              <a:t>34 </a:t>
            </a:r>
            <a:r>
              <a:rPr lang="en-US" sz="2400" b="1" dirty="0" smtClean="0">
                <a:solidFill>
                  <a:srgbClr val="008000"/>
                </a:solidFill>
                <a:latin typeface="Calibri"/>
              </a:rPr>
              <a:t>, 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30x10</a:t>
            </a:r>
            <a:r>
              <a:rPr lang="en-US" sz="2400" b="1" baseline="30000" dirty="0" smtClean="0">
                <a:solidFill>
                  <a:srgbClr val="FF0000"/>
                </a:solidFill>
                <a:latin typeface="Calibri"/>
              </a:rPr>
              <a:t>34</a:t>
            </a:r>
            <a:r>
              <a:rPr lang="en-US" sz="2400" b="1" dirty="0" smtClean="0">
                <a:solidFill>
                  <a:srgbClr val="008000"/>
                </a:solidFill>
                <a:latin typeface="Calibri"/>
              </a:rPr>
              <a:t>] cm</a:t>
            </a:r>
            <a:r>
              <a:rPr lang="en-US" sz="2400" b="1" baseline="30000" dirty="0" smtClean="0">
                <a:solidFill>
                  <a:srgbClr val="008000"/>
                </a:solidFill>
                <a:latin typeface="Calibri"/>
              </a:rPr>
              <a:t>-2</a:t>
            </a:r>
            <a:r>
              <a:rPr lang="en-US" sz="2400" b="1" dirty="0" smtClean="0">
                <a:solidFill>
                  <a:srgbClr val="008000"/>
                </a:solidFill>
                <a:latin typeface="Calibri"/>
              </a:rPr>
              <a:t>s</a:t>
            </a:r>
            <a:r>
              <a:rPr lang="en-US" sz="2400" b="1" baseline="30000" dirty="0" smtClean="0">
                <a:solidFill>
                  <a:srgbClr val="008000"/>
                </a:solidFill>
                <a:latin typeface="Calibri"/>
              </a:rPr>
              <a:t>-1 </a:t>
            </a:r>
          </a:p>
          <a:p>
            <a:endParaRPr lang="en-US" sz="2400" b="1" baseline="30000" dirty="0" smtClean="0">
              <a:solidFill>
                <a:srgbClr val="008000"/>
              </a:solidFill>
              <a:latin typeface="Calibri"/>
            </a:endParaRPr>
          </a:p>
          <a:p>
            <a:r>
              <a:rPr lang="en-US" sz="1600" b="1" dirty="0" smtClean="0">
                <a:solidFill>
                  <a:srgbClr val="000090"/>
                </a:solidFill>
                <a:latin typeface="Calibri"/>
                <a:sym typeface="Wingdings"/>
              </a:rPr>
              <a:t> Average </a:t>
            </a:r>
            <a:r>
              <a:rPr lang="en-US" sz="1600" b="1" dirty="0" err="1" smtClean="0">
                <a:solidFill>
                  <a:srgbClr val="000090"/>
                </a:solidFill>
                <a:latin typeface="Calibri"/>
              </a:rPr>
              <a:t>N</a:t>
            </a:r>
            <a:r>
              <a:rPr lang="en-US" sz="1600" b="1" baseline="-25000" dirty="0" err="1" smtClean="0">
                <a:solidFill>
                  <a:srgbClr val="000090"/>
                </a:solidFill>
                <a:latin typeface="Calibri"/>
              </a:rPr>
              <a:t>pileup</a:t>
            </a:r>
            <a:r>
              <a:rPr lang="en-US" sz="1600" b="1" dirty="0" smtClean="0">
                <a:solidFill>
                  <a:srgbClr val="000090"/>
                </a:solidFill>
                <a:latin typeface="Calibri"/>
              </a:rPr>
              <a:t> [170, </a:t>
            </a:r>
            <a:r>
              <a:rPr lang="en-US" sz="1600" b="1" dirty="0" smtClean="0">
                <a:solidFill>
                  <a:srgbClr val="FF0000"/>
                </a:solidFill>
                <a:latin typeface="Calibri"/>
              </a:rPr>
              <a:t>1020</a:t>
            </a:r>
            <a:r>
              <a:rPr lang="en-US" sz="1600" b="1" dirty="0" smtClean="0">
                <a:solidFill>
                  <a:srgbClr val="000090"/>
                </a:solidFill>
                <a:latin typeface="Calibri"/>
              </a:rPr>
              <a:t>] at 25ns </a:t>
            </a:r>
          </a:p>
          <a:p>
            <a:r>
              <a:rPr lang="en-US" sz="1600" b="1" dirty="0" smtClean="0">
                <a:solidFill>
                  <a:srgbClr val="000090"/>
                </a:solidFill>
                <a:latin typeface="Calibri"/>
                <a:sym typeface="Wingdings"/>
              </a:rPr>
              <a:t> Average </a:t>
            </a:r>
            <a:r>
              <a:rPr lang="en-US" sz="1600" b="1" dirty="0" err="1" smtClean="0">
                <a:solidFill>
                  <a:srgbClr val="000090"/>
                </a:solidFill>
                <a:latin typeface="Calibri"/>
              </a:rPr>
              <a:t>N</a:t>
            </a:r>
            <a:r>
              <a:rPr lang="en-US" sz="1600" b="1" baseline="-25000" dirty="0" err="1" smtClean="0">
                <a:solidFill>
                  <a:srgbClr val="000090"/>
                </a:solidFill>
                <a:latin typeface="Calibri"/>
              </a:rPr>
              <a:t>pileup</a:t>
            </a:r>
            <a:r>
              <a:rPr lang="en-US" sz="1600" b="1" dirty="0" smtClean="0">
                <a:solidFill>
                  <a:srgbClr val="000090"/>
                </a:solidFill>
                <a:latin typeface="Calibri"/>
              </a:rPr>
              <a:t> [34, </a:t>
            </a:r>
            <a:r>
              <a:rPr lang="en-US" sz="1600" b="1" dirty="0" smtClean="0">
                <a:solidFill>
                  <a:srgbClr val="FF0000"/>
                </a:solidFill>
                <a:latin typeface="Calibri"/>
              </a:rPr>
              <a:t>204</a:t>
            </a:r>
            <a:r>
              <a:rPr lang="en-US" sz="1600" b="1" dirty="0" smtClean="0">
                <a:solidFill>
                  <a:srgbClr val="000090"/>
                </a:solidFill>
                <a:latin typeface="Calibri"/>
              </a:rPr>
              <a:t>] at 5ns</a:t>
            </a:r>
          </a:p>
          <a:p>
            <a:endParaRPr lang="en-US" sz="2400" b="1" dirty="0" smtClean="0">
              <a:solidFill>
                <a:srgbClr val="000090"/>
              </a:solidFill>
              <a:latin typeface="Calibri"/>
            </a:endParaRPr>
          </a:p>
          <a:p>
            <a:r>
              <a:rPr lang="en-US" sz="2400" b="1" dirty="0" smtClean="0">
                <a:solidFill>
                  <a:srgbClr val="008000"/>
                </a:solidFill>
                <a:latin typeface="Calibri"/>
              </a:rPr>
              <a:t>L</a:t>
            </a:r>
            <a:r>
              <a:rPr lang="en-US" sz="2400" b="1" baseline="-25000" dirty="0" smtClean="0">
                <a:solidFill>
                  <a:srgbClr val="008000"/>
                </a:solidFill>
                <a:latin typeface="Calibri"/>
              </a:rPr>
              <a:t>int</a:t>
            </a:r>
            <a:r>
              <a:rPr lang="en-US" sz="2400" b="1" dirty="0" smtClean="0">
                <a:solidFill>
                  <a:srgbClr val="008000"/>
                </a:solidFill>
                <a:latin typeface="Calibri"/>
              </a:rPr>
              <a:t> [3, 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30</a:t>
            </a:r>
            <a:r>
              <a:rPr lang="en-US" sz="2400" b="1" dirty="0" smtClean="0">
                <a:solidFill>
                  <a:srgbClr val="008000"/>
                </a:solidFill>
                <a:latin typeface="Calibri"/>
              </a:rPr>
              <a:t>] ab</a:t>
            </a:r>
            <a:r>
              <a:rPr lang="en-US" sz="2400" b="1" baseline="30000" dirty="0" smtClean="0">
                <a:solidFill>
                  <a:srgbClr val="008000"/>
                </a:solidFill>
                <a:latin typeface="Calibri"/>
              </a:rPr>
              <a:t>-1</a:t>
            </a:r>
          </a:p>
          <a:p>
            <a:endParaRPr lang="en-US" sz="2400" b="1" baseline="30000" dirty="0" smtClean="0">
              <a:solidFill>
                <a:srgbClr val="008000"/>
              </a:solidFill>
              <a:latin typeface="Calibri"/>
            </a:endParaRPr>
          </a:p>
          <a:p>
            <a:r>
              <a:rPr lang="en-US" b="1" dirty="0" smtClean="0">
                <a:solidFill>
                  <a:srgbClr val="000090"/>
                </a:solidFill>
                <a:latin typeface="Calibri"/>
              </a:rPr>
              <a:t>These upper limits of </a:t>
            </a:r>
            <a:r>
              <a:rPr lang="en-US" b="1" dirty="0" err="1" smtClean="0">
                <a:solidFill>
                  <a:srgbClr val="000090"/>
                </a:solidFill>
                <a:latin typeface="Calibri"/>
              </a:rPr>
              <a:t>L</a:t>
            </a:r>
            <a:r>
              <a:rPr lang="en-US" b="1" baseline="-25000" dirty="0" err="1" smtClean="0">
                <a:solidFill>
                  <a:srgbClr val="000090"/>
                </a:solidFill>
                <a:latin typeface="Calibri"/>
              </a:rPr>
              <a:t>peak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 and L</a:t>
            </a:r>
            <a:r>
              <a:rPr lang="en-US" b="1" baseline="-25000" dirty="0" smtClean="0">
                <a:solidFill>
                  <a:srgbClr val="000090"/>
                </a:solidFill>
                <a:latin typeface="Calibri"/>
              </a:rPr>
              <a:t>int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 should be read as Phase II goals that we use for detector studies and not as numbers promised by the machine!</a:t>
            </a:r>
          </a:p>
          <a:p>
            <a:endParaRPr lang="en-US" b="1" dirty="0">
              <a:solidFill>
                <a:srgbClr val="008000"/>
              </a:solidFill>
              <a:latin typeface="Calibri"/>
            </a:endParaRPr>
          </a:p>
          <a:p>
            <a:r>
              <a:rPr lang="en-US" b="1" dirty="0" smtClean="0">
                <a:solidFill>
                  <a:srgbClr val="008000"/>
                </a:solidFill>
                <a:latin typeface="Calibri"/>
              </a:rPr>
              <a:t>The 5ns vs. 25ns bunch crossing time will stay an open parameter for some time.</a:t>
            </a:r>
          </a:p>
          <a:p>
            <a:endParaRPr lang="de-DE" b="1" dirty="0">
              <a:solidFill>
                <a:srgbClr val="000090"/>
              </a:solidFill>
              <a:latin typeface="Calibri"/>
            </a:endParaRPr>
          </a:p>
          <a:p>
            <a:endParaRPr lang="de-DE" b="1" dirty="0">
              <a:solidFill>
                <a:srgbClr val="000090"/>
              </a:solidFill>
              <a:latin typeface="Calibri"/>
            </a:endParaRPr>
          </a:p>
          <a:p>
            <a:pPr algn="ctr"/>
            <a:endParaRPr lang="de-DE" b="1" dirty="0">
              <a:solidFill>
                <a:srgbClr val="000090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Parameters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Assumed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for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the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>
                <a:solidFill>
                  <a:srgbClr val="FF0000"/>
                </a:solidFill>
                <a:latin typeface="Calibri"/>
              </a:rPr>
              <a:t>D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etector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Design</a:t>
            </a:r>
            <a:endParaRPr lang="de-DE" sz="36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772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1835696" y="1484784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771800" y="1484784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5652120" y="1825950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588224" y="1844824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419872" y="873938"/>
            <a:ext cx="1584176" cy="35283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 rot="19869159">
            <a:off x="2826764" y="1705973"/>
            <a:ext cx="2316328" cy="2316052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" name="Straight Connector 8"/>
          <p:cNvCxnSpPr>
            <a:stCxn id="8" idx="0"/>
          </p:cNvCxnSpPr>
          <p:nvPr/>
        </p:nvCxnSpPr>
        <p:spPr>
          <a:xfrm>
            <a:off x="3426206" y="1849674"/>
            <a:ext cx="552686" cy="108043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8" idx="2"/>
          </p:cNvCxnSpPr>
          <p:nvPr/>
        </p:nvCxnSpPr>
        <p:spPr>
          <a:xfrm flipH="1">
            <a:off x="3978892" y="2305211"/>
            <a:ext cx="1020481" cy="62489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70876" y="2474127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de-DE" dirty="0" err="1" smtClean="0">
                <a:solidFill>
                  <a:prstClr val="black"/>
                </a:solidFill>
                <a:latin typeface="Calibri"/>
              </a:rPr>
              <a:t>θ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Arc 12"/>
          <p:cNvSpPr>
            <a:spLocks noChangeAspect="1"/>
          </p:cNvSpPr>
          <p:nvPr/>
        </p:nvSpPr>
        <p:spPr>
          <a:xfrm rot="19930818">
            <a:off x="3656959" y="2470444"/>
            <a:ext cx="692964" cy="692881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GB">
              <a:ln>
                <a:solidFill>
                  <a:prstClr val="black"/>
                </a:solidFill>
                <a:prstDash val="dash"/>
              </a:ln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31409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de-DE" dirty="0" smtClean="0">
                <a:solidFill>
                  <a:prstClr val="black"/>
                </a:solidFill>
                <a:latin typeface="Calibri"/>
              </a:rPr>
              <a:t>B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139952" y="3429000"/>
            <a:ext cx="180204" cy="180000"/>
            <a:chOff x="2999659" y="2872024"/>
            <a:chExt cx="180204" cy="180000"/>
          </a:xfrm>
        </p:grpSpPr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2999659" y="2872024"/>
              <a:ext cx="180204" cy="180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3059840" y="2924944"/>
              <a:ext cx="72000" cy="720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18" name="Straight Connector 17"/>
          <p:cNvCxnSpPr/>
          <p:nvPr/>
        </p:nvCxnSpPr>
        <p:spPr>
          <a:xfrm flipH="1">
            <a:off x="1331640" y="2132856"/>
            <a:ext cx="144016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H="1" flipV="1">
            <a:off x="4999373" y="2305211"/>
            <a:ext cx="652747" cy="9077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835696" y="3501008"/>
            <a:ext cx="93610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652120" y="1556792"/>
            <a:ext cx="93610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51720" y="3645024"/>
            <a:ext cx="338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L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40152" y="908720"/>
            <a:ext cx="338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L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2771800" y="1844824"/>
            <a:ext cx="648072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2771800" y="1628800"/>
            <a:ext cx="648072" cy="5040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5652120" y="3212976"/>
            <a:ext cx="864096" cy="10801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 flipV="1">
            <a:off x="5652120" y="3212976"/>
            <a:ext cx="1152128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347864" y="1412776"/>
            <a:ext cx="52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err="1" smtClean="0">
                <a:solidFill>
                  <a:prstClr val="black"/>
                </a:solidFill>
                <a:latin typeface="Calibri"/>
              </a:rPr>
              <a:t>Δ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α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GB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72200" y="3717032"/>
            <a:ext cx="52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err="1" smtClean="0">
                <a:solidFill>
                  <a:prstClr val="black"/>
                </a:solidFill>
                <a:latin typeface="Calibri"/>
              </a:rPr>
              <a:t>Δ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α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2</a:t>
            </a:r>
            <a:endParaRPr lang="en-GB" baseline="-25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79" y="5074771"/>
            <a:ext cx="4554509" cy="8066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898" y="5298695"/>
            <a:ext cx="3568700" cy="431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700" y="873938"/>
            <a:ext cx="838200" cy="3937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3020" y="3774544"/>
            <a:ext cx="838200" cy="3937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Forward Tracker Resolution, Multiple Scattering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40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5328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278" y="3573388"/>
            <a:ext cx="2019300" cy="647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888" y="4291228"/>
            <a:ext cx="4997320" cy="95620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446888" y="2996952"/>
            <a:ext cx="672551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85643" y="335699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smtClean="0">
                <a:solidFill>
                  <a:prstClr val="black"/>
                </a:solidFill>
                <a:latin typeface="Calibri"/>
              </a:rPr>
              <a:t>IP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46888" y="2348880"/>
            <a:ext cx="672551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267744" y="2996952"/>
            <a:ext cx="1656184" cy="36004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923928" y="1124744"/>
            <a:ext cx="4824536" cy="185643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298038" y="2060848"/>
            <a:ext cx="5730346" cy="1288758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64088" y="2611850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de-DE" dirty="0" err="1" smtClean="0">
                <a:solidFill>
                  <a:prstClr val="black"/>
                </a:solidFill>
                <a:latin typeface="Calibri"/>
              </a:rPr>
              <a:t>θ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84767" y="1907540"/>
            <a:ext cx="4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de-DE" dirty="0" err="1" smtClean="0">
                <a:solidFill>
                  <a:prstClr val="black"/>
                </a:solidFill>
                <a:latin typeface="Calibri"/>
              </a:rPr>
              <a:t>Δθ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2100" y="5401329"/>
            <a:ext cx="5242148" cy="91792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2539" y="2831852"/>
            <a:ext cx="774700" cy="3302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Forward Tracker Resolution, Measurement of angle 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H="1" flipV="1">
            <a:off x="2298631" y="836712"/>
            <a:ext cx="1" cy="3143789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23528" y="2831852"/>
            <a:ext cx="90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b="1" dirty="0" smtClean="0">
                <a:solidFill>
                  <a:srgbClr val="008000"/>
                </a:solidFill>
                <a:latin typeface="Calibri"/>
              </a:rPr>
              <a:t>Pixel L1</a:t>
            </a:r>
            <a:endParaRPr lang="en-GB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3528" y="2164214"/>
            <a:ext cx="90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b="1" dirty="0" smtClean="0">
                <a:solidFill>
                  <a:srgbClr val="008000"/>
                </a:solidFill>
                <a:latin typeface="Calibri"/>
              </a:rPr>
              <a:t>Pixel L2</a:t>
            </a:r>
            <a:endParaRPr lang="en-GB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22706" y="776941"/>
            <a:ext cx="4147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b="1" dirty="0" smtClean="0">
                <a:solidFill>
                  <a:srgbClr val="000090"/>
                </a:solidFill>
                <a:latin typeface="Calibri"/>
              </a:rPr>
              <a:t>Material budget of first layer dominates !</a:t>
            </a:r>
            <a:endParaRPr lang="en-GB" b="1" dirty="0">
              <a:solidFill>
                <a:srgbClr val="000090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41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8143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735" y="1052736"/>
            <a:ext cx="8640960" cy="9034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35" y="2596021"/>
            <a:ext cx="8604448" cy="8790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79912" y="3717032"/>
            <a:ext cx="2186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 err="1" smtClean="0">
                <a:solidFill>
                  <a:prstClr val="black"/>
                </a:solidFill>
                <a:latin typeface="Calibri"/>
              </a:rPr>
              <a:t>X</a:t>
            </a:r>
            <a:r>
              <a:rPr lang="en-GB" baseline="-25000" dirty="0" err="1" smtClean="0">
                <a:solidFill>
                  <a:prstClr val="black"/>
                </a:solidFill>
                <a:latin typeface="Calibri"/>
              </a:rPr>
              <a:t>f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/X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=0.06</a:t>
            </a:r>
          </a:p>
          <a:p>
            <a:pPr defTabSz="457200"/>
            <a:r>
              <a:rPr lang="en-GB" dirty="0" err="1" smtClean="0">
                <a:solidFill>
                  <a:prstClr val="black"/>
                </a:solidFill>
                <a:latin typeface="Calibri"/>
              </a:rPr>
              <a:t>Int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dirty="0" err="1" smtClean="0">
                <a:solidFill>
                  <a:prstClr val="black"/>
                </a:solidFill>
                <a:latin typeface="Calibri"/>
              </a:rPr>
              <a:t>Bdl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=10 Tm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93516" y="3717032"/>
            <a:ext cx="2186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 err="1" smtClean="0">
                <a:solidFill>
                  <a:prstClr val="black"/>
                </a:solidFill>
                <a:latin typeface="Calibri"/>
              </a:rPr>
              <a:t>σ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=30μm</a:t>
            </a:r>
          </a:p>
          <a:p>
            <a:pPr defTabSz="457200"/>
            <a:r>
              <a:rPr lang="en-GB" dirty="0" err="1" smtClean="0">
                <a:solidFill>
                  <a:prstClr val="black"/>
                </a:solidFill>
                <a:latin typeface="Calibri"/>
              </a:rPr>
              <a:t>Int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dirty="0" err="1" smtClean="0">
                <a:solidFill>
                  <a:prstClr val="black"/>
                </a:solidFill>
                <a:latin typeface="Calibri"/>
              </a:rPr>
              <a:t>Bdl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=10 Tm</a:t>
            </a:r>
          </a:p>
          <a:p>
            <a:pPr defTabSz="457200"/>
            <a:r>
              <a:rPr lang="en-GB" dirty="0" smtClean="0">
                <a:solidFill>
                  <a:prstClr val="black"/>
                </a:solidFill>
                <a:latin typeface="Calibri"/>
              </a:rPr>
              <a:t>L=2m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00192" y="3717032"/>
            <a:ext cx="2186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 err="1" smtClean="0">
                <a:solidFill>
                  <a:prstClr val="black"/>
                </a:solidFill>
                <a:latin typeface="Calibri"/>
              </a:rPr>
              <a:t>X</a:t>
            </a:r>
            <a:r>
              <a:rPr lang="en-GB" baseline="-25000" dirty="0" err="1" smtClean="0">
                <a:solidFill>
                  <a:prstClr val="black"/>
                </a:solidFill>
                <a:latin typeface="Calibri"/>
              </a:rPr>
              <a:t>t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/X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=0.03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69160"/>
            <a:ext cx="9144000" cy="15769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Forward Tracker Resolution 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42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8833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" y="518160"/>
            <a:ext cx="8753765" cy="5963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53000"/>
          </a:blip>
          <a:stretch>
            <a:fillRect/>
          </a:stretch>
        </p:blipFill>
        <p:spPr>
          <a:xfrm>
            <a:off x="3844223" y="980728"/>
            <a:ext cx="4536504" cy="51845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Forward Tracker Resolution 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8150" y="4509120"/>
            <a:ext cx="444224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GB" b="1" dirty="0" smtClean="0">
                <a:solidFill>
                  <a:srgbClr val="FFFF00"/>
                </a:solidFill>
                <a:latin typeface="Calibri"/>
              </a:rPr>
              <a:t>10 000GeV, 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1000GeV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100GeV,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b="1" dirty="0" smtClean="0">
                <a:solidFill>
                  <a:srgbClr val="000090"/>
                </a:solidFill>
                <a:latin typeface="Calibri"/>
              </a:rPr>
              <a:t>10GeV,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 5GeV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6252" y="5157192"/>
            <a:ext cx="434379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GB" sz="1400" b="1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sz="1400" b="1" dirty="0" smtClean="0">
                <a:solidFill>
                  <a:prstClr val="black"/>
                </a:solidFill>
                <a:latin typeface="Calibri"/>
              </a:rPr>
              <a:t>olid lines show the performance of the forward dipole</a:t>
            </a:r>
            <a:endParaRPr lang="en-GB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9539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80"/>
            <a:ext cx="9144000" cy="381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4802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99174"/>
            <a:ext cx="8937589" cy="388843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07504" y="3620401"/>
            <a:ext cx="8064896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23528" y="3573016"/>
            <a:ext cx="8721565" cy="50405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7504" y="3851571"/>
            <a:ext cx="8064896" cy="0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23528" y="2708920"/>
            <a:ext cx="8352928" cy="1368154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1520" y="4653136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600" b="1" dirty="0" smtClean="0">
                <a:solidFill>
                  <a:srgbClr val="000090"/>
                </a:solidFill>
                <a:latin typeface="Calibri"/>
              </a:rPr>
              <a:t>Replacing the dipole by a solenoid that extends the B=6T field up to Z=22m, </a:t>
            </a:r>
          </a:p>
          <a:p>
            <a:pPr defTabSz="457200"/>
            <a:r>
              <a:rPr lang="en-GB" sz="1600" b="1" dirty="0" smtClean="0">
                <a:solidFill>
                  <a:srgbClr val="000090"/>
                </a:solidFill>
                <a:latin typeface="Calibri"/>
              </a:rPr>
              <a:t>we can extend shift the resolution curves by one unit of eta, </a:t>
            </a:r>
          </a:p>
          <a:p>
            <a:pPr defTabSz="457200"/>
            <a:endParaRPr lang="en-GB" sz="1600" b="1" dirty="0" smtClean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GB" sz="1600" b="1" dirty="0" smtClean="0">
                <a:solidFill>
                  <a:srgbClr val="008000"/>
                </a:solidFill>
                <a:latin typeface="Calibri"/>
              </a:rPr>
              <a:t>i.e. flat resolution (10% at </a:t>
            </a:r>
            <a:r>
              <a:rPr lang="en-GB" sz="1600" b="1" dirty="0" err="1" smtClean="0">
                <a:solidFill>
                  <a:srgbClr val="008000"/>
                </a:solidFill>
                <a:latin typeface="Calibri"/>
              </a:rPr>
              <a:t>p</a:t>
            </a:r>
            <a:r>
              <a:rPr lang="en-GB" sz="1600" b="1" baseline="-25000" dirty="0" err="1" smtClean="0">
                <a:solidFill>
                  <a:srgbClr val="008000"/>
                </a:solidFill>
                <a:latin typeface="Calibri"/>
              </a:rPr>
              <a:t>T</a:t>
            </a:r>
            <a:r>
              <a:rPr lang="en-GB" sz="1600" b="1" dirty="0" smtClean="0">
                <a:solidFill>
                  <a:srgbClr val="008000"/>
                </a:solidFill>
                <a:latin typeface="Calibri"/>
              </a:rPr>
              <a:t>=10TeV/c) up to </a:t>
            </a:r>
            <a:r>
              <a:rPr lang="en-GB" sz="1600" b="1" dirty="0" err="1" smtClean="0">
                <a:solidFill>
                  <a:srgbClr val="008000"/>
                </a:solidFill>
                <a:latin typeface="Calibri"/>
              </a:rPr>
              <a:t>η</a:t>
            </a:r>
            <a:r>
              <a:rPr lang="en-GB" sz="1600" b="1" dirty="0" smtClean="0">
                <a:solidFill>
                  <a:srgbClr val="008000"/>
                </a:solidFill>
                <a:latin typeface="Calibri"/>
              </a:rPr>
              <a:t> =3 and ¼ of the resolution at </a:t>
            </a:r>
            <a:r>
              <a:rPr lang="en-GB" sz="1600" b="1" dirty="0" err="1">
                <a:solidFill>
                  <a:srgbClr val="008000"/>
                </a:solidFill>
                <a:latin typeface="Calibri"/>
              </a:rPr>
              <a:t>η</a:t>
            </a:r>
            <a:r>
              <a:rPr lang="en-GB" sz="1600" b="1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en-GB" sz="1600" b="1" dirty="0">
                <a:solidFill>
                  <a:srgbClr val="008000"/>
                </a:solidFill>
                <a:latin typeface="Calibri"/>
              </a:rPr>
              <a:t>=</a:t>
            </a:r>
            <a:r>
              <a:rPr lang="en-GB" sz="1600" b="1" dirty="0" smtClean="0">
                <a:solidFill>
                  <a:srgbClr val="008000"/>
                </a:solidFill>
                <a:latin typeface="Calibri"/>
              </a:rPr>
              <a:t>3.5 </a:t>
            </a:r>
          </a:p>
          <a:p>
            <a:pPr defTabSz="457200"/>
            <a:endParaRPr lang="en-GB" sz="1600" b="1" dirty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en-GB" sz="1600" b="1" dirty="0" smtClean="0">
                <a:solidFill>
                  <a:srgbClr val="000090"/>
                </a:solidFill>
                <a:latin typeface="Calibri"/>
              </a:rPr>
              <a:t>This competed with our present performance </a:t>
            </a:r>
            <a:r>
              <a:rPr lang="en-GB" sz="1600" b="1" dirty="0" err="1" smtClean="0">
                <a:solidFill>
                  <a:srgbClr val="000090"/>
                </a:solidFill>
                <a:latin typeface="Calibri"/>
              </a:rPr>
              <a:t>parametrization</a:t>
            </a:r>
            <a:r>
              <a:rPr lang="en-GB" sz="1600" b="1" dirty="0" smtClean="0">
                <a:solidFill>
                  <a:srgbClr val="000090"/>
                </a:solidFill>
                <a:latin typeface="Calibri"/>
              </a:rPr>
              <a:t> of the Dipole up to η≈4.5   </a:t>
            </a:r>
            <a:endParaRPr lang="en-GB" sz="1600" b="1" dirty="0">
              <a:solidFill>
                <a:srgbClr val="000090"/>
              </a:solidFill>
              <a:latin typeface="Calibri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23528" y="1772816"/>
            <a:ext cx="8352928" cy="230425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23528" y="3212976"/>
            <a:ext cx="8721565" cy="85380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Solenoid Field extended to Z=22m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31083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" y="518160"/>
            <a:ext cx="8753765" cy="5963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53000"/>
          </a:blip>
          <a:stretch>
            <a:fillRect/>
          </a:stretch>
        </p:blipFill>
        <p:spPr>
          <a:xfrm>
            <a:off x="3844223" y="980728"/>
            <a:ext cx="4536504" cy="51845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Forward Tracker Resolution 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8150" y="4509120"/>
            <a:ext cx="444224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GB" b="1" dirty="0" smtClean="0">
                <a:solidFill>
                  <a:srgbClr val="FFFF00"/>
                </a:solidFill>
                <a:latin typeface="Calibri"/>
              </a:rPr>
              <a:t>10 000GeV, 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1000GeV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100GeV,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b="1" dirty="0" smtClean="0">
                <a:solidFill>
                  <a:srgbClr val="000090"/>
                </a:solidFill>
                <a:latin typeface="Calibri"/>
              </a:rPr>
              <a:t>10GeV,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 5GeV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995936" y="242088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572000" y="1124744"/>
            <a:ext cx="2016224" cy="12961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971600" y="2420888"/>
            <a:ext cx="2376264" cy="14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375606" y="1988840"/>
            <a:ext cx="620330" cy="432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971600" y="3284984"/>
            <a:ext cx="2376264" cy="14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375606" y="2852935"/>
            <a:ext cx="620330" cy="432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995936" y="3284984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572000" y="1916832"/>
            <a:ext cx="2088232" cy="13537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002341" y="1988840"/>
            <a:ext cx="0" cy="432048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002341" y="2838572"/>
            <a:ext cx="0" cy="432048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92853" y="6297414"/>
            <a:ext cx="581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smtClean="0">
                <a:solidFill>
                  <a:prstClr val="black"/>
                </a:solidFill>
                <a:latin typeface="Calibri"/>
                <a:sym typeface="Wingdings"/>
              </a:rPr>
              <a:t>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Interesting ! </a:t>
            </a:r>
            <a:r>
              <a:rPr lang="en-GB" dirty="0" err="1" smtClean="0">
                <a:solidFill>
                  <a:prstClr val="black"/>
                </a:solidFill>
                <a:latin typeface="Calibri"/>
              </a:rPr>
              <a:t>Parametrized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 simulations will give indications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661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83" y="285293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err="1" smtClean="0">
                <a:solidFill>
                  <a:srgbClr val="FF0000"/>
                </a:solidFill>
              </a:rPr>
              <a:t>Muon</a:t>
            </a:r>
            <a:r>
              <a:rPr lang="en-GB" sz="4000" b="1" dirty="0" smtClean="0">
                <a:solidFill>
                  <a:srgbClr val="FF0000"/>
                </a:solidFill>
              </a:rPr>
              <a:t> System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47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335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989579" y="0"/>
            <a:ext cx="7190933" cy="6858000"/>
            <a:chOff x="1989579" y="0"/>
            <a:chExt cx="7190933" cy="6858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89579" y="0"/>
              <a:ext cx="6822328" cy="68580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821703" y="1916832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00"/>
                  </a:solidFill>
                </a:rPr>
                <a:t>7 </a:t>
              </a:r>
              <a:r>
                <a:rPr lang="en-GB" b="1" dirty="0" err="1" smtClean="0">
                  <a:solidFill>
                    <a:srgbClr val="FFFF00"/>
                  </a:solidFill>
                </a:rPr>
                <a:t>GeV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206079" y="548680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0090"/>
                  </a:solidFill>
                </a:rPr>
                <a:t>9 </a:t>
              </a:r>
              <a:r>
                <a:rPr lang="en-GB" b="1" dirty="0" err="1" smtClean="0">
                  <a:solidFill>
                    <a:srgbClr val="000090"/>
                  </a:solidFill>
                </a:rPr>
                <a:t>GeV</a:t>
              </a:r>
              <a:endParaRPr lang="en-GB" b="1" dirty="0">
                <a:solidFill>
                  <a:srgbClr val="00009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269782" y="1929001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660066"/>
                  </a:solidFill>
                </a:rPr>
                <a:t>20 </a:t>
              </a:r>
              <a:r>
                <a:rPr lang="en-GB" b="1" dirty="0" err="1" smtClean="0">
                  <a:solidFill>
                    <a:srgbClr val="660066"/>
                  </a:solidFill>
                </a:rPr>
                <a:t>GeV</a:t>
              </a:r>
              <a:endParaRPr lang="en-GB" b="1" dirty="0">
                <a:solidFill>
                  <a:srgbClr val="660066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291854" y="278092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bg2">
                      <a:lumMod val="50000"/>
                    </a:schemeClr>
                  </a:solidFill>
                </a:rPr>
                <a:t>50 </a:t>
              </a:r>
              <a:r>
                <a:rPr lang="en-GB" b="1" dirty="0" err="1" smtClean="0">
                  <a:solidFill>
                    <a:schemeClr val="bg2">
                      <a:lumMod val="50000"/>
                    </a:schemeClr>
                  </a:solidFill>
                </a:rPr>
                <a:t>GeV</a:t>
              </a:r>
              <a:endParaRPr lang="en-GB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187933" y="306896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8000"/>
                  </a:solidFill>
                </a:rPr>
                <a:t>100 </a:t>
              </a:r>
              <a:r>
                <a:rPr lang="en-GB" b="1" dirty="0" err="1" smtClean="0">
                  <a:solidFill>
                    <a:srgbClr val="008000"/>
                  </a:solidFill>
                </a:rPr>
                <a:t>GeV</a:t>
              </a:r>
              <a:endParaRPr lang="en-GB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07504" y="332656"/>
            <a:ext cx="2232248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At B</a:t>
            </a:r>
            <a:r>
              <a:rPr lang="en-GB" sz="1400" b="1" baseline="-25000" dirty="0" smtClean="0">
                <a:solidFill>
                  <a:srgbClr val="FF0000"/>
                </a:solidFill>
              </a:rPr>
              <a:t>0</a:t>
            </a:r>
            <a:r>
              <a:rPr lang="en-GB" sz="1400" b="1" dirty="0" smtClean="0">
                <a:solidFill>
                  <a:srgbClr val="FF0000"/>
                </a:solidFill>
              </a:rPr>
              <a:t>=6T and R</a:t>
            </a:r>
            <a:r>
              <a:rPr lang="en-GB" sz="1400" b="1" baseline="-25000" dirty="0" smtClean="0">
                <a:solidFill>
                  <a:srgbClr val="FF0000"/>
                </a:solidFill>
              </a:rPr>
              <a:t>0</a:t>
            </a:r>
            <a:r>
              <a:rPr lang="en-GB" sz="1400" b="1" dirty="0" smtClean="0">
                <a:solidFill>
                  <a:srgbClr val="FF0000"/>
                </a:solidFill>
              </a:rPr>
              <a:t>=6m, </a:t>
            </a:r>
          </a:p>
          <a:p>
            <a:r>
              <a:rPr lang="en-GB" sz="1400" b="1" dirty="0" err="1" smtClean="0">
                <a:solidFill>
                  <a:srgbClr val="FF0000"/>
                </a:solidFill>
              </a:rPr>
              <a:t>Muons</a:t>
            </a:r>
            <a:r>
              <a:rPr lang="en-GB" sz="1400" b="1" dirty="0" smtClean="0">
                <a:solidFill>
                  <a:srgbClr val="FF0000"/>
                </a:solidFill>
              </a:rPr>
              <a:t> below 7GeV do not enter the </a:t>
            </a:r>
            <a:r>
              <a:rPr lang="en-GB" sz="1400" b="1" dirty="0" err="1" smtClean="0">
                <a:solidFill>
                  <a:srgbClr val="FF0000"/>
                </a:solidFill>
              </a:rPr>
              <a:t>muon</a:t>
            </a:r>
            <a:r>
              <a:rPr lang="en-GB" sz="1400" b="1" dirty="0" smtClean="0">
                <a:solidFill>
                  <a:srgbClr val="FF0000"/>
                </a:solidFill>
              </a:rPr>
              <a:t> system.</a:t>
            </a:r>
          </a:p>
          <a:p>
            <a:endParaRPr lang="en-GB" sz="1400" b="1" dirty="0" smtClean="0"/>
          </a:p>
          <a:p>
            <a:r>
              <a:rPr lang="en-GB" sz="1400" b="1" dirty="0" smtClean="0">
                <a:solidFill>
                  <a:srgbClr val="000090"/>
                </a:solidFill>
              </a:rPr>
              <a:t>No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Trigger below 7GeV.</a:t>
            </a:r>
          </a:p>
          <a:p>
            <a:endParaRPr lang="en-GB" sz="1400" b="1" dirty="0"/>
          </a:p>
          <a:p>
            <a:r>
              <a:rPr lang="en-GB" sz="1400" b="1" dirty="0" smtClean="0">
                <a:solidFill>
                  <a:srgbClr val="008000"/>
                </a:solidFill>
              </a:rPr>
              <a:t>Possibly </a:t>
            </a:r>
            <a:r>
              <a:rPr lang="en-GB" sz="1400" b="1" dirty="0" err="1" smtClean="0">
                <a:solidFill>
                  <a:srgbClr val="008000"/>
                </a:solidFill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</a:rPr>
              <a:t> ID with HCAL.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48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35896" y="422108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Solenoid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5776" y="249289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Outer twin solenoid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515719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FFFF"/>
                </a:solidFill>
              </a:rPr>
              <a:t>Muon</a:t>
            </a:r>
            <a:r>
              <a:rPr lang="en-US" sz="1200" dirty="0" smtClean="0">
                <a:solidFill>
                  <a:srgbClr val="FFFFFF"/>
                </a:solidFill>
              </a:rPr>
              <a:t> system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67944" y="371703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HCAL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2040" y="400506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E</a:t>
            </a:r>
            <a:r>
              <a:rPr lang="en-US" sz="1200" dirty="0" smtClean="0">
                <a:solidFill>
                  <a:srgbClr val="FFFFFF"/>
                </a:solidFill>
              </a:rPr>
              <a:t>CAL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6016" y="3573016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Tracker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16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800" y="786333"/>
            <a:ext cx="4752528" cy="47773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2447" y="1484784"/>
            <a:ext cx="3251427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1)  The inner tracker </a:t>
            </a:r>
          </a:p>
          <a:p>
            <a:pPr marL="285750" indent="-285750">
              <a:buFont typeface="Wingdings" charset="0"/>
              <a:buChar char="à"/>
            </a:pP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resolution plots from before</a:t>
            </a:r>
          </a:p>
          <a:p>
            <a:pPr marL="285750" indent="-285750">
              <a:buFont typeface="Wingdings" charset="0"/>
              <a:buChar char="à"/>
            </a:pPr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pPr lvl="0"/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2) </a:t>
            </a:r>
            <a:r>
              <a:rPr lang="en-GB" sz="1400" b="1" dirty="0">
                <a:solidFill>
                  <a:srgbClr val="008000"/>
                </a:solidFill>
                <a:sym typeface="Wingdings"/>
              </a:rPr>
              <a:t>A ‘standalone’ </a:t>
            </a:r>
            <a:r>
              <a:rPr lang="en-GB" sz="1400" b="1" dirty="0" err="1">
                <a:solidFill>
                  <a:srgbClr val="008000"/>
                </a:solidFill>
                <a:sym typeface="Wingdings"/>
              </a:rPr>
              <a:t>sagitta</a:t>
            </a:r>
            <a:r>
              <a:rPr lang="en-GB" sz="1400" b="1" dirty="0">
                <a:solidFill>
                  <a:srgbClr val="008000"/>
                </a:solidFill>
                <a:sym typeface="Wingdings"/>
              </a:rPr>
              <a:t> measurement in the </a:t>
            </a:r>
            <a:r>
              <a:rPr lang="en-GB" sz="1400" b="1" dirty="0" err="1">
                <a:solidFill>
                  <a:srgbClr val="008000"/>
                </a:solidFill>
                <a:sym typeface="Wingdings"/>
              </a:rPr>
              <a:t>muon</a:t>
            </a:r>
            <a:r>
              <a:rPr lang="en-GB" sz="1400" b="1" dirty="0">
                <a:solidFill>
                  <a:srgbClr val="008000"/>
                </a:solidFill>
                <a:sym typeface="Wingdings"/>
              </a:rPr>
              <a:t> system (no iron  precise !)</a:t>
            </a:r>
            <a:endParaRPr lang="en-GB" sz="1400" b="1" dirty="0">
              <a:solidFill>
                <a:srgbClr val="008000"/>
              </a:solidFill>
            </a:endParaRPr>
          </a:p>
          <a:p>
            <a:endParaRPr lang="en-GB" sz="1400" b="1" dirty="0" smtClean="0"/>
          </a:p>
          <a:p>
            <a:r>
              <a:rPr lang="en-GB" sz="1400" b="1" dirty="0">
                <a:solidFill>
                  <a:srgbClr val="000090"/>
                </a:solidFill>
              </a:rPr>
              <a:t>3</a:t>
            </a:r>
            <a:r>
              <a:rPr lang="en-GB" sz="1400" b="1" dirty="0" smtClean="0">
                <a:solidFill>
                  <a:srgbClr val="000090"/>
                </a:solidFill>
              </a:rPr>
              <a:t>) The track angle at the entrance of the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system 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GB" sz="1400" b="1" dirty="0" smtClean="0">
                <a:solidFill>
                  <a:srgbClr val="000090"/>
                </a:solidFill>
              </a:rPr>
              <a:t> Trigger</a:t>
            </a:r>
            <a:endParaRPr lang="en-GB" sz="1400" b="1" dirty="0" smtClean="0">
              <a:solidFill>
                <a:srgbClr val="000090"/>
              </a:solidFill>
              <a:sym typeface="Wingdings"/>
            </a:endParaRPr>
          </a:p>
          <a:p>
            <a:endParaRPr lang="en-GB" sz="1400" b="1" dirty="0"/>
          </a:p>
          <a:p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4) The combined fit of inner tracker and outer layers of the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system.</a:t>
            </a:r>
            <a:endParaRPr lang="en-GB" sz="1400" b="1" dirty="0">
              <a:solidFill>
                <a:srgbClr val="008000"/>
              </a:solidFill>
            </a:endParaRPr>
          </a:p>
          <a:p>
            <a:endParaRPr lang="en-GB" sz="1400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solidFill>
                  <a:srgbClr val="FF0000"/>
                </a:solidFill>
              </a:rPr>
              <a:t>Muon</a:t>
            </a:r>
            <a:r>
              <a:rPr lang="en-GB" sz="3200" b="1" dirty="0" smtClean="0">
                <a:solidFill>
                  <a:srgbClr val="FF0000"/>
                </a:solidFill>
              </a:rPr>
              <a:t> Momentum Can </a:t>
            </a:r>
            <a:r>
              <a:rPr lang="en-GB" sz="3200" b="1" dirty="0">
                <a:solidFill>
                  <a:srgbClr val="FF0000"/>
                </a:solidFill>
              </a:rPr>
              <a:t>B</a:t>
            </a:r>
            <a:r>
              <a:rPr lang="en-GB" sz="3200" b="1" dirty="0" smtClean="0">
                <a:solidFill>
                  <a:srgbClr val="FF0000"/>
                </a:solidFill>
              </a:rPr>
              <a:t>e </a:t>
            </a:r>
            <a:r>
              <a:rPr lang="en-GB" sz="3200" b="1" dirty="0">
                <a:solidFill>
                  <a:srgbClr val="FF0000"/>
                </a:solidFill>
              </a:rPr>
              <a:t>M</a:t>
            </a:r>
            <a:r>
              <a:rPr lang="en-GB" sz="3200" b="1" dirty="0" smtClean="0">
                <a:solidFill>
                  <a:srgbClr val="FF0000"/>
                </a:solidFill>
              </a:rPr>
              <a:t>easured by…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1102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16607"/>
            <a:ext cx="3600400" cy="4616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100 km layout for FCC-</a:t>
            </a:r>
            <a:r>
              <a:rPr lang="en-GB" sz="2000" dirty="0" err="1" smtClean="0"/>
              <a:t>hh</a:t>
            </a:r>
            <a:r>
              <a:rPr lang="en-GB" sz="2000" dirty="0" smtClean="0"/>
              <a:t> </a:t>
            </a:r>
          </a:p>
          <a:p>
            <a:r>
              <a:rPr lang="en-GB" sz="2000" dirty="0" smtClean="0"/>
              <a:t>(different sizes under investigation)</a:t>
            </a:r>
          </a:p>
          <a:p>
            <a:endParaRPr lang="en-GB" b="1" dirty="0" smtClean="0"/>
          </a:p>
          <a:p>
            <a:pPr marL="342900" indent="-342900">
              <a:buFont typeface="Symbol" charset="0"/>
              <a:buChar char=""/>
            </a:pPr>
            <a:r>
              <a:rPr lang="en-US" b="1" dirty="0"/>
              <a:t>Two high-luminosity experiments (A and G)</a:t>
            </a:r>
          </a:p>
          <a:p>
            <a:pPr marL="342900" indent="-342900">
              <a:buFont typeface="Symbol" charset="0"/>
              <a:buChar char=""/>
            </a:pPr>
            <a:endParaRPr lang="en-US" b="1" dirty="0"/>
          </a:p>
          <a:p>
            <a:pPr marL="342900" indent="-342900">
              <a:buFont typeface="Symbol" charset="0"/>
              <a:buChar char=""/>
            </a:pPr>
            <a:r>
              <a:rPr lang="en-US" b="1" dirty="0"/>
              <a:t>Two other experiments </a:t>
            </a:r>
            <a:r>
              <a:rPr lang="en-US" b="1" dirty="0" smtClean="0"/>
              <a:t>      (F </a:t>
            </a:r>
            <a:r>
              <a:rPr lang="en-US" b="1" dirty="0"/>
              <a:t>and H</a:t>
            </a:r>
            <a:r>
              <a:rPr lang="en-US" b="1" dirty="0" smtClean="0"/>
              <a:t>) grouped with main experiment in G</a:t>
            </a:r>
            <a:endParaRPr lang="en-US" b="1" dirty="0"/>
          </a:p>
          <a:p>
            <a:pPr marL="342900" indent="-342900">
              <a:buFont typeface="Symbol" charset="0"/>
              <a:buChar char=""/>
            </a:pPr>
            <a:endParaRPr lang="en-US" b="1" dirty="0"/>
          </a:p>
          <a:p>
            <a:pPr marL="342900" indent="-342900">
              <a:buFont typeface="Symbol" charset="0"/>
              <a:buChar char=""/>
            </a:pPr>
            <a:r>
              <a:rPr lang="en-US" b="1" dirty="0"/>
              <a:t>Two collimation lines</a:t>
            </a:r>
          </a:p>
          <a:p>
            <a:pPr marL="342900" indent="-342900">
              <a:buFont typeface="Symbol" charset="0"/>
              <a:buChar char=""/>
            </a:pPr>
            <a:endParaRPr lang="en-US" b="1" dirty="0"/>
          </a:p>
          <a:p>
            <a:pPr marL="342900" indent="-342900">
              <a:buFont typeface="Symbol" charset="0"/>
              <a:buChar char=""/>
            </a:pPr>
            <a:r>
              <a:rPr lang="en-US" b="1" dirty="0"/>
              <a:t>Two injection and two extraction lines</a:t>
            </a:r>
          </a:p>
          <a:p>
            <a:endParaRPr lang="en-GB" b="1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3059" y="3336"/>
            <a:ext cx="9147059" cy="899034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FCC-</a:t>
            </a:r>
            <a:r>
              <a:rPr lang="en-US" sz="3200" dirty="0" err="1" smtClean="0"/>
              <a:t>hh</a:t>
            </a:r>
            <a:r>
              <a:rPr lang="en-US" sz="3200" dirty="0" smtClean="0"/>
              <a:t> Preliminary </a:t>
            </a:r>
            <a:r>
              <a:rPr lang="en-US" sz="3200" dirty="0"/>
              <a:t>L</a:t>
            </a:r>
            <a:r>
              <a:rPr lang="en-US" sz="3200" dirty="0" smtClean="0"/>
              <a:t>ayout      </a:t>
            </a:r>
            <a:endParaRPr lang="en-US" sz="3200" dirty="0"/>
          </a:p>
        </p:txBody>
      </p:sp>
      <p:pic>
        <p:nvPicPr>
          <p:cNvPr id="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CC_layout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700" y="907141"/>
            <a:ext cx="5051663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57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533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CMS </a:t>
            </a:r>
            <a:r>
              <a:rPr lang="en-GB" sz="2400" b="1" dirty="0" err="1">
                <a:solidFill>
                  <a:srgbClr val="FF0000"/>
                </a:solidFill>
                <a:latin typeface="Calibri"/>
              </a:rPr>
              <a:t>M</a:t>
            </a:r>
            <a:r>
              <a:rPr lang="en-GB" sz="2400" b="1" dirty="0" err="1" smtClean="0">
                <a:solidFill>
                  <a:srgbClr val="FF0000"/>
                </a:solidFill>
                <a:latin typeface="Calibri"/>
              </a:rPr>
              <a:t>uon</a:t>
            </a:r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 Performance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331640" y="548680"/>
            <a:ext cx="6390460" cy="4511800"/>
            <a:chOff x="1104422" y="1124744"/>
            <a:chExt cx="6390460" cy="45118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422" y="1124744"/>
              <a:ext cx="6390460" cy="4511800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1824502" y="3501008"/>
              <a:ext cx="5184576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579337" y="1484784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553360" y="3347119"/>
              <a:ext cx="3431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5%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88363" y="3068960"/>
              <a:ext cx="4081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10%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843687" y="3195214"/>
              <a:ext cx="5165391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932023" y="2889431"/>
              <a:ext cx="5077055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896510" y="2708920"/>
              <a:ext cx="5184576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488363" y="2750731"/>
              <a:ext cx="4081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prstClr val="black"/>
                  </a:solidFill>
                  <a:latin typeface="Calibri"/>
                </a:rPr>
                <a:t>2</a:t>
              </a:r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0%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88363" y="2570220"/>
              <a:ext cx="4081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30%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1896510" y="2570220"/>
              <a:ext cx="5184576" cy="16581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896510" y="2492896"/>
              <a:ext cx="5184576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903809" y="2406290"/>
              <a:ext cx="5033261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04231" y="1498400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942033" y="1476400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028536" y="1520297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099562" y="1484784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512321" y="1476400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778456" y="1484784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323528" y="5157192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</a:rPr>
              <a:t>=1TeV/c,  0&lt;eta &lt; 0.8:</a:t>
            </a:r>
            <a:r>
              <a:rPr lang="en-GB" sz="1200" dirty="0" smtClean="0"/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20% </a:t>
            </a:r>
            <a:r>
              <a:rPr lang="en-GB" sz="1200" b="1" dirty="0" err="1" smtClean="0">
                <a:solidFill>
                  <a:srgbClr val="008000"/>
                </a:solidFill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</a:rPr>
              <a:t> standalone (angle)		10% inner tracker only	</a:t>
            </a:r>
          </a:p>
          <a:p>
            <a:r>
              <a:rPr lang="en-GB" sz="1200" b="1" dirty="0">
                <a:solidFill>
                  <a:srgbClr val="008000"/>
                </a:solidFill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	5% combined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13255" y="5157192"/>
            <a:ext cx="3947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</a:rPr>
              <a:t>=1TeV/c,  eta 0&lt;eta&lt;2.4:  </a:t>
            </a:r>
            <a:r>
              <a:rPr lang="en-GB" sz="1200" dirty="0" smtClean="0"/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40% </a:t>
            </a:r>
            <a:r>
              <a:rPr lang="en-GB" sz="1200" b="1" dirty="0" err="1" smtClean="0">
                <a:solidFill>
                  <a:srgbClr val="008000"/>
                </a:solidFill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</a:rPr>
              <a:t> standalone (angle)		20% inner tracker only	</a:t>
            </a:r>
          </a:p>
          <a:p>
            <a:r>
              <a:rPr lang="en-GB" sz="1200" b="1" dirty="0">
                <a:solidFill>
                  <a:srgbClr val="008000"/>
                </a:solidFill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	10% combined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8867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052736"/>
            <a:ext cx="4536504" cy="43708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5115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solidFill>
                  <a:srgbClr val="FF0000"/>
                </a:solidFill>
              </a:rPr>
              <a:t>Sagitta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FF0000"/>
                </a:solidFill>
              </a:rPr>
              <a:t>M</a:t>
            </a:r>
            <a:r>
              <a:rPr lang="en-GB" sz="3200" b="1" dirty="0" smtClean="0">
                <a:solidFill>
                  <a:srgbClr val="FF0000"/>
                </a:solidFill>
              </a:rPr>
              <a:t>easurement in the </a:t>
            </a:r>
            <a:r>
              <a:rPr lang="en-GB" sz="3200" b="1" dirty="0" err="1">
                <a:solidFill>
                  <a:srgbClr val="FF0000"/>
                </a:solidFill>
              </a:rPr>
              <a:t>M</a:t>
            </a:r>
            <a:r>
              <a:rPr lang="en-GB" sz="3200" b="1" dirty="0" err="1" smtClean="0">
                <a:solidFill>
                  <a:srgbClr val="FF0000"/>
                </a:solidFill>
              </a:rPr>
              <a:t>uon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FF0000"/>
                </a:solidFill>
              </a:rPr>
              <a:t>S</a:t>
            </a:r>
            <a:r>
              <a:rPr lang="en-GB" sz="3200" b="1" dirty="0" smtClean="0">
                <a:solidFill>
                  <a:srgbClr val="FF0000"/>
                </a:solidFill>
              </a:rPr>
              <a:t>ystem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3378" y="1370835"/>
            <a:ext cx="3600400" cy="5047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The return field is 2.45T</a:t>
            </a:r>
          </a:p>
          <a:p>
            <a:endParaRPr lang="en-GB" sz="1400" b="1" dirty="0" smtClean="0">
              <a:solidFill>
                <a:srgbClr val="000090"/>
              </a:solidFill>
            </a:endParaRPr>
          </a:p>
          <a:p>
            <a:r>
              <a:rPr lang="en-GB" sz="1400" b="1" dirty="0" smtClean="0">
                <a:solidFill>
                  <a:srgbClr val="008000"/>
                </a:solidFill>
              </a:rPr>
              <a:t>Measuring over the 5m lever arm with stations of sig=50µm resolution we have </a:t>
            </a:r>
          </a:p>
          <a:p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 err="1" smtClean="0">
                <a:solidFill>
                  <a:srgbClr val="000090"/>
                </a:solidFill>
              </a:rPr>
              <a:t>dp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/</a:t>
            </a:r>
            <a:r>
              <a:rPr lang="en-GB" sz="1400" b="1" dirty="0" err="1" smtClean="0">
                <a:solidFill>
                  <a:srgbClr val="000090"/>
                </a:solidFill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= sig*</a:t>
            </a:r>
            <a:r>
              <a:rPr lang="en-GB" sz="1400" b="1" dirty="0" err="1" smtClean="0">
                <a:solidFill>
                  <a:srgbClr val="000090"/>
                </a:solidFill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/(0.3*B*L</a:t>
            </a:r>
            <a:r>
              <a:rPr lang="en-GB" sz="1400" b="1" baseline="30000" dirty="0" smtClean="0">
                <a:solidFill>
                  <a:srgbClr val="000090"/>
                </a:solidFill>
              </a:rPr>
              <a:t>2</a:t>
            </a:r>
            <a:r>
              <a:rPr lang="en-GB" sz="1400" b="1" dirty="0" smtClean="0">
                <a:solidFill>
                  <a:srgbClr val="000090"/>
                </a:solidFill>
              </a:rPr>
              <a:t>)*8 </a:t>
            </a:r>
          </a:p>
          <a:p>
            <a:r>
              <a:rPr lang="en-GB" sz="1400" b="1" dirty="0" smtClean="0">
                <a:solidFill>
                  <a:srgbClr val="000090"/>
                </a:solidFill>
              </a:rPr>
              <a:t>= 20% @ 10TeV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>
                <a:solidFill>
                  <a:srgbClr val="008000"/>
                </a:solidFill>
                <a:sym typeface="Wingdings"/>
              </a:rPr>
              <a:t>w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ith possibly excellent performance at low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due to the absence of iron (vs. CMS) .</a:t>
            </a:r>
          </a:p>
          <a:p>
            <a:endParaRPr lang="en-GB" sz="1400" b="1" dirty="0">
              <a:solidFill>
                <a:srgbClr val="008000"/>
              </a:solidFill>
              <a:sym typeface="Wingdings"/>
            </a:endParaRPr>
          </a:p>
          <a:p>
            <a:r>
              <a:rPr lang="en-GB" sz="1400" b="1" dirty="0">
                <a:solidFill>
                  <a:srgbClr val="000090"/>
                </a:solidFill>
                <a:sym typeface="Wingdings"/>
              </a:rPr>
              <a:t>b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ut very hard to beat the angular measurement and the inner tracker </a:t>
            </a: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(10% at 10TeV) 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Surface </a:t>
            </a:r>
            <a:r>
              <a:rPr lang="en-GB" sz="1400" b="1" dirty="0">
                <a:solidFill>
                  <a:srgbClr val="000090"/>
                </a:solidFill>
                <a:sym typeface="Wingdings"/>
              </a:rPr>
              <a:t>&gt;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 5000 m</a:t>
            </a:r>
            <a:r>
              <a:rPr lang="en-GB" sz="1400" b="1" baseline="30000" dirty="0" smtClean="0">
                <a:solidFill>
                  <a:srgbClr val="000090"/>
                </a:solidFill>
                <a:sym typeface="Wingdings"/>
              </a:rPr>
              <a:t>2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CMS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sagitta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measurement in the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system is limited to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dp</a:t>
            </a:r>
            <a:r>
              <a:rPr lang="en-GB" sz="1400" b="1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/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GB" sz="1400" b="1" dirty="0">
                <a:solidFill>
                  <a:srgbClr val="008000"/>
                </a:solidFill>
              </a:rPr>
              <a:t>= 20% </a:t>
            </a:r>
            <a:r>
              <a:rPr lang="en-GB" sz="1400" b="1" dirty="0" smtClean="0">
                <a:solidFill>
                  <a:srgbClr val="008000"/>
                </a:solidFill>
              </a:rPr>
              <a:t>due to multiple scattering alone.</a:t>
            </a:r>
            <a:endParaRPr lang="en-GB" sz="1400" b="1" dirty="0" smtClean="0">
              <a:solidFill>
                <a:srgbClr val="00800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5220072" y="2273005"/>
            <a:ext cx="2088212" cy="20882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4905397" y="1931662"/>
            <a:ext cx="2745185" cy="27452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581344" y="1616053"/>
            <a:ext cx="3384345" cy="3384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9410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83568" y="404664"/>
            <a:ext cx="7634060" cy="3816424"/>
            <a:chOff x="1259633" y="513839"/>
            <a:chExt cx="6627079" cy="331236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3" y="513839"/>
              <a:ext cx="6627079" cy="2883204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2769235" y="2949697"/>
              <a:ext cx="792088" cy="876510"/>
              <a:chOff x="2769235" y="2949697"/>
              <a:chExt cx="792088" cy="876510"/>
            </a:xfrm>
          </p:grpSpPr>
          <p:sp>
            <p:nvSpPr>
              <p:cNvPr id="14" name="Trapezoid 13"/>
              <p:cNvSpPr/>
              <p:nvPr/>
            </p:nvSpPr>
            <p:spPr>
              <a:xfrm rot="16200000">
                <a:off x="2771800" y="3182867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769235" y="3250143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cxnSp>
        <p:nvCxnSpPr>
          <p:cNvPr id="17" name="Straight Connector 16"/>
          <p:cNvCxnSpPr/>
          <p:nvPr/>
        </p:nvCxnSpPr>
        <p:spPr>
          <a:xfrm flipV="1">
            <a:off x="1306575" y="2330940"/>
            <a:ext cx="864096" cy="853316"/>
          </a:xfrm>
          <a:prstGeom prst="line">
            <a:avLst/>
          </a:prstGeom>
          <a:ln w="57150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259632" y="3059376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14800" y="2474020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46848" y="1979256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15816" y="1393900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4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877714" y="611104"/>
            <a:ext cx="3046214" cy="293790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3646542"/>
            <a:ext cx="4680520" cy="280679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3690398"/>
            <a:ext cx="4743015" cy="272161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240489" y="4005064"/>
            <a:ext cx="1310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GB" sz="2400" b="1" dirty="0" smtClean="0">
                <a:solidFill>
                  <a:srgbClr val="000090"/>
                </a:solidFill>
                <a:latin typeface="Calibri"/>
              </a:rPr>
              <a:t>10 </a:t>
            </a:r>
            <a:r>
              <a:rPr lang="en-GB" sz="2400" b="1" dirty="0" err="1" smtClean="0">
                <a:solidFill>
                  <a:srgbClr val="000090"/>
                </a:solidFill>
                <a:latin typeface="Calibri"/>
              </a:rPr>
              <a:t>TeV</a:t>
            </a:r>
            <a:r>
              <a:rPr lang="en-GB" sz="2400" b="1" dirty="0" smtClean="0">
                <a:solidFill>
                  <a:srgbClr val="000090"/>
                </a:solidFill>
                <a:latin typeface="Calibri"/>
              </a:rPr>
              <a:t>/s</a:t>
            </a:r>
            <a:endParaRPr lang="en-GB" sz="2400" b="1" dirty="0">
              <a:solidFill>
                <a:srgbClr val="000090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3498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800" b="1" dirty="0" smtClean="0">
                <a:solidFill>
                  <a:srgbClr val="FF0000"/>
                </a:solidFill>
                <a:latin typeface="Calibri"/>
              </a:rPr>
              <a:t>Radiation Length and Angular </a:t>
            </a:r>
            <a:r>
              <a:rPr lang="en-GB" sz="2800" b="1" dirty="0">
                <a:solidFill>
                  <a:srgbClr val="FF0000"/>
                </a:solidFill>
                <a:latin typeface="Calibri"/>
              </a:rPr>
              <a:t>D</a:t>
            </a:r>
            <a:r>
              <a:rPr lang="en-GB" sz="2800" b="1" dirty="0" smtClean="0">
                <a:solidFill>
                  <a:srgbClr val="FF0000"/>
                </a:solidFill>
                <a:latin typeface="Calibri"/>
              </a:rPr>
              <a:t>eflection (</a:t>
            </a:r>
            <a:r>
              <a:rPr lang="en-GB" sz="2800" b="1" dirty="0" err="1" smtClean="0">
                <a:solidFill>
                  <a:srgbClr val="FF0000"/>
                </a:solidFill>
                <a:latin typeface="Calibri"/>
              </a:rPr>
              <a:t>Mult</a:t>
            </a:r>
            <a:r>
              <a:rPr lang="en-GB" sz="2800" b="1" dirty="0" smtClean="0">
                <a:solidFill>
                  <a:srgbClr val="FF0000"/>
                </a:solidFill>
                <a:latin typeface="Calibri"/>
              </a:rPr>
              <a:t>. Scattering)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5453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6494" y="4500825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=10TeV/c  eta </a:t>
            </a:r>
            <a:r>
              <a:rPr lang="en-GB" sz="1200" b="1" dirty="0">
                <a:solidFill>
                  <a:srgbClr val="000090"/>
                </a:solidFill>
                <a:latin typeface="Calibri"/>
              </a:rPr>
              <a:t>=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 0:</a:t>
            </a: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	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5%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 standalone (angle)	</a:t>
            </a:r>
          </a:p>
          <a:p>
            <a:pPr defTabSz="457200"/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	10% inner tracker only	</a:t>
            </a:r>
          </a:p>
          <a:p>
            <a:pPr defTabSz="457200"/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	2% combined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60998" y="4500825"/>
            <a:ext cx="4235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=10TeV/c eta</a:t>
            </a:r>
            <a:r>
              <a:rPr lang="en-GB" sz="1200" b="1" dirty="0">
                <a:solidFill>
                  <a:srgbClr val="000090"/>
                </a:solidFill>
                <a:latin typeface="Calibri"/>
              </a:rPr>
              <a:t>=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2.:  </a:t>
            </a: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35%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 standalone (angle)				12.5% inner tracker only	</a:t>
            </a:r>
          </a:p>
          <a:p>
            <a:pPr defTabSz="457200"/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8% combined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4983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Momentum Resolution for a 10 </a:t>
            </a:r>
            <a:r>
              <a:rPr lang="en-GB" sz="3200" b="1" dirty="0" err="1" smtClean="0">
                <a:solidFill>
                  <a:srgbClr val="FF0000"/>
                </a:solidFill>
                <a:latin typeface="Calibri"/>
              </a:rPr>
              <a:t>TeV</a:t>
            </a:r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/s </a:t>
            </a:r>
            <a:r>
              <a:rPr lang="en-GB" sz="3200" b="1" dirty="0" err="1" smtClean="0">
                <a:solidFill>
                  <a:srgbClr val="FF0000"/>
                </a:solidFill>
                <a:latin typeface="Calibri"/>
              </a:rPr>
              <a:t>Muon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775" y="5675769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=1TeV/c,  0&lt;eta &lt; 0.8:</a:t>
            </a: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20%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 standalone (angle)	</a:t>
            </a:r>
          </a:p>
          <a:p>
            <a:pPr defTabSz="457200"/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	10% inner tracker only	</a:t>
            </a:r>
          </a:p>
          <a:p>
            <a:pPr defTabSz="457200"/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	5% combined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67384" y="5685805"/>
            <a:ext cx="4235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=1TeV/c,  eta 1.2&lt;eta&lt;2.4:  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40%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 standalone (angle)				20% inner tracker only	</a:t>
            </a:r>
          </a:p>
          <a:p>
            <a:pPr defTabSz="457200"/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	10% combined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504" y="5301208"/>
            <a:ext cx="2478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srgbClr val="FF6600"/>
                </a:solidFill>
                <a:latin typeface="Calibri"/>
              </a:rPr>
              <a:t>Compare to the CMS numbers:</a:t>
            </a:r>
            <a:endParaRPr lang="en-GB" sz="1400" b="1" dirty="0">
              <a:solidFill>
                <a:srgbClr val="FF66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1395" y="4140785"/>
            <a:ext cx="9117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srgbClr val="FF6600"/>
                </a:solidFill>
                <a:latin typeface="Calibri"/>
              </a:rPr>
              <a:t>Twin Solenoid assuming inner tracker with baseline resolution curves and multiple scattering limit in the </a:t>
            </a:r>
            <a:r>
              <a:rPr lang="en-GB" sz="1400" b="1" dirty="0" err="1" smtClean="0">
                <a:solidFill>
                  <a:srgbClr val="FF6600"/>
                </a:solidFill>
                <a:latin typeface="Calibri"/>
              </a:rPr>
              <a:t>muons</a:t>
            </a:r>
            <a:r>
              <a:rPr lang="en-GB" sz="1400" b="1" dirty="0" smtClean="0">
                <a:solidFill>
                  <a:srgbClr val="FF6600"/>
                </a:solidFill>
                <a:latin typeface="Calibri"/>
              </a:rPr>
              <a:t> system. </a:t>
            </a:r>
            <a:endParaRPr lang="en-GB" sz="1400" b="1" dirty="0">
              <a:solidFill>
                <a:srgbClr val="FF6600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3470" y="553781"/>
            <a:ext cx="5243026" cy="337927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972520" y="19795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Inner tracker only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844728" y="1259468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system only </a:t>
            </a:r>
            <a:r>
              <a:rPr lang="en-US" sz="1200" dirty="0" smtClean="0"/>
              <a:t>(angle measurement)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420792" y="2636912"/>
            <a:ext cx="20882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Combined fits </a:t>
            </a:r>
          </a:p>
          <a:p>
            <a:r>
              <a:rPr lang="en-US" sz="1200" dirty="0" smtClean="0"/>
              <a:t>(meas. at large or small radius)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8072"/>
            <a:ext cx="3449521" cy="3429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926364" y="1606488"/>
            <a:ext cx="690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FF00"/>
                </a:solidFill>
              </a:rPr>
              <a:t>7 </a:t>
            </a:r>
            <a:r>
              <a:rPr lang="en-GB" sz="1600" b="1" dirty="0" err="1" smtClean="0">
                <a:solidFill>
                  <a:srgbClr val="FFFF00"/>
                </a:solidFill>
              </a:rPr>
              <a:t>GeV</a:t>
            </a:r>
            <a:endParaRPr lang="en-GB" sz="1600" b="1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37580" y="792088"/>
            <a:ext cx="926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90"/>
                </a:solidFill>
              </a:rPr>
              <a:t>9 </a:t>
            </a:r>
            <a:r>
              <a:rPr lang="en-GB" sz="1600" b="1" dirty="0" err="1" smtClean="0">
                <a:solidFill>
                  <a:srgbClr val="000090"/>
                </a:solidFill>
              </a:rPr>
              <a:t>GeV</a:t>
            </a:r>
            <a:endParaRPr lang="en-GB" sz="1600" b="1" dirty="0">
              <a:solidFill>
                <a:srgbClr val="00009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31840" y="1533654"/>
            <a:ext cx="892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660066"/>
                </a:solidFill>
              </a:rPr>
              <a:t>20 </a:t>
            </a:r>
            <a:r>
              <a:rPr lang="en-GB" sz="1600" b="1" dirty="0" err="1" smtClean="0">
                <a:solidFill>
                  <a:srgbClr val="660066"/>
                </a:solidFill>
              </a:rPr>
              <a:t>GeV</a:t>
            </a:r>
            <a:endParaRPr lang="en-GB" sz="1600" b="1" dirty="0">
              <a:solidFill>
                <a:srgbClr val="66006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31840" y="1938318"/>
            <a:ext cx="1025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</a:rPr>
              <a:t>50 </a:t>
            </a:r>
            <a:r>
              <a:rPr lang="en-GB" sz="1600" b="1" dirty="0" err="1" smtClean="0">
                <a:solidFill>
                  <a:schemeClr val="bg2">
                    <a:lumMod val="50000"/>
                  </a:schemeClr>
                </a:solidFill>
              </a:rPr>
              <a:t>GeV</a:t>
            </a:r>
            <a:endParaRPr lang="en-GB" sz="1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31840" y="2109718"/>
            <a:ext cx="898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8000"/>
                </a:solidFill>
              </a:rPr>
              <a:t>100 </a:t>
            </a:r>
            <a:r>
              <a:rPr lang="en-GB" sz="1600" b="1" dirty="0" err="1" smtClean="0">
                <a:solidFill>
                  <a:srgbClr val="008000"/>
                </a:solidFill>
              </a:rPr>
              <a:t>GeV</a:t>
            </a:r>
            <a:endParaRPr lang="en-GB" sz="1600" b="1" dirty="0">
              <a:solidFill>
                <a:srgbClr val="008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67744" y="22229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71800" y="22322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95936" y="30596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95936" y="32129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613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83" y="285293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err="1" smtClean="0">
                <a:solidFill>
                  <a:srgbClr val="FF0000"/>
                </a:solidFill>
              </a:rPr>
              <a:t>Calorimetry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0724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3248"/>
            <a:ext cx="9143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 err="1" smtClean="0">
                <a:solidFill>
                  <a:srgbClr val="FF0000"/>
                </a:solidFill>
                <a:latin typeface="Calibri"/>
              </a:rPr>
              <a:t>Requirements</a:t>
            </a:r>
            <a:r>
              <a:rPr lang="de-DE" sz="4400" b="1" dirty="0" smtClean="0">
                <a:solidFill>
                  <a:srgbClr val="FF0000"/>
                </a:solidFill>
                <a:latin typeface="Calibri"/>
              </a:rPr>
              <a:t> ECAL</a:t>
            </a:r>
            <a:endParaRPr lang="de-DE" sz="4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1268760"/>
            <a:ext cx="5328592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1F497D"/>
                </a:solidFill>
                <a:latin typeface="Calibri"/>
              </a:rPr>
              <a:t>ECAL: 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8000"/>
                </a:solidFill>
                <a:latin typeface="Calibri"/>
              </a:rPr>
              <a:t>Depth only moderately sensitive to √s: 30X</a:t>
            </a:r>
            <a:r>
              <a:rPr lang="en-GB" b="1" baseline="-25000" dirty="0" smtClean="0">
                <a:solidFill>
                  <a:srgbClr val="008000"/>
                </a:solidFill>
                <a:latin typeface="Calibri"/>
              </a:rPr>
              <a:t>0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 enough for fully contained e/</a:t>
            </a:r>
            <a:r>
              <a:rPr lang="en-GB" b="1" dirty="0" err="1" smtClean="0">
                <a:solidFill>
                  <a:srgbClr val="008000"/>
                </a:solidFill>
                <a:latin typeface="Calibri"/>
              </a:rPr>
              <a:t>γ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 (ATLAS ~22X</a:t>
            </a:r>
            <a:r>
              <a:rPr lang="en-GB" b="1" baseline="-25000" dirty="0" smtClean="0">
                <a:solidFill>
                  <a:srgbClr val="008000"/>
                </a:solidFill>
                <a:latin typeface="Calibri"/>
              </a:rPr>
              <a:t>0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1F497D"/>
                </a:solidFill>
                <a:latin typeface="Calibri"/>
              </a:rPr>
              <a:t>Large acceptance up to |</a:t>
            </a:r>
            <a:r>
              <a:rPr lang="en-GB" b="1" dirty="0" err="1">
                <a:solidFill>
                  <a:srgbClr val="1F497D"/>
                </a:solidFill>
              </a:rPr>
              <a:t>η</a:t>
            </a:r>
            <a:r>
              <a:rPr lang="en-GB" b="1" dirty="0" smtClean="0">
                <a:solidFill>
                  <a:srgbClr val="1F497D"/>
                </a:solidFill>
                <a:latin typeface="Calibri"/>
              </a:rPr>
              <a:t>|=6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8000"/>
                </a:solidFill>
                <a:latin typeface="Calibri"/>
              </a:rPr>
              <a:t>High granularity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b="1" dirty="0" smtClean="0">
                <a:solidFill>
                  <a:srgbClr val="1F497D"/>
                </a:solidFill>
                <a:latin typeface="Calibri"/>
              </a:rPr>
              <a:t>highly collimated final states (</a:t>
            </a:r>
            <a:r>
              <a:rPr lang="en-GB" sz="1600" b="1" dirty="0" smtClean="0">
                <a:solidFill>
                  <a:srgbClr val="FF0000"/>
                </a:solidFill>
                <a:latin typeface="Calibri"/>
              </a:rPr>
              <a:t>high boost</a:t>
            </a:r>
            <a:r>
              <a:rPr lang="en-GB" sz="1600" b="1" dirty="0" smtClean="0">
                <a:solidFill>
                  <a:srgbClr val="1F497D"/>
                </a:solidFill>
                <a:latin typeface="Calibri"/>
              </a:rPr>
              <a:t>)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b="1" dirty="0" smtClean="0">
                <a:solidFill>
                  <a:srgbClr val="FF0000"/>
                </a:solidFill>
                <a:latin typeface="Calibri"/>
              </a:rPr>
              <a:t>Pile-up mitigation </a:t>
            </a:r>
            <a:r>
              <a:rPr lang="en-GB" sz="1600" b="1" dirty="0" smtClean="0">
                <a:solidFill>
                  <a:srgbClr val="1F497D"/>
                </a:solidFill>
                <a:latin typeface="Calibri"/>
              </a:rPr>
              <a:t>(up to 1000 events per BC)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b="1" dirty="0" smtClean="0">
                <a:solidFill>
                  <a:srgbClr val="FF0000"/>
                </a:solidFill>
                <a:latin typeface="Calibri"/>
              </a:rPr>
              <a:t>Track-cluster matching</a:t>
            </a:r>
            <a:r>
              <a:rPr lang="en-GB" sz="1600" b="1" dirty="0" smtClean="0">
                <a:solidFill>
                  <a:srgbClr val="1F497D"/>
                </a:solidFill>
                <a:latin typeface="Calibri"/>
              </a:rPr>
              <a:t>, position resolution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b="1" dirty="0" smtClean="0">
                <a:solidFill>
                  <a:srgbClr val="1F497D"/>
                </a:solidFill>
                <a:latin typeface="Calibri"/>
              </a:rPr>
              <a:t>Pointing resolution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b="1" dirty="0" smtClean="0">
                <a:solidFill>
                  <a:srgbClr val="1F497D"/>
                </a:solidFill>
                <a:latin typeface="Calibri"/>
              </a:rPr>
              <a:t>Tau reconstruction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8000"/>
                </a:solidFill>
                <a:latin typeface="Calibri"/>
              </a:rPr>
              <a:t>Excellent timing resolution could help for pile-up mitigation.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chemeClr val="tx2"/>
                </a:solidFill>
                <a:latin typeface="Calibri"/>
              </a:rPr>
              <a:t>High radiation tolerance and stability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8000"/>
                </a:solidFill>
                <a:latin typeface="Calibri"/>
              </a:rPr>
              <a:t>L1 triggering (low </a:t>
            </a:r>
            <a:r>
              <a:rPr lang="en-GB" b="1" dirty="0" err="1" smtClean="0">
                <a:solidFill>
                  <a:srgbClr val="008000"/>
                </a:solidFill>
                <a:latin typeface="Calibri"/>
              </a:rPr>
              <a:t>p</a:t>
            </a:r>
            <a:r>
              <a:rPr lang="en-GB" b="1" baseline="-25000" dirty="0" err="1" smtClean="0">
                <a:solidFill>
                  <a:srgbClr val="008000"/>
                </a:solidFill>
                <a:latin typeface="Calibri"/>
              </a:rPr>
              <a:t>T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 thresholds for W and Z will be challenging!)</a:t>
            </a:r>
          </a:p>
          <a:p>
            <a:pPr marL="285750" indent="-285750">
              <a:buFont typeface="Arial"/>
              <a:buChar char="•"/>
            </a:pPr>
            <a:endParaRPr lang="en-GB" b="1" dirty="0" smtClean="0">
              <a:solidFill>
                <a:srgbClr val="008000"/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48"/>
          <a:stretch/>
        </p:blipFill>
        <p:spPr>
          <a:xfrm>
            <a:off x="5868144" y="1628800"/>
            <a:ext cx="3130972" cy="1836750"/>
          </a:xfrm>
          <a:prstGeom prst="rect">
            <a:avLst/>
          </a:prstGeom>
        </p:spPr>
      </p:pic>
      <p:pic>
        <p:nvPicPr>
          <p:cNvPr id="13" name="Picture 12" descr="Untitled.png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6290" y="3717032"/>
            <a:ext cx="3227525" cy="216024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8974649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3248"/>
            <a:ext cx="9143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 err="1" smtClean="0">
                <a:solidFill>
                  <a:srgbClr val="FF0000"/>
                </a:solidFill>
                <a:latin typeface="Calibri"/>
              </a:rPr>
              <a:t>Requirements</a:t>
            </a:r>
            <a:r>
              <a:rPr lang="de-DE" sz="4400" b="1" dirty="0" smtClean="0">
                <a:solidFill>
                  <a:srgbClr val="FF0000"/>
                </a:solidFill>
                <a:latin typeface="Calibri"/>
              </a:rPr>
              <a:t> ECAL</a:t>
            </a:r>
            <a:endParaRPr lang="de-DE" sz="4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1520" y="980728"/>
            <a:ext cx="619268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1F497D"/>
                </a:solidFill>
                <a:latin typeface="Calibri"/>
              </a:rPr>
              <a:t>Some 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g</a:t>
            </a:r>
            <a:r>
              <a:rPr lang="en-GB" sz="2000" b="1" dirty="0" smtClean="0">
                <a:solidFill>
                  <a:srgbClr val="1F497D"/>
                </a:solidFill>
                <a:latin typeface="Calibri"/>
              </a:rPr>
              <a:t>eneral thoughts: </a:t>
            </a:r>
          </a:p>
          <a:p>
            <a:pPr marL="285750" indent="-285750">
              <a:buFont typeface="Arial"/>
              <a:buChar char="•"/>
            </a:pPr>
            <a:endParaRPr lang="en-GB" sz="1600" b="1" dirty="0" smtClean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1600" b="1" dirty="0" smtClean="0">
                <a:solidFill>
                  <a:schemeClr val="tx2"/>
                </a:solidFill>
              </a:rPr>
              <a:t>High </a:t>
            </a:r>
            <a:r>
              <a:rPr lang="en-GB" sz="1600" b="1" dirty="0">
                <a:solidFill>
                  <a:schemeClr val="tx2"/>
                </a:solidFill>
              </a:rPr>
              <a:t>magnetic field and large radius: </a:t>
            </a:r>
            <a:r>
              <a:rPr lang="en-GB" sz="1600" b="1" dirty="0" err="1">
                <a:solidFill>
                  <a:srgbClr val="FF0000"/>
                </a:solidFill>
              </a:rPr>
              <a:t>Bremsstrahlungs</a:t>
            </a:r>
            <a:r>
              <a:rPr lang="en-GB" sz="1600" b="1" dirty="0">
                <a:solidFill>
                  <a:schemeClr val="tx2"/>
                </a:solidFill>
              </a:rPr>
              <a:t> photons will end up far away from electron (i.e. will mostly not be contained in the same </a:t>
            </a:r>
            <a:r>
              <a:rPr lang="en-GB" sz="1600" b="1" dirty="0" smtClean="0">
                <a:solidFill>
                  <a:schemeClr val="tx2"/>
                </a:solidFill>
              </a:rPr>
              <a:t>cluster) 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b="1" dirty="0" smtClean="0">
                <a:solidFill>
                  <a:schemeClr val="tx2"/>
                </a:solidFill>
              </a:rPr>
              <a:t>e.g</a:t>
            </a:r>
            <a:r>
              <a:rPr lang="en-GB" sz="1600" b="1" dirty="0">
                <a:solidFill>
                  <a:schemeClr val="tx2"/>
                </a:solidFill>
              </a:rPr>
              <a:t>. distance of e</a:t>
            </a:r>
            <a:r>
              <a:rPr lang="en-GB" sz="1600" b="1" baseline="30000" dirty="0">
                <a:solidFill>
                  <a:schemeClr val="tx2"/>
                </a:solidFill>
              </a:rPr>
              <a:t>-</a:t>
            </a:r>
            <a:r>
              <a:rPr lang="en-GB" sz="1600" b="1" dirty="0">
                <a:solidFill>
                  <a:schemeClr val="tx2"/>
                </a:solidFill>
              </a:rPr>
              <a:t> and </a:t>
            </a:r>
            <a:r>
              <a:rPr lang="en-GB" sz="1600" b="1" dirty="0" err="1">
                <a:solidFill>
                  <a:schemeClr val="tx2"/>
                </a:solidFill>
              </a:rPr>
              <a:t>brem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γ</a:t>
            </a:r>
            <a:r>
              <a:rPr lang="en-GB" sz="1600" b="1" dirty="0">
                <a:solidFill>
                  <a:schemeClr val="tx2"/>
                </a:solidFill>
              </a:rPr>
              <a:t> is up to ~30cm for 20GeV </a:t>
            </a:r>
            <a:r>
              <a:rPr lang="en-GB" sz="1600" b="1" dirty="0" smtClean="0">
                <a:solidFill>
                  <a:schemeClr val="tx2"/>
                </a:solidFill>
              </a:rPr>
              <a:t>e</a:t>
            </a:r>
            <a:r>
              <a:rPr lang="en-GB" sz="1600" b="1" baseline="30000" dirty="0" smtClean="0">
                <a:solidFill>
                  <a:schemeClr val="tx2"/>
                </a:solidFill>
              </a:rPr>
              <a:t>-</a:t>
            </a:r>
            <a:r>
              <a:rPr lang="en-GB" sz="1600" b="1" dirty="0" smtClean="0">
                <a:solidFill>
                  <a:schemeClr val="tx2"/>
                </a:solidFill>
              </a:rPr>
              <a:t>, </a:t>
            </a:r>
            <a:r>
              <a:rPr lang="en-GB" sz="1600" b="1" dirty="0">
                <a:solidFill>
                  <a:schemeClr val="tx2"/>
                </a:solidFill>
              </a:rPr>
              <a:t>similar problem for photon conversions</a:t>
            </a:r>
          </a:p>
          <a:p>
            <a:pPr marL="285750" indent="-285750">
              <a:buFont typeface="Arial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High pile-up</a:t>
            </a:r>
            <a:r>
              <a:rPr lang="en-GB" sz="1600" b="1" dirty="0">
                <a:solidFill>
                  <a:schemeClr val="tx2"/>
                </a:solidFill>
              </a:rPr>
              <a:t>: pile-up rejection (e.g. for isolation requirement for EM objects) will also need to rely on tracker information</a:t>
            </a:r>
          </a:p>
          <a:p>
            <a:endParaRPr lang="en-GB" b="1" dirty="0" smtClean="0">
              <a:solidFill>
                <a:srgbClr val="008000"/>
              </a:solidFill>
              <a:sym typeface="Wingdings"/>
            </a:endParaRPr>
          </a:p>
          <a:p>
            <a:r>
              <a:rPr lang="en-GB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b="1" dirty="0" smtClean="0">
                <a:solidFill>
                  <a:srgbClr val="008000"/>
                </a:solidFill>
              </a:rPr>
              <a:t>EM </a:t>
            </a:r>
            <a:r>
              <a:rPr lang="en-GB" b="1" dirty="0">
                <a:solidFill>
                  <a:srgbClr val="008000"/>
                </a:solidFill>
              </a:rPr>
              <a:t>energy measurement will not be able to rely on the ECAL </a:t>
            </a:r>
            <a:r>
              <a:rPr lang="en-GB" b="1" dirty="0" smtClean="0">
                <a:solidFill>
                  <a:srgbClr val="008000"/>
                </a:solidFill>
              </a:rPr>
              <a:t>only </a:t>
            </a:r>
            <a:r>
              <a:rPr lang="en-GB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b="1" dirty="0" smtClean="0">
                <a:solidFill>
                  <a:srgbClr val="008000"/>
                </a:solidFill>
              </a:rPr>
              <a:t>EM </a:t>
            </a:r>
            <a:r>
              <a:rPr lang="en-GB" b="1" dirty="0">
                <a:solidFill>
                  <a:srgbClr val="008000"/>
                </a:solidFill>
              </a:rPr>
              <a:t>energy measurement in FCC will consist in an intelligent combination between tracker measurement and </a:t>
            </a:r>
            <a:r>
              <a:rPr lang="en-GB" b="1" dirty="0" smtClean="0">
                <a:solidFill>
                  <a:srgbClr val="008000"/>
                </a:solidFill>
              </a:rPr>
              <a:t>ECAL </a:t>
            </a:r>
            <a:r>
              <a:rPr lang="en-GB" b="1" dirty="0">
                <a:solidFill>
                  <a:srgbClr val="008000"/>
                </a:solidFill>
              </a:rPr>
              <a:t>measurement (of course the jet and </a:t>
            </a:r>
            <a:r>
              <a:rPr lang="en-GB" b="1" dirty="0" err="1">
                <a:solidFill>
                  <a:srgbClr val="008000"/>
                </a:solidFill>
              </a:rPr>
              <a:t>E</a:t>
            </a:r>
            <a:r>
              <a:rPr lang="en-GB" b="1" baseline="-25000" dirty="0" err="1">
                <a:solidFill>
                  <a:srgbClr val="008000"/>
                </a:solidFill>
              </a:rPr>
              <a:t>T</a:t>
            </a:r>
            <a:r>
              <a:rPr lang="en-GB" b="1" baseline="30000" dirty="0" err="1">
                <a:solidFill>
                  <a:srgbClr val="008000"/>
                </a:solidFill>
              </a:rPr>
              <a:t>miss</a:t>
            </a:r>
            <a:r>
              <a:rPr lang="en-GB" b="1" dirty="0">
                <a:solidFill>
                  <a:srgbClr val="008000"/>
                </a:solidFill>
              </a:rPr>
              <a:t> measurement even more so</a:t>
            </a:r>
            <a:r>
              <a:rPr lang="en-GB" b="1" dirty="0" smtClean="0">
                <a:solidFill>
                  <a:srgbClr val="008000"/>
                </a:solidFill>
              </a:rPr>
              <a:t>)</a:t>
            </a:r>
            <a:endParaRPr lang="en-GB" b="1" dirty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Track-cluster matching is essential to achieve the above </a:t>
            </a:r>
            <a:r>
              <a:rPr lang="en-GB" sz="1600" b="1" dirty="0" smtClean="0">
                <a:solidFill>
                  <a:schemeClr val="tx2"/>
                </a:solidFill>
                <a:sym typeface="Wingdings"/>
              </a:rPr>
              <a:t></a:t>
            </a:r>
            <a:r>
              <a:rPr lang="en-GB" sz="1600" b="1" dirty="0" smtClean="0">
                <a:solidFill>
                  <a:schemeClr val="tx2"/>
                </a:solidFill>
              </a:rPr>
              <a:t> </a:t>
            </a:r>
            <a:r>
              <a:rPr lang="en-GB" sz="1600" b="1" dirty="0">
                <a:solidFill>
                  <a:srgbClr val="FF0000"/>
                </a:solidFill>
              </a:rPr>
              <a:t>fine (lateral) granularity </a:t>
            </a:r>
            <a:r>
              <a:rPr lang="en-GB" sz="1600" b="1" dirty="0">
                <a:solidFill>
                  <a:schemeClr val="tx2"/>
                </a:solidFill>
              </a:rPr>
              <a:t>and </a:t>
            </a:r>
            <a:r>
              <a:rPr lang="en-GB" sz="1600" b="1" dirty="0" smtClean="0">
                <a:solidFill>
                  <a:schemeClr val="tx2"/>
                </a:solidFill>
              </a:rPr>
              <a:t>good position resolution should be achieved </a:t>
            </a:r>
            <a:endParaRPr lang="en-GB" sz="1600" b="1" dirty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GB" b="1" dirty="0" smtClean="0">
              <a:solidFill>
                <a:srgbClr val="008000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6964" y="1628800"/>
            <a:ext cx="1913468" cy="3683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92280" y="1700808"/>
            <a:ext cx="690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FF00"/>
                </a:solidFill>
              </a:rPr>
              <a:t>7 </a:t>
            </a:r>
            <a:r>
              <a:rPr lang="en-GB" sz="1600" b="1" dirty="0" err="1" smtClean="0">
                <a:solidFill>
                  <a:srgbClr val="FFFF00"/>
                </a:solidFill>
              </a:rPr>
              <a:t>GeV</a:t>
            </a:r>
            <a:endParaRPr lang="en-GB" sz="16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8424" y="2060848"/>
            <a:ext cx="926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90"/>
                </a:solidFill>
              </a:rPr>
              <a:t>9 </a:t>
            </a:r>
            <a:r>
              <a:rPr lang="en-GB" sz="1600" b="1" dirty="0" err="1" smtClean="0">
                <a:solidFill>
                  <a:srgbClr val="000090"/>
                </a:solidFill>
              </a:rPr>
              <a:t>GeV</a:t>
            </a:r>
            <a:endParaRPr lang="en-GB" sz="1600" b="1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8424" y="3573016"/>
            <a:ext cx="892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660066"/>
                </a:solidFill>
              </a:rPr>
              <a:t>20 </a:t>
            </a:r>
            <a:r>
              <a:rPr lang="en-GB" sz="1600" b="1" dirty="0" err="1" smtClean="0">
                <a:solidFill>
                  <a:srgbClr val="660066"/>
                </a:solidFill>
              </a:rPr>
              <a:t>GeV</a:t>
            </a:r>
            <a:endParaRPr lang="en-GB" sz="16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930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57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3248"/>
            <a:ext cx="9143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 err="1" smtClean="0">
                <a:solidFill>
                  <a:srgbClr val="FF0000"/>
                </a:solidFill>
                <a:latin typeface="Calibri"/>
              </a:rPr>
              <a:t>Requirements</a:t>
            </a:r>
            <a:r>
              <a:rPr lang="de-DE" sz="4400" b="1" dirty="0" smtClean="0">
                <a:solidFill>
                  <a:srgbClr val="FF0000"/>
                </a:solidFill>
                <a:latin typeface="Calibri"/>
              </a:rPr>
              <a:t> HCAL</a:t>
            </a:r>
            <a:endParaRPr lang="de-DE" sz="4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8" y="836712"/>
            <a:ext cx="5328592" cy="4278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8000"/>
                </a:solidFill>
                <a:latin typeface="Calibri"/>
              </a:rPr>
              <a:t>H</a:t>
            </a:r>
            <a:r>
              <a:rPr lang="en-GB" sz="2000" b="1" dirty="0" smtClean="0">
                <a:solidFill>
                  <a:srgbClr val="008000"/>
                </a:solidFill>
                <a:latin typeface="Calibri"/>
              </a:rPr>
              <a:t>CAL: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chemeClr val="tx2"/>
                </a:solidFill>
                <a:latin typeface="Calibri"/>
              </a:rPr>
              <a:t>Jet containment: 8% of single hadron constituents of 30TeV jets have E&gt;1TeV. 98% containment requires 12λ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8000"/>
                </a:solidFill>
                <a:latin typeface="Calibri"/>
              </a:rPr>
              <a:t>Large acceptance up to |</a:t>
            </a:r>
            <a:r>
              <a:rPr lang="en-GB" b="1" dirty="0" err="1">
                <a:solidFill>
                  <a:srgbClr val="008000"/>
                </a:solidFill>
              </a:rPr>
              <a:t>η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|=6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1F497D"/>
                </a:solidFill>
                <a:latin typeface="Calibri"/>
              </a:rPr>
              <a:t>Highly collimated (boosted) final states</a:t>
            </a:r>
          </a:p>
          <a:p>
            <a:pPr marL="742950" lvl="1" indent="-285750">
              <a:buFont typeface="Arial"/>
              <a:buChar char="•"/>
            </a:pPr>
            <a:r>
              <a:rPr lang="en-GB" b="1" dirty="0" smtClean="0">
                <a:solidFill>
                  <a:srgbClr val="1F497D"/>
                </a:solidFill>
                <a:latin typeface="Calibri"/>
              </a:rPr>
              <a:t>Minimal distance between two </a:t>
            </a:r>
            <a:r>
              <a:rPr lang="en-GB" b="1" dirty="0" err="1" smtClean="0">
                <a:solidFill>
                  <a:srgbClr val="1F497D"/>
                </a:solidFill>
                <a:latin typeface="Calibri"/>
              </a:rPr>
              <a:t>partons</a:t>
            </a:r>
            <a:r>
              <a:rPr lang="en-GB" b="1" dirty="0" smtClean="0">
                <a:solidFill>
                  <a:srgbClr val="1F497D"/>
                </a:solidFill>
                <a:latin typeface="Calibri"/>
              </a:rPr>
              <a:t> proportional to m/</a:t>
            </a:r>
            <a:r>
              <a:rPr lang="en-GB" b="1" dirty="0" err="1" smtClean="0">
                <a:solidFill>
                  <a:srgbClr val="1F497D"/>
                </a:solidFill>
                <a:latin typeface="Calibri"/>
              </a:rPr>
              <a:t>p</a:t>
            </a:r>
            <a:r>
              <a:rPr lang="en-GB" b="1" baseline="-25000" dirty="0" err="1" smtClean="0">
                <a:solidFill>
                  <a:srgbClr val="1F497D"/>
                </a:solidFill>
                <a:latin typeface="Calibri"/>
              </a:rPr>
              <a:t>T</a:t>
            </a:r>
            <a:r>
              <a:rPr lang="en-GB" b="1" dirty="0" smtClean="0">
                <a:solidFill>
                  <a:srgbClr val="1F497D"/>
                </a:solidFill>
                <a:latin typeface="Calibri"/>
              </a:rPr>
              <a:t> (e.g. top)</a:t>
            </a:r>
            <a:endParaRPr lang="en-GB" b="1" dirty="0">
              <a:solidFill>
                <a:srgbClr val="1F497D"/>
              </a:solidFill>
              <a:latin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8000"/>
                </a:solidFill>
                <a:latin typeface="Calibri"/>
                <a:sym typeface="Wingdings"/>
              </a:rPr>
              <a:t> high granularity also in the HCAL</a:t>
            </a:r>
          </a:p>
          <a:p>
            <a:pPr marL="742950" lvl="1" indent="-285750">
              <a:buFont typeface="Arial"/>
              <a:buChar char="•"/>
            </a:pPr>
            <a:r>
              <a:rPr lang="en-GB" b="1" dirty="0" smtClean="0">
                <a:solidFill>
                  <a:srgbClr val="1F497D"/>
                </a:solidFill>
                <a:latin typeface="Calibri"/>
                <a:sym typeface="Wingdings"/>
              </a:rPr>
              <a:t>Sub-structure identification will become difficult as the jet cone tends to be very narrow when particles enter the calorimeter  object overlap</a:t>
            </a:r>
            <a:r>
              <a:rPr lang="en-GB" b="1" dirty="0" smtClean="0">
                <a:solidFill>
                  <a:srgbClr val="1F497D"/>
                </a:solidFill>
                <a:latin typeface="Calibri"/>
              </a:rPr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GB" b="1" dirty="0" smtClean="0">
                <a:solidFill>
                  <a:srgbClr val="1F497D"/>
                </a:solidFill>
                <a:latin typeface="Calibri"/>
              </a:rPr>
              <a:t>Tau reconstruction</a:t>
            </a:r>
          </a:p>
          <a:p>
            <a:pPr marL="285750" indent="-285750">
              <a:buFont typeface="Arial"/>
              <a:buChar char="•"/>
            </a:pPr>
            <a:endParaRPr lang="en-GB" b="1" dirty="0" smtClean="0">
              <a:solidFill>
                <a:srgbClr val="008000"/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677" y="1893044"/>
            <a:ext cx="3650323" cy="33361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797151"/>
            <a:ext cx="2421262" cy="20619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832" y="5301208"/>
            <a:ext cx="6034952" cy="114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01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58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3248"/>
            <a:ext cx="9143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 smtClean="0">
                <a:solidFill>
                  <a:srgbClr val="FF0000"/>
                </a:solidFill>
                <a:latin typeface="Calibri"/>
              </a:rPr>
              <a:t>HCAL </a:t>
            </a:r>
            <a:r>
              <a:rPr lang="de-DE" sz="4400" b="1" dirty="0" err="1" smtClean="0">
                <a:solidFill>
                  <a:srgbClr val="FF0000"/>
                </a:solidFill>
                <a:latin typeface="Calibri"/>
              </a:rPr>
              <a:t>Energy</a:t>
            </a:r>
            <a:r>
              <a:rPr lang="de-DE" sz="4400" b="1" dirty="0" smtClean="0">
                <a:solidFill>
                  <a:srgbClr val="FF0000"/>
                </a:solidFill>
                <a:latin typeface="Calibri"/>
              </a:rPr>
              <a:t> Resolution</a:t>
            </a:r>
            <a:endParaRPr lang="de-DE" sz="4400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836713"/>
            <a:ext cx="7344816" cy="25946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520" y="3591013"/>
            <a:ext cx="5112568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  <a:latin typeface="Calibri"/>
              </a:rPr>
              <a:t>Jet </a:t>
            </a:r>
            <a:r>
              <a:rPr lang="en-GB" b="1" dirty="0" err="1" smtClean="0">
                <a:solidFill>
                  <a:srgbClr val="008000"/>
                </a:solidFill>
                <a:latin typeface="Calibri"/>
              </a:rPr>
              <a:t>p</a:t>
            </a:r>
            <a:r>
              <a:rPr lang="en-GB" b="1" baseline="-25000" dirty="0" err="1" smtClean="0">
                <a:solidFill>
                  <a:srgbClr val="008000"/>
                </a:solidFill>
                <a:latin typeface="Calibri"/>
              </a:rPr>
              <a:t>T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 &gt; 5TeV: constant term dominates</a:t>
            </a:r>
          </a:p>
          <a:p>
            <a:endParaRPr lang="en-GB" b="1" dirty="0" smtClean="0">
              <a:solidFill>
                <a:srgbClr val="008000"/>
              </a:solidFill>
              <a:latin typeface="Calibri"/>
            </a:endParaRPr>
          </a:p>
          <a:p>
            <a:r>
              <a:rPr lang="en-GB" b="1" dirty="0" smtClean="0">
                <a:solidFill>
                  <a:srgbClr val="FF0000"/>
                </a:solidFill>
                <a:latin typeface="Calibri"/>
              </a:rPr>
              <a:t>Reduction of the </a:t>
            </a:r>
            <a:r>
              <a:rPr lang="en-GB" b="1" dirty="0">
                <a:solidFill>
                  <a:srgbClr val="FF0000"/>
                </a:solidFill>
              </a:rPr>
              <a:t>constant term: 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8000"/>
                </a:solidFill>
              </a:rPr>
              <a:t>e/h ≠ 1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8000"/>
                </a:solidFill>
              </a:rPr>
              <a:t>dead </a:t>
            </a:r>
            <a:r>
              <a:rPr lang="en-GB" b="1" dirty="0">
                <a:solidFill>
                  <a:srgbClr val="008000"/>
                </a:solidFill>
              </a:rPr>
              <a:t>material, </a:t>
            </a:r>
            <a:endParaRPr lang="en-GB" b="1" dirty="0" smtClean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8000"/>
                </a:solidFill>
              </a:rPr>
              <a:t>longitudinal </a:t>
            </a:r>
            <a:r>
              <a:rPr lang="en-GB" b="1" dirty="0">
                <a:solidFill>
                  <a:srgbClr val="008000"/>
                </a:solidFill>
              </a:rPr>
              <a:t>and lateral energy leakage, </a:t>
            </a:r>
            <a:endParaRPr lang="en-GB" b="1" dirty="0" smtClean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8000"/>
                </a:solidFill>
              </a:rPr>
              <a:t>non</a:t>
            </a:r>
            <a:r>
              <a:rPr lang="en-GB" b="1" dirty="0">
                <a:solidFill>
                  <a:srgbClr val="008000"/>
                </a:solidFill>
              </a:rPr>
              <a:t>-</a:t>
            </a:r>
            <a:r>
              <a:rPr lang="en-GB" b="1" dirty="0" smtClean="0">
                <a:solidFill>
                  <a:srgbClr val="008000"/>
                </a:solidFill>
              </a:rPr>
              <a:t>uniformity calibration, 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8000"/>
                </a:solidFill>
              </a:rPr>
              <a:t>transition </a:t>
            </a:r>
            <a:r>
              <a:rPr lang="en-GB" b="1" dirty="0">
                <a:solidFill>
                  <a:srgbClr val="008000"/>
                </a:solidFill>
              </a:rPr>
              <a:t>region, etc</a:t>
            </a:r>
            <a:r>
              <a:rPr lang="en-GB" b="1" dirty="0" smtClean="0">
                <a:solidFill>
                  <a:srgbClr val="0080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GB" b="1" dirty="0">
              <a:solidFill>
                <a:srgbClr val="008000"/>
              </a:solidFill>
              <a:latin typeface="Calibri"/>
            </a:endParaRPr>
          </a:p>
          <a:p>
            <a:r>
              <a:rPr lang="en-GB" b="1" dirty="0" smtClean="0">
                <a:solidFill>
                  <a:srgbClr val="008000"/>
                </a:solidFill>
                <a:latin typeface="Calibri"/>
              </a:rPr>
              <a:t>Achievable resolution at 12λ (ATLAS like HCAL):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240360"/>
            <a:ext cx="3539384" cy="30689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6057999"/>
            <a:ext cx="2395984" cy="3953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72400" y="3203684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C. </a:t>
            </a:r>
            <a:r>
              <a:rPr lang="en-US" sz="1100" dirty="0" err="1" smtClean="0"/>
              <a:t>Solans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27192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69900"/>
            <a:ext cx="4860032" cy="31347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3968" y="4221088"/>
            <a:ext cx="48600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chemeClr val="tx2"/>
                </a:solidFill>
                <a:latin typeface="Calibri"/>
                <a:sym typeface="Wingdings"/>
              </a:rPr>
              <a:t>Di-jet resonances: Extend discovery potential by 10TeV between mass resolutions of </a:t>
            </a:r>
            <a:r>
              <a:rPr lang="en-US" b="1" dirty="0" err="1" smtClean="0">
                <a:solidFill>
                  <a:schemeClr val="tx2"/>
                </a:solidFill>
                <a:sym typeface="Wingdings"/>
              </a:rPr>
              <a:t>Δ</a:t>
            </a:r>
            <a:r>
              <a:rPr lang="en-US" b="1" dirty="0">
                <a:solidFill>
                  <a:schemeClr val="tx2"/>
                </a:solidFill>
                <a:sym typeface="Wingdings"/>
              </a:rPr>
              <a:t>=</a:t>
            </a:r>
            <a:r>
              <a:rPr lang="en-US" b="1" dirty="0" smtClean="0">
                <a:solidFill>
                  <a:schemeClr val="tx2"/>
                </a:solidFill>
                <a:sym typeface="Wingdings"/>
              </a:rPr>
              <a:t>±10% to </a:t>
            </a:r>
            <a:r>
              <a:rPr lang="en-US" b="1" dirty="0" err="1">
                <a:solidFill>
                  <a:schemeClr val="tx2"/>
                </a:solidFill>
                <a:sym typeface="Wingdings"/>
              </a:rPr>
              <a:t>Δ</a:t>
            </a:r>
            <a:r>
              <a:rPr lang="en-US" b="1" dirty="0">
                <a:solidFill>
                  <a:schemeClr val="tx2"/>
                </a:solidFill>
                <a:sym typeface="Wingdings"/>
              </a:rPr>
              <a:t>=</a:t>
            </a:r>
            <a:r>
              <a:rPr lang="en-US" b="1" dirty="0" smtClean="0">
                <a:solidFill>
                  <a:schemeClr val="tx2"/>
                </a:solidFill>
                <a:sym typeface="Wingdings"/>
              </a:rPr>
              <a:t>±1%</a:t>
            </a:r>
            <a:endParaRPr lang="en-US" b="1" dirty="0" smtClean="0">
              <a:solidFill>
                <a:srgbClr val="000090"/>
              </a:solidFill>
              <a:latin typeface="Calibri"/>
              <a:sym typeface="Wingdings"/>
            </a:endParaRPr>
          </a:p>
          <a:p>
            <a:pPr defTabSz="457200"/>
            <a:r>
              <a:rPr lang="en-US" b="1" dirty="0" smtClean="0">
                <a:solidFill>
                  <a:srgbClr val="008000"/>
                </a:solidFill>
                <a:latin typeface="Calibri"/>
                <a:sym typeface="Wingdings"/>
              </a:rPr>
              <a:t>2% jet resolution a reasonable choice (</a:t>
            </a:r>
            <a:r>
              <a:rPr lang="en-US" b="1" dirty="0" err="1" smtClean="0">
                <a:solidFill>
                  <a:schemeClr val="accent6"/>
                </a:solidFill>
                <a:latin typeface="Calibri"/>
                <a:sym typeface="Wingdings"/>
              </a:rPr>
              <a:t>Δ</a:t>
            </a:r>
            <a:r>
              <a:rPr lang="en-US" b="1" dirty="0" smtClean="0">
                <a:solidFill>
                  <a:schemeClr val="accent6"/>
                </a:solidFill>
                <a:latin typeface="Calibri"/>
                <a:sym typeface="Wingdings"/>
              </a:rPr>
              <a:t>=±4%</a:t>
            </a:r>
            <a:r>
              <a:rPr lang="en-US" b="1" dirty="0" smtClean="0">
                <a:solidFill>
                  <a:srgbClr val="008000"/>
                </a:solidFill>
                <a:latin typeface="Calibri"/>
                <a:sym typeface="Wingdings"/>
              </a:rPr>
              <a:t>)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  <a:latin typeface="Calibri"/>
              </a:rPr>
              <a:t>Constant term dominates, </a:t>
            </a:r>
            <a:r>
              <a:rPr lang="en-US" b="1" dirty="0" smtClean="0">
                <a:solidFill>
                  <a:srgbClr val="FF0000"/>
                </a:solidFill>
                <a:latin typeface="Calibri"/>
              </a:rPr>
              <a:t>≈ 2% goal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b="1" dirty="0" smtClean="0">
                <a:solidFill>
                  <a:srgbClr val="008000"/>
                </a:solidFill>
                <a:latin typeface="Calibri"/>
                <a:sym typeface="Wingdings"/>
              </a:rPr>
              <a:t>full shower containment is mandatory !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b="1" dirty="0" smtClean="0">
                <a:solidFill>
                  <a:srgbClr val="000090"/>
                </a:solidFill>
                <a:latin typeface="Calibri"/>
                <a:sym typeface="Wingdings"/>
              </a:rPr>
              <a:t>HCAL depth of </a:t>
            </a:r>
            <a:r>
              <a:rPr lang="en-US" b="1" dirty="0" smtClean="0">
                <a:solidFill>
                  <a:srgbClr val="FF0000"/>
                </a:solidFill>
                <a:latin typeface="Calibri"/>
                <a:sym typeface="Wingdings"/>
              </a:rPr>
              <a:t>12 </a:t>
            </a:r>
            <a:r>
              <a:rPr lang="en-US" b="1" dirty="0" err="1" smtClean="0">
                <a:solidFill>
                  <a:srgbClr val="FF0000"/>
                </a:solidFill>
                <a:latin typeface="Calibri"/>
                <a:sym typeface="Wingdings"/>
              </a:rPr>
              <a:t>λ</a:t>
            </a:r>
            <a:r>
              <a:rPr lang="en-US" b="1" baseline="-25000" dirty="0" err="1" smtClean="0">
                <a:solidFill>
                  <a:srgbClr val="FF0000"/>
                </a:solidFill>
                <a:latin typeface="Calibri"/>
                <a:sym typeface="Wingdings"/>
              </a:rPr>
              <a:t>int</a:t>
            </a:r>
            <a:r>
              <a:rPr lang="en-US" b="1" dirty="0" smtClean="0">
                <a:solidFill>
                  <a:srgbClr val="FF0000"/>
                </a:solidFill>
                <a:latin typeface="Calibri"/>
                <a:sym typeface="Wingdings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Calibri"/>
                <a:sym typeface="Wingdings"/>
              </a:rPr>
              <a:t>!</a:t>
            </a:r>
            <a:endParaRPr lang="en-US" b="1" dirty="0">
              <a:solidFill>
                <a:srgbClr val="00009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5408056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err="1" smtClean="0">
                <a:solidFill>
                  <a:srgbClr val="000090"/>
                </a:solidFill>
                <a:latin typeface="Calibri"/>
              </a:rPr>
              <a:t>Muon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 momentum resolution: 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/>
              </a:rPr>
              <a:t>O(15%) at 10TeV.</a:t>
            </a:r>
            <a:endParaRPr lang="en-US" b="1" dirty="0">
              <a:solidFill>
                <a:srgbClr val="FF0000"/>
              </a:solidFill>
              <a:latin typeface="Calibri"/>
            </a:endParaRPr>
          </a:p>
          <a:p>
            <a:pPr marL="285750" indent="-285750" defTabSz="457200">
              <a:buFont typeface="Arial"/>
              <a:buChar char="•"/>
            </a:pPr>
            <a:r>
              <a:rPr lang="en-US" b="1" dirty="0" smtClean="0">
                <a:solidFill>
                  <a:srgbClr val="008000"/>
                </a:solidFill>
                <a:latin typeface="Calibri"/>
              </a:rPr>
              <a:t>Compare to 10% at 1TeV spec. at LHC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4916098"/>
            <a:ext cx="1333618" cy="6011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606" y="-27384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Physics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at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the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Lσ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Limit</a:t>
            </a:r>
            <a:endParaRPr lang="de-DE" sz="3600" b="1" dirty="0">
              <a:solidFill>
                <a:srgbClr val="FF0000"/>
              </a:solidFill>
              <a:latin typeface="Calibri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644008" y="3645024"/>
            <a:ext cx="1765690" cy="609600"/>
            <a:chOff x="5686630" y="3797135"/>
            <a:chExt cx="1765690" cy="6096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86630" y="3797135"/>
              <a:ext cx="1765690" cy="609600"/>
            </a:xfrm>
            <a:prstGeom prst="rect">
              <a:avLst/>
            </a:prstGeom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6981887" y="4030544"/>
              <a:ext cx="144023" cy="144023"/>
            </a:xfrm>
            <a:prstGeom prst="ellipse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5496" y="125946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Example: Z’ </a:t>
            </a:r>
            <a:r>
              <a:rPr lang="en-US" b="1" baseline="-25000" dirty="0" smtClean="0">
                <a:solidFill>
                  <a:schemeClr val="tx2"/>
                </a:solidFill>
              </a:rPr>
              <a:t>SSM</a:t>
            </a:r>
            <a:r>
              <a:rPr lang="en-US" b="1" dirty="0" smtClean="0">
                <a:solidFill>
                  <a:schemeClr val="tx2"/>
                </a:solidFill>
              </a:rPr>
              <a:t> discovery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496" y="62068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Exploration potential through higher energy, increased statistics, increased precision 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249" y="1700808"/>
            <a:ext cx="3848719" cy="3023296"/>
          </a:xfrm>
          <a:prstGeom prst="rect">
            <a:avLst/>
          </a:prstGeom>
        </p:spPr>
      </p:pic>
      <p:cxnSp>
        <p:nvCxnSpPr>
          <p:cNvPr id="29" name="Straight Connector 28"/>
          <p:cNvCxnSpPr/>
          <p:nvPr/>
        </p:nvCxnSpPr>
        <p:spPr>
          <a:xfrm>
            <a:off x="323528" y="2204864"/>
            <a:ext cx="39604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1520" y="192786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20 ab</a:t>
            </a:r>
            <a:r>
              <a:rPr lang="en-US" sz="1200" baseline="30000" dirty="0" smtClean="0"/>
              <a:t>-1</a:t>
            </a:r>
            <a:endParaRPr lang="en-US" sz="1200" baseline="30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3851920" y="1988840"/>
            <a:ext cx="0" cy="2808312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915816" y="1988840"/>
            <a:ext cx="0" cy="2808312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915816" y="4653136"/>
            <a:ext cx="93610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372200" y="2276872"/>
            <a:ext cx="0" cy="1512168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308304" y="2276872"/>
            <a:ext cx="0" cy="1512168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372200" y="3717032"/>
            <a:ext cx="93610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259632" y="1609200"/>
            <a:ext cx="259228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luminosity versus mass for a 5σ discovery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18278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08720"/>
            <a:ext cx="4536504" cy="28292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06" y="-27384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Rapidity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distribution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of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an ‚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I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sotropic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Track‘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endParaRPr lang="de-DE" sz="36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980728"/>
            <a:ext cx="33843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C377B"/>
                </a:solidFill>
              </a:rPr>
              <a:t>Probability that the track has </a:t>
            </a:r>
            <a:r>
              <a:rPr lang="en-US" sz="1400" dirty="0">
                <a:solidFill>
                  <a:srgbClr val="0C377B"/>
                </a:solidFill>
                <a:latin typeface="Symbol" charset="2"/>
                <a:cs typeface="Symbol" charset="2"/>
              </a:rPr>
              <a:t>h</a:t>
            </a:r>
            <a:r>
              <a:rPr lang="en-GB" sz="1400" dirty="0" smtClean="0">
                <a:solidFill>
                  <a:srgbClr val="0C377B"/>
                </a:solidFill>
              </a:rPr>
              <a:t>&lt;2.5 is 90%</a:t>
            </a:r>
            <a:endParaRPr lang="en-GB" sz="1400" dirty="0">
              <a:solidFill>
                <a:srgbClr val="0C377B"/>
              </a:solidFill>
            </a:endParaRPr>
          </a:p>
          <a:p>
            <a:r>
              <a:rPr lang="en-GB" sz="1400" dirty="0" smtClean="0">
                <a:solidFill>
                  <a:srgbClr val="008000"/>
                </a:solidFill>
              </a:rPr>
              <a:t>2 tracks </a:t>
            </a:r>
            <a:r>
              <a:rPr lang="en-US" sz="1400" dirty="0">
                <a:solidFill>
                  <a:srgbClr val="008000"/>
                </a:solidFill>
                <a:latin typeface="Symbol" charset="2"/>
                <a:cs typeface="Symbol" charset="2"/>
              </a:rPr>
              <a:t>h</a:t>
            </a:r>
            <a:r>
              <a:rPr lang="en-GB" sz="1400" dirty="0" smtClean="0">
                <a:solidFill>
                  <a:srgbClr val="008000"/>
                </a:solidFill>
              </a:rPr>
              <a:t> &lt; 2.5 = 0.9</a:t>
            </a:r>
            <a:r>
              <a:rPr lang="en-GB" sz="1400" baseline="30000" dirty="0" smtClean="0">
                <a:solidFill>
                  <a:srgbClr val="008000"/>
                </a:solidFill>
              </a:rPr>
              <a:t>2</a:t>
            </a:r>
            <a:r>
              <a:rPr lang="en-GB" sz="1400" dirty="0" smtClean="0">
                <a:solidFill>
                  <a:srgbClr val="008000"/>
                </a:solidFill>
              </a:rPr>
              <a:t>=0.81</a:t>
            </a:r>
            <a:endParaRPr lang="en-GB" sz="1400" dirty="0">
              <a:solidFill>
                <a:srgbClr val="008000"/>
              </a:solidFill>
            </a:endParaRPr>
          </a:p>
          <a:p>
            <a:r>
              <a:rPr lang="en-GB" sz="1400" dirty="0" smtClean="0">
                <a:solidFill>
                  <a:srgbClr val="008000"/>
                </a:solidFill>
              </a:rPr>
              <a:t>3 tracks </a:t>
            </a:r>
            <a:r>
              <a:rPr lang="en-US" sz="1400" dirty="0">
                <a:solidFill>
                  <a:srgbClr val="008000"/>
                </a:solidFill>
                <a:latin typeface="Symbol" charset="2"/>
                <a:cs typeface="Symbol" charset="2"/>
              </a:rPr>
              <a:t>h</a:t>
            </a:r>
            <a:r>
              <a:rPr lang="en-GB" sz="1400" dirty="0" smtClean="0">
                <a:solidFill>
                  <a:srgbClr val="008000"/>
                </a:solidFill>
              </a:rPr>
              <a:t> &lt; 2.5 = 0.73</a:t>
            </a:r>
            <a:endParaRPr lang="en-GB" sz="1400" dirty="0">
              <a:solidFill>
                <a:srgbClr val="008000"/>
              </a:solidFill>
            </a:endParaRPr>
          </a:p>
          <a:p>
            <a:r>
              <a:rPr lang="en-GB" sz="1400" dirty="0" smtClean="0">
                <a:solidFill>
                  <a:srgbClr val="008000"/>
                </a:solidFill>
              </a:rPr>
              <a:t>4 tracks </a:t>
            </a:r>
            <a:r>
              <a:rPr lang="en-US" sz="14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 </a:t>
            </a:r>
            <a:r>
              <a:rPr lang="en-GB" sz="1400" dirty="0" smtClean="0">
                <a:solidFill>
                  <a:srgbClr val="008000"/>
                </a:solidFill>
              </a:rPr>
              <a:t>&lt; 2.5 = 0.66</a:t>
            </a:r>
          </a:p>
          <a:p>
            <a:endParaRPr lang="en-GB" dirty="0" smtClean="0">
              <a:solidFill>
                <a:srgbClr val="0C377B"/>
              </a:solidFill>
            </a:endParaRPr>
          </a:p>
          <a:p>
            <a:pPr lvl="0"/>
            <a:r>
              <a:rPr lang="en-GB" sz="1400" dirty="0">
                <a:solidFill>
                  <a:srgbClr val="0C377B"/>
                </a:solidFill>
              </a:rPr>
              <a:t>Probability that the track has </a:t>
            </a:r>
            <a:r>
              <a:rPr lang="en-US" sz="1400" dirty="0">
                <a:solidFill>
                  <a:srgbClr val="0C377B"/>
                </a:solidFill>
                <a:latin typeface="Symbol" charset="2"/>
                <a:cs typeface="Symbol" charset="2"/>
              </a:rPr>
              <a:t>h</a:t>
            </a:r>
            <a:r>
              <a:rPr lang="en-GB" sz="1400" dirty="0" smtClean="0">
                <a:solidFill>
                  <a:srgbClr val="0C377B"/>
                </a:solidFill>
              </a:rPr>
              <a:t>&lt;1.5 </a:t>
            </a:r>
            <a:r>
              <a:rPr lang="en-GB" sz="1400" dirty="0">
                <a:solidFill>
                  <a:srgbClr val="0C377B"/>
                </a:solidFill>
              </a:rPr>
              <a:t>is </a:t>
            </a:r>
            <a:r>
              <a:rPr lang="en-GB" sz="1400" dirty="0" smtClean="0">
                <a:solidFill>
                  <a:srgbClr val="0C377B"/>
                </a:solidFill>
              </a:rPr>
              <a:t>72%</a:t>
            </a:r>
            <a:endParaRPr lang="en-GB" sz="1400" dirty="0">
              <a:solidFill>
                <a:srgbClr val="0C377B"/>
              </a:solidFill>
            </a:endParaRPr>
          </a:p>
          <a:p>
            <a:pPr lvl="0"/>
            <a:r>
              <a:rPr lang="en-GB" sz="1400" dirty="0">
                <a:solidFill>
                  <a:srgbClr val="008000"/>
                </a:solidFill>
              </a:rPr>
              <a:t>2 tracks </a:t>
            </a:r>
            <a:r>
              <a:rPr lang="en-US" sz="1400" dirty="0">
                <a:solidFill>
                  <a:srgbClr val="008000"/>
                </a:solidFill>
                <a:latin typeface="Symbol" charset="2"/>
                <a:cs typeface="Symbol" charset="2"/>
              </a:rPr>
              <a:t>h</a:t>
            </a:r>
            <a:r>
              <a:rPr lang="en-GB" sz="1400" dirty="0" smtClean="0">
                <a:solidFill>
                  <a:srgbClr val="008000"/>
                </a:solidFill>
              </a:rPr>
              <a:t> &lt; 1.5 </a:t>
            </a:r>
            <a:r>
              <a:rPr lang="en-GB" sz="1400" dirty="0">
                <a:solidFill>
                  <a:srgbClr val="008000"/>
                </a:solidFill>
              </a:rPr>
              <a:t>= </a:t>
            </a:r>
            <a:r>
              <a:rPr lang="en-GB" sz="1400" dirty="0" smtClean="0">
                <a:solidFill>
                  <a:srgbClr val="008000"/>
                </a:solidFill>
              </a:rPr>
              <a:t>0.52</a:t>
            </a:r>
            <a:endParaRPr lang="en-GB" sz="1400" dirty="0">
              <a:solidFill>
                <a:srgbClr val="008000"/>
              </a:solidFill>
            </a:endParaRPr>
          </a:p>
          <a:p>
            <a:pPr lvl="0"/>
            <a:r>
              <a:rPr lang="en-GB" sz="1400" dirty="0">
                <a:solidFill>
                  <a:srgbClr val="008000"/>
                </a:solidFill>
              </a:rPr>
              <a:t>3 tracks </a:t>
            </a:r>
            <a:r>
              <a:rPr lang="en-US" sz="14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 </a:t>
            </a:r>
            <a:r>
              <a:rPr lang="en-GB" sz="1400" dirty="0" smtClean="0">
                <a:solidFill>
                  <a:srgbClr val="008000"/>
                </a:solidFill>
              </a:rPr>
              <a:t>&lt; 1.5 </a:t>
            </a:r>
            <a:r>
              <a:rPr lang="en-GB" sz="1400" dirty="0">
                <a:solidFill>
                  <a:srgbClr val="008000"/>
                </a:solidFill>
              </a:rPr>
              <a:t>= </a:t>
            </a:r>
            <a:r>
              <a:rPr lang="en-GB" sz="1400" dirty="0" smtClean="0">
                <a:solidFill>
                  <a:srgbClr val="008000"/>
                </a:solidFill>
              </a:rPr>
              <a:t>0.37</a:t>
            </a:r>
            <a:endParaRPr lang="en-GB" sz="1400" dirty="0">
              <a:solidFill>
                <a:srgbClr val="008000"/>
              </a:solidFill>
            </a:endParaRPr>
          </a:p>
          <a:p>
            <a:pPr lvl="0"/>
            <a:r>
              <a:rPr lang="en-GB" sz="1400" dirty="0">
                <a:solidFill>
                  <a:srgbClr val="008000"/>
                </a:solidFill>
              </a:rPr>
              <a:t>4 tracks </a:t>
            </a:r>
            <a:r>
              <a:rPr lang="en-US" sz="14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 </a:t>
            </a:r>
            <a:r>
              <a:rPr lang="en-GB" sz="1400" dirty="0" smtClean="0">
                <a:solidFill>
                  <a:srgbClr val="008000"/>
                </a:solidFill>
              </a:rPr>
              <a:t>&lt; 1.5 </a:t>
            </a:r>
            <a:r>
              <a:rPr lang="en-GB" sz="1400" dirty="0">
                <a:solidFill>
                  <a:srgbClr val="008000"/>
                </a:solidFill>
              </a:rPr>
              <a:t>= </a:t>
            </a:r>
            <a:r>
              <a:rPr lang="en-GB" sz="1400" dirty="0" smtClean="0">
                <a:solidFill>
                  <a:srgbClr val="008000"/>
                </a:solidFill>
              </a:rPr>
              <a:t>0.27</a:t>
            </a:r>
            <a:endParaRPr lang="en-GB" sz="1400" dirty="0">
              <a:solidFill>
                <a:srgbClr val="008000"/>
              </a:solidFill>
            </a:endParaRPr>
          </a:p>
          <a:p>
            <a:endParaRPr lang="en-GB" dirty="0"/>
          </a:p>
        </p:txBody>
      </p:sp>
      <p:pic>
        <p:nvPicPr>
          <p:cNvPr id="7" name="Picture 28" descr="Longn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4" r="1314"/>
          <a:stretch>
            <a:fillRect/>
          </a:stretch>
        </p:blipFill>
        <p:spPr bwMode="auto">
          <a:xfrm>
            <a:off x="179512" y="4509120"/>
            <a:ext cx="4067944" cy="191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95936" y="3861048"/>
            <a:ext cx="2880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h 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267744" y="4221088"/>
            <a:ext cx="1766104" cy="12355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7"/>
          <p:cNvSpPr txBox="1">
            <a:spLocks/>
          </p:cNvSpPr>
          <p:nvPr/>
        </p:nvSpPr>
        <p:spPr>
          <a:xfrm>
            <a:off x="2390785" y="7625254"/>
            <a:ext cx="1477159" cy="1620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6" name="Slide Number Placeholder 8"/>
          <p:cNvSpPr txBox="1">
            <a:spLocks/>
          </p:cNvSpPr>
          <p:nvPr/>
        </p:nvSpPr>
        <p:spPr>
          <a:xfrm>
            <a:off x="5446511" y="7625254"/>
            <a:ext cx="1088433" cy="1620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3933056"/>
            <a:ext cx="4663833" cy="230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54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06" y="-27384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WW </a:t>
            </a:r>
            <a:r>
              <a:rPr lang="de-DE" sz="3600" b="1" dirty="0" err="1">
                <a:solidFill>
                  <a:srgbClr val="FF0000"/>
                </a:solidFill>
                <a:latin typeface="Calibri"/>
              </a:rPr>
              <a:t>S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cattering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by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VBF </a:t>
            </a:r>
            <a:r>
              <a:rPr lang="de-DE" sz="3600" b="1" dirty="0" err="1">
                <a:solidFill>
                  <a:srgbClr val="FF0000"/>
                </a:solidFill>
                <a:latin typeface="Calibri"/>
              </a:rPr>
              <a:t>M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echanism</a:t>
            </a:r>
            <a:endParaRPr lang="de-DE" sz="36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692696"/>
            <a:ext cx="8964488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b="1" dirty="0">
                <a:solidFill>
                  <a:srgbClr val="000090"/>
                </a:solidFill>
              </a:rPr>
              <a:t>WW→WW scattering violates </a:t>
            </a:r>
            <a:r>
              <a:rPr lang="en-US" b="1" dirty="0" err="1">
                <a:solidFill>
                  <a:srgbClr val="000090"/>
                </a:solidFill>
              </a:rPr>
              <a:t>unitarity</a:t>
            </a:r>
            <a:r>
              <a:rPr lang="en-US" b="1" dirty="0">
                <a:solidFill>
                  <a:srgbClr val="000090"/>
                </a:solidFill>
              </a:rPr>
              <a:t> at high energies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b="1" dirty="0" smtClean="0">
                <a:solidFill>
                  <a:srgbClr val="008000"/>
                </a:solidFill>
              </a:rPr>
              <a:t>A </a:t>
            </a:r>
            <a:r>
              <a:rPr lang="en-US" b="1" dirty="0">
                <a:solidFill>
                  <a:srgbClr val="008000"/>
                </a:solidFill>
              </a:rPr>
              <a:t>scalar, such as the Higgs boson, fixes this (partially)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Probing </a:t>
            </a:r>
            <a:r>
              <a:rPr lang="en-US" b="1" dirty="0">
                <a:solidFill>
                  <a:schemeClr val="tx2"/>
                </a:solidFill>
              </a:rPr>
              <a:t>characteristics of VV scattering is an </a:t>
            </a:r>
            <a:r>
              <a:rPr lang="en-US" b="1" dirty="0" smtClean="0">
                <a:solidFill>
                  <a:schemeClr val="tx2"/>
                </a:solidFill>
              </a:rPr>
              <a:t>important test </a:t>
            </a:r>
            <a:r>
              <a:rPr lang="en-US" b="1" dirty="0">
                <a:solidFill>
                  <a:schemeClr val="tx2"/>
                </a:solidFill>
              </a:rPr>
              <a:t>of the nature </a:t>
            </a:r>
            <a:r>
              <a:rPr lang="en-US" b="1" dirty="0" smtClean="0">
                <a:solidFill>
                  <a:schemeClr val="tx2"/>
                </a:solidFill>
              </a:rPr>
              <a:t>of electroweak symmetry breaking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b="1" dirty="0" smtClean="0">
                <a:solidFill>
                  <a:srgbClr val="008000"/>
                </a:solidFill>
              </a:rPr>
              <a:t>New Physics would modify interferences between diagrams 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 modified V </a:t>
            </a:r>
            <a:r>
              <a:rPr lang="en-US" b="1" dirty="0" err="1" smtClean="0">
                <a:solidFill>
                  <a:srgbClr val="008000"/>
                </a:solidFill>
                <a:sym typeface="Wingdings"/>
              </a:rPr>
              <a:t>p</a:t>
            </a:r>
            <a:r>
              <a:rPr lang="en-US" b="1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 and di-boson mass.  Also: </a:t>
            </a:r>
            <a:r>
              <a:rPr lang="fr-FR" b="1" dirty="0" smtClean="0">
                <a:solidFill>
                  <a:srgbClr val="008000"/>
                </a:solidFill>
                <a:latin typeface="Calibri"/>
              </a:rPr>
              <a:t>Are </a:t>
            </a:r>
            <a:r>
              <a:rPr lang="fr-FR" b="1" dirty="0" err="1" smtClean="0">
                <a:solidFill>
                  <a:srgbClr val="008000"/>
                </a:solidFill>
                <a:latin typeface="Calibri"/>
              </a:rPr>
              <a:t>there</a:t>
            </a:r>
            <a:r>
              <a:rPr lang="fr-FR" b="1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fr-FR" b="1" dirty="0" err="1" smtClean="0">
                <a:solidFill>
                  <a:srgbClr val="008000"/>
                </a:solidFill>
                <a:latin typeface="Calibri"/>
              </a:rPr>
              <a:t>high</a:t>
            </a:r>
            <a:r>
              <a:rPr lang="fr-FR" b="1" dirty="0" smtClean="0">
                <a:solidFill>
                  <a:srgbClr val="008000"/>
                </a:solidFill>
                <a:latin typeface="Calibri"/>
              </a:rPr>
              <a:t> mass </a:t>
            </a:r>
            <a:r>
              <a:rPr lang="fr-FR" b="1" dirty="0" err="1" smtClean="0">
                <a:solidFill>
                  <a:srgbClr val="008000"/>
                </a:solidFill>
                <a:latin typeface="Calibri"/>
              </a:rPr>
              <a:t>resonances</a:t>
            </a:r>
            <a:r>
              <a:rPr lang="fr-FR" b="1" dirty="0" smtClean="0">
                <a:solidFill>
                  <a:srgbClr val="008000"/>
                </a:solidFill>
                <a:latin typeface="Calibri"/>
              </a:rPr>
              <a:t> WW, ZZ, HH, …</a:t>
            </a:r>
          </a:p>
          <a:p>
            <a:pPr defTabSz="457200"/>
            <a:endParaRPr lang="fr-FR" b="1" dirty="0" smtClean="0">
              <a:solidFill>
                <a:srgbClr val="008000"/>
              </a:solidFill>
              <a:latin typeface="Calibri"/>
            </a:endParaRPr>
          </a:p>
          <a:p>
            <a:pPr defTabSz="457200"/>
            <a:endParaRPr lang="fr-FR" b="1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fr-FR" b="1" dirty="0" smtClean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fr-FR" b="1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fr-FR" b="1" dirty="0" smtClean="0">
              <a:solidFill>
                <a:prstClr val="black"/>
              </a:solidFill>
              <a:latin typeface="Calibri"/>
            </a:endParaRPr>
          </a:p>
          <a:p>
            <a:pPr defTabSz="457200"/>
            <a:r>
              <a:rPr lang="fr-FR" b="1" dirty="0" smtClean="0">
                <a:solidFill>
                  <a:srgbClr val="000090"/>
                </a:solidFill>
                <a:latin typeface="Calibri"/>
              </a:rPr>
              <a:t>VBF jets </a:t>
            </a:r>
            <a:r>
              <a:rPr lang="fr-FR" b="1" dirty="0" err="1" smtClean="0">
                <a:solidFill>
                  <a:srgbClr val="000090"/>
                </a:solidFill>
                <a:latin typeface="Calibri"/>
              </a:rPr>
              <a:t>also</a:t>
            </a:r>
            <a:r>
              <a:rPr lang="fr-FR" b="1" dirty="0" smtClean="0">
                <a:solidFill>
                  <a:srgbClr val="000090"/>
                </a:solidFill>
                <a:latin typeface="Calibri"/>
              </a:rPr>
              <a:t> important for </a:t>
            </a:r>
            <a:r>
              <a:rPr lang="fr-FR" b="1" dirty="0" err="1">
                <a:solidFill>
                  <a:srgbClr val="000090"/>
                </a:solidFill>
                <a:latin typeface="Calibri"/>
              </a:rPr>
              <a:t>t</a:t>
            </a:r>
            <a:r>
              <a:rPr lang="fr-FR" b="1" dirty="0" err="1" smtClean="0">
                <a:solidFill>
                  <a:srgbClr val="000090"/>
                </a:solidFill>
                <a:latin typeface="Calibri"/>
              </a:rPr>
              <a:t>agging</a:t>
            </a:r>
            <a:r>
              <a:rPr lang="fr-FR" b="1" dirty="0" smtClean="0">
                <a:solidFill>
                  <a:srgbClr val="000090"/>
                </a:solidFill>
                <a:latin typeface="Calibri"/>
              </a:rPr>
              <a:t> of </a:t>
            </a:r>
            <a:r>
              <a:rPr lang="fr-FR" b="1" dirty="0" err="1" smtClean="0">
                <a:solidFill>
                  <a:srgbClr val="000090"/>
                </a:solidFill>
                <a:latin typeface="Calibri"/>
              </a:rPr>
              <a:t>Higgs</a:t>
            </a:r>
            <a:r>
              <a:rPr lang="fr-FR" b="1" dirty="0" smtClean="0">
                <a:solidFill>
                  <a:srgbClr val="000090"/>
                </a:solidFill>
                <a:latin typeface="Calibri"/>
              </a:rPr>
              <a:t> </a:t>
            </a:r>
            <a:r>
              <a:rPr lang="fr-FR" b="1" dirty="0" err="1" smtClean="0">
                <a:solidFill>
                  <a:srgbClr val="000090"/>
                </a:solidFill>
                <a:latin typeface="Calibri"/>
              </a:rPr>
              <a:t>produced</a:t>
            </a:r>
            <a:r>
              <a:rPr lang="fr-FR" b="1" dirty="0" smtClean="0">
                <a:solidFill>
                  <a:srgbClr val="000090"/>
                </a:solidFill>
                <a:latin typeface="Calibri"/>
              </a:rPr>
              <a:t> </a:t>
            </a:r>
            <a:r>
              <a:rPr lang="fr-FR" b="1" dirty="0" err="1" smtClean="0">
                <a:solidFill>
                  <a:srgbClr val="000090"/>
                </a:solidFill>
                <a:latin typeface="Calibri"/>
              </a:rPr>
              <a:t>though</a:t>
            </a:r>
            <a:r>
              <a:rPr lang="fr-FR" b="1" dirty="0" smtClean="0">
                <a:solidFill>
                  <a:srgbClr val="000090"/>
                </a:solidFill>
                <a:latin typeface="Calibri"/>
              </a:rPr>
              <a:t> VBF, </a:t>
            </a:r>
            <a:r>
              <a:rPr lang="fr-FR" b="1" dirty="0" err="1" smtClean="0">
                <a:solidFill>
                  <a:srgbClr val="000090"/>
                </a:solidFill>
                <a:latin typeface="Calibri"/>
              </a:rPr>
              <a:t>like</a:t>
            </a:r>
            <a:r>
              <a:rPr lang="fr-FR" b="1" dirty="0" smtClean="0">
                <a:solidFill>
                  <a:srgbClr val="000090"/>
                </a:solidFill>
                <a:latin typeface="Calibri"/>
              </a:rPr>
              <a:t> H-&gt;</a:t>
            </a:r>
            <a:r>
              <a:rPr lang="fr-FR" b="1" dirty="0" err="1" smtClean="0">
                <a:solidFill>
                  <a:srgbClr val="000090"/>
                </a:solidFill>
                <a:latin typeface="Calibri"/>
              </a:rPr>
              <a:t>bb</a:t>
            </a:r>
            <a:r>
              <a:rPr lang="fr-FR" b="1" dirty="0" smtClean="0">
                <a:solidFill>
                  <a:srgbClr val="000090"/>
                </a:solidFill>
                <a:latin typeface="Calibri"/>
              </a:rPr>
              <a:t>, H-&gt;</a:t>
            </a:r>
            <a:r>
              <a:rPr lang="fr-FR" b="1" dirty="0" err="1" smtClean="0">
                <a:solidFill>
                  <a:srgbClr val="000090"/>
                </a:solidFill>
                <a:latin typeface="Calibri"/>
              </a:rPr>
              <a:t>tautau</a:t>
            </a:r>
            <a:r>
              <a:rPr lang="fr-FR" b="1" dirty="0" smtClean="0">
                <a:solidFill>
                  <a:srgbClr val="000090"/>
                </a:solidFill>
                <a:latin typeface="Calibri"/>
              </a:rPr>
              <a:t> etc. </a:t>
            </a:r>
          </a:p>
          <a:p>
            <a:pPr defTabSz="457200"/>
            <a:endParaRPr lang="fr-FR" b="1" dirty="0">
              <a:solidFill>
                <a:srgbClr val="000090"/>
              </a:solidFill>
              <a:latin typeface="Calibri"/>
            </a:endParaRPr>
          </a:p>
          <a:p>
            <a:pPr defTabSz="457200"/>
            <a:r>
              <a:rPr lang="fr-FR" b="1" dirty="0" smtClean="0">
                <a:solidFill>
                  <a:srgbClr val="000090"/>
                </a:solidFill>
                <a:latin typeface="Calibri"/>
              </a:rPr>
              <a:t>VBF </a:t>
            </a:r>
            <a:r>
              <a:rPr lang="fr-FR" b="1" dirty="0">
                <a:solidFill>
                  <a:srgbClr val="000090"/>
                </a:solidFill>
                <a:latin typeface="Calibri"/>
              </a:rPr>
              <a:t>jets </a:t>
            </a:r>
            <a:r>
              <a:rPr lang="fr-FR" b="1" dirty="0" err="1">
                <a:solidFill>
                  <a:srgbClr val="000090"/>
                </a:solidFill>
                <a:latin typeface="Calibri"/>
              </a:rPr>
              <a:t>between</a:t>
            </a:r>
            <a:r>
              <a:rPr lang="fr-FR" b="1" dirty="0">
                <a:solidFill>
                  <a:srgbClr val="000090"/>
                </a:solidFill>
                <a:latin typeface="Calibri"/>
              </a:rPr>
              <a:t> </a:t>
            </a:r>
            <a:r>
              <a:rPr lang="fr-FR" b="1" dirty="0">
                <a:solidFill>
                  <a:srgbClr val="FF0000"/>
                </a:solidFill>
                <a:latin typeface="Calibri"/>
              </a:rPr>
              <a:t>η~2 and η~6 </a:t>
            </a:r>
            <a:endParaRPr lang="fr-FR" b="1" dirty="0" smtClean="0">
              <a:solidFill>
                <a:srgbClr val="FF0000"/>
              </a:solidFill>
              <a:latin typeface="Calibri"/>
            </a:endParaRPr>
          </a:p>
          <a:p>
            <a:pPr defTabSz="457200"/>
            <a:r>
              <a:rPr lang="fr-FR" b="1" dirty="0" err="1" smtClean="0">
                <a:solidFill>
                  <a:srgbClr val="000090"/>
                </a:solidFill>
                <a:latin typeface="Calibri"/>
              </a:rPr>
              <a:t>need</a:t>
            </a:r>
            <a:r>
              <a:rPr lang="fr-FR" b="1" dirty="0" smtClean="0">
                <a:solidFill>
                  <a:srgbClr val="000090"/>
                </a:solidFill>
                <a:latin typeface="Calibri"/>
              </a:rPr>
              <a:t> </a:t>
            </a:r>
            <a:r>
              <a:rPr lang="fr-FR" b="1" dirty="0">
                <a:solidFill>
                  <a:srgbClr val="000090"/>
                </a:solidFill>
                <a:latin typeface="Calibri"/>
              </a:rPr>
              <a:t>to </a:t>
            </a:r>
            <a:r>
              <a:rPr lang="fr-FR" b="1" dirty="0" err="1">
                <a:solidFill>
                  <a:srgbClr val="000090"/>
                </a:solidFill>
                <a:latin typeface="Calibri"/>
              </a:rPr>
              <a:t>be</a:t>
            </a:r>
            <a:r>
              <a:rPr lang="fr-FR" b="1" dirty="0">
                <a:solidFill>
                  <a:srgbClr val="000090"/>
                </a:solidFill>
                <a:latin typeface="Calibri"/>
              </a:rPr>
              <a:t> </a:t>
            </a:r>
            <a:r>
              <a:rPr lang="fr-FR" b="1" dirty="0" err="1">
                <a:solidFill>
                  <a:srgbClr val="000090"/>
                </a:solidFill>
                <a:latin typeface="Calibri"/>
              </a:rPr>
              <a:t>well</a:t>
            </a:r>
            <a:r>
              <a:rPr lang="fr-FR" b="1" dirty="0">
                <a:solidFill>
                  <a:srgbClr val="000090"/>
                </a:solidFill>
                <a:latin typeface="Calibri"/>
              </a:rPr>
              <a:t> </a:t>
            </a:r>
            <a:r>
              <a:rPr lang="fr-FR" b="1" dirty="0" err="1">
                <a:solidFill>
                  <a:srgbClr val="000090"/>
                </a:solidFill>
                <a:latin typeface="Calibri"/>
              </a:rPr>
              <a:t>measured</a:t>
            </a:r>
            <a:r>
              <a:rPr lang="fr-FR" b="1" dirty="0">
                <a:solidFill>
                  <a:srgbClr val="000090"/>
                </a:solidFill>
                <a:latin typeface="Calibri"/>
              </a:rPr>
              <a:t> </a:t>
            </a:r>
            <a:r>
              <a:rPr lang="fr-FR" b="1" dirty="0" smtClean="0">
                <a:solidFill>
                  <a:srgbClr val="000090"/>
                </a:solidFill>
                <a:latin typeface="Calibri"/>
              </a:rPr>
              <a:t>and</a:t>
            </a:r>
          </a:p>
          <a:p>
            <a:pPr defTabSz="457200"/>
            <a:r>
              <a:rPr lang="fr-FR" b="1" dirty="0" err="1" smtClean="0">
                <a:solidFill>
                  <a:srgbClr val="000090"/>
                </a:solidFill>
                <a:latin typeface="Calibri"/>
              </a:rPr>
              <a:t>separated</a:t>
            </a:r>
            <a:r>
              <a:rPr lang="fr-FR" b="1" dirty="0" smtClean="0">
                <a:solidFill>
                  <a:srgbClr val="000090"/>
                </a:solidFill>
                <a:latin typeface="Calibri"/>
              </a:rPr>
              <a:t> </a:t>
            </a:r>
            <a:r>
              <a:rPr lang="fr-FR" b="1" dirty="0" err="1">
                <a:solidFill>
                  <a:srgbClr val="000090"/>
                </a:solidFill>
                <a:latin typeface="Calibri"/>
              </a:rPr>
              <a:t>from</a:t>
            </a:r>
            <a:r>
              <a:rPr lang="fr-FR" b="1" dirty="0">
                <a:solidFill>
                  <a:srgbClr val="000090"/>
                </a:solidFill>
                <a:latin typeface="Calibri"/>
              </a:rPr>
              <a:t> pile-up </a:t>
            </a:r>
            <a:endParaRPr lang="fr-FR" b="1" dirty="0" smtClean="0">
              <a:solidFill>
                <a:srgbClr val="000090"/>
              </a:solidFill>
              <a:latin typeface="Calibri"/>
            </a:endParaRPr>
          </a:p>
          <a:p>
            <a:pPr defTabSz="457200"/>
            <a:endParaRPr lang="fr-FR" b="1" dirty="0">
              <a:solidFill>
                <a:srgbClr val="000090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2780928"/>
            <a:ext cx="3432614" cy="7200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354352"/>
            <a:ext cx="2088232" cy="13657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4127459"/>
            <a:ext cx="4176464" cy="246989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4156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.png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1165747"/>
            <a:ext cx="2305591" cy="154317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66598" y="2708920"/>
            <a:ext cx="8703615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000090"/>
                </a:solidFill>
                <a:latin typeface="Calibri"/>
                <a:sym typeface="Wingdings"/>
              </a:rPr>
              <a:t> </a:t>
            </a:r>
            <a:r>
              <a:rPr lang="en-US" b="1" dirty="0">
                <a:solidFill>
                  <a:srgbClr val="000090"/>
                </a:solidFill>
                <a:latin typeface="Calibri"/>
                <a:sym typeface="Wingdings"/>
              </a:rPr>
              <a:t>3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0-50% acceptance loss for H</a:t>
            </a:r>
            <a:r>
              <a:rPr lang="en-US" b="1" dirty="0" smtClean="0">
                <a:solidFill>
                  <a:srgbClr val="000090"/>
                </a:solidFill>
                <a:latin typeface="Calibri"/>
                <a:sym typeface="Wingdings"/>
              </a:rPr>
              <a:t> 4l 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at 100 </a:t>
            </a:r>
            <a:r>
              <a:rPr lang="en-US" b="1" dirty="0" err="1" smtClean="0">
                <a:solidFill>
                  <a:srgbClr val="000090"/>
                </a:solidFill>
                <a:latin typeface="Calibri"/>
              </a:rPr>
              <a:t>TeV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 </a:t>
            </a:r>
            <a:r>
              <a:rPr lang="en-US" b="1" dirty="0" err="1" smtClean="0">
                <a:solidFill>
                  <a:srgbClr val="000090"/>
                </a:solidFill>
                <a:latin typeface="Calibri"/>
              </a:rPr>
              <a:t>wrt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 14 </a:t>
            </a:r>
            <a:r>
              <a:rPr lang="en-US" b="1" dirty="0" err="1" smtClean="0">
                <a:solidFill>
                  <a:srgbClr val="000090"/>
                </a:solidFill>
                <a:latin typeface="Calibri"/>
              </a:rPr>
              <a:t>TeV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 if </a:t>
            </a:r>
            <a:r>
              <a:rPr lang="en-US" b="1" dirty="0" smtClean="0">
                <a:solidFill>
                  <a:srgbClr val="FF0000"/>
                </a:solidFill>
                <a:latin typeface="Calibri"/>
              </a:rPr>
              <a:t>tracking and precision EM</a:t>
            </a:r>
          </a:p>
          <a:p>
            <a:pPr defTabSz="457200"/>
            <a:r>
              <a:rPr lang="en-US" b="1" dirty="0" err="1">
                <a:solidFill>
                  <a:srgbClr val="FF0000"/>
                </a:solidFill>
                <a:latin typeface="Calibri"/>
              </a:rPr>
              <a:t>c</a:t>
            </a:r>
            <a:r>
              <a:rPr lang="en-US" b="1" dirty="0" err="1" smtClean="0">
                <a:solidFill>
                  <a:srgbClr val="FF0000"/>
                </a:solidFill>
                <a:latin typeface="Calibri"/>
              </a:rPr>
              <a:t>alorimetry</a:t>
            </a:r>
            <a:r>
              <a:rPr lang="en-US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limited to |</a:t>
            </a:r>
            <a:r>
              <a:rPr lang="en-US" b="1" dirty="0" err="1" smtClean="0">
                <a:solidFill>
                  <a:srgbClr val="000090"/>
                </a:solidFill>
                <a:latin typeface="Calibri"/>
              </a:rPr>
              <a:t>η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|&lt;2.5 (as ATLAS and CMS) </a:t>
            </a:r>
          </a:p>
          <a:p>
            <a:pPr defTabSz="457200"/>
            <a:r>
              <a:rPr lang="en-US" b="1" dirty="0" smtClean="0">
                <a:solidFill>
                  <a:srgbClr val="000090"/>
                </a:solidFill>
                <a:latin typeface="Calibri"/>
                <a:sym typeface="Wingdings"/>
              </a:rPr>
              <a:t> can be recovered </a:t>
            </a:r>
            <a:r>
              <a:rPr lang="en-US" b="1" dirty="0">
                <a:solidFill>
                  <a:srgbClr val="000090"/>
                </a:solidFill>
                <a:latin typeface="Calibri"/>
                <a:sym typeface="Wingdings"/>
              </a:rPr>
              <a:t>b</a:t>
            </a:r>
            <a:r>
              <a:rPr lang="en-US" b="1" dirty="0" smtClean="0">
                <a:solidFill>
                  <a:srgbClr val="000090"/>
                </a:solidFill>
                <a:latin typeface="Calibri"/>
                <a:sym typeface="Wingdings"/>
              </a:rPr>
              <a:t>y extending to </a:t>
            </a:r>
            <a:r>
              <a:rPr lang="en-US" b="1" dirty="0" smtClean="0">
                <a:solidFill>
                  <a:srgbClr val="FF0000"/>
                </a:solidFill>
                <a:latin typeface="Calibri"/>
                <a:sym typeface="Wingdings"/>
              </a:rPr>
              <a:t>|</a:t>
            </a:r>
            <a:r>
              <a:rPr lang="en-US" b="1" dirty="0" err="1" smtClean="0">
                <a:solidFill>
                  <a:srgbClr val="FF0000"/>
                </a:solidFill>
                <a:latin typeface="Calibri"/>
                <a:sym typeface="Wingdings"/>
              </a:rPr>
              <a:t>η</a:t>
            </a:r>
            <a:r>
              <a:rPr lang="en-US" b="1" dirty="0" smtClean="0">
                <a:solidFill>
                  <a:srgbClr val="FF0000"/>
                </a:solidFill>
                <a:latin typeface="Calibri"/>
                <a:sym typeface="Wingdings"/>
              </a:rPr>
              <a:t>|</a:t>
            </a:r>
            <a:r>
              <a:rPr lang="en-US" b="1" dirty="0" smtClean="0">
                <a:solidFill>
                  <a:srgbClr val="FF0000"/>
                </a:solidFill>
                <a:latin typeface="Calibri"/>
              </a:rPr>
              <a:t>~ </a:t>
            </a:r>
            <a:r>
              <a:rPr lang="en-US" b="1" dirty="0" smtClean="0">
                <a:solidFill>
                  <a:srgbClr val="FF0000"/>
                </a:solidFill>
                <a:latin typeface="Calibri"/>
                <a:sym typeface="Wingdings"/>
              </a:rPr>
              <a:t>4</a:t>
            </a:r>
            <a:endParaRPr lang="en-US" b="1" dirty="0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6598" y="3909871"/>
            <a:ext cx="5919296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0000"/>
                </a:solidFill>
                <a:latin typeface="Calibri"/>
              </a:rPr>
              <a:t>“Heavy” final states 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require high √s, e.g.: </a:t>
            </a:r>
          </a:p>
          <a:p>
            <a:pPr defTabSz="457200"/>
            <a:r>
              <a:rPr lang="en-US" b="1" dirty="0" smtClean="0">
                <a:solidFill>
                  <a:srgbClr val="008000"/>
                </a:solidFill>
                <a:latin typeface="Calibri"/>
              </a:rPr>
              <a:t>HH production (including measurements of self-couplings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</a:rPr>
              <a:t>λ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)</a:t>
            </a:r>
          </a:p>
          <a:p>
            <a:pPr defTabSz="457200"/>
            <a:r>
              <a:rPr lang="en-US" b="1" dirty="0" err="1" smtClean="0">
                <a:solidFill>
                  <a:srgbClr val="008000"/>
                </a:solidFill>
                <a:latin typeface="Calibri"/>
              </a:rPr>
              <a:t>ttH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   (note: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</a:rPr>
              <a:t>ttH</a:t>
            </a:r>
            <a:r>
              <a:rPr lang="en-US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US" b="1" dirty="0" err="1">
                <a:solidFill>
                  <a:srgbClr val="008000"/>
                </a:solidFill>
                <a:latin typeface="Calibri"/>
                <a:sym typeface="Wingdings"/>
              </a:rPr>
              <a:t>ttμμ</a:t>
            </a:r>
            <a:r>
              <a:rPr lang="en-US" b="1" dirty="0">
                <a:solidFill>
                  <a:srgbClr val="008000"/>
                </a:solidFill>
                <a:latin typeface="Calibri"/>
                <a:sym typeface="Wingdings"/>
              </a:rPr>
              <a:t>, </a:t>
            </a:r>
            <a:r>
              <a:rPr lang="en-US" b="1" dirty="0" err="1">
                <a:solidFill>
                  <a:srgbClr val="008000"/>
                </a:solidFill>
                <a:latin typeface="Calibri"/>
                <a:sym typeface="Wingdings"/>
              </a:rPr>
              <a:t>ttZZ</a:t>
            </a:r>
            <a:r>
              <a:rPr lang="en-US" b="1" dirty="0">
                <a:solidFill>
                  <a:srgbClr val="008000"/>
                </a:solidFill>
                <a:latin typeface="Calibri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“rare” and particularly clean)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3229" y="5357027"/>
            <a:ext cx="9144000" cy="1312333"/>
            <a:chOff x="-36512" y="5501043"/>
            <a:chExt cx="9144000" cy="1312333"/>
          </a:xfrm>
        </p:grpSpPr>
        <p:pic>
          <p:nvPicPr>
            <p:cNvPr id="13" name="Picture 12" descr="Untitled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6512" y="5501043"/>
              <a:ext cx="9144000" cy="131233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4" name="Rectangle 13"/>
            <p:cNvSpPr/>
            <p:nvPr/>
          </p:nvSpPr>
          <p:spPr bwMode="auto">
            <a:xfrm>
              <a:off x="1475656" y="6237312"/>
              <a:ext cx="432048" cy="216024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8244408" y="6165304"/>
              <a:ext cx="576064" cy="432048"/>
            </a:xfrm>
            <a:prstGeom prst="ellipse">
              <a:avLst/>
            </a:prstGeom>
            <a:noFill/>
            <a:ln w="38100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6588224" y="6165304"/>
              <a:ext cx="576064" cy="432048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4716016" y="6165304"/>
              <a:ext cx="576064" cy="432048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250451" y="4146382"/>
            <a:ext cx="2682299" cy="866794"/>
            <a:chOff x="5364088" y="3933056"/>
            <a:chExt cx="2682299" cy="866794"/>
          </a:xfrm>
        </p:grpSpPr>
        <p:pic>
          <p:nvPicPr>
            <p:cNvPr id="9" name="Picture 8" descr="Untitled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64088" y="3933056"/>
              <a:ext cx="1821363" cy="86679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0" name="Rectangle 9"/>
            <p:cNvSpPr/>
            <p:nvPr/>
          </p:nvSpPr>
          <p:spPr bwMode="auto">
            <a:xfrm>
              <a:off x="6300192" y="3935786"/>
              <a:ext cx="360040" cy="28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flipH="1">
              <a:off x="6732240" y="4365104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Text Box 21"/>
            <p:cNvSpPr txBox="1">
              <a:spLocks noChangeArrowheads="1"/>
            </p:cNvSpPr>
            <p:nvPr/>
          </p:nvSpPr>
          <p:spPr bwMode="auto">
            <a:xfrm>
              <a:off x="7092280" y="4221088"/>
              <a:ext cx="954107" cy="3231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wrap="none">
              <a:spAutoFit/>
            </a:bodyPr>
            <a:lstStyle/>
            <a:p>
              <a:pPr defTabSz="457200"/>
              <a:r>
                <a:rPr lang="en-US" sz="1500" dirty="0" err="1" smtClean="0">
                  <a:solidFill>
                    <a:srgbClr val="990066"/>
                  </a:solidFill>
                  <a:latin typeface="Calibri"/>
                </a:rPr>
                <a:t>g</a:t>
              </a:r>
              <a:r>
                <a:rPr lang="en-US" sz="1500" baseline="-25000" dirty="0" err="1" smtClean="0">
                  <a:solidFill>
                    <a:srgbClr val="990066"/>
                  </a:solidFill>
                  <a:latin typeface="Calibri"/>
                </a:rPr>
                <a:t>HHH</a:t>
              </a:r>
              <a:r>
                <a:rPr lang="en-US" sz="1500" dirty="0" smtClean="0">
                  <a:solidFill>
                    <a:srgbClr val="990066"/>
                  </a:solidFill>
                  <a:latin typeface="Calibri"/>
                </a:rPr>
                <a:t>~ </a:t>
              </a:r>
              <a:r>
                <a:rPr lang="en-US" sz="1500" dirty="0">
                  <a:solidFill>
                    <a:srgbClr val="990066"/>
                  </a:solidFill>
                  <a:latin typeface="Calibri"/>
                  <a:sym typeface="Symbol" charset="0"/>
                </a:rPr>
                <a:t>v</a:t>
              </a:r>
              <a:endParaRPr lang="en-US" sz="1500" dirty="0">
                <a:solidFill>
                  <a:srgbClr val="990066"/>
                </a:solidFill>
                <a:latin typeface="Calibri"/>
              </a:endParaRPr>
            </a:p>
          </p:txBody>
        </p:sp>
      </p:grpSp>
      <p:pic>
        <p:nvPicPr>
          <p:cNvPr id="19" name="Picture 18" descr="Untitled.png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408" y="1193847"/>
            <a:ext cx="2473474" cy="12855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2339752" y="836712"/>
            <a:ext cx="3570208" cy="27699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H</a:t>
            </a:r>
            <a:r>
              <a:rPr lang="en-US" sz="1200" dirty="0" smtClean="0">
                <a:solidFill>
                  <a:prstClr val="black"/>
                </a:solidFill>
                <a:latin typeface="Calibri"/>
                <a:sym typeface="Wingdings"/>
              </a:rPr>
              <a:t> 4l </a:t>
            </a: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acceptance </a:t>
            </a:r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vs</a:t>
            </a: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η</a:t>
            </a: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 coverage (</a:t>
            </a:r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1200" baseline="-25000" dirty="0" err="1" smtClean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1200" baseline="-25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cuts applied)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961" y="42785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Higgs</a:t>
            </a:r>
            <a:r>
              <a:rPr lang="de-DE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DE" sz="3600" b="1" dirty="0" err="1" smtClean="0">
                <a:solidFill>
                  <a:srgbClr val="FF0000"/>
                </a:solidFill>
                <a:latin typeface="Calibri"/>
              </a:rPr>
              <a:t>Measurements</a:t>
            </a:r>
            <a:endParaRPr lang="de-DE" sz="3600" b="1" dirty="0">
              <a:solidFill>
                <a:srgbClr val="FF0000"/>
              </a:solidFill>
              <a:latin typeface="Calibri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040381" y="1360532"/>
            <a:ext cx="4082852" cy="855836"/>
            <a:chOff x="5061148" y="1060996"/>
            <a:chExt cx="4082852" cy="855836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61148" y="1060996"/>
              <a:ext cx="4082852" cy="36287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61148" y="1377636"/>
              <a:ext cx="4082852" cy="539196"/>
            </a:xfrm>
            <a:prstGeom prst="rect">
              <a:avLst/>
            </a:prstGeom>
          </p:spPr>
        </p:pic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8184" y="3346048"/>
            <a:ext cx="1872208" cy="8003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16416" y="5085184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FCC</a:t>
            </a:r>
            <a:endParaRPr lang="en-US" sz="16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8684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4138</TotalTime>
  <Words>3796</Words>
  <Application>Microsoft Macintosh PowerPoint</Application>
  <PresentationFormat>On-screen Show (4:3)</PresentationFormat>
  <Paragraphs>661</Paragraphs>
  <Slides>58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58</vt:i4>
      </vt:variant>
    </vt:vector>
  </HeadingPairs>
  <TitlesOfParts>
    <vt:vector size="71" baseType="lpstr">
      <vt:lpstr>FC5643-CERN3027 - Scale of contributions</vt:lpstr>
      <vt:lpstr>Custom Design</vt:lpstr>
      <vt:lpstr>Office Theme</vt:lpstr>
      <vt:lpstr>2_Office Theme</vt:lpstr>
      <vt:lpstr>5_Office Theme</vt:lpstr>
      <vt:lpstr>4_Office Theme</vt:lpstr>
      <vt:lpstr>6_Office Theme</vt:lpstr>
      <vt:lpstr>7_Office Theme</vt:lpstr>
      <vt:lpstr>8_Office Theme</vt:lpstr>
      <vt:lpstr>10_Office Theme</vt:lpstr>
      <vt:lpstr>1_Office Theme</vt:lpstr>
      <vt:lpstr>9_Office Theme</vt:lpstr>
      <vt:lpstr>11_Office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Werner Riegler</cp:lastModifiedBy>
  <cp:revision>1203</cp:revision>
  <cp:lastPrinted>2015-07-31T07:29:20Z</cp:lastPrinted>
  <dcterms:created xsi:type="dcterms:W3CDTF">2012-06-07T06:34:51Z</dcterms:created>
  <dcterms:modified xsi:type="dcterms:W3CDTF">2016-03-30T06:28:39Z</dcterms:modified>
</cp:coreProperties>
</file>