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6"/>
  </p:notesMasterIdLst>
  <p:handoutMasterIdLst>
    <p:handoutMasterId r:id="rId7"/>
  </p:handoutMasterIdLst>
  <p:sldIdLst>
    <p:sldId id="256" r:id="rId3"/>
    <p:sldId id="397" r:id="rId4"/>
    <p:sldId id="418" r:id="rId5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000000"/>
    <a:srgbClr val="1A3D8B"/>
    <a:srgbClr val="CC0000"/>
    <a:srgbClr val="FF3300"/>
    <a:srgbClr val="1F3361"/>
    <a:srgbClr val="1C2A64"/>
    <a:srgbClr val="23415D"/>
    <a:srgbClr val="CC33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3" autoAdjust="0"/>
    <p:restoredTop sz="86418" autoAdjust="0"/>
  </p:normalViewPr>
  <p:slideViewPr>
    <p:cSldViewPr snapToGrid="0">
      <p:cViewPr varScale="1">
        <p:scale>
          <a:sx n="77" d="100"/>
          <a:sy n="77" d="100"/>
        </p:scale>
        <p:origin x="96" y="336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703E68-9B3D-4E0D-AB17-1BAE5E51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2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A2B532D-7594-4808-9555-F7BA070D8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C352B64-7CDB-4BA9-830E-CE2C6B232ED7}" type="slidenum">
              <a:rPr lang="en-US" sz="1200" smtClean="0">
                <a:latin typeface="Arial" charset="0"/>
              </a:rPr>
              <a:pPr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906562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7137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Unit 2 – Magnet specifications in particle accelerators 2.</a:t>
            </a:r>
            <a:fld id="{7E2A935F-FE7E-4B75-8543-29890C61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09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B33ECD1B-57C9-4D9F-90C7-204E6C8381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4846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43BEAD8B-B011-4DAB-9388-0735A77F8D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0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9EA4B-FB6A-4397-BEF9-CCBB4DB54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3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D9913-B802-486A-BF66-AFCCE9151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9CA2-D026-420A-B3F4-6E028B814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0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83B4-5535-4991-9F99-DCB61D2AC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96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2F592-40FF-4A87-8DA1-13C43CF8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8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E9FC-EDBF-4C23-90C0-459D07E68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20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97502-BA8B-4D6D-952C-B13E2FCB1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67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6AA2-CBE9-451F-A6FE-6D743D355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C133B56-E754-4BFE-B953-4D2FE74A09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4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ED23-B985-4B36-9E5F-09E2A8B25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8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F3F02-35EA-4E8A-9815-70A29528F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8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F5A6F-4CDF-465E-896A-65D36DE8C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8AED730-7B3C-4776-AA2D-711872C69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44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891CCA51-090F-4883-8443-F7B0FE85F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685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EEC36FB7-1894-4489-9473-21FAE4344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0448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6D07457-9BCC-4C11-A880-E7AAE35F33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88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35FA2C35-A66C-485E-ABAA-0A1A88ACF8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66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F189952-A931-435E-95E4-B21AD634E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837C34AB-DDE8-4588-91C8-4AEB420ED8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369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A3D8B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CH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Field quality, correctors and filling factor  - </a:t>
            </a:r>
            <a:fld id="{37F824E6-4F65-4FD0-B2AC-7025D55EF6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000" dirty="0" smtClean="0">
                <a:solidFill>
                  <a:srgbClr val="3399FF"/>
                </a:solidFill>
              </a:rPr>
              <a:t>E. Todesco,</a:t>
            </a:r>
            <a:r>
              <a:rPr lang="en-US" sz="1000" baseline="0" dirty="0" smtClean="0">
                <a:solidFill>
                  <a:srgbClr val="3399FF"/>
                </a:solidFill>
              </a:rPr>
              <a:t> Rome FCC week April  2016</a:t>
            </a:r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CERN-logo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0"/>
            <a:ext cx="881628" cy="880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6D50C70-2C26-4E72-B99E-171AC0FE3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343025"/>
            <a:ext cx="8497888" cy="35052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Q6 at 1.9 K</a:t>
            </a:r>
            <a:endParaRPr lang="en-US" sz="1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05016" y="4343528"/>
            <a:ext cx="6989474" cy="1888028"/>
          </a:xfrm>
        </p:spPr>
        <p:txBody>
          <a:bodyPr/>
          <a:lstStyle/>
          <a:p>
            <a:pPr eaLnBrk="1" hangingPunct="1"/>
            <a:r>
              <a:rPr lang="en-US" dirty="0" smtClean="0"/>
              <a:t>E. Todesco, L. </a:t>
            </a:r>
            <a:r>
              <a:rPr lang="en-US" dirty="0" err="1" smtClean="0"/>
              <a:t>Bottura</a:t>
            </a:r>
            <a:r>
              <a:rPr lang="en-US" dirty="0" smtClean="0"/>
              <a:t>, H. </a:t>
            </a:r>
            <a:r>
              <a:rPr lang="en-US" dirty="0" err="1" smtClean="0"/>
              <a:t>Prin</a:t>
            </a:r>
            <a:r>
              <a:rPr lang="en-US" dirty="0" smtClean="0"/>
              <a:t> (CERN)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125376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THE PROBLEM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The matching section in HL LHC needs to be at 1.9 K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The only exception is Q6, for which no modification is required (the same magnet will be used)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No interest in pushing up to gradient from 160 to 200 T/m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The initial choice was to avoid having only one magnet at 4.5 K, and therefore the assumption was to have everything at 1.9 K</a:t>
            </a: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Times New Roman" pitchFamily="-110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Further studies show that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Transformation of 4.5 to 1.9 K does not require a heat exchanger as in the string of dipoles, but </a:t>
            </a:r>
            <a:r>
              <a:rPr lang="en-US" dirty="0">
                <a:latin typeface="Times New Roman" pitchFamily="-110" charset="0"/>
              </a:rPr>
              <a:t>i</a:t>
            </a:r>
            <a:r>
              <a:rPr lang="en-US" dirty="0" smtClean="0">
                <a:latin typeface="Times New Roman" pitchFamily="-110" charset="0"/>
              </a:rPr>
              <a:t>t can be done via an box to be added outside the cold mass, connected to the cold mass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This avoids large modification of cold mass, but still requires opening the 1.9 K enclosure, and therefore a test in SM18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The test is not trivial in this configuration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>
              <a:latin typeface="Times New Roman" pitchFamily="-110" charset="0"/>
            </a:endParaRP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66FF"/>
                </a:solidFill>
              </a:rPr>
              <a:t>Q6 at 4.5 K 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2</a:t>
            </a:fld>
            <a:endParaRPr lang="en-US" sz="1000" dirty="0">
              <a:solidFill>
                <a:srgbClr val="3366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354" y="5179048"/>
            <a:ext cx="2066795" cy="12288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64543" y="6407925"/>
            <a:ext cx="17604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Sketch from H. </a:t>
            </a:r>
            <a:r>
              <a:rPr lang="en-GB" sz="1400" dirty="0" err="1" smtClean="0"/>
              <a:t>Prin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914701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125376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OUR WISH</a:t>
            </a:r>
            <a:endParaRPr lang="en-US" dirty="0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1263650"/>
            <a:ext cx="8720314" cy="535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Resources to carry out this work were presented by H. </a:t>
            </a:r>
            <a:r>
              <a:rPr lang="en-US" dirty="0" err="1" smtClean="0">
                <a:latin typeface="Times New Roman" pitchFamily="-110" charset="0"/>
              </a:rPr>
              <a:t>Prin</a:t>
            </a:r>
            <a:r>
              <a:rPr lang="en-US" dirty="0" smtClean="0">
                <a:latin typeface="Times New Roman" pitchFamily="-110" charset="0"/>
              </a:rPr>
              <a:t> in TCC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This was recently reviewed with L. </a:t>
            </a:r>
            <a:r>
              <a:rPr lang="en-US" dirty="0" err="1" smtClean="0">
                <a:latin typeface="Times New Roman" pitchFamily="-110" charset="0"/>
              </a:rPr>
              <a:t>Bottura</a:t>
            </a:r>
            <a:endParaRPr lang="en-US" dirty="0" smtClean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We confirm the estimate of 800 </a:t>
            </a:r>
            <a:r>
              <a:rPr lang="en-US" dirty="0" err="1" smtClean="0">
                <a:latin typeface="Times New Roman" pitchFamily="-110" charset="0"/>
              </a:rPr>
              <a:t>kCHF</a:t>
            </a:r>
            <a:endParaRPr lang="en-US" dirty="0" smtClean="0">
              <a:latin typeface="Times New Roman" pitchFamily="-110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This corresponds </a:t>
            </a:r>
            <a:r>
              <a:rPr lang="en-US" dirty="0" smtClean="0">
                <a:latin typeface="Times New Roman" pitchFamily="-110" charset="0"/>
              </a:rPr>
              <a:t>to material and </a:t>
            </a:r>
            <a:r>
              <a:rPr lang="en-US" dirty="0" smtClean="0">
                <a:latin typeface="Times New Roman" pitchFamily="-110" charset="0"/>
              </a:rPr>
              <a:t>a 1 year work of a team of </a:t>
            </a:r>
            <a:r>
              <a:rPr lang="en-US" dirty="0" smtClean="0">
                <a:latin typeface="Times New Roman" pitchFamily="-110" charset="0"/>
              </a:rPr>
              <a:t>2.5 FSU at 180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Staff resources not included in this</a:t>
            </a:r>
            <a:endParaRPr lang="en-US" dirty="0" smtClean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The TE/MSC wish is to avoid this work since is not strictly necessary, and its impact on the group workload is not completely negligible</a:t>
            </a:r>
            <a:endParaRPr lang="en-US" dirty="0">
              <a:latin typeface="Times New Roman" pitchFamily="-110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pitchFamily="-110" charset="0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>
              <a:latin typeface="Times New Roman" pitchFamily="-110" charset="0"/>
            </a:endParaRP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66FF"/>
                </a:solidFill>
              </a:rPr>
              <a:t>Q6 at 4.5 K - </a:t>
            </a:r>
            <a:fld id="{3A2CF900-4507-4025-9CEA-526593DF7AB5}" type="slidenum">
              <a:rPr lang="en-US" sz="1000" smtClean="0">
                <a:solidFill>
                  <a:srgbClr val="3366FF"/>
                </a:solidFill>
              </a:rPr>
              <a:pPr/>
              <a:t>3</a:t>
            </a:fld>
            <a:endParaRPr lang="en-US" sz="1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47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33148</TotalTime>
  <Words>263</Words>
  <Application>Microsoft Office PowerPoint</Application>
  <PresentationFormat>On-screen Show (4:3)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Book Antiqua</vt:lpstr>
      <vt:lpstr>Times New Roman</vt:lpstr>
      <vt:lpstr>1_Default Design</vt:lpstr>
      <vt:lpstr>Custom Design</vt:lpstr>
      <vt:lpstr>Q6 at 1.9 K</vt:lpstr>
      <vt:lpstr>THE PROBLEM</vt:lpstr>
      <vt:lpstr>OUR WISH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USPAS- Unit2</dc:title>
  <dc:creator>Ezio Todesco</dc:creator>
  <cp:lastModifiedBy>Ezio Todesco</cp:lastModifiedBy>
  <cp:revision>358</cp:revision>
  <dcterms:created xsi:type="dcterms:W3CDTF">2006-07-31T18:23:56Z</dcterms:created>
  <dcterms:modified xsi:type="dcterms:W3CDTF">2016-04-28T13:19:18Z</dcterms:modified>
</cp:coreProperties>
</file>