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83" r:id="rId18"/>
    <p:sldId id="278" r:id="rId19"/>
    <p:sldId id="284" r:id="rId20"/>
    <p:sldId id="279" r:id="rId21"/>
    <p:sldId id="280" r:id="rId22"/>
    <p:sldId id="281" r:id="rId23"/>
    <p:sldId id="282" r:id="rId24"/>
    <p:sldId id="266" r:id="rId25"/>
    <p:sldId id="285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372" y="144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5479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6418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837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897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Nominal is defined as 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No initial straightness defect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Perfectly supported cold bore (no sag)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2E6B-508A-4802-A6E3-9F8D224E61D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08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8867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 Q2-D1, it</a:t>
            </a:r>
            <a:r>
              <a:rPr lang="en-GB" baseline="0" dirty="0" smtClean="0"/>
              <a:t> takes into account the 2*0.5 mm reduction in the +/- 45 planes (needed to increase the filling factor of absorbers and the strength of the extension)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52E6B-508A-4802-A6E3-9F8D224E61D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900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412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C. Garion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Garion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5461A-3F12-46F7-8418-2A22DB0E5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87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C. Garion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7" y="6520072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50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2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Update on the beam screen/cold bore tolerances and apertures in the triplet area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C. Garion, TE/VSC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HL-LHC TCC, 28</a:t>
            </a:r>
            <a:r>
              <a:rPr lang="en-GB" baseline="30000" dirty="0" smtClean="0"/>
              <a:t>th</a:t>
            </a:r>
            <a:r>
              <a:rPr lang="en-GB" dirty="0" smtClean="0"/>
              <a:t> April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3183" y="4452546"/>
            <a:ext cx="225734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-0.89/+0.25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-0.45/+0.07</a:t>
            </a:r>
          </a:p>
          <a:p>
            <a:endParaRPr lang="en-GB" sz="1350" dirty="0"/>
          </a:p>
        </p:txBody>
      </p:sp>
      <p:sp>
        <p:nvSpPr>
          <p:cNvPr id="37" name="Rectangle 36"/>
          <p:cNvSpPr/>
          <p:nvPr/>
        </p:nvSpPr>
        <p:spPr>
          <a:xfrm>
            <a:off x="3525253" y="4421772"/>
            <a:ext cx="225734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-0.81/+0.18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-0.48/+0.05</a:t>
            </a:r>
          </a:p>
          <a:p>
            <a:endParaRPr lang="en-GB" sz="1350" dirty="0"/>
          </a:p>
        </p:txBody>
      </p:sp>
      <p:sp>
        <p:nvSpPr>
          <p:cNvPr id="38" name="Rectangle 37"/>
          <p:cNvSpPr/>
          <p:nvPr/>
        </p:nvSpPr>
        <p:spPr>
          <a:xfrm>
            <a:off x="6597323" y="4452546"/>
            <a:ext cx="220124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-1.05/+0.11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-0.5/0</a:t>
            </a:r>
          </a:p>
          <a:p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254286" y="5249452"/>
            <a:ext cx="7198034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350" dirty="0"/>
              <a:t>With 3 supports instead of 1, reduction of the vertical tolerance from ~ </a:t>
            </a:r>
            <a:r>
              <a:rPr lang="en-GB" sz="1350" dirty="0" smtClean="0"/>
              <a:t>1 </a:t>
            </a:r>
            <a:r>
              <a:rPr lang="en-GB" sz="1350" dirty="0"/>
              <a:t>mm to ~ 0.5 mm.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6" y="2020799"/>
            <a:ext cx="2922776" cy="22564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256" y="2020799"/>
            <a:ext cx="2921406" cy="2258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898" y="2020799"/>
            <a:ext cx="2919916" cy="225642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4469" y="1578200"/>
            <a:ext cx="58026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Influence of number of additional supports for different initial shapes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p</a:t>
            </a:r>
            <a:r>
              <a:rPr lang="en-GB" dirty="0" smtClean="0"/>
              <a:t>ositioning </a:t>
            </a:r>
            <a:r>
              <a:rPr lang="en-GB" dirty="0"/>
              <a:t>tolerance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Q2-D1</a:t>
            </a:r>
            <a:endParaRPr lang="en-GB" sz="16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12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685800" y="1816330"/>
            <a:ext cx="285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1 support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662345" y="1777002"/>
            <a:ext cx="285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3 supports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54382" y="5007990"/>
            <a:ext cx="2493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Gap 0.25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-1.05/+0.11</a:t>
            </a:r>
          </a:p>
          <a:p>
            <a:r>
              <a:rPr lang="en-GB" sz="1200" dirty="0"/>
              <a:t>Gap 0.5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-1.17/0</a:t>
            </a:r>
            <a:r>
              <a:rPr lang="en-GB" sz="1200" dirty="0">
                <a:sym typeface="Wingdings" panose="05000000000000000000" pitchFamily="2" charset="2"/>
              </a:rPr>
              <a:t> </a:t>
            </a:r>
            <a:endParaRPr lang="en-GB" sz="1200" dirty="0"/>
          </a:p>
          <a:p>
            <a:r>
              <a:rPr lang="en-GB" sz="1200" dirty="0"/>
              <a:t>Gap 0.75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-1.31/0</a:t>
            </a:r>
          </a:p>
          <a:p>
            <a:endParaRPr lang="en-GB" sz="1200" dirty="0"/>
          </a:p>
        </p:txBody>
      </p:sp>
      <p:sp>
        <p:nvSpPr>
          <p:cNvPr id="91" name="TextBox 90"/>
          <p:cNvSpPr txBox="1"/>
          <p:nvPr/>
        </p:nvSpPr>
        <p:spPr>
          <a:xfrm>
            <a:off x="6102964" y="5022728"/>
            <a:ext cx="202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Gap 0.25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-0.5/0</a:t>
            </a:r>
          </a:p>
          <a:p>
            <a:r>
              <a:rPr lang="en-GB" sz="1200" dirty="0"/>
              <a:t>Gap 0.75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-0.87/0</a:t>
            </a:r>
          </a:p>
          <a:p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87" y="2132657"/>
            <a:ext cx="3704257" cy="28753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3512" y="2132657"/>
            <a:ext cx="3743539" cy="28900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4469" y="1578200"/>
            <a:ext cx="58026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Influence of the gap in the additional support(s)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4470" y="5873612"/>
            <a:ext cx="4906438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350" dirty="0"/>
              <a:t>Significant impact of the gap in the support.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p</a:t>
            </a:r>
            <a:r>
              <a:rPr lang="en-GB" dirty="0" smtClean="0"/>
              <a:t>ositioning </a:t>
            </a:r>
            <a:r>
              <a:rPr lang="en-GB" dirty="0"/>
              <a:t>tolerance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Q2-D1</a:t>
            </a:r>
            <a:endParaRPr lang="en-GB" sz="16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49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411" y="2809596"/>
            <a:ext cx="2305169" cy="1552160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217" y="2810860"/>
            <a:ext cx="2295669" cy="1545763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217" y="4361756"/>
            <a:ext cx="2302094" cy="1550089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224" y="3330143"/>
            <a:ext cx="2764550" cy="1861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847" y="1196752"/>
            <a:ext cx="362956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Horizontal plane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3237862" y="2134860"/>
            <a:ext cx="3386138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237862" y="1858950"/>
            <a:ext cx="3386138" cy="0"/>
          </a:xfrm>
          <a:prstGeom prst="line">
            <a:avLst/>
          </a:prstGeom>
          <a:ln>
            <a:solidFill>
              <a:srgbClr val="0070C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237862" y="1879466"/>
            <a:ext cx="228600" cy="125021"/>
            <a:chOff x="628650" y="1843081"/>
            <a:chExt cx="304800" cy="16669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3725738" y="1879466"/>
            <a:ext cx="228600" cy="125021"/>
            <a:chOff x="628650" y="1843081"/>
            <a:chExt cx="304800" cy="16669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701489" y="1879466"/>
            <a:ext cx="228600" cy="125021"/>
            <a:chOff x="628650" y="1843081"/>
            <a:chExt cx="304800" cy="166695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4213613" y="1879466"/>
            <a:ext cx="228600" cy="125021"/>
            <a:chOff x="628650" y="1843081"/>
            <a:chExt cx="304800" cy="166695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5189365" y="1879466"/>
            <a:ext cx="228600" cy="125021"/>
            <a:chOff x="628650" y="1843081"/>
            <a:chExt cx="304800" cy="16669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5677242" y="1879466"/>
            <a:ext cx="228600" cy="125021"/>
            <a:chOff x="628650" y="1843081"/>
            <a:chExt cx="304800" cy="166695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6624001" y="1607351"/>
            <a:ext cx="2272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Spring: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37.5 N/mm;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every 10 cm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Free length 7.5 mm</a:t>
            </a:r>
          </a:p>
        </p:txBody>
      </p:sp>
      <p:cxnSp>
        <p:nvCxnSpPr>
          <p:cNvPr id="58" name="Straight Arrow Connector 57"/>
          <p:cNvCxnSpPr>
            <a:stCxn id="57" idx="1"/>
          </p:cNvCxnSpPr>
          <p:nvPr/>
        </p:nvCxnSpPr>
        <p:spPr>
          <a:xfrm flipH="1">
            <a:off x="5905844" y="1930517"/>
            <a:ext cx="718157" cy="11325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8017" y="2027462"/>
            <a:ext cx="3687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Cold bore;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OD 147; 4 mm thick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Clamped at the extremities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Additional support(s) along the cold bore, nominal radial gap 0.25 mm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Straightness: 0.3 mm/m 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2815488" y="2118788"/>
            <a:ext cx="417225" cy="12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96037" y="1430990"/>
            <a:ext cx="17328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Beam screen;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1 mm thick, I  ~ 4.5.10</a:t>
            </a:r>
            <a:r>
              <a:rPr lang="en-GB" sz="900" baseline="30000" dirty="0"/>
              <a:t>5</a:t>
            </a:r>
            <a:r>
              <a:rPr lang="en-GB" sz="900" dirty="0"/>
              <a:t> mm</a:t>
            </a:r>
            <a:r>
              <a:rPr lang="en-GB" sz="900" baseline="30000" dirty="0"/>
              <a:t>4</a:t>
            </a:r>
            <a:r>
              <a:rPr lang="en-GB" sz="900" dirty="0"/>
              <a:t>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Straightness +/-1 mm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GB" sz="900" baseline="30000" dirty="0"/>
          </a:p>
        </p:txBody>
      </p:sp>
      <p:cxnSp>
        <p:nvCxnSpPr>
          <p:cNvPr id="62" name="Straight Arrow Connector 61"/>
          <p:cNvCxnSpPr>
            <a:stCxn id="61" idx="3"/>
          </p:cNvCxnSpPr>
          <p:nvPr/>
        </p:nvCxnSpPr>
        <p:spPr>
          <a:xfrm>
            <a:off x="2428936" y="1800322"/>
            <a:ext cx="762703" cy="5863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3237862" y="1578705"/>
            <a:ext cx="3386138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 flipV="1">
            <a:off x="3237862" y="1709079"/>
            <a:ext cx="228600" cy="125021"/>
            <a:chOff x="628650" y="1843081"/>
            <a:chExt cx="304800" cy="166695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 flipV="1">
            <a:off x="3725738" y="1709079"/>
            <a:ext cx="228600" cy="125021"/>
            <a:chOff x="628650" y="1843081"/>
            <a:chExt cx="304800" cy="166695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 flipV="1">
            <a:off x="4701489" y="1709079"/>
            <a:ext cx="228600" cy="125021"/>
            <a:chOff x="628650" y="1843081"/>
            <a:chExt cx="304800" cy="166695"/>
          </a:xfrm>
        </p:grpSpPr>
        <p:cxnSp>
          <p:nvCxnSpPr>
            <p:cNvPr id="82" name="Straight Connector 81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 flipV="1">
            <a:off x="4213613" y="1709079"/>
            <a:ext cx="228600" cy="125021"/>
            <a:chOff x="628650" y="1843081"/>
            <a:chExt cx="304800" cy="166695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 flipV="1">
            <a:off x="5189365" y="1709079"/>
            <a:ext cx="228600" cy="125021"/>
            <a:chOff x="628650" y="1843081"/>
            <a:chExt cx="304800" cy="166695"/>
          </a:xfrm>
        </p:grpSpPr>
        <p:cxnSp>
          <p:nvCxnSpPr>
            <p:cNvPr id="98" name="Straight Connector 97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 flipV="1">
            <a:off x="5677242" y="1709079"/>
            <a:ext cx="228600" cy="125021"/>
            <a:chOff x="628650" y="1843081"/>
            <a:chExt cx="304800" cy="166695"/>
          </a:xfrm>
        </p:grpSpPr>
        <p:cxnSp>
          <p:nvCxnSpPr>
            <p:cNvPr id="106" name="Straight Connector 105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612000" y="3135007"/>
            <a:ext cx="210894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dirty="0"/>
              <a:t>Arbitrary absolute position of cold bore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078937" y="3322753"/>
            <a:ext cx="17911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Cold bore: +/- 0.6 mm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455131" y="5140256"/>
            <a:ext cx="22658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Beam screen tolerance -0.54/+0.57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3766230" y="4319829"/>
            <a:ext cx="22658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Beam screen tolerance +/- 0.48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759498" y="2838368"/>
            <a:ext cx="22658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Beam screen tolerance +/- 0.63</a:t>
            </a:r>
          </a:p>
        </p:txBody>
      </p:sp>
      <p:sp>
        <p:nvSpPr>
          <p:cNvPr id="132" name="Rectangle 131"/>
          <p:cNvSpPr/>
          <p:nvPr/>
        </p:nvSpPr>
        <p:spPr>
          <a:xfrm>
            <a:off x="6723217" y="4373178"/>
            <a:ext cx="22658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Beam screen tolerance ~ +/- 0.65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18511" y="5348005"/>
            <a:ext cx="61224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1350" dirty="0">
                <a:solidFill>
                  <a:srgbClr val="FF0000"/>
                </a:solidFill>
              </a:rPr>
              <a:t>Horizontal beam screen position driven by the cold bore position.</a:t>
            </a:r>
          </a:p>
          <a:p>
            <a:r>
              <a:rPr lang="en-GB" sz="1350" dirty="0"/>
              <a:t>Horizontal positioning tolerance: ~ +/- 0.65 mm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positioning tolerance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39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87" y="2505663"/>
            <a:ext cx="3742700" cy="25201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470" y="1246488"/>
            <a:ext cx="22006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Horizontal plane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4470" y="1500003"/>
            <a:ext cx="40111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Influence of number of additional supports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426" y="2505663"/>
            <a:ext cx="3740438" cy="251858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6146" y="5061930"/>
            <a:ext cx="2165978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~ +/- 0.55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~ +/- 0.19 </a:t>
            </a:r>
          </a:p>
          <a:p>
            <a:endParaRPr lang="en-GB" sz="1350" dirty="0"/>
          </a:p>
        </p:txBody>
      </p:sp>
      <p:sp>
        <p:nvSpPr>
          <p:cNvPr id="10" name="Rectangle 9"/>
          <p:cNvSpPr/>
          <p:nvPr/>
        </p:nvSpPr>
        <p:spPr>
          <a:xfrm>
            <a:off x="6196709" y="5061930"/>
            <a:ext cx="225734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~ +/- 0.65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-0.33/+0.48</a:t>
            </a:r>
          </a:p>
          <a:p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Horizontal positioning tolerances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44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2000" y="908720"/>
            <a:ext cx="55578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Cold </a:t>
            </a:r>
            <a:r>
              <a:rPr lang="en-GB" sz="1400" u="sng" dirty="0" smtClean="0"/>
              <a:t>Bore (machined):</a:t>
            </a:r>
            <a:endParaRPr lang="en-GB" sz="1400" u="sng" dirty="0"/>
          </a:p>
          <a:p>
            <a:r>
              <a:rPr lang="en-GB" sz="1200" dirty="0"/>
              <a:t>Results obtained on a short prototype (~1.2 m)</a:t>
            </a:r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r>
              <a:rPr lang="en-GB" sz="1400" u="sng" dirty="0" smtClean="0"/>
              <a:t>Tungsten </a:t>
            </a:r>
            <a:r>
              <a:rPr lang="en-GB" sz="1400" u="sng" dirty="0"/>
              <a:t>blocks (machined):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Shape +/- </a:t>
            </a:r>
            <a:r>
              <a:rPr lang="en-GB" sz="1200" dirty="0" smtClean="0"/>
              <a:t>0.1</a:t>
            </a:r>
            <a:endParaRPr lang="en-GB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r>
              <a:rPr lang="en-GB" sz="1400" u="sng" dirty="0"/>
              <a:t>Ceramic </a:t>
            </a:r>
            <a:r>
              <a:rPr lang="en-GB" sz="1400" u="sng" dirty="0" smtClean="0"/>
              <a:t>balls :</a:t>
            </a:r>
            <a:endParaRPr lang="en-GB" sz="1400" u="sng" dirty="0"/>
          </a:p>
          <a:p>
            <a:r>
              <a:rPr lang="en-GB" sz="1200" dirty="0"/>
              <a:t>diameter: +/- 0.0002 </a:t>
            </a:r>
            <a:r>
              <a:rPr lang="en-GB" sz="1200" dirty="0" smtClean="0"/>
              <a:t> (neglected)</a:t>
            </a:r>
            <a:endParaRPr lang="en-GB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r>
              <a:rPr lang="en-GB" sz="1400" u="sng" dirty="0"/>
              <a:t>Titanium spring (3D printed):</a:t>
            </a:r>
          </a:p>
          <a:p>
            <a:r>
              <a:rPr lang="en-GB" sz="1050" dirty="0" smtClean="0"/>
              <a:t>Length: +/- 0.2 mm</a:t>
            </a:r>
            <a:endParaRPr lang="en-GB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94082"/>
              </p:ext>
            </p:extLst>
          </p:nvPr>
        </p:nvGraphicFramePr>
        <p:xfrm>
          <a:off x="1261314" y="1420212"/>
          <a:ext cx="656127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674"/>
                <a:gridCol w="2002012"/>
                <a:gridCol w="1656184"/>
                <a:gridCol w="1594406"/>
              </a:tblGrid>
              <a:tr h="27813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Target for long cold bore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Specified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Obtained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Inner</a:t>
                      </a:r>
                      <a:r>
                        <a:rPr lang="en-GB" sz="1100" baseline="0" dirty="0" smtClean="0"/>
                        <a:t> diameter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ID 0/+0.1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139 0/+0.063 (H8)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139 -0.003/+0.087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Thickness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t</a:t>
                      </a:r>
                      <a:r>
                        <a:rPr lang="en-GB" sz="1100" baseline="0" dirty="0" smtClean="0"/>
                        <a:t> 0/+0.5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 0/+0.25 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</a:t>
                      </a:r>
                      <a:r>
                        <a:rPr lang="en-GB" sz="1100" baseline="0" dirty="0" smtClean="0"/>
                        <a:t> -0.04/+0.085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Straightness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0.3 mm/m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0.3 mm/m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0.042 mm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909" y="2641634"/>
            <a:ext cx="2972681" cy="1867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 tolerances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2000" y="4252921"/>
            <a:ext cx="555783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u="sng" dirty="0"/>
              <a:t>Beam </a:t>
            </a:r>
            <a:r>
              <a:rPr lang="en-GB" sz="1350" u="sng" dirty="0" smtClean="0"/>
              <a:t>screen (sheet metal work):</a:t>
            </a:r>
            <a:endParaRPr lang="en-GB" sz="1350" u="sng" dirty="0"/>
          </a:p>
          <a:p>
            <a:r>
              <a:rPr lang="en-GB" sz="1200" dirty="0"/>
              <a:t>Shape tolerance: +/- 1 mm (values from manufacturer)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61315" y="5819686"/>
            <a:ext cx="47936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Measurement of the external dimension (nominal 104 mm) obtained on 2 short prototypes (1.2 m, 5 sections of measurements, 20 measures in total per screens):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458942"/>
              </p:ext>
            </p:extLst>
          </p:nvPr>
        </p:nvGraphicFramePr>
        <p:xfrm>
          <a:off x="1261314" y="4737325"/>
          <a:ext cx="4793650" cy="107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674"/>
                <a:gridCol w="1782643"/>
                <a:gridCol w="1702333"/>
              </a:tblGrid>
              <a:tr h="27813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Beam</a:t>
                      </a:r>
                      <a:r>
                        <a:rPr lang="en-GB" sz="1100" baseline="0" dirty="0" smtClean="0"/>
                        <a:t> screen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Beam</a:t>
                      </a:r>
                      <a:r>
                        <a:rPr lang="en-GB" sz="1100" baseline="0" dirty="0" smtClean="0"/>
                        <a:t> screen 2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Minimal </a:t>
                      </a:r>
                      <a:r>
                        <a:rPr lang="en-GB" sz="1100" dirty="0" smtClean="0"/>
                        <a:t>value</a:t>
                      </a:r>
                      <a:endParaRPr lang="en-GB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100" kern="1200" baseline="0" dirty="0"/>
                        <a:t>103.62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100" kern="1200" baseline="0"/>
                        <a:t>103.92</a:t>
                      </a:r>
                      <a:endParaRPr kumimoji="0" lang="en-GB" sz="1100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Maximal </a:t>
                      </a:r>
                      <a:r>
                        <a:rPr lang="en-GB" sz="1100" dirty="0" smtClean="0"/>
                        <a:t>value</a:t>
                      </a:r>
                      <a:endParaRPr lang="en-GB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100" kern="1200" baseline="0" dirty="0"/>
                        <a:t>104.29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100" kern="1200" baseline="0"/>
                        <a:t>104.4</a:t>
                      </a:r>
                      <a:endParaRPr kumimoji="0" lang="en-GB" sz="1100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Standard deviation</a:t>
                      </a:r>
                      <a:endParaRPr lang="en-GB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100" kern="1200" baseline="0" dirty="0" smtClean="0"/>
                        <a:t>0.22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100" kern="1200" baseline="0" dirty="0" smtClean="0"/>
                        <a:t>0.15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55776" y="6145559"/>
            <a:ext cx="4320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ym typeface="Wingdings" panose="05000000000000000000" pitchFamily="2" charset="2"/>
              </a:rPr>
              <a:t> +/- 0.5 mm retained for the analysis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1235319" y="6462533"/>
            <a:ext cx="2495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Tolerance on thickness neglected.</a:t>
            </a:r>
            <a:endParaRPr lang="en-GB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19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345960" y="2524047"/>
            <a:ext cx="2632500" cy="2328750"/>
            <a:chOff x="138646" y="2937843"/>
            <a:chExt cx="3510000" cy="3105000"/>
          </a:xfrm>
        </p:grpSpPr>
        <p:sp>
          <p:nvSpPr>
            <p:cNvPr id="21" name="Round Same Side Corner Rectangle 20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" name="Oval 3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" name="Straight Connector 5"/>
            <p:cNvCxnSpPr>
              <a:stCxn id="4" idx="2"/>
              <a:endCxn id="4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ctagon 7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val 9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1875610" y="3869343"/>
              <a:ext cx="0" cy="621000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1472381" y="4115934"/>
              <a:ext cx="462019" cy="300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/>
                <a:t>A</a:t>
              </a:r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</a:t>
            </a:r>
            <a:r>
              <a:rPr lang="en-US" dirty="0" smtClean="0"/>
              <a:t>tolerances</a:t>
            </a:r>
            <a:r>
              <a:rPr lang="en-GB" dirty="0" smtClean="0"/>
              <a:t> – vertical </a:t>
            </a:r>
            <a:endParaRPr lang="en-GB" dirty="0"/>
          </a:p>
        </p:txBody>
      </p:sp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6370296" y="2530625"/>
            <a:ext cx="2632500" cy="2328750"/>
            <a:chOff x="138646" y="2937843"/>
            <a:chExt cx="3510000" cy="3105000"/>
          </a:xfrm>
        </p:grpSpPr>
        <p:sp>
          <p:nvSpPr>
            <p:cNvPr id="61" name="Round Same Side Corner Rectangle 60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2" name="Oval 61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3" name="Straight Connector 62"/>
            <p:cNvCxnSpPr>
              <a:stCxn id="62" idx="2"/>
              <a:endCxn id="62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ctagon 63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Oval 66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1893646" y="4516043"/>
              <a:ext cx="0" cy="935612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1472381" y="4115934"/>
              <a:ext cx="46201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B</a:t>
              </a:r>
              <a:endParaRPr lang="en-GB" sz="135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22224" y="3490129"/>
            <a:ext cx="83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+</a:t>
            </a:r>
            <a:endParaRPr lang="en-GB" dirty="0"/>
          </a:p>
        </p:txBody>
      </p:sp>
      <p:grpSp>
        <p:nvGrpSpPr>
          <p:cNvPr id="75" name="Group 74"/>
          <p:cNvGrpSpPr>
            <a:grpSpLocks noChangeAspect="1"/>
          </p:cNvGrpSpPr>
          <p:nvPr/>
        </p:nvGrpSpPr>
        <p:grpSpPr>
          <a:xfrm>
            <a:off x="249616" y="2530625"/>
            <a:ext cx="2632500" cy="2328750"/>
            <a:chOff x="138646" y="2937843"/>
            <a:chExt cx="3510000" cy="3105000"/>
          </a:xfrm>
        </p:grpSpPr>
        <p:sp>
          <p:nvSpPr>
            <p:cNvPr id="76" name="Round Same Side Corner Rectangle 75"/>
            <p:cNvSpPr/>
            <p:nvPr/>
          </p:nvSpPr>
          <p:spPr>
            <a:xfrm rot="10800000">
              <a:off x="1231385" y="5475179"/>
              <a:ext cx="929020" cy="30343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7" name="Oval 76"/>
            <p:cNvSpPr/>
            <p:nvPr/>
          </p:nvSpPr>
          <p:spPr>
            <a:xfrm>
              <a:off x="138646" y="2937843"/>
              <a:ext cx="3105000" cy="3105000"/>
            </a:xfrm>
            <a:prstGeom prst="ellipse">
              <a:avLst/>
            </a:prstGeom>
            <a:noFill/>
            <a:ln w="190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78" name="Straight Connector 77"/>
            <p:cNvCxnSpPr>
              <a:stCxn id="77" idx="2"/>
              <a:endCxn id="77" idx="6"/>
            </p:cNvCxnSpPr>
            <p:nvPr/>
          </p:nvCxnSpPr>
          <p:spPr>
            <a:xfrm>
              <a:off x="138646" y="4490343"/>
              <a:ext cx="3510000" cy="0"/>
            </a:xfrm>
            <a:prstGeom prst="line">
              <a:avLst/>
            </a:prstGeom>
            <a:ln w="12700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ctagon 78"/>
            <p:cNvSpPr/>
            <p:nvPr/>
          </p:nvSpPr>
          <p:spPr>
            <a:xfrm>
              <a:off x="881146" y="3840426"/>
              <a:ext cx="1620000" cy="1620000"/>
            </a:xfrm>
            <a:prstGeom prst="octagon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611684" y="5724542"/>
              <a:ext cx="179425" cy="52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1611684" y="5731379"/>
              <a:ext cx="183412" cy="101009"/>
              <a:chOff x="4880344" y="5787656"/>
              <a:chExt cx="244549" cy="134679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4880344" y="5922335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4880344" y="5858540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880344" y="5858539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4880344" y="5794744"/>
                <a:ext cx="244549" cy="6379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4880344" y="5787656"/>
                <a:ext cx="239233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Oval 81"/>
            <p:cNvSpPr/>
            <p:nvPr/>
          </p:nvSpPr>
          <p:spPr>
            <a:xfrm>
              <a:off x="1611684" y="5809957"/>
              <a:ext cx="167463" cy="163476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83" name="Straight Arrow Connector 82"/>
            <p:cNvCxnSpPr/>
            <p:nvPr/>
          </p:nvCxnSpPr>
          <p:spPr>
            <a:xfrm flipV="1">
              <a:off x="1875610" y="3869343"/>
              <a:ext cx="0" cy="1582312"/>
            </a:xfrm>
            <a:prstGeom prst="straightConnector1">
              <a:avLst/>
            </a:prstGeom>
            <a:ln w="60325" cmpd="dbl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 rot="16200000">
              <a:off x="1017254" y="4468947"/>
              <a:ext cx="1123679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 smtClean="0"/>
                <a:t>Aperture</a:t>
              </a:r>
              <a:endParaRPr lang="en-GB" sz="1350" dirty="0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2642885" y="3510334"/>
            <a:ext cx="839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=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1628800"/>
            <a:ext cx="789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aperture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decomposed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the position of the </a:t>
            </a:r>
            <a:r>
              <a:rPr lang="fr-CH" dirty="0" err="1" smtClean="0"/>
              <a:t>upper</a:t>
            </a:r>
            <a:r>
              <a:rPr lang="fr-CH" dirty="0" smtClean="0"/>
              <a:t> and </a:t>
            </a:r>
            <a:r>
              <a:rPr lang="fr-CH" dirty="0" err="1" smtClean="0"/>
              <a:t>lower</a:t>
            </a:r>
            <a:r>
              <a:rPr lang="fr-CH" dirty="0" smtClean="0"/>
              <a:t> part of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respect to the cold bore axis.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66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 Side Corner Rectangle 20"/>
          <p:cNvSpPr/>
          <p:nvPr/>
        </p:nvSpPr>
        <p:spPr>
          <a:xfrm rot="10800000">
            <a:off x="1231385" y="4526176"/>
            <a:ext cx="929020" cy="30343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Oval 3"/>
          <p:cNvSpPr/>
          <p:nvPr/>
        </p:nvSpPr>
        <p:spPr>
          <a:xfrm>
            <a:off x="138646" y="1988840"/>
            <a:ext cx="3105000" cy="3105000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6" name="Straight Connector 5"/>
          <p:cNvCxnSpPr>
            <a:stCxn id="4" idx="2"/>
            <a:endCxn id="4" idx="6"/>
          </p:cNvCxnSpPr>
          <p:nvPr/>
        </p:nvCxnSpPr>
        <p:spPr>
          <a:xfrm>
            <a:off x="138646" y="3541340"/>
            <a:ext cx="3510000" cy="0"/>
          </a:xfrm>
          <a:prstGeom prst="line">
            <a:avLst/>
          </a:prstGeom>
          <a:ln w="127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ctagon 7"/>
          <p:cNvSpPr/>
          <p:nvPr/>
        </p:nvSpPr>
        <p:spPr>
          <a:xfrm>
            <a:off x="881146" y="2891423"/>
            <a:ext cx="1620000" cy="1620000"/>
          </a:xfrm>
          <a:prstGeom prst="octagon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Rectangle 21"/>
          <p:cNvSpPr/>
          <p:nvPr/>
        </p:nvSpPr>
        <p:spPr>
          <a:xfrm>
            <a:off x="1611684" y="4775539"/>
            <a:ext cx="179425" cy="52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0" name="Group 19"/>
          <p:cNvGrpSpPr/>
          <p:nvPr/>
        </p:nvGrpSpPr>
        <p:grpSpPr>
          <a:xfrm>
            <a:off x="1611684" y="4782376"/>
            <a:ext cx="183412" cy="101009"/>
            <a:chOff x="4880344" y="5787656"/>
            <a:chExt cx="244549" cy="134679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80344" y="5922335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4880344" y="5858540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80344" y="5858539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880344" y="5794744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80344" y="5787656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/>
          <p:nvPr/>
        </p:nvSpPr>
        <p:spPr>
          <a:xfrm>
            <a:off x="1611684" y="4860954"/>
            <a:ext cx="167463" cy="1634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875610" y="2920340"/>
            <a:ext cx="0" cy="621000"/>
          </a:xfrm>
          <a:prstGeom prst="straightConnector1">
            <a:avLst/>
          </a:prstGeom>
          <a:ln w="60325" cmpd="dbl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4"/>
          </p:cNvCxnSpPr>
          <p:nvPr/>
        </p:nvCxnSpPr>
        <p:spPr>
          <a:xfrm>
            <a:off x="1695415" y="5024430"/>
            <a:ext cx="293012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91109" y="4774706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376559" y="4526176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611684" y="2876502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918756" y="2909338"/>
            <a:ext cx="16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46311" y="3541339"/>
            <a:ext cx="0" cy="148309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784414" y="4780682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3915774" y="4532152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4043189" y="2876502"/>
            <a:ext cx="0" cy="1649675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38756" y="2909338"/>
            <a:ext cx="107555" cy="133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646312" y="3043559"/>
            <a:ext cx="2345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761856" y="2876502"/>
            <a:ext cx="0" cy="16200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885969"/>
              </p:ext>
            </p:extLst>
          </p:nvPr>
        </p:nvGraphicFramePr>
        <p:xfrm>
          <a:off x="4667915" y="2470535"/>
          <a:ext cx="4286580" cy="300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6887"/>
                <a:gridCol w="1077745"/>
                <a:gridCol w="857316"/>
                <a:gridCol w="857316"/>
                <a:gridCol w="857316"/>
              </a:tblGrid>
              <a:tr h="2781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 max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 min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CB 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0/+0.05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Spring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screen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 thickness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+0.8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-0.85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672" y="3166931"/>
            <a:ext cx="4620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0041" y="4082119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33089" y="4773511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11679" y="453215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92215" y="3565828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04300" y="2822219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a5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</a:t>
            </a:r>
            <a:r>
              <a:rPr lang="en-US" dirty="0" smtClean="0"/>
              <a:t>tolerances</a:t>
            </a:r>
            <a:r>
              <a:rPr lang="en-GB" dirty="0" smtClean="0"/>
              <a:t> – vertical 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46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 Side Corner Rectangle 20"/>
          <p:cNvSpPr/>
          <p:nvPr/>
        </p:nvSpPr>
        <p:spPr>
          <a:xfrm rot="10800000">
            <a:off x="1371581" y="4421962"/>
            <a:ext cx="929020" cy="30343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" name="Oval 3"/>
          <p:cNvSpPr/>
          <p:nvPr/>
        </p:nvSpPr>
        <p:spPr>
          <a:xfrm>
            <a:off x="278842" y="1884626"/>
            <a:ext cx="3105000" cy="3105000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6" name="Straight Connector 5"/>
          <p:cNvCxnSpPr>
            <a:stCxn id="4" idx="2"/>
            <a:endCxn id="4" idx="6"/>
          </p:cNvCxnSpPr>
          <p:nvPr/>
        </p:nvCxnSpPr>
        <p:spPr>
          <a:xfrm>
            <a:off x="278842" y="3437126"/>
            <a:ext cx="3510000" cy="0"/>
          </a:xfrm>
          <a:prstGeom prst="line">
            <a:avLst/>
          </a:prstGeom>
          <a:ln w="127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ctagon 7"/>
          <p:cNvSpPr/>
          <p:nvPr/>
        </p:nvSpPr>
        <p:spPr>
          <a:xfrm>
            <a:off x="1021342" y="2787209"/>
            <a:ext cx="1620000" cy="1620000"/>
          </a:xfrm>
          <a:prstGeom prst="octagon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Rectangle 21"/>
          <p:cNvSpPr/>
          <p:nvPr/>
        </p:nvSpPr>
        <p:spPr>
          <a:xfrm>
            <a:off x="1751880" y="4671325"/>
            <a:ext cx="179425" cy="52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0" name="Group 19"/>
          <p:cNvGrpSpPr/>
          <p:nvPr/>
        </p:nvGrpSpPr>
        <p:grpSpPr>
          <a:xfrm>
            <a:off x="1751880" y="4678162"/>
            <a:ext cx="183412" cy="101009"/>
            <a:chOff x="4880344" y="5787656"/>
            <a:chExt cx="244549" cy="134679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880344" y="5922335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4880344" y="5858540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80344" y="5858539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880344" y="5794744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880344" y="5787656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/>
          <p:nvPr/>
        </p:nvSpPr>
        <p:spPr>
          <a:xfrm>
            <a:off x="1751880" y="4756740"/>
            <a:ext cx="167463" cy="1634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007394" y="3441608"/>
            <a:ext cx="0" cy="941993"/>
          </a:xfrm>
          <a:prstGeom prst="straightConnector1">
            <a:avLst/>
          </a:prstGeom>
          <a:ln w="60325" cmpd="dbl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4"/>
          </p:cNvCxnSpPr>
          <p:nvPr/>
        </p:nvCxnSpPr>
        <p:spPr>
          <a:xfrm>
            <a:off x="1835612" y="4920216"/>
            <a:ext cx="26319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31305" y="4670492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16755" y="4421962"/>
            <a:ext cx="26638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058952" y="4391037"/>
            <a:ext cx="16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786507" y="3437125"/>
            <a:ext cx="0" cy="1483091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3924610" y="4676468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055970" y="4427938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4055970" y="4227812"/>
            <a:ext cx="0" cy="18900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924610" y="4225220"/>
            <a:ext cx="2345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3678952" y="4225528"/>
            <a:ext cx="245658" cy="165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060357"/>
              </p:ext>
            </p:extLst>
          </p:nvPr>
        </p:nvGraphicFramePr>
        <p:xfrm>
          <a:off x="4681239" y="2117792"/>
          <a:ext cx="4373550" cy="250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49"/>
                <a:gridCol w="1066571"/>
                <a:gridCol w="874710"/>
                <a:gridCol w="874710"/>
                <a:gridCol w="874710"/>
              </a:tblGrid>
              <a:tr h="2781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 max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 min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 thickness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Spring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CB 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0/+0.05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+0.35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-0.3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6466" y="5411083"/>
            <a:ext cx="68815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ym typeface="Wingdings" panose="05000000000000000000" pitchFamily="2" charset="2"/>
              </a:rPr>
              <a:t> </a:t>
            </a:r>
            <a:r>
              <a:rPr lang="en-GB" sz="1350" dirty="0" smtClean="0"/>
              <a:t>Tolerance </a:t>
            </a:r>
            <a:r>
              <a:rPr lang="en-GB" sz="1350" dirty="0"/>
              <a:t>on vertical aperture due to shape tolerances of the components: +/-1.15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91680" y="3841180"/>
            <a:ext cx="4620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41861" y="418381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31754" y="441940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84493" y="4676467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91880" y="3848567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tolerances</a:t>
            </a:r>
            <a:r>
              <a:rPr lang="en-GB" dirty="0"/>
              <a:t> – vertical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7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 rot="5400000">
            <a:off x="2543070" y="3676435"/>
            <a:ext cx="929020" cy="30343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" name="Oval 2"/>
          <p:cNvSpPr/>
          <p:nvPr/>
        </p:nvSpPr>
        <p:spPr>
          <a:xfrm rot="16200000">
            <a:off x="318526" y="2280401"/>
            <a:ext cx="3105000" cy="3105000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4" name="Straight Connector 3"/>
          <p:cNvCxnSpPr>
            <a:stCxn id="3" idx="2"/>
            <a:endCxn id="3" idx="6"/>
          </p:cNvCxnSpPr>
          <p:nvPr/>
        </p:nvCxnSpPr>
        <p:spPr>
          <a:xfrm rot="16200000">
            <a:off x="116026" y="3630401"/>
            <a:ext cx="3510000" cy="0"/>
          </a:xfrm>
          <a:prstGeom prst="line">
            <a:avLst/>
          </a:prstGeom>
          <a:ln w="12700"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ctagon 4"/>
          <p:cNvSpPr/>
          <p:nvPr/>
        </p:nvSpPr>
        <p:spPr>
          <a:xfrm rot="16200000">
            <a:off x="1221110" y="3022901"/>
            <a:ext cx="1620000" cy="1620000"/>
          </a:xfrm>
          <a:prstGeom prst="octagon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/>
        </p:nvSpPr>
        <p:spPr>
          <a:xfrm rot="16200000">
            <a:off x="3041974" y="3796189"/>
            <a:ext cx="179425" cy="52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7" name="Group 6"/>
          <p:cNvGrpSpPr/>
          <p:nvPr/>
        </p:nvGrpSpPr>
        <p:grpSpPr>
          <a:xfrm rot="16200000">
            <a:off x="3070862" y="3770152"/>
            <a:ext cx="183412" cy="101009"/>
            <a:chOff x="4880344" y="5787656"/>
            <a:chExt cx="244549" cy="134679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4880344" y="5922335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 flipV="1">
              <a:off x="4880344" y="5858540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880344" y="5858539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4880344" y="5794744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880344" y="5787656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 rot="16200000">
            <a:off x="3188647" y="3746893"/>
            <a:ext cx="167463" cy="1634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236938" y="3706525"/>
            <a:ext cx="634090" cy="1"/>
          </a:xfrm>
          <a:prstGeom prst="straightConnector1">
            <a:avLst/>
          </a:prstGeom>
          <a:ln w="60325" cmpd="dbl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3" idx="4"/>
          </p:cNvCxnSpPr>
          <p:nvPr/>
        </p:nvCxnSpPr>
        <p:spPr>
          <a:xfrm flipH="1" flipV="1">
            <a:off x="3352922" y="1780925"/>
            <a:ext cx="1195" cy="2047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104392" y="1752236"/>
            <a:ext cx="0" cy="19807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855863" y="1780925"/>
            <a:ext cx="5975" cy="23665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>
            <a:off x="2612572" y="1571959"/>
            <a:ext cx="0" cy="1483091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V="1">
            <a:off x="3231645" y="2046981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V="1">
            <a:off x="2983115" y="1915621"/>
            <a:ext cx="0" cy="24255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1192609" y="2001179"/>
            <a:ext cx="1658103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 Same Side Corner Rectangle 27"/>
          <p:cNvSpPr/>
          <p:nvPr/>
        </p:nvSpPr>
        <p:spPr>
          <a:xfrm rot="16200000" flipH="1">
            <a:off x="495769" y="3555552"/>
            <a:ext cx="929020" cy="5084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8" name="Rectangle 37"/>
          <p:cNvSpPr/>
          <p:nvPr/>
        </p:nvSpPr>
        <p:spPr>
          <a:xfrm>
            <a:off x="471880" y="3690576"/>
            <a:ext cx="163373" cy="18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Oval 34"/>
          <p:cNvSpPr/>
          <p:nvPr/>
        </p:nvSpPr>
        <p:spPr>
          <a:xfrm rot="5400000" flipH="1">
            <a:off x="391205" y="3708518"/>
            <a:ext cx="167463" cy="16347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393199" y="2592585"/>
            <a:ext cx="14778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93199" y="2278184"/>
            <a:ext cx="312851" cy="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06050" y="2168294"/>
            <a:ext cx="486560" cy="1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52140"/>
              </p:ext>
            </p:extLst>
          </p:nvPr>
        </p:nvGraphicFramePr>
        <p:xfrm>
          <a:off x="3923738" y="1355231"/>
          <a:ext cx="5005951" cy="1950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991"/>
                <a:gridCol w="1232390"/>
                <a:gridCol w="1001190"/>
                <a:gridCol w="1001190"/>
                <a:gridCol w="1001190"/>
              </a:tblGrid>
              <a:tr h="26585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 max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 min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6704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CB 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0/+0.05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6585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Spring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6585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3272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 thickness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65856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+0.3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-0.3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030806"/>
              </p:ext>
            </p:extLst>
          </p:nvPr>
        </p:nvGraphicFramePr>
        <p:xfrm>
          <a:off x="3923737" y="3355957"/>
          <a:ext cx="5005954" cy="2221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508"/>
                <a:gridCol w="1246873"/>
                <a:gridCol w="1001191"/>
                <a:gridCol w="1001191"/>
                <a:gridCol w="1001191"/>
              </a:tblGrid>
              <a:tr h="2781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 max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 min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CB inner</a:t>
                      </a:r>
                      <a:r>
                        <a:rPr lang="en-GB" sz="1400" baseline="0" dirty="0" smtClean="0"/>
                        <a:t> radius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0/+0.05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Spring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-0.2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a3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Absorber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-0.1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31609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a4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screen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+/- 0.5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a5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 thickness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+0.8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-0.8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cxnSp>
        <p:nvCxnSpPr>
          <p:cNvPr id="51" name="Straight Connector 50"/>
          <p:cNvCxnSpPr/>
          <p:nvPr/>
        </p:nvCxnSpPr>
        <p:spPr>
          <a:xfrm flipV="1">
            <a:off x="381420" y="2036897"/>
            <a:ext cx="956" cy="1812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706050" y="1946464"/>
            <a:ext cx="636" cy="1902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206897" y="1205017"/>
            <a:ext cx="6356" cy="2390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1235472" y="2223463"/>
            <a:ext cx="899" cy="1608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1236370" y="1970935"/>
            <a:ext cx="233495" cy="278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469865" y="1269984"/>
            <a:ext cx="0" cy="700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1221110" y="1469155"/>
            <a:ext cx="2487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1213252" y="1752236"/>
            <a:ext cx="256613" cy="2989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0903" y="5498329"/>
            <a:ext cx="9103097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Tolerance on horizontal aperture due to shape tolerances of the components: +/- 1.1. </a:t>
            </a:r>
          </a:p>
          <a:p>
            <a:r>
              <a:rPr lang="en-GB" sz="1050" dirty="0"/>
              <a:t>This is a conservative value (all components with maximal dimensions in one side and minimal sizes on the other). In practice, tolerance probably closer to +/- 0.5. </a:t>
            </a:r>
          </a:p>
        </p:txBody>
      </p:sp>
      <p:grpSp>
        <p:nvGrpSpPr>
          <p:cNvPr id="70" name="Group 69"/>
          <p:cNvGrpSpPr/>
          <p:nvPr/>
        </p:nvGrpSpPr>
        <p:grpSpPr>
          <a:xfrm rot="16200000">
            <a:off x="502457" y="3744802"/>
            <a:ext cx="183412" cy="101009"/>
            <a:chOff x="4880344" y="5787656"/>
            <a:chExt cx="244549" cy="134679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4880344" y="5922335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 flipV="1">
              <a:off x="4880344" y="5858540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880344" y="5858539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 flipV="1">
              <a:off x="4880344" y="5794744"/>
              <a:ext cx="244549" cy="6379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880344" y="5787656"/>
              <a:ext cx="23923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ectangle 75"/>
          <p:cNvSpPr/>
          <p:nvPr/>
        </p:nvSpPr>
        <p:spPr>
          <a:xfrm>
            <a:off x="644667" y="3703600"/>
            <a:ext cx="61383" cy="1703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7" name="TextBox 46"/>
          <p:cNvSpPr txBox="1"/>
          <p:nvPr/>
        </p:nvSpPr>
        <p:spPr>
          <a:xfrm>
            <a:off x="2329462" y="2079502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49031" y="1912356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803695" y="1772816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985705" y="1755225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47273" y="1507199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a5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368698" y="2360076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b1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82376" y="2042458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58141" y="1931791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159600" y="1220555"/>
            <a:ext cx="435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b4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tolerances</a:t>
            </a:r>
            <a:r>
              <a:rPr lang="en-GB" dirty="0"/>
              <a:t> – </a:t>
            </a:r>
            <a:r>
              <a:rPr lang="en-GB" dirty="0" smtClean="0"/>
              <a:t>horizontal </a:t>
            </a:r>
            <a:endParaRPr lang="en-GB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5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110312"/>
              </p:ext>
            </p:extLst>
          </p:nvPr>
        </p:nvGraphicFramePr>
        <p:xfrm>
          <a:off x="107504" y="1073689"/>
          <a:ext cx="8843614" cy="4307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864096"/>
                <a:gridCol w="809774"/>
                <a:gridCol w="1007269"/>
                <a:gridCol w="775245"/>
                <a:gridCol w="1024980"/>
                <a:gridCol w="721519"/>
                <a:gridCol w="964406"/>
                <a:gridCol w="1327376"/>
                <a:gridCol w="772885"/>
              </a:tblGrid>
              <a:tr h="229912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Cold bore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Beam screen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18891">
                <a:tc row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Inner diameter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Thickness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Nominal aperture*</a:t>
                      </a:r>
                    </a:p>
                    <a:p>
                      <a:pPr algn="ctr"/>
                      <a:r>
                        <a:rPr lang="en-GB" sz="1100" dirty="0" smtClean="0"/>
                        <a:t>H(V);+/-45 °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Vertical</a:t>
                      </a:r>
                      <a:r>
                        <a:rPr lang="en-GB" sz="1100" baseline="0" dirty="0" smtClean="0"/>
                        <a:t> tolerance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Horizontal tolerance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Cooling</a:t>
                      </a:r>
                      <a:r>
                        <a:rPr lang="en-GB" sz="1100" baseline="0" dirty="0" smtClean="0"/>
                        <a:t> tube</a:t>
                      </a:r>
                      <a:endParaRPr lang="en-GB" sz="1100" dirty="0" smtClean="0"/>
                    </a:p>
                    <a:p>
                      <a:pPr algn="ctr"/>
                      <a:r>
                        <a:rPr lang="en-GB" sz="1100" dirty="0" err="1" smtClean="0"/>
                        <a:t>Nb</a:t>
                      </a:r>
                      <a:r>
                        <a:rPr lang="en-GB" sz="1100" dirty="0" smtClean="0"/>
                        <a:t> * OD * thickness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Shielding maximum height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744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Shape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Positioning**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Shape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Positioning**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4358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136.7 H8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0/+0.5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99.7; 99.7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-1.23/0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+/- 0.65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* 16 *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Q2a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136.7</a:t>
                      </a:r>
                      <a:r>
                        <a:rPr lang="en-GB" sz="1100" baseline="0" dirty="0" smtClean="0"/>
                        <a:t> H8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119.7; 110.7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+/-1.15</a:t>
                      </a:r>
                    </a:p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-1.05/+0.11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+/-1.1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+/- 0.65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* 10 *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4343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Q2b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136.7</a:t>
                      </a:r>
                      <a:r>
                        <a:rPr lang="en-GB" sz="1100" baseline="0" dirty="0" smtClean="0"/>
                        <a:t> H8</a:t>
                      </a: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119.7; 110.7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+/-1.15</a:t>
                      </a:r>
                    </a:p>
                    <a:p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+/-1.1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+/- 0.65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* 10 *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136.7</a:t>
                      </a:r>
                      <a:r>
                        <a:rPr lang="en-GB" sz="1100" baseline="0" dirty="0" smtClean="0"/>
                        <a:t> H8</a:t>
                      </a: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119.7; 110.7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+/-1.1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+/- 0.65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* 10 *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CP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136.7</a:t>
                      </a:r>
                      <a:r>
                        <a:rPr lang="en-GB" sz="1100" baseline="0" dirty="0" smtClean="0"/>
                        <a:t> H8</a:t>
                      </a: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119.7; 110.7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+/-1.1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+/- 0.65</a:t>
                      </a:r>
                    </a:p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* 10 *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136.7</a:t>
                      </a:r>
                      <a:r>
                        <a:rPr lang="en-GB" sz="1100" baseline="0" dirty="0" smtClean="0"/>
                        <a:t> H8</a:t>
                      </a: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119.7; 110.7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+/-1.15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-1.05/+0.11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+/-1.1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+/- 0.65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4 * 10 * 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DFXJ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To be defined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~4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To be defined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To be defined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- </a:t>
                      </a:r>
                    </a:p>
                  </a:txBody>
                  <a:tcPr marL="68580" marR="68580" marT="34290" marB="34290"/>
                </a:tc>
              </a:tr>
              <a:tr h="264358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D2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94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3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86; 77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?</a:t>
                      </a:r>
                      <a:r>
                        <a:rPr lang="en-GB" sz="1100" baseline="0" dirty="0" smtClean="0"/>
                        <a:t> * 6 * 0.8</a:t>
                      </a: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-</a:t>
                      </a:r>
                    </a:p>
                  </a:txBody>
                  <a:tcPr marL="68580" marR="68580"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Q4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79.8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2.6 0/+0.5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72.8; 62.8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?</a:t>
                      </a:r>
                      <a:r>
                        <a:rPr lang="en-GB" sz="1100" baseline="0" dirty="0" smtClean="0"/>
                        <a:t> * 6 * 0.8</a:t>
                      </a:r>
                      <a:endParaRPr lang="en-GB" sz="11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-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9695" y="5735550"/>
            <a:ext cx="77866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* Cu layer thickness, thermal contraction, self weight deformation not accounted (see slide </a:t>
            </a:r>
            <a:r>
              <a:rPr lang="en-GB" sz="1350" dirty="0" smtClean="0"/>
              <a:t>5)</a:t>
            </a:r>
            <a:endParaRPr lang="en-GB" sz="1350" dirty="0"/>
          </a:p>
          <a:p>
            <a:r>
              <a:rPr lang="en-GB" sz="1350" dirty="0"/>
              <a:t>** 1 additional support, 0.25 mm radial clearance between the support and the cold bore.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table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83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</a:t>
            </a:r>
            <a:r>
              <a:rPr lang="fr-FR" dirty="0" smtClean="0"/>
              <a:t>G</a:t>
            </a:r>
            <a:r>
              <a:rPr lang="fr-FR" noProof="0" dirty="0" err="1" smtClean="0"/>
              <a:t>arion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899592" y="1844824"/>
            <a:ext cx="6912768" cy="39604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baseline="0">
                <a:solidFill>
                  <a:schemeClr val="accent5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Beam screen and cold bore </a:t>
            </a:r>
            <a:r>
              <a:rPr lang="en-GB" dirty="0" smtClean="0"/>
              <a:t>geometries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Tolerances: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Positioning tolerances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Shape tolerances</a:t>
            </a:r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Conclusions and outlook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3241" y="1124744"/>
            <a:ext cx="841533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Cold bore thickness of 4 mm </a:t>
            </a:r>
            <a:r>
              <a:rPr lang="en-GB" sz="1350" dirty="0"/>
              <a:t>can be used for Q1 to D1 magnets. </a:t>
            </a:r>
          </a:p>
          <a:p>
            <a:endParaRPr lang="en-GB" sz="1350" dirty="0"/>
          </a:p>
          <a:p>
            <a:r>
              <a:rPr lang="en-GB" sz="1350" dirty="0"/>
              <a:t>Tolerances on the beam screen aperture are given </a:t>
            </a:r>
            <a:r>
              <a:rPr lang="en-GB" sz="1350" dirty="0" smtClean="0"/>
              <a:t>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/>
              <a:t>the positioning of the beam screen/cold bore system in the magnet.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 smtClean="0"/>
              <a:t>the </a:t>
            </a:r>
            <a:r>
              <a:rPr lang="en-GB" sz="1350" dirty="0"/>
              <a:t>beam screen and cold bore </a:t>
            </a:r>
            <a:r>
              <a:rPr lang="en-GB" sz="1350" dirty="0" smtClean="0"/>
              <a:t>shape tolerances.</a:t>
            </a:r>
          </a:p>
          <a:p>
            <a:endParaRPr lang="en-GB" sz="1350" dirty="0"/>
          </a:p>
          <a:p>
            <a:r>
              <a:rPr lang="en-GB" sz="1350" dirty="0">
                <a:solidFill>
                  <a:srgbClr val="FF0000"/>
                </a:solidFill>
              </a:rPr>
              <a:t>The beam screen position is driven by the cold bore sag </a:t>
            </a:r>
            <a:r>
              <a:rPr lang="en-GB" sz="1350" dirty="0"/>
              <a:t>which depends on the number of additional supports and the gap between the supports and the cold bore.</a:t>
            </a:r>
          </a:p>
          <a:p>
            <a:endParaRPr lang="en-GB" sz="1350" dirty="0" smtClean="0"/>
          </a:p>
          <a:p>
            <a:r>
              <a:rPr lang="en-GB" sz="1350" dirty="0" smtClean="0">
                <a:solidFill>
                  <a:srgbClr val="FF0000"/>
                </a:solidFill>
              </a:rPr>
              <a:t>Integration of the cold bore in the magnet and the related supports have to be </a:t>
            </a:r>
            <a:r>
              <a:rPr lang="en-GB" sz="1350" dirty="0" smtClean="0">
                <a:solidFill>
                  <a:srgbClr val="FF0000"/>
                </a:solidFill>
              </a:rPr>
              <a:t>studied and designed: interface VSC-MSC.</a:t>
            </a:r>
            <a:endParaRPr lang="en-GB" sz="1350" dirty="0">
              <a:solidFill>
                <a:srgbClr val="FF0000"/>
              </a:solidFill>
            </a:endParaRPr>
          </a:p>
          <a:p>
            <a:endParaRPr lang="en-GB" sz="1350" dirty="0"/>
          </a:p>
          <a:p>
            <a:r>
              <a:rPr lang="en-GB" sz="1350" dirty="0" smtClean="0"/>
              <a:t>Impact of the shape </a:t>
            </a:r>
            <a:r>
              <a:rPr lang="en-GB" sz="1350" dirty="0"/>
              <a:t>tolerances </a:t>
            </a:r>
            <a:r>
              <a:rPr lang="en-GB" sz="1350" dirty="0" smtClean="0"/>
              <a:t>on the aperture is in </a:t>
            </a:r>
            <a:r>
              <a:rPr lang="en-GB" sz="1350" dirty="0"/>
              <a:t>the range </a:t>
            </a:r>
            <a:r>
              <a:rPr lang="en-GB" sz="1350" dirty="0" smtClean="0"/>
              <a:t>of +/- </a:t>
            </a:r>
            <a:r>
              <a:rPr lang="en-GB" sz="1350" dirty="0"/>
              <a:t>1.1 mm.</a:t>
            </a:r>
          </a:p>
          <a:p>
            <a:endParaRPr lang="en-GB" sz="1350" dirty="0"/>
          </a:p>
          <a:p>
            <a:r>
              <a:rPr lang="en-GB" sz="1350" dirty="0"/>
              <a:t>A summary working table is proposed. </a:t>
            </a:r>
          </a:p>
          <a:p>
            <a:endParaRPr lang="en-GB" sz="1350" dirty="0" smtClean="0"/>
          </a:p>
          <a:p>
            <a:r>
              <a:rPr lang="en-GB" sz="1350" dirty="0" smtClean="0"/>
              <a:t>Tolerances </a:t>
            </a:r>
            <a:r>
              <a:rPr lang="en-GB" sz="1350" dirty="0"/>
              <a:t>have been given according to our present best guess. Values may evolve. </a:t>
            </a:r>
            <a:endParaRPr lang="en-GB" sz="1350" dirty="0" smtClean="0"/>
          </a:p>
          <a:p>
            <a:endParaRPr lang="en-GB" sz="1350" dirty="0" smtClean="0"/>
          </a:p>
          <a:p>
            <a:r>
              <a:rPr lang="en-GB" sz="1350" dirty="0" smtClean="0"/>
              <a:t>A second prototyping phase has started: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 smtClean="0"/>
              <a:t>1 long cold bore prototype (10.5 m), and 2 short bores (2.5 m) will be manufactured by summer 2016.</a:t>
            </a:r>
          </a:p>
          <a:p>
            <a:r>
              <a:rPr lang="fr-CH" sz="1350" dirty="0"/>
              <a:t>	</a:t>
            </a:r>
            <a:r>
              <a:rPr lang="fr-CH" sz="1350" dirty="0" smtClean="0">
                <a:sym typeface="Wingdings" panose="05000000000000000000" pitchFamily="2" charset="2"/>
              </a:rPr>
              <a:t> check </a:t>
            </a:r>
            <a:r>
              <a:rPr lang="en-GB" sz="1350" dirty="0" smtClean="0">
                <a:sym typeface="Wingdings" panose="05000000000000000000" pitchFamily="2" charset="2"/>
              </a:rPr>
              <a:t>tolerance</a:t>
            </a:r>
            <a:r>
              <a:rPr lang="fr-CH" sz="1350" dirty="0" smtClean="0">
                <a:sym typeface="Wingdings" panose="05000000000000000000" pitchFamily="2" charset="2"/>
              </a:rPr>
              <a:t> </a:t>
            </a:r>
            <a:r>
              <a:rPr lang="en-GB" sz="1350" dirty="0" smtClean="0">
                <a:sym typeface="Wingdings" panose="05000000000000000000" pitchFamily="2" charset="2"/>
              </a:rPr>
              <a:t>achievable</a:t>
            </a:r>
            <a:r>
              <a:rPr lang="fr-CH" sz="1350" dirty="0" smtClean="0">
                <a:sym typeface="Wingdings" panose="05000000000000000000" pitchFamily="2" charset="2"/>
              </a:rPr>
              <a:t> </a:t>
            </a:r>
            <a:r>
              <a:rPr lang="fr-CH" sz="1350" dirty="0" smtClean="0">
                <a:sym typeface="Wingdings" panose="05000000000000000000" pitchFamily="2" charset="2"/>
              </a:rPr>
              <a:t>for Q1-D1 cold bore </a:t>
            </a:r>
            <a:r>
              <a:rPr lang="en-GB" sz="1350" dirty="0" smtClean="0">
                <a:sym typeface="Wingdings" panose="05000000000000000000" pitchFamily="2" charset="2"/>
              </a:rPr>
              <a:t>thickness</a:t>
            </a:r>
            <a:r>
              <a:rPr lang="fr-CH" sz="1350" dirty="0" smtClean="0">
                <a:sym typeface="Wingdings" panose="05000000000000000000" pitchFamily="2" charset="2"/>
              </a:rPr>
              <a:t>.</a:t>
            </a:r>
            <a:endParaRPr lang="en-GB" sz="135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 smtClean="0"/>
              <a:t>2 ~ 2 m long beam screens </a:t>
            </a:r>
            <a:r>
              <a:rPr lang="en-GB" sz="1350" dirty="0"/>
              <a:t>will be manufactured by </a:t>
            </a:r>
            <a:r>
              <a:rPr lang="en-GB" sz="1350" dirty="0" smtClean="0"/>
              <a:t>end 2016.</a:t>
            </a:r>
          </a:p>
          <a:p>
            <a:r>
              <a:rPr lang="en-GB" sz="1350" dirty="0" smtClean="0">
                <a:sym typeface="Wingdings" panose="05000000000000000000" pitchFamily="2" charset="2"/>
              </a:rPr>
              <a:t>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</a:t>
            </a:r>
            <a:r>
              <a:rPr lang="en-GB" sz="1350" dirty="0">
                <a:solidFill>
                  <a:srgbClr val="FF0000"/>
                </a:solidFill>
                <a:sym typeface="Wingdings" panose="05000000000000000000" pitchFamily="2" charset="2"/>
              </a:rPr>
              <a:t>to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agree</a:t>
            </a:r>
            <a:r>
              <a:rPr lang="en-GB" sz="1350" dirty="0" smtClean="0">
                <a:sym typeface="Wingdings" panose="05000000000000000000" pitchFamily="2" charset="2"/>
              </a:rPr>
              <a:t> </a:t>
            </a:r>
            <a:r>
              <a:rPr lang="en-GB" sz="1350" dirty="0" smtClean="0">
                <a:sym typeface="Wingdings" panose="05000000000000000000" pitchFamily="2" charset="2"/>
              </a:rPr>
              <a:t>(or change, if needed)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quickly</a:t>
            </a:r>
            <a:r>
              <a:rPr lang="en-GB" sz="1350" dirty="0" smtClean="0">
                <a:sym typeface="Wingdings" panose="05000000000000000000" pitchFamily="2" charset="2"/>
              </a:rPr>
              <a:t>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on the </a:t>
            </a:r>
            <a:r>
              <a:rPr lang="en-GB" sz="1350" dirty="0">
                <a:solidFill>
                  <a:srgbClr val="FF0000"/>
                </a:solidFill>
                <a:sym typeface="Wingdings" panose="05000000000000000000" pitchFamily="2" charset="2"/>
              </a:rPr>
              <a:t>cold bore </a:t>
            </a:r>
            <a:r>
              <a:rPr lang="en-GB" sz="1350" dirty="0" smtClean="0">
                <a:solidFill>
                  <a:srgbClr val="FF0000"/>
                </a:solidFill>
                <a:sym typeface="Wingdings" panose="05000000000000000000" pitchFamily="2" charset="2"/>
              </a:rPr>
              <a:t>dimensions </a:t>
            </a:r>
            <a:r>
              <a:rPr lang="en-GB" sz="1350" dirty="0" smtClean="0">
                <a:sym typeface="Wingdings" panose="05000000000000000000" pitchFamily="2" charset="2"/>
              </a:rPr>
              <a:t>(slide 4)</a:t>
            </a:r>
            <a:endParaRPr lang="en-GB" sz="1350" dirty="0"/>
          </a:p>
          <a:p>
            <a:endParaRPr lang="en-GB" sz="1350" dirty="0">
              <a:sym typeface="Wingdings" panose="05000000000000000000" pitchFamily="2" charset="2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 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935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C. Garion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150303"/>
            <a:ext cx="6840760" cy="460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Vertical positioning tolerance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Q1</a:t>
            </a:r>
            <a:endParaRPr lang="en-GB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2000" y="5877272"/>
            <a:ext cx="828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No </a:t>
            </a:r>
            <a:r>
              <a:rPr lang="fr-CH" dirty="0" err="1" smtClean="0"/>
              <a:t>significant</a:t>
            </a:r>
            <a:r>
              <a:rPr lang="fr-CH" dirty="0" smtClean="0"/>
              <a:t> impact of the </a:t>
            </a:r>
            <a:r>
              <a:rPr lang="fr-CH" dirty="0" err="1" smtClean="0"/>
              <a:t>spring</a:t>
            </a:r>
            <a:r>
              <a:rPr lang="fr-CH" dirty="0" smtClean="0"/>
              <a:t> </a:t>
            </a:r>
            <a:r>
              <a:rPr lang="fr-CH" dirty="0" err="1" smtClean="0"/>
              <a:t>stiffness</a:t>
            </a:r>
            <a:r>
              <a:rPr lang="fr-CH" dirty="0" smtClean="0"/>
              <a:t> on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 smtClean="0"/>
              <a:t> </a:t>
            </a:r>
            <a:r>
              <a:rPr lang="fr-CH" dirty="0" err="1" smtClean="0"/>
              <a:t>deformation</a:t>
            </a:r>
            <a:r>
              <a:rPr lang="fr-CH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85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054551" y="2233177"/>
            <a:ext cx="2912038" cy="2923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screen and cold bore </a:t>
            </a:r>
            <a:r>
              <a:rPr lang="en-GB" dirty="0" smtClean="0"/>
              <a:t>geometries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16663" y="378270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Cold bore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9" name="Straight Arrow Connector 8"/>
          <p:cNvCxnSpPr>
            <a:stCxn id="3" idx="3"/>
          </p:cNvCxnSpPr>
          <p:nvPr/>
        </p:nvCxnSpPr>
        <p:spPr>
          <a:xfrm flipV="1">
            <a:off x="2112807" y="3782702"/>
            <a:ext cx="1296144" cy="18466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21346" y="2702582"/>
            <a:ext cx="155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Magnet coil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5569191" y="2887248"/>
            <a:ext cx="752155" cy="18466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74867" y="4286809"/>
            <a:ext cx="1275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Cold bore insulation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2750747" y="4152034"/>
            <a:ext cx="741133" cy="4579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56176" y="4100117"/>
            <a:ext cx="1275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Heaters and coil insulation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 flipV="1">
            <a:off x="5569192" y="4286810"/>
            <a:ext cx="586984" cy="2749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43608" y="2039065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Tungsten absorbers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22" idx="3"/>
          </p:cNvCxnSpPr>
          <p:nvPr/>
        </p:nvCxnSpPr>
        <p:spPr>
          <a:xfrm>
            <a:off x="3275856" y="2223731"/>
            <a:ext cx="1234714" cy="5663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3"/>
          </p:cNvCxnSpPr>
          <p:nvPr/>
        </p:nvCxnSpPr>
        <p:spPr>
          <a:xfrm>
            <a:off x="3275856" y="2223731"/>
            <a:ext cx="349118" cy="12526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486262" y="1556792"/>
            <a:ext cx="2182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screen</a:t>
            </a:r>
            <a:endParaRPr lang="en-GB" dirty="0"/>
          </a:p>
        </p:txBody>
      </p:sp>
      <p:cxnSp>
        <p:nvCxnSpPr>
          <p:cNvPr id="41" name="Straight Arrow Connector 40"/>
          <p:cNvCxnSpPr>
            <a:stCxn id="39" idx="1"/>
          </p:cNvCxnSpPr>
          <p:nvPr/>
        </p:nvCxnSpPr>
        <p:spPr>
          <a:xfrm flipH="1">
            <a:off x="4716016" y="1741458"/>
            <a:ext cx="770246" cy="11457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51265" y="5457743"/>
            <a:ext cx="2264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Cooling channels</a:t>
            </a:r>
            <a:endParaRPr lang="en-GB" dirty="0"/>
          </a:p>
        </p:txBody>
      </p:sp>
      <p:cxnSp>
        <p:nvCxnSpPr>
          <p:cNvPr id="44" name="Straight Arrow Connector 43"/>
          <p:cNvCxnSpPr>
            <a:stCxn id="42" idx="0"/>
          </p:cNvCxnSpPr>
          <p:nvPr/>
        </p:nvCxnSpPr>
        <p:spPr>
          <a:xfrm flipH="1" flipV="1">
            <a:off x="3893213" y="4381004"/>
            <a:ext cx="890214" cy="10767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2" idx="0"/>
          </p:cNvCxnSpPr>
          <p:nvPr/>
        </p:nvCxnSpPr>
        <p:spPr>
          <a:xfrm flipV="1">
            <a:off x="4783427" y="4286810"/>
            <a:ext cx="436647" cy="1170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83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700000">
            <a:off x="6432247" y="163676"/>
            <a:ext cx="2178336" cy="42885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119" y="1340768"/>
            <a:ext cx="8717761" cy="322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Nominal </a:t>
            </a:r>
            <a:r>
              <a:rPr lang="en-GB" dirty="0" smtClean="0"/>
              <a:t>values </a:t>
            </a:r>
            <a:r>
              <a:rPr lang="en-GB" dirty="0"/>
              <a:t>of the beam screen </a:t>
            </a:r>
            <a:r>
              <a:rPr lang="en-GB" dirty="0" smtClean="0"/>
              <a:t>aperture </a:t>
            </a:r>
            <a:r>
              <a:rPr lang="en-GB" dirty="0"/>
              <a:t>are defined by: </a:t>
            </a:r>
          </a:p>
          <a:p>
            <a:endParaRPr lang="en-GB" sz="1350" u="sng" dirty="0" smtClean="0"/>
          </a:p>
          <a:p>
            <a:r>
              <a:rPr lang="en-GB" sz="1400" u="sng" dirty="0" smtClean="0"/>
              <a:t>Cold </a:t>
            </a:r>
            <a:r>
              <a:rPr lang="en-GB" sz="1400" u="sng" dirty="0"/>
              <a:t>Bore:</a:t>
            </a:r>
          </a:p>
          <a:p>
            <a:r>
              <a:rPr lang="en-GB" sz="1200" dirty="0"/>
              <a:t>1. The coil inner radius at 1.9 K is 74.350 mm [P. </a:t>
            </a:r>
            <a:r>
              <a:rPr lang="en-GB" sz="1200" dirty="0" err="1"/>
              <a:t>Ferracin</a:t>
            </a:r>
            <a:r>
              <a:rPr lang="en-GB" sz="1200" dirty="0"/>
              <a:t>]</a:t>
            </a:r>
          </a:p>
          <a:p>
            <a:pPr lvl="1"/>
            <a:r>
              <a:rPr lang="en-GB" sz="1000" dirty="0"/>
              <a:t>a. The insulated cable inner radius position at room temperature, with no stress, is 75 mm.</a:t>
            </a:r>
          </a:p>
          <a:p>
            <a:pPr lvl="1"/>
            <a:r>
              <a:rPr lang="en-GB" sz="1000" dirty="0"/>
              <a:t>b. The deformation due to pre-load and cool-down is 0.400 mm</a:t>
            </a:r>
          </a:p>
          <a:p>
            <a:pPr lvl="1"/>
            <a:r>
              <a:rPr lang="en-GB" sz="1000" dirty="0"/>
              <a:t>c. Quench heaters and insulation: 0.1 mm + 0.15 </a:t>
            </a:r>
            <a:r>
              <a:rPr lang="en-GB" sz="1000" dirty="0" smtClean="0"/>
              <a:t>mm</a:t>
            </a:r>
            <a:endParaRPr lang="en-GB" sz="1000" dirty="0"/>
          </a:p>
          <a:p>
            <a:r>
              <a:rPr lang="en-GB" sz="1200" dirty="0"/>
              <a:t>2. Gap coil/insulated cold bore at 1.9 K:1.5 mm [R. Van </a:t>
            </a:r>
            <a:r>
              <a:rPr lang="en-GB" sz="1200" dirty="0" err="1"/>
              <a:t>Weelderen</a:t>
            </a:r>
            <a:r>
              <a:rPr lang="en-GB" sz="1200" dirty="0"/>
              <a:t>]</a:t>
            </a:r>
          </a:p>
          <a:p>
            <a:r>
              <a:rPr lang="en-GB" sz="1200" dirty="0"/>
              <a:t>3. Cold bore insulation: 0.2 mm [P. </a:t>
            </a:r>
            <a:r>
              <a:rPr lang="en-GB" sz="1200" dirty="0" err="1"/>
              <a:t>Ferracin</a:t>
            </a:r>
            <a:r>
              <a:rPr lang="en-GB" sz="1200" dirty="0"/>
              <a:t>]</a:t>
            </a:r>
          </a:p>
          <a:p>
            <a:r>
              <a:rPr lang="en-GB" sz="1200" dirty="0"/>
              <a:t>4. Tolerance on the cold </a:t>
            </a:r>
            <a:r>
              <a:rPr lang="en-GB" sz="1200" dirty="0" smtClean="0"/>
              <a:t>bore outer diameter (thickness): </a:t>
            </a:r>
            <a:r>
              <a:rPr lang="en-GB" sz="1200" dirty="0"/>
              <a:t>0/+0.5 mm</a:t>
            </a:r>
          </a:p>
          <a:p>
            <a:endParaRPr lang="en-GB" sz="1050" dirty="0"/>
          </a:p>
          <a:p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 smtClean="0">
                <a:sym typeface="Wingdings" panose="05000000000000000000" pitchFamily="2" charset="2"/>
              </a:rPr>
              <a:t> Nominal </a:t>
            </a:r>
            <a:r>
              <a:rPr lang="en-GB" sz="1400" dirty="0">
                <a:sym typeface="Wingdings" panose="05000000000000000000" pitchFamily="2" charset="2"/>
              </a:rPr>
              <a:t>cold bore outer radius at 1.9 K: 72.15 mm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 smtClean="0">
                <a:sym typeface="Wingdings" panose="05000000000000000000" pitchFamily="2" charset="2"/>
              </a:rPr>
              <a:t>Nominal </a:t>
            </a:r>
            <a:r>
              <a:rPr lang="en-GB" sz="1400" dirty="0">
                <a:sym typeface="Wingdings" panose="05000000000000000000" pitchFamily="2" charset="2"/>
              </a:rPr>
              <a:t>cold bore outer radius at room temperature: 72.35 mm </a:t>
            </a:r>
            <a:endParaRPr lang="en-GB" sz="14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Nominal cold bore inner radius (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thickness 4 mm for Q1 to D1</a:t>
            </a:r>
            <a:r>
              <a:rPr lang="en-GB" sz="1400" dirty="0">
                <a:sym typeface="Wingdings" panose="05000000000000000000" pitchFamily="2" charset="2"/>
              </a:rPr>
              <a:t>) at room temperature: 68.35 mm</a:t>
            </a:r>
          </a:p>
          <a:p>
            <a:endParaRPr lang="en-GB" sz="1350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Nominal dimensions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3118" y="4511442"/>
            <a:ext cx="87177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Beam </a:t>
            </a:r>
            <a:r>
              <a:rPr lang="en-GB" sz="1400" u="sng" dirty="0"/>
              <a:t>screen:</a:t>
            </a:r>
          </a:p>
          <a:p>
            <a:pPr marL="257175" indent="-257175">
              <a:buAutoNum type="arabicPeriod"/>
            </a:pPr>
            <a:r>
              <a:rPr lang="en-GB" sz="1200" dirty="0"/>
              <a:t>Gap w.r.t cold bore: 1.5 mm</a:t>
            </a:r>
          </a:p>
          <a:p>
            <a:pPr marL="257175" indent="-257175">
              <a:buAutoNum type="arabicPeriod"/>
            </a:pPr>
            <a:r>
              <a:rPr lang="en-GB" sz="1200" dirty="0"/>
              <a:t>Shielding thickness Q1: 16mm , Q2-D1: 6 mm</a:t>
            </a:r>
          </a:p>
          <a:p>
            <a:pPr marL="257175" indent="-257175">
              <a:buAutoNum type="arabicPeriod"/>
            </a:pPr>
            <a:r>
              <a:rPr lang="en-GB" sz="1200" dirty="0"/>
              <a:t>Beam screen wall thickness: </a:t>
            </a:r>
            <a:r>
              <a:rPr lang="en-GB" sz="1200" dirty="0" smtClean="0"/>
              <a:t>1 mm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 rot="19866670">
            <a:off x="6508857" y="2916843"/>
            <a:ext cx="1552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Magnet coil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7549750">
            <a:off x="7510856" y="38166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Cold bore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6612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601683"/>
              </p:ext>
            </p:extLst>
          </p:nvPr>
        </p:nvGraphicFramePr>
        <p:xfrm>
          <a:off x="1748140" y="5437438"/>
          <a:ext cx="2823860" cy="101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406"/>
                <a:gridCol w="1866454"/>
              </a:tblGrid>
              <a:tr h="511842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Nominal aperture</a:t>
                      </a:r>
                    </a:p>
                    <a:p>
                      <a:pPr algn="ctr"/>
                      <a:r>
                        <a:rPr lang="en-GB" sz="1100" dirty="0" smtClean="0"/>
                        <a:t>H(V);+/-45 °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64358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99.7; 99.7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  <a:tr h="239698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Q2-D1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119.7; 110.7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87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000" y="2977826"/>
            <a:ext cx="784924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Tolerances on aperture can be decomposed into: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Tolerance on positioning: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Initial straightness </a:t>
            </a:r>
            <a:r>
              <a:rPr lang="en-GB" sz="1350" dirty="0"/>
              <a:t>of the </a:t>
            </a:r>
            <a:r>
              <a:rPr lang="en-GB" sz="1350" dirty="0" smtClean="0"/>
              <a:t>cold bore and beam screen</a:t>
            </a:r>
            <a:endParaRPr lang="en-GB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350" dirty="0"/>
              <a:t>Sag of the </a:t>
            </a:r>
            <a:r>
              <a:rPr lang="en-GB" sz="1350" dirty="0" smtClean="0"/>
              <a:t>cold bore and beam screen as </a:t>
            </a:r>
            <a:r>
              <a:rPr lang="en-GB" sz="1350" dirty="0"/>
              <a:t>a function of the supports in the cold mass (number, gap)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Tolerance on the shape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</p:txBody>
      </p:sp>
      <p:sp>
        <p:nvSpPr>
          <p:cNvPr id="3" name="TextBox 2"/>
          <p:cNvSpPr txBox="1"/>
          <p:nvPr/>
        </p:nvSpPr>
        <p:spPr>
          <a:xfrm>
            <a:off x="587524" y="1392482"/>
            <a:ext cx="7148384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/>
              <a:t>In addition, the </a:t>
            </a:r>
            <a:r>
              <a:rPr lang="en-GB" sz="1350" dirty="0"/>
              <a:t>aperture has to take into account: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Cu layer, -0.16 mm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Self deformation due to the weight: Q1: -0.2 mm ; Q2-D1:-0.07 mm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Thermal contraction: Q1: - 0.26 mm ; Q2-D1: -0.31 mm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endParaRPr lang="en-GB" sz="1350" dirty="0"/>
          </a:p>
          <a:p>
            <a:endParaRPr lang="en-GB" sz="13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" y="4626515"/>
            <a:ext cx="1619250" cy="12144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50206" y="4460335"/>
            <a:ext cx="71080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r>
              <a:rPr lang="en-GB" sz="1350" dirty="0"/>
              <a:t>The present analysis is based on our best guess at the time being. Values may change (decrease… or increase) with the output from: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Quench tests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Thermal tests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Prototyping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041" y="1170766"/>
            <a:ext cx="983722" cy="1706193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6012160" y="1954656"/>
            <a:ext cx="512881" cy="69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Nominal dimensions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78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882348" y="2287632"/>
            <a:ext cx="3386138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1882348" y="2037601"/>
            <a:ext cx="3386138" cy="0"/>
          </a:xfrm>
          <a:prstGeom prst="line">
            <a:avLst/>
          </a:prstGeom>
          <a:ln>
            <a:solidFill>
              <a:srgbClr val="0070C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106135" y="2060813"/>
            <a:ext cx="228600" cy="125021"/>
            <a:chOff x="628650" y="1843081"/>
            <a:chExt cx="304800" cy="16669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594011" y="2060813"/>
            <a:ext cx="228600" cy="125021"/>
            <a:chOff x="628650" y="1843081"/>
            <a:chExt cx="304800" cy="16669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569762" y="2060813"/>
            <a:ext cx="228600" cy="125021"/>
            <a:chOff x="628650" y="1843081"/>
            <a:chExt cx="304800" cy="16669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081887" y="2060813"/>
            <a:ext cx="228600" cy="125021"/>
            <a:chOff x="628650" y="1843081"/>
            <a:chExt cx="304800" cy="16669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4057638" y="2060813"/>
            <a:ext cx="228600" cy="125021"/>
            <a:chOff x="628650" y="1843081"/>
            <a:chExt cx="304800" cy="166695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4545515" y="2060813"/>
            <a:ext cx="228600" cy="125021"/>
            <a:chOff x="628650" y="1843081"/>
            <a:chExt cx="304800" cy="166695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6024490" y="1160276"/>
            <a:ext cx="177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Spring: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 smtClean="0"/>
              <a:t>Equivalent to 75 </a:t>
            </a:r>
            <a:r>
              <a:rPr lang="en-GB" sz="900" dirty="0"/>
              <a:t>N/mm;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every 10 cm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Free length 7.5 mm</a:t>
            </a:r>
          </a:p>
        </p:txBody>
      </p:sp>
      <p:cxnSp>
        <p:nvCxnSpPr>
          <p:cNvPr id="53" name="Straight Arrow Connector 52"/>
          <p:cNvCxnSpPr>
            <a:stCxn id="52" idx="1"/>
          </p:cNvCxnSpPr>
          <p:nvPr/>
        </p:nvCxnSpPr>
        <p:spPr>
          <a:xfrm flipH="1">
            <a:off x="4797484" y="1483442"/>
            <a:ext cx="1227006" cy="63988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718066" y="1804960"/>
            <a:ext cx="333449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Cold bore: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OD 147 mm (assumption for the study, marginal influence of the difference with the present baseline); 4 mm thick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Clamped at the extremities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Additional support(s) along the cold bore, nominal radial gap 0.25 mm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Straightness: 0.3 mm/m </a:t>
            </a:r>
          </a:p>
        </p:txBody>
      </p:sp>
      <p:cxnSp>
        <p:nvCxnSpPr>
          <p:cNvPr id="55" name="Straight Arrow Connector 54"/>
          <p:cNvCxnSpPr>
            <a:stCxn id="54" idx="1"/>
          </p:cNvCxnSpPr>
          <p:nvPr/>
        </p:nvCxnSpPr>
        <p:spPr>
          <a:xfrm flipH="1" flipV="1">
            <a:off x="5268488" y="2287633"/>
            <a:ext cx="449578" cy="482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4471" y="1530077"/>
            <a:ext cx="1972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Beam screen;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1 mm thick, I  ~ 4.5.10</a:t>
            </a:r>
            <a:r>
              <a:rPr lang="en-GB" sz="900" baseline="30000" dirty="0"/>
              <a:t>5</a:t>
            </a:r>
            <a:r>
              <a:rPr lang="en-GB" sz="900" dirty="0"/>
              <a:t> mm</a:t>
            </a:r>
            <a:r>
              <a:rPr lang="en-GB" sz="900" baseline="30000" dirty="0"/>
              <a:t>4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47 kg/m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Straightness +/-1 mm</a:t>
            </a:r>
          </a:p>
        </p:txBody>
      </p:sp>
      <p:cxnSp>
        <p:nvCxnSpPr>
          <p:cNvPr id="57" name="Straight Arrow Connector 56"/>
          <p:cNvCxnSpPr>
            <a:stCxn id="56" idx="3"/>
          </p:cNvCxnSpPr>
          <p:nvPr/>
        </p:nvCxnSpPr>
        <p:spPr>
          <a:xfrm>
            <a:off x="2106565" y="1853243"/>
            <a:ext cx="1149182" cy="17391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Q1</a:t>
            </a:r>
            <a:endParaRPr lang="en-GB" sz="1600" b="1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69" y="3285635"/>
            <a:ext cx="2600131" cy="2007342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134470" y="5323868"/>
            <a:ext cx="2944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Position of the BS % nominal </a:t>
            </a:r>
            <a:r>
              <a:rPr lang="en-GB" sz="900" dirty="0" err="1">
                <a:latin typeface="Symbol" panose="05050102010706020507" pitchFamily="18" charset="2"/>
              </a:rPr>
              <a:t>D</a:t>
            </a:r>
            <a:r>
              <a:rPr lang="en-GB" sz="900" dirty="0" err="1"/>
              <a:t>y</a:t>
            </a:r>
            <a:r>
              <a:rPr lang="en-GB" sz="900" dirty="0"/>
              <a:t>: -1.1/+0.1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517" y="3286779"/>
            <a:ext cx="2382344" cy="1713006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374" y="2885482"/>
            <a:ext cx="2142546" cy="153959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2908" y="4447075"/>
            <a:ext cx="2141167" cy="144173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4095513" y="3741121"/>
            <a:ext cx="13532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-1.13/+0.15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583929" y="3602622"/>
            <a:ext cx="11128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-1/+0.05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687653" y="4948243"/>
            <a:ext cx="11128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-1.23/+0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87647" y="5727820"/>
            <a:ext cx="53363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sz="1350" dirty="0">
                <a:solidFill>
                  <a:srgbClr val="FF0000"/>
                </a:solidFill>
              </a:rPr>
              <a:t>Vertical beam screen position of Q1 driven by the cold bore sag.</a:t>
            </a:r>
          </a:p>
          <a:p>
            <a:r>
              <a:rPr lang="en-GB" sz="1350" dirty="0"/>
              <a:t>Vertical positioning tolerance: -1.23/+0.15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34469" y="2343849"/>
            <a:ext cx="3060836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Nominal position is defined as: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dirty="0"/>
              <a:t>No initial straightness defect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dirty="0"/>
              <a:t>Perfectly supported cold bore (no sag)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509298" y="3006196"/>
            <a:ext cx="46345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Position of the beam screen for different initial shape</a:t>
            </a:r>
          </a:p>
        </p:txBody>
      </p:sp>
      <p:sp>
        <p:nvSpPr>
          <p:cNvPr id="58" name="Title 5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positioning tolerance</a:t>
            </a:r>
            <a:endParaRPr lang="en-GB" dirty="0"/>
          </a:p>
        </p:txBody>
      </p:sp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246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134469" y="1578200"/>
            <a:ext cx="58026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Influence of number of additional supports for different initial shapes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020798"/>
            <a:ext cx="2935364" cy="22661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499" y="2020798"/>
            <a:ext cx="2931650" cy="22661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507" y="2020798"/>
            <a:ext cx="2932493" cy="226614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453183" y="4452546"/>
            <a:ext cx="225734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-1.1/+0.1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-0.45/+0.06</a:t>
            </a:r>
          </a:p>
          <a:p>
            <a:endParaRPr lang="en-GB" sz="1350" dirty="0"/>
          </a:p>
        </p:txBody>
      </p:sp>
      <p:sp>
        <p:nvSpPr>
          <p:cNvPr id="37" name="Rectangle 36"/>
          <p:cNvSpPr/>
          <p:nvPr/>
        </p:nvSpPr>
        <p:spPr>
          <a:xfrm>
            <a:off x="3525253" y="4421772"/>
            <a:ext cx="225734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-1/+0.05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-0.48/+0.04</a:t>
            </a:r>
          </a:p>
          <a:p>
            <a:endParaRPr lang="en-GB" sz="1350" dirty="0"/>
          </a:p>
        </p:txBody>
      </p:sp>
      <p:sp>
        <p:nvSpPr>
          <p:cNvPr id="38" name="Rectangle 37"/>
          <p:cNvSpPr/>
          <p:nvPr/>
        </p:nvSpPr>
        <p:spPr>
          <a:xfrm>
            <a:off x="6597324" y="4452546"/>
            <a:ext cx="201689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/>
              <a:t>1 support: </a:t>
            </a:r>
            <a:r>
              <a:rPr lang="en-GB" sz="1350" dirty="0">
                <a:latin typeface="Symbol" panose="05050102010706020507" pitchFamily="18" charset="2"/>
              </a:rPr>
              <a:t>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-1.23/+0</a:t>
            </a:r>
          </a:p>
          <a:p>
            <a:r>
              <a:rPr lang="en-GB" sz="1350" dirty="0"/>
              <a:t>3 supports: </a:t>
            </a:r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-0.51/+0</a:t>
            </a:r>
          </a:p>
          <a:p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134470" y="5310642"/>
            <a:ext cx="8037930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350" dirty="0"/>
              <a:t>With 3 supports instead of 1, important reduction of the vertical tolerance from ~ 1.2 mm to ~ 0.5 mm.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p</a:t>
            </a:r>
            <a:r>
              <a:rPr lang="en-GB" dirty="0" smtClean="0"/>
              <a:t>ositioning </a:t>
            </a:r>
            <a:r>
              <a:rPr lang="en-GB" dirty="0"/>
              <a:t>tolerance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Q1</a:t>
            </a:r>
            <a:endParaRPr lang="en-GB" sz="1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2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043" y="2124828"/>
            <a:ext cx="3776970" cy="2931774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685800" y="1816330"/>
            <a:ext cx="285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1 support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662345" y="1777002"/>
            <a:ext cx="285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3 supports</a:t>
            </a: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2138896"/>
            <a:ext cx="3818133" cy="2947658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758282" y="5056602"/>
            <a:ext cx="2024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Gap 0.25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-1.23/+0</a:t>
            </a:r>
          </a:p>
          <a:p>
            <a:r>
              <a:rPr lang="en-GB" sz="1200" dirty="0"/>
              <a:t>Gap 0.5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-1.35/+0</a:t>
            </a:r>
            <a:r>
              <a:rPr lang="en-GB" sz="1200" dirty="0">
                <a:sym typeface="Wingdings" panose="05000000000000000000" pitchFamily="2" charset="2"/>
              </a:rPr>
              <a:t> </a:t>
            </a:r>
            <a:endParaRPr lang="en-GB" sz="1200" dirty="0"/>
          </a:p>
          <a:p>
            <a:r>
              <a:rPr lang="en-GB" sz="1200" dirty="0"/>
              <a:t>Gap 0.75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-1.5/+0</a:t>
            </a:r>
          </a:p>
          <a:p>
            <a:endParaRPr lang="en-GB" sz="1200" dirty="0"/>
          </a:p>
        </p:txBody>
      </p:sp>
      <p:sp>
        <p:nvSpPr>
          <p:cNvPr id="91" name="TextBox 90"/>
          <p:cNvSpPr txBox="1"/>
          <p:nvPr/>
        </p:nvSpPr>
        <p:spPr>
          <a:xfrm>
            <a:off x="6241799" y="5089288"/>
            <a:ext cx="2024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Gap 0.25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-0.51/+0</a:t>
            </a:r>
          </a:p>
          <a:p>
            <a:r>
              <a:rPr lang="en-GB" sz="1200" dirty="0"/>
              <a:t>Gap 0.75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 err="1">
                <a:latin typeface="Symbol" panose="05050102010706020507" pitchFamily="18" charset="2"/>
              </a:rPr>
              <a:t>D</a:t>
            </a:r>
            <a:r>
              <a:rPr lang="en-GB" sz="1200" dirty="0" err="1"/>
              <a:t>y</a:t>
            </a:r>
            <a:r>
              <a:rPr lang="en-GB" sz="1200" dirty="0"/>
              <a:t>: -0.95/+0</a:t>
            </a:r>
          </a:p>
          <a:p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4469" y="1578200"/>
            <a:ext cx="58026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Influence of the gap in the additional support(s)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1986" y="5862576"/>
            <a:ext cx="4186358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350" dirty="0"/>
              <a:t>Significant impact of the gap in the support.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p</a:t>
            </a:r>
            <a:r>
              <a:rPr lang="en-GB" dirty="0" smtClean="0"/>
              <a:t>ositioning </a:t>
            </a:r>
            <a:r>
              <a:rPr lang="en-GB" dirty="0"/>
              <a:t>tolerance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Q1</a:t>
            </a:r>
            <a:endParaRPr lang="en-GB" sz="1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2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664" y="4388968"/>
            <a:ext cx="2393717" cy="1611782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100" y="2564559"/>
            <a:ext cx="2404423" cy="172888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775" y="3351535"/>
            <a:ext cx="2393717" cy="1720076"/>
          </a:xfrm>
          <a:prstGeom prst="rect">
            <a:avLst/>
          </a:prstGeom>
        </p:spPr>
      </p:pic>
      <p:cxnSp>
        <p:nvCxnSpPr>
          <p:cNvPr id="2" name="Straight Connector 1"/>
          <p:cNvCxnSpPr/>
          <p:nvPr/>
        </p:nvCxnSpPr>
        <p:spPr>
          <a:xfrm>
            <a:off x="2539271" y="2287632"/>
            <a:ext cx="3386138" cy="0"/>
          </a:xfrm>
          <a:prstGeom prst="line">
            <a:avLst/>
          </a:prstGeom>
          <a:ln w="508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539271" y="2037601"/>
            <a:ext cx="3386138" cy="0"/>
          </a:xfrm>
          <a:prstGeom prst="line">
            <a:avLst/>
          </a:prstGeom>
          <a:ln>
            <a:solidFill>
              <a:srgbClr val="0070C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539271" y="2060813"/>
            <a:ext cx="228600" cy="125021"/>
            <a:chOff x="628650" y="1843081"/>
            <a:chExt cx="304800" cy="16669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027147" y="2060813"/>
            <a:ext cx="228600" cy="125021"/>
            <a:chOff x="628650" y="1843081"/>
            <a:chExt cx="304800" cy="166695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002899" y="2060813"/>
            <a:ext cx="228600" cy="125021"/>
            <a:chOff x="628650" y="1843081"/>
            <a:chExt cx="304800" cy="16669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515023" y="2060813"/>
            <a:ext cx="228600" cy="125021"/>
            <a:chOff x="628650" y="1843081"/>
            <a:chExt cx="304800" cy="16669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4490774" y="2060813"/>
            <a:ext cx="228600" cy="125021"/>
            <a:chOff x="628650" y="1843081"/>
            <a:chExt cx="304800" cy="166695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4978652" y="2060813"/>
            <a:ext cx="228600" cy="125021"/>
            <a:chOff x="628650" y="1843081"/>
            <a:chExt cx="304800" cy="166695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628650" y="2009776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628650" y="1976437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628650" y="1943098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628650" y="1909759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628650" y="1876420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628650" y="1843081"/>
              <a:ext cx="304800" cy="33339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28650" y="1843081"/>
              <a:ext cx="304800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6024492" y="1760123"/>
            <a:ext cx="124746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Spring: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75 N/mm;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every 10 cm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Free length 7.5 mm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5207252" y="2071747"/>
            <a:ext cx="718157" cy="12479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34470" y="2224398"/>
            <a:ext cx="3551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Cold bore;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OD 147; 4 mm thick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Clamped at the extremities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Additional support(s) along the cold bore, nominal radial gap 0.25 mm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Straightness: 0.3 mm/m </a:t>
            </a:r>
          </a:p>
        </p:txBody>
      </p:sp>
      <p:cxnSp>
        <p:nvCxnSpPr>
          <p:cNvPr id="55" name="Straight Arrow Connector 54"/>
          <p:cNvCxnSpPr>
            <a:stCxn id="54" idx="3"/>
          </p:cNvCxnSpPr>
          <p:nvPr/>
        </p:nvCxnSpPr>
        <p:spPr>
          <a:xfrm flipV="1">
            <a:off x="3686176" y="2293538"/>
            <a:ext cx="804599" cy="392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34471" y="1530077"/>
            <a:ext cx="1972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Beam screen;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1 mm thick, I  ~ 4.5.10</a:t>
            </a:r>
            <a:r>
              <a:rPr lang="en-GB" sz="900" baseline="30000" dirty="0"/>
              <a:t>5</a:t>
            </a:r>
            <a:r>
              <a:rPr lang="en-GB" sz="900" dirty="0"/>
              <a:t> mm</a:t>
            </a:r>
            <a:r>
              <a:rPr lang="en-GB" sz="900" baseline="30000" dirty="0"/>
              <a:t>4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17.5 kg/m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Straightness +/-1 mm</a:t>
            </a:r>
          </a:p>
        </p:txBody>
      </p:sp>
      <p:cxnSp>
        <p:nvCxnSpPr>
          <p:cNvPr id="57" name="Straight Arrow Connector 56"/>
          <p:cNvCxnSpPr>
            <a:stCxn id="56" idx="3"/>
          </p:cNvCxnSpPr>
          <p:nvPr/>
        </p:nvCxnSpPr>
        <p:spPr>
          <a:xfrm>
            <a:off x="2106565" y="1853243"/>
            <a:ext cx="1149182" cy="17391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1725" y="5331266"/>
            <a:ext cx="29442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Position of the BS % nominal </a:t>
            </a:r>
            <a:r>
              <a:rPr lang="en-GB" sz="900" dirty="0" err="1">
                <a:latin typeface="Symbol" panose="05050102010706020507" pitchFamily="18" charset="2"/>
              </a:rPr>
              <a:t>D</a:t>
            </a:r>
            <a:r>
              <a:rPr lang="en-GB" sz="900" dirty="0" err="1"/>
              <a:t>y</a:t>
            </a:r>
            <a:r>
              <a:rPr lang="en-GB" sz="900" dirty="0"/>
              <a:t>: -0.89/+0.25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932445" y="4050228"/>
            <a:ext cx="13532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-0.96/+0.32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648222" y="3285635"/>
            <a:ext cx="13532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-0.81/+0.18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687410" y="5031234"/>
            <a:ext cx="134043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dirty="0" err="1">
                <a:latin typeface="Symbol" panose="05050102010706020507" pitchFamily="18" charset="2"/>
              </a:rPr>
              <a:t>D</a:t>
            </a:r>
            <a:r>
              <a:rPr lang="en-GB" sz="1350" dirty="0" err="1"/>
              <a:t>y</a:t>
            </a:r>
            <a:r>
              <a:rPr lang="en-GB" sz="1350" dirty="0"/>
              <a:t>: -1.05/+0.11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1506" y="5545211"/>
            <a:ext cx="540298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sz="1350" dirty="0">
                <a:solidFill>
                  <a:srgbClr val="FF0000"/>
                </a:solidFill>
              </a:rPr>
              <a:t>Vertical position of Q2 to D1 beam screen driven by the cold bore sag.</a:t>
            </a:r>
          </a:p>
          <a:p>
            <a:r>
              <a:rPr lang="en-GB" sz="1350" dirty="0"/>
              <a:t>Vertical positioning tolerance: -1/+0.3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4" y="3242080"/>
            <a:ext cx="2706147" cy="2089187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1509298" y="3006196"/>
            <a:ext cx="46345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Position of the beam screen for different initial shape</a:t>
            </a:r>
          </a:p>
        </p:txBody>
      </p:sp>
      <p:sp>
        <p:nvSpPr>
          <p:cNvPr id="64" name="Title 6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p</a:t>
            </a:r>
            <a:r>
              <a:rPr lang="en-GB" dirty="0" smtClean="0"/>
              <a:t>ositioning </a:t>
            </a:r>
            <a:r>
              <a:rPr lang="en-GB" dirty="0"/>
              <a:t>tolerance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08950" y="1010235"/>
            <a:ext cx="2200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Q2-D1</a:t>
            </a:r>
            <a:endParaRPr lang="en-GB" sz="1600" b="1" dirty="0"/>
          </a:p>
        </p:txBody>
      </p:sp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C. Garion</a:t>
            </a:r>
            <a:endParaRPr lang="en-GB" noProof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6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8946e33d-fd2f-4ae4-8ee9-d90c129cdf9e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3118</TotalTime>
  <Words>2227</Words>
  <Application>Microsoft Office PowerPoint</Application>
  <PresentationFormat>On-screen Show (4:3)</PresentationFormat>
  <Paragraphs>544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Thème Office</vt:lpstr>
      <vt:lpstr>Update on the beam screen/cold bore tolerances and apertures in the triplet area</vt:lpstr>
      <vt:lpstr>Outline</vt:lpstr>
      <vt:lpstr>Beam screen and cold bore geometries</vt:lpstr>
      <vt:lpstr>Nominal dimensions</vt:lpstr>
      <vt:lpstr>PowerPoint Presentation</vt:lpstr>
      <vt:lpstr>Vertical positioning tolerance</vt:lpstr>
      <vt:lpstr>Vertical positioning tolerance</vt:lpstr>
      <vt:lpstr>Vertical positioning tolerance</vt:lpstr>
      <vt:lpstr>Vertical positioning tolerance</vt:lpstr>
      <vt:lpstr>Vertical positioning tolerance</vt:lpstr>
      <vt:lpstr>Vertical positioning tolerance</vt:lpstr>
      <vt:lpstr>Horizontal positioning tolerance</vt:lpstr>
      <vt:lpstr>Horizontal positioning tolerances</vt:lpstr>
      <vt:lpstr>Shape tolerances</vt:lpstr>
      <vt:lpstr>Shape tolerances – vertical </vt:lpstr>
      <vt:lpstr>Shape tolerances – vertical </vt:lpstr>
      <vt:lpstr>Shape tolerances – vertical </vt:lpstr>
      <vt:lpstr>Shape tolerances – horizontal </vt:lpstr>
      <vt:lpstr>Summary table</vt:lpstr>
      <vt:lpstr>Conclusions and outlook 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Cedric Garion</cp:lastModifiedBy>
  <cp:revision>75</cp:revision>
  <dcterms:created xsi:type="dcterms:W3CDTF">2016-03-23T12:58:39Z</dcterms:created>
  <dcterms:modified xsi:type="dcterms:W3CDTF">2016-04-28T11:59:47Z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