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76" r:id="rId2"/>
  </p:sldMasterIdLst>
  <p:notesMasterIdLst>
    <p:notesMasterId r:id="rId42"/>
  </p:notesMasterIdLst>
  <p:handoutMasterIdLst>
    <p:handoutMasterId r:id="rId43"/>
  </p:handoutMasterIdLst>
  <p:sldIdLst>
    <p:sldId id="263" r:id="rId3"/>
    <p:sldId id="289" r:id="rId4"/>
    <p:sldId id="287" r:id="rId5"/>
    <p:sldId id="312" r:id="rId6"/>
    <p:sldId id="290" r:id="rId7"/>
    <p:sldId id="300" r:id="rId8"/>
    <p:sldId id="293" r:id="rId9"/>
    <p:sldId id="299" r:id="rId10"/>
    <p:sldId id="294" r:id="rId11"/>
    <p:sldId id="295" r:id="rId12"/>
    <p:sldId id="296" r:id="rId13"/>
    <p:sldId id="297" r:id="rId14"/>
    <p:sldId id="320" r:id="rId15"/>
    <p:sldId id="284" r:id="rId16"/>
    <p:sldId id="285" r:id="rId17"/>
    <p:sldId id="301" r:id="rId18"/>
    <p:sldId id="302" r:id="rId19"/>
    <p:sldId id="292" r:id="rId20"/>
    <p:sldId id="326" r:id="rId21"/>
    <p:sldId id="327" r:id="rId22"/>
    <p:sldId id="321" r:id="rId23"/>
    <p:sldId id="322" r:id="rId24"/>
    <p:sldId id="323" r:id="rId25"/>
    <p:sldId id="324" r:id="rId26"/>
    <p:sldId id="325" r:id="rId27"/>
    <p:sldId id="291" r:id="rId28"/>
    <p:sldId id="315" r:id="rId29"/>
    <p:sldId id="278" r:id="rId30"/>
    <p:sldId id="281" r:id="rId31"/>
    <p:sldId id="279" r:id="rId32"/>
    <p:sldId id="317" r:id="rId33"/>
    <p:sldId id="280" r:id="rId34"/>
    <p:sldId id="314" r:id="rId35"/>
    <p:sldId id="319" r:id="rId36"/>
    <p:sldId id="288" r:id="rId37"/>
    <p:sldId id="298" r:id="rId38"/>
    <p:sldId id="328" r:id="rId39"/>
    <p:sldId id="273" r:id="rId40"/>
    <p:sldId id="313" r:id="rId41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4" autoAdjust="0"/>
    <p:restoredTop sz="94660"/>
  </p:normalViewPr>
  <p:slideViewPr>
    <p:cSldViewPr snapToObjects="1" showGuides="1">
      <p:cViewPr varScale="1">
        <p:scale>
          <a:sx n="72" d="100"/>
          <a:sy n="72" d="100"/>
        </p:scale>
        <p:origin x="3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06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05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4212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826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3F2721A-6DBD-43CB-BEBB-CA573149CEB8}" type="slidenum">
              <a:rPr kumimoji="0" lang="en-GB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88265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GB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505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7350" y="228600"/>
            <a:ext cx="6303666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10.05.2016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2pPr>
              <a:defRPr>
                <a:latin typeface="+mn-lt"/>
              </a:defRPr>
            </a:lvl2pPr>
          </a:lstStyle>
          <a:p>
            <a:pPr lvl="1">
              <a:defRPr/>
            </a:pPr>
            <a:r>
              <a:rPr lang="en-GB" smtClean="0"/>
              <a:t>D. Mergelkuhl EN-ACE-SU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‹#›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991437" y="996950"/>
            <a:ext cx="7241513" cy="5321300"/>
          </a:xfrm>
        </p:spPr>
        <p:txBody>
          <a:bodyPr/>
          <a:lstStyle>
            <a:lvl1pPr marL="328254" indent="-328254">
              <a:buSzPct val="125000"/>
              <a:defRPr/>
            </a:lvl1pPr>
            <a:lvl2pPr>
              <a:defRPr sz="1477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9919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594326" y="6550223"/>
            <a:ext cx="60486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>
                <a:solidFill>
                  <a:schemeClr val="bg2">
                    <a:lumMod val="75000"/>
                  </a:schemeClr>
                </a:solidFill>
              </a:rPr>
              <a:t>F. Sanchez Galan</a:t>
            </a:r>
            <a:r>
              <a:rPr lang="en-GB" sz="1050" i="1" dirty="0" smtClean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en-GB" sz="1050" i="1" dirty="0">
                <a:solidFill>
                  <a:schemeClr val="bg2">
                    <a:lumMod val="75000"/>
                  </a:schemeClr>
                </a:solidFill>
              </a:rPr>
              <a:t>8</a:t>
            </a:r>
            <a:r>
              <a:rPr lang="en-GB" sz="1050" i="1" baseline="30000" dirty="0" smtClean="0">
                <a:solidFill>
                  <a:schemeClr val="bg2">
                    <a:lumMod val="75000"/>
                  </a:schemeClr>
                </a:solidFill>
              </a:rPr>
              <a:t>th</a:t>
            </a:r>
            <a:r>
              <a:rPr lang="en-GB" sz="1050" i="1" dirty="0" smtClean="0">
                <a:solidFill>
                  <a:schemeClr val="bg2">
                    <a:lumMod val="75000"/>
                  </a:schemeClr>
                </a:solidFill>
              </a:rPr>
              <a:t> HL-LHC-TCC 02-06-2016</a:t>
            </a:r>
            <a:endParaRPr lang="en-GB" sz="105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7350" y="228600"/>
            <a:ext cx="6303666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12.04.2016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2pPr>
              <a:defRPr>
                <a:latin typeface="+mn-lt"/>
              </a:defRPr>
            </a:lvl2pPr>
          </a:lstStyle>
          <a:p>
            <a:pPr lvl="1">
              <a:defRPr/>
            </a:pPr>
            <a:r>
              <a:rPr lang="en-GB" dirty="0" smtClean="0"/>
              <a:t>D.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‹#›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991437" y="996950"/>
            <a:ext cx="7241513" cy="5321300"/>
          </a:xfrm>
        </p:spPr>
        <p:txBody>
          <a:bodyPr/>
          <a:lstStyle>
            <a:lvl1pPr marL="328254" indent="-328254">
              <a:buSzPct val="125000"/>
              <a:defRPr/>
            </a:lvl1pPr>
            <a:lvl2pPr>
              <a:defRPr sz="1477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594326" y="6550223"/>
            <a:ext cx="60486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>
                <a:solidFill>
                  <a:schemeClr val="bg2">
                    <a:lumMod val="75000"/>
                  </a:schemeClr>
                </a:solidFill>
              </a:rPr>
              <a:t>F. Sanchez Galan</a:t>
            </a:r>
            <a:r>
              <a:rPr lang="en-GB" sz="1050" i="1" dirty="0" smtClean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en-GB" sz="1050" i="1" dirty="0">
                <a:solidFill>
                  <a:schemeClr val="bg2">
                    <a:lumMod val="75000"/>
                  </a:schemeClr>
                </a:solidFill>
              </a:rPr>
              <a:t>8</a:t>
            </a:r>
            <a:r>
              <a:rPr lang="en-GB" sz="1050" i="1" baseline="30000" dirty="0" smtClean="0">
                <a:solidFill>
                  <a:schemeClr val="bg2">
                    <a:lumMod val="75000"/>
                  </a:schemeClr>
                </a:solidFill>
              </a:rPr>
              <a:t>th</a:t>
            </a:r>
            <a:r>
              <a:rPr lang="en-GB" sz="1050" i="1" dirty="0" smtClean="0">
                <a:solidFill>
                  <a:schemeClr val="bg2">
                    <a:lumMod val="75000"/>
                  </a:schemeClr>
                </a:solidFill>
              </a:rPr>
              <a:t> HL-LHC-TCC 02-06-2016</a:t>
            </a:r>
            <a:endParaRPr lang="en-GB" sz="105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561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1187624" y="6533259"/>
            <a:ext cx="7956376" cy="352125"/>
          </a:xfrm>
          <a:prstGeom prst="rect">
            <a:avLst/>
          </a:prstGeom>
          <a:gradFill flip="none" rotWithShape="1">
            <a:gsLst>
              <a:gs pos="44000">
                <a:srgbClr val="609BB7"/>
              </a:gs>
              <a:gs pos="0">
                <a:schemeClr val="bg1"/>
              </a:gs>
              <a:gs pos="100000">
                <a:schemeClr val="tx2"/>
              </a:gs>
            </a:gsLst>
            <a:lin ang="0" scaled="1"/>
            <a:tileRect/>
          </a:gradFill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i="1" dirty="0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669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149601" y="6362381"/>
            <a:ext cx="19533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 May 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37th WP8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142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4"/>
            <a:ext cx="3657600" cy="4350385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111501" y="6362381"/>
            <a:ext cx="1991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 May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37th WP8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236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4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5101967"/>
            <a:ext cx="4041775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81"/>
            <a:ext cx="4040188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1269781"/>
            <a:ext cx="4041775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175001" y="6362381"/>
            <a:ext cx="19279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 May 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37th WP8 meeting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164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228600"/>
            <a:ext cx="5347189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1954" y="996950"/>
            <a:ext cx="3300046" cy="53213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12677" y="996950"/>
            <a:ext cx="3301512" cy="2584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12677" y="3733800"/>
            <a:ext cx="3301512" cy="2584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10.05.2016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2pPr lvl="1">
              <a:defRPr>
                <a:latin typeface="+mn-lt"/>
              </a:defRPr>
            </a:lvl2pPr>
          </a:lstStyle>
          <a:p>
            <a:pPr lvl="1">
              <a:defRPr/>
            </a:pPr>
            <a:r>
              <a:rPr lang="en-GB" smtClean="0"/>
              <a:t>D. Mergelkuhl EN-ACE-SU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lvl2pPr lvl="1">
              <a:defRPr/>
            </a:lvl2pPr>
          </a:lstStyle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C8160A-C81C-4D02-AAE3-2DCD75A8C37E}" type="slidenum">
              <a:rPr lang="en-GB" smtClean="0">
                <a:latin typeface="+mn-lt"/>
              </a:rPr>
              <a:pPr lvl="1">
                <a:defRPr/>
              </a:pPr>
              <a:t>‹#›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9789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58" r:id="rId4"/>
    <p:sldLayoutId id="2147483660" r:id="rId5"/>
    <p:sldLayoutId id="2147483679" r:id="rId6"/>
    <p:sldLayoutId id="2147483680" r:id="rId7"/>
    <p:sldLayoutId id="2147483681" r:id="rId8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25415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108" b="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10.05.2016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7035" y="6400800"/>
            <a:ext cx="231970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2pPr lvl="1">
              <a:defRPr sz="1108" b="0">
                <a:latin typeface="+mn-lt"/>
              </a:defRPr>
            </a:lvl2pPr>
          </a:lstStyle>
          <a:p>
            <a:pPr lvl="1">
              <a:defRPr/>
            </a:pPr>
            <a:r>
              <a:rPr lang="en-GB" smtClean="0"/>
              <a:t>D. Mergelkuhl EN-ACE-SU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09189" y="63992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108" b="0">
                <a:latin typeface="Times New Roman" pitchFamily="18" charset="0"/>
              </a:defRPr>
            </a:lvl1pPr>
            <a:lvl2pPr lvl="1" algn="r">
              <a:defRPr sz="1108" b="0">
                <a:latin typeface="Times New Roman" pitchFamily="18" charset="0"/>
              </a:defRPr>
            </a:lvl2pPr>
          </a:lstStyle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‹#›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228600"/>
            <a:ext cx="5347189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1954" y="996950"/>
            <a:ext cx="6742235" cy="532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1" name="Picture 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82" y="188913"/>
            <a:ext cx="570034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5413"/>
            <a:ext cx="7385538" cy="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662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984738" y="914400"/>
            <a:ext cx="7244862" cy="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662"/>
          </a:p>
        </p:txBody>
      </p:sp>
      <p:sp>
        <p:nvSpPr>
          <p:cNvPr id="1034" name="Rectangle 14"/>
          <p:cNvSpPr>
            <a:spLocks noChangeArrowheads="1"/>
          </p:cNvSpPr>
          <p:nvPr userDrawn="1"/>
        </p:nvSpPr>
        <p:spPr bwMode="auto">
          <a:xfrm>
            <a:off x="1381859" y="188913"/>
            <a:ext cx="6513634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992" tIns="42497" rIns="84992" bIns="42497" anchor="ctr"/>
          <a:lstStyle/>
          <a:p>
            <a:pPr>
              <a:lnSpc>
                <a:spcPct val="90000"/>
              </a:lnSpc>
            </a:pPr>
            <a:endParaRPr lang="en-GB" sz="2215" b="0">
              <a:solidFill>
                <a:srgbClr val="99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784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15">
          <a:solidFill>
            <a:srgbClr val="9933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15">
          <a:solidFill>
            <a:srgbClr val="993300"/>
          </a:solidFill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15">
          <a:solidFill>
            <a:srgbClr val="993300"/>
          </a:solidFill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15">
          <a:solidFill>
            <a:srgbClr val="993300"/>
          </a:solidFill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15">
          <a:solidFill>
            <a:srgbClr val="993300"/>
          </a:solidFill>
          <a:latin typeface="Arial" charset="0"/>
        </a:defRPr>
      </a:lvl5pPr>
      <a:lvl6pPr marL="422041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15">
          <a:solidFill>
            <a:srgbClr val="993300"/>
          </a:solidFill>
          <a:latin typeface="Arial" charset="0"/>
        </a:defRPr>
      </a:lvl6pPr>
      <a:lvl7pPr marL="844083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15">
          <a:solidFill>
            <a:srgbClr val="993300"/>
          </a:solidFill>
          <a:latin typeface="Arial" charset="0"/>
        </a:defRPr>
      </a:lvl7pPr>
      <a:lvl8pPr marL="1266124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15">
          <a:solidFill>
            <a:srgbClr val="993300"/>
          </a:solidFill>
          <a:latin typeface="Arial" charset="0"/>
        </a:defRPr>
      </a:lvl8pPr>
      <a:lvl9pPr marL="1688165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15">
          <a:solidFill>
            <a:srgbClr val="993300"/>
          </a:solidFill>
          <a:latin typeface="Arial" charset="0"/>
        </a:defRPr>
      </a:lvl9pPr>
    </p:titleStyle>
    <p:bodyStyle>
      <a:lvl1pPr marL="495312" indent="-495312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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967178" indent="-263776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2pPr>
      <a:lvl3pPr marL="1441975" indent="-211021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477">
          <a:solidFill>
            <a:schemeClr val="tx1"/>
          </a:solidFill>
          <a:latin typeface="+mn-lt"/>
        </a:defRPr>
      </a:lvl3pPr>
      <a:lvl4pPr marL="1776091" indent="-15826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292">
          <a:solidFill>
            <a:srgbClr val="0000FF"/>
          </a:solidFill>
          <a:latin typeface="+mn-lt"/>
        </a:defRPr>
      </a:lvl4pPr>
      <a:lvl5pPr marL="2110207" indent="-15826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292">
          <a:solidFill>
            <a:srgbClr val="0000FF"/>
          </a:solidFill>
          <a:latin typeface="+mn-lt"/>
        </a:defRPr>
      </a:lvl5pPr>
      <a:lvl6pPr marL="2532248" indent="-15826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292">
          <a:solidFill>
            <a:srgbClr val="0000FF"/>
          </a:solidFill>
          <a:latin typeface="+mn-lt"/>
        </a:defRPr>
      </a:lvl6pPr>
      <a:lvl7pPr marL="2954289" indent="-15826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292">
          <a:solidFill>
            <a:srgbClr val="0000FF"/>
          </a:solidFill>
          <a:latin typeface="+mn-lt"/>
        </a:defRPr>
      </a:lvl7pPr>
      <a:lvl8pPr marL="3376331" indent="-15826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292">
          <a:solidFill>
            <a:srgbClr val="0000FF"/>
          </a:solidFill>
          <a:latin typeface="+mn-lt"/>
        </a:defRPr>
      </a:lvl8pPr>
      <a:lvl9pPr marL="3798372" indent="-15826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292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s://indico.cern.ch/event/512614/" TargetMode="Externa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s://indico.cern.ch/event/512614/" TargetMode="Externa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12614/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512614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512614/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15616" y="2492896"/>
            <a:ext cx="7888032" cy="1800000"/>
          </a:xfrm>
        </p:spPr>
        <p:txBody>
          <a:bodyPr/>
          <a:lstStyle/>
          <a:p>
            <a:r>
              <a:rPr lang="en-GB" dirty="0" smtClean="0"/>
              <a:t>Follow-up </a:t>
            </a:r>
            <a:r>
              <a:rPr lang="en-GB" dirty="0" smtClean="0"/>
              <a:t>of the TAXS integration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8</a:t>
            </a:r>
            <a:r>
              <a:rPr lang="en-GB" baseline="30000" dirty="0" smtClean="0"/>
              <a:t>th</a:t>
            </a:r>
            <a:r>
              <a:rPr lang="en-GB" dirty="0" smtClean="0"/>
              <a:t> HL-LHC TCC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sz="1800" dirty="0" smtClean="0"/>
              <a:t>02 June 2016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 </a:t>
            </a:r>
            <a:r>
              <a:rPr lang="en-GB" dirty="0" smtClean="0"/>
              <a:t>         </a:t>
            </a:r>
            <a:br>
              <a:rPr lang="en-GB" dirty="0" smtClean="0"/>
            </a:br>
            <a:endParaRPr lang="en-GB" sz="1200" i="1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539552" y="4221088"/>
            <a:ext cx="7704856" cy="1872208"/>
          </a:xfrm>
        </p:spPr>
        <p:txBody>
          <a:bodyPr>
            <a:normAutofit/>
          </a:bodyPr>
          <a:lstStyle/>
          <a:p>
            <a:r>
              <a:rPr lang="en-GB" sz="1800" dirty="0" smtClean="0"/>
              <a:t>F Sanchez Galan on behalf of WP8</a:t>
            </a:r>
          </a:p>
          <a:p>
            <a:endParaRPr lang="en-GB" sz="1800" dirty="0" smtClean="0"/>
          </a:p>
          <a:p>
            <a:r>
              <a:rPr lang="en-GB" sz="1800" b="1" dirty="0" smtClean="0"/>
              <a:t>Special thanks to C. Adorisio, J</a:t>
            </a:r>
            <a:r>
              <a:rPr lang="en-GB" sz="1800" b="1" dirty="0"/>
              <a:t>. Albertone, </a:t>
            </a:r>
            <a:r>
              <a:rPr lang="en-GB" sz="1800" b="1" dirty="0" smtClean="0"/>
              <a:t>I. Bergstrom, </a:t>
            </a:r>
            <a:r>
              <a:rPr lang="en-GB" sz="1800" b="1" dirty="0" smtClean="0"/>
              <a:t>C</a:t>
            </a:r>
            <a:r>
              <a:rPr lang="en-GB" sz="1800" b="1" dirty="0"/>
              <a:t>. </a:t>
            </a:r>
            <a:r>
              <a:rPr lang="en-GB" sz="1800" b="1" dirty="0" smtClean="0"/>
              <a:t>Boccard, D</a:t>
            </a:r>
            <a:r>
              <a:rPr lang="en-GB" sz="1800" b="1" dirty="0"/>
              <a:t>. </a:t>
            </a:r>
            <a:r>
              <a:rPr lang="en-GB" sz="1800" b="1" dirty="0" smtClean="0"/>
              <a:t>Brethoux, I</a:t>
            </a:r>
            <a:r>
              <a:rPr lang="en-GB" sz="1800" b="1" dirty="0"/>
              <a:t>. </a:t>
            </a:r>
            <a:r>
              <a:rPr lang="en-GB" sz="1800" b="1" dirty="0" smtClean="0"/>
              <a:t>Efthymiopoulos, S</a:t>
            </a:r>
            <a:r>
              <a:rPr lang="en-GB" sz="1800" b="1" dirty="0"/>
              <a:t>. </a:t>
            </a:r>
            <a:r>
              <a:rPr lang="en-GB" sz="1800" b="1" dirty="0" smtClean="0"/>
              <a:t>Evrard, P. Fessia</a:t>
            </a:r>
            <a:r>
              <a:rPr lang="en-GB" sz="1800" b="1" dirty="0"/>
              <a:t>, A. </a:t>
            </a:r>
            <a:r>
              <a:rPr lang="en-GB" sz="1800" b="1" dirty="0" smtClean="0"/>
              <a:t>Gaddi, L. </a:t>
            </a:r>
            <a:r>
              <a:rPr lang="en-GB" sz="1800" b="1" dirty="0"/>
              <a:t>Krzempek, M </a:t>
            </a:r>
            <a:r>
              <a:rPr lang="en-GB" sz="1800" b="1" dirty="0" smtClean="0"/>
              <a:t>Lazzaroni,</a:t>
            </a:r>
            <a:r>
              <a:rPr lang="en-GB" sz="1800" dirty="0" smtClean="0"/>
              <a:t> </a:t>
            </a:r>
            <a:r>
              <a:rPr lang="en-GB" sz="1800" b="1" dirty="0" smtClean="0"/>
              <a:t>D</a:t>
            </a:r>
            <a:r>
              <a:rPr lang="en-GB" sz="1800" b="1" dirty="0"/>
              <a:t>. </a:t>
            </a:r>
            <a:r>
              <a:rPr lang="en-GB" sz="1800" b="1" dirty="0" smtClean="0"/>
              <a:t>Mergelkuhl, J. Perez Espinos, M. </a:t>
            </a:r>
            <a:r>
              <a:rPr lang="en-GB" sz="1800" b="1" dirty="0" smtClean="0"/>
              <a:t>Raymond, H. </a:t>
            </a:r>
            <a:r>
              <a:rPr lang="en-GB" sz="1800" b="1" dirty="0"/>
              <a:t>V</a:t>
            </a:r>
            <a:r>
              <a:rPr lang="en-GB" sz="1800" b="1" dirty="0" smtClean="0"/>
              <a:t>incke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JFC 2 removal scenario</a:t>
            </a: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775" y="1351933"/>
            <a:ext cx="7918450" cy="46414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4869160"/>
            <a:ext cx="1853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Lazaronni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20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JFC 2 removal scenario : </a:t>
            </a:r>
            <a:r>
              <a:rPr lang="en-GB" i="1" dirty="0"/>
              <a:t>step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2822" y="1366314"/>
            <a:ext cx="7918450" cy="464149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220072" y="2420888"/>
            <a:ext cx="792088" cy="72008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827584" y="4869160"/>
            <a:ext cx="1853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Lazaronni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843808" y="2766316"/>
            <a:ext cx="504056" cy="1394322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5760132" y="2736108"/>
            <a:ext cx="504056" cy="1394322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315324" y="1761783"/>
            <a:ext cx="2696836" cy="659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Clearance depends on Gate Valve position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390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JFC 2 removal scenario : </a:t>
            </a:r>
            <a:r>
              <a:rPr lang="en-GB" i="1" dirty="0"/>
              <a:t>step </a:t>
            </a:r>
            <a:r>
              <a:rPr lang="en-GB" i="1" dirty="0" smtClean="0"/>
              <a:t>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775" y="1351933"/>
            <a:ext cx="7918450" cy="464149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868144" y="2708920"/>
            <a:ext cx="144016" cy="2880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827584" y="4869160"/>
            <a:ext cx="1853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Lazaronni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35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363" y="3284984"/>
            <a:ext cx="8108876" cy="2752614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21081"/>
          <a:stretch/>
        </p:blipFill>
        <p:spPr>
          <a:xfrm>
            <a:off x="755576" y="404664"/>
            <a:ext cx="7918450" cy="32195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Services routing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77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94" y="332656"/>
            <a:ext cx="7924800" cy="59436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595746" y="476672"/>
            <a:ext cx="80748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CMS Forward Shielding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46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900" y="548680"/>
            <a:ext cx="7056784" cy="5292588"/>
          </a:xfrm>
          <a:prstGeom prst="rect">
            <a:avLst/>
          </a:prstGeom>
          <a:scene3d>
            <a:camera prst="orthographicFront">
              <a:rot lat="10800000" lon="0" rev="108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30177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08"/>
          <a:stretch/>
        </p:blipFill>
        <p:spPr>
          <a:xfrm>
            <a:off x="683568" y="908720"/>
            <a:ext cx="8074800" cy="4731551"/>
          </a:xfrm>
        </p:spPr>
      </p:pic>
      <p:sp>
        <p:nvSpPr>
          <p:cNvPr id="6" name="Oval 5"/>
          <p:cNvSpPr/>
          <p:nvPr/>
        </p:nvSpPr>
        <p:spPr>
          <a:xfrm>
            <a:off x="5236056" y="2477723"/>
            <a:ext cx="936104" cy="64282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299952" y="2469149"/>
            <a:ext cx="936104" cy="64282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3923928" y="4787399"/>
            <a:ext cx="4248472" cy="1705744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Machining of plug of FIN</a:t>
            </a:r>
          </a:p>
          <a:p>
            <a:r>
              <a:rPr lang="en-US" sz="2000" dirty="0" smtClean="0"/>
              <a:t>Removal of chicane</a:t>
            </a:r>
          </a:p>
          <a:p>
            <a:r>
              <a:rPr lang="en-US" sz="2000" dirty="0" smtClean="0"/>
              <a:t>New support for Vacuum Chamber-  Advance installation to LS2 (!)</a:t>
            </a:r>
          </a:p>
          <a:p>
            <a:r>
              <a:rPr lang="en-US" sz="2000" dirty="0" smtClean="0"/>
              <a:t>Re-routing of services to pumps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87624" y="5690533"/>
            <a:ext cx="2437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Courtesy A. Gaddi</a:t>
            </a:r>
            <a:endParaRPr lang="en-GB" sz="1400" dirty="0"/>
          </a:p>
        </p:txBody>
      </p:sp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dirty="0" smtClean="0"/>
              <a:t>Shielding modifications (1/2)</a:t>
            </a:r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3635896" y="2972284"/>
            <a:ext cx="936104" cy="64282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93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819" y="1219200"/>
            <a:ext cx="6966361" cy="4906963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Shielding modifications (2/2)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53056" y="5613701"/>
            <a:ext cx="2437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Courtesy A. Gaddi</a:t>
            </a:r>
            <a:endParaRPr lang="en-GB" sz="1400" dirty="0"/>
          </a:p>
        </p:txBody>
      </p:sp>
      <p:sp>
        <p:nvSpPr>
          <p:cNvPr id="8" name="Oval 7"/>
          <p:cNvSpPr/>
          <p:nvPr/>
        </p:nvSpPr>
        <p:spPr>
          <a:xfrm>
            <a:off x="2771800" y="4498462"/>
            <a:ext cx="1008112" cy="77157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5292080" y="4490238"/>
            <a:ext cx="1008112" cy="77157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55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/>
          <a:srcRect l="8065" t="15436" r="36380" b="19232"/>
          <a:stretch/>
        </p:blipFill>
        <p:spPr>
          <a:xfrm>
            <a:off x="528864" y="1174520"/>
            <a:ext cx="7887223" cy="506279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4573" y="342347"/>
            <a:ext cx="7584183" cy="63998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ATLAS. </a:t>
            </a:r>
            <a:r>
              <a:rPr lang="en-GB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Modifications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GB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existing </a:t>
            </a:r>
            <a:r>
              <a:rPr lang="en-GB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shielding </a:t>
            </a:r>
            <a:r>
              <a:rPr lang="en-GB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structures</a:t>
            </a:r>
            <a:endParaRPr lang="en-GB" sz="2800" dirty="0">
              <a:solidFill>
                <a:schemeClr val="tx2">
                  <a:lumMod val="60000"/>
                  <a:lumOff val="4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3640190" y="3236856"/>
            <a:ext cx="1338943" cy="938893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2338894" y="1923556"/>
            <a:ext cx="2307771" cy="1197427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6134744" y="3716434"/>
            <a:ext cx="1338943" cy="938893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704758" y="4725144"/>
            <a:ext cx="4608512" cy="1512168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</a:rPr>
              <a:t>Machining slots in JFC1, JFC3, octagonal shielding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Modification of JTT, JFC2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Services </a:t>
            </a:r>
            <a:r>
              <a:rPr lang="en-US" sz="2000" dirty="0" smtClean="0">
                <a:solidFill>
                  <a:schemeClr val="bg1"/>
                </a:solidFill>
              </a:rPr>
              <a:t>routing- (Machining TX1S?)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New support for VAX + VAX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VJ and VT supports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62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of Radiation (EDMS 1434476)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2772"/>
          <a:stretch/>
        </p:blipFill>
        <p:spPr>
          <a:xfrm>
            <a:off x="457200" y="1189038"/>
            <a:ext cx="7890498" cy="502432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897774" y="3898669"/>
            <a:ext cx="3674226" cy="567301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825729" y="2151277"/>
            <a:ext cx="4677295" cy="69998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01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3433936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tx1"/>
                </a:solidFill>
              </a:rPr>
              <a:t>Recall on space constraints					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Current lay-out, (BPM, beam pipe supports, shielding modifications)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Services integration</a:t>
            </a:r>
          </a:p>
          <a:p>
            <a:r>
              <a:rPr lang="en-GB" sz="2400" dirty="0">
                <a:solidFill>
                  <a:schemeClr val="tx1"/>
                </a:solidFill>
              </a:rPr>
              <a:t>RP </a:t>
            </a:r>
            <a:r>
              <a:rPr lang="en-GB" sz="2400" dirty="0" smtClean="0">
                <a:solidFill>
                  <a:schemeClr val="tx1"/>
                </a:solidFill>
              </a:rPr>
              <a:t>studies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TAXS Survey and alignment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27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LS3 estimation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1" t="13025" b="13163"/>
          <a:stretch/>
        </p:blipFill>
        <p:spPr>
          <a:xfrm>
            <a:off x="4502253" y="912940"/>
            <a:ext cx="4242816" cy="2590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1" t="5320" b="4240"/>
          <a:stretch/>
        </p:blipFill>
        <p:spPr>
          <a:xfrm>
            <a:off x="4459390" y="3382295"/>
            <a:ext cx="3726656" cy="25908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8" t="11388" b="12628"/>
          <a:stretch/>
        </p:blipFill>
        <p:spPr>
          <a:xfrm>
            <a:off x="343747" y="867696"/>
            <a:ext cx="4198987" cy="2667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" t="6093" b="2683"/>
          <a:stretch/>
        </p:blipFill>
        <p:spPr>
          <a:xfrm>
            <a:off x="282678" y="3382296"/>
            <a:ext cx="3681961" cy="2590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53285" y="5924697"/>
            <a:ext cx="220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Distance from IP [cm]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35678" y="5924697"/>
            <a:ext cx="220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Distance from IP [cm]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899652" y="4348697"/>
            <a:ext cx="220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Residual Dose Rate [</a:t>
            </a:r>
            <a:r>
              <a:rPr lang="en-GB" sz="1200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Sv/h]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3306478" y="4348697"/>
            <a:ext cx="220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Residual Dose Rate [</a:t>
            </a:r>
            <a:r>
              <a:rPr lang="en-GB" sz="1200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Sv/h]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11278" y="2391696"/>
            <a:ext cx="3352800" cy="304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4702278" y="2391696"/>
            <a:ext cx="3352800" cy="304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>
            <a:off x="435078" y="5239672"/>
            <a:ext cx="60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958285" y="5611146"/>
            <a:ext cx="10063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179692" y="5668296"/>
            <a:ext cx="10063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626078" y="5330160"/>
            <a:ext cx="60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302651" y="5330487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~230</a:t>
            </a:r>
            <a:endParaRPr lang="en-GB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93912" y="5166471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~250</a:t>
            </a:r>
            <a:endParaRPr lang="en-GB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44678" y="5094742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~700</a:t>
            </a:r>
            <a:endParaRPr lang="en-GB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11582" y="5394558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~85</a:t>
            </a:r>
            <a:endParaRPr lang="en-GB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155949" y="2485190"/>
            <a:ext cx="769144" cy="215444"/>
          </a:xfrm>
          <a:prstGeom prst="rect">
            <a:avLst/>
          </a:prstGeom>
          <a:ln>
            <a:solidFill>
              <a:srgbClr val="CC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32.5 ÷ 42.5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43746" y="1456592"/>
            <a:ext cx="7904117" cy="62647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Experiment side dose rates @considered position are ~3 times higher than tunnel side </a:t>
            </a:r>
            <a:r>
              <a:rPr lang="en-GB" dirty="0" smtClean="0"/>
              <a:t>ones.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1831462" y="2734265"/>
            <a:ext cx="71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TAS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6040513" y="2724919"/>
            <a:ext cx="71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527756" y="6229496"/>
            <a:ext cx="32809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C. Adorisio, EDMS 1434476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1159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195" y="957167"/>
            <a:ext cx="6601611" cy="494366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701356" y="5579269"/>
            <a:ext cx="184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900" i="1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19650" y="5810101"/>
            <a:ext cx="1301959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25" i="1" dirty="0">
                <a:solidFill>
                  <a:schemeClr val="accent2"/>
                </a:solidFill>
              </a:rPr>
              <a:t>ECFA Oct 2014</a:t>
            </a:r>
          </a:p>
          <a:p>
            <a:r>
              <a:rPr lang="en-GB" sz="825" i="1" dirty="0">
                <a:solidFill>
                  <a:schemeClr val="accent2"/>
                </a:solidFill>
              </a:rPr>
              <a:t>CMS &amp; ATLAS joint talk</a:t>
            </a:r>
            <a:endParaRPr lang="en-GB" sz="825" i="1" dirty="0">
              <a:solidFill>
                <a:schemeClr val="accent2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624540" y="4342266"/>
            <a:ext cx="409022" cy="194015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" name="Rounded Rectangle 10"/>
          <p:cNvSpPr/>
          <p:nvPr/>
        </p:nvSpPr>
        <p:spPr>
          <a:xfrm>
            <a:off x="3624540" y="4553573"/>
            <a:ext cx="409022" cy="421481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Rounded Rectangle 11"/>
          <p:cNvSpPr/>
          <p:nvPr/>
        </p:nvSpPr>
        <p:spPr>
          <a:xfrm>
            <a:off x="6760646" y="4359558"/>
            <a:ext cx="409022" cy="194015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ounded Rectangle 12"/>
          <p:cNvSpPr/>
          <p:nvPr/>
        </p:nvSpPr>
        <p:spPr>
          <a:xfrm>
            <a:off x="6760646" y="4570865"/>
            <a:ext cx="409022" cy="421481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Rounded Rectangle 13"/>
          <p:cNvSpPr/>
          <p:nvPr/>
        </p:nvSpPr>
        <p:spPr>
          <a:xfrm>
            <a:off x="3624540" y="2442028"/>
            <a:ext cx="409022" cy="194015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5" name="Rounded Rectangle 14"/>
          <p:cNvSpPr/>
          <p:nvPr/>
        </p:nvSpPr>
        <p:spPr>
          <a:xfrm>
            <a:off x="3624540" y="2653336"/>
            <a:ext cx="409022" cy="421481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6" name="Rounded Rectangle 15"/>
          <p:cNvSpPr/>
          <p:nvPr/>
        </p:nvSpPr>
        <p:spPr>
          <a:xfrm>
            <a:off x="6753502" y="2459320"/>
            <a:ext cx="409022" cy="194015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" name="Rounded Rectangle 16"/>
          <p:cNvSpPr/>
          <p:nvPr/>
        </p:nvSpPr>
        <p:spPr>
          <a:xfrm>
            <a:off x="6753502" y="2670628"/>
            <a:ext cx="409022" cy="421481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 May 2016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37th WP8 meeting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15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VAX installation in CMS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40"/>
          <a:stretch/>
        </p:blipFill>
        <p:spPr>
          <a:xfrm>
            <a:off x="490012" y="1920479"/>
            <a:ext cx="3952271" cy="3455685"/>
          </a:xfrm>
        </p:spPr>
      </p:pic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523"/>
          <a:stretch/>
        </p:blipFill>
        <p:spPr>
          <a:xfrm>
            <a:off x="4727508" y="1920479"/>
            <a:ext cx="3959293" cy="3455685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10 May 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685800"/>
            <a:r>
              <a:rPr lang="en-GB">
                <a:solidFill>
                  <a:srgbClr val="0055A0">
                    <a:tint val="75000"/>
                  </a:srgbClr>
                </a:solidFill>
                <a:latin typeface="Arial"/>
              </a:rPr>
              <a:t>37th WP8 meeting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22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565107" y="3850482"/>
            <a:ext cx="321469" cy="221456"/>
          </a:xfrm>
          <a:prstGeom prst="roundRect">
            <a:avLst/>
          </a:prstGeom>
          <a:noFill/>
          <a:ln w="2857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50806" y="4129088"/>
            <a:ext cx="68320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1050" dirty="0">
                <a:solidFill>
                  <a:srgbClr val="0055A0">
                    <a:lumMod val="60000"/>
                    <a:lumOff val="40000"/>
                  </a:srgbClr>
                </a:solidFill>
                <a:latin typeface="Arial"/>
                <a:sym typeface="Wingdings" panose="05000000000000000000" pitchFamily="2" charset="2"/>
              </a:rPr>
              <a:t></a:t>
            </a:r>
            <a:r>
              <a:rPr lang="en-GB" sz="1050" dirty="0">
                <a:solidFill>
                  <a:srgbClr val="0055A0">
                    <a:lumMod val="60000"/>
                    <a:lumOff val="40000"/>
                  </a:srgbClr>
                </a:solidFill>
                <a:latin typeface="Arial"/>
              </a:rPr>
              <a:t>18 cm</a:t>
            </a:r>
            <a:endParaRPr lang="en-GB" sz="1050" dirty="0">
              <a:solidFill>
                <a:srgbClr val="0055A0">
                  <a:lumMod val="60000"/>
                  <a:lumOff val="40000"/>
                </a:srgbClr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21545" y="1920478"/>
            <a:ext cx="15969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600" dirty="0">
                <a:solidFill>
                  <a:srgbClr val="B2B2B2"/>
                </a:solidFill>
                <a:latin typeface="Arial"/>
              </a:rPr>
              <a:t>Geometry: </a:t>
            </a:r>
            <a:r>
              <a:rPr lang="en-GB" sz="600" dirty="0" err="1">
                <a:solidFill>
                  <a:srgbClr val="B2B2B2"/>
                </a:solidFill>
                <a:latin typeface="Arial"/>
              </a:rPr>
              <a:t>S.Chitra</a:t>
            </a:r>
            <a:r>
              <a:rPr lang="en-GB" sz="600" dirty="0">
                <a:solidFill>
                  <a:srgbClr val="B2B2B2"/>
                </a:solidFill>
                <a:latin typeface="Arial"/>
              </a:rPr>
              <a:t> (CMS BRIL Rad Sim)</a:t>
            </a:r>
            <a:endParaRPr lang="en-GB" sz="600" dirty="0">
              <a:solidFill>
                <a:srgbClr val="B2B2B2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422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Rotational Shielding (RS) fully open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10 May 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685800"/>
            <a:r>
              <a:rPr lang="en-GB">
                <a:solidFill>
                  <a:srgbClr val="0055A0">
                    <a:tint val="75000"/>
                  </a:srgbClr>
                </a:solidFill>
                <a:latin typeface="Arial"/>
              </a:rPr>
              <a:t>37th WP8 meeting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23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3" name="Content Placeholder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40"/>
          <a:stretch/>
        </p:blipFill>
        <p:spPr>
          <a:xfrm>
            <a:off x="491910" y="1920479"/>
            <a:ext cx="3952632" cy="3456000"/>
          </a:xfrm>
          <a:prstGeom prst="rect">
            <a:avLst/>
          </a:prstGeom>
        </p:spPr>
      </p:pic>
      <p:pic>
        <p:nvPicPr>
          <p:cNvPr id="14" name="Content Placeholder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99"/>
          <a:stretch/>
        </p:blipFill>
        <p:spPr>
          <a:xfrm>
            <a:off x="4730535" y="1920479"/>
            <a:ext cx="3949122" cy="34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51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Irradiation assumptions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Integrated </a:t>
            </a:r>
            <a:r>
              <a:rPr lang="en-GB" dirty="0" err="1" smtClean="0"/>
              <a:t>lumi</a:t>
            </a:r>
            <a:r>
              <a:rPr lang="en-GB" dirty="0" smtClean="0"/>
              <a:t>: 300/fb per year in HL-LHC</a:t>
            </a:r>
          </a:p>
          <a:p>
            <a:pPr lvl="1"/>
            <a:r>
              <a:rPr lang="en-GB" dirty="0" smtClean="0"/>
              <a:t>3 years operation, 1 year shutdown</a:t>
            </a:r>
          </a:p>
          <a:p>
            <a:pPr lvl="1"/>
            <a:r>
              <a:rPr lang="en-GB" dirty="0" smtClean="0"/>
              <a:t>Previous contribution (total 320/fb) ignored. </a:t>
            </a:r>
            <a:br>
              <a:rPr lang="en-GB" dirty="0" smtClean="0"/>
            </a:br>
            <a:r>
              <a:rPr lang="en-GB" dirty="0" smtClean="0"/>
              <a:t>H*(10) in HL- shutdowns increase by factor 5-6 compared to LS3</a:t>
            </a:r>
            <a:r>
              <a:rPr lang="en-GB" baseline="30000" dirty="0" smtClean="0">
                <a:solidFill>
                  <a:schemeClr val="accent2"/>
                </a:solidFill>
              </a:rPr>
              <a:t>#</a:t>
            </a:r>
            <a:r>
              <a:rPr lang="en-GB" dirty="0" smtClean="0"/>
              <a:t>.</a:t>
            </a:r>
          </a:p>
          <a:p>
            <a:r>
              <a:rPr lang="en-GB" dirty="0" smtClean="0"/>
              <a:t>Peak </a:t>
            </a:r>
            <a:r>
              <a:rPr lang="en-GB" dirty="0" err="1" smtClean="0"/>
              <a:t>lumi</a:t>
            </a:r>
            <a:r>
              <a:rPr lang="en-GB" dirty="0" smtClean="0"/>
              <a:t>: 7.5E34 cm</a:t>
            </a:r>
            <a:r>
              <a:rPr lang="en-GB" baseline="30000" dirty="0" smtClean="0"/>
              <a:t>-2</a:t>
            </a:r>
            <a:r>
              <a:rPr lang="en-GB" dirty="0" smtClean="0"/>
              <a:t>s</a:t>
            </a:r>
            <a:r>
              <a:rPr lang="en-GB" baseline="30000" dirty="0" smtClean="0"/>
              <a:t>-1</a:t>
            </a:r>
            <a:r>
              <a:rPr lang="en-GB" dirty="0" smtClean="0"/>
              <a:t> (levelling)</a:t>
            </a:r>
          </a:p>
          <a:p>
            <a:r>
              <a:rPr lang="en-GB" dirty="0"/>
              <a:t>7+7 </a:t>
            </a:r>
            <a:r>
              <a:rPr lang="en-GB" dirty="0" err="1"/>
              <a:t>TeV</a:t>
            </a:r>
            <a:r>
              <a:rPr lang="en-GB" dirty="0"/>
              <a:t> pp-collisions, 75 </a:t>
            </a:r>
            <a:r>
              <a:rPr lang="en-GB" dirty="0" err="1"/>
              <a:t>mb</a:t>
            </a:r>
            <a:r>
              <a:rPr lang="en-GB" dirty="0"/>
              <a:t> inelastic cross section</a:t>
            </a:r>
          </a:p>
          <a:p>
            <a:r>
              <a:rPr lang="en-GB" dirty="0" smtClean="0"/>
              <a:t>Cooldown: 1 day, 1 month, 6 months, 1 year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10 May 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pPr defTabSz="685800"/>
            <a:r>
              <a:rPr lang="en-GB">
                <a:solidFill>
                  <a:srgbClr val="0055A0">
                    <a:tint val="75000"/>
                  </a:srgbClr>
                </a:solidFill>
                <a:latin typeface="Arial"/>
              </a:rPr>
              <a:t>37th WP8 meeting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2828" y="5275339"/>
            <a:ext cx="1779654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788" i="1" dirty="0">
                <a:solidFill>
                  <a:srgbClr val="B2B2B2"/>
                </a:solidFill>
                <a:latin typeface="Arial"/>
              </a:rPr>
              <a:t>(#) see scaling factor in extra slides</a:t>
            </a:r>
            <a:endParaRPr lang="en-GB" sz="788" i="1" dirty="0">
              <a:solidFill>
                <a:srgbClr val="B2B2B2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28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H*(10) in </a:t>
            </a:r>
            <a:r>
              <a:rPr lang="en-GB" dirty="0" err="1" smtClean="0"/>
              <a:t>mSv</a:t>
            </a:r>
            <a:r>
              <a:rPr lang="en-GB" dirty="0" smtClean="0"/>
              <a:t>/h across beam line [1/2]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Dose rate in CMS cavern in hottest region with RS open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GB" dirty="0" smtClean="0"/>
              <a:t>…. and with VAX installed.</a:t>
            </a:r>
            <a:endParaRPr lang="en-GB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11" y="1710036"/>
            <a:ext cx="4234370" cy="2964059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529" y="1710037"/>
            <a:ext cx="4234370" cy="2964058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10 May 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GB">
                <a:solidFill>
                  <a:srgbClr val="0055A0">
                    <a:tint val="75000"/>
                  </a:srgbClr>
                </a:solidFill>
                <a:latin typeface="Arial"/>
              </a:rPr>
              <a:t>37th WP8 meeting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25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44687" y="2197113"/>
            <a:ext cx="21643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135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Preliminary results</a:t>
            </a:r>
            <a:endParaRPr lang="en-GB" sz="135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30925" y="2197113"/>
            <a:ext cx="21643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135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Preliminary results</a:t>
            </a:r>
            <a:endParaRPr lang="en-GB" sz="135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41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3034" y="1202622"/>
            <a:ext cx="3653013" cy="431653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281357" y="3275384"/>
            <a:ext cx="1512168" cy="360040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772324" y="331750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272459" y="4382313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Alignment rods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33763" y="3203895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Survey targets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6281357" y="1386847"/>
            <a:ext cx="466456" cy="72008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7477310" y="1386847"/>
            <a:ext cx="466456" cy="72008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6098357" y="3720929"/>
            <a:ext cx="466456" cy="72008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7492272" y="3768357"/>
            <a:ext cx="466456" cy="72008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6516053" y="3988921"/>
            <a:ext cx="328478" cy="278951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7163926" y="3988921"/>
            <a:ext cx="328478" cy="278951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6598943" y="1853885"/>
            <a:ext cx="328478" cy="278951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7212963" y="1852824"/>
            <a:ext cx="328478" cy="278951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6" name="Footer Placeholder 3"/>
          <p:cNvSpPr txBox="1">
            <a:spLocks/>
          </p:cNvSpPr>
          <p:nvPr/>
        </p:nvSpPr>
        <p:spPr>
          <a:xfrm>
            <a:off x="3212123" y="5951349"/>
            <a:ext cx="2944053" cy="429979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22041" lvl="1"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dirty="0" smtClean="0">
                <a:solidFill>
                  <a:srgbClr val="000000"/>
                </a:solidFill>
                <a:latin typeface="Arial"/>
              </a:rPr>
              <a:t>D. Mergelkuhl EN-ACE-SU</a:t>
            </a:r>
          </a:p>
          <a:p>
            <a:pPr marL="422041" lvl="1"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dirty="0" smtClean="0">
                <a:solidFill>
                  <a:srgbClr val="000000"/>
                </a:solidFill>
                <a:latin typeface="Arial"/>
              </a:rPr>
              <a:t>WP8 meeting, 10-05-2016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232" y="881176"/>
            <a:ext cx="4450466" cy="4602879"/>
          </a:xfrm>
          <a:prstGeom prst="rect">
            <a:avLst/>
          </a:prstGeom>
        </p:spPr>
      </p:pic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ACTUAL ATLAS TAS ALIGNMENT CONCEPT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3369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9" grpId="0"/>
      <p:bldP spid="12" grpId="0"/>
      <p:bldP spid="15" grpId="0" animBg="1"/>
      <p:bldP spid="16" grpId="0" animBg="1"/>
      <p:bldP spid="17" grpId="0" animBg="1"/>
      <p:bldP spid="18" grpId="0" animBg="1"/>
      <p:bldP spid="19" grpId="0" animBg="1"/>
      <p:bldP spid="22" grpId="0" animBg="1"/>
      <p:bldP spid="23" grpId="0" animBg="1"/>
      <p:bldP spid="2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6968" y="236220"/>
            <a:ext cx="7221114" cy="752128"/>
          </a:xfrm>
        </p:spPr>
        <p:txBody>
          <a:bodyPr/>
          <a:lstStyle/>
          <a:p>
            <a:r>
              <a:rPr lang="en-GB" dirty="0" smtClean="0"/>
              <a:t>ATLAS </a:t>
            </a:r>
            <a:r>
              <a:rPr lang="en-GB" dirty="0" smtClean="0"/>
              <a:t>TAS survey history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422041" lvl="1"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422041" lvl="1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  <a:p>
            <a:pPr marL="422041" lvl="1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Arial"/>
            </a:endParaRPr>
          </a:p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2" name="Content Placeholder 5"/>
          <p:cNvSpPr>
            <a:spLocks noGrp="1"/>
          </p:cNvSpPr>
          <p:nvPr>
            <p:ph sz="half" idx="1"/>
          </p:nvPr>
        </p:nvSpPr>
        <p:spPr>
          <a:xfrm>
            <a:off x="683568" y="3706607"/>
            <a:ext cx="7534514" cy="442473"/>
          </a:xfrm>
        </p:spPr>
        <p:txBody>
          <a:bodyPr>
            <a:normAutofit fontScale="92500" lnSpcReduction="10000"/>
          </a:bodyPr>
          <a:lstStyle/>
          <a:p>
            <a:pPr>
              <a:buClrTx/>
            </a:pPr>
            <a:r>
              <a:rPr lang="fr-CH" sz="1477" b="1" dirty="0"/>
              <a:t>Only </a:t>
            </a:r>
            <a:r>
              <a:rPr lang="fr-CH" sz="1477" b="1" dirty="0" err="1"/>
              <a:t>measurement</a:t>
            </a:r>
            <a:r>
              <a:rPr lang="fr-CH" sz="1477" b="1" dirty="0"/>
              <a:t> dates </a:t>
            </a:r>
            <a:r>
              <a:rPr lang="fr-CH" sz="1477" b="1" dirty="0" err="1"/>
              <a:t>with</a:t>
            </a:r>
            <a:r>
              <a:rPr lang="fr-CH" sz="1477" b="1" dirty="0"/>
              <a:t> the </a:t>
            </a:r>
            <a:r>
              <a:rPr lang="fr-CH" sz="1477" b="1" dirty="0" err="1"/>
              <a:t>possibility</a:t>
            </a:r>
            <a:r>
              <a:rPr lang="fr-CH" sz="1477" b="1" dirty="0"/>
              <a:t> (configuration) of </a:t>
            </a:r>
            <a:r>
              <a:rPr lang="fr-CH" sz="1477" b="1" dirty="0" err="1"/>
              <a:t>adjustment</a:t>
            </a:r>
            <a:r>
              <a:rPr lang="fr-CH" sz="1477" b="1" dirty="0"/>
              <a:t> </a:t>
            </a:r>
            <a:r>
              <a:rPr lang="fr-CH" sz="1477" b="1" dirty="0" err="1" smtClean="0"/>
              <a:t>shown</a:t>
            </a:r>
            <a:r>
              <a:rPr lang="fr-CH" sz="1477" b="1" dirty="0" smtClean="0"/>
              <a:t>.</a:t>
            </a:r>
          </a:p>
          <a:p>
            <a:pPr>
              <a:buClrTx/>
            </a:pPr>
            <a:r>
              <a:rPr lang="fr-CH" sz="1477" b="1" dirty="0"/>
              <a:t>Data </a:t>
            </a:r>
            <a:r>
              <a:rPr lang="fr-CH" sz="1477" b="1" dirty="0" err="1"/>
              <a:t>during</a:t>
            </a:r>
            <a:r>
              <a:rPr lang="fr-CH" sz="1477" b="1" dirty="0"/>
              <a:t> installation not </a:t>
            </a:r>
            <a:r>
              <a:rPr lang="fr-CH" sz="1477" b="1" dirty="0" err="1"/>
              <a:t>shown</a:t>
            </a:r>
            <a:endParaRPr lang="fr-CH" sz="1477" b="1" dirty="0"/>
          </a:p>
          <a:p>
            <a:pPr marL="0" indent="0">
              <a:buClrTx/>
              <a:buNone/>
            </a:pPr>
            <a:endParaRPr lang="fr-CH" sz="969" b="1" dirty="0"/>
          </a:p>
          <a:p>
            <a:pPr marL="0" indent="0">
              <a:buClrTx/>
              <a:buNone/>
            </a:pPr>
            <a:endParaRPr lang="fr-CH" sz="923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4869160"/>
            <a:ext cx="704119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Courtesy D. Mergelkuhl: History </a:t>
            </a:r>
            <a:r>
              <a:rPr lang="en-GB" sz="1200" dirty="0"/>
              <a:t>of ATLAS TAS alignment </a:t>
            </a:r>
            <a:r>
              <a:rPr lang="en-GB" sz="1200" dirty="0" smtClean="0"/>
              <a:t>2008-2016</a:t>
            </a:r>
            <a:r>
              <a:rPr lang="en-GB" sz="1200" dirty="0"/>
              <a:t>, available </a:t>
            </a:r>
            <a:r>
              <a:rPr lang="en-GB" sz="1200" dirty="0" smtClean="0"/>
              <a:t>at 35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WP8 bi-weekly meeting </a:t>
            </a:r>
            <a:r>
              <a:rPr lang="en-GB" sz="1200" dirty="0">
                <a:hlinkClick r:id="rId2"/>
              </a:rPr>
              <a:t>https://indico.cern.ch/event/512614</a:t>
            </a:r>
            <a:r>
              <a:rPr lang="en-GB" sz="1200" dirty="0" smtClean="0">
                <a:hlinkClick r:id="rId2"/>
              </a:rPr>
              <a:t>/</a:t>
            </a:r>
            <a:endParaRPr lang="en-GB" sz="1200" dirty="0" smtClean="0"/>
          </a:p>
          <a:p>
            <a:r>
              <a:rPr lang="en-GB" sz="1400" dirty="0" smtClean="0"/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27040" r="58688"/>
          <a:stretch/>
        </p:blipFill>
        <p:spPr>
          <a:xfrm>
            <a:off x="2807325" y="1770194"/>
            <a:ext cx="3600400" cy="1490920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1115616" y="944473"/>
            <a:ext cx="7221114" cy="752128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A-side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6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6968" y="236220"/>
            <a:ext cx="7221114" cy="752128"/>
          </a:xfrm>
        </p:spPr>
        <p:txBody>
          <a:bodyPr/>
          <a:lstStyle/>
          <a:p>
            <a:r>
              <a:rPr lang="en-GB" dirty="0" smtClean="0"/>
              <a:t>ATLAS </a:t>
            </a:r>
            <a:r>
              <a:rPr lang="en-GB" dirty="0" smtClean="0"/>
              <a:t>TAS survey history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422041" lvl="1"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422041" lvl="1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  <a:p>
            <a:pPr marL="422041" lvl="1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Arial"/>
            </a:endParaRPr>
          </a:p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2" name="Content Placeholder 5"/>
          <p:cNvSpPr>
            <a:spLocks noGrp="1"/>
          </p:cNvSpPr>
          <p:nvPr>
            <p:ph sz="half" idx="1"/>
          </p:nvPr>
        </p:nvSpPr>
        <p:spPr>
          <a:xfrm>
            <a:off x="683568" y="3706607"/>
            <a:ext cx="7534514" cy="442473"/>
          </a:xfrm>
        </p:spPr>
        <p:txBody>
          <a:bodyPr>
            <a:normAutofit fontScale="92500" lnSpcReduction="10000"/>
          </a:bodyPr>
          <a:lstStyle/>
          <a:p>
            <a:pPr>
              <a:buClrTx/>
            </a:pPr>
            <a:r>
              <a:rPr lang="fr-CH" sz="1477" b="1" dirty="0"/>
              <a:t>Only </a:t>
            </a:r>
            <a:r>
              <a:rPr lang="fr-CH" sz="1477" b="1" dirty="0" err="1"/>
              <a:t>measurement</a:t>
            </a:r>
            <a:r>
              <a:rPr lang="fr-CH" sz="1477" b="1" dirty="0"/>
              <a:t> dates </a:t>
            </a:r>
            <a:r>
              <a:rPr lang="fr-CH" sz="1477" b="1" dirty="0" err="1"/>
              <a:t>with</a:t>
            </a:r>
            <a:r>
              <a:rPr lang="fr-CH" sz="1477" b="1" dirty="0"/>
              <a:t> the </a:t>
            </a:r>
            <a:r>
              <a:rPr lang="fr-CH" sz="1477" b="1" dirty="0" err="1"/>
              <a:t>possibility</a:t>
            </a:r>
            <a:r>
              <a:rPr lang="fr-CH" sz="1477" b="1" dirty="0"/>
              <a:t> (configuration) of </a:t>
            </a:r>
            <a:r>
              <a:rPr lang="fr-CH" sz="1477" b="1" dirty="0" err="1"/>
              <a:t>adjustment</a:t>
            </a:r>
            <a:r>
              <a:rPr lang="fr-CH" sz="1477" b="1" dirty="0"/>
              <a:t> </a:t>
            </a:r>
            <a:r>
              <a:rPr lang="fr-CH" sz="1477" b="1" dirty="0" err="1" smtClean="0"/>
              <a:t>shown</a:t>
            </a:r>
            <a:r>
              <a:rPr lang="fr-CH" sz="1477" b="1" dirty="0" smtClean="0"/>
              <a:t>.</a:t>
            </a:r>
          </a:p>
          <a:p>
            <a:pPr>
              <a:buClrTx/>
            </a:pPr>
            <a:r>
              <a:rPr lang="fr-CH" sz="1477" b="1" dirty="0"/>
              <a:t>Data </a:t>
            </a:r>
            <a:r>
              <a:rPr lang="fr-CH" sz="1477" b="1" dirty="0" err="1"/>
              <a:t>during</a:t>
            </a:r>
            <a:r>
              <a:rPr lang="fr-CH" sz="1477" b="1" dirty="0"/>
              <a:t> installation not </a:t>
            </a:r>
            <a:r>
              <a:rPr lang="fr-CH" sz="1477" b="1" dirty="0" err="1"/>
              <a:t>shown</a:t>
            </a:r>
            <a:endParaRPr lang="fr-CH" sz="1477" b="1" dirty="0"/>
          </a:p>
          <a:p>
            <a:pPr marL="0" indent="0">
              <a:buClrTx/>
              <a:buNone/>
            </a:pPr>
            <a:endParaRPr lang="fr-CH" sz="969" b="1" dirty="0"/>
          </a:p>
          <a:p>
            <a:pPr marL="0" indent="0">
              <a:buClrTx/>
              <a:buNone/>
            </a:pPr>
            <a:endParaRPr lang="fr-CH" sz="923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4869160"/>
            <a:ext cx="704119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Courtesy D. Mergelkuhl: History </a:t>
            </a:r>
            <a:r>
              <a:rPr lang="en-GB" sz="1200" dirty="0"/>
              <a:t>of ATLAS TAS alignment </a:t>
            </a:r>
            <a:r>
              <a:rPr lang="en-GB" sz="1200" dirty="0" smtClean="0"/>
              <a:t>2008-2016</a:t>
            </a:r>
            <a:r>
              <a:rPr lang="en-GB" sz="1200" dirty="0"/>
              <a:t>, available </a:t>
            </a:r>
            <a:r>
              <a:rPr lang="en-GB" sz="1200" dirty="0" smtClean="0"/>
              <a:t>at 35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WP8 bi-weekly meeting </a:t>
            </a:r>
            <a:r>
              <a:rPr lang="en-GB" sz="1200" dirty="0">
                <a:hlinkClick r:id="rId2"/>
              </a:rPr>
              <a:t>https://indico.cern.ch/event/512614</a:t>
            </a:r>
            <a:r>
              <a:rPr lang="en-GB" sz="1200" dirty="0" smtClean="0">
                <a:hlinkClick r:id="rId2"/>
              </a:rPr>
              <a:t>/</a:t>
            </a:r>
            <a:endParaRPr lang="en-GB" sz="1200" dirty="0" smtClean="0"/>
          </a:p>
          <a:p>
            <a:r>
              <a:rPr lang="en-GB" sz="1400" dirty="0" smtClean="0"/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27040" r="58688"/>
          <a:stretch/>
        </p:blipFill>
        <p:spPr>
          <a:xfrm>
            <a:off x="2807325" y="1770194"/>
            <a:ext cx="3600400" cy="1490920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1115616" y="944473"/>
            <a:ext cx="7221114" cy="752128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</a:t>
            </a:r>
            <a:r>
              <a:rPr lang="en-GB" dirty="0" smtClean="0"/>
              <a:t>-side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909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6968" y="236220"/>
            <a:ext cx="7221114" cy="752128"/>
          </a:xfrm>
        </p:spPr>
        <p:txBody>
          <a:bodyPr/>
          <a:lstStyle/>
          <a:p>
            <a:r>
              <a:rPr lang="en-GB" dirty="0" smtClean="0"/>
              <a:t>ATLAS </a:t>
            </a:r>
            <a:r>
              <a:rPr lang="en-GB" dirty="0" smtClean="0"/>
              <a:t>TAS survey history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422041" lvl="1"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422041" lvl="1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  <a:p>
            <a:pPr marL="422041" lvl="1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Arial"/>
            </a:endParaRPr>
          </a:p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2" name="Content Placeholder 5"/>
          <p:cNvSpPr>
            <a:spLocks noGrp="1"/>
          </p:cNvSpPr>
          <p:nvPr>
            <p:ph sz="half" idx="1"/>
          </p:nvPr>
        </p:nvSpPr>
        <p:spPr>
          <a:xfrm>
            <a:off x="696928" y="4184668"/>
            <a:ext cx="7534514" cy="442473"/>
          </a:xfrm>
        </p:spPr>
        <p:txBody>
          <a:bodyPr>
            <a:normAutofit fontScale="92500" lnSpcReduction="10000"/>
          </a:bodyPr>
          <a:lstStyle/>
          <a:p>
            <a:pPr>
              <a:buClrTx/>
            </a:pPr>
            <a:r>
              <a:rPr lang="fr-CH" sz="1477" b="1" dirty="0"/>
              <a:t>Only </a:t>
            </a:r>
            <a:r>
              <a:rPr lang="fr-CH" sz="1477" b="1" dirty="0" err="1"/>
              <a:t>measurement</a:t>
            </a:r>
            <a:r>
              <a:rPr lang="fr-CH" sz="1477" b="1" dirty="0"/>
              <a:t> dates </a:t>
            </a:r>
            <a:r>
              <a:rPr lang="fr-CH" sz="1477" b="1" dirty="0" err="1"/>
              <a:t>with</a:t>
            </a:r>
            <a:r>
              <a:rPr lang="fr-CH" sz="1477" b="1" dirty="0"/>
              <a:t> the </a:t>
            </a:r>
            <a:r>
              <a:rPr lang="fr-CH" sz="1477" b="1" dirty="0" err="1"/>
              <a:t>possibility</a:t>
            </a:r>
            <a:r>
              <a:rPr lang="fr-CH" sz="1477" b="1" dirty="0"/>
              <a:t> (configuration) of </a:t>
            </a:r>
            <a:r>
              <a:rPr lang="fr-CH" sz="1477" b="1" dirty="0" err="1"/>
              <a:t>adjustment</a:t>
            </a:r>
            <a:r>
              <a:rPr lang="fr-CH" sz="1477" b="1" dirty="0"/>
              <a:t> </a:t>
            </a:r>
            <a:r>
              <a:rPr lang="fr-CH" sz="1477" b="1" dirty="0" err="1" smtClean="0"/>
              <a:t>shown</a:t>
            </a:r>
            <a:r>
              <a:rPr lang="fr-CH" sz="1477" b="1" dirty="0" smtClean="0"/>
              <a:t>.</a:t>
            </a:r>
          </a:p>
          <a:p>
            <a:pPr>
              <a:buClrTx/>
            </a:pPr>
            <a:r>
              <a:rPr lang="fr-CH" sz="1477" b="1" dirty="0" smtClean="0"/>
              <a:t>Data </a:t>
            </a:r>
            <a:r>
              <a:rPr lang="fr-CH" sz="1477" b="1" dirty="0" err="1" smtClean="0"/>
              <a:t>during</a:t>
            </a:r>
            <a:r>
              <a:rPr lang="fr-CH" sz="1477" b="1" dirty="0" smtClean="0"/>
              <a:t> installation not </a:t>
            </a:r>
            <a:r>
              <a:rPr lang="fr-CH" sz="1477" b="1" dirty="0" err="1" smtClean="0"/>
              <a:t>shown</a:t>
            </a:r>
            <a:endParaRPr lang="fr-CH" sz="1477" b="1" dirty="0"/>
          </a:p>
          <a:p>
            <a:pPr marL="0" indent="0">
              <a:buClrTx/>
              <a:buNone/>
            </a:pPr>
            <a:endParaRPr lang="fr-CH" sz="969" b="1" dirty="0"/>
          </a:p>
          <a:p>
            <a:pPr marL="0" indent="0">
              <a:buClrTx/>
              <a:buNone/>
            </a:pPr>
            <a:endParaRPr lang="fr-CH" sz="923" b="1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023922" y="1320537"/>
            <a:ext cx="7221114" cy="752128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</a:t>
            </a:r>
            <a:r>
              <a:rPr lang="en-GB" dirty="0" smtClean="0"/>
              <a:t>-side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0000" t="29788" r="10339"/>
          <a:stretch/>
        </p:blipFill>
        <p:spPr>
          <a:xfrm>
            <a:off x="2843328" y="2255227"/>
            <a:ext cx="3528393" cy="146461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1560" y="4869160"/>
            <a:ext cx="704119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Courtesy D. Mergelkuhl: History </a:t>
            </a:r>
            <a:r>
              <a:rPr lang="en-GB" sz="1200" dirty="0"/>
              <a:t>of ATLAS TAS alignment </a:t>
            </a:r>
            <a:r>
              <a:rPr lang="en-GB" sz="1200" dirty="0" smtClean="0"/>
              <a:t>2008-2016</a:t>
            </a:r>
            <a:r>
              <a:rPr lang="en-GB" sz="1200" dirty="0"/>
              <a:t>, available </a:t>
            </a:r>
            <a:r>
              <a:rPr lang="en-GB" sz="1200" dirty="0" smtClean="0"/>
              <a:t>at 35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WP8 bi-weekly meeting </a:t>
            </a:r>
            <a:r>
              <a:rPr lang="en-GB" sz="1200" dirty="0">
                <a:hlinkClick r:id="rId3"/>
              </a:rPr>
              <a:t>https://indico.cern.ch/event/512614</a:t>
            </a:r>
            <a:r>
              <a:rPr lang="en-GB" sz="1200" dirty="0" smtClean="0">
                <a:hlinkClick r:id="rId3"/>
              </a:rPr>
              <a:t>/</a:t>
            </a:r>
            <a:endParaRPr lang="en-GB" sz="1200" dirty="0" smtClean="0"/>
          </a:p>
          <a:p>
            <a:r>
              <a:rPr lang="en-GB" sz="1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9910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dirty="0" smtClean="0"/>
              <a:t>Recall on available space constraints [LHC]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760919"/>
          </a:xfrm>
        </p:spPr>
        <p:txBody>
          <a:bodyPr/>
          <a:lstStyle/>
          <a:p>
            <a:pPr marL="342900" lvl="2" indent="-342900"/>
            <a:r>
              <a:rPr lang="en-GB" dirty="0" smtClean="0"/>
              <a:t>Q1-TAS: 1.3 m. Equipment </a:t>
            </a:r>
            <a:r>
              <a:rPr lang="en-GB" dirty="0"/>
              <a:t>installed: warm BPM, 2 vacuum valves, bellows, bake-out </a:t>
            </a:r>
            <a:r>
              <a:rPr lang="en-GB" dirty="0" smtClean="0"/>
              <a:t>equipment, He tightness dome, Z-stops.</a:t>
            </a:r>
          </a:p>
          <a:p>
            <a:pPr marL="342900" lvl="2" indent="-342900"/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79" b="19402"/>
          <a:stretch/>
        </p:blipFill>
        <p:spPr>
          <a:xfrm>
            <a:off x="809695" y="2132857"/>
            <a:ext cx="7524609" cy="28803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56150" y="4722299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</a:t>
            </a:r>
            <a:r>
              <a:rPr lang="en-GB" dirty="0" smtClean="0"/>
              <a:t>ery </a:t>
            </a:r>
            <a:r>
              <a:rPr lang="en-GB" dirty="0" smtClean="0"/>
              <a:t>thigh </a:t>
            </a:r>
            <a:r>
              <a:rPr lang="en-GB" dirty="0" smtClean="0"/>
              <a:t>environment &amp; difficult access. Interventions need to be improved (ALARA). Static.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4106" y="4103845"/>
            <a:ext cx="3286121" cy="247944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533017" y="3356992"/>
            <a:ext cx="767175" cy="72008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995936" y="3212976"/>
            <a:ext cx="1080120" cy="890869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Down Arrow 7"/>
          <p:cNvSpPr/>
          <p:nvPr/>
        </p:nvSpPr>
        <p:spPr>
          <a:xfrm rot="5241662">
            <a:off x="5258671" y="2876251"/>
            <a:ext cx="250742" cy="789165"/>
          </a:xfrm>
          <a:prstGeom prst="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232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4" grpId="0" animBg="1"/>
      <p:bldP spid="7" grpId="0" animBg="1"/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dirty="0" smtClean="0"/>
              <a:t>CMS TAS survey targets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5468" y="1219200"/>
            <a:ext cx="6933063" cy="49069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92080" y="2780928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Courtesy D. Mergelkuhl</a:t>
            </a:r>
          </a:p>
        </p:txBody>
      </p:sp>
    </p:spTree>
    <p:extLst>
      <p:ext uri="{BB962C8B-B14F-4D97-AF65-F5344CB8AC3E}">
        <p14:creationId xmlns:p14="http://schemas.microsoft.com/office/powerpoint/2010/main" val="397604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Actual CMS TAS concept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10.05.2016</a:t>
            </a:r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422041" lvl="1"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Arial"/>
              </a:rPr>
              <a:t>D. Mergelkuhl EN-ACE-SU</a:t>
            </a:r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422041" lvl="1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  <a:p>
            <a:pPr marL="422041" lvl="1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8099393-FA7A-4A5C-9A2B-DAD438E0EE2F}" type="slidenum">
              <a:rPr lang="en-GB">
                <a:solidFill>
                  <a:srgbClr val="000000"/>
                </a:solidFill>
                <a:latin typeface="Arial"/>
              </a:rPr>
              <a:pPr marL="422041" lvl="1"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GB">
              <a:solidFill>
                <a:srgbClr val="000000"/>
              </a:solidFill>
              <a:latin typeface="Arial"/>
            </a:endParaRPr>
          </a:p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2" name="Content Placeholder 5"/>
          <p:cNvSpPr>
            <a:spLocks noGrp="1"/>
          </p:cNvSpPr>
          <p:nvPr>
            <p:ph sz="half" idx="1"/>
          </p:nvPr>
        </p:nvSpPr>
        <p:spPr>
          <a:xfrm>
            <a:off x="984415" y="1290330"/>
            <a:ext cx="4441695" cy="4137109"/>
          </a:xfrm>
        </p:spPr>
        <p:txBody>
          <a:bodyPr/>
          <a:lstStyle/>
          <a:p>
            <a:pPr>
              <a:buClrTx/>
            </a:pPr>
            <a:r>
              <a:rPr lang="en-GB" sz="1292" dirty="0"/>
              <a:t>TAS alignment based on bars attached to TAS and traversing the FIN shielding (green)</a:t>
            </a:r>
          </a:p>
          <a:p>
            <a:pPr>
              <a:buClrTx/>
            </a:pPr>
            <a:endParaRPr lang="en-GB" sz="1292" dirty="0"/>
          </a:p>
          <a:p>
            <a:pPr>
              <a:buClrTx/>
            </a:pPr>
            <a:r>
              <a:rPr lang="en-GB" sz="1292" dirty="0"/>
              <a:t>Single parts of bars stay permanently</a:t>
            </a:r>
          </a:p>
          <a:p>
            <a:pPr lvl="1">
              <a:buClrTx/>
            </a:pPr>
            <a:r>
              <a:rPr lang="en-GB" sz="1108" dirty="0"/>
              <a:t>1</a:t>
            </a:r>
            <a:r>
              <a:rPr lang="en-GB" sz="1108" baseline="30000" dirty="0"/>
              <a:t>st</a:t>
            </a:r>
            <a:r>
              <a:rPr lang="en-GB" sz="1108" dirty="0"/>
              <a:t> fix part inside FIN</a:t>
            </a:r>
          </a:p>
          <a:p>
            <a:pPr lvl="1">
              <a:buClrTx/>
            </a:pPr>
            <a:r>
              <a:rPr lang="en-GB" sz="1108" dirty="0"/>
              <a:t>Retro-targets are mounted as targets</a:t>
            </a:r>
          </a:p>
          <a:p>
            <a:pPr lvl="1">
              <a:buClrTx/>
            </a:pPr>
            <a:endParaRPr lang="en-GB" sz="1108" dirty="0"/>
          </a:p>
          <a:p>
            <a:pPr>
              <a:buClrTx/>
            </a:pPr>
            <a:r>
              <a:rPr lang="en-GB" sz="1292" dirty="0"/>
              <a:t>Rotating shielding needs to be open for measurement</a:t>
            </a:r>
          </a:p>
          <a:p>
            <a:pPr>
              <a:buClrTx/>
            </a:pPr>
            <a:endParaRPr lang="en-GB" sz="1292" dirty="0"/>
          </a:p>
          <a:p>
            <a:pPr>
              <a:buClrTx/>
            </a:pPr>
            <a:r>
              <a:rPr lang="en-GB" sz="1292" dirty="0"/>
              <a:t>Z-coordinates of 2 top points determine vertical alignment</a:t>
            </a:r>
          </a:p>
          <a:p>
            <a:pPr>
              <a:buClrTx/>
            </a:pPr>
            <a:r>
              <a:rPr lang="en-GB" sz="1292" dirty="0"/>
              <a:t>X-coordinates of 2 side points determine radial alignment</a:t>
            </a:r>
          </a:p>
          <a:p>
            <a:pPr>
              <a:buClrTx/>
            </a:pPr>
            <a:endParaRPr lang="en-GB" sz="1292" dirty="0"/>
          </a:p>
          <a:p>
            <a:pPr>
              <a:buClrTx/>
            </a:pPr>
            <a:r>
              <a:rPr lang="en-GB" sz="1292" dirty="0"/>
              <a:t>Manual intervention with constraints on configuration, planning, access, exposure </a:t>
            </a:r>
          </a:p>
          <a:p>
            <a:pPr>
              <a:buClrTx/>
            </a:pPr>
            <a:endParaRPr lang="fr-CH" sz="923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6862" y="3746410"/>
            <a:ext cx="2111382" cy="1754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0" t="27313" r="13719" b="5975"/>
          <a:stretch/>
        </p:blipFill>
        <p:spPr>
          <a:xfrm>
            <a:off x="5615069" y="1290331"/>
            <a:ext cx="3233143" cy="2258646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7243587" y="1738357"/>
            <a:ext cx="239791" cy="519281"/>
          </a:xfrm>
          <a:prstGeom prst="ellipse">
            <a:avLst/>
          </a:prstGeom>
          <a:noFill/>
          <a:ln w="34925" cap="flat" cmpd="sng" algn="ctr">
            <a:solidFill>
              <a:srgbClr val="FF66C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84406" tIns="42203" rIns="84406" bIns="42203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846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426714" y="1816183"/>
            <a:ext cx="239791" cy="519281"/>
          </a:xfrm>
          <a:prstGeom prst="ellipse">
            <a:avLst/>
          </a:prstGeom>
          <a:noFill/>
          <a:ln w="34925" cap="flat" cmpd="sng" algn="ctr">
            <a:solidFill>
              <a:srgbClr val="FF66C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84406" tIns="42203" rIns="84406" bIns="42203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846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6462179" y="2219311"/>
            <a:ext cx="239791" cy="519281"/>
          </a:xfrm>
          <a:prstGeom prst="ellipse">
            <a:avLst/>
          </a:prstGeom>
          <a:noFill/>
          <a:ln w="34925" cap="flat" cmpd="sng" algn="ctr">
            <a:solidFill>
              <a:srgbClr val="FF66C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84406" tIns="42203" rIns="84406" bIns="42203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846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7375984" y="2246501"/>
            <a:ext cx="239791" cy="519281"/>
          </a:xfrm>
          <a:prstGeom prst="ellipse">
            <a:avLst/>
          </a:prstGeom>
          <a:noFill/>
          <a:ln w="34925" cap="flat" cmpd="sng" algn="ctr">
            <a:solidFill>
              <a:srgbClr val="FF66C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84406" tIns="42203" rIns="84406" bIns="42203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846" b="1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5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dirty="0" smtClean="0"/>
              <a:t>Motorization: CMS TAS survey history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1" y="907620"/>
            <a:ext cx="4608072" cy="2534133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423849"/>
            <a:ext cx="5084176" cy="29467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2001" y="4993431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Courtesy D. Mergelkuhl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30856" y="1700808"/>
            <a:ext cx="3455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35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/>
              <a:t>WP8 Biweekly meeting </a:t>
            </a:r>
            <a:r>
              <a:rPr lang="en-GB" sz="1200" dirty="0">
                <a:hlinkClick r:id="rId4"/>
              </a:rPr>
              <a:t>https://indico.cern.ch/event/512614</a:t>
            </a:r>
            <a:r>
              <a:rPr lang="en-GB" sz="1200" dirty="0" smtClean="0">
                <a:hlinkClick r:id="rId4"/>
              </a:rPr>
              <a:t>/</a:t>
            </a:r>
            <a:endParaRPr lang="en-GB" sz="1200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688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dirty="0" smtClean="0"/>
              <a:t>Motorization: CMS TAS survey history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1" y="907620"/>
            <a:ext cx="4608072" cy="2534133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423849"/>
            <a:ext cx="5084176" cy="29467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2001" y="4993431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Courtesy D. Mergelkuhl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30856" y="1700808"/>
            <a:ext cx="3455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35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</a:t>
            </a:r>
            <a:r>
              <a:rPr lang="en-GB" sz="1200" dirty="0"/>
              <a:t>WP8 Biweekly meeting </a:t>
            </a:r>
            <a:r>
              <a:rPr lang="en-GB" sz="1200" dirty="0">
                <a:hlinkClick r:id="rId4"/>
              </a:rPr>
              <a:t>https://indico.cern.ch/event/512614</a:t>
            </a:r>
            <a:r>
              <a:rPr lang="en-GB" sz="1200" dirty="0" smtClean="0">
                <a:hlinkClick r:id="rId4"/>
              </a:rPr>
              <a:t>/</a:t>
            </a:r>
            <a:endParaRPr lang="en-GB" sz="1200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614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TAXS Alignment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1340768"/>
            <a:ext cx="5832208" cy="985663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No alignments done for CMS since 1</a:t>
            </a:r>
            <a:r>
              <a:rPr lang="en-GB" baseline="30000" dirty="0" smtClean="0"/>
              <a:t>st</a:t>
            </a:r>
            <a:r>
              <a:rPr lang="en-GB" dirty="0" smtClean="0"/>
              <a:t> Run</a:t>
            </a:r>
          </a:p>
          <a:p>
            <a:r>
              <a:rPr lang="en-GB" dirty="0" smtClean="0"/>
              <a:t>Few alignments for ATLAS, installation of survey targets takes most of the intervention time. </a:t>
            </a:r>
            <a:endParaRPr lang="en-GB" dirty="0"/>
          </a:p>
          <a:p>
            <a:r>
              <a:rPr lang="en-GB" dirty="0" smtClean="0"/>
              <a:t>An electric motor for alignment with such a low level of use… good approach?</a:t>
            </a:r>
            <a:r>
              <a:rPr lang="en-GB" dirty="0" smtClean="0">
                <a:sym typeface="Wingdings" panose="05000000000000000000" pitchFamily="2" charset="2"/>
              </a:rPr>
              <a:t> ALARA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Content Placeholder 5"/>
          <p:cNvSpPr txBox="1">
            <a:spLocks/>
          </p:cNvSpPr>
          <p:nvPr/>
        </p:nvSpPr>
        <p:spPr>
          <a:xfrm>
            <a:off x="679836" y="3296109"/>
            <a:ext cx="4896544" cy="38796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endParaRPr lang="en-GB" sz="1300" dirty="0" smtClean="0">
              <a:solidFill>
                <a:schemeClr val="tx1"/>
              </a:solidFill>
            </a:endParaRPr>
          </a:p>
          <a:p>
            <a:pPr marL="0" indent="0">
              <a:buClrTx/>
              <a:buFont typeface="Wingdings" charset="2"/>
              <a:buNone/>
            </a:pPr>
            <a:r>
              <a:rPr lang="en-GB" sz="1300" b="1" dirty="0" smtClean="0">
                <a:solidFill>
                  <a:schemeClr val="tx1"/>
                </a:solidFill>
              </a:rPr>
              <a:t>Major advantages:</a:t>
            </a:r>
          </a:p>
          <a:p>
            <a:pPr>
              <a:buClrTx/>
            </a:pPr>
            <a:r>
              <a:rPr lang="en-GB" sz="1300" dirty="0" smtClean="0">
                <a:solidFill>
                  <a:schemeClr val="tx1"/>
                </a:solidFill>
              </a:rPr>
              <a:t>Less interventions in ATLAS as no mounting/dismounting of bars</a:t>
            </a:r>
          </a:p>
          <a:p>
            <a:pPr>
              <a:buClrTx/>
            </a:pPr>
            <a:r>
              <a:rPr lang="en-GB" sz="1300" dirty="0" smtClean="0">
                <a:solidFill>
                  <a:schemeClr val="tx1"/>
                </a:solidFill>
              </a:rPr>
              <a:t>Measurement of 6DOF for TAS</a:t>
            </a:r>
          </a:p>
          <a:p>
            <a:pPr>
              <a:buClrTx/>
            </a:pPr>
            <a:r>
              <a:rPr lang="en-GB" sz="1300" dirty="0" smtClean="0">
                <a:solidFill>
                  <a:schemeClr val="tx1"/>
                </a:solidFill>
              </a:rPr>
              <a:t>Controlled measurements</a:t>
            </a:r>
          </a:p>
          <a:p>
            <a:pPr>
              <a:buClrTx/>
            </a:pPr>
            <a:r>
              <a:rPr lang="en-GB" sz="1300" dirty="0" smtClean="0">
                <a:solidFill>
                  <a:schemeClr val="tx1"/>
                </a:solidFill>
              </a:rPr>
              <a:t>Shorter interventions</a:t>
            </a:r>
          </a:p>
          <a:p>
            <a:pPr>
              <a:buClrTx/>
            </a:pPr>
            <a:r>
              <a:rPr lang="en-GB" sz="1300" dirty="0" smtClean="0">
                <a:solidFill>
                  <a:schemeClr val="tx1"/>
                </a:solidFill>
              </a:rPr>
              <a:t>More precise measurements</a:t>
            </a:r>
          </a:p>
          <a:p>
            <a:pPr>
              <a:buClrTx/>
            </a:pPr>
            <a:r>
              <a:rPr lang="en-GB" sz="1300" dirty="0" smtClean="0">
                <a:solidFill>
                  <a:schemeClr val="tx1"/>
                </a:solidFill>
              </a:rPr>
              <a:t>Measurement system exists (AT401)     =&gt; no development, high reliability</a:t>
            </a:r>
          </a:p>
          <a:p>
            <a:pPr>
              <a:buClrTx/>
            </a:pPr>
            <a:r>
              <a:rPr lang="en-GB" sz="1300" dirty="0" smtClean="0">
                <a:solidFill>
                  <a:schemeClr val="tx1"/>
                </a:solidFill>
              </a:rPr>
              <a:t>No active components on TAS or shielding =&gt; limited maintenance on TAS</a:t>
            </a:r>
          </a:p>
          <a:p>
            <a:pPr>
              <a:buClrTx/>
            </a:pPr>
            <a:endParaRPr lang="en-GB" sz="1400" dirty="0" smtClean="0"/>
          </a:p>
        </p:txBody>
      </p:sp>
      <p:sp>
        <p:nvSpPr>
          <p:cNvPr id="6" name="Content Placeholder 5"/>
          <p:cNvSpPr txBox="1">
            <a:spLocks/>
          </p:cNvSpPr>
          <p:nvPr/>
        </p:nvSpPr>
        <p:spPr bwMode="auto">
          <a:xfrm>
            <a:off x="5827907" y="3278605"/>
            <a:ext cx="3024336" cy="15908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55600" indent="-355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25000"/>
              <a:buFont typeface="Wingdings" pitchFamily="2" charset="2"/>
              <a:buChar char="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9pPr>
          </a:lstStyle>
          <a:p>
            <a:pPr marL="0" indent="0">
              <a:buClrTx/>
              <a:buNone/>
            </a:pPr>
            <a:endParaRPr lang="en-GB" sz="1400" b="0" kern="0" dirty="0" smtClean="0"/>
          </a:p>
          <a:p>
            <a:pPr marL="0" indent="0">
              <a:buClrTx/>
              <a:buNone/>
            </a:pPr>
            <a:r>
              <a:rPr lang="en-GB" sz="1300" b="1" kern="0" dirty="0" smtClean="0"/>
              <a:t>Constraints:</a:t>
            </a:r>
          </a:p>
          <a:p>
            <a:pPr>
              <a:buClrTx/>
            </a:pPr>
            <a:r>
              <a:rPr lang="en-GB" sz="1300" b="0" kern="0" dirty="0" smtClean="0"/>
              <a:t>No real-time monitoring</a:t>
            </a:r>
          </a:p>
          <a:p>
            <a:pPr>
              <a:buClrTx/>
            </a:pPr>
            <a:r>
              <a:rPr lang="en-GB" sz="1300" kern="0" dirty="0" smtClean="0"/>
              <a:t>No measurement in run configuration! At least top of JFS to be dismounted respectively rotational shielding open</a:t>
            </a:r>
          </a:p>
          <a:p>
            <a:pPr>
              <a:buClrTx/>
            </a:pPr>
            <a:r>
              <a:rPr lang="en-GB" sz="1300" b="0" kern="0" dirty="0" smtClean="0"/>
              <a:t>Cost of prisms as permanent targets</a:t>
            </a:r>
          </a:p>
          <a:p>
            <a:pPr>
              <a:buClrTx/>
            </a:pPr>
            <a:r>
              <a:rPr lang="en-GB" sz="1300" b="0" kern="0" dirty="0" smtClean="0"/>
              <a:t>Modification of plugs (ATLAS)</a:t>
            </a:r>
          </a:p>
          <a:p>
            <a:pPr>
              <a:buClrTx/>
            </a:pPr>
            <a:r>
              <a:rPr lang="en-GB" sz="1300" b="0" kern="0" dirty="0" smtClean="0"/>
              <a:t>New configuration for survey network</a:t>
            </a:r>
          </a:p>
          <a:p>
            <a:pPr>
              <a:buClrTx/>
            </a:pPr>
            <a:endParaRPr lang="fr-CH" sz="1400" b="1" kern="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480449" y="2510935"/>
            <a:ext cx="653897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b="1" dirty="0"/>
              <a:t>Following the lessons learned from the actual system the list of propositions is:</a:t>
            </a:r>
          </a:p>
          <a:p>
            <a:pPr>
              <a:buClrTx/>
            </a:pPr>
            <a:r>
              <a:rPr lang="en-GB" sz="1300" dirty="0"/>
              <a:t>Change to single fixed bar (as CMS) or tubes</a:t>
            </a:r>
          </a:p>
          <a:p>
            <a:pPr>
              <a:buClrTx/>
            </a:pPr>
            <a:r>
              <a:rPr lang="en-GB" sz="1300" dirty="0"/>
              <a:t>Change to Laser Tracker</a:t>
            </a:r>
          </a:p>
          <a:p>
            <a:pPr>
              <a:buClrTx/>
            </a:pPr>
            <a:r>
              <a:rPr lang="en-GB" sz="1300" dirty="0"/>
              <a:t>Change to permanent retro reflectors</a:t>
            </a:r>
          </a:p>
          <a:p>
            <a:endParaRPr lang="en-GB" dirty="0"/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5396835" y="6035844"/>
            <a:ext cx="3135165" cy="4572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22041" lvl="1"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dirty="0" smtClean="0">
                <a:solidFill>
                  <a:srgbClr val="000000"/>
                </a:solidFill>
                <a:latin typeface="Arial"/>
              </a:rPr>
              <a:t>D. Mergelkuhl EN-ACE-SU</a:t>
            </a:r>
            <a:endParaRPr lang="en-GB" sz="12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438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490" y="4221088"/>
            <a:ext cx="3779912" cy="2088232"/>
          </a:xfrm>
        </p:spPr>
        <p:txBody>
          <a:bodyPr>
            <a:normAutofit/>
          </a:bodyPr>
          <a:lstStyle/>
          <a:p>
            <a:r>
              <a:rPr lang="en-GB" sz="1800" dirty="0" smtClean="0"/>
              <a:t>Q1-TAS</a:t>
            </a:r>
            <a:r>
              <a:rPr lang="en-GB" sz="1800" dirty="0"/>
              <a:t>: 550 mm</a:t>
            </a:r>
          </a:p>
          <a:p>
            <a:r>
              <a:rPr lang="en-GB" sz="1800" dirty="0"/>
              <a:t>TAS- Experiments: </a:t>
            </a:r>
            <a:r>
              <a:rPr lang="en-GB" sz="1800" dirty="0" smtClean="0"/>
              <a:t>Available space has to be compatible </a:t>
            </a:r>
            <a:r>
              <a:rPr lang="en-GB" sz="1800" dirty="0"/>
              <a:t>with </a:t>
            </a:r>
            <a:r>
              <a:rPr lang="en-GB" sz="1800" dirty="0" smtClean="0"/>
              <a:t>Forward </a:t>
            </a:r>
            <a:r>
              <a:rPr lang="en-GB" sz="1800" dirty="0"/>
              <a:t>shielding structures &amp; d</a:t>
            </a:r>
            <a:r>
              <a:rPr lang="en-GB" sz="1800" dirty="0" smtClean="0"/>
              <a:t>ynamic </a:t>
            </a:r>
            <a:r>
              <a:rPr lang="en-GB" sz="1800" dirty="0" smtClean="0"/>
              <a:t>environment. Space is </a:t>
            </a:r>
            <a:r>
              <a:rPr lang="en-GB" sz="1800" dirty="0" smtClean="0"/>
              <a:t>mainly limited transversally in CMS </a:t>
            </a:r>
            <a:r>
              <a:rPr lang="en-GB" sz="1800" dirty="0"/>
              <a:t>longitudinally in </a:t>
            </a:r>
            <a:r>
              <a:rPr lang="en-GB" sz="1800" dirty="0" smtClean="0"/>
              <a:t>ATLAS.</a:t>
            </a:r>
          </a:p>
          <a:p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74800" cy="720000"/>
          </a:xfrm>
        </p:spPr>
        <p:txBody>
          <a:bodyPr/>
          <a:lstStyle/>
          <a:p>
            <a:r>
              <a:rPr lang="en-GB" dirty="0" smtClean="0"/>
              <a:t>Recall on available space constraints [HL-LHC]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040677" y="1204550"/>
            <a:ext cx="40338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Remote operations need always more space: (Additional </a:t>
            </a:r>
            <a:r>
              <a:rPr lang="en-GB" sz="1600" b="1" dirty="0">
                <a:solidFill>
                  <a:srgbClr val="00B050"/>
                </a:solidFill>
              </a:rPr>
              <a:t>bellows &amp; bigger </a:t>
            </a:r>
            <a:r>
              <a:rPr lang="en-GB" sz="1600" b="1" dirty="0" smtClean="0">
                <a:solidFill>
                  <a:srgbClr val="00B050"/>
                </a:solidFill>
              </a:rPr>
              <a:t>connectors)</a:t>
            </a:r>
            <a:endParaRPr lang="en-GB" sz="1600" b="1" dirty="0">
              <a:solidFill>
                <a:srgbClr val="00B050"/>
              </a:solidFill>
            </a:endParaRPr>
          </a:p>
          <a:p>
            <a:endParaRPr lang="en-GB" dirty="0"/>
          </a:p>
        </p:txBody>
      </p:sp>
      <p:pic>
        <p:nvPicPr>
          <p:cNvPr id="7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0693" y="764704"/>
            <a:ext cx="4727888" cy="3149421"/>
          </a:xfrm>
          <a:prstGeom prst="rect">
            <a:avLst/>
          </a:prstGeom>
          <a:ln w="12700">
            <a:solidFill>
              <a:schemeClr val="accent1">
                <a:satOff val="-4409"/>
                <a:lumOff val="-10509"/>
              </a:schemeClr>
            </a:solidFill>
            <a:bevel/>
          </a:ln>
        </p:spPr>
      </p:pic>
      <p:pic>
        <p:nvPicPr>
          <p:cNvPr id="8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68855" y="2312546"/>
            <a:ext cx="5099530" cy="3673943"/>
          </a:xfrm>
          <a:prstGeom prst="rect">
            <a:avLst/>
          </a:prstGeom>
          <a:ln w="12700">
            <a:solidFill>
              <a:schemeClr val="accent1">
                <a:satOff val="-4409"/>
                <a:lumOff val="-10509"/>
              </a:schemeClr>
            </a:solidFill>
            <a:bevel/>
          </a:ln>
        </p:spPr>
      </p:pic>
    </p:spTree>
    <p:extLst>
      <p:ext uri="{BB962C8B-B14F-4D97-AF65-F5344CB8AC3E}">
        <p14:creationId xmlns:p14="http://schemas.microsoft.com/office/powerpoint/2010/main" val="1289635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/>
          </p:cNvSpPr>
          <p:nvPr>
            <p:ph type="sldNum" sz="quarter" idx="4294967295"/>
          </p:nvPr>
        </p:nvSpPr>
        <p:spPr>
          <a:xfrm>
            <a:off x="8534400" y="6628129"/>
            <a:ext cx="457200" cy="13970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36</a:t>
            </a:fld>
            <a:endParaRPr/>
          </a:p>
        </p:txBody>
      </p:sp>
      <p:sp>
        <p:nvSpPr>
          <p:cNvPr id="165" name="Shape 165"/>
          <p:cNvSpPr>
            <a:spLocks noGrp="1"/>
          </p:cNvSpPr>
          <p:nvPr>
            <p:ph type="title"/>
          </p:nvPr>
        </p:nvSpPr>
        <p:spPr>
          <a:xfrm>
            <a:off x="395536" y="359453"/>
            <a:ext cx="8524056" cy="686989"/>
          </a:xfrm>
          <a:prstGeom prst="rect">
            <a:avLst/>
          </a:prstGeom>
        </p:spPr>
        <p:txBody>
          <a:bodyPr/>
          <a:lstStyle/>
          <a:p>
            <a:r>
              <a:rPr dirty="0"/>
              <a:t>TAS-Q1 Layout proposal for HL-LHC operation</a:t>
            </a:r>
          </a:p>
        </p:txBody>
      </p:sp>
      <p:pic>
        <p:nvPicPr>
          <p:cNvPr id="166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4432" y="1350238"/>
            <a:ext cx="5058564" cy="3383117"/>
          </a:xfrm>
          <a:prstGeom prst="rect">
            <a:avLst/>
          </a:prstGeom>
          <a:ln w="12700">
            <a:solidFill>
              <a:schemeClr val="accent1">
                <a:satOff val="-4409"/>
                <a:lumOff val="-10509"/>
              </a:schemeClr>
            </a:solidFill>
            <a:bevel/>
          </a:ln>
        </p:spPr>
      </p:pic>
      <p:pic>
        <p:nvPicPr>
          <p:cNvPr id="167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91327" y="2799187"/>
            <a:ext cx="5170165" cy="3694180"/>
          </a:xfrm>
          <a:prstGeom prst="rect">
            <a:avLst/>
          </a:prstGeom>
          <a:ln w="12700">
            <a:solidFill>
              <a:schemeClr val="accent1">
                <a:satOff val="-4409"/>
                <a:lumOff val="-10509"/>
              </a:schemeClr>
            </a:solidFill>
            <a:bevel/>
          </a:ln>
        </p:spPr>
      </p:pic>
      <p:sp>
        <p:nvSpPr>
          <p:cNvPr id="168" name="Shape 168"/>
          <p:cNvSpPr/>
          <p:nvPr/>
        </p:nvSpPr>
        <p:spPr>
          <a:xfrm>
            <a:off x="4287595" y="1113823"/>
            <a:ext cx="1358703" cy="461665"/>
          </a:xfrm>
          <a:prstGeom prst="rect">
            <a:avLst/>
          </a:prstGeom>
          <a:solidFill>
            <a:srgbClr val="FFD47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1400" b="1">
                <a:solidFill>
                  <a:srgbClr val="941100"/>
                </a:solidFill>
              </a:defRPr>
            </a:pPr>
            <a:r>
              <a:rPr sz="1200" dirty="0"/>
              <a:t>Present Situation</a:t>
            </a:r>
          </a:p>
          <a:p>
            <a:pPr algn="ctr">
              <a:defRPr sz="1400" b="1">
                <a:solidFill>
                  <a:srgbClr val="941100"/>
                </a:solidFill>
              </a:defRPr>
            </a:pPr>
            <a:r>
              <a:rPr sz="1200" dirty="0"/>
              <a:t>ATLAS/IR1</a:t>
            </a:r>
          </a:p>
        </p:txBody>
      </p:sp>
      <p:sp>
        <p:nvSpPr>
          <p:cNvPr id="169" name="Shape 169"/>
          <p:cNvSpPr/>
          <p:nvPr/>
        </p:nvSpPr>
        <p:spPr>
          <a:xfrm>
            <a:off x="6012922" y="2302018"/>
            <a:ext cx="2787492" cy="276999"/>
          </a:xfrm>
          <a:prstGeom prst="rect">
            <a:avLst/>
          </a:prstGeom>
          <a:solidFill>
            <a:srgbClr val="FFD47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1400" b="1">
                <a:solidFill>
                  <a:srgbClr val="941100"/>
                </a:solidFill>
              </a:defRPr>
            </a:pPr>
            <a:r>
              <a:rPr sz="1200" dirty="0"/>
              <a:t>Proposed </a:t>
            </a:r>
            <a:r>
              <a:rPr lang="en-GB" sz="1200" dirty="0" smtClean="0"/>
              <a:t>HL-LHC </a:t>
            </a:r>
            <a:r>
              <a:rPr sz="1200" dirty="0" smtClean="0"/>
              <a:t>Layout ATLAS/IR1</a:t>
            </a:r>
            <a:endParaRPr sz="1200" dirty="0"/>
          </a:p>
        </p:txBody>
      </p:sp>
      <p:sp>
        <p:nvSpPr>
          <p:cNvPr id="8" name="Rectangle 7"/>
          <p:cNvSpPr/>
          <p:nvPr/>
        </p:nvSpPr>
        <p:spPr>
          <a:xfrm>
            <a:off x="1644408" y="4966935"/>
            <a:ext cx="1471354" cy="4181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Courtesy </a:t>
            </a:r>
          </a:p>
          <a:p>
            <a:pPr algn="ctr"/>
            <a:r>
              <a:rPr lang="en-GB" sz="1600" dirty="0" smtClean="0"/>
              <a:t>P. Fessia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954452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Q1-TAXS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0" y="1138026"/>
            <a:ext cx="4211960" cy="24703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579476"/>
            <a:ext cx="4624704" cy="27123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36096" y="1449853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In 550 mm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He leak protecting dome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Double pump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Quick connector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03131" y="4644248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Installation &amp; removal scenarios to be </a:t>
            </a:r>
            <a:r>
              <a:rPr lang="en-GB" dirty="0" err="1" smtClean="0"/>
              <a:t>developped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268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TAXS, 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3505943"/>
          </a:xfrm>
        </p:spPr>
        <p:txBody>
          <a:bodyPr/>
          <a:lstStyle/>
          <a:p>
            <a:pPr lvl="1"/>
            <a:r>
              <a:rPr lang="en-GB" dirty="0" smtClean="0">
                <a:solidFill>
                  <a:schemeClr val="tx1"/>
                </a:solidFill>
              </a:rPr>
              <a:t>Services </a:t>
            </a:r>
            <a:r>
              <a:rPr lang="en-GB" dirty="0" smtClean="0">
                <a:solidFill>
                  <a:schemeClr val="tx1"/>
                </a:solidFill>
              </a:rPr>
              <a:t>integration: Choice between services </a:t>
            </a:r>
            <a:r>
              <a:rPr lang="en-GB" dirty="0" smtClean="0">
                <a:solidFill>
                  <a:schemeClr val="tx1"/>
                </a:solidFill>
              </a:rPr>
              <a:t>routing (ATLAS).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Survey </a:t>
            </a:r>
            <a:r>
              <a:rPr lang="en-GB" dirty="0" smtClean="0">
                <a:solidFill>
                  <a:schemeClr val="tx1"/>
                </a:solidFill>
              </a:rPr>
              <a:t>proposal.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TAXS </a:t>
            </a:r>
            <a:r>
              <a:rPr lang="en-GB" dirty="0" smtClean="0">
                <a:solidFill>
                  <a:schemeClr val="tx1"/>
                </a:solidFill>
              </a:rPr>
              <a:t>remote alignment.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Quick c</a:t>
            </a:r>
            <a:r>
              <a:rPr lang="en-GB" dirty="0" smtClean="0">
                <a:solidFill>
                  <a:schemeClr val="tx1"/>
                </a:solidFill>
              </a:rPr>
              <a:t>onnections &amp; supports with Beam Pipe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BPM position- beam pipe supports, shielding modifications.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Q1-TAXS region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3743071" y="4880365"/>
            <a:ext cx="864096" cy="86409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203848" y="587727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Review meeting(s)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340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32736"/>
            <a:ext cx="7920000" cy="720000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55576" y="1052736"/>
            <a:ext cx="7851079" cy="541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Very good collaboration &amp; support from experiments (Thanks!) </a:t>
            </a:r>
          </a:p>
          <a:p>
            <a:pPr marL="285750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Shielding modifications could be advanced to LS2, reducing exposure and relaxing LS3 planning. Close contact with beam pipe team.</a:t>
            </a:r>
            <a:endParaRPr lang="en-US" sz="1400" dirty="0" smtClean="0">
              <a:latin typeface="Tahoma" pitchFamily="34" charset="0"/>
              <a:cs typeface="Tahoma" pitchFamily="34" charset="0"/>
            </a:endParaRPr>
          </a:p>
          <a:p>
            <a:pPr marL="285750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Relocation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of vacuum equipment  from the tunnel to the experimental area (from 22-21m to 19 to 17m) seems feasible, but has implications on experiments:</a:t>
            </a:r>
          </a:p>
          <a:p>
            <a:pPr marL="742950" lvl="1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Tahoma" pitchFamily="34" charset="0"/>
                <a:cs typeface="Tahoma" pitchFamily="34" charset="0"/>
              </a:rPr>
              <a:t>Modifications in experiment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shielding. </a:t>
            </a:r>
          </a:p>
          <a:p>
            <a:pPr marL="742950" lvl="1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Wingdings" panose="05000000000000000000" pitchFamily="2" charset="2"/>
              <a:buChar char="§"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Modifications in auxiliary systems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.</a:t>
            </a:r>
            <a:endParaRPr lang="en-US" sz="1400" dirty="0" smtClean="0">
              <a:latin typeface="Tahoma" pitchFamily="34" charset="0"/>
              <a:cs typeface="Tahoma" pitchFamily="34" charset="0"/>
            </a:endParaRPr>
          </a:p>
          <a:p>
            <a:pPr marL="285750" lvl="1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BPM decision on hold, outside of Exp. Area relaxes space constraints, reduces interventions and improves alignment. </a:t>
            </a:r>
            <a:r>
              <a:rPr lang="en-GB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 </a:t>
            </a:r>
            <a:r>
              <a:rPr lang="en-GB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has a major implication on beam pipe supports, shielding modifications, alignment requirements</a:t>
            </a:r>
            <a:r>
              <a:rPr lang="en-GB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en-US" sz="1400" dirty="0">
              <a:latin typeface="Tahoma" pitchFamily="34" charset="0"/>
              <a:cs typeface="Tahoma" pitchFamily="34" charset="0"/>
            </a:endParaRPr>
          </a:p>
          <a:p>
            <a:pPr marL="285750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Radiation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levels 3x on the experiment side, remote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operations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compulsory for VAX exchange… </a:t>
            </a:r>
          </a:p>
          <a:p>
            <a:pPr marL="285750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No alignment done in CMS, few in ATLAS where most of the dose comes from the installation/removal of survey targets. Alignment philosophy to be agreed.</a:t>
            </a:r>
            <a:endParaRPr lang="en-US" sz="1400" dirty="0" smtClean="0">
              <a:latin typeface="Tahoma" pitchFamily="34" charset="0"/>
              <a:cs typeface="Tahoma" pitchFamily="34" charset="0"/>
            </a:endParaRPr>
          </a:p>
          <a:p>
            <a:pPr marL="285750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Tahoma" pitchFamily="34" charset="0"/>
                <a:cs typeface="Tahoma" pitchFamily="34" charset="0"/>
              </a:rPr>
              <a:t>Q1-TAS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remains one of the most difficult access areas to access in the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accelerator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.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He leak protecting dome, quick connector Q1-TAS and double pump integrated in 550 mm</a:t>
            </a:r>
            <a:endParaRPr lang="en-US" sz="1400" dirty="0" smtClean="0">
              <a:latin typeface="Tahoma" pitchFamily="34" charset="0"/>
              <a:cs typeface="Tahoma" pitchFamily="34" charset="0"/>
            </a:endParaRPr>
          </a:p>
          <a:p>
            <a:pPr marL="285750" indent="-2857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Clr>
                <a:srgbClr val="010000"/>
              </a:buClr>
              <a:buFont typeface="Wingdings" panose="05000000000000000000" pitchFamily="2" charset="2"/>
              <a:buChar char="q"/>
            </a:pPr>
            <a:endParaRPr lang="en-US" sz="1400" dirty="0" smtClean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83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45" y="-17274"/>
            <a:ext cx="8352928" cy="6264697"/>
          </a:xfrm>
          <a:prstGeom prst="rect">
            <a:avLst/>
          </a:prstGeom>
          <a:scene3d>
            <a:camera prst="orthographicFront">
              <a:rot lat="10800000" lon="0" rev="10800000"/>
            </a:camera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5809" y="-17274"/>
            <a:ext cx="7920000" cy="720000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ATLAS Forward shielding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1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04" y="188640"/>
            <a:ext cx="8064896" cy="5985169"/>
          </a:xfrm>
        </p:spPr>
      </p:pic>
      <p:sp>
        <p:nvSpPr>
          <p:cNvPr id="8" name="TextBox 7"/>
          <p:cNvSpPr txBox="1"/>
          <p:nvPr/>
        </p:nvSpPr>
        <p:spPr>
          <a:xfrm>
            <a:off x="4222744" y="5435350"/>
            <a:ext cx="2437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Courtesy M. Raymond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0085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VAX Relocation (CMS)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62" y="985348"/>
            <a:ext cx="7860611" cy="4906963"/>
          </a:xfrm>
        </p:spPr>
      </p:pic>
      <p:sp>
        <p:nvSpPr>
          <p:cNvPr id="3" name="Oval 2"/>
          <p:cNvSpPr/>
          <p:nvPr/>
        </p:nvSpPr>
        <p:spPr>
          <a:xfrm>
            <a:off x="5007073" y="2994806"/>
            <a:ext cx="2160240" cy="1152128"/>
          </a:xfrm>
          <a:prstGeom prst="ellipse">
            <a:avLst/>
          </a:prstGeom>
          <a:noFill/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own Arrow 3"/>
          <p:cNvSpPr/>
          <p:nvPr/>
        </p:nvSpPr>
        <p:spPr>
          <a:xfrm rot="1843238">
            <a:off x="6093124" y="2143655"/>
            <a:ext cx="576064" cy="757135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052109" y="17796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430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8164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 Shutdown period: </a:t>
            </a:r>
            <a:r>
              <a:rPr lang="en-US" dirty="0" smtClean="0"/>
              <a:t>Toroid </a:t>
            </a:r>
            <a:r>
              <a:rPr lang="en-US" dirty="0" smtClean="0"/>
              <a:t>moved toward the octagon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3550" y="1485453"/>
            <a:ext cx="7918450" cy="46414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4464" y="414908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Octagon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19872" y="537321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Big wheel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 rot="10800000">
            <a:off x="3779912" y="5085184"/>
            <a:ext cx="288032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5-Point Star 8"/>
          <p:cNvSpPr/>
          <p:nvPr/>
        </p:nvSpPr>
        <p:spPr>
          <a:xfrm>
            <a:off x="1547664" y="2108495"/>
            <a:ext cx="504056" cy="432048"/>
          </a:xfrm>
          <a:prstGeom prst="star5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051720" y="2527765"/>
            <a:ext cx="576064" cy="757219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83548" y="1319568"/>
            <a:ext cx="4907656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To avoid clash with new HL vacuum configuration, the JTT 1 has to be modified.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411760" y="396441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JTT1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1204" y="5958112"/>
            <a:ext cx="2440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M. </a:t>
            </a:r>
            <a:r>
              <a:rPr lang="en-GB" sz="1200" dirty="0" err="1" smtClean="0"/>
              <a:t>Lazaronni</a:t>
            </a:r>
            <a:r>
              <a:rPr lang="en-GB" sz="1200" dirty="0" smtClean="0"/>
              <a:t>, 37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WP8 meeting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8498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947" y="764704"/>
            <a:ext cx="8664105" cy="5161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90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3592" y="2770427"/>
            <a:ext cx="3887992" cy="656712"/>
          </a:xfrm>
        </p:spPr>
        <p:txBody>
          <a:bodyPr/>
          <a:lstStyle/>
          <a:p>
            <a:r>
              <a:rPr lang="fr-CH" sz="1600" dirty="0" err="1" smtClean="0"/>
              <a:t>Add</a:t>
            </a:r>
            <a:r>
              <a:rPr lang="fr-CH" sz="1600" dirty="0" smtClean="0"/>
              <a:t> a </a:t>
            </a:r>
            <a:r>
              <a:rPr lang="fr-CH" sz="1600" dirty="0" err="1" smtClean="0"/>
              <a:t>shielding</a:t>
            </a:r>
            <a:r>
              <a:rPr lang="fr-CH" sz="1600" dirty="0" smtClean="0"/>
              <a:t> extension JFC2 (1.2 t)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64704"/>
            <a:ext cx="7920000" cy="5361459"/>
          </a:xfrm>
        </p:spPr>
        <p:txBody>
          <a:bodyPr/>
          <a:lstStyle/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/>
          <a:srcRect l="11290" t="5503" r="25806" b="6444"/>
          <a:stretch/>
        </p:blipFill>
        <p:spPr>
          <a:xfrm>
            <a:off x="2771800" y="670929"/>
            <a:ext cx="2808312" cy="23042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5" t="4162" r="21238" b="9256"/>
          <a:stretch/>
        </p:blipFill>
        <p:spPr>
          <a:xfrm>
            <a:off x="971600" y="3210779"/>
            <a:ext cx="2952328" cy="28932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5" t="3393" r="19489"/>
          <a:stretch/>
        </p:blipFill>
        <p:spPr>
          <a:xfrm>
            <a:off x="5004048" y="3258753"/>
            <a:ext cx="2987812" cy="279733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187844" y="35137"/>
            <a:ext cx="6912328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Shielding's modifications on JTT1&amp;JFC2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4139952" y="4437112"/>
            <a:ext cx="504056" cy="5040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90988" y="5959922"/>
            <a:ext cx="2484056" cy="57398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Actual</a:t>
            </a:r>
            <a:r>
              <a:rPr lang="fr-CH" sz="1600" dirty="0" smtClean="0"/>
              <a:t> plug JTT1</a:t>
            </a:r>
            <a:endParaRPr lang="en-GB" sz="16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175855" y="5980121"/>
            <a:ext cx="2309438" cy="58837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smtClean="0"/>
              <a:t>JTT1 modification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876256" y="2708920"/>
            <a:ext cx="1853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Lazaronni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44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aper Presentation 3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3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6892</TotalTime>
  <Words>1291</Words>
  <Application>Microsoft Office PowerPoint</Application>
  <PresentationFormat>On-screen Show (4:3)</PresentationFormat>
  <Paragraphs>224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9" baseType="lpstr">
      <vt:lpstr>Arial</vt:lpstr>
      <vt:lpstr>Calibri</vt:lpstr>
      <vt:lpstr>Cambria Math</vt:lpstr>
      <vt:lpstr>Courier New</vt:lpstr>
      <vt:lpstr>Symbol</vt:lpstr>
      <vt:lpstr>Tahoma</vt:lpstr>
      <vt:lpstr>Times New Roman</vt:lpstr>
      <vt:lpstr>Wingdings</vt:lpstr>
      <vt:lpstr>Thème Office</vt:lpstr>
      <vt:lpstr>Paper Presentation 3</vt:lpstr>
      <vt:lpstr>Follow-up of the TAXS integration 8th HL-LHC TCC  02 June 2016            </vt:lpstr>
      <vt:lpstr>Outline</vt:lpstr>
      <vt:lpstr>Recall on available space constraints [LHC]</vt:lpstr>
      <vt:lpstr>ATLAS Forward shielding</vt:lpstr>
      <vt:lpstr>PowerPoint Presentation</vt:lpstr>
      <vt:lpstr>VAX Relocation (CMS)</vt:lpstr>
      <vt:lpstr>During Shutdown period: Toroid moved toward the octagon</vt:lpstr>
      <vt:lpstr>PowerPoint Presentation</vt:lpstr>
      <vt:lpstr>Add a shielding extension JFC2 (1.2 t)</vt:lpstr>
      <vt:lpstr>JFC 2 removal scenario</vt:lpstr>
      <vt:lpstr>JFC 2 removal scenario : step 1</vt:lpstr>
      <vt:lpstr>JFC 2 removal scenario : step 2</vt:lpstr>
      <vt:lpstr>Services routing</vt:lpstr>
      <vt:lpstr>PowerPoint Presentation</vt:lpstr>
      <vt:lpstr>PowerPoint Presentation</vt:lpstr>
      <vt:lpstr>Shielding modifications (1/2)</vt:lpstr>
      <vt:lpstr>Shielding modifications (2/2)</vt:lpstr>
      <vt:lpstr>PowerPoint Presentation</vt:lpstr>
      <vt:lpstr>Overview of Radiation (EDMS 1434476)</vt:lpstr>
      <vt:lpstr>LS3 estimation</vt:lpstr>
      <vt:lpstr>PowerPoint Presentation</vt:lpstr>
      <vt:lpstr>VAX installation in CMS</vt:lpstr>
      <vt:lpstr>Rotational Shielding (RS) fully open</vt:lpstr>
      <vt:lpstr>Irradiation assumptions</vt:lpstr>
      <vt:lpstr>H*(10) in mSv/h across beam line [1/2]</vt:lpstr>
      <vt:lpstr>ACTUAL ATLAS TAS ALIGNMENT CONCEPT</vt:lpstr>
      <vt:lpstr>ATLAS TAS survey history</vt:lpstr>
      <vt:lpstr>ATLAS TAS survey history</vt:lpstr>
      <vt:lpstr>ATLAS TAS survey history</vt:lpstr>
      <vt:lpstr>CMS TAS survey targets</vt:lpstr>
      <vt:lpstr>Actual CMS TAS concept</vt:lpstr>
      <vt:lpstr>Motorization: CMS TAS survey history</vt:lpstr>
      <vt:lpstr>Motorization: CMS TAS survey history</vt:lpstr>
      <vt:lpstr>TAXS Alignment strategy</vt:lpstr>
      <vt:lpstr>Recall on available space constraints [HL-LHC]</vt:lpstr>
      <vt:lpstr>TAS-Q1 Layout proposal for HL-LHC operation</vt:lpstr>
      <vt:lpstr>Q1-TAXS</vt:lpstr>
      <vt:lpstr>TAXS, next steps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Francisco Sanchez Galan</cp:lastModifiedBy>
  <cp:revision>189</cp:revision>
  <cp:lastPrinted>2016-01-25T13:02:57Z</cp:lastPrinted>
  <dcterms:created xsi:type="dcterms:W3CDTF">2016-01-11T14:38:10Z</dcterms:created>
  <dcterms:modified xsi:type="dcterms:W3CDTF">2016-06-02T13:16:32Z</dcterms:modified>
</cp:coreProperties>
</file>